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1" r:id="rId3"/>
    <p:sldId id="308" r:id="rId4"/>
    <p:sldId id="257" r:id="rId5"/>
    <p:sldId id="258" r:id="rId6"/>
    <p:sldId id="313" r:id="rId7"/>
    <p:sldId id="260" r:id="rId8"/>
    <p:sldId id="261" r:id="rId9"/>
    <p:sldId id="262" r:id="rId10"/>
    <p:sldId id="309"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B0"/>
    <a:srgbClr val="FBF162"/>
    <a:srgbClr val="FFFF99"/>
    <a:srgbClr val="FF9729"/>
    <a:srgbClr val="8E0025"/>
    <a:srgbClr val="C90035"/>
    <a:srgbClr val="F1E2B9"/>
    <a:srgbClr val="6BA630"/>
    <a:srgbClr val="BCB98F"/>
    <a:srgbClr val="8058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autoAdjust="0"/>
    <p:restoredTop sz="94660"/>
  </p:normalViewPr>
  <p:slideViewPr>
    <p:cSldViewPr snapToGrid="0">
      <p:cViewPr varScale="1">
        <p:scale>
          <a:sx n="33" d="100"/>
          <a:sy n="33" d="100"/>
        </p:scale>
        <p:origin x="84" y="14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56751-A05E-43B9-9BBC-17E5CA4CD5DD}" type="doc">
      <dgm:prSet loTypeId="urn:microsoft.com/office/officeart/2005/8/layout/process4" loCatId="process" qsTypeId="urn:microsoft.com/office/officeart/2005/8/quickstyle/simple3" qsCatId="simple" csTypeId="urn:microsoft.com/office/officeart/2005/8/colors/colorful1" csCatId="colorful" phldr="1"/>
      <dgm:spPr/>
      <dgm:t>
        <a:bodyPr/>
        <a:lstStyle/>
        <a:p>
          <a:endParaRPr lang="es-ES"/>
        </a:p>
      </dgm:t>
    </dgm:pt>
    <dgm:pt modelId="{73FAFAFE-4E03-42DD-9C7E-2B207587F0FF}">
      <dgm:prSet custT="1"/>
      <dgm:spPr>
        <a:effectLst>
          <a:outerShdw blurRad="50800" dist="38100" dir="5400000" algn="t" rotWithShape="0">
            <a:prstClr val="black">
              <a:alpha val="40000"/>
            </a:prstClr>
          </a:outerShdw>
        </a:effectLst>
      </dgm:spPr>
      <dgm:t>
        <a:bodyPr/>
        <a:lstStyle/>
        <a:p>
          <a:r>
            <a:rPr lang="es-ES" sz="2000" b="1" dirty="0"/>
            <a:t>Neženit se s obyvateli země</a:t>
          </a:r>
          <a:br>
            <a:rPr lang="es-ES" sz="2000" b="1" dirty="0"/>
          </a:br>
          <a:r>
            <a:rPr lang="es-ES" sz="2000" b="1" dirty="0"/>
            <a:t>(Jozu</a:t>
          </a:r>
          <a:r>
            <a:rPr lang="cs-CZ" sz="2000" b="1" dirty="0"/>
            <a:t>e</a:t>
          </a:r>
          <a:r>
            <a:rPr lang="es-ES" sz="2000" b="1" dirty="0"/>
            <a:t> 23</a:t>
          </a:r>
          <a:r>
            <a:rPr lang="cs-CZ" sz="2000" b="1" dirty="0"/>
            <a:t>,</a:t>
          </a:r>
          <a:r>
            <a:rPr lang="es-ES" sz="2000" b="1" dirty="0"/>
            <a:t>7a)</a:t>
          </a:r>
        </a:p>
      </dgm:t>
    </dgm:pt>
    <dgm:pt modelId="{5BA85A58-277E-4094-B21B-83A9A1E17FD7}" type="parTrans" cxnId="{FF2B0B08-B13E-4F7F-8C10-EC705C4274E7}">
      <dgm:prSet/>
      <dgm:spPr/>
      <dgm:t>
        <a:bodyPr/>
        <a:lstStyle/>
        <a:p>
          <a:endParaRPr lang="es-ES" sz="2000" b="1">
            <a:solidFill>
              <a:schemeClr val="tx1"/>
            </a:solidFill>
          </a:endParaRPr>
        </a:p>
      </dgm:t>
    </dgm:pt>
    <dgm:pt modelId="{81DB2993-86FF-4F5E-9AEE-5252505D4749}" type="sibTrans" cxnId="{FF2B0B08-B13E-4F7F-8C10-EC705C4274E7}">
      <dgm:prSet/>
      <dgm:spPr/>
      <dgm:t>
        <a:bodyPr/>
        <a:lstStyle/>
        <a:p>
          <a:endParaRPr lang="es-ES" sz="2000" b="1">
            <a:solidFill>
              <a:schemeClr val="tx1"/>
            </a:solidFill>
          </a:endParaRPr>
        </a:p>
      </dgm:t>
    </dgm:pt>
    <dgm:pt modelId="{58A81E62-E51B-4E64-AE64-7FB210871931}">
      <dgm:prSet custT="1"/>
      <dgm:spPr>
        <a:effectLst>
          <a:outerShdw blurRad="50800" dist="38100" dir="5400000" algn="t" rotWithShape="0">
            <a:prstClr val="black">
              <a:alpha val="40000"/>
            </a:prstClr>
          </a:outerShdw>
        </a:effectLst>
      </dgm:spPr>
      <dgm:t>
        <a:bodyPr/>
        <a:lstStyle/>
        <a:p>
          <a:r>
            <a:rPr lang="es-ES" sz="2000" b="1" dirty="0"/>
            <a:t>Nezmiňujíc jména jejich bohů</a:t>
          </a:r>
          <a:br>
            <a:rPr lang="es-ES" sz="2000" b="1" dirty="0"/>
          </a:br>
          <a:r>
            <a:rPr lang="es-ES" sz="2000" b="1" dirty="0"/>
            <a:t>(Joz</a:t>
          </a:r>
          <a:r>
            <a:rPr lang="cs-CZ" sz="2000" b="1" dirty="0" err="1"/>
            <a:t>ue</a:t>
          </a:r>
          <a:r>
            <a:rPr lang="es-ES" sz="2000" b="1" dirty="0"/>
            <a:t> 23</a:t>
          </a:r>
          <a:r>
            <a:rPr lang="cs-CZ" sz="2000" b="1" dirty="0"/>
            <a:t>,</a:t>
          </a:r>
          <a:r>
            <a:rPr lang="es-ES" sz="2000" b="1" dirty="0"/>
            <a:t>7b)</a:t>
          </a:r>
        </a:p>
      </dgm:t>
    </dgm:pt>
    <dgm:pt modelId="{D72DBB42-CA18-48C8-83E8-3F3788514FD0}" type="parTrans" cxnId="{0C833FDB-DA3D-4D4F-8DD4-DB4F2AC069BF}">
      <dgm:prSet/>
      <dgm:spPr/>
      <dgm:t>
        <a:bodyPr/>
        <a:lstStyle/>
        <a:p>
          <a:endParaRPr lang="es-ES" sz="2000" b="1">
            <a:solidFill>
              <a:schemeClr val="tx1"/>
            </a:solidFill>
          </a:endParaRPr>
        </a:p>
      </dgm:t>
    </dgm:pt>
    <dgm:pt modelId="{8823EC6C-164B-4F8F-9A6C-4CB4AC0C78B8}" type="sibTrans" cxnId="{0C833FDB-DA3D-4D4F-8DD4-DB4F2AC069BF}">
      <dgm:prSet/>
      <dgm:spPr/>
      <dgm:t>
        <a:bodyPr/>
        <a:lstStyle/>
        <a:p>
          <a:endParaRPr lang="es-ES" sz="2000" b="1">
            <a:solidFill>
              <a:schemeClr val="tx1"/>
            </a:solidFill>
          </a:endParaRPr>
        </a:p>
      </dgm:t>
    </dgm:pt>
    <dgm:pt modelId="{D7CE262A-F5CC-40C9-AE8F-0D3A8B7245F8}">
      <dgm:prSet custT="1"/>
      <dgm:spPr>
        <a:effectLst>
          <a:outerShdw blurRad="50800" dist="38100" dir="5400000" algn="t" rotWithShape="0">
            <a:prstClr val="black">
              <a:alpha val="40000"/>
            </a:prstClr>
          </a:outerShdw>
        </a:effectLst>
      </dgm:spPr>
      <dgm:t>
        <a:bodyPr/>
        <a:lstStyle/>
        <a:p>
          <a:r>
            <a:rPr lang="es-ES" sz="2000" b="1" dirty="0"/>
            <a:t>Ne aby uctívali své bohy (Joz</a:t>
          </a:r>
          <a:r>
            <a:rPr lang="cs-CZ" sz="2000" b="1" dirty="0" err="1"/>
            <a:t>ue</a:t>
          </a:r>
          <a:r>
            <a:rPr lang="es-ES" sz="2000" b="1" dirty="0"/>
            <a:t> 23</a:t>
          </a:r>
          <a:r>
            <a:rPr lang="cs-CZ" sz="2000" b="1" dirty="0"/>
            <a:t>,</a:t>
          </a:r>
          <a:r>
            <a:rPr lang="es-ES" sz="2000" b="1" dirty="0"/>
            <a:t>7c)</a:t>
          </a:r>
        </a:p>
      </dgm:t>
    </dgm:pt>
    <dgm:pt modelId="{BC42AEC9-3F96-4C98-A316-6296567E6F9E}" type="parTrans" cxnId="{12308833-423D-428B-832B-70F7B62CCD4E}">
      <dgm:prSet/>
      <dgm:spPr/>
      <dgm:t>
        <a:bodyPr/>
        <a:lstStyle/>
        <a:p>
          <a:endParaRPr lang="es-ES" sz="2000" b="1">
            <a:solidFill>
              <a:schemeClr val="tx1"/>
            </a:solidFill>
          </a:endParaRPr>
        </a:p>
      </dgm:t>
    </dgm:pt>
    <dgm:pt modelId="{05D52511-7A71-439F-908E-F4CA6F3C6667}" type="sibTrans" cxnId="{12308833-423D-428B-832B-70F7B62CCD4E}">
      <dgm:prSet/>
      <dgm:spPr/>
      <dgm:t>
        <a:bodyPr/>
        <a:lstStyle/>
        <a:p>
          <a:endParaRPr lang="es-ES" sz="2000" b="1">
            <a:solidFill>
              <a:schemeClr val="tx1"/>
            </a:solidFill>
          </a:endParaRPr>
        </a:p>
      </dgm:t>
    </dgm:pt>
    <dgm:pt modelId="{1C5B342D-0B96-4483-8D04-58C8633E2F8B}" type="pres">
      <dgm:prSet presAssocID="{62D56751-A05E-43B9-9BBC-17E5CA4CD5DD}" presName="Name0" presStyleCnt="0">
        <dgm:presLayoutVars>
          <dgm:dir/>
          <dgm:animLvl val="lvl"/>
          <dgm:resizeHandles val="exact"/>
        </dgm:presLayoutVars>
      </dgm:prSet>
      <dgm:spPr/>
    </dgm:pt>
    <dgm:pt modelId="{AF2B4297-4210-418E-8BF4-27B37287B4AB}" type="pres">
      <dgm:prSet presAssocID="{D7CE262A-F5CC-40C9-AE8F-0D3A8B7245F8}" presName="boxAndChildren" presStyleCnt="0"/>
      <dgm:spPr/>
    </dgm:pt>
    <dgm:pt modelId="{DE78BB78-5502-475E-AEAA-5E57266ABC73}" type="pres">
      <dgm:prSet presAssocID="{D7CE262A-F5CC-40C9-AE8F-0D3A8B7245F8}" presName="parentTextBox" presStyleLbl="node1" presStyleIdx="0" presStyleCnt="3"/>
      <dgm:spPr/>
    </dgm:pt>
    <dgm:pt modelId="{9B3ECD91-0935-4A8F-A760-6E5463658C0B}" type="pres">
      <dgm:prSet presAssocID="{8823EC6C-164B-4F8F-9A6C-4CB4AC0C78B8}" presName="sp" presStyleCnt="0"/>
      <dgm:spPr/>
    </dgm:pt>
    <dgm:pt modelId="{9AB3FB90-21C6-48F8-90B9-838B53E23AC2}" type="pres">
      <dgm:prSet presAssocID="{58A81E62-E51B-4E64-AE64-7FB210871931}" presName="arrowAndChildren" presStyleCnt="0"/>
      <dgm:spPr/>
    </dgm:pt>
    <dgm:pt modelId="{4A2981D8-ED82-4DD0-9931-C7C413BEB15C}" type="pres">
      <dgm:prSet presAssocID="{58A81E62-E51B-4E64-AE64-7FB210871931}" presName="parentTextArrow" presStyleLbl="node1" presStyleIdx="1" presStyleCnt="3"/>
      <dgm:spPr/>
    </dgm:pt>
    <dgm:pt modelId="{C9E0EF5C-7D06-4C01-B4FB-17C5CEAF22A3}" type="pres">
      <dgm:prSet presAssocID="{81DB2993-86FF-4F5E-9AEE-5252505D4749}" presName="sp" presStyleCnt="0"/>
      <dgm:spPr/>
    </dgm:pt>
    <dgm:pt modelId="{F3950873-AF0B-44C6-B017-7A74A66B0E66}" type="pres">
      <dgm:prSet presAssocID="{73FAFAFE-4E03-42DD-9C7E-2B207587F0FF}" presName="arrowAndChildren" presStyleCnt="0"/>
      <dgm:spPr/>
    </dgm:pt>
    <dgm:pt modelId="{04504CCF-E609-403F-BDD7-9DC328702048}" type="pres">
      <dgm:prSet presAssocID="{73FAFAFE-4E03-42DD-9C7E-2B207587F0FF}" presName="parentTextArrow" presStyleLbl="node1" presStyleIdx="2" presStyleCnt="3"/>
      <dgm:spPr/>
    </dgm:pt>
  </dgm:ptLst>
  <dgm:cxnLst>
    <dgm:cxn modelId="{FF2B0B08-B13E-4F7F-8C10-EC705C4274E7}" srcId="{62D56751-A05E-43B9-9BBC-17E5CA4CD5DD}" destId="{73FAFAFE-4E03-42DD-9C7E-2B207587F0FF}" srcOrd="0" destOrd="0" parTransId="{5BA85A58-277E-4094-B21B-83A9A1E17FD7}" sibTransId="{81DB2993-86FF-4F5E-9AEE-5252505D4749}"/>
    <dgm:cxn modelId="{4CB3F910-D8CE-4F92-9EA3-7BFCAD2B2D15}" type="presOf" srcId="{58A81E62-E51B-4E64-AE64-7FB210871931}" destId="{4A2981D8-ED82-4DD0-9931-C7C413BEB15C}" srcOrd="0" destOrd="0" presId="urn:microsoft.com/office/officeart/2005/8/layout/process4"/>
    <dgm:cxn modelId="{12308833-423D-428B-832B-70F7B62CCD4E}" srcId="{62D56751-A05E-43B9-9BBC-17E5CA4CD5DD}" destId="{D7CE262A-F5CC-40C9-AE8F-0D3A8B7245F8}" srcOrd="2" destOrd="0" parTransId="{BC42AEC9-3F96-4C98-A316-6296567E6F9E}" sibTransId="{05D52511-7A71-439F-908E-F4CA6F3C6667}"/>
    <dgm:cxn modelId="{1D3C903C-E65F-4EA7-9420-E12477326323}" type="presOf" srcId="{62D56751-A05E-43B9-9BBC-17E5CA4CD5DD}" destId="{1C5B342D-0B96-4483-8D04-58C8633E2F8B}" srcOrd="0" destOrd="0" presId="urn:microsoft.com/office/officeart/2005/8/layout/process4"/>
    <dgm:cxn modelId="{0F108656-E7CF-4299-B7F1-826464EC288F}" type="presOf" srcId="{D7CE262A-F5CC-40C9-AE8F-0D3A8B7245F8}" destId="{DE78BB78-5502-475E-AEAA-5E57266ABC73}" srcOrd="0" destOrd="0" presId="urn:microsoft.com/office/officeart/2005/8/layout/process4"/>
    <dgm:cxn modelId="{3936E3D8-1C74-4369-9816-21EDF0509809}" type="presOf" srcId="{73FAFAFE-4E03-42DD-9C7E-2B207587F0FF}" destId="{04504CCF-E609-403F-BDD7-9DC328702048}" srcOrd="0" destOrd="0" presId="urn:microsoft.com/office/officeart/2005/8/layout/process4"/>
    <dgm:cxn modelId="{0C833FDB-DA3D-4D4F-8DD4-DB4F2AC069BF}" srcId="{62D56751-A05E-43B9-9BBC-17E5CA4CD5DD}" destId="{58A81E62-E51B-4E64-AE64-7FB210871931}" srcOrd="1" destOrd="0" parTransId="{D72DBB42-CA18-48C8-83E8-3F3788514FD0}" sibTransId="{8823EC6C-164B-4F8F-9A6C-4CB4AC0C78B8}"/>
    <dgm:cxn modelId="{477919A7-6696-4F2A-9C7D-F3B91344CE60}" type="presParOf" srcId="{1C5B342D-0B96-4483-8D04-58C8633E2F8B}" destId="{AF2B4297-4210-418E-8BF4-27B37287B4AB}" srcOrd="0" destOrd="0" presId="urn:microsoft.com/office/officeart/2005/8/layout/process4"/>
    <dgm:cxn modelId="{514F3482-BA55-4E99-A590-CA2935C8E7DD}" type="presParOf" srcId="{AF2B4297-4210-418E-8BF4-27B37287B4AB}" destId="{DE78BB78-5502-475E-AEAA-5E57266ABC73}" srcOrd="0" destOrd="0" presId="urn:microsoft.com/office/officeart/2005/8/layout/process4"/>
    <dgm:cxn modelId="{9AE767FC-2632-4387-927D-BB10AFF7D30B}" type="presParOf" srcId="{1C5B342D-0B96-4483-8D04-58C8633E2F8B}" destId="{9B3ECD91-0935-4A8F-A760-6E5463658C0B}" srcOrd="1" destOrd="0" presId="urn:microsoft.com/office/officeart/2005/8/layout/process4"/>
    <dgm:cxn modelId="{A0198B25-231C-40E2-908C-9B14C393BA73}" type="presParOf" srcId="{1C5B342D-0B96-4483-8D04-58C8633E2F8B}" destId="{9AB3FB90-21C6-48F8-90B9-838B53E23AC2}" srcOrd="2" destOrd="0" presId="urn:microsoft.com/office/officeart/2005/8/layout/process4"/>
    <dgm:cxn modelId="{40214C37-6191-451D-8541-4DF23C8819D5}" type="presParOf" srcId="{9AB3FB90-21C6-48F8-90B9-838B53E23AC2}" destId="{4A2981D8-ED82-4DD0-9931-C7C413BEB15C}" srcOrd="0" destOrd="0" presId="urn:microsoft.com/office/officeart/2005/8/layout/process4"/>
    <dgm:cxn modelId="{2F9DE99F-6591-4BCA-BE0A-204B921EFB30}" type="presParOf" srcId="{1C5B342D-0B96-4483-8D04-58C8633E2F8B}" destId="{C9E0EF5C-7D06-4C01-B4FB-17C5CEAF22A3}" srcOrd="3" destOrd="0" presId="urn:microsoft.com/office/officeart/2005/8/layout/process4"/>
    <dgm:cxn modelId="{0B76B49C-B18D-4160-8819-BD5DB83E4393}" type="presParOf" srcId="{1C5B342D-0B96-4483-8D04-58C8633E2F8B}" destId="{F3950873-AF0B-44C6-B017-7A74A66B0E66}" srcOrd="4" destOrd="0" presId="urn:microsoft.com/office/officeart/2005/8/layout/process4"/>
    <dgm:cxn modelId="{C815F6F9-728B-458F-9670-0BA587B27522}" type="presParOf" srcId="{F3950873-AF0B-44C6-B017-7A74A66B0E66}" destId="{04504CCF-E609-403F-BDD7-9DC32870204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8BB78-5502-475E-AEAA-5E57266ABC73}">
      <dsp:nvSpPr>
        <dsp:cNvPr id="0" name=""/>
        <dsp:cNvSpPr/>
      </dsp:nvSpPr>
      <dsp:spPr>
        <a:xfrm>
          <a:off x="0" y="1777304"/>
          <a:ext cx="5582463" cy="583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t>Ne aby uctívali své bohy (Joz</a:t>
          </a:r>
          <a:r>
            <a:rPr lang="cs-CZ" sz="2000" b="1" kern="1200" dirty="0" err="1"/>
            <a:t>ue</a:t>
          </a:r>
          <a:r>
            <a:rPr lang="es-ES" sz="2000" b="1" kern="1200" dirty="0"/>
            <a:t> 23</a:t>
          </a:r>
          <a:r>
            <a:rPr lang="cs-CZ" sz="2000" b="1" kern="1200" dirty="0"/>
            <a:t>,</a:t>
          </a:r>
          <a:r>
            <a:rPr lang="es-ES" sz="2000" b="1" kern="1200" dirty="0"/>
            <a:t>7c)</a:t>
          </a:r>
        </a:p>
      </dsp:txBody>
      <dsp:txXfrm>
        <a:off x="0" y="1777304"/>
        <a:ext cx="5582463" cy="583351"/>
      </dsp:txXfrm>
    </dsp:sp>
    <dsp:sp modelId="{4A2981D8-ED82-4DD0-9931-C7C413BEB15C}">
      <dsp:nvSpPr>
        <dsp:cNvPr id="0" name=""/>
        <dsp:cNvSpPr/>
      </dsp:nvSpPr>
      <dsp:spPr>
        <a:xfrm rot="10800000">
          <a:off x="0" y="888860"/>
          <a:ext cx="5582463" cy="897193"/>
        </a:xfrm>
        <a:prstGeom prst="upArrowCallou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t>Nezmiňujíc jména jejich bohů</a:t>
          </a:r>
          <a:br>
            <a:rPr lang="es-ES" sz="2000" b="1" kern="1200" dirty="0"/>
          </a:br>
          <a:r>
            <a:rPr lang="es-ES" sz="2000" b="1" kern="1200" dirty="0"/>
            <a:t>(Joz</a:t>
          </a:r>
          <a:r>
            <a:rPr lang="cs-CZ" sz="2000" b="1" kern="1200" dirty="0" err="1"/>
            <a:t>ue</a:t>
          </a:r>
          <a:r>
            <a:rPr lang="es-ES" sz="2000" b="1" kern="1200" dirty="0"/>
            <a:t> 23</a:t>
          </a:r>
          <a:r>
            <a:rPr lang="cs-CZ" sz="2000" b="1" kern="1200" dirty="0"/>
            <a:t>,</a:t>
          </a:r>
          <a:r>
            <a:rPr lang="es-ES" sz="2000" b="1" kern="1200" dirty="0"/>
            <a:t>7b)</a:t>
          </a:r>
        </a:p>
      </dsp:txBody>
      <dsp:txXfrm rot="10800000">
        <a:off x="0" y="888860"/>
        <a:ext cx="5582463" cy="582969"/>
      </dsp:txXfrm>
    </dsp:sp>
    <dsp:sp modelId="{04504CCF-E609-403F-BDD7-9DC328702048}">
      <dsp:nvSpPr>
        <dsp:cNvPr id="0" name=""/>
        <dsp:cNvSpPr/>
      </dsp:nvSpPr>
      <dsp:spPr>
        <a:xfrm rot="10800000">
          <a:off x="0" y="417"/>
          <a:ext cx="5582463" cy="897193"/>
        </a:xfrm>
        <a:prstGeom prst="upArrowCallou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t>Neženit se s obyvateli země</a:t>
          </a:r>
          <a:br>
            <a:rPr lang="es-ES" sz="2000" b="1" kern="1200" dirty="0"/>
          </a:br>
          <a:r>
            <a:rPr lang="es-ES" sz="2000" b="1" kern="1200" dirty="0"/>
            <a:t>(Jozu</a:t>
          </a:r>
          <a:r>
            <a:rPr lang="cs-CZ" sz="2000" b="1" kern="1200" dirty="0"/>
            <a:t>e</a:t>
          </a:r>
          <a:r>
            <a:rPr lang="es-ES" sz="2000" b="1" kern="1200" dirty="0"/>
            <a:t> 23</a:t>
          </a:r>
          <a:r>
            <a:rPr lang="cs-CZ" sz="2000" b="1" kern="1200" dirty="0"/>
            <a:t>,</a:t>
          </a:r>
          <a:r>
            <a:rPr lang="es-ES" sz="2000" b="1" kern="1200" dirty="0"/>
            <a:t>7a)</a:t>
          </a:r>
        </a:p>
      </dsp:txBody>
      <dsp:txXfrm rot="10800000">
        <a:off x="0" y="417"/>
        <a:ext cx="5582463" cy="5829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7DF418-AF4C-0712-9F1C-498830D3DAC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FCE245F-A3FD-2DA7-8772-2C45252BC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1F5AFC2-A60F-063F-4926-6089FEAA3E40}"/>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FD44935E-9E64-97E9-4601-2174D02491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3AC8A-C003-6DE9-DBE3-C09CDBFACAE8}"/>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35847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2CE78-89F8-C7C9-958A-F6F7D480B40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632C2A5-D1E1-69D5-5B33-31A8FBE2679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772538-1F54-DE25-2D57-FF025D53A1BE}"/>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EC952CB8-8031-1BF1-A420-452891037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E5F1DA-43CD-7B26-3145-2F5CFA94B2B0}"/>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62753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A7BDA2-48E6-6B50-2BBF-61C7F603BEF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E93184-D641-6BBB-CB05-8A51688909F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1CB9D91-C505-76F7-AF8F-61168891247C}"/>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785D58B3-AABD-B043-B363-A435E29211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C0D6B3-D093-3141-5DBF-01044CD435D9}"/>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03307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027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815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6564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5460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3211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4614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7804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1040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9FA853-6215-827F-BE67-7AAFC195BB7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B4C21F-D3AD-377D-96F7-F4416717DC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542115-54F0-A0B8-7421-35E42AD9B275}"/>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1225C268-FDE5-6654-2E67-A1FCD94A1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0445F-5122-5A95-BD1E-EF86DBBE751F}"/>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329560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036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3635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348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E95FD-A3D7-08C4-FD98-C778E5B4D5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D27FA4-9671-C94D-F1B2-1803F87C30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8B07AB-51FD-265D-4F89-EB6A484418E5}"/>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86F3EEB6-1363-035D-2855-A61FE23905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28707C9-3B38-361E-BDD7-32ED86C0E4A7}"/>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69675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CA16D0-6305-EA04-C700-5AD9EED848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B28F93-0989-2F46-3A59-AF6AE7C8F3C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2C85D05-7E51-4D2A-2B5A-84DB2C5FEFB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1F872BA-6A37-B5DA-4C8C-DEF4050CFE13}"/>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6" name="Marcador de pie de página 5">
            <a:extLst>
              <a:ext uri="{FF2B5EF4-FFF2-40B4-BE49-F238E27FC236}">
                <a16:creationId xmlns:a16="http://schemas.microsoft.com/office/drawing/2014/main" id="{E0ECD6F4-1344-F53C-5CAE-3E9E068116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0B5EA5-269E-31C5-1438-664A4E4B4BD3}"/>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72798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8A900-56F1-FA71-5C4A-96163401EA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B3525B-C080-900F-D5EB-7F2472E163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4C35FB9-444A-4130-B098-E21EDB697C3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585C02C-3DD3-6759-69A7-0B5931BCF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E5A8EBD-6E28-E52F-2183-117FBEA322B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373CCAB-E14B-6518-7946-39F51ECB3732}"/>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8" name="Marcador de pie de página 7">
            <a:extLst>
              <a:ext uri="{FF2B5EF4-FFF2-40B4-BE49-F238E27FC236}">
                <a16:creationId xmlns:a16="http://schemas.microsoft.com/office/drawing/2014/main" id="{9AB138A8-9105-1152-0602-5A4C1C7141F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5F34430-7496-258A-F5AA-64090A468D45}"/>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38377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0E1F40-4783-C6CB-0BC0-621F264C507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D5B025E-DD73-065D-C9CB-F27C5072F210}"/>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4" name="Marcador de pie de página 3">
            <a:extLst>
              <a:ext uri="{FF2B5EF4-FFF2-40B4-BE49-F238E27FC236}">
                <a16:creationId xmlns:a16="http://schemas.microsoft.com/office/drawing/2014/main" id="{0FFC63A9-C6CB-EA06-C6BC-71D858EA7F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F1A56BD-B03C-79C4-AC4E-D06EBE2689F7}"/>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00807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017716-E63B-0EDB-E748-3B30F497E8D1}"/>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3" name="Marcador de pie de página 2">
            <a:extLst>
              <a:ext uri="{FF2B5EF4-FFF2-40B4-BE49-F238E27FC236}">
                <a16:creationId xmlns:a16="http://schemas.microsoft.com/office/drawing/2014/main" id="{5D9839EE-ACA4-DF30-650C-25E44C66C2C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4B5014C-0922-A5B6-ECCB-3FE77340B9F2}"/>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43118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F162E-3577-7031-7CD9-CF2FB2F3B9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DE684E8-9AE6-F992-0910-A5CA91D99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DEFE8BF-A3A1-64A2-4E7B-8F32E2727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964610-0749-0134-9332-568B706624B2}"/>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6" name="Marcador de pie de página 5">
            <a:extLst>
              <a:ext uri="{FF2B5EF4-FFF2-40B4-BE49-F238E27FC236}">
                <a16:creationId xmlns:a16="http://schemas.microsoft.com/office/drawing/2014/main" id="{CF2EDBAE-2E96-CCE2-10C4-5D340FAEAC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1CB4F88-C64A-B56B-B560-BD3911043D4B}"/>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35936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8FF0E-5511-2A77-7526-6888DC3FB0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8F22448-0DEC-82BF-76C2-99C20D7AA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E245D2-4377-A21F-62AA-4F3DB8E68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1A54E30-7316-D47D-A259-70ADB8BCEB9C}"/>
              </a:ext>
            </a:extLst>
          </p:cNvPr>
          <p:cNvSpPr>
            <a:spLocks noGrp="1"/>
          </p:cNvSpPr>
          <p:nvPr>
            <p:ph type="dt" sz="half" idx="10"/>
          </p:nvPr>
        </p:nvSpPr>
        <p:spPr/>
        <p:txBody>
          <a:bodyPr/>
          <a:lstStyle/>
          <a:p>
            <a:fld id="{280A0018-C1CA-441B-A57E-FC0F27DCE037}" type="datetimeFigureOut">
              <a:rPr lang="es-ES" smtClean="0"/>
              <a:t>30/11/2025</a:t>
            </a:fld>
            <a:endParaRPr lang="es-ES"/>
          </a:p>
        </p:txBody>
      </p:sp>
      <p:sp>
        <p:nvSpPr>
          <p:cNvPr id="6" name="Marcador de pie de página 5">
            <a:extLst>
              <a:ext uri="{FF2B5EF4-FFF2-40B4-BE49-F238E27FC236}">
                <a16:creationId xmlns:a16="http://schemas.microsoft.com/office/drawing/2014/main" id="{AE6B90DA-A06E-2658-2C9A-BEBFDFB3BE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18EA83C-A4F2-EE78-D975-277EE1A854B0}"/>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411847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2E93D95-C4BB-4F10-CD31-16508908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67E036-A2A3-A94C-7E5E-FE8DB16F0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9141A3-2215-E7DF-C124-F15D10B20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0A0018-C1CA-441B-A57E-FC0F27DCE037}" type="datetimeFigureOut">
              <a:rPr lang="es-ES" smtClean="0"/>
              <a:t>30/11/2025</a:t>
            </a:fld>
            <a:endParaRPr lang="es-ES"/>
          </a:p>
        </p:txBody>
      </p:sp>
      <p:sp>
        <p:nvSpPr>
          <p:cNvPr id="5" name="Marcador de pie de página 4">
            <a:extLst>
              <a:ext uri="{FF2B5EF4-FFF2-40B4-BE49-F238E27FC236}">
                <a16:creationId xmlns:a16="http://schemas.microsoft.com/office/drawing/2014/main" id="{7277A16E-258C-0373-4599-7D110D250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4085E3C-03D6-5793-8C37-820D97ED3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E1BC6E-5B9A-43A5-A66B-EDF66BBAB276}" type="slidenum">
              <a:rPr lang="es-ES" smtClean="0"/>
              <a:t>‹Nº›</a:t>
            </a:fld>
            <a:endParaRPr lang="es-ES"/>
          </a:p>
        </p:txBody>
      </p:sp>
    </p:spTree>
    <p:extLst>
      <p:ext uri="{BB962C8B-B14F-4D97-AF65-F5344CB8AC3E}">
        <p14:creationId xmlns:p14="http://schemas.microsoft.com/office/powerpoint/2010/main" val="3474197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30/11/2025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1417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8.jpeg"/><Relationship Id="rId5" Type="http://schemas.openxmlformats.org/officeDocument/2006/relationships/diagramQuickStyle" Target="../diagrams/quickStyle1.xml"/><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7FB71D-7FEF-59B2-187C-1D31DD35743C}"/>
            </a:ext>
          </a:extLst>
        </p:cNvPr>
        <p:cNvGrpSpPr/>
        <p:nvPr/>
      </p:nvGrpSpPr>
      <p:grpSpPr>
        <a:xfrm>
          <a:off x="0" y="0"/>
          <a:ext cx="0" cy="0"/>
          <a:chOff x="0" y="0"/>
          <a:chExt cx="0" cy="0"/>
        </a:xfrm>
      </p:grpSpPr>
      <p:pic>
        <p:nvPicPr>
          <p:cNvPr id="13" name="Imagen 12" descr="Un grupo de personas en una montaña con pasto verde&#10;&#10;El contenido generado por IA puede ser incorrecto.">
            <a:extLst>
              <a:ext uri="{FF2B5EF4-FFF2-40B4-BE49-F238E27FC236}">
                <a16:creationId xmlns:a16="http://schemas.microsoft.com/office/drawing/2014/main" id="{23CB5878-9B29-372D-6574-2C82341B93F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b="-1"/>
          <a:stretch>
            <a:fillRect/>
          </a:stretch>
        </p:blipFill>
        <p:spPr>
          <a:xfrm>
            <a:off x="5162052" y="3272588"/>
            <a:ext cx="6105382" cy="3585411"/>
          </a:xfrm>
          <a:prstGeom prst="rect">
            <a:avLst/>
          </a:prstGeom>
        </p:spPr>
      </p:pic>
      <p:pic>
        <p:nvPicPr>
          <p:cNvPr id="5" name="Imagen 4" descr="Un dibujo de una montaña&#10;&#10;El contenido generado por IA puede ser incorrecto.">
            <a:extLst>
              <a:ext uri="{FF2B5EF4-FFF2-40B4-BE49-F238E27FC236}">
                <a16:creationId xmlns:a16="http://schemas.microsoft.com/office/drawing/2014/main" id="{E6541356-1F04-F763-C456-F7D6F955686D}"/>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0" name="Rectangle 19">
            <a:extLst>
              <a:ext uri="{FF2B5EF4-FFF2-40B4-BE49-F238E27FC236}">
                <a16:creationId xmlns:a16="http://schemas.microsoft.com/office/drawing/2014/main" id="{9C63E52B-F616-9A93-65B9-9C072F544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gradFill flip="none" rotWithShape="1">
            <a:gsLst>
              <a:gs pos="0">
                <a:srgbClr val="3A5036"/>
              </a:gs>
              <a:gs pos="79000">
                <a:srgbClr val="4C6A47"/>
              </a:gs>
              <a:gs pos="79000">
                <a:srgbClr val="88A084"/>
              </a:gs>
              <a:gs pos="100000">
                <a:srgbClr val="C4D5C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D58A28-1F7C-1687-1CA4-93D8D6BDD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3A503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n 18">
            <a:extLst>
              <a:ext uri="{FF2B5EF4-FFF2-40B4-BE49-F238E27FC236}">
                <a16:creationId xmlns:a16="http://schemas.microsoft.com/office/drawing/2014/main" id="{EA521542-AFE8-CCE0-7CDB-E12C8912C813}"/>
              </a:ext>
            </a:extLst>
          </p:cNvPr>
          <p:cNvPicPr>
            <a:picLocks noGrp="1" noRot="1" noChangeAspect="1" noMove="1" noResize="1" noEditPoints="1" noAdjustHandles="1" noChangeArrowheads="1" noChangeShapeType="1" noCrop="1"/>
          </p:cNvPicPr>
          <p:nvPr/>
        </p:nvPicPr>
        <p:blipFill>
          <a:blip r:embed="rId4"/>
          <a:stretch>
            <a:fillRect/>
          </a:stretch>
        </p:blipFill>
        <p:spPr>
          <a:xfrm>
            <a:off x="7436383" y="1"/>
            <a:ext cx="3831051" cy="3116984"/>
          </a:xfrm>
          <a:prstGeom prst="rect">
            <a:avLst/>
          </a:prstGeom>
        </p:spPr>
      </p:pic>
      <p:sp>
        <p:nvSpPr>
          <p:cNvPr id="21" name="CuadroTexto 20">
            <a:extLst>
              <a:ext uri="{FF2B5EF4-FFF2-40B4-BE49-F238E27FC236}">
                <a16:creationId xmlns:a16="http://schemas.microsoft.com/office/drawing/2014/main" id="{53569004-05EF-E7A5-9FAA-8D476D24A7CD}"/>
              </a:ext>
            </a:extLst>
          </p:cNvPr>
          <p:cNvSpPr txBox="1"/>
          <p:nvPr/>
        </p:nvSpPr>
        <p:spPr>
          <a:xfrm>
            <a:off x="107913" y="3998068"/>
            <a:ext cx="4785360" cy="2301316"/>
          </a:xfrm>
          <a:prstGeom prst="rect">
            <a:avLst/>
          </a:prstGeom>
          <a:noFill/>
        </p:spPr>
        <p:txBody>
          <a:bodyPr wrap="square" rtlCol="0">
            <a:prstTxWarp prst="textDeflate">
              <a:avLst/>
            </a:prstTxWarp>
            <a:spAutoFit/>
            <a:scene3d>
              <a:camera prst="orthographicFront"/>
              <a:lightRig rig="threePt" dir="t"/>
            </a:scene3d>
            <a:sp3d extrusionH="57150">
              <a:bevelT h="25400" prst="softRound"/>
            </a:sp3d>
          </a:bodyPr>
          <a:lstStyle/>
          <a:p>
            <a:pPr algn="ctr"/>
            <a:r>
              <a:rPr lang="cs-CZ"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BŮH JE VĚRNÝ</a:t>
            </a:r>
            <a:r>
              <a:rPr lang="es-ES"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t>
            </a:r>
          </a:p>
        </p:txBody>
      </p:sp>
      <p:sp>
        <p:nvSpPr>
          <p:cNvPr id="23" name="CuadroTexto 22">
            <a:extLst>
              <a:ext uri="{FF2B5EF4-FFF2-40B4-BE49-F238E27FC236}">
                <a16:creationId xmlns:a16="http://schemas.microsoft.com/office/drawing/2014/main" id="{96A891E4-5778-4919-B9E8-E133B5E97DF5}"/>
              </a:ext>
            </a:extLst>
          </p:cNvPr>
          <p:cNvSpPr txBox="1"/>
          <p:nvPr/>
        </p:nvSpPr>
        <p:spPr>
          <a:xfrm>
            <a:off x="0" y="6409415"/>
            <a:ext cx="5001186" cy="338554"/>
          </a:xfrm>
          <a:prstGeom prst="rect">
            <a:avLst/>
          </a:prstGeom>
          <a:noFill/>
        </p:spPr>
        <p:txBody>
          <a:bodyPr wrap="square" rtlCol="0">
            <a:spAutoFit/>
          </a:bodyPr>
          <a:lstStyle/>
          <a:p>
            <a:pPr algn="ctr"/>
            <a:r>
              <a:rPr lang="es-ES" sz="1600" b="1" dirty="0">
                <a:solidFill>
                  <a:srgbClr val="3A5036"/>
                </a:solidFill>
              </a:rPr>
              <a:t>Le</a:t>
            </a:r>
            <a:r>
              <a:rPr lang="cs-CZ" sz="1600" b="1" dirty="0">
                <a:solidFill>
                  <a:srgbClr val="3A5036"/>
                </a:solidFill>
              </a:rPr>
              <a:t>k</a:t>
            </a:r>
            <a:r>
              <a:rPr lang="es-ES" sz="1600" b="1" dirty="0">
                <a:solidFill>
                  <a:srgbClr val="3A5036"/>
                </a:solidFill>
              </a:rPr>
              <a:t>c</a:t>
            </a:r>
            <a:r>
              <a:rPr lang="cs-CZ" sz="1600" b="1" dirty="0">
                <a:solidFill>
                  <a:srgbClr val="3A5036"/>
                </a:solidFill>
              </a:rPr>
              <a:t>e</a:t>
            </a:r>
            <a:r>
              <a:rPr lang="es-ES" sz="1600" b="1" dirty="0">
                <a:solidFill>
                  <a:srgbClr val="3A5036"/>
                </a:solidFill>
              </a:rPr>
              <a:t> 12 </a:t>
            </a:r>
            <a:r>
              <a:rPr lang="cs-CZ" sz="1600" b="1" dirty="0">
                <a:solidFill>
                  <a:srgbClr val="3A5036"/>
                </a:solidFill>
              </a:rPr>
              <a:t>od 14. do</a:t>
            </a:r>
            <a:r>
              <a:rPr lang="es-ES" sz="1600" b="1" dirty="0">
                <a:solidFill>
                  <a:srgbClr val="3A5036"/>
                </a:solidFill>
              </a:rPr>
              <a:t> 20</a:t>
            </a:r>
            <a:r>
              <a:rPr lang="cs-CZ" sz="1600" b="1" dirty="0">
                <a:solidFill>
                  <a:srgbClr val="3A5036"/>
                </a:solidFill>
              </a:rPr>
              <a:t>prosince</a:t>
            </a:r>
            <a:r>
              <a:rPr lang="es-ES" sz="1600" b="1" dirty="0">
                <a:solidFill>
                  <a:srgbClr val="3A5036"/>
                </a:solidFill>
              </a:rPr>
              <a:t> 2025</a:t>
            </a:r>
          </a:p>
        </p:txBody>
      </p:sp>
    </p:spTree>
    <p:extLst>
      <p:ext uri="{BB962C8B-B14F-4D97-AF65-F5344CB8AC3E}">
        <p14:creationId xmlns:p14="http://schemas.microsoft.com/office/powerpoint/2010/main" val="335930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0923-BB81-90E7-786D-5AE73082CCA2}"/>
            </a:ext>
          </a:extLst>
        </p:cNvPr>
        <p:cNvGrpSpPr/>
        <p:nvPr/>
      </p:nvGrpSpPr>
      <p:grpSpPr>
        <a:xfrm>
          <a:off x="0" y="0"/>
          <a:ext cx="0" cy="0"/>
          <a:chOff x="0" y="0"/>
          <a:chExt cx="0" cy="0"/>
        </a:xfrm>
      </p:grpSpPr>
      <p:pic>
        <p:nvPicPr>
          <p:cNvPr id="4" name="Imagen 3" descr="Vista de una ciudad&#10;&#10;El contenido generado por IA puede ser incorrecto.">
            <a:extLst>
              <a:ext uri="{FF2B5EF4-FFF2-40B4-BE49-F238E27FC236}">
                <a16:creationId xmlns:a16="http://schemas.microsoft.com/office/drawing/2014/main" id="{5001C789-B82F-05F5-7421-A44F9AA8BD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1C93896A-80EB-A68E-5199-69DCD3B106C4}"/>
              </a:ext>
            </a:extLst>
          </p:cNvPr>
          <p:cNvSpPr txBox="1"/>
          <p:nvPr/>
        </p:nvSpPr>
        <p:spPr>
          <a:xfrm>
            <a:off x="-1" y="-11183"/>
            <a:ext cx="12191999"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ea typeface="+mn-ea"/>
                <a:cs typeface="+mn-cs"/>
              </a:rPr>
              <a:t>“No faltó ninguna palabra de las buenas que el Señor había hablado a la casa de Israel. Todo se cumplió” </a:t>
            </a:r>
            <a:r>
              <a:rPr kumimoji="0" lang="es-ES" sz="28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ea typeface="+mn-ea"/>
                <a:cs typeface="+mn-cs"/>
              </a:rPr>
              <a:t>(Josué 21:45)</a:t>
            </a:r>
          </a:p>
        </p:txBody>
      </p:sp>
      <p:pic>
        <p:nvPicPr>
          <p:cNvPr id="5" name="Obrázek 4" descr="Obsah obrázku text, strom, rostlina, snímek obrazovky&#10;&#10;Obsah generovaný pomocí AI může být nesprávný.">
            <a:extLst>
              <a:ext uri="{FF2B5EF4-FFF2-40B4-BE49-F238E27FC236}">
                <a16:creationId xmlns:a16="http://schemas.microsoft.com/office/drawing/2014/main" id="{E4909A38-A023-B341-D8B9-1C0D9F902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957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A5F0EFE-40FF-8B9D-F83E-C92197276819}"/>
              </a:ext>
            </a:extLst>
          </p:cNvPr>
          <p:cNvSpPr txBox="1"/>
          <p:nvPr/>
        </p:nvSpPr>
        <p:spPr>
          <a:xfrm>
            <a:off x="6316392" y="4445861"/>
            <a:ext cx="5875608"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cs-CZ" sz="2000" b="1" dirty="0">
                <a:solidFill>
                  <a:srgbClr val="DE785F"/>
                </a:solidFill>
              </a:rPr>
              <a:t>Všechno se splnilo</a:t>
            </a:r>
            <a:r>
              <a:rPr lang="es-ES" sz="2000" b="1" dirty="0">
                <a:solidFill>
                  <a:srgbClr val="DE785F"/>
                </a:solidFill>
              </a:rPr>
              <a:t> </a:t>
            </a:r>
            <a:r>
              <a:rPr lang="es-ES" sz="2000" b="1" dirty="0"/>
              <a:t>(Jo</a:t>
            </a:r>
            <a:r>
              <a:rPr lang="cs-CZ" sz="2000" b="1" dirty="0" err="1"/>
              <a:t>zue</a:t>
            </a:r>
            <a:r>
              <a:rPr lang="es-ES" sz="2000" b="1" dirty="0"/>
              <a:t> 21</a:t>
            </a:r>
            <a:r>
              <a:rPr lang="cs-CZ" sz="2000" b="1" dirty="0"/>
              <a:t>,</a:t>
            </a:r>
            <a:r>
              <a:rPr lang="es-ES" sz="2000" b="1" dirty="0"/>
              <a:t>43-45)</a:t>
            </a:r>
          </a:p>
          <a:p>
            <a:pPr>
              <a:spcBef>
                <a:spcPts val="1200"/>
              </a:spcBef>
            </a:pPr>
            <a:r>
              <a:rPr lang="cs-CZ" sz="2000" b="1" dirty="0">
                <a:solidFill>
                  <a:srgbClr val="579D65"/>
                </a:solidFill>
              </a:rPr>
              <a:t>Boží věrnost</a:t>
            </a:r>
            <a:r>
              <a:rPr lang="es-ES" sz="2000" b="1" dirty="0">
                <a:solidFill>
                  <a:srgbClr val="579D65"/>
                </a:solidFill>
              </a:rPr>
              <a:t> </a:t>
            </a:r>
            <a:r>
              <a:rPr lang="es-ES" sz="2000" b="1" dirty="0"/>
              <a:t>(Jo</a:t>
            </a:r>
            <a:r>
              <a:rPr lang="cs-CZ" sz="2000" b="1" dirty="0" err="1"/>
              <a:t>zue</a:t>
            </a:r>
            <a:r>
              <a:rPr lang="es-ES" sz="2000" b="1" dirty="0"/>
              <a:t> 23</a:t>
            </a:r>
            <a:r>
              <a:rPr lang="cs-CZ" sz="2000" b="1" dirty="0"/>
              <a:t>,</a:t>
            </a:r>
            <a:r>
              <a:rPr lang="es-ES" sz="2000" b="1" dirty="0"/>
              <a:t>1-5)</a:t>
            </a:r>
          </a:p>
          <a:p>
            <a:pPr>
              <a:spcBef>
                <a:spcPts val="1200"/>
              </a:spcBef>
            </a:pPr>
            <a:r>
              <a:rPr lang="cs-CZ" sz="2000" b="1" dirty="0">
                <a:solidFill>
                  <a:srgbClr val="5F69DE"/>
                </a:solidFill>
              </a:rPr>
              <a:t>Jasné hranice</a:t>
            </a:r>
            <a:r>
              <a:rPr lang="es-ES" sz="2000" b="1" dirty="0">
                <a:solidFill>
                  <a:srgbClr val="5F69DE"/>
                </a:solidFill>
              </a:rPr>
              <a:t> </a:t>
            </a:r>
            <a:r>
              <a:rPr lang="es-ES" sz="2000" b="1" dirty="0"/>
              <a:t>(Jo</a:t>
            </a:r>
            <a:r>
              <a:rPr lang="cs-CZ" sz="2000" b="1" dirty="0" err="1"/>
              <a:t>zue</a:t>
            </a:r>
            <a:r>
              <a:rPr lang="es-ES" sz="2000" b="1" dirty="0"/>
              <a:t> 23</a:t>
            </a:r>
            <a:r>
              <a:rPr lang="cs-CZ" sz="2000" b="1" dirty="0"/>
              <a:t>,</a:t>
            </a:r>
            <a:r>
              <a:rPr lang="es-ES" sz="2000" b="1" dirty="0"/>
              <a:t>6-10)</a:t>
            </a:r>
          </a:p>
          <a:p>
            <a:pPr>
              <a:spcBef>
                <a:spcPts val="1200"/>
              </a:spcBef>
            </a:pPr>
            <a:r>
              <a:rPr lang="cs-CZ" sz="2000" b="1" dirty="0">
                <a:solidFill>
                  <a:srgbClr val="DE5F8B"/>
                </a:solidFill>
              </a:rPr>
              <a:t>„Přimkněte se k Hospodinu“ </a:t>
            </a:r>
            <a:r>
              <a:rPr lang="es-ES" sz="2000" b="1" dirty="0"/>
              <a:t>(Jo</a:t>
            </a:r>
            <a:r>
              <a:rPr lang="cs-CZ" sz="2000" b="1" dirty="0" err="1"/>
              <a:t>zue</a:t>
            </a:r>
            <a:r>
              <a:rPr lang="es-ES" sz="2000" b="1" dirty="0"/>
              <a:t> 23</a:t>
            </a:r>
            <a:r>
              <a:rPr lang="cs-CZ" sz="2000" b="1" dirty="0"/>
              <a:t>,</a:t>
            </a:r>
            <a:r>
              <a:rPr lang="es-ES" sz="2000" b="1" dirty="0"/>
              <a:t>11-14)</a:t>
            </a:r>
          </a:p>
          <a:p>
            <a:pPr>
              <a:spcBef>
                <a:spcPts val="1200"/>
              </a:spcBef>
            </a:pPr>
            <a:r>
              <a:rPr lang="cs-CZ" sz="2000" b="1" dirty="0">
                <a:solidFill>
                  <a:srgbClr val="A25FDE"/>
                </a:solidFill>
              </a:rPr>
              <a:t>Hospodinův hněv</a:t>
            </a:r>
            <a:r>
              <a:rPr lang="es-ES" sz="2000" b="1" dirty="0">
                <a:solidFill>
                  <a:srgbClr val="A25FDE"/>
                </a:solidFill>
              </a:rPr>
              <a:t> </a:t>
            </a:r>
            <a:r>
              <a:rPr lang="es-ES" sz="2000" b="1" dirty="0"/>
              <a:t>(Jo</a:t>
            </a:r>
            <a:r>
              <a:rPr lang="cs-CZ" sz="2000" b="1" dirty="0" err="1"/>
              <a:t>zue</a:t>
            </a:r>
            <a:r>
              <a:rPr lang="es-ES" sz="2000" b="1" dirty="0"/>
              <a:t> 23</a:t>
            </a:r>
            <a:r>
              <a:rPr lang="cs-CZ" sz="2000" b="1" dirty="0"/>
              <a:t>,</a:t>
            </a:r>
            <a:r>
              <a:rPr lang="es-ES" sz="2000" b="1" dirty="0"/>
              <a:t>15-16)</a:t>
            </a:r>
          </a:p>
        </p:txBody>
      </p:sp>
      <p:sp>
        <p:nvSpPr>
          <p:cNvPr id="3" name="CuadroTexto 2">
            <a:extLst>
              <a:ext uri="{FF2B5EF4-FFF2-40B4-BE49-F238E27FC236}">
                <a16:creationId xmlns:a16="http://schemas.microsoft.com/office/drawing/2014/main" id="{154A4286-461D-3307-51D5-C7DC5E6BF076}"/>
              </a:ext>
            </a:extLst>
          </p:cNvPr>
          <p:cNvSpPr txBox="1"/>
          <p:nvPr/>
        </p:nvSpPr>
        <p:spPr>
          <a:xfrm>
            <a:off x="281891" y="191702"/>
            <a:ext cx="7353300" cy="707886"/>
          </a:xfrm>
          <a:prstGeom prst="rect">
            <a:avLst/>
          </a:prstGeom>
          <a:noFill/>
        </p:spPr>
        <p:txBody>
          <a:bodyPr wrap="square" rtlCol="0">
            <a:spAutoFit/>
          </a:bodyPr>
          <a:lstStyle/>
          <a:p>
            <a:pPr>
              <a:spcBef>
                <a:spcPts val="600"/>
              </a:spcBef>
            </a:pPr>
            <a:r>
              <a:rPr lang="es-ES" sz="2000" b="1" dirty="0"/>
              <a:t>Jozue už byl starý a stále bylo třeba dobýt území. Svolal nové vůdce, aby je povzbudil k pokračování v dobývání.</a:t>
            </a:r>
          </a:p>
        </p:txBody>
      </p:sp>
      <p:pic>
        <p:nvPicPr>
          <p:cNvPr id="4" name="Imagen 3" descr="Multitud de personas en una montaña&#10;&#10;El contenido generado por IA puede ser incorrecto.">
            <a:extLst>
              <a:ext uri="{FF2B5EF4-FFF2-40B4-BE49-F238E27FC236}">
                <a16:creationId xmlns:a16="http://schemas.microsoft.com/office/drawing/2014/main" id="{D9F38C55-1A7C-96FE-164C-D12C4D1DC9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6700" y="172335"/>
            <a:ext cx="4113029" cy="4113029"/>
          </a:xfrm>
          <a:prstGeom prst="roundRect">
            <a:avLst>
              <a:gd name="adj" fmla="val 4167"/>
            </a:avLst>
          </a:prstGeom>
          <a:solidFill>
            <a:srgbClr val="FFFFFF"/>
          </a:solidFill>
          <a:ln w="76200" cap="sq">
            <a:solidFill>
              <a:schemeClr val="accent2">
                <a:lumMod val="50000"/>
              </a:schemeClr>
            </a:solidFill>
            <a:miter lim="800000"/>
          </a:ln>
          <a:effectLst/>
          <a:scene3d>
            <a:camera prst="orthographicFront"/>
            <a:lightRig rig="threePt" dir="t">
              <a:rot lat="0" lon="0" rev="2700000"/>
            </a:lightRig>
          </a:scene3d>
          <a:sp3d>
            <a:bevelT h="38100"/>
            <a:contourClr>
              <a:srgbClr val="C0C0C0"/>
            </a:contourClr>
          </a:sp3d>
        </p:spPr>
      </p:pic>
      <p:pic>
        <p:nvPicPr>
          <p:cNvPr id="6" name="Imagen 5">
            <a:extLst>
              <a:ext uri="{FF2B5EF4-FFF2-40B4-BE49-F238E27FC236}">
                <a16:creationId xmlns:a16="http://schemas.microsoft.com/office/drawing/2014/main" id="{5B8D0D39-B6D2-1DC4-1E3A-095C9E7A792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99"/>
          <a:stretch>
            <a:fillRect/>
          </a:stretch>
        </p:blipFill>
        <p:spPr>
          <a:xfrm>
            <a:off x="166280" y="3771662"/>
            <a:ext cx="4877223" cy="2920968"/>
          </a:xfrm>
          <a:prstGeom prst="roundRect">
            <a:avLst>
              <a:gd name="adj" fmla="val 4167"/>
            </a:avLst>
          </a:prstGeom>
          <a:solidFill>
            <a:srgbClr val="FFFFFF"/>
          </a:solidFill>
          <a:ln w="76200" cap="sq">
            <a:solidFill>
              <a:srgbClr val="668C83"/>
            </a:solidFill>
            <a:miter lim="800000"/>
          </a:ln>
          <a:effectLst/>
          <a:scene3d>
            <a:camera prst="orthographicFront"/>
            <a:lightRig rig="threePt" dir="t">
              <a:rot lat="0" lon="0" rev="2700000"/>
            </a:lightRig>
          </a:scene3d>
          <a:sp3d>
            <a:bevelT h="38100"/>
            <a:contourClr>
              <a:srgbClr val="C0C0C0"/>
            </a:contourClr>
          </a:sp3d>
        </p:spPr>
      </p:pic>
      <p:pic>
        <p:nvPicPr>
          <p:cNvPr id="8" name="Imagen 7" descr="Un conjunto de letras blancas en un fondo blanco&#10;&#10;El contenido generado por IA puede ser incorrecto.">
            <a:extLst>
              <a:ext uri="{FF2B5EF4-FFF2-40B4-BE49-F238E27FC236}">
                <a16:creationId xmlns:a16="http://schemas.microsoft.com/office/drawing/2014/main" id="{49051D15-965B-E4BB-3E08-0AA6FC3E8C4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84862" y="4530537"/>
            <a:ext cx="595522" cy="179780"/>
          </a:xfrm>
          <a:prstGeom prst="rect">
            <a:avLst/>
          </a:prstGeom>
          <a:effectLst>
            <a:outerShdw blurRad="50800" dist="38100" dir="8100000" algn="tr" rotWithShape="0">
              <a:prstClr val="black">
                <a:alpha val="40000"/>
              </a:prstClr>
            </a:outerShdw>
          </a:effectLst>
        </p:spPr>
      </p:pic>
      <p:pic>
        <p:nvPicPr>
          <p:cNvPr id="12" name="Imagen 11">
            <a:extLst>
              <a:ext uri="{FF2B5EF4-FFF2-40B4-BE49-F238E27FC236}">
                <a16:creationId xmlns:a16="http://schemas.microsoft.com/office/drawing/2014/main" id="{CB843678-713F-DE26-9121-445F64F3F51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684862" y="4990484"/>
            <a:ext cx="593460" cy="179780"/>
          </a:xfrm>
          <a:prstGeom prst="rect">
            <a:avLst/>
          </a:prstGeom>
          <a:effectLst>
            <a:outerShdw blurRad="50800" dist="38100" dir="8100000" algn="tr" rotWithShape="0">
              <a:prstClr val="black">
                <a:alpha val="40000"/>
              </a:prstClr>
            </a:outerShdw>
          </a:effectLst>
        </p:spPr>
      </p:pic>
      <p:pic>
        <p:nvPicPr>
          <p:cNvPr id="16" name="Imagen 15" descr="Un conjunto de letras blancas en un fondo blanco&#10;&#10;El contenido generado por IA puede ser incorrecto.">
            <a:extLst>
              <a:ext uri="{FF2B5EF4-FFF2-40B4-BE49-F238E27FC236}">
                <a16:creationId xmlns:a16="http://schemas.microsoft.com/office/drawing/2014/main" id="{A47F5FFA-68B1-6B8E-60AB-6B3A97ADC73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84862" y="5450431"/>
            <a:ext cx="595522" cy="179780"/>
          </a:xfrm>
          <a:prstGeom prst="rect">
            <a:avLst/>
          </a:prstGeom>
          <a:effectLst>
            <a:outerShdw blurRad="50800" dist="38100" dir="8100000" algn="tr" rotWithShape="0">
              <a:prstClr val="black">
                <a:alpha val="40000"/>
              </a:prstClr>
            </a:outerShdw>
          </a:effectLst>
        </p:spPr>
      </p:pic>
      <p:pic>
        <p:nvPicPr>
          <p:cNvPr id="18" name="Imagen 17" descr="Imagen que contiene morado, tabla, computer, computadora&#10;&#10;El contenido generado por IA puede ser incorrecto.">
            <a:extLst>
              <a:ext uri="{FF2B5EF4-FFF2-40B4-BE49-F238E27FC236}">
                <a16:creationId xmlns:a16="http://schemas.microsoft.com/office/drawing/2014/main" id="{B9754986-BF8E-B8B4-B9CC-0B0ACED5450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684862" y="6370324"/>
            <a:ext cx="595522" cy="179780"/>
          </a:xfrm>
          <a:prstGeom prst="rect">
            <a:avLst/>
          </a:prstGeom>
          <a:effectLst>
            <a:outerShdw blurRad="50800" dist="38100" dir="8100000" algn="tr" rotWithShape="0">
              <a:prstClr val="black">
                <a:alpha val="40000"/>
              </a:prstClr>
            </a:outerShdw>
          </a:effectLst>
        </p:spPr>
      </p:pic>
      <p:pic>
        <p:nvPicPr>
          <p:cNvPr id="21" name="Imagen 20" descr="Una caja blanca&#10;&#10;El contenido generado por IA puede ser incorrecto.">
            <a:extLst>
              <a:ext uri="{FF2B5EF4-FFF2-40B4-BE49-F238E27FC236}">
                <a16:creationId xmlns:a16="http://schemas.microsoft.com/office/drawing/2014/main" id="{0FDABA94-0220-3BCC-E25C-5BC5247908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684862" y="5910378"/>
            <a:ext cx="595522" cy="179780"/>
          </a:xfrm>
          <a:prstGeom prst="rect">
            <a:avLst/>
          </a:pr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363A11CB-CEFF-8976-F401-62AA6350FB5A}"/>
              </a:ext>
            </a:extLst>
          </p:cNvPr>
          <p:cNvSpPr txBox="1"/>
          <p:nvPr/>
        </p:nvSpPr>
        <p:spPr>
          <a:xfrm>
            <a:off x="281890" y="2228849"/>
            <a:ext cx="7353299" cy="1015663"/>
          </a:xfrm>
          <a:prstGeom prst="rect">
            <a:avLst/>
          </a:prstGeom>
          <a:noFill/>
        </p:spPr>
        <p:txBody>
          <a:bodyPr wrap="square">
            <a:spAutoFit/>
          </a:bodyPr>
          <a:lstStyle/>
          <a:p>
            <a:pPr>
              <a:spcBef>
                <a:spcPts val="600"/>
              </a:spcBef>
            </a:pPr>
            <a:r>
              <a:rPr lang="es-ES" sz="2000" b="1" dirty="0"/>
              <a:t>Ale zároveň jim představil nebezpečí. Ve skutečnosti existovalo jen jedno nebezpečí, stejné jako dnes: přestat být věrný Bohu; oplatit Boží věrnost nevěrou z naší strany.</a:t>
            </a:r>
          </a:p>
        </p:txBody>
      </p:sp>
      <p:sp>
        <p:nvSpPr>
          <p:cNvPr id="10" name="CuadroTexto 9">
            <a:extLst>
              <a:ext uri="{FF2B5EF4-FFF2-40B4-BE49-F238E27FC236}">
                <a16:creationId xmlns:a16="http://schemas.microsoft.com/office/drawing/2014/main" id="{A5080EC1-0D66-56DD-6902-B3A6865C3E1C}"/>
              </a:ext>
            </a:extLst>
          </p:cNvPr>
          <p:cNvSpPr txBox="1"/>
          <p:nvPr/>
        </p:nvSpPr>
        <p:spPr>
          <a:xfrm>
            <a:off x="281889" y="1166074"/>
            <a:ext cx="7353299" cy="1015663"/>
          </a:xfrm>
          <a:prstGeom prst="rect">
            <a:avLst/>
          </a:prstGeom>
          <a:noFill/>
        </p:spPr>
        <p:txBody>
          <a:bodyPr wrap="square">
            <a:spAutoFit/>
          </a:bodyPr>
          <a:lstStyle/>
          <a:p>
            <a:pPr>
              <a:spcBef>
                <a:spcPts val="600"/>
              </a:spcBef>
            </a:pPr>
            <a:r>
              <a:rPr lang="es-ES" sz="2000" b="1" dirty="0"/>
              <a:t>Schopnost dosáhnout vítězství nebyla v nich, ale v Bohu. Připomněl jim tedy věrnost, kterou Bůh již projevil, a ujistil je, že bude věrný i nadále.</a:t>
            </a:r>
          </a:p>
        </p:txBody>
      </p:sp>
    </p:spTree>
    <p:extLst>
      <p:ext uri="{BB962C8B-B14F-4D97-AF65-F5344CB8AC3E}">
        <p14:creationId xmlns:p14="http://schemas.microsoft.com/office/powerpoint/2010/main" val="235766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ppt_w/2"/>
                                          </p:val>
                                        </p:tav>
                                        <p:tav tm="100000">
                                          <p:val>
                                            <p:strVal val="#ppt_x"/>
                                          </p:val>
                                        </p:tav>
                                      </p:tavLst>
                                    </p:anim>
                                    <p:anim calcmode="lin" valueType="num">
                                      <p:cBhvr>
                                        <p:cTn id="35" dur="500" fill="hold"/>
                                        <p:tgtEl>
                                          <p:spTgt spid="8"/>
                                        </p:tgtEl>
                                        <p:attrNameLst>
                                          <p:attrName>ppt_y</p:attrName>
                                        </p:attrNameLst>
                                      </p:cBhvr>
                                      <p:tavLst>
                                        <p:tav tm="0">
                                          <p:val>
                                            <p:strVal val="#ppt_y"/>
                                          </p:val>
                                        </p:tav>
                                        <p:tav tm="100000">
                                          <p:val>
                                            <p:strVal val="#ppt_y"/>
                                          </p:val>
                                        </p:tav>
                                      </p:tavLst>
                                    </p:anim>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left)">
                                      <p:cBhvr>
                                        <p:cTn id="41" dur="500"/>
                                        <p:tgtEl>
                                          <p:spTgt spid="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8"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ppt_w/2"/>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wipe(left)">
                                      <p:cBhvr>
                                        <p:cTn id="53" dur="500"/>
                                        <p:tgtEl>
                                          <p:spTgt spid="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ppt_x</p:attrName>
                                        </p:attrNameLst>
                                      </p:cBhvr>
                                      <p:tavLst>
                                        <p:tav tm="0">
                                          <p:val>
                                            <p:strVal val="#ppt_x-#ppt_w/2"/>
                                          </p:val>
                                        </p:tav>
                                        <p:tav tm="100000">
                                          <p:val>
                                            <p:strVal val="#ppt_x"/>
                                          </p:val>
                                        </p:tav>
                                      </p:tavLst>
                                    </p:anim>
                                    <p:anim calcmode="lin" valueType="num">
                                      <p:cBhvr>
                                        <p:cTn id="59" dur="500" fill="hold"/>
                                        <p:tgtEl>
                                          <p:spTgt spid="16"/>
                                        </p:tgtEl>
                                        <p:attrNameLst>
                                          <p:attrName>ppt_y</p:attrName>
                                        </p:attrNameLst>
                                      </p:cBhvr>
                                      <p:tavLst>
                                        <p:tav tm="0">
                                          <p:val>
                                            <p:strVal val="#ppt_y"/>
                                          </p:val>
                                        </p:tav>
                                        <p:tav tm="100000">
                                          <p:val>
                                            <p:strVal val="#ppt_y"/>
                                          </p:val>
                                        </p:tav>
                                      </p:tavLst>
                                    </p:anim>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strVal val="#ppt_h"/>
                                          </p:val>
                                        </p:tav>
                                        <p:tav tm="100000">
                                          <p:val>
                                            <p:strVal val="#ppt_h"/>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7"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ppt_x</p:attrName>
                                        </p:attrNameLst>
                                      </p:cBhvr>
                                      <p:tavLst>
                                        <p:tav tm="0">
                                          <p:val>
                                            <p:strVal val="#ppt_x-#ppt_w/2"/>
                                          </p:val>
                                        </p:tav>
                                        <p:tav tm="100000">
                                          <p:val>
                                            <p:strVal val="#ppt_x"/>
                                          </p:val>
                                        </p:tav>
                                      </p:tavLst>
                                    </p:anim>
                                    <p:anim calcmode="lin" valueType="num">
                                      <p:cBhvr>
                                        <p:cTn id="71" dur="500" fill="hold"/>
                                        <p:tgtEl>
                                          <p:spTgt spid="21"/>
                                        </p:tgtEl>
                                        <p:attrNameLst>
                                          <p:attrName>ppt_y</p:attrName>
                                        </p:attrNameLst>
                                      </p:cBhvr>
                                      <p:tavLst>
                                        <p:tav tm="0">
                                          <p:val>
                                            <p:strVal val="#ppt_y"/>
                                          </p:val>
                                        </p:tav>
                                        <p:tav tm="100000">
                                          <p:val>
                                            <p:strVal val="#ppt_y"/>
                                          </p:val>
                                        </p:tav>
                                      </p:tavLst>
                                    </p:anim>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strVal val="#ppt_h"/>
                                          </p:val>
                                        </p:tav>
                                        <p:tav tm="100000">
                                          <p:val>
                                            <p:strVal val="#ppt_h"/>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7" presetClass="entr" presetSubtype="8"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ppt_x</p:attrName>
                                        </p:attrNameLst>
                                      </p:cBhvr>
                                      <p:tavLst>
                                        <p:tav tm="0">
                                          <p:val>
                                            <p:strVal val="#ppt_x-#ppt_w/2"/>
                                          </p:val>
                                        </p:tav>
                                        <p:tav tm="100000">
                                          <p:val>
                                            <p:strVal val="#ppt_x"/>
                                          </p:val>
                                        </p:tav>
                                      </p:tavLst>
                                    </p:anim>
                                    <p:anim calcmode="lin" valueType="num">
                                      <p:cBhvr>
                                        <p:cTn id="83" dur="500" fill="hold"/>
                                        <p:tgtEl>
                                          <p:spTgt spid="18"/>
                                        </p:tgtEl>
                                        <p:attrNameLst>
                                          <p:attrName>ppt_y</p:attrName>
                                        </p:attrNameLst>
                                      </p:cBhvr>
                                      <p:tavLst>
                                        <p:tav tm="0">
                                          <p:val>
                                            <p:strVal val="#ppt_y"/>
                                          </p:val>
                                        </p:tav>
                                        <p:tav tm="100000">
                                          <p:val>
                                            <p:strVal val="#ppt_y"/>
                                          </p:val>
                                        </p:tav>
                                      </p:tavLst>
                                    </p:anim>
                                    <p:anim calcmode="lin" valueType="num">
                                      <p:cBhvr>
                                        <p:cTn id="84" dur="500" fill="hold"/>
                                        <p:tgtEl>
                                          <p:spTgt spid="18"/>
                                        </p:tgtEl>
                                        <p:attrNameLst>
                                          <p:attrName>ppt_w</p:attrName>
                                        </p:attrNameLst>
                                      </p:cBhvr>
                                      <p:tavLst>
                                        <p:tav tm="0">
                                          <p:val>
                                            <p:fltVal val="0"/>
                                          </p:val>
                                        </p:tav>
                                        <p:tav tm="100000">
                                          <p:val>
                                            <p:strVal val="#ppt_w"/>
                                          </p:val>
                                        </p:tav>
                                      </p:tavLst>
                                    </p:anim>
                                    <p:anim calcmode="lin" valueType="num">
                                      <p:cBhvr>
                                        <p:cTn id="85" dur="500" fill="hold"/>
                                        <p:tgtEl>
                                          <p:spTgt spid="18"/>
                                        </p:tgtEl>
                                        <p:attrNameLst>
                                          <p:attrName>ppt_h</p:attrName>
                                        </p:attrNameLst>
                                      </p:cBhvr>
                                      <p:tavLst>
                                        <p:tav tm="0">
                                          <p:val>
                                            <p:strVal val="#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left)">
                                      <p:cBhvr>
                                        <p:cTn id="8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9CE928C-9EB9-E8AD-59E2-C31A0B52B1AE}"/>
              </a:ext>
            </a:extLst>
          </p:cNvPr>
          <p:cNvSpPr>
            <a:spLocks noGrp="1" noRot="1" noMove="1" noResize="1" noEditPoints="1" noAdjustHandles="1" noChangeArrowheads="1" noChangeShapeType="1"/>
          </p:cNvSpPr>
          <p:nvPr/>
        </p:nvSpPr>
        <p:spPr>
          <a:xfrm>
            <a:off x="0" y="0"/>
            <a:ext cx="12191999" cy="1273308"/>
          </a:xfrm>
          <a:prstGeom prst="rect">
            <a:avLst/>
          </a:prstGeom>
          <a:blipFill dpi="0"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4D07290-EF68-C9EF-5EE9-C6697885A4A3}"/>
              </a:ext>
            </a:extLst>
          </p:cNvPr>
          <p:cNvSpPr txBox="1"/>
          <p:nvPr/>
        </p:nvSpPr>
        <p:spPr>
          <a:xfrm>
            <a:off x="0" y="0"/>
            <a:ext cx="12192000" cy="769441"/>
          </a:xfrm>
          <a:prstGeom prst="rect">
            <a:avLst/>
          </a:prstGeom>
          <a:noFill/>
        </p:spPr>
        <p:txBody>
          <a:bodyPr wrap="square">
            <a:spAutoFit/>
          </a:bodyPr>
          <a:lstStyle/>
          <a:p>
            <a:pPr algn="ctr"/>
            <a:r>
              <a:rPr lang="cs-CZ" sz="4400" b="1" spc="600" dirty="0">
                <a:ln w="6600">
                  <a:solidFill>
                    <a:schemeClr val="accent2"/>
                  </a:solidFill>
                  <a:prstDash val="solid"/>
                </a:ln>
                <a:solidFill>
                  <a:srgbClr val="FFFFFF"/>
                </a:solidFill>
                <a:effectLst>
                  <a:outerShdw dist="38100" dir="2700000" algn="tl" rotWithShape="0">
                    <a:schemeClr val="accent2"/>
                  </a:outerShdw>
                </a:effectLst>
              </a:rPr>
              <a:t>VŠECHNO SE SPLNILO</a:t>
            </a:r>
            <a:endParaRPr lang="es-ES" sz="44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4908BDDB-D0E8-3300-418B-2F05E3F672AF}"/>
              </a:ext>
            </a:extLst>
          </p:cNvPr>
          <p:cNvSpPr txBox="1"/>
          <p:nvPr/>
        </p:nvSpPr>
        <p:spPr>
          <a:xfrm>
            <a:off x="733425" y="647997"/>
            <a:ext cx="10725150" cy="646331"/>
          </a:xfrm>
          <a:prstGeom prst="rect">
            <a:avLst/>
          </a:prstGeom>
          <a:noFill/>
        </p:spPr>
        <p:txBody>
          <a:bodyPr wrap="square">
            <a:spAutoFit/>
          </a:bodyPr>
          <a:lstStyle/>
          <a:p>
            <a:pPr algn="ctr"/>
            <a:r>
              <a:rPr lang="es-ES" b="1" dirty="0">
                <a:solidFill>
                  <a:srgbClr val="FADFBE"/>
                </a:solidFill>
                <a:effectLst>
                  <a:outerShdw blurRad="38100" dist="38100" dir="2700000" algn="tl">
                    <a:srgbClr val="000000">
                      <a:alpha val="43137"/>
                    </a:srgbClr>
                  </a:outerShdw>
                </a:effectLst>
                <a:latin typeface="Comic Sans MS" panose="030F0702030302020204" pitchFamily="66" charset="0"/>
              </a:rPr>
              <a:t>“</a:t>
            </a:r>
            <a:r>
              <a:rPr lang="cs-CZ" b="1" dirty="0">
                <a:solidFill>
                  <a:srgbClr val="FADFBE"/>
                </a:solidFill>
                <a:effectLst>
                  <a:outerShdw blurRad="38100" dist="38100" dir="2700000" algn="tl">
                    <a:srgbClr val="000000">
                      <a:alpha val="43137"/>
                    </a:srgbClr>
                  </a:outerShdw>
                </a:effectLst>
                <a:latin typeface="Comic Sans MS" panose="030F0702030302020204" pitchFamily="66" charset="0"/>
              </a:rPr>
              <a:t>Ani jedno za všech dobrých slov, která Hospodin mluvil k domu izraelskému, nezapadlo: všechno se uskutečnilo</a:t>
            </a:r>
            <a:r>
              <a:rPr lang="es-ES" b="1" dirty="0">
                <a:solidFill>
                  <a:srgbClr val="FADFBE"/>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ADFBE"/>
                </a:solidFill>
                <a:effectLst>
                  <a:outerShdw blurRad="38100" dist="38100" dir="2700000" algn="tl">
                    <a:srgbClr val="000000">
                      <a:alpha val="43137"/>
                    </a:srgbClr>
                  </a:outerShdw>
                </a:effectLst>
                <a:latin typeface="Comic Sans MS" panose="030F0702030302020204" pitchFamily="66" charset="0"/>
              </a:rPr>
              <a:t>(Jo</a:t>
            </a:r>
            <a:r>
              <a:rPr lang="cs-CZ" sz="1400" b="1" dirty="0" err="1">
                <a:solidFill>
                  <a:srgbClr val="FADFBE"/>
                </a:solidFill>
                <a:effectLst>
                  <a:outerShdw blurRad="38100" dist="38100" dir="2700000" algn="tl">
                    <a:srgbClr val="000000">
                      <a:alpha val="43137"/>
                    </a:srgbClr>
                  </a:outerShdw>
                </a:effectLst>
                <a:latin typeface="Comic Sans MS" panose="030F0702030302020204" pitchFamily="66" charset="0"/>
              </a:rPr>
              <a:t>zue</a:t>
            </a:r>
            <a:r>
              <a:rPr lang="es-ES" sz="1400" b="1" dirty="0">
                <a:solidFill>
                  <a:srgbClr val="FADFBE"/>
                </a:solidFill>
                <a:effectLst>
                  <a:outerShdw blurRad="38100" dist="38100" dir="2700000" algn="tl">
                    <a:srgbClr val="000000">
                      <a:alpha val="43137"/>
                    </a:srgbClr>
                  </a:outerShdw>
                </a:effectLst>
                <a:latin typeface="Comic Sans MS" panose="030F0702030302020204" pitchFamily="66" charset="0"/>
              </a:rPr>
              <a:t> 21</a:t>
            </a:r>
            <a:r>
              <a:rPr lang="cs-CZ" sz="1400" b="1" dirty="0">
                <a:solidFill>
                  <a:srgbClr val="FADFBE"/>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ADFBE"/>
                </a:solidFill>
                <a:effectLst>
                  <a:outerShdw blurRad="38100" dist="38100" dir="2700000" algn="tl">
                    <a:srgbClr val="000000">
                      <a:alpha val="43137"/>
                    </a:srgbClr>
                  </a:outerShdw>
                </a:effectLst>
                <a:latin typeface="Comic Sans MS" panose="030F0702030302020204" pitchFamily="66" charset="0"/>
              </a:rPr>
              <a:t>45)</a:t>
            </a:r>
          </a:p>
        </p:txBody>
      </p:sp>
      <p:sp>
        <p:nvSpPr>
          <p:cNvPr id="6" name="CuadroTexto 5">
            <a:extLst>
              <a:ext uri="{FF2B5EF4-FFF2-40B4-BE49-F238E27FC236}">
                <a16:creationId xmlns:a16="http://schemas.microsoft.com/office/drawing/2014/main" id="{C9E225F0-C299-60A6-B7AE-4C8F11772913}"/>
              </a:ext>
            </a:extLst>
          </p:cNvPr>
          <p:cNvSpPr txBox="1"/>
          <p:nvPr/>
        </p:nvSpPr>
        <p:spPr>
          <a:xfrm>
            <a:off x="126311" y="1301826"/>
            <a:ext cx="12065688" cy="707886"/>
          </a:xfrm>
          <a:prstGeom prst="rect">
            <a:avLst/>
          </a:prstGeom>
          <a:noFill/>
        </p:spPr>
        <p:txBody>
          <a:bodyPr wrap="square" rtlCol="0">
            <a:spAutoFit/>
          </a:bodyPr>
          <a:lstStyle/>
          <a:p>
            <a:pPr>
              <a:spcBef>
                <a:spcPts val="600"/>
              </a:spcBef>
            </a:pPr>
            <a:r>
              <a:rPr lang="es-ES" sz="2000" b="1" dirty="0"/>
              <a:t>Bůh dal Izraeli "celou zemi" (Joz</a:t>
            </a:r>
            <a:r>
              <a:rPr lang="cs-CZ" sz="2000" b="1" dirty="0" err="1"/>
              <a:t>ue</a:t>
            </a:r>
            <a:r>
              <a:rPr lang="es-ES" sz="2000" b="1" dirty="0"/>
              <a:t> 21</a:t>
            </a:r>
            <a:r>
              <a:rPr lang="cs-CZ" sz="2000" b="1" dirty="0"/>
              <a:t>,</a:t>
            </a:r>
            <a:r>
              <a:rPr lang="es-ES" sz="2000" b="1" dirty="0"/>
              <a:t>43) a dal do svých rukou "všechny jejich nepřátele" (Joz</a:t>
            </a:r>
            <a:r>
              <a:rPr lang="cs-CZ" sz="2000" b="1" dirty="0"/>
              <a:t>u</a:t>
            </a:r>
            <a:r>
              <a:rPr lang="es-ES" sz="2000" b="1" dirty="0"/>
              <a:t>e 21</a:t>
            </a:r>
            <a:r>
              <a:rPr lang="cs-CZ" sz="2000" b="1" dirty="0"/>
              <a:t>,</a:t>
            </a:r>
            <a:r>
              <a:rPr lang="es-ES" sz="2000" b="1" dirty="0"/>
              <a:t>44), aby</a:t>
            </a:r>
            <a:r>
              <a:rPr lang="cs-CZ" sz="2000" b="1" dirty="0"/>
              <a:t> se</a:t>
            </a:r>
            <a:r>
              <a:rPr lang="es-ES" sz="2000" b="1" dirty="0"/>
              <a:t> „</a:t>
            </a:r>
            <a:r>
              <a:rPr lang="cs-CZ" sz="2000" b="1" dirty="0"/>
              <a:t>všechno uskutečnilo</a:t>
            </a:r>
            <a:r>
              <a:rPr lang="es-ES" sz="2000" b="1" dirty="0"/>
              <a:t>" (Jozu</a:t>
            </a:r>
            <a:r>
              <a:rPr lang="cs-CZ" sz="2000" b="1" dirty="0"/>
              <a:t>e</a:t>
            </a:r>
            <a:r>
              <a:rPr lang="es-ES" sz="2000" b="1" dirty="0"/>
              <a:t> 21</a:t>
            </a:r>
            <a:r>
              <a:rPr lang="cs-CZ" sz="2000" b="1" dirty="0"/>
              <a:t>,</a:t>
            </a:r>
            <a:r>
              <a:rPr lang="es-ES" sz="2000" b="1" dirty="0"/>
              <a:t>45).</a:t>
            </a:r>
          </a:p>
        </p:txBody>
      </p:sp>
      <p:pic>
        <p:nvPicPr>
          <p:cNvPr id="4" name="Imagen 3" descr="Una manada de vacas en el campo&#10;&#10;El contenido generado por IA puede ser incorrecto.">
            <a:extLst>
              <a:ext uri="{FF2B5EF4-FFF2-40B4-BE49-F238E27FC236}">
                <a16:creationId xmlns:a16="http://schemas.microsoft.com/office/drawing/2014/main" id="{BB96CE4E-9044-EFC7-38EE-32F85472A7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1977" y="2038230"/>
            <a:ext cx="6416407" cy="3427149"/>
          </a:xfrm>
          <a:prstGeom prst="rect">
            <a:avLst/>
          </a:prstGeom>
          <a:solidFill>
            <a:srgbClr val="FFFFFF">
              <a:shade val="85000"/>
            </a:srgbClr>
          </a:solidFill>
          <a:ln w="88900" cap="sq">
            <a:solidFill>
              <a:srgbClr val="F8CF9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738BE8E6-65F5-759E-CB4F-0CEAEE5740A7}"/>
              </a:ext>
            </a:extLst>
          </p:cNvPr>
          <p:cNvSpPr txBox="1"/>
          <p:nvPr/>
        </p:nvSpPr>
        <p:spPr>
          <a:xfrm>
            <a:off x="126311" y="2009712"/>
            <a:ext cx="5175518" cy="2554545"/>
          </a:xfrm>
          <a:prstGeom prst="rect">
            <a:avLst/>
          </a:prstGeom>
          <a:noFill/>
        </p:spPr>
        <p:txBody>
          <a:bodyPr wrap="square">
            <a:spAutoFit/>
          </a:bodyPr>
          <a:lstStyle/>
          <a:p>
            <a:pPr>
              <a:spcBef>
                <a:spcPts val="600"/>
              </a:spcBef>
            </a:pPr>
            <a:r>
              <a:rPr lang="es-ES" sz="2000" b="1" dirty="0"/>
              <a:t>Opakované používání slova "všichni" posiluje Boží věrnost při plnění Jeho slibů. Jeho nepřátelé byli poraženi Bohem. Mohli obývat zemi, protože ji Bůh vlastnil. Mohli si být jisti, že dokážou dokončit vyhnání Kanaánců, kteří stále přebývali v zemi, protože Bůh dosud splnil své sliby a bude je naplňovat i v budoucnu.</a:t>
            </a:r>
          </a:p>
        </p:txBody>
      </p:sp>
      <p:sp>
        <p:nvSpPr>
          <p:cNvPr id="10" name="CuadroTexto 9">
            <a:extLst>
              <a:ext uri="{FF2B5EF4-FFF2-40B4-BE49-F238E27FC236}">
                <a16:creationId xmlns:a16="http://schemas.microsoft.com/office/drawing/2014/main" id="{159BA1D1-2B58-25CF-FBEF-903E84580D57}"/>
              </a:ext>
            </a:extLst>
          </p:cNvPr>
          <p:cNvSpPr txBox="1"/>
          <p:nvPr/>
        </p:nvSpPr>
        <p:spPr>
          <a:xfrm>
            <a:off x="5581976" y="5526357"/>
            <a:ext cx="6610023" cy="1323439"/>
          </a:xfrm>
          <a:prstGeom prst="rect">
            <a:avLst/>
          </a:prstGeom>
          <a:noFill/>
        </p:spPr>
        <p:txBody>
          <a:bodyPr wrap="square">
            <a:spAutoFit/>
          </a:bodyPr>
          <a:lstStyle/>
          <a:p>
            <a:pPr>
              <a:spcBef>
                <a:spcPts val="600"/>
              </a:spcBef>
            </a:pPr>
            <a:r>
              <a:rPr lang="es-ES" sz="2000" b="1" dirty="0"/>
              <a:t>To vše na nás má pozitivní dopad. Bůh zůstává věrný</a:t>
            </a:r>
            <a:r>
              <a:rPr lang="cs-CZ" sz="2000" b="1" dirty="0"/>
              <a:t>         </a:t>
            </a:r>
            <a:r>
              <a:rPr lang="es-ES" sz="2000" b="1" dirty="0"/>
              <a:t> (</a:t>
            </a:r>
            <a:r>
              <a:rPr lang="cs-CZ" sz="2000" b="1" dirty="0"/>
              <a:t>5</a:t>
            </a:r>
            <a:r>
              <a:rPr lang="es-ES" sz="2000" b="1" dirty="0"/>
              <a:t>.</a:t>
            </a:r>
            <a:r>
              <a:rPr lang="cs-CZ" sz="2000" b="1" dirty="0"/>
              <a:t> Mojžíšova</a:t>
            </a:r>
            <a:r>
              <a:rPr lang="es-ES" sz="2000" b="1" dirty="0"/>
              <a:t> 7</a:t>
            </a:r>
            <a:r>
              <a:rPr lang="cs-CZ" sz="2000" b="1" dirty="0"/>
              <a:t>,</a:t>
            </a:r>
            <a:r>
              <a:rPr lang="es-ES" sz="2000" b="1" dirty="0"/>
              <a:t>9; Žalm 117</a:t>
            </a:r>
            <a:r>
              <a:rPr lang="cs-CZ" sz="2000" b="1" dirty="0"/>
              <a:t>,</a:t>
            </a:r>
            <a:r>
              <a:rPr lang="es-ES" sz="2000" b="1" dirty="0"/>
              <a:t>2; </a:t>
            </a:r>
            <a:r>
              <a:rPr lang="cs-CZ" sz="2000" b="1" dirty="0"/>
              <a:t>Pláč</a:t>
            </a:r>
            <a:r>
              <a:rPr lang="es-ES" sz="2000" b="1" dirty="0"/>
              <a:t> 3</a:t>
            </a:r>
            <a:r>
              <a:rPr lang="cs-CZ" sz="2000" b="1" dirty="0"/>
              <a:t>,</a:t>
            </a:r>
            <a:r>
              <a:rPr lang="es-ES" sz="2000" b="1" dirty="0"/>
              <a:t>22-23). Slíbil, že nás zachrání a dá nám zemi jako dědictví, a že ji naplní</a:t>
            </a:r>
            <a:r>
              <a:rPr lang="cs-CZ" sz="2000" b="1" dirty="0"/>
              <a:t>  </a:t>
            </a:r>
            <a:r>
              <a:rPr lang="es-ES" sz="2000" b="1" dirty="0"/>
              <a:t> (</a:t>
            </a:r>
            <a:r>
              <a:rPr lang="cs-CZ" sz="2000" b="1" dirty="0"/>
              <a:t>list </a:t>
            </a:r>
            <a:r>
              <a:rPr lang="es-ES" sz="2000" b="1" dirty="0"/>
              <a:t>Filip</a:t>
            </a:r>
            <a:r>
              <a:rPr lang="cs-CZ" sz="2000" b="1" dirty="0" err="1"/>
              <a:t>ským</a:t>
            </a:r>
            <a:r>
              <a:rPr lang="es-ES" sz="2000" b="1" dirty="0"/>
              <a:t> 1</a:t>
            </a:r>
            <a:r>
              <a:rPr lang="cs-CZ" sz="2000" b="1" dirty="0"/>
              <a:t>,</a:t>
            </a:r>
            <a:r>
              <a:rPr lang="es-ES" sz="2000" b="1" dirty="0"/>
              <a:t>6; 1</a:t>
            </a:r>
            <a:r>
              <a:rPr lang="cs-CZ" sz="2000" b="1" dirty="0"/>
              <a:t>. list</a:t>
            </a:r>
            <a:r>
              <a:rPr lang="es-ES" sz="2000" b="1" dirty="0"/>
              <a:t> Petr</a:t>
            </a:r>
            <a:r>
              <a:rPr lang="cs-CZ" sz="2000" b="1" dirty="0" err="1"/>
              <a:t>ův</a:t>
            </a:r>
            <a:r>
              <a:rPr lang="es-ES" sz="2000" b="1" dirty="0"/>
              <a:t> 1</a:t>
            </a:r>
            <a:r>
              <a:rPr lang="cs-CZ" sz="2000" b="1" dirty="0"/>
              <a:t>,</a:t>
            </a:r>
            <a:r>
              <a:rPr lang="es-ES" sz="2000" b="1" dirty="0"/>
              <a:t>5; Žalm 37</a:t>
            </a:r>
            <a:r>
              <a:rPr lang="cs-CZ" sz="2000" b="1" dirty="0"/>
              <a:t>,</a:t>
            </a:r>
            <a:r>
              <a:rPr lang="es-ES" sz="2000" b="1" dirty="0"/>
              <a:t>29).</a:t>
            </a:r>
          </a:p>
        </p:txBody>
      </p:sp>
      <p:pic>
        <p:nvPicPr>
          <p:cNvPr id="12" name="Imagen 11" descr="Un grupo de personas en medio de varios árboles&#10;&#10;El contenido generado por IA puede ser incorrecto.">
            <a:extLst>
              <a:ext uri="{FF2B5EF4-FFF2-40B4-BE49-F238E27FC236}">
                <a16:creationId xmlns:a16="http://schemas.microsoft.com/office/drawing/2014/main" id="{ECB243C1-F030-D0E7-B7CB-AC0490FB088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84089" y="5179812"/>
            <a:ext cx="5175518" cy="1504768"/>
          </a:xfrm>
          <a:prstGeom prst="rect">
            <a:avLst/>
          </a:prstGeom>
          <a:ln w="38100" cap="sq">
            <a:solidFill>
              <a:srgbClr val="FFFF6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439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0-#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F0D3213-80EB-CAA2-F9B0-7CB7B88183B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C130B37-8B02-79D2-C7AE-A9C676BF0501}"/>
              </a:ext>
            </a:extLst>
          </p:cNvPr>
          <p:cNvSpPr txBox="1"/>
          <p:nvPr/>
        </p:nvSpPr>
        <p:spPr>
          <a:xfrm>
            <a:off x="0" y="-31530"/>
            <a:ext cx="12192000" cy="769441"/>
          </a:xfrm>
          <a:prstGeom prst="rect">
            <a:avLst/>
          </a:prstGeom>
          <a:noFill/>
        </p:spPr>
        <p:txBody>
          <a:bodyPr wrap="square">
            <a:spAutoFit/>
          </a:bodyPr>
          <a:lstStyle/>
          <a:p>
            <a:pPr algn="ctr"/>
            <a:r>
              <a:rPr lang="cs-CZ"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B</a:t>
            </a: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O</a:t>
            </a:r>
            <a:r>
              <a:rPr lang="cs-CZ"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ŽÍ VĚRNOST</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0ECC794A-128B-FD1F-AAAB-D4C588B0305D}"/>
              </a:ext>
            </a:extLst>
          </p:cNvPr>
          <p:cNvSpPr txBox="1"/>
          <p:nvPr/>
        </p:nvSpPr>
        <p:spPr>
          <a:xfrm>
            <a:off x="0" y="704736"/>
            <a:ext cx="12192000" cy="646331"/>
          </a:xfrm>
          <a:prstGeom prst="rect">
            <a:avLst/>
          </a:prstGeom>
          <a:solidFill>
            <a:schemeClr val="accent1">
              <a:lumMod val="20000"/>
              <a:lumOff val="80000"/>
            </a:schemeClr>
          </a:solid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a:t>
            </a:r>
            <a:r>
              <a:rPr lang="cs-CZ" b="1" dirty="0">
                <a:solidFill>
                  <a:schemeClr val="accent1">
                    <a:lumMod val="50000"/>
                  </a:schemeClr>
                </a:solidFill>
                <a:latin typeface="Comic Sans MS" panose="030F0702030302020204" pitchFamily="66" charset="0"/>
              </a:rPr>
              <a:t>Sami jste viděli všechno, co učinil Hospodin, váš Bůh, všem těm pronárodům před vašima očima;            neboť Hospodin, váš Bůh, bojoval za vás</a:t>
            </a:r>
            <a:r>
              <a:rPr lang="es-ES" b="1" dirty="0">
                <a:solidFill>
                  <a:schemeClr val="accent1">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(Jo</a:t>
            </a:r>
            <a:r>
              <a:rPr lang="cs-CZ" sz="1400" b="1" dirty="0" err="1">
                <a:solidFill>
                  <a:schemeClr val="accent1">
                    <a:lumMod val="50000"/>
                  </a:schemeClr>
                </a:solidFill>
                <a:latin typeface="Comic Sans MS" panose="030F0702030302020204" pitchFamily="66" charset="0"/>
              </a:rPr>
              <a:t>zue</a:t>
            </a:r>
            <a:r>
              <a:rPr lang="es-ES" sz="1400" b="1" dirty="0">
                <a:solidFill>
                  <a:schemeClr val="accent1">
                    <a:lumMod val="50000"/>
                  </a:schemeClr>
                </a:solidFill>
                <a:latin typeface="Comic Sans MS" panose="030F0702030302020204" pitchFamily="66" charset="0"/>
              </a:rPr>
              <a:t> 23</a:t>
            </a:r>
            <a:r>
              <a:rPr lang="cs-CZ" sz="1400" b="1" dirty="0">
                <a:solidFill>
                  <a:schemeClr val="accent1">
                    <a:lumMod val="50000"/>
                  </a:schemeClr>
                </a:solidFill>
                <a:latin typeface="Comic Sans MS" panose="030F0702030302020204" pitchFamily="66" charset="0"/>
              </a:rPr>
              <a:t>,</a:t>
            </a:r>
            <a:r>
              <a:rPr lang="es-ES" sz="1400" b="1" dirty="0">
                <a:solidFill>
                  <a:schemeClr val="accent1">
                    <a:lumMod val="50000"/>
                  </a:schemeClr>
                </a:solidFill>
                <a:latin typeface="Comic Sans MS" panose="030F0702030302020204" pitchFamily="66" charset="0"/>
              </a:rPr>
              <a:t>3)</a:t>
            </a:r>
          </a:p>
        </p:txBody>
      </p:sp>
      <p:sp>
        <p:nvSpPr>
          <p:cNvPr id="5" name="CuadroTexto 4">
            <a:extLst>
              <a:ext uri="{FF2B5EF4-FFF2-40B4-BE49-F238E27FC236}">
                <a16:creationId xmlns:a16="http://schemas.microsoft.com/office/drawing/2014/main" id="{0E846D96-FE68-AE4C-6A71-1C86F2994B4A}"/>
              </a:ext>
            </a:extLst>
          </p:cNvPr>
          <p:cNvSpPr txBox="1"/>
          <p:nvPr/>
        </p:nvSpPr>
        <p:spPr>
          <a:xfrm>
            <a:off x="145916" y="1647589"/>
            <a:ext cx="3095602" cy="1323439"/>
          </a:xfrm>
          <a:prstGeom prst="rect">
            <a:avLst/>
          </a:prstGeom>
          <a:noFill/>
        </p:spPr>
        <p:txBody>
          <a:bodyPr wrap="square" rtlCol="0">
            <a:spAutoFit/>
          </a:bodyPr>
          <a:lstStyle/>
          <a:p>
            <a:pPr>
              <a:spcBef>
                <a:spcPts val="600"/>
              </a:spcBef>
            </a:pPr>
            <a:r>
              <a:rPr lang="es-ES" sz="2000" b="1" dirty="0"/>
              <a:t>Ve svém projevu ke star</a:t>
            </a:r>
            <a:r>
              <a:rPr lang="cs-CZ" sz="2000" b="1" dirty="0"/>
              <a:t>-</a:t>
            </a:r>
            <a:r>
              <a:rPr lang="es-ES" sz="2000" b="1" dirty="0"/>
              <a:t>ším začíná Jozue tím, že jim říká, co Bůh již učinil a co ještě musí udělat:</a:t>
            </a:r>
          </a:p>
        </p:txBody>
      </p:sp>
      <p:sp>
        <p:nvSpPr>
          <p:cNvPr id="8" name="Rectángulo: esquinas redondeadas 7">
            <a:extLst>
              <a:ext uri="{FF2B5EF4-FFF2-40B4-BE49-F238E27FC236}">
                <a16:creationId xmlns:a16="http://schemas.microsoft.com/office/drawing/2014/main" id="{77A09CBC-F59F-6FB7-7BBB-184644D50600}"/>
              </a:ext>
            </a:extLst>
          </p:cNvPr>
          <p:cNvSpPr/>
          <p:nvPr/>
        </p:nvSpPr>
        <p:spPr>
          <a:xfrm>
            <a:off x="3506472" y="1497395"/>
            <a:ext cx="1825937" cy="1220390"/>
          </a:xfrm>
          <a:prstGeom prst="roundRect">
            <a:avLst>
              <a:gd name="adj" fmla="val 10000"/>
            </a:avLst>
          </a:prstGeom>
          <a: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t="-6000" b="-6000"/>
            </a:stretch>
          </a:blipFill>
          <a:scene3d>
            <a:camera prst="orthographicFront"/>
            <a:lightRig rig="threePt" dir="t">
              <a:rot lat="0" lon="0" rev="7500000"/>
            </a:lightRig>
          </a:scene3d>
          <a:sp3d z="-152400" extrusionH="63500" contourW="25400" prstMaterial="matte">
            <a:bevelT w="152400" h="50800" prst="softRound"/>
            <a:contourClr>
              <a:schemeClr val="accent6"/>
            </a:contourClr>
          </a:sp3d>
        </p:spPr>
        <p:style>
          <a:lnRef idx="0">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s-ES" dirty="0"/>
          </a:p>
        </p:txBody>
      </p:sp>
      <p:sp>
        <p:nvSpPr>
          <p:cNvPr id="10" name="Forma libre: forma 9">
            <a:extLst>
              <a:ext uri="{FF2B5EF4-FFF2-40B4-BE49-F238E27FC236}">
                <a16:creationId xmlns:a16="http://schemas.microsoft.com/office/drawing/2014/main" id="{2A4BB6D0-6B06-C3A2-1A49-8A18E9A69F58}"/>
              </a:ext>
            </a:extLst>
          </p:cNvPr>
          <p:cNvSpPr/>
          <p:nvPr/>
        </p:nvSpPr>
        <p:spPr>
          <a:xfrm>
            <a:off x="3603157"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04324" tIns="104324" rIns="104324" bIns="104324" numCol="1" spcCol="1270" anchor="ctr" anchorCtr="0">
            <a:noAutofit/>
          </a:bodyPr>
          <a:lstStyle/>
          <a:p>
            <a:pPr lvl="0" algn="ctr" defTabSz="800100">
              <a:lnSpc>
                <a:spcPct val="90000"/>
              </a:lnSpc>
              <a:spcBef>
                <a:spcPct val="0"/>
              </a:spcBef>
              <a:spcAft>
                <a:spcPct val="35000"/>
              </a:spcAft>
            </a:pPr>
            <a:r>
              <a:rPr lang="es-ES" b="1" dirty="0">
                <a:effectLst>
                  <a:outerShdw blurRad="38100" dist="38100" dir="2700000" algn="tl">
                    <a:srgbClr val="000000">
                      <a:alpha val="43137"/>
                    </a:srgbClr>
                  </a:outerShdw>
                </a:effectLst>
              </a:rPr>
              <a:t>Bojova</a:t>
            </a:r>
            <a:r>
              <a:rPr lang="cs-CZ" b="1" dirty="0">
                <a:effectLst>
                  <a:outerShdw blurRad="38100" dist="38100" dir="2700000" algn="tl">
                    <a:srgbClr val="000000">
                      <a:alpha val="43137"/>
                    </a:srgbClr>
                  </a:outerShdw>
                </a:effectLst>
              </a:rPr>
              <a:t>j</a:t>
            </a:r>
            <a:r>
              <a:rPr lang="es-ES" b="1" dirty="0">
                <a:effectLst>
                  <a:outerShdw blurRad="38100" dist="38100" dir="2700000" algn="tl">
                    <a:srgbClr val="000000">
                      <a:alpha val="43137"/>
                    </a:srgbClr>
                  </a:outerShdw>
                </a:effectLst>
              </a:rPr>
              <a:t> proti národům</a:t>
            </a:r>
            <a:br>
              <a:rPr lang="es-ES" b="1" dirty="0">
                <a:effectLst>
                  <a:outerShdw blurRad="38100" dist="38100" dir="2700000" algn="tl">
                    <a:srgbClr val="000000">
                      <a:alpha val="43137"/>
                    </a:srgbClr>
                  </a:outerShdw>
                </a:effectLst>
              </a:rPr>
            </a:br>
            <a:r>
              <a:rPr lang="es-ES" b="1" dirty="0">
                <a:effectLst>
                  <a:outerShdw blurRad="38100" dist="38100" dir="2700000" algn="tl">
                    <a:srgbClr val="000000">
                      <a:alpha val="43137"/>
                    </a:srgbClr>
                  </a:outerShdw>
                </a:effectLst>
              </a:rPr>
              <a:t>(Joz</a:t>
            </a:r>
            <a:r>
              <a:rPr lang="cs-CZ" b="1" dirty="0" err="1">
                <a:effectLst>
                  <a:outerShdw blurRad="38100" dist="38100" dir="2700000" algn="tl">
                    <a:srgbClr val="000000">
                      <a:alpha val="43137"/>
                    </a:srgbClr>
                  </a:outerShdw>
                </a:effectLst>
              </a:rPr>
              <a:t>ue</a:t>
            </a:r>
            <a:r>
              <a:rPr lang="es-ES" b="1" dirty="0">
                <a:effectLst>
                  <a:outerShdw blurRad="38100" dist="38100" dir="2700000" algn="tl">
                    <a:srgbClr val="000000">
                      <a:alpha val="43137"/>
                    </a:srgbClr>
                  </a:outerShdw>
                </a:effectLst>
              </a:rPr>
              <a:t> 23</a:t>
            </a:r>
            <a:r>
              <a:rPr lang="cs-CZ" b="1" dirty="0">
                <a:effectLst>
                  <a:outerShdw blurRad="38100" dist="38100" dir="2700000" algn="tl">
                    <a:srgbClr val="000000">
                      <a:alpha val="43137"/>
                    </a:srgbClr>
                  </a:outerShdw>
                </a:effectLst>
              </a:rPr>
              <a:t>,</a:t>
            </a:r>
            <a:r>
              <a:rPr lang="es-ES" b="1" dirty="0">
                <a:effectLst>
                  <a:outerShdw blurRad="38100" dist="38100" dir="2700000" algn="tl">
                    <a:srgbClr val="000000">
                      <a:alpha val="43137"/>
                    </a:srgbClr>
                  </a:outerShdw>
                </a:effectLst>
              </a:rPr>
              <a:t>3)</a:t>
            </a:r>
            <a:endParaRPr lang="es-ES" sz="1800" kern="1200" dirty="0">
              <a:effectLst>
                <a:outerShdw blurRad="38100" dist="38100" dir="2700000" algn="tl">
                  <a:srgbClr val="000000">
                    <a:alpha val="43137"/>
                  </a:srgbClr>
                </a:outerShdw>
              </a:effectLst>
            </a:endParaRPr>
          </a:p>
        </p:txBody>
      </p:sp>
      <p:sp>
        <p:nvSpPr>
          <p:cNvPr id="12" name="Forma libre: forma 11">
            <a:extLst>
              <a:ext uri="{FF2B5EF4-FFF2-40B4-BE49-F238E27FC236}">
                <a16:creationId xmlns:a16="http://schemas.microsoft.com/office/drawing/2014/main" id="{69F8A6A2-C920-425D-D1D1-DA4FDE7283BD}"/>
              </a:ext>
            </a:extLst>
          </p:cNvPr>
          <p:cNvSpPr/>
          <p:nvPr/>
        </p:nvSpPr>
        <p:spPr>
          <a:xfrm>
            <a:off x="5754322" y="1888216"/>
            <a:ext cx="421912" cy="438747"/>
          </a:xfrm>
          <a:custGeom>
            <a:avLst/>
            <a:gdLst>
              <a:gd name="connsiteX0" fmla="*/ 0 w 421912"/>
              <a:gd name="connsiteY0" fmla="*/ 87749 h 438747"/>
              <a:gd name="connsiteX1" fmla="*/ 210956 w 421912"/>
              <a:gd name="connsiteY1" fmla="*/ 87749 h 438747"/>
              <a:gd name="connsiteX2" fmla="*/ 210956 w 421912"/>
              <a:gd name="connsiteY2" fmla="*/ 0 h 438747"/>
              <a:gd name="connsiteX3" fmla="*/ 421912 w 421912"/>
              <a:gd name="connsiteY3" fmla="*/ 219374 h 438747"/>
              <a:gd name="connsiteX4" fmla="*/ 210956 w 421912"/>
              <a:gd name="connsiteY4" fmla="*/ 438747 h 438747"/>
              <a:gd name="connsiteX5" fmla="*/ 210956 w 421912"/>
              <a:gd name="connsiteY5" fmla="*/ 350998 h 438747"/>
              <a:gd name="connsiteX6" fmla="*/ 0 w 421912"/>
              <a:gd name="connsiteY6" fmla="*/ 350998 h 438747"/>
              <a:gd name="connsiteX7" fmla="*/ 0 w 421912"/>
              <a:gd name="connsiteY7" fmla="*/ 87749 h 4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12" h="438747">
                <a:moveTo>
                  <a:pt x="0" y="87749"/>
                </a:moveTo>
                <a:lnTo>
                  <a:pt x="210956" y="87749"/>
                </a:lnTo>
                <a:lnTo>
                  <a:pt x="210956" y="0"/>
                </a:lnTo>
                <a:lnTo>
                  <a:pt x="421912" y="219374"/>
                </a:lnTo>
                <a:lnTo>
                  <a:pt x="210956" y="438747"/>
                </a:lnTo>
                <a:lnTo>
                  <a:pt x="210956" y="350998"/>
                </a:lnTo>
                <a:lnTo>
                  <a:pt x="0" y="350998"/>
                </a:lnTo>
                <a:lnTo>
                  <a:pt x="0" y="87749"/>
                </a:lnTo>
                <a:close/>
              </a:path>
            </a:pathLst>
          </a:custGeom>
          <a:solidFill>
            <a:schemeClr val="accent6"/>
          </a:solidFill>
          <a:scene3d>
            <a:camera prst="orthographicFront"/>
            <a:lightRig rig="threePt" dir="t">
              <a:rot lat="0" lon="0" rev="7500000"/>
            </a:lightRig>
          </a:scene3d>
          <a:sp3d z="-70000" extrusionH="63500" prstMaterial="matte">
            <a:bevelT w="88900" h="6350" prst="artDeco"/>
            <a:contourClr>
              <a:schemeClr val="bg1"/>
            </a:contourClr>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0" tIns="87749" rIns="126574" bIns="87749" numCol="1" spcCol="1270" anchor="ctr" anchorCtr="0">
            <a:noAutofit/>
          </a:bodyPr>
          <a:lstStyle/>
          <a:p>
            <a:pPr marL="0" lvl="0" indent="0" algn="ctr" defTabSz="622300">
              <a:lnSpc>
                <a:spcPct val="90000"/>
              </a:lnSpc>
              <a:spcBef>
                <a:spcPct val="0"/>
              </a:spcBef>
              <a:spcAft>
                <a:spcPct val="35000"/>
              </a:spcAft>
              <a:buNone/>
            </a:pPr>
            <a:endParaRPr lang="es-ES" sz="1400" kern="1200"/>
          </a:p>
        </p:txBody>
      </p:sp>
      <p:sp>
        <p:nvSpPr>
          <p:cNvPr id="13" name="Rectángulo: esquinas redondeadas 12">
            <a:extLst>
              <a:ext uri="{FF2B5EF4-FFF2-40B4-BE49-F238E27FC236}">
                <a16:creationId xmlns:a16="http://schemas.microsoft.com/office/drawing/2014/main" id="{FEBC1F79-A66F-BA83-2E60-E1C1824B847B}"/>
              </a:ext>
            </a:extLst>
          </p:cNvPr>
          <p:cNvSpPr/>
          <p:nvPr/>
        </p:nvSpPr>
        <p:spPr>
          <a:xfrm>
            <a:off x="6537874" y="1497395"/>
            <a:ext cx="1825937" cy="1220390"/>
          </a:xfrm>
          <a:prstGeom prst="roundRect">
            <a:avLst>
              <a:gd name="adj" fmla="val 10000"/>
            </a:avLst>
          </a:prstGeom>
          <a:blipFill dpi="0" rotWithShape="1">
            <a:blip r:embed="rId5" cstate="hqprint">
              <a:extLst>
                <a:ext uri="{28A0092B-C50C-407E-A947-70E740481C1C}">
                  <a14:useLocalDpi xmlns:a14="http://schemas.microsoft.com/office/drawing/2010/main"/>
                </a:ext>
              </a:extLst>
            </a:blip>
            <a:srcRect/>
            <a:stretch>
              <a:fillRect b="789"/>
            </a:stretch>
          </a:blipFill>
          <a:scene3d>
            <a:camera prst="orthographicFront"/>
            <a:lightRig rig="threePt" dir="t">
              <a:rot lat="0" lon="0" rev="7500000"/>
            </a:lightRig>
          </a:scene3d>
          <a:sp3d z="-152400" extrusionH="63500" contourW="25400" prstMaterial="matte">
            <a:bevelT w="152400" h="50800" prst="softRound"/>
            <a:contourClr>
              <a:schemeClr val="accent1">
                <a:lumMod val="75000"/>
              </a:schemeClr>
            </a:contourClr>
          </a:sp3d>
        </p:spPr>
        <p:style>
          <a:lnRef idx="0">
            <a:schemeClr val="lt1">
              <a:hueOff val="0"/>
              <a:satOff val="0"/>
              <a:lumOff val="0"/>
              <a:alphaOff val="0"/>
            </a:schemeClr>
          </a:lnRef>
          <a:fillRef idx="1">
            <a:scrgbClr r="0" g="0" b="0"/>
          </a:fillRef>
          <a:effectRef idx="0">
            <a:schemeClr val="accent3">
              <a:tint val="50000"/>
              <a:hueOff val="-6150115"/>
              <a:satOff val="-27578"/>
              <a:lumOff val="2329"/>
              <a:alphaOff val="0"/>
            </a:schemeClr>
          </a:effectRef>
          <a:fontRef idx="minor">
            <a:schemeClr val="lt1">
              <a:hueOff val="0"/>
              <a:satOff val="0"/>
              <a:lumOff val="0"/>
              <a:alphaOff val="0"/>
            </a:schemeClr>
          </a:fontRef>
        </p:style>
        <p:txBody>
          <a:bodyPr/>
          <a:lstStyle/>
          <a:p>
            <a:endParaRPr lang="es-ES"/>
          </a:p>
        </p:txBody>
      </p:sp>
      <p:sp>
        <p:nvSpPr>
          <p:cNvPr id="14" name="Forma libre: forma 13">
            <a:extLst>
              <a:ext uri="{FF2B5EF4-FFF2-40B4-BE49-F238E27FC236}">
                <a16:creationId xmlns:a16="http://schemas.microsoft.com/office/drawing/2014/main" id="{E6F515DC-C6C0-9C7D-F33F-DC947BBED5CD}"/>
              </a:ext>
            </a:extLst>
          </p:cNvPr>
          <p:cNvSpPr/>
          <p:nvPr/>
        </p:nvSpPr>
        <p:spPr>
          <a:xfrm>
            <a:off x="6634558"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1">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5999998"/>
              <a:satOff val="0"/>
              <a:lumOff val="-15000"/>
              <a:alphaOff val="0"/>
            </a:schemeClr>
          </a:fillRef>
          <a:effectRef idx="2">
            <a:schemeClr val="accent3">
              <a:hueOff val="-5999998"/>
              <a:satOff val="0"/>
              <a:lumOff val="-15000"/>
              <a:alphaOff val="0"/>
            </a:schemeClr>
          </a:effectRef>
          <a:fontRef idx="minor">
            <a:schemeClr val="lt1"/>
          </a:fontRef>
        </p:style>
        <p:txBody>
          <a:bodyPr spcFirstLastPara="0" vert="horz" wrap="square" lIns="104324" tIns="104324" rIns="104324" bIns="104324" numCol="1" spcCol="1270" anchor="ctr" anchorCtr="0">
            <a:noAutofit/>
          </a:bodyPr>
          <a:lstStyle/>
          <a:p>
            <a:pPr lvl="0" algn="ctr" defTabSz="800100">
              <a:lnSpc>
                <a:spcPct val="90000"/>
              </a:lnSpc>
              <a:spcBef>
                <a:spcPct val="0"/>
              </a:spcBef>
              <a:spcAft>
                <a:spcPct val="35000"/>
              </a:spcAft>
            </a:pPr>
            <a:r>
              <a:rPr lang="es-ES" b="1" dirty="0">
                <a:effectLst>
                  <a:outerShdw blurRad="38100" dist="38100" dir="2700000" algn="tl">
                    <a:srgbClr val="000000">
                      <a:alpha val="43137"/>
                    </a:srgbClr>
                  </a:outerShdw>
                </a:effectLst>
              </a:rPr>
              <a:t>Rozděli</a:t>
            </a:r>
            <a:r>
              <a:rPr lang="cs-CZ" b="1" dirty="0">
                <a:effectLst>
                  <a:outerShdw blurRad="38100" dist="38100" dir="2700000" algn="tl">
                    <a:srgbClr val="000000">
                      <a:alpha val="43137"/>
                    </a:srgbClr>
                  </a:outerShdw>
                </a:effectLst>
              </a:rPr>
              <a:t>l</a:t>
            </a:r>
            <a:r>
              <a:rPr lang="es-ES" b="1" dirty="0">
                <a:effectLst>
                  <a:outerShdw blurRad="38100" dist="38100" dir="2700000" algn="tl">
                    <a:srgbClr val="000000">
                      <a:alpha val="43137"/>
                    </a:srgbClr>
                  </a:outerShdw>
                </a:effectLst>
              </a:rPr>
              <a:t> zemi mezi kmeny (Joz</a:t>
            </a:r>
            <a:r>
              <a:rPr lang="cs-CZ" b="1" dirty="0" err="1">
                <a:effectLst>
                  <a:outerShdw blurRad="38100" dist="38100" dir="2700000" algn="tl">
                    <a:srgbClr val="000000">
                      <a:alpha val="43137"/>
                    </a:srgbClr>
                  </a:outerShdw>
                </a:effectLst>
              </a:rPr>
              <a:t>ue</a:t>
            </a:r>
            <a:r>
              <a:rPr lang="es-ES" b="1" dirty="0">
                <a:effectLst>
                  <a:outerShdw blurRad="38100" dist="38100" dir="2700000" algn="tl">
                    <a:srgbClr val="000000">
                      <a:alpha val="43137"/>
                    </a:srgbClr>
                  </a:outerShdw>
                </a:effectLst>
              </a:rPr>
              <a:t> 23</a:t>
            </a:r>
            <a:r>
              <a:rPr lang="cs-CZ" b="1" dirty="0">
                <a:effectLst>
                  <a:outerShdw blurRad="38100" dist="38100" dir="2700000" algn="tl">
                    <a:srgbClr val="000000">
                      <a:alpha val="43137"/>
                    </a:srgbClr>
                  </a:outerShdw>
                </a:effectLst>
              </a:rPr>
              <a:t>,</a:t>
            </a:r>
            <a:r>
              <a:rPr lang="es-ES" b="1" dirty="0">
                <a:effectLst>
                  <a:outerShdw blurRad="38100" dist="38100" dir="2700000" algn="tl">
                    <a:srgbClr val="000000">
                      <a:alpha val="43137"/>
                    </a:srgbClr>
                  </a:outerShdw>
                </a:effectLst>
              </a:rPr>
              <a:t>4)</a:t>
            </a:r>
            <a:endParaRPr lang="es-ES" sz="1800" kern="1200" dirty="0">
              <a:effectLst>
                <a:outerShdw blurRad="38100" dist="38100" dir="2700000" algn="tl">
                  <a:srgbClr val="000000">
                    <a:alpha val="43137"/>
                  </a:srgbClr>
                </a:outerShdw>
              </a:effectLst>
            </a:endParaRPr>
          </a:p>
        </p:txBody>
      </p:sp>
      <p:sp>
        <p:nvSpPr>
          <p:cNvPr id="15" name="Forma libre: forma 14">
            <a:extLst>
              <a:ext uri="{FF2B5EF4-FFF2-40B4-BE49-F238E27FC236}">
                <a16:creationId xmlns:a16="http://schemas.microsoft.com/office/drawing/2014/main" id="{280289D4-B437-281D-CB36-D2ED148344FB}"/>
              </a:ext>
            </a:extLst>
          </p:cNvPr>
          <p:cNvSpPr/>
          <p:nvPr/>
        </p:nvSpPr>
        <p:spPr>
          <a:xfrm>
            <a:off x="8785724" y="1888216"/>
            <a:ext cx="421912" cy="438747"/>
          </a:xfrm>
          <a:custGeom>
            <a:avLst/>
            <a:gdLst>
              <a:gd name="connsiteX0" fmla="*/ 0 w 421912"/>
              <a:gd name="connsiteY0" fmla="*/ 87749 h 438747"/>
              <a:gd name="connsiteX1" fmla="*/ 210956 w 421912"/>
              <a:gd name="connsiteY1" fmla="*/ 87749 h 438747"/>
              <a:gd name="connsiteX2" fmla="*/ 210956 w 421912"/>
              <a:gd name="connsiteY2" fmla="*/ 0 h 438747"/>
              <a:gd name="connsiteX3" fmla="*/ 421912 w 421912"/>
              <a:gd name="connsiteY3" fmla="*/ 219374 h 438747"/>
              <a:gd name="connsiteX4" fmla="*/ 210956 w 421912"/>
              <a:gd name="connsiteY4" fmla="*/ 438747 h 438747"/>
              <a:gd name="connsiteX5" fmla="*/ 210956 w 421912"/>
              <a:gd name="connsiteY5" fmla="*/ 350998 h 438747"/>
              <a:gd name="connsiteX6" fmla="*/ 0 w 421912"/>
              <a:gd name="connsiteY6" fmla="*/ 350998 h 438747"/>
              <a:gd name="connsiteX7" fmla="*/ 0 w 421912"/>
              <a:gd name="connsiteY7" fmla="*/ 87749 h 4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12" h="438747">
                <a:moveTo>
                  <a:pt x="0" y="87749"/>
                </a:moveTo>
                <a:lnTo>
                  <a:pt x="210956" y="87749"/>
                </a:lnTo>
                <a:lnTo>
                  <a:pt x="210956" y="0"/>
                </a:lnTo>
                <a:lnTo>
                  <a:pt x="421912" y="219374"/>
                </a:lnTo>
                <a:lnTo>
                  <a:pt x="210956" y="438747"/>
                </a:lnTo>
                <a:lnTo>
                  <a:pt x="210956" y="350998"/>
                </a:lnTo>
                <a:lnTo>
                  <a:pt x="0" y="350998"/>
                </a:lnTo>
                <a:lnTo>
                  <a:pt x="0" y="87749"/>
                </a:lnTo>
                <a:close/>
              </a:path>
            </a:pathLst>
          </a:custGeom>
          <a:solidFill>
            <a:schemeClr val="accent1">
              <a:lumMod val="75000"/>
            </a:schemeClr>
          </a:solidFill>
          <a:scene3d>
            <a:camera prst="orthographicFront"/>
            <a:lightRig rig="threePt" dir="t">
              <a:rot lat="0" lon="0" rev="7500000"/>
            </a:lightRig>
          </a:scene3d>
          <a:sp3d z="-70000" extrusionH="63500" prstMaterial="matte">
            <a:bevelT w="88900" h="6350" prst="artDeco"/>
            <a:contourClr>
              <a:schemeClr val="bg1"/>
            </a:contourClr>
          </a:sp3d>
        </p:spPr>
        <p:style>
          <a:lnRef idx="0">
            <a:schemeClr val="lt1">
              <a:hueOff val="0"/>
              <a:satOff val="0"/>
              <a:lumOff val="0"/>
              <a:alphaOff val="0"/>
            </a:schemeClr>
          </a:lnRef>
          <a:fillRef idx="1">
            <a:schemeClr val="accent3">
              <a:hueOff val="-11999996"/>
              <a:satOff val="0"/>
              <a:lumOff val="-30000"/>
              <a:alphaOff val="0"/>
            </a:schemeClr>
          </a:fillRef>
          <a:effectRef idx="2">
            <a:schemeClr val="accent3">
              <a:hueOff val="-11999996"/>
              <a:satOff val="0"/>
              <a:lumOff val="-30000"/>
              <a:alphaOff val="0"/>
            </a:schemeClr>
          </a:effectRef>
          <a:fontRef idx="minor">
            <a:schemeClr val="lt1"/>
          </a:fontRef>
        </p:style>
        <p:txBody>
          <a:bodyPr spcFirstLastPara="0" vert="horz" wrap="square" lIns="0" tIns="87749" rIns="126574" bIns="87749" numCol="1" spcCol="1270" anchor="ctr" anchorCtr="0">
            <a:noAutofit/>
          </a:bodyPr>
          <a:lstStyle/>
          <a:p>
            <a:pPr marL="0" lvl="0" indent="0" algn="ctr" defTabSz="622300">
              <a:lnSpc>
                <a:spcPct val="90000"/>
              </a:lnSpc>
              <a:spcBef>
                <a:spcPct val="0"/>
              </a:spcBef>
              <a:spcAft>
                <a:spcPct val="35000"/>
              </a:spcAft>
              <a:buNone/>
            </a:pPr>
            <a:endParaRPr lang="es-ES" sz="1400" kern="1200"/>
          </a:p>
        </p:txBody>
      </p:sp>
      <p:sp>
        <p:nvSpPr>
          <p:cNvPr id="16" name="Rectángulo: esquinas redondeadas 15">
            <a:extLst>
              <a:ext uri="{FF2B5EF4-FFF2-40B4-BE49-F238E27FC236}">
                <a16:creationId xmlns:a16="http://schemas.microsoft.com/office/drawing/2014/main" id="{9B6031A6-7D32-AE0D-48ED-972CD83669D6}"/>
              </a:ext>
            </a:extLst>
          </p:cNvPr>
          <p:cNvSpPr/>
          <p:nvPr/>
        </p:nvSpPr>
        <p:spPr>
          <a:xfrm>
            <a:off x="9569275" y="1497395"/>
            <a:ext cx="1825937" cy="1220390"/>
          </a:xfrm>
          <a:prstGeom prst="roundRect">
            <a:avLst>
              <a:gd name="adj" fmla="val 10000"/>
            </a:avLst>
          </a:prstGeom>
          <a:blipFill rotWithShape="1">
            <a:blip r:embed="rId6" cstate="hqprint">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z="-152400" extrusionH="63500" contourW="25400" prstMaterial="matte">
            <a:bevelT w="152400" h="50800" prst="softRound"/>
            <a:contourClr>
              <a:schemeClr val="accent4">
                <a:lumMod val="75000"/>
              </a:schemeClr>
            </a:contourClr>
          </a:sp3d>
        </p:spPr>
        <p:style>
          <a:lnRef idx="0">
            <a:schemeClr val="lt1">
              <a:hueOff val="0"/>
              <a:satOff val="0"/>
              <a:lumOff val="0"/>
              <a:alphaOff val="0"/>
            </a:schemeClr>
          </a:lnRef>
          <a:fillRef idx="1">
            <a:scrgbClr r="0" g="0" b="0"/>
          </a:fillRef>
          <a:effectRef idx="0">
            <a:schemeClr val="accent3">
              <a:tint val="50000"/>
              <a:hueOff val="-12300231"/>
              <a:satOff val="-55156"/>
              <a:lumOff val="4657"/>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3B321278-62A8-2545-C34C-4625EBEA2C46}"/>
              </a:ext>
            </a:extLst>
          </p:cNvPr>
          <p:cNvSpPr/>
          <p:nvPr/>
        </p:nvSpPr>
        <p:spPr>
          <a:xfrm>
            <a:off x="9665960"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4">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11999996"/>
              <a:satOff val="0"/>
              <a:lumOff val="-30000"/>
              <a:alphaOff val="0"/>
            </a:schemeClr>
          </a:fillRef>
          <a:effectRef idx="2">
            <a:schemeClr val="accent3">
              <a:hueOff val="-11999996"/>
              <a:satOff val="0"/>
              <a:lumOff val="-30000"/>
              <a:alphaOff val="0"/>
            </a:schemeClr>
          </a:effectRef>
          <a:fontRef idx="minor">
            <a:schemeClr val="lt1"/>
          </a:fontRef>
        </p:style>
        <p:txBody>
          <a:bodyPr spcFirstLastPara="0" vert="horz" wrap="square" lIns="104324" tIns="104324" rIns="104324" bIns="104324" numCol="1" spcCol="1270" anchor="ctr" anchorCtr="0">
            <a:noAutofit/>
          </a:bodyPr>
          <a:lstStyle/>
          <a:p>
            <a:pPr lvl="0" algn="ctr" defTabSz="800100">
              <a:lnSpc>
                <a:spcPct val="90000"/>
              </a:lnSpc>
              <a:spcBef>
                <a:spcPct val="0"/>
              </a:spcBef>
              <a:spcAft>
                <a:spcPct val="35000"/>
              </a:spcAft>
            </a:pPr>
            <a:r>
              <a:rPr lang="es-ES" b="1" dirty="0">
                <a:effectLst>
                  <a:outerShdw blurRad="38100" dist="38100" dir="2700000" algn="tl">
                    <a:srgbClr val="000000">
                      <a:alpha val="43137"/>
                    </a:srgbClr>
                  </a:outerShdw>
                </a:effectLst>
              </a:rPr>
              <a:t>Vy</a:t>
            </a:r>
            <a:r>
              <a:rPr lang="cs-CZ" b="1" dirty="0">
                <a:effectLst>
                  <a:outerShdw blurRad="38100" dist="38100" dir="2700000" algn="tl">
                    <a:srgbClr val="000000">
                      <a:alpha val="43137"/>
                    </a:srgbClr>
                  </a:outerShdw>
                </a:effectLst>
              </a:rPr>
              <a:t>hnal</a:t>
            </a:r>
            <a:r>
              <a:rPr lang="es-ES" b="1" dirty="0">
                <a:effectLst>
                  <a:outerShdw blurRad="38100" dist="38100" dir="2700000" algn="tl">
                    <a:srgbClr val="000000">
                      <a:alpha val="43137"/>
                    </a:srgbClr>
                  </a:outerShdw>
                </a:effectLst>
              </a:rPr>
              <a:t> národy, které ještě zůstaly (Joz</a:t>
            </a:r>
            <a:r>
              <a:rPr lang="cs-CZ" b="1" dirty="0" err="1">
                <a:effectLst>
                  <a:outerShdw blurRad="38100" dist="38100" dir="2700000" algn="tl">
                    <a:srgbClr val="000000">
                      <a:alpha val="43137"/>
                    </a:srgbClr>
                  </a:outerShdw>
                </a:effectLst>
              </a:rPr>
              <a:t>ue</a:t>
            </a:r>
            <a:r>
              <a:rPr lang="es-ES" b="1" dirty="0">
                <a:effectLst>
                  <a:outerShdw blurRad="38100" dist="38100" dir="2700000" algn="tl">
                    <a:srgbClr val="000000">
                      <a:alpha val="43137"/>
                    </a:srgbClr>
                  </a:outerShdw>
                </a:effectLst>
              </a:rPr>
              <a:t> 23</a:t>
            </a:r>
            <a:r>
              <a:rPr lang="cs-CZ" b="1" dirty="0">
                <a:effectLst>
                  <a:outerShdw blurRad="38100" dist="38100" dir="2700000" algn="tl">
                    <a:srgbClr val="000000">
                      <a:alpha val="43137"/>
                    </a:srgbClr>
                  </a:outerShdw>
                </a:effectLst>
              </a:rPr>
              <a:t>,</a:t>
            </a:r>
            <a:r>
              <a:rPr lang="es-ES" b="1" dirty="0">
                <a:effectLst>
                  <a:outerShdw blurRad="38100" dist="38100" dir="2700000" algn="tl">
                    <a:srgbClr val="000000">
                      <a:alpha val="43137"/>
                    </a:srgbClr>
                  </a:outerShdw>
                </a:effectLst>
              </a:rPr>
              <a:t>5)</a:t>
            </a:r>
            <a:endParaRPr lang="es-ES" sz="1800" kern="1200" dirty="0">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AF9ED16B-1F3C-B54C-8152-A82EB2D68D4C}"/>
              </a:ext>
            </a:extLst>
          </p:cNvPr>
          <p:cNvSpPr txBox="1"/>
          <p:nvPr/>
        </p:nvSpPr>
        <p:spPr>
          <a:xfrm>
            <a:off x="6096000" y="3534013"/>
            <a:ext cx="5838826" cy="1323439"/>
          </a:xfrm>
          <a:prstGeom prst="rect">
            <a:avLst/>
          </a:prstGeom>
          <a:noFill/>
        </p:spPr>
        <p:txBody>
          <a:bodyPr wrap="square" rtlCol="0">
            <a:spAutoFit/>
          </a:bodyPr>
          <a:lstStyle/>
          <a:p>
            <a:pPr>
              <a:spcBef>
                <a:spcPts val="600"/>
              </a:spcBef>
            </a:pPr>
            <a:r>
              <a:rPr lang="es-ES" sz="2000" b="1" dirty="0"/>
              <a:t>Vše toto (co už bylo učiněno a co teprve čeká </a:t>
            </a:r>
            <a:r>
              <a:rPr lang="cs-CZ" sz="2000" b="1" dirty="0"/>
              <a:t>          </a:t>
            </a:r>
            <a:r>
              <a:rPr lang="es-ES" sz="2000" b="1" dirty="0"/>
              <a:t>na vykonání) bylo podmíněno pouze jednou podmínkou ze strany Izraele: poslušností</a:t>
            </a:r>
            <a:r>
              <a:rPr lang="cs-CZ" sz="2000" b="1" dirty="0"/>
              <a:t>                </a:t>
            </a:r>
            <a:r>
              <a:rPr lang="es-ES" sz="2000" b="1" dirty="0"/>
              <a:t> (Jozu</a:t>
            </a:r>
            <a:r>
              <a:rPr lang="cs-CZ" sz="2000" b="1" dirty="0"/>
              <a:t>e</a:t>
            </a:r>
            <a:r>
              <a:rPr lang="es-ES" sz="2000" b="1" dirty="0"/>
              <a:t> 23</a:t>
            </a:r>
            <a:r>
              <a:rPr lang="cs-CZ" sz="2000" b="1" dirty="0"/>
              <a:t>,</a:t>
            </a:r>
            <a:r>
              <a:rPr lang="es-ES" sz="2000" b="1" dirty="0"/>
              <a:t>6).</a:t>
            </a:r>
          </a:p>
        </p:txBody>
      </p:sp>
      <p:pic>
        <p:nvPicPr>
          <p:cNvPr id="9" name="Imagen 8">
            <a:extLst>
              <a:ext uri="{FF2B5EF4-FFF2-40B4-BE49-F238E27FC236}">
                <a16:creationId xmlns:a16="http://schemas.microsoft.com/office/drawing/2014/main" id="{83A9E87D-E475-B43C-87D4-6DE3E196A48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45915" y="3575328"/>
            <a:ext cx="2431915" cy="3200399"/>
          </a:xfrm>
          <a:prstGeom prst="rect">
            <a:avLst/>
          </a:prstGeom>
          <a:ln w="38100" cap="sq">
            <a:solidFill>
              <a:srgbClr val="805824"/>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803805E7-ACF3-C453-82D7-6FBAEC4B7439}"/>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738223" y="3575328"/>
            <a:ext cx="3200399" cy="3200399"/>
          </a:xfrm>
          <a:prstGeom prst="roundRect">
            <a:avLst>
              <a:gd name="adj" fmla="val 550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8D7C1793-564E-EF0F-F470-FD2AB84D8F22}"/>
              </a:ext>
            </a:extLst>
          </p:cNvPr>
          <p:cNvSpPr txBox="1"/>
          <p:nvPr/>
        </p:nvSpPr>
        <p:spPr>
          <a:xfrm>
            <a:off x="6096000" y="5817816"/>
            <a:ext cx="6096000" cy="1015663"/>
          </a:xfrm>
          <a:prstGeom prst="rect">
            <a:avLst/>
          </a:prstGeom>
          <a:noFill/>
        </p:spPr>
        <p:txBody>
          <a:bodyPr wrap="square">
            <a:spAutoFit/>
          </a:bodyPr>
          <a:lstStyle/>
          <a:p>
            <a:pPr>
              <a:spcBef>
                <a:spcPts val="600"/>
              </a:spcBef>
            </a:pPr>
            <a:r>
              <a:rPr lang="es-ES" sz="2000" b="1" dirty="0"/>
              <a:t>Je na nás, abychom pokračovali v boji a důvěřovali Duchu svatému, abychom žili vítězný život </a:t>
            </a:r>
            <a:r>
              <a:rPr lang="cs-CZ" sz="2000" b="1" dirty="0"/>
              <a:t>                     </a:t>
            </a:r>
            <a:r>
              <a:rPr lang="es-ES" sz="2000" b="1" dirty="0"/>
              <a:t>(2</a:t>
            </a:r>
            <a:r>
              <a:rPr lang="cs-CZ" sz="2000" b="1" dirty="0"/>
              <a:t>. list</a:t>
            </a:r>
            <a:r>
              <a:rPr lang="es-ES" sz="2000" b="1" dirty="0"/>
              <a:t> Kor</a:t>
            </a:r>
            <a:r>
              <a:rPr lang="cs-CZ" sz="2000" b="1" dirty="0" err="1"/>
              <a:t>intským</a:t>
            </a:r>
            <a:r>
              <a:rPr lang="es-ES" sz="2000" b="1" dirty="0"/>
              <a:t> 10</a:t>
            </a:r>
            <a:r>
              <a:rPr lang="cs-CZ" sz="2000" b="1" dirty="0"/>
              <a:t>,</a:t>
            </a:r>
            <a:r>
              <a:rPr lang="es-ES" sz="2000" b="1" dirty="0"/>
              <a:t>3-5;</a:t>
            </a:r>
            <a:r>
              <a:rPr lang="cs-CZ" sz="2000" b="1" dirty="0"/>
              <a:t> list</a:t>
            </a:r>
            <a:r>
              <a:rPr lang="es-ES" sz="2000" b="1" dirty="0"/>
              <a:t> Ef</a:t>
            </a:r>
            <a:r>
              <a:rPr lang="cs-CZ" sz="2000" b="1" dirty="0" err="1"/>
              <a:t>ezským</a:t>
            </a:r>
            <a:r>
              <a:rPr lang="es-ES" sz="2000" b="1" dirty="0"/>
              <a:t> 6</a:t>
            </a:r>
            <a:r>
              <a:rPr lang="cs-CZ" sz="2000" b="1" dirty="0"/>
              <a:t>,</a:t>
            </a:r>
            <a:r>
              <a:rPr lang="es-ES" sz="2000" b="1" dirty="0"/>
              <a:t>11-18).</a:t>
            </a:r>
          </a:p>
        </p:txBody>
      </p:sp>
      <p:sp>
        <p:nvSpPr>
          <p:cNvPr id="21" name="CuadroTexto 20">
            <a:extLst>
              <a:ext uri="{FF2B5EF4-FFF2-40B4-BE49-F238E27FC236}">
                <a16:creationId xmlns:a16="http://schemas.microsoft.com/office/drawing/2014/main" id="{D0F7B93B-23B9-F12A-3AA9-8F678E8B3FE1}"/>
              </a:ext>
            </a:extLst>
          </p:cNvPr>
          <p:cNvSpPr txBox="1"/>
          <p:nvPr/>
        </p:nvSpPr>
        <p:spPr>
          <a:xfrm>
            <a:off x="6090119" y="4852773"/>
            <a:ext cx="6107761" cy="1015663"/>
          </a:xfrm>
          <a:prstGeom prst="rect">
            <a:avLst/>
          </a:prstGeom>
          <a:noFill/>
        </p:spPr>
        <p:txBody>
          <a:bodyPr wrap="square">
            <a:spAutoFit/>
          </a:bodyPr>
          <a:lstStyle/>
          <a:p>
            <a:pPr>
              <a:spcBef>
                <a:spcPts val="600"/>
              </a:spcBef>
            </a:pPr>
            <a:r>
              <a:rPr lang="es-ES" sz="2000" b="1" dirty="0"/>
              <a:t>Izraelská historie je pro nás dnes lekcí. Bůh už </a:t>
            </a:r>
            <a:r>
              <a:rPr lang="cs-CZ" sz="2000" b="1" dirty="0"/>
              <a:t> </a:t>
            </a:r>
            <a:r>
              <a:rPr lang="es-ES" sz="2000" b="1" dirty="0"/>
              <a:t>hřích přemohl a dal nám jistotu spásy skrze Ježíšovu oběť (</a:t>
            </a:r>
            <a:r>
              <a:rPr lang="cs-CZ" sz="2000" b="1" dirty="0"/>
              <a:t>list </a:t>
            </a:r>
            <a:r>
              <a:rPr lang="es-ES" sz="2000" b="1" dirty="0"/>
              <a:t>Kol</a:t>
            </a:r>
            <a:r>
              <a:rPr lang="cs-CZ" sz="2000" b="1" dirty="0" err="1"/>
              <a:t>oským</a:t>
            </a:r>
            <a:r>
              <a:rPr lang="es-ES" sz="2000" b="1" dirty="0"/>
              <a:t> 2</a:t>
            </a:r>
            <a:r>
              <a:rPr lang="cs-CZ" sz="2000" b="1" dirty="0"/>
              <a:t>,</a:t>
            </a:r>
            <a:r>
              <a:rPr lang="es-ES" sz="2000" b="1" dirty="0"/>
              <a:t>15).</a:t>
            </a:r>
          </a:p>
        </p:txBody>
      </p:sp>
    </p:spTree>
    <p:extLst>
      <p:ext uri="{BB962C8B-B14F-4D97-AF65-F5344CB8AC3E}">
        <p14:creationId xmlns:p14="http://schemas.microsoft.com/office/powerpoint/2010/main" val="269953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800" decel="100000"/>
                                        <p:tgtEl>
                                          <p:spTgt spid="8"/>
                                        </p:tgtEl>
                                      </p:cBhvr>
                                    </p:animEffect>
                                    <p:anim calcmode="lin" valueType="num">
                                      <p:cBhvr>
                                        <p:cTn id="27" dur="800" decel="100000" fill="hold"/>
                                        <p:tgtEl>
                                          <p:spTgt spid="8"/>
                                        </p:tgtEl>
                                        <p:attrNameLst>
                                          <p:attrName>style.rotation</p:attrName>
                                        </p:attrNameLst>
                                      </p:cBhvr>
                                      <p:tavLst>
                                        <p:tav tm="0">
                                          <p:val>
                                            <p:fltVal val="-90"/>
                                          </p:val>
                                        </p:tav>
                                        <p:tav tm="100000">
                                          <p:val>
                                            <p:fltVal val="0"/>
                                          </p:val>
                                        </p:tav>
                                      </p:tavLst>
                                    </p:anim>
                                    <p:anim calcmode="lin" valueType="num">
                                      <p:cBhvr>
                                        <p:cTn id="28" dur="800" decel="100000" fill="hold"/>
                                        <p:tgtEl>
                                          <p:spTgt spid="8"/>
                                        </p:tgtEl>
                                        <p:attrNameLst>
                                          <p:attrName>ppt_x</p:attrName>
                                        </p:attrNameLst>
                                      </p:cBhvr>
                                      <p:tavLst>
                                        <p:tav tm="0">
                                          <p:val>
                                            <p:strVal val="#ppt_x+0.4"/>
                                          </p:val>
                                        </p:tav>
                                        <p:tav tm="100000">
                                          <p:val>
                                            <p:strVal val="#ppt_x-0.05"/>
                                          </p:val>
                                        </p:tav>
                                      </p:tavLst>
                                    </p:anim>
                                    <p:anim calcmode="lin" valueType="num">
                                      <p:cBhvr>
                                        <p:cTn id="29" dur="800" decel="100000" fill="hold"/>
                                        <p:tgtEl>
                                          <p:spTgt spid="8"/>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2" presetID="3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800" decel="100000"/>
                                        <p:tgtEl>
                                          <p:spTgt spid="10"/>
                                        </p:tgtEl>
                                      </p:cBhvr>
                                    </p:animEffect>
                                    <p:anim calcmode="lin" valueType="num">
                                      <p:cBhvr>
                                        <p:cTn id="35" dur="800" decel="100000" fill="hold"/>
                                        <p:tgtEl>
                                          <p:spTgt spid="10"/>
                                        </p:tgtEl>
                                        <p:attrNameLst>
                                          <p:attrName>style.rotation</p:attrName>
                                        </p:attrNameLst>
                                      </p:cBhvr>
                                      <p:tavLst>
                                        <p:tav tm="0">
                                          <p:val>
                                            <p:fltVal val="-90"/>
                                          </p:val>
                                        </p:tav>
                                        <p:tav tm="100000">
                                          <p:val>
                                            <p:fltVal val="0"/>
                                          </p:val>
                                        </p:tav>
                                      </p:tavLst>
                                    </p:anim>
                                    <p:anim calcmode="lin" valueType="num">
                                      <p:cBhvr>
                                        <p:cTn id="36" dur="800" decel="100000" fill="hold"/>
                                        <p:tgtEl>
                                          <p:spTgt spid="10"/>
                                        </p:tgtEl>
                                        <p:attrNameLst>
                                          <p:attrName>ppt_x</p:attrName>
                                        </p:attrNameLst>
                                      </p:cBhvr>
                                      <p:tavLst>
                                        <p:tav tm="0">
                                          <p:val>
                                            <p:strVal val="#ppt_x+0.4"/>
                                          </p:val>
                                        </p:tav>
                                        <p:tav tm="100000">
                                          <p:val>
                                            <p:strVal val="#ppt_x-0.05"/>
                                          </p:val>
                                        </p:tav>
                                      </p:tavLst>
                                    </p:anim>
                                    <p:anim calcmode="lin" valueType="num">
                                      <p:cBhvr>
                                        <p:cTn id="37" dur="800" decel="100000" fill="hold"/>
                                        <p:tgtEl>
                                          <p:spTgt spid="10"/>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par>
                          <p:cTn id="45" fill="hold">
                            <p:stCondLst>
                              <p:cond delay="500"/>
                            </p:stCondLst>
                            <p:childTnLst>
                              <p:par>
                                <p:cTn id="46" presetID="30"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800" decel="100000"/>
                                        <p:tgtEl>
                                          <p:spTgt spid="13"/>
                                        </p:tgtEl>
                                      </p:cBhvr>
                                    </p:animEffect>
                                    <p:anim calcmode="lin" valueType="num">
                                      <p:cBhvr>
                                        <p:cTn id="49" dur="800" decel="100000" fill="hold"/>
                                        <p:tgtEl>
                                          <p:spTgt spid="13"/>
                                        </p:tgtEl>
                                        <p:attrNameLst>
                                          <p:attrName>style.rotation</p:attrName>
                                        </p:attrNameLst>
                                      </p:cBhvr>
                                      <p:tavLst>
                                        <p:tav tm="0">
                                          <p:val>
                                            <p:fltVal val="-90"/>
                                          </p:val>
                                        </p:tav>
                                        <p:tav tm="100000">
                                          <p:val>
                                            <p:fltVal val="0"/>
                                          </p:val>
                                        </p:tav>
                                      </p:tavLst>
                                    </p:anim>
                                    <p:anim calcmode="lin" valueType="num">
                                      <p:cBhvr>
                                        <p:cTn id="50" dur="800" decel="100000" fill="hold"/>
                                        <p:tgtEl>
                                          <p:spTgt spid="13"/>
                                        </p:tgtEl>
                                        <p:attrNameLst>
                                          <p:attrName>ppt_x</p:attrName>
                                        </p:attrNameLst>
                                      </p:cBhvr>
                                      <p:tavLst>
                                        <p:tav tm="0">
                                          <p:val>
                                            <p:strVal val="#ppt_x+0.4"/>
                                          </p:val>
                                        </p:tav>
                                        <p:tav tm="100000">
                                          <p:val>
                                            <p:strVal val="#ppt_x-0.05"/>
                                          </p:val>
                                        </p:tav>
                                      </p:tavLst>
                                    </p:anim>
                                    <p:anim calcmode="lin" valueType="num">
                                      <p:cBhvr>
                                        <p:cTn id="51" dur="800" decel="100000" fill="hold"/>
                                        <p:tgtEl>
                                          <p:spTgt spid="13"/>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54" presetID="3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800" decel="100000"/>
                                        <p:tgtEl>
                                          <p:spTgt spid="14"/>
                                        </p:tgtEl>
                                      </p:cBhvr>
                                    </p:animEffect>
                                    <p:anim calcmode="lin" valueType="num">
                                      <p:cBhvr>
                                        <p:cTn id="57" dur="800" decel="100000" fill="hold"/>
                                        <p:tgtEl>
                                          <p:spTgt spid="14"/>
                                        </p:tgtEl>
                                        <p:attrNameLst>
                                          <p:attrName>style.rotation</p:attrName>
                                        </p:attrNameLst>
                                      </p:cBhvr>
                                      <p:tavLst>
                                        <p:tav tm="0">
                                          <p:val>
                                            <p:fltVal val="-90"/>
                                          </p:val>
                                        </p:tav>
                                        <p:tav tm="100000">
                                          <p:val>
                                            <p:fltVal val="0"/>
                                          </p:val>
                                        </p:tav>
                                      </p:tavLst>
                                    </p:anim>
                                    <p:anim calcmode="lin" valueType="num">
                                      <p:cBhvr>
                                        <p:cTn id="58" dur="800" decel="100000" fill="hold"/>
                                        <p:tgtEl>
                                          <p:spTgt spid="14"/>
                                        </p:tgtEl>
                                        <p:attrNameLst>
                                          <p:attrName>ppt_x</p:attrName>
                                        </p:attrNameLst>
                                      </p:cBhvr>
                                      <p:tavLst>
                                        <p:tav tm="0">
                                          <p:val>
                                            <p:strVal val="#ppt_x+0.4"/>
                                          </p:val>
                                        </p:tav>
                                        <p:tav tm="100000">
                                          <p:val>
                                            <p:strVal val="#ppt_x-0.05"/>
                                          </p:val>
                                        </p:tav>
                                      </p:tavLst>
                                    </p:anim>
                                    <p:anim calcmode="lin" valueType="num">
                                      <p:cBhvr>
                                        <p:cTn id="59" dur="800" decel="100000" fill="hold"/>
                                        <p:tgtEl>
                                          <p:spTgt spid="14"/>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par>
                          <p:cTn id="67" fill="hold">
                            <p:stCondLst>
                              <p:cond delay="500"/>
                            </p:stCondLst>
                            <p:childTnLst>
                              <p:par>
                                <p:cTn id="68" presetID="30"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800" decel="100000"/>
                                        <p:tgtEl>
                                          <p:spTgt spid="16"/>
                                        </p:tgtEl>
                                      </p:cBhvr>
                                    </p:animEffect>
                                    <p:anim calcmode="lin" valueType="num">
                                      <p:cBhvr>
                                        <p:cTn id="71" dur="800" decel="100000" fill="hold"/>
                                        <p:tgtEl>
                                          <p:spTgt spid="16"/>
                                        </p:tgtEl>
                                        <p:attrNameLst>
                                          <p:attrName>style.rotation</p:attrName>
                                        </p:attrNameLst>
                                      </p:cBhvr>
                                      <p:tavLst>
                                        <p:tav tm="0">
                                          <p:val>
                                            <p:fltVal val="-90"/>
                                          </p:val>
                                        </p:tav>
                                        <p:tav tm="100000">
                                          <p:val>
                                            <p:fltVal val="0"/>
                                          </p:val>
                                        </p:tav>
                                      </p:tavLst>
                                    </p:anim>
                                    <p:anim calcmode="lin" valueType="num">
                                      <p:cBhvr>
                                        <p:cTn id="72" dur="800" decel="100000" fill="hold"/>
                                        <p:tgtEl>
                                          <p:spTgt spid="16"/>
                                        </p:tgtEl>
                                        <p:attrNameLst>
                                          <p:attrName>ppt_x</p:attrName>
                                        </p:attrNameLst>
                                      </p:cBhvr>
                                      <p:tavLst>
                                        <p:tav tm="0">
                                          <p:val>
                                            <p:strVal val="#ppt_x+0.4"/>
                                          </p:val>
                                        </p:tav>
                                        <p:tav tm="100000">
                                          <p:val>
                                            <p:strVal val="#ppt_x-0.05"/>
                                          </p:val>
                                        </p:tav>
                                      </p:tavLst>
                                    </p:anim>
                                    <p:anim calcmode="lin" valueType="num">
                                      <p:cBhvr>
                                        <p:cTn id="73" dur="800" decel="100000" fill="hold"/>
                                        <p:tgtEl>
                                          <p:spTgt spid="16"/>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76" presetID="3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800" decel="100000"/>
                                        <p:tgtEl>
                                          <p:spTgt spid="17"/>
                                        </p:tgtEl>
                                      </p:cBhvr>
                                    </p:animEffect>
                                    <p:anim calcmode="lin" valueType="num">
                                      <p:cBhvr>
                                        <p:cTn id="79" dur="800" decel="100000" fill="hold"/>
                                        <p:tgtEl>
                                          <p:spTgt spid="17"/>
                                        </p:tgtEl>
                                        <p:attrNameLst>
                                          <p:attrName>style.rotation</p:attrName>
                                        </p:attrNameLst>
                                      </p:cBhvr>
                                      <p:tavLst>
                                        <p:tav tm="0">
                                          <p:val>
                                            <p:fltVal val="-90"/>
                                          </p:val>
                                        </p:tav>
                                        <p:tav tm="100000">
                                          <p:val>
                                            <p:fltVal val="0"/>
                                          </p:val>
                                        </p:tav>
                                      </p:tavLst>
                                    </p:anim>
                                    <p:anim calcmode="lin" valueType="num">
                                      <p:cBhvr>
                                        <p:cTn id="80" dur="800" decel="100000" fill="hold"/>
                                        <p:tgtEl>
                                          <p:spTgt spid="17"/>
                                        </p:tgtEl>
                                        <p:attrNameLst>
                                          <p:attrName>ppt_x</p:attrName>
                                        </p:attrNameLst>
                                      </p:cBhvr>
                                      <p:tavLst>
                                        <p:tav tm="0">
                                          <p:val>
                                            <p:strVal val="#ppt_x+0.4"/>
                                          </p:val>
                                        </p:tav>
                                        <p:tav tm="100000">
                                          <p:val>
                                            <p:strVal val="#ppt_x-0.05"/>
                                          </p:val>
                                        </p:tav>
                                      </p:tavLst>
                                    </p:anim>
                                    <p:anim calcmode="lin" valueType="num">
                                      <p:cBhvr>
                                        <p:cTn id="81" dur="800" decel="100000" fill="hold"/>
                                        <p:tgtEl>
                                          <p:spTgt spid="17"/>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wipe(left)">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presetSubtype="0" decel="10000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strVal val="#ppt_w+.3"/>
                                          </p:val>
                                        </p:tav>
                                        <p:tav tm="100000">
                                          <p:val>
                                            <p:strVal val="#ppt_w"/>
                                          </p:val>
                                        </p:tav>
                                      </p:tavLst>
                                    </p:anim>
                                    <p:anim calcmode="lin" valueType="num">
                                      <p:cBhvr>
                                        <p:cTn id="94" dur="1000" fill="hold"/>
                                        <p:tgtEl>
                                          <p:spTgt spid="9"/>
                                        </p:tgtEl>
                                        <p:attrNameLst>
                                          <p:attrName>ppt_h</p:attrName>
                                        </p:attrNameLst>
                                      </p:cBhvr>
                                      <p:tavLst>
                                        <p:tav tm="0">
                                          <p:val>
                                            <p:strVal val="#ppt_h"/>
                                          </p:val>
                                        </p:tav>
                                        <p:tav tm="100000">
                                          <p:val>
                                            <p:strVal val="#ppt_h"/>
                                          </p:val>
                                        </p:tav>
                                      </p:tavLst>
                                    </p:anim>
                                    <p:animEffect transition="in" filter="fade">
                                      <p:cBhvr>
                                        <p:cTn id="95" dur="1000"/>
                                        <p:tgtEl>
                                          <p:spTgt spid="9"/>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500"/>
                                        <p:tgtEl>
                                          <p:spTgt spid="21"/>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wheel(1)">
                                      <p:cBhvr>
                                        <p:cTn id="104" dur="750"/>
                                        <p:tgtEl>
                                          <p:spTgt spid="11"/>
                                        </p:tgtEl>
                                      </p:cBhvr>
                                    </p:animEffect>
                                  </p:childTnLst>
                                </p:cTn>
                              </p:par>
                            </p:childTnLst>
                          </p:cTn>
                        </p:par>
                        <p:par>
                          <p:cTn id="105" fill="hold">
                            <p:stCondLst>
                              <p:cond delay="750"/>
                            </p:stCondLst>
                            <p:childTnLst>
                              <p:par>
                                <p:cTn id="106" presetID="22" presetClass="entr" presetSubtype="8" fill="hold" grpId="0" nodeType="after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wipe(left)">
                                      <p:cBhvr>
                                        <p:cTn id="10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animBg="1"/>
      <p:bldP spid="10" grpId="0" animBg="1"/>
      <p:bldP spid="12" grpId="0" animBg="1"/>
      <p:bldP spid="13" grpId="0" animBg="1"/>
      <p:bldP spid="14" grpId="0" animBg="1"/>
      <p:bldP spid="15" grpId="0" animBg="1"/>
      <p:bldP spid="16" grpId="0" animBg="1"/>
      <p:bldP spid="17" grpId="0" animBg="1"/>
      <p:bldP spid="7" grpId="0"/>
      <p:bldP spid="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231021-8DDC-739E-9F35-14E0487705FA}"/>
              </a:ext>
            </a:extLst>
          </p:cNvPr>
          <p:cNvSpPr txBox="1"/>
          <p:nvPr/>
        </p:nvSpPr>
        <p:spPr>
          <a:xfrm>
            <a:off x="2397194" y="-16588"/>
            <a:ext cx="7217901" cy="769441"/>
          </a:xfrm>
          <a:prstGeom prst="rect">
            <a:avLst/>
          </a:prstGeom>
          <a:noFill/>
        </p:spPr>
        <p:txBody>
          <a:bodyPr wrap="square">
            <a:spAutoFit/>
          </a:bodyPr>
          <a:lstStyle/>
          <a:p>
            <a:pPr algn="ctr"/>
            <a:r>
              <a:rPr lang="cs-CZ"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JASNÉ HRANIC</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E</a:t>
            </a:r>
          </a:p>
        </p:txBody>
      </p:sp>
      <p:sp>
        <p:nvSpPr>
          <p:cNvPr id="4" name="CuadroTexto 3">
            <a:extLst>
              <a:ext uri="{FF2B5EF4-FFF2-40B4-BE49-F238E27FC236}">
                <a16:creationId xmlns:a16="http://schemas.microsoft.com/office/drawing/2014/main" id="{BE9F49BA-AA94-566F-B478-A9A3044D40E7}"/>
              </a:ext>
            </a:extLst>
          </p:cNvPr>
          <p:cNvSpPr txBox="1"/>
          <p:nvPr/>
        </p:nvSpPr>
        <p:spPr>
          <a:xfrm>
            <a:off x="2419982" y="583575"/>
            <a:ext cx="7217901" cy="861774"/>
          </a:xfrm>
          <a:prstGeom prst="rect">
            <a:avLst/>
          </a:prstGeom>
          <a:noFill/>
        </p:spPr>
        <p:txBody>
          <a:bodyPr wrap="square">
            <a:spAutoFit/>
          </a:bodyPr>
          <a:lstStyle/>
          <a:p>
            <a:pPr algn="ct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cs-CZ"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Jediný z vás bude schopen pronásledovat tisíc </a:t>
            </a:r>
            <a:r>
              <a:rPr lang="cs-CZ"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můžů</a:t>
            </a:r>
            <a:r>
              <a:rPr lang="cs-CZ"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protože Hospodin, váš Bůh, bojuje za vás, jak vám přislíbil</a:t>
            </a: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(Jo</a:t>
            </a:r>
            <a:r>
              <a:rPr lang="cs-CZ" sz="1400"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zue</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23</a:t>
            </a:r>
            <a:r>
              <a:rPr lang="cs-CZ"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10)</a:t>
            </a:r>
          </a:p>
        </p:txBody>
      </p:sp>
      <p:sp>
        <p:nvSpPr>
          <p:cNvPr id="5" name="CuadroTexto 4">
            <a:extLst>
              <a:ext uri="{FF2B5EF4-FFF2-40B4-BE49-F238E27FC236}">
                <a16:creationId xmlns:a16="http://schemas.microsoft.com/office/drawing/2014/main" id="{59117FBC-401C-48DF-4AFA-464794D5299A}"/>
              </a:ext>
            </a:extLst>
          </p:cNvPr>
          <p:cNvSpPr txBox="1"/>
          <p:nvPr/>
        </p:nvSpPr>
        <p:spPr>
          <a:xfrm>
            <a:off x="2535807" y="1364461"/>
            <a:ext cx="7120385" cy="707886"/>
          </a:xfrm>
          <a:prstGeom prst="rect">
            <a:avLst/>
          </a:prstGeom>
          <a:noFill/>
        </p:spPr>
        <p:txBody>
          <a:bodyPr wrap="square" rtlCol="0">
            <a:spAutoFit/>
          </a:bodyPr>
          <a:lstStyle/>
          <a:p>
            <a:pPr>
              <a:spcBef>
                <a:spcPts val="600"/>
              </a:spcBef>
            </a:pPr>
            <a:r>
              <a:rPr lang="es-ES" sz="2000" b="1" dirty="0"/>
              <a:t>Odměnou za věrnost Izraele bude úplné a absolutní vítězství nad všemi jejich nepřáteli</a:t>
            </a:r>
            <a:r>
              <a:rPr lang="cs-CZ" sz="2000" b="1"/>
              <a:t> - </a:t>
            </a:r>
            <a:r>
              <a:rPr lang="es-ES" sz="2000" b="1"/>
              <a:t>Joz</a:t>
            </a:r>
            <a:r>
              <a:rPr lang="cs-CZ" sz="2000" b="1" dirty="0"/>
              <a:t>u</a:t>
            </a:r>
            <a:r>
              <a:rPr lang="es-ES" sz="2000" b="1" dirty="0"/>
              <a:t>e 23</a:t>
            </a:r>
            <a:r>
              <a:rPr lang="cs-CZ" sz="2000" b="1" dirty="0"/>
              <a:t>,</a:t>
            </a:r>
            <a:r>
              <a:rPr lang="es-ES" sz="2000" b="1" dirty="0"/>
              <a:t>6</a:t>
            </a:r>
            <a:r>
              <a:rPr lang="cs-CZ" sz="2000" b="1" dirty="0"/>
              <a:t>.</a:t>
            </a:r>
            <a:r>
              <a:rPr lang="es-ES" sz="2000" b="1" dirty="0"/>
              <a:t>10.</a:t>
            </a:r>
          </a:p>
        </p:txBody>
      </p:sp>
      <p:graphicFrame>
        <p:nvGraphicFramePr>
          <p:cNvPr id="18" name="Diagrama 17">
            <a:extLst>
              <a:ext uri="{FF2B5EF4-FFF2-40B4-BE49-F238E27FC236}">
                <a16:creationId xmlns:a16="http://schemas.microsoft.com/office/drawing/2014/main" id="{1579B0EE-6D4F-B1C3-1CEA-819D0D5E3C02}"/>
              </a:ext>
            </a:extLst>
          </p:cNvPr>
          <p:cNvGraphicFramePr/>
          <p:nvPr>
            <p:extLst>
              <p:ext uri="{D42A27DB-BD31-4B8C-83A1-F6EECF244321}">
                <p14:modId xmlns:p14="http://schemas.microsoft.com/office/powerpoint/2010/main" val="215579160"/>
              </p:ext>
            </p:extLst>
          </p:nvPr>
        </p:nvGraphicFramePr>
        <p:xfrm>
          <a:off x="2505498" y="2764843"/>
          <a:ext cx="5582463" cy="2361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C263135-8936-AB4A-C0F8-E8B279AA3968}"/>
              </a:ext>
            </a:extLst>
          </p:cNvPr>
          <p:cNvSpPr txBox="1"/>
          <p:nvPr/>
        </p:nvSpPr>
        <p:spPr>
          <a:xfrm>
            <a:off x="0" y="6136208"/>
            <a:ext cx="8636676" cy="707886"/>
          </a:xfrm>
          <a:prstGeom prst="rect">
            <a:avLst/>
          </a:prstGeom>
          <a:noFill/>
        </p:spPr>
        <p:txBody>
          <a:bodyPr wrap="square" rtlCol="0">
            <a:spAutoFit/>
          </a:bodyPr>
          <a:lstStyle/>
          <a:p>
            <a:pPr>
              <a:spcBef>
                <a:spcPts val="600"/>
              </a:spcBef>
            </a:pPr>
            <a:r>
              <a:rPr lang="es-ES" sz="2000" b="1" dirty="0"/>
              <a:t>Proto jsou křesťané radováni, aby se drželi stejných doporučení a neženili se s nevěřícími (2.</a:t>
            </a:r>
            <a:r>
              <a:rPr lang="cs-CZ" sz="2000" b="1" dirty="0"/>
              <a:t> list</a:t>
            </a:r>
            <a:r>
              <a:rPr lang="es-ES" sz="2000" b="1" dirty="0"/>
              <a:t> Korintským 6</a:t>
            </a:r>
            <a:r>
              <a:rPr lang="cs-CZ" sz="2000" b="1" dirty="0"/>
              <a:t>,</a:t>
            </a:r>
            <a:r>
              <a:rPr lang="es-ES" sz="2000" b="1" dirty="0"/>
              <a:t>14-16).</a:t>
            </a:r>
          </a:p>
        </p:txBody>
      </p:sp>
      <p:pic>
        <p:nvPicPr>
          <p:cNvPr id="8" name="Imagen 7" descr="Imagen que contiene persona, tabla, mujer, hombre&#10;&#10;El contenido generado por IA puede ser incorrecto.">
            <a:extLst>
              <a:ext uri="{FF2B5EF4-FFF2-40B4-BE49-F238E27FC236}">
                <a16:creationId xmlns:a16="http://schemas.microsoft.com/office/drawing/2014/main" id="{4CA1221C-BBF5-6D01-19AC-330F2A6CC37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740474" y="187446"/>
            <a:ext cx="2310384" cy="2743200"/>
          </a:xfrm>
          <a:prstGeom prst="rect">
            <a:avLst/>
          </a:prstGeom>
          <a:ln w="88900" cap="sq" cmpd="thickThin">
            <a:solidFill>
              <a:schemeClr val="bg2">
                <a:lumMod val="25000"/>
              </a:schemeClr>
            </a:solidFill>
            <a:prstDash val="solid"/>
            <a:miter lim="800000"/>
          </a:ln>
          <a:effectLst>
            <a:innerShdw blurRad="76200">
              <a:srgbClr val="000000"/>
            </a:innerShdw>
          </a:effectLst>
        </p:spPr>
      </p:pic>
      <p:grpSp>
        <p:nvGrpSpPr>
          <p:cNvPr id="15" name="Grupo 14">
            <a:extLst>
              <a:ext uri="{FF2B5EF4-FFF2-40B4-BE49-F238E27FC236}">
                <a16:creationId xmlns:a16="http://schemas.microsoft.com/office/drawing/2014/main" id="{495F626A-65EC-3FE5-09F2-7DBE45F13783}"/>
              </a:ext>
            </a:extLst>
          </p:cNvPr>
          <p:cNvGrpSpPr/>
          <p:nvPr/>
        </p:nvGrpSpPr>
        <p:grpSpPr>
          <a:xfrm>
            <a:off x="8206539" y="3156473"/>
            <a:ext cx="3888828" cy="3602023"/>
            <a:chOff x="8131722" y="3288310"/>
            <a:chExt cx="3888828" cy="3602023"/>
          </a:xfrm>
          <a:effectLst>
            <a:outerShdw blurRad="63500" sx="102000" sy="102000" algn="ctr" rotWithShape="0">
              <a:prstClr val="black">
                <a:alpha val="40000"/>
              </a:prstClr>
            </a:outerShdw>
          </a:effectLst>
        </p:grpSpPr>
        <p:pic>
          <p:nvPicPr>
            <p:cNvPr id="10" name="Imagen 9" descr="Imagen que contiene persona, ropa, parado, mujer&#10;&#10;El contenido generado por IA puede ser incorrecto.">
              <a:extLst>
                <a:ext uri="{FF2B5EF4-FFF2-40B4-BE49-F238E27FC236}">
                  <a16:creationId xmlns:a16="http://schemas.microsoft.com/office/drawing/2014/main" id="{F453269C-7BD4-F17C-72DF-4F661037C70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31722" y="3288310"/>
              <a:ext cx="3888828" cy="2916621"/>
            </a:xfrm>
            <a:prstGeom prst="rect">
              <a:avLst/>
            </a:prstGeom>
          </p:spPr>
        </p:pic>
        <p:pic>
          <p:nvPicPr>
            <p:cNvPr id="14" name="Imagen 13">
              <a:extLst>
                <a:ext uri="{FF2B5EF4-FFF2-40B4-BE49-F238E27FC236}">
                  <a16:creationId xmlns:a16="http://schemas.microsoft.com/office/drawing/2014/main" id="{30F20389-FE6B-7827-5395-FFD7624ADC2C}"/>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8614624" y="5363689"/>
              <a:ext cx="3118782" cy="1526644"/>
            </a:xfrm>
            <a:prstGeom prst="rect">
              <a:avLst/>
            </a:prstGeom>
          </p:spPr>
        </p:pic>
      </p:grpSp>
      <p:pic>
        <p:nvPicPr>
          <p:cNvPr id="17" name="Imagen 16" descr="Imagen que contiene exterior, pasto, mujer, hombre&#10;&#10;El contenido generado por IA puede ser incorrecto.">
            <a:extLst>
              <a:ext uri="{FF2B5EF4-FFF2-40B4-BE49-F238E27FC236}">
                <a16:creationId xmlns:a16="http://schemas.microsoft.com/office/drawing/2014/main" id="{908B34CE-B4D6-EF59-5632-03370BDD184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86811" y="122004"/>
            <a:ext cx="2310384" cy="4959128"/>
          </a:xfrm>
          <a:prstGeom prst="rect">
            <a:avLst/>
          </a:prstGeom>
          <a:solidFill>
            <a:srgbClr val="FFFFFF">
              <a:shade val="85000"/>
            </a:srgbClr>
          </a:solidFill>
          <a:ln w="88900" cap="sq">
            <a:solidFill>
              <a:srgbClr val="FFFFFF"/>
            </a:solidFill>
            <a:miter lim="800000"/>
          </a:ln>
          <a:effectLst>
            <a:outerShdw blurRad="63500" sx="102000" sy="102000" algn="ctr" rotWithShape="0">
              <a:schemeClr val="accent1">
                <a:alpha val="40000"/>
              </a:scheme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7A8340F7-4E63-CF13-BFFD-54C1EDAC1E89}"/>
              </a:ext>
            </a:extLst>
          </p:cNvPr>
          <p:cNvSpPr txBox="1"/>
          <p:nvPr/>
        </p:nvSpPr>
        <p:spPr>
          <a:xfrm>
            <a:off x="-1" y="5125917"/>
            <a:ext cx="8038681" cy="1015663"/>
          </a:xfrm>
          <a:prstGeom prst="rect">
            <a:avLst/>
          </a:prstGeom>
          <a:noFill/>
        </p:spPr>
        <p:txBody>
          <a:bodyPr wrap="square">
            <a:spAutoFit/>
          </a:bodyPr>
          <a:lstStyle/>
          <a:p>
            <a:pPr>
              <a:spcBef>
                <a:spcPts val="600"/>
              </a:spcBef>
            </a:pPr>
            <a:r>
              <a:rPr lang="es-ES" sz="2000" b="1" dirty="0"/>
              <a:t>Museli udržovat duchovní čistotu. Pokud by se s obyvateli oženili, začali by mluvit o svých bozích a nakonec by je uctívali. Tak začala Šalomounova odpadlictví (1. Královská 11</a:t>
            </a:r>
            <a:r>
              <a:rPr lang="cs-CZ" sz="2000" b="1" dirty="0"/>
              <a:t>,</a:t>
            </a:r>
            <a:r>
              <a:rPr lang="es-ES" sz="2000" b="1" dirty="0"/>
              <a:t>4).</a:t>
            </a:r>
          </a:p>
        </p:txBody>
      </p:sp>
      <p:sp>
        <p:nvSpPr>
          <p:cNvPr id="6" name="CuadroTexto 5">
            <a:extLst>
              <a:ext uri="{FF2B5EF4-FFF2-40B4-BE49-F238E27FC236}">
                <a16:creationId xmlns:a16="http://schemas.microsoft.com/office/drawing/2014/main" id="{43542E81-8128-4018-EAF7-8BEF33172B9B}"/>
              </a:ext>
            </a:extLst>
          </p:cNvPr>
          <p:cNvSpPr txBox="1"/>
          <p:nvPr/>
        </p:nvSpPr>
        <p:spPr>
          <a:xfrm>
            <a:off x="2535807" y="2058250"/>
            <a:ext cx="7102076" cy="707886"/>
          </a:xfrm>
          <a:prstGeom prst="rect">
            <a:avLst/>
          </a:prstGeom>
          <a:noFill/>
        </p:spPr>
        <p:txBody>
          <a:bodyPr wrap="square">
            <a:spAutoFit/>
          </a:bodyPr>
          <a:lstStyle/>
          <a:p>
            <a:pPr>
              <a:spcBef>
                <a:spcPts val="600"/>
              </a:spcBef>
            </a:pPr>
            <a:r>
              <a:rPr lang="es-ES" sz="2000" b="1" dirty="0"/>
              <a:t>V kontextu dobytí Kana</a:t>
            </a:r>
            <a:r>
              <a:rPr lang="cs-CZ" sz="2000" b="1" dirty="0"/>
              <a:t>a</a:t>
            </a:r>
            <a:r>
              <a:rPr lang="es-ES" sz="2000" b="1" dirty="0"/>
              <a:t>nu musela být věrnost Bohu projevena třemi velmi konkrétními způsoby:</a:t>
            </a:r>
          </a:p>
        </p:txBody>
      </p:sp>
    </p:spTree>
    <p:extLst>
      <p:ext uri="{BB962C8B-B14F-4D97-AF65-F5344CB8AC3E}">
        <p14:creationId xmlns:p14="http://schemas.microsoft.com/office/powerpoint/2010/main" val="329115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900" decel="100000" fill="hold"/>
                                        <p:tgtEl>
                                          <p:spTgt spid="1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8">
                                            <p:graphicEl>
                                              <a:dgm id="{04504CCF-E609-403F-BDD7-9DC328702048}"/>
                                            </p:graphicEl>
                                          </p:spTgt>
                                        </p:tgtEl>
                                        <p:attrNameLst>
                                          <p:attrName>style.visibility</p:attrName>
                                        </p:attrNameLst>
                                      </p:cBhvr>
                                      <p:to>
                                        <p:strVal val="visible"/>
                                      </p:to>
                                    </p:set>
                                    <p:animEffect transition="in" filter="fade">
                                      <p:cBhvr>
                                        <p:cTn id="40" dur="1000"/>
                                        <p:tgtEl>
                                          <p:spTgt spid="18">
                                            <p:graphicEl>
                                              <a:dgm id="{04504CCF-E609-403F-BDD7-9DC328702048}"/>
                                            </p:graphicEl>
                                          </p:spTgt>
                                        </p:tgtEl>
                                      </p:cBhvr>
                                    </p:animEffect>
                                    <p:anim calcmode="lin" valueType="num">
                                      <p:cBhvr>
                                        <p:cTn id="41" dur="1000" fill="hold"/>
                                        <p:tgtEl>
                                          <p:spTgt spid="18">
                                            <p:graphicEl>
                                              <a:dgm id="{04504CCF-E609-403F-BDD7-9DC328702048}"/>
                                            </p:graphicEl>
                                          </p:spTgt>
                                        </p:tgtEl>
                                        <p:attrNameLst>
                                          <p:attrName>ppt_x</p:attrName>
                                        </p:attrNameLst>
                                      </p:cBhvr>
                                      <p:tavLst>
                                        <p:tav tm="0">
                                          <p:val>
                                            <p:strVal val="#ppt_x"/>
                                          </p:val>
                                        </p:tav>
                                        <p:tav tm="100000">
                                          <p:val>
                                            <p:strVal val="#ppt_x"/>
                                          </p:val>
                                        </p:tav>
                                      </p:tavLst>
                                    </p:anim>
                                    <p:anim calcmode="lin" valueType="num">
                                      <p:cBhvr>
                                        <p:cTn id="42" dur="1000" fill="hold"/>
                                        <p:tgtEl>
                                          <p:spTgt spid="18">
                                            <p:graphicEl>
                                              <a:dgm id="{04504CCF-E609-403F-BDD7-9DC328702048}"/>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8">
                                            <p:graphicEl>
                                              <a:dgm id="{4A2981D8-ED82-4DD0-9931-C7C413BEB15C}"/>
                                            </p:graphicEl>
                                          </p:spTgt>
                                        </p:tgtEl>
                                        <p:attrNameLst>
                                          <p:attrName>style.visibility</p:attrName>
                                        </p:attrNameLst>
                                      </p:cBhvr>
                                      <p:to>
                                        <p:strVal val="visible"/>
                                      </p:to>
                                    </p:set>
                                    <p:animEffect transition="in" filter="fade">
                                      <p:cBhvr>
                                        <p:cTn id="47" dur="1000"/>
                                        <p:tgtEl>
                                          <p:spTgt spid="18">
                                            <p:graphicEl>
                                              <a:dgm id="{4A2981D8-ED82-4DD0-9931-C7C413BEB15C}"/>
                                            </p:graphicEl>
                                          </p:spTgt>
                                        </p:tgtEl>
                                      </p:cBhvr>
                                    </p:animEffect>
                                    <p:anim calcmode="lin" valueType="num">
                                      <p:cBhvr>
                                        <p:cTn id="48" dur="1000" fill="hold"/>
                                        <p:tgtEl>
                                          <p:spTgt spid="18">
                                            <p:graphicEl>
                                              <a:dgm id="{4A2981D8-ED82-4DD0-9931-C7C413BEB15C}"/>
                                            </p:graphicEl>
                                          </p:spTgt>
                                        </p:tgtEl>
                                        <p:attrNameLst>
                                          <p:attrName>ppt_x</p:attrName>
                                        </p:attrNameLst>
                                      </p:cBhvr>
                                      <p:tavLst>
                                        <p:tav tm="0">
                                          <p:val>
                                            <p:strVal val="#ppt_x"/>
                                          </p:val>
                                        </p:tav>
                                        <p:tav tm="100000">
                                          <p:val>
                                            <p:strVal val="#ppt_x"/>
                                          </p:val>
                                        </p:tav>
                                      </p:tavLst>
                                    </p:anim>
                                    <p:anim calcmode="lin" valueType="num">
                                      <p:cBhvr>
                                        <p:cTn id="49" dur="1000" fill="hold"/>
                                        <p:tgtEl>
                                          <p:spTgt spid="18">
                                            <p:graphicEl>
                                              <a:dgm id="{4A2981D8-ED82-4DD0-9931-C7C413BEB15C}"/>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8">
                                            <p:graphicEl>
                                              <a:dgm id="{DE78BB78-5502-475E-AEAA-5E57266ABC73}"/>
                                            </p:graphicEl>
                                          </p:spTgt>
                                        </p:tgtEl>
                                        <p:attrNameLst>
                                          <p:attrName>style.visibility</p:attrName>
                                        </p:attrNameLst>
                                      </p:cBhvr>
                                      <p:to>
                                        <p:strVal val="visible"/>
                                      </p:to>
                                    </p:set>
                                    <p:animEffect transition="in" filter="fade">
                                      <p:cBhvr>
                                        <p:cTn id="54" dur="1000"/>
                                        <p:tgtEl>
                                          <p:spTgt spid="18">
                                            <p:graphicEl>
                                              <a:dgm id="{DE78BB78-5502-475E-AEAA-5E57266ABC73}"/>
                                            </p:graphicEl>
                                          </p:spTgt>
                                        </p:tgtEl>
                                      </p:cBhvr>
                                    </p:animEffect>
                                    <p:anim calcmode="lin" valueType="num">
                                      <p:cBhvr>
                                        <p:cTn id="55" dur="1000" fill="hold"/>
                                        <p:tgtEl>
                                          <p:spTgt spid="18">
                                            <p:graphicEl>
                                              <a:dgm id="{DE78BB78-5502-475E-AEAA-5E57266ABC73}"/>
                                            </p:graphicEl>
                                          </p:spTgt>
                                        </p:tgtEl>
                                        <p:attrNameLst>
                                          <p:attrName>ppt_x</p:attrName>
                                        </p:attrNameLst>
                                      </p:cBhvr>
                                      <p:tavLst>
                                        <p:tav tm="0">
                                          <p:val>
                                            <p:strVal val="#ppt_x"/>
                                          </p:val>
                                        </p:tav>
                                        <p:tav tm="100000">
                                          <p:val>
                                            <p:strVal val="#ppt_x"/>
                                          </p:val>
                                        </p:tav>
                                      </p:tavLst>
                                    </p:anim>
                                    <p:anim calcmode="lin" valueType="num">
                                      <p:cBhvr>
                                        <p:cTn id="56" dur="1000" fill="hold"/>
                                        <p:tgtEl>
                                          <p:spTgt spid="18">
                                            <p:graphicEl>
                                              <a:dgm id="{DE78BB78-5502-475E-AEAA-5E57266ABC7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randombar(vertical)">
                                      <p:cBhvr>
                                        <p:cTn id="71" dur="500"/>
                                        <p:tgtEl>
                                          <p:spTgt spid="15"/>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8" grpId="0">
        <p:bldSub>
          <a:bldDgm bld="one"/>
        </p:bldSub>
      </p:bldGraphic>
      <p:bldP spid="7" grpId="0"/>
      <p:bldP spid="2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F3D2C390-649F-E2B1-C904-A058881F4E8B}"/>
              </a:ext>
            </a:extLst>
          </p:cNvPr>
          <p:cNvSpPr>
            <a:spLocks noGrp="1" noRot="1" noMove="1" noResize="1" noEditPoints="1" noAdjustHandles="1" noChangeArrowheads="1" noChangeShapeType="1"/>
          </p:cNvSpPr>
          <p:nvPr/>
        </p:nvSpPr>
        <p:spPr>
          <a:xfrm>
            <a:off x="0" y="-3868"/>
            <a:ext cx="12192000" cy="126936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F9C5EC9-ADC8-3EE0-1B65-E4401BBFC404}"/>
              </a:ext>
            </a:extLst>
          </p:cNvPr>
          <p:cNvSpPr txBox="1"/>
          <p:nvPr/>
        </p:nvSpPr>
        <p:spPr>
          <a:xfrm>
            <a:off x="3668110" y="-56418"/>
            <a:ext cx="8523890" cy="646331"/>
          </a:xfrm>
          <a:prstGeom prst="rect">
            <a:avLst/>
          </a:prstGeom>
          <a:noFill/>
        </p:spPr>
        <p:txBody>
          <a:bodyPr wrap="square">
            <a:spAutoFit/>
          </a:bodyPr>
          <a:lstStyle/>
          <a:p>
            <a:pPr algn="ctr"/>
            <a:r>
              <a:rPr lang="cs-CZ" sz="3600" b="1" spc="50" dirty="0">
                <a:ln w="0"/>
                <a:solidFill>
                  <a:schemeClr val="bg2"/>
                </a:solidFill>
                <a:effectLst>
                  <a:innerShdw blurRad="63500" dist="50800" dir="13500000">
                    <a:srgbClr val="000000">
                      <a:alpha val="50000"/>
                    </a:srgbClr>
                  </a:innerShdw>
                </a:effectLst>
              </a:rPr>
              <a:t>„PŘIMKNĚTE SE K HOSPODINU“</a:t>
            </a:r>
            <a:endParaRPr lang="es-ES" sz="3600" b="1" spc="50" dirty="0">
              <a:ln w="0"/>
              <a:solidFill>
                <a:schemeClr val="bg2"/>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9493BB83-5FA1-6CF8-161C-AF66AFDA872B}"/>
              </a:ext>
            </a:extLst>
          </p:cNvPr>
          <p:cNvSpPr txBox="1"/>
          <p:nvPr/>
        </p:nvSpPr>
        <p:spPr>
          <a:xfrm>
            <a:off x="4226672" y="588391"/>
            <a:ext cx="7992888" cy="646331"/>
          </a:xfrm>
          <a:prstGeom prst="rect">
            <a:avLst/>
          </a:prstGeom>
          <a:noFill/>
        </p:spPr>
        <p:txBody>
          <a:bodyPr wrap="square">
            <a:spAutoFit/>
          </a:bodyPr>
          <a:lstStyle/>
          <a:p>
            <a:pPr algn="ctr"/>
            <a:r>
              <a:rPr lang="es-ES" b="1" dirty="0">
                <a:solidFill>
                  <a:schemeClr val="accent6">
                    <a:lumMod val="75000"/>
                  </a:schemeClr>
                </a:solidFill>
                <a:latin typeface="Comic Sans MS" panose="030F0702030302020204" pitchFamily="66" charset="0"/>
              </a:rPr>
              <a:t>“</a:t>
            </a:r>
            <a:r>
              <a:rPr lang="cs-CZ" b="1" dirty="0">
                <a:solidFill>
                  <a:schemeClr val="accent6">
                    <a:lumMod val="75000"/>
                  </a:schemeClr>
                </a:solidFill>
                <a:latin typeface="Comic Sans MS" panose="030F0702030302020204" pitchFamily="66" charset="0"/>
              </a:rPr>
              <a:t>Sami dbejte úzkostlivě o to, abyste milovali HOSPODINA,                svého Boha</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(Jo</a:t>
            </a:r>
            <a:r>
              <a:rPr lang="cs-CZ" sz="1400" b="1" dirty="0" err="1">
                <a:solidFill>
                  <a:schemeClr val="accent6">
                    <a:lumMod val="75000"/>
                  </a:schemeClr>
                </a:solidFill>
                <a:latin typeface="Comic Sans MS" panose="030F0702030302020204" pitchFamily="66" charset="0"/>
              </a:rPr>
              <a:t>zue</a:t>
            </a:r>
            <a:r>
              <a:rPr lang="es-ES" sz="1400" b="1" dirty="0">
                <a:solidFill>
                  <a:schemeClr val="accent6">
                    <a:lumMod val="75000"/>
                  </a:schemeClr>
                </a:solidFill>
                <a:latin typeface="Comic Sans MS" panose="030F0702030302020204" pitchFamily="66" charset="0"/>
              </a:rPr>
              <a:t> 23</a:t>
            </a:r>
            <a:r>
              <a:rPr lang="cs-CZ" sz="1400" b="1" dirty="0">
                <a:solidFill>
                  <a:schemeClr val="accent6">
                    <a:lumMod val="75000"/>
                  </a:schemeClr>
                </a:solidFill>
                <a:latin typeface="Comic Sans MS" panose="030F0702030302020204" pitchFamily="66" charset="0"/>
              </a:rPr>
              <a:t>,</a:t>
            </a:r>
            <a:r>
              <a:rPr lang="es-ES" sz="1400" b="1" dirty="0">
                <a:solidFill>
                  <a:schemeClr val="accent6">
                    <a:lumMod val="75000"/>
                  </a:schemeClr>
                </a:solidFill>
                <a:latin typeface="Comic Sans MS" panose="030F0702030302020204" pitchFamily="66" charset="0"/>
              </a:rPr>
              <a:t>11)</a:t>
            </a:r>
            <a:endParaRPr lang="es-ES" b="1" dirty="0">
              <a:solidFill>
                <a:schemeClr val="accent6">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BA646E4D-1D58-007A-E9CE-2C4F6E5453BB}"/>
              </a:ext>
            </a:extLst>
          </p:cNvPr>
          <p:cNvSpPr txBox="1"/>
          <p:nvPr/>
        </p:nvSpPr>
        <p:spPr>
          <a:xfrm>
            <a:off x="4275668" y="1265758"/>
            <a:ext cx="5584153" cy="707886"/>
          </a:xfrm>
          <a:prstGeom prst="rect">
            <a:avLst/>
          </a:prstGeom>
          <a:noFill/>
        </p:spPr>
        <p:txBody>
          <a:bodyPr wrap="square" rtlCol="0">
            <a:spAutoFit/>
          </a:bodyPr>
          <a:lstStyle/>
          <a:p>
            <a:pPr>
              <a:spcBef>
                <a:spcPts val="600"/>
              </a:spcBef>
            </a:pPr>
            <a:r>
              <a:rPr lang="es-ES" sz="2000" b="1" dirty="0"/>
              <a:t>Můžeme bez pochyb říci, že hlavní myšlenka Jozuova projevu je ve verši 11: milovat Boha.</a:t>
            </a:r>
          </a:p>
        </p:txBody>
      </p:sp>
      <p:pic>
        <p:nvPicPr>
          <p:cNvPr id="12" name="Imagen 11" descr="Imagen que contiene Interfaz de usuario gráfica&#10;&#10;El contenido generado por IA puede ser incorrecto.">
            <a:extLst>
              <a:ext uri="{FF2B5EF4-FFF2-40B4-BE49-F238E27FC236}">
                <a16:creationId xmlns:a16="http://schemas.microsoft.com/office/drawing/2014/main" id="{C0422705-8083-6622-472D-09D2F06E14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819" y="2961428"/>
            <a:ext cx="2983552" cy="3796840"/>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Un par de personas de pie sobre pasto&#10;&#10;El contenido generado por IA puede ser incorrecto.">
            <a:extLst>
              <a:ext uri="{FF2B5EF4-FFF2-40B4-BE49-F238E27FC236}">
                <a16:creationId xmlns:a16="http://schemas.microsoft.com/office/drawing/2014/main" id="{EE414ED2-1935-E41F-A7ED-29F11F82CFEB}"/>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5819" y="112524"/>
            <a:ext cx="4099796" cy="2694340"/>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90FE6017-1A94-7B77-498D-2EF620E6C7D7}"/>
              </a:ext>
            </a:extLst>
          </p:cNvPr>
          <p:cNvSpPr txBox="1"/>
          <p:nvPr/>
        </p:nvSpPr>
        <p:spPr>
          <a:xfrm>
            <a:off x="3247842" y="3297602"/>
            <a:ext cx="6611979" cy="707886"/>
          </a:xfrm>
          <a:prstGeom prst="rect">
            <a:avLst/>
          </a:prstGeom>
          <a:noFill/>
        </p:spPr>
        <p:txBody>
          <a:bodyPr wrap="square">
            <a:spAutoFit/>
          </a:bodyPr>
          <a:lstStyle/>
          <a:p>
            <a:pPr>
              <a:spcBef>
                <a:spcPts val="600"/>
              </a:spcBef>
            </a:pPr>
            <a:r>
              <a:rPr lang="es-ES" sz="2000" b="1" dirty="0"/>
              <a:t>Navíc Jozue navrhuje motivaci k pěstování této lásky: Boží věrnost (Joz</a:t>
            </a:r>
            <a:r>
              <a:rPr lang="cs-CZ" sz="2000" b="1" dirty="0"/>
              <a:t>u</a:t>
            </a:r>
            <a:r>
              <a:rPr lang="es-ES" sz="2000" b="1" dirty="0"/>
              <a:t>e 23</a:t>
            </a:r>
            <a:r>
              <a:rPr lang="cs-CZ" sz="2000" b="1" dirty="0"/>
              <a:t>,</a:t>
            </a:r>
            <a:r>
              <a:rPr lang="es-ES" sz="2000" b="1" dirty="0"/>
              <a:t>14).</a:t>
            </a:r>
          </a:p>
        </p:txBody>
      </p:sp>
      <p:sp>
        <p:nvSpPr>
          <p:cNvPr id="18" name="CuadroTexto 17">
            <a:extLst>
              <a:ext uri="{FF2B5EF4-FFF2-40B4-BE49-F238E27FC236}">
                <a16:creationId xmlns:a16="http://schemas.microsoft.com/office/drawing/2014/main" id="{A6787A70-9098-FF32-4880-55E2976E2732}"/>
              </a:ext>
            </a:extLst>
          </p:cNvPr>
          <p:cNvSpPr txBox="1"/>
          <p:nvPr/>
        </p:nvSpPr>
        <p:spPr>
          <a:xfrm>
            <a:off x="3247842" y="4005747"/>
            <a:ext cx="6611979" cy="707886"/>
          </a:xfrm>
          <a:prstGeom prst="rect">
            <a:avLst/>
          </a:prstGeom>
          <a:noFill/>
        </p:spPr>
        <p:txBody>
          <a:bodyPr wrap="square">
            <a:spAutoFit/>
          </a:bodyPr>
          <a:lstStyle/>
          <a:p>
            <a:pPr>
              <a:spcBef>
                <a:spcPts val="600"/>
              </a:spcBef>
            </a:pPr>
            <a:r>
              <a:rPr lang="es-ES" sz="2000" b="1" dirty="0"/>
              <a:t>Dnes máme ještě větší motivaci: příklad Ježíše </a:t>
            </a:r>
            <a:r>
              <a:rPr lang="cs-CZ" sz="2000" b="1" dirty="0"/>
              <a:t>           </a:t>
            </a:r>
            <a:r>
              <a:rPr lang="es-ES" sz="2000" b="1" dirty="0"/>
              <a:t>(Jan 13</a:t>
            </a:r>
            <a:r>
              <a:rPr lang="cs-CZ" sz="2000" b="1" dirty="0"/>
              <a:t>,</a:t>
            </a:r>
            <a:r>
              <a:rPr lang="es-ES" sz="2000" b="1" dirty="0"/>
              <a:t>34).</a:t>
            </a:r>
          </a:p>
        </p:txBody>
      </p:sp>
      <p:sp>
        <p:nvSpPr>
          <p:cNvPr id="20" name="CuadroTexto 19">
            <a:extLst>
              <a:ext uri="{FF2B5EF4-FFF2-40B4-BE49-F238E27FC236}">
                <a16:creationId xmlns:a16="http://schemas.microsoft.com/office/drawing/2014/main" id="{8BBD9EB7-2781-53FA-A6C1-5E609C254642}"/>
              </a:ext>
            </a:extLst>
          </p:cNvPr>
          <p:cNvSpPr txBox="1"/>
          <p:nvPr/>
        </p:nvSpPr>
        <p:spPr>
          <a:xfrm>
            <a:off x="3246761" y="4713892"/>
            <a:ext cx="6454723" cy="707886"/>
          </a:xfrm>
          <a:prstGeom prst="rect">
            <a:avLst/>
          </a:prstGeom>
          <a:noFill/>
        </p:spPr>
        <p:txBody>
          <a:bodyPr wrap="square">
            <a:spAutoFit/>
          </a:bodyPr>
          <a:lstStyle/>
          <a:p>
            <a:pPr>
              <a:spcBef>
                <a:spcPts val="600"/>
              </a:spcBef>
            </a:pPr>
            <a:r>
              <a:rPr lang="es-ES" sz="2000" b="1" dirty="0"/>
              <a:t>Bůh si přeje vstoupit do intimního, osobního vztahu s každým člověkem, který Oplácí Jeho lásku.</a:t>
            </a:r>
          </a:p>
        </p:txBody>
      </p:sp>
      <p:sp>
        <p:nvSpPr>
          <p:cNvPr id="22" name="CuadroTexto 21">
            <a:extLst>
              <a:ext uri="{FF2B5EF4-FFF2-40B4-BE49-F238E27FC236}">
                <a16:creationId xmlns:a16="http://schemas.microsoft.com/office/drawing/2014/main" id="{F2CC6260-BFE9-59C0-3EE1-90C95AA305D9}"/>
              </a:ext>
            </a:extLst>
          </p:cNvPr>
          <p:cNvSpPr txBox="1"/>
          <p:nvPr/>
        </p:nvSpPr>
        <p:spPr>
          <a:xfrm>
            <a:off x="4270735" y="2281680"/>
            <a:ext cx="5584153" cy="1015663"/>
          </a:xfrm>
          <a:prstGeom prst="rect">
            <a:avLst/>
          </a:prstGeom>
          <a:noFill/>
        </p:spPr>
        <p:txBody>
          <a:bodyPr wrap="square">
            <a:spAutoFit/>
          </a:bodyPr>
          <a:lstStyle/>
          <a:p>
            <a:pPr>
              <a:spcBef>
                <a:spcPts val="600"/>
              </a:spcBef>
            </a:pPr>
            <a:r>
              <a:rPr lang="es-ES" sz="2000" b="1" dirty="0"/>
              <a:t>Izrael měl projevovat svou lásku tím, že nebude milovat jiné bohy, což by jim bylo velkou křivdou.—Joz</a:t>
            </a:r>
            <a:r>
              <a:rPr lang="cs-CZ" sz="2000" b="1" dirty="0" err="1"/>
              <a:t>ue</a:t>
            </a:r>
            <a:r>
              <a:rPr lang="es-ES" sz="2000" b="1" dirty="0"/>
              <a:t> 23</a:t>
            </a:r>
            <a:r>
              <a:rPr lang="cs-CZ" sz="2000" b="1" dirty="0"/>
              <a:t>,</a:t>
            </a:r>
            <a:r>
              <a:rPr lang="es-ES" sz="2000" b="1" dirty="0"/>
              <a:t>12-13.</a:t>
            </a:r>
          </a:p>
        </p:txBody>
      </p:sp>
      <p:pic>
        <p:nvPicPr>
          <p:cNvPr id="24" name="Imagen 23" descr="Un dibujo de una persona&#10;&#10;El contenido generado por IA puede ser incorrecto.">
            <a:extLst>
              <a:ext uri="{FF2B5EF4-FFF2-40B4-BE49-F238E27FC236}">
                <a16:creationId xmlns:a16="http://schemas.microsoft.com/office/drawing/2014/main" id="{69F3C2DD-FC23-EA2D-7DDE-933FCB731C8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9849955" y="1407872"/>
            <a:ext cx="2226226" cy="3780889"/>
          </a:xfrm>
          <a:prstGeom prst="round2DiagRect">
            <a:avLst>
              <a:gd name="adj1" fmla="val 16667"/>
              <a:gd name="adj2" fmla="val 0"/>
            </a:avLst>
          </a:prstGeom>
          <a:ln w="38100" cap="sq">
            <a:solidFill>
              <a:srgbClr val="F1E2B9"/>
            </a:solidFill>
            <a:miter lim="800000"/>
          </a:ln>
          <a:effectLst>
            <a:outerShdw blurRad="254000" algn="tl" rotWithShape="0">
              <a:srgbClr val="000000">
                <a:alpha val="43000"/>
              </a:srgbClr>
            </a:outerShdw>
          </a:effectLst>
        </p:spPr>
      </p:pic>
      <p:sp>
        <p:nvSpPr>
          <p:cNvPr id="26" name="CuadroTexto 25">
            <a:extLst>
              <a:ext uri="{FF2B5EF4-FFF2-40B4-BE49-F238E27FC236}">
                <a16:creationId xmlns:a16="http://schemas.microsoft.com/office/drawing/2014/main" id="{55D5C661-8211-E7E4-9717-CC2A6BE39482}"/>
              </a:ext>
            </a:extLst>
          </p:cNvPr>
          <p:cNvSpPr txBox="1"/>
          <p:nvPr/>
        </p:nvSpPr>
        <p:spPr>
          <a:xfrm>
            <a:off x="3246761" y="5422037"/>
            <a:ext cx="4109536" cy="1015663"/>
          </a:xfrm>
          <a:prstGeom prst="rect">
            <a:avLst/>
          </a:prstGeom>
          <a:noFill/>
        </p:spPr>
        <p:txBody>
          <a:bodyPr wrap="square">
            <a:spAutoFit/>
          </a:bodyPr>
          <a:lstStyle/>
          <a:p>
            <a:pPr>
              <a:spcBef>
                <a:spcPts val="600"/>
              </a:spcBef>
            </a:pPr>
            <a:r>
              <a:rPr lang="es-ES" sz="2000" b="1" dirty="0"/>
              <a:t>Jeho láska ke všem proto tvoří rámec pro projev naší dobrovolné a vzájemné lásky.</a:t>
            </a:r>
          </a:p>
        </p:txBody>
      </p:sp>
      <p:pic>
        <p:nvPicPr>
          <p:cNvPr id="28" name="Imagen 27" descr="Dibujo de una persona&#10;&#10;El contenido generado por IA puede ser incorrecto.">
            <a:extLst>
              <a:ext uri="{FF2B5EF4-FFF2-40B4-BE49-F238E27FC236}">
                <a16:creationId xmlns:a16="http://schemas.microsoft.com/office/drawing/2014/main" id="{EF1F7324-C17E-7CBF-C255-B1FA9979919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7312326" y="5421778"/>
            <a:ext cx="4763855" cy="1337476"/>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6369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fltVal val="0"/>
                                          </p:val>
                                        </p:tav>
                                        <p:tav tm="100000">
                                          <p:val>
                                            <p:strVal val="#ppt_w"/>
                                          </p:val>
                                        </p:tav>
                                      </p:tavLst>
                                    </p:anim>
                                    <p:anim calcmode="lin" valueType="num">
                                      <p:cBhvr>
                                        <p:cTn id="23" dur="1000" fill="hold"/>
                                        <p:tgtEl>
                                          <p:spTgt spid="24"/>
                                        </p:tgtEl>
                                        <p:attrNameLst>
                                          <p:attrName>ppt_h</p:attrName>
                                        </p:attrNameLst>
                                      </p:cBhvr>
                                      <p:tavLst>
                                        <p:tav tm="0">
                                          <p:val>
                                            <p:fltVal val="0"/>
                                          </p:val>
                                        </p:tav>
                                        <p:tav tm="100000">
                                          <p:val>
                                            <p:strVal val="#ppt_h"/>
                                          </p:val>
                                        </p:tav>
                                      </p:tavLst>
                                    </p:anim>
                                    <p:anim calcmode="lin" valueType="num">
                                      <p:cBhvr>
                                        <p:cTn id="24" dur="1000" fill="hold"/>
                                        <p:tgtEl>
                                          <p:spTgt spid="24"/>
                                        </p:tgtEl>
                                        <p:attrNameLst>
                                          <p:attrName>style.rotation</p:attrName>
                                        </p:attrNameLst>
                                      </p:cBhvr>
                                      <p:tavLst>
                                        <p:tav tm="0">
                                          <p:val>
                                            <p:fltVal val="90"/>
                                          </p:val>
                                        </p:tav>
                                        <p:tav tm="100000">
                                          <p:val>
                                            <p:fltVal val="0"/>
                                          </p:val>
                                        </p:tav>
                                      </p:tavLst>
                                    </p:anim>
                                    <p:animEffect transition="in" filter="fade">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heel(8)">
                                      <p:cBhvr>
                                        <p:cTn id="45" dur="750"/>
                                        <p:tgtEl>
                                          <p:spTgt spid="14"/>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5"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7" dur="1000" fill="hold"/>
                                        <p:tgtEl>
                                          <p:spTgt spid="12"/>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2"/>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outVertical)">
                                      <p:cBhvr>
                                        <p:cTn id="70" dur="500"/>
                                        <p:tgtEl>
                                          <p:spTgt spid="28"/>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left)">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6" grpId="0"/>
      <p:bldP spid="18" grpId="0"/>
      <p:bldP spid="20" grpId="0"/>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A602458-8FAC-CB1E-66E1-54720F30B421}"/>
              </a:ext>
            </a:extLst>
          </p:cNvPr>
          <p:cNvSpPr>
            <a:spLocks noGrp="1" noRot="1" noMove="1" noResize="1" noEditPoints="1" noAdjustHandles="1" noChangeArrowheads="1" noChangeShapeType="1"/>
          </p:cNvSpPr>
          <p:nvPr/>
        </p:nvSpPr>
        <p:spPr>
          <a:xfrm>
            <a:off x="0" y="0"/>
            <a:ext cx="12191999" cy="1559421"/>
          </a:xfrm>
          <a:prstGeom prst="rect">
            <a:avLst/>
          </a:prstGeom>
          <a:solidFill>
            <a:schemeClr val="bg2">
              <a:lumMod val="2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27A4B1-F459-0549-6C7E-A05B6765D846}"/>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cs-CZ" sz="4400" b="1" dirty="0">
                <a:ln/>
                <a:solidFill>
                  <a:schemeClr val="tx2">
                    <a:lumMod val="40000"/>
                    <a:lumOff val="60000"/>
                  </a:schemeClr>
                </a:solidFill>
              </a:rPr>
              <a:t>HOSPODINŮV HNĚV</a:t>
            </a:r>
            <a:endParaRPr lang="es-ES" sz="4400" b="1" dirty="0">
              <a:ln/>
              <a:solidFill>
                <a:schemeClr val="tx2">
                  <a:lumMod val="40000"/>
                  <a:lumOff val="60000"/>
                </a:schemeClr>
              </a:solidFill>
            </a:endParaRPr>
          </a:p>
        </p:txBody>
      </p:sp>
      <p:sp>
        <p:nvSpPr>
          <p:cNvPr id="4" name="CuadroTexto 3">
            <a:extLst>
              <a:ext uri="{FF2B5EF4-FFF2-40B4-BE49-F238E27FC236}">
                <a16:creationId xmlns:a16="http://schemas.microsoft.com/office/drawing/2014/main" id="{FCBE42F1-6467-5F4A-77D1-8C72DA05E730}"/>
              </a:ext>
            </a:extLst>
          </p:cNvPr>
          <p:cNvSpPr txBox="1"/>
          <p:nvPr/>
        </p:nvSpPr>
        <p:spPr>
          <a:xfrm>
            <a:off x="261936" y="636091"/>
            <a:ext cx="11668125" cy="923330"/>
          </a:xfrm>
          <a:prstGeom prst="rect">
            <a:avLst/>
          </a:prstGeom>
          <a:noFill/>
        </p:spPr>
        <p:txBody>
          <a:bodyPr wrap="square">
            <a:spAutoFit/>
          </a:bodyPr>
          <a:lstStyle/>
          <a:p>
            <a:pPr algn="ctr"/>
            <a:r>
              <a:rPr lang="es-ES" b="1" dirty="0">
                <a:solidFill>
                  <a:srgbClr val="FFFF99"/>
                </a:solidFill>
                <a:effectLst>
                  <a:outerShdw blurRad="38100" dist="38100" dir="2700000" algn="tl">
                    <a:srgbClr val="000000">
                      <a:alpha val="43137"/>
                    </a:srgbClr>
                  </a:outerShdw>
                </a:effectLst>
                <a:latin typeface="Comic Sans MS" panose="030F0702030302020204" pitchFamily="66" charset="0"/>
              </a:rPr>
              <a:t>“</a:t>
            </a:r>
            <a:r>
              <a:rPr lang="cs-CZ" b="1" dirty="0">
                <a:solidFill>
                  <a:srgbClr val="FFFF99"/>
                </a:solidFill>
                <a:effectLst>
                  <a:outerShdw blurRad="38100" dist="38100" dir="2700000" algn="tl">
                    <a:srgbClr val="000000">
                      <a:alpha val="43137"/>
                    </a:srgbClr>
                  </a:outerShdw>
                </a:effectLst>
                <a:latin typeface="Comic Sans MS" panose="030F0702030302020204" pitchFamily="66" charset="0"/>
              </a:rPr>
              <a:t>A tak se i stane, že jako se na vás uskutečnilo všechno dobro, o němž k vám mluvil Hospodin, váš Bůh, tak na vás Hospodin uvede všechno zlo a vyhladí vás z této dobré země, kterou vám Hospodin, váš Bůh, dal</a:t>
            </a:r>
            <a:r>
              <a:rPr lang="es-ES" b="1" dirty="0">
                <a:solidFill>
                  <a:srgbClr val="FFFF99"/>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99"/>
                </a:solidFill>
                <a:effectLst>
                  <a:outerShdw blurRad="38100" dist="38100" dir="2700000" algn="tl">
                    <a:srgbClr val="000000">
                      <a:alpha val="43137"/>
                    </a:srgbClr>
                  </a:outerShdw>
                </a:effectLst>
                <a:latin typeface="Comic Sans MS" panose="030F0702030302020204" pitchFamily="66" charset="0"/>
              </a:rPr>
              <a:t>(Jo</a:t>
            </a:r>
            <a:r>
              <a:rPr lang="cs-CZ" sz="1400" b="1" dirty="0" err="1">
                <a:solidFill>
                  <a:srgbClr val="FFFF99"/>
                </a:solidFill>
                <a:effectLst>
                  <a:outerShdw blurRad="38100" dist="38100" dir="2700000" algn="tl">
                    <a:srgbClr val="000000">
                      <a:alpha val="43137"/>
                    </a:srgbClr>
                  </a:outerShdw>
                </a:effectLst>
                <a:latin typeface="Comic Sans MS" panose="030F0702030302020204" pitchFamily="66" charset="0"/>
              </a:rPr>
              <a:t>zue</a:t>
            </a:r>
            <a:r>
              <a:rPr lang="es-ES" sz="1400" b="1" dirty="0">
                <a:solidFill>
                  <a:srgbClr val="FFFF99"/>
                </a:solidFill>
                <a:effectLst>
                  <a:outerShdw blurRad="38100" dist="38100" dir="2700000" algn="tl">
                    <a:srgbClr val="000000">
                      <a:alpha val="43137"/>
                    </a:srgbClr>
                  </a:outerShdw>
                </a:effectLst>
                <a:latin typeface="Comic Sans MS" panose="030F0702030302020204" pitchFamily="66" charset="0"/>
              </a:rPr>
              <a:t> 23</a:t>
            </a:r>
            <a:r>
              <a:rPr lang="cs-CZ" sz="1400" b="1" dirty="0">
                <a:solidFill>
                  <a:srgbClr val="FFFF99"/>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FFF99"/>
                </a:solidFill>
                <a:effectLst>
                  <a:outerShdw blurRad="38100" dist="38100" dir="2700000" algn="tl">
                    <a:srgbClr val="000000">
                      <a:alpha val="43137"/>
                    </a:srgbClr>
                  </a:outerShdw>
                </a:effectLst>
                <a:latin typeface="Comic Sans MS" panose="030F0702030302020204" pitchFamily="66" charset="0"/>
              </a:rPr>
              <a:t>15)</a:t>
            </a:r>
            <a:endParaRPr lang="es-ES" b="1" dirty="0">
              <a:solidFill>
                <a:srgbClr val="FFFF99"/>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46055DED-C5FE-8E5D-FC05-794B7B258284}"/>
              </a:ext>
            </a:extLst>
          </p:cNvPr>
          <p:cNvSpPr txBox="1"/>
          <p:nvPr/>
        </p:nvSpPr>
        <p:spPr>
          <a:xfrm>
            <a:off x="361949" y="1609725"/>
            <a:ext cx="7920203" cy="707886"/>
          </a:xfrm>
          <a:prstGeom prst="rect">
            <a:avLst/>
          </a:prstGeom>
          <a:noFill/>
        </p:spPr>
        <p:txBody>
          <a:bodyPr wrap="square" rtlCol="0">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Jozue zakončuje svůj projev tvrdými varovnými slovy o důsledcích neposlušnosti: trpět Božím hněvem (Jozu</a:t>
            </a:r>
            <a:r>
              <a:rPr lang="cs-CZ" sz="2000" b="1" dirty="0">
                <a:solidFill>
                  <a:schemeClr val="bg1"/>
                </a:solidFill>
                <a:effectLst>
                  <a:glow rad="127000">
                    <a:srgbClr val="8E0025"/>
                  </a:glow>
                  <a:outerShdw blurRad="38100" dist="38100" dir="2700000" algn="tl">
                    <a:srgbClr val="000000">
                      <a:alpha val="43137"/>
                    </a:srgbClr>
                  </a:outerShdw>
                </a:effectLst>
              </a:rPr>
              <a:t>e</a:t>
            </a:r>
            <a:r>
              <a:rPr lang="es-ES" sz="2000" b="1" dirty="0">
                <a:solidFill>
                  <a:schemeClr val="bg1"/>
                </a:solidFill>
                <a:effectLst>
                  <a:glow rad="127000">
                    <a:srgbClr val="8E0025"/>
                  </a:glow>
                  <a:outerShdw blurRad="38100" dist="38100" dir="2700000" algn="tl">
                    <a:srgbClr val="000000">
                      <a:alpha val="43137"/>
                    </a:srgbClr>
                  </a:outerShdw>
                </a:effectLst>
              </a:rPr>
              <a:t> 23</a:t>
            </a:r>
            <a:r>
              <a:rPr lang="cs-CZ" sz="2000" b="1" dirty="0">
                <a:solidFill>
                  <a:schemeClr val="bg1"/>
                </a:solidFill>
                <a:effectLst>
                  <a:glow rad="127000">
                    <a:srgbClr val="8E0025"/>
                  </a:glow>
                  <a:outerShdw blurRad="38100" dist="38100" dir="2700000" algn="tl">
                    <a:srgbClr val="000000">
                      <a:alpha val="43137"/>
                    </a:srgbClr>
                  </a:outerShdw>
                </a:effectLst>
              </a:rPr>
              <a:t>,</a:t>
            </a:r>
            <a:r>
              <a:rPr lang="es-ES" sz="2000" b="1" dirty="0">
                <a:solidFill>
                  <a:schemeClr val="bg1"/>
                </a:solidFill>
                <a:effectLst>
                  <a:glow rad="127000">
                    <a:srgbClr val="8E0025"/>
                  </a:glow>
                  <a:outerShdw blurRad="38100" dist="38100" dir="2700000" algn="tl">
                    <a:srgbClr val="000000">
                      <a:alpha val="43137"/>
                    </a:srgbClr>
                  </a:outerShdw>
                </a:effectLst>
              </a:rPr>
              <a:t>15-16).</a:t>
            </a:r>
          </a:p>
        </p:txBody>
      </p:sp>
      <p:pic>
        <p:nvPicPr>
          <p:cNvPr id="6" name="Imagen 5" descr="Imagen que contiene edificio, frente, tabla, fuego&#10;&#10;El contenido generado por IA puede ser incorrecto.">
            <a:extLst>
              <a:ext uri="{FF2B5EF4-FFF2-40B4-BE49-F238E27FC236}">
                <a16:creationId xmlns:a16="http://schemas.microsoft.com/office/drawing/2014/main" id="{2B5177DE-39F8-5B52-9F40-36865FFF1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21748" y="1775097"/>
            <a:ext cx="3508313" cy="4962033"/>
          </a:xfrm>
          <a:prstGeom prst="snip2DiagRect">
            <a:avLst>
              <a:gd name="adj1" fmla="val 17675"/>
              <a:gd name="adj2" fmla="val 0"/>
            </a:avLst>
          </a:prstGeom>
          <a:solidFill>
            <a:srgbClr val="FFFFFF">
              <a:shade val="85000"/>
            </a:srgbClr>
          </a:solidFill>
          <a:ln w="88900" cap="sq">
            <a:solidFill>
              <a:srgbClr val="FFFAB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en medio de una multitud de gente&#10;&#10;El contenido generado por IA puede ser incorrecto.">
            <a:extLst>
              <a:ext uri="{FF2B5EF4-FFF2-40B4-BE49-F238E27FC236}">
                <a16:creationId xmlns:a16="http://schemas.microsoft.com/office/drawing/2014/main" id="{66929E24-9591-2C2B-C501-CDEE5E45717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14791" y="3770243"/>
            <a:ext cx="3429000" cy="2956063"/>
          </a:xfrm>
          <a:prstGeom prst="snip2DiagRect">
            <a:avLst/>
          </a:prstGeom>
          <a:solidFill>
            <a:srgbClr val="FFFFFF">
              <a:shade val="85000"/>
            </a:srgbClr>
          </a:solidFill>
          <a:ln w="88900" cap="sq">
            <a:solidFill>
              <a:schemeClr val="tx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D703CC0E-AFA6-3FF3-0D33-ECCF1591699E}"/>
              </a:ext>
            </a:extLst>
          </p:cNvPr>
          <p:cNvSpPr txBox="1"/>
          <p:nvPr/>
        </p:nvSpPr>
        <p:spPr>
          <a:xfrm>
            <a:off x="3704409" y="3604853"/>
            <a:ext cx="4685810"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Stejná láska, která vedla Boha k tomu, aby nám dal svého Syna, se projevuje hněvem vůči těm, kteří se tvrdohlavě drží hříchu (Jan 3</a:t>
            </a:r>
            <a:r>
              <a:rPr lang="cs-CZ" sz="2000" b="1" dirty="0">
                <a:solidFill>
                  <a:schemeClr val="bg1"/>
                </a:solidFill>
                <a:effectLst>
                  <a:glow rad="127000">
                    <a:srgbClr val="8E0025"/>
                  </a:glow>
                  <a:outerShdw blurRad="38100" dist="38100" dir="2700000" algn="tl">
                    <a:srgbClr val="000000">
                      <a:alpha val="43137"/>
                    </a:srgbClr>
                  </a:outerShdw>
                </a:effectLst>
              </a:rPr>
              <a:t>,</a:t>
            </a:r>
            <a:r>
              <a:rPr lang="es-ES" sz="2000" b="1" dirty="0">
                <a:solidFill>
                  <a:schemeClr val="bg1"/>
                </a:solidFill>
                <a:effectLst>
                  <a:glow rad="127000">
                    <a:srgbClr val="8E0025"/>
                  </a:glow>
                  <a:outerShdw blurRad="38100" dist="38100" dir="2700000" algn="tl">
                    <a:srgbClr val="000000">
                      <a:alpha val="43137"/>
                    </a:srgbClr>
                  </a:outerShdw>
                </a:effectLst>
              </a:rPr>
              <a:t>16;</a:t>
            </a:r>
            <a:r>
              <a:rPr lang="cs-CZ" sz="2000" b="1" dirty="0">
                <a:solidFill>
                  <a:schemeClr val="bg1"/>
                </a:solidFill>
                <a:effectLst>
                  <a:glow rad="127000">
                    <a:srgbClr val="8E0025"/>
                  </a:glow>
                  <a:outerShdw blurRad="38100" dist="38100" dir="2700000" algn="tl">
                    <a:srgbClr val="000000">
                      <a:alpha val="43137"/>
                    </a:srgbClr>
                  </a:outerShdw>
                </a:effectLst>
              </a:rPr>
              <a:t> list</a:t>
            </a:r>
            <a:r>
              <a:rPr lang="es-ES" sz="2000" b="1" dirty="0">
                <a:solidFill>
                  <a:schemeClr val="bg1"/>
                </a:solidFill>
                <a:effectLst>
                  <a:glow rad="127000">
                    <a:srgbClr val="8E0025"/>
                  </a:glow>
                  <a:outerShdw blurRad="38100" dist="38100" dir="2700000" algn="tl">
                    <a:srgbClr val="000000">
                      <a:alpha val="43137"/>
                    </a:srgbClr>
                  </a:outerShdw>
                </a:effectLst>
              </a:rPr>
              <a:t> Řím</a:t>
            </a:r>
            <a:r>
              <a:rPr lang="cs-CZ" sz="2000" b="1" dirty="0">
                <a:solidFill>
                  <a:schemeClr val="bg1"/>
                </a:solidFill>
                <a:effectLst>
                  <a:glow rad="127000">
                    <a:srgbClr val="8E0025"/>
                  </a:glow>
                  <a:outerShdw blurRad="38100" dist="38100" dir="2700000" algn="tl">
                    <a:srgbClr val="000000">
                      <a:alpha val="43137"/>
                    </a:srgbClr>
                  </a:outerShdw>
                </a:effectLst>
              </a:rPr>
              <a:t>anům</a:t>
            </a:r>
            <a:r>
              <a:rPr lang="es-ES" sz="2000" b="1" dirty="0">
                <a:solidFill>
                  <a:schemeClr val="bg1"/>
                </a:solidFill>
                <a:effectLst>
                  <a:glow rad="127000">
                    <a:srgbClr val="8E0025"/>
                  </a:glow>
                  <a:outerShdw blurRad="38100" dist="38100" dir="2700000" algn="tl">
                    <a:srgbClr val="000000">
                      <a:alpha val="43137"/>
                    </a:srgbClr>
                  </a:outerShdw>
                </a:effectLst>
              </a:rPr>
              <a:t> 2</a:t>
            </a:r>
            <a:r>
              <a:rPr lang="cs-CZ" sz="2000" b="1" dirty="0">
                <a:solidFill>
                  <a:schemeClr val="bg1"/>
                </a:solidFill>
                <a:effectLst>
                  <a:glow rad="127000">
                    <a:srgbClr val="8E0025"/>
                  </a:glow>
                  <a:outerShdw blurRad="38100" dist="38100" dir="2700000" algn="tl">
                    <a:srgbClr val="000000">
                      <a:alpha val="43137"/>
                    </a:srgbClr>
                  </a:outerShdw>
                </a:effectLst>
              </a:rPr>
              <a:t>,</a:t>
            </a:r>
            <a:r>
              <a:rPr lang="es-ES" sz="2000" b="1" dirty="0">
                <a:solidFill>
                  <a:schemeClr val="bg1"/>
                </a:solidFill>
                <a:effectLst>
                  <a:glow rad="127000">
                    <a:srgbClr val="8E0025"/>
                  </a:glow>
                  <a:outerShdw blurRad="38100" dist="38100" dir="2700000" algn="tl">
                    <a:srgbClr val="000000">
                      <a:alpha val="43137"/>
                    </a:srgbClr>
                  </a:outerShdw>
                </a:effectLst>
              </a:rPr>
              <a:t>5).</a:t>
            </a:r>
          </a:p>
        </p:txBody>
      </p:sp>
      <p:sp>
        <p:nvSpPr>
          <p:cNvPr id="7" name="CuadroTexto 6">
            <a:extLst>
              <a:ext uri="{FF2B5EF4-FFF2-40B4-BE49-F238E27FC236}">
                <a16:creationId xmlns:a16="http://schemas.microsoft.com/office/drawing/2014/main" id="{056FAF47-C2B8-BE95-17C1-234D826DC7DE}"/>
              </a:ext>
            </a:extLst>
          </p:cNvPr>
          <p:cNvSpPr txBox="1"/>
          <p:nvPr/>
        </p:nvSpPr>
        <p:spPr>
          <a:xfrm>
            <a:off x="361948" y="2607289"/>
            <a:ext cx="7920203"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Stejně jistě, jako byly Pánovy sliby ohledně izraelského požehnání věrně naplněny, i kletby smlouvy by se naplnily, pokud by ji Izraelité porušili.</a:t>
            </a:r>
          </a:p>
        </p:txBody>
      </p:sp>
      <p:sp>
        <p:nvSpPr>
          <p:cNvPr id="12" name="CuadroTexto 11">
            <a:extLst>
              <a:ext uri="{FF2B5EF4-FFF2-40B4-BE49-F238E27FC236}">
                <a16:creationId xmlns:a16="http://schemas.microsoft.com/office/drawing/2014/main" id="{A243E693-D30E-B5DE-2E3D-E21539236F42}"/>
              </a:ext>
            </a:extLst>
          </p:cNvPr>
          <p:cNvSpPr txBox="1"/>
          <p:nvPr/>
        </p:nvSpPr>
        <p:spPr>
          <a:xfrm>
            <a:off x="3704409" y="5217969"/>
            <a:ext cx="4577742"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Izrael selhal a byl potrestán. Dnes máme příležitost napsat jiný příběh: zůstat věrní a zůstat v Jeho lásce</a:t>
            </a:r>
            <a:r>
              <a:rPr lang="cs-CZ" sz="2000" b="1" dirty="0">
                <a:solidFill>
                  <a:schemeClr val="bg1"/>
                </a:solidFill>
                <a:effectLst>
                  <a:glow rad="127000">
                    <a:srgbClr val="8E0025"/>
                  </a:glow>
                  <a:outerShdw blurRad="38100" dist="38100" dir="2700000" algn="tl">
                    <a:srgbClr val="000000">
                      <a:alpha val="43137"/>
                    </a:srgbClr>
                  </a:outerShdw>
                </a:effectLst>
              </a:rPr>
              <a:t>          </a:t>
            </a:r>
            <a:r>
              <a:rPr lang="es-ES" sz="2000" b="1" dirty="0">
                <a:solidFill>
                  <a:schemeClr val="bg1"/>
                </a:solidFill>
                <a:effectLst>
                  <a:glow rad="127000">
                    <a:srgbClr val="8E0025"/>
                  </a:glow>
                  <a:outerShdw blurRad="38100" dist="38100" dir="2700000" algn="tl">
                    <a:srgbClr val="000000">
                      <a:alpha val="43137"/>
                    </a:srgbClr>
                  </a:outerShdw>
                </a:effectLst>
              </a:rPr>
              <a:t> (Jan 15</a:t>
            </a:r>
            <a:r>
              <a:rPr lang="cs-CZ" sz="2000" b="1" dirty="0">
                <a:solidFill>
                  <a:schemeClr val="bg1"/>
                </a:solidFill>
                <a:effectLst>
                  <a:glow rad="127000">
                    <a:srgbClr val="8E0025"/>
                  </a:glow>
                  <a:outerShdw blurRad="38100" dist="38100" dir="2700000" algn="tl">
                    <a:srgbClr val="000000">
                      <a:alpha val="43137"/>
                    </a:srgbClr>
                  </a:outerShdw>
                </a:effectLst>
              </a:rPr>
              <a:t>,</a:t>
            </a:r>
            <a:r>
              <a:rPr lang="es-ES" sz="2000" b="1" dirty="0">
                <a:solidFill>
                  <a:schemeClr val="bg1"/>
                </a:solidFill>
                <a:effectLst>
                  <a:glow rad="127000">
                    <a:srgbClr val="8E0025"/>
                  </a:glow>
                  <a:outerShdw blurRad="38100" dist="38100" dir="2700000" algn="tl">
                    <a:srgbClr val="000000">
                      <a:alpha val="43137"/>
                    </a:srgbClr>
                  </a:outerShdw>
                </a:effectLst>
              </a:rPr>
              <a:t>9).</a:t>
            </a:r>
          </a:p>
        </p:txBody>
      </p:sp>
    </p:spTree>
    <p:extLst>
      <p:ext uri="{BB962C8B-B14F-4D97-AF65-F5344CB8AC3E}">
        <p14:creationId xmlns:p14="http://schemas.microsoft.com/office/powerpoint/2010/main" val="257671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48766F6-9289-FCF3-DB4D-E6009F69DE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D0F3E1-CE06-4E2F-3D7F-0D3DA837F550}"/>
              </a:ext>
            </a:extLst>
          </p:cNvPr>
          <p:cNvSpPr txBox="1"/>
          <p:nvPr/>
        </p:nvSpPr>
        <p:spPr>
          <a:xfrm>
            <a:off x="1376858" y="971705"/>
            <a:ext cx="9033805" cy="4909036"/>
          </a:xfrm>
          <a:prstGeom prst="rect">
            <a:avLst/>
          </a:prstGeom>
          <a:noFill/>
        </p:spPr>
        <p:txBody>
          <a:bodyPr wrap="square">
            <a:spAutoFit/>
          </a:bodyPr>
          <a:lstStyle/>
          <a:p>
            <a:pPr>
              <a:spcBef>
                <a:spcPts val="600"/>
              </a:spcBef>
            </a:pPr>
            <a:r>
              <a:rPr lang="es-ES" sz="2800" b="1" dirty="0">
                <a:latin typeface="Constantia" panose="02030602050306030303" pitchFamily="18" charset="0"/>
              </a:rPr>
              <a:t>“Veškeré vaše štěstí, klid, radost a úspěch v tomto životě závisí na opravdové a důvěřivé víře v Boha. Tato víra inspiruje pravou poslušnost Božím přikázáním. Jejich poznání a víra v Boha jsou nejsilnější brzdou proti všem zlým činům a motivem všeho dobra.</a:t>
            </a:r>
          </a:p>
          <a:p>
            <a:pPr>
              <a:spcBef>
                <a:spcPts val="600"/>
              </a:spcBef>
            </a:pPr>
            <a:r>
              <a:rPr lang="es-ES" sz="2800" b="1" dirty="0">
                <a:latin typeface="Constantia" panose="02030602050306030303" pitchFamily="18" charset="0"/>
              </a:rPr>
              <a:t>Věřte v Ježíše jako toho, kdo odpouští vaše hříchy, který chce, abyste byli šťastní v sídlech, která přišel připravit. Chce, abys žil v Jeho přítomnosti. že mají věčný život a korunu</a:t>
            </a:r>
            <a:br>
              <a:rPr lang="es-ES" sz="2800" b="1" dirty="0">
                <a:latin typeface="Constantia" panose="02030602050306030303" pitchFamily="18" charset="0"/>
              </a:rPr>
            </a:br>
            <a:r>
              <a:rPr lang="es-ES" sz="2800" b="1" dirty="0">
                <a:latin typeface="Constantia" panose="02030602050306030303" pitchFamily="18" charset="0"/>
              </a:rPr>
              <a:t>slávy”</a:t>
            </a:r>
          </a:p>
        </p:txBody>
      </p:sp>
      <p:sp>
        <p:nvSpPr>
          <p:cNvPr id="4" name="CuadroTexto 3">
            <a:extLst>
              <a:ext uri="{FF2B5EF4-FFF2-40B4-BE49-F238E27FC236}">
                <a16:creationId xmlns:a16="http://schemas.microsoft.com/office/drawing/2014/main" id="{A1B01EC7-5340-647C-7D47-F3B0FF52ABB0}"/>
              </a:ext>
            </a:extLst>
          </p:cNvPr>
          <p:cNvSpPr txBox="1"/>
          <p:nvPr/>
        </p:nvSpPr>
        <p:spPr>
          <a:xfrm>
            <a:off x="4543010" y="6059417"/>
            <a:ext cx="5956824" cy="338554"/>
          </a:xfrm>
          <a:prstGeom prst="rect">
            <a:avLst/>
          </a:prstGeom>
          <a:noFill/>
        </p:spPr>
        <p:txBody>
          <a:bodyPr wrap="none" rtlCol="0">
            <a:spAutoFit/>
          </a:bodyPr>
          <a:lstStyle/>
          <a:p>
            <a:pPr algn="r"/>
            <a:r>
              <a:rPr lang="cs-CZ" sz="1600" b="1" dirty="0"/>
              <a:t>(</a:t>
            </a:r>
            <a:r>
              <a:rPr lang="es-ES" sz="1600" b="1" dirty="0"/>
              <a:t>E. G. W.</a:t>
            </a:r>
            <a:r>
              <a:rPr lang="cs-CZ" sz="1600" b="1" dirty="0"/>
              <a:t>: </a:t>
            </a:r>
            <a:r>
              <a:rPr lang="cs-CZ" sz="1600" b="1" dirty="0" err="1"/>
              <a:t>Message</a:t>
            </a:r>
            <a:r>
              <a:rPr lang="cs-CZ" sz="1600" b="1" dirty="0"/>
              <a:t> </a:t>
            </a:r>
            <a:r>
              <a:rPr lang="cs-CZ" sz="1600" b="1" dirty="0" err="1"/>
              <a:t>toYoung</a:t>
            </a:r>
            <a:r>
              <a:rPr lang="cs-CZ" sz="1600" b="1" dirty="0"/>
              <a:t> </a:t>
            </a:r>
            <a:r>
              <a:rPr lang="cs-CZ" sz="1600" b="1" dirty="0" err="1"/>
              <a:t>People</a:t>
            </a:r>
            <a:r>
              <a:rPr lang="cs-CZ" sz="1600" b="1" dirty="0"/>
              <a:t> </a:t>
            </a:r>
            <a:r>
              <a:rPr lang="cs-CZ" sz="1200" b="1" dirty="0"/>
              <a:t>– neautorizovaný překlad: Ivo Kapec</a:t>
            </a:r>
            <a:r>
              <a:rPr lang="es-ES" sz="1600" b="1" dirty="0"/>
              <a:t>)</a:t>
            </a:r>
          </a:p>
        </p:txBody>
      </p:sp>
    </p:spTree>
    <p:extLst>
      <p:ext uri="{BB962C8B-B14F-4D97-AF65-F5344CB8AC3E}">
        <p14:creationId xmlns:p14="http://schemas.microsoft.com/office/powerpoint/2010/main" val="108962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536</TotalTime>
  <Words>1162</Words>
  <Application>Microsoft Office PowerPoint</Application>
  <PresentationFormat>Panorámica</PresentationFormat>
  <Paragraphs>51</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Arial</vt:lpstr>
      <vt:lpstr>Aptos</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93</cp:revision>
  <dcterms:created xsi:type="dcterms:W3CDTF">2025-11-21T08:17:24Z</dcterms:created>
  <dcterms:modified xsi:type="dcterms:W3CDTF">2025-11-30T06:40:55Z</dcterms:modified>
</cp:coreProperties>
</file>