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1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07/relationships/hdphoto" Target="../media/hdphoto4.wdp"/><Relationship Id="rId1" Type="http://schemas.openxmlformats.org/officeDocument/2006/relationships/image" Target="../media/image29.pn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07/relationships/hdphoto" Target="../media/hdphoto4.wdp"/><Relationship Id="rId1" Type="http://schemas.openxmlformats.org/officeDocument/2006/relationships/image" Target="../media/image29.pn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Všichni jsme potřeb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ní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Každý má sv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ůj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úkol        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emůžeme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nikým pohrdat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exist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ují žádní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méněcenní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Pečujeme jeden o druhého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25-26)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Všichni jsme potřeb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ní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Každý má sv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ůj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úkol        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emůžeme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nikým pohrdat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list Korintským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exist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ují žádní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méněcenní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Pečujeme jeden o druhého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25-26)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cs-CZ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KRISTUS NADE VŠÍM</a:t>
            </a:r>
            <a:endParaRPr lang="es-ES" sz="4800" b="1" spc="60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9041630" y="85522"/>
            <a:ext cx="3150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2E767C"/>
                </a:solidFill>
              </a:rPr>
              <a:t>Le</a:t>
            </a:r>
            <a:r>
              <a:rPr lang="cs-CZ" sz="1600" b="1" dirty="0">
                <a:solidFill>
                  <a:srgbClr val="2E767C"/>
                </a:solidFill>
              </a:rPr>
              <a:t>k</a:t>
            </a:r>
            <a:r>
              <a:rPr lang="es-ES" sz="1600" b="1" dirty="0">
                <a:solidFill>
                  <a:srgbClr val="2E767C"/>
                </a:solidFill>
              </a:rPr>
              <a:t>c</a:t>
            </a:r>
            <a:r>
              <a:rPr lang="cs-CZ" sz="1600" b="1" dirty="0">
                <a:solidFill>
                  <a:srgbClr val="2E767C"/>
                </a:solidFill>
              </a:rPr>
              <a:t>e</a:t>
            </a:r>
            <a:r>
              <a:rPr lang="es-ES" sz="1600" b="1" dirty="0">
                <a:solidFill>
                  <a:srgbClr val="2E767C"/>
                </a:solidFill>
              </a:rPr>
              <a:t> 8 </a:t>
            </a:r>
            <a:r>
              <a:rPr lang="cs-CZ" sz="1600" b="1" dirty="0">
                <a:solidFill>
                  <a:srgbClr val="2E767C"/>
                </a:solidFill>
              </a:rPr>
              <a:t>od 15. do</a:t>
            </a:r>
            <a:r>
              <a:rPr lang="es-ES" sz="1600" b="1" dirty="0">
                <a:solidFill>
                  <a:srgbClr val="2E767C"/>
                </a:solidFill>
              </a:rPr>
              <a:t> 21</a:t>
            </a:r>
            <a:r>
              <a:rPr lang="cs-CZ" sz="1600" b="1" dirty="0">
                <a:solidFill>
                  <a:srgbClr val="2E767C"/>
                </a:solidFill>
              </a:rPr>
              <a:t>. února</a:t>
            </a:r>
            <a:r>
              <a:rPr lang="es-ES" sz="1600" b="1" dirty="0">
                <a:solidFill>
                  <a:srgbClr val="2E767C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“Cristo es la imagen del Dios invisible, el primogénito de toda la creación. Por él fueron creadas todas las cosas, las que están en los cielos y las que están en la tierra, visibles e invisibles; sean tronos, dominios, principados o autoridades. Todo fue creado por medio de él y para él. Porque Cristo existía antes de todas las cosas, y todas las cosas subsisten en él”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Colosenses 1:15–17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5B9F9D7-E94E-3CCA-2436-16B4450E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D81062"/>
                </a:solidFill>
              </a:rPr>
              <a:t>Obraz neviditelného Boha</a:t>
            </a:r>
            <a:r>
              <a:rPr lang="es-ES" sz="2000" b="1" dirty="0">
                <a:solidFill>
                  <a:srgbClr val="D81062"/>
                </a:solidFill>
              </a:rPr>
              <a:t> (</a:t>
            </a:r>
            <a:r>
              <a:rPr lang="cs-CZ" sz="2000" b="1" dirty="0">
                <a:solidFill>
                  <a:srgbClr val="D81062"/>
                </a:solidFill>
              </a:rPr>
              <a:t>list </a:t>
            </a:r>
            <a:r>
              <a:rPr lang="cs-CZ" sz="2000" b="1" dirty="0" err="1">
                <a:solidFill>
                  <a:srgbClr val="D81062"/>
                </a:solidFill>
              </a:rPr>
              <a:t>Koloským</a:t>
            </a:r>
            <a:r>
              <a:rPr lang="es-ES" sz="2000" b="1" dirty="0">
                <a:solidFill>
                  <a:srgbClr val="D81062"/>
                </a:solidFill>
              </a:rPr>
              <a:t> 1</a:t>
            </a:r>
            <a:r>
              <a:rPr lang="cs-CZ" sz="2000" b="1" dirty="0">
                <a:solidFill>
                  <a:srgbClr val="D81062"/>
                </a:solidFill>
              </a:rPr>
              <a:t>,</a:t>
            </a:r>
            <a:r>
              <a:rPr lang="es-ES" sz="2000" b="1" dirty="0">
                <a:solidFill>
                  <a:srgbClr val="D81062"/>
                </a:solidFill>
              </a:rPr>
              <a:t>15a)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9112E3"/>
                </a:solidFill>
              </a:rPr>
              <a:t>„Prvorozený všeho stvoření“</a:t>
            </a:r>
            <a:r>
              <a:rPr lang="es-ES" sz="2000" b="1" dirty="0">
                <a:solidFill>
                  <a:srgbClr val="9112E3"/>
                </a:solidFill>
              </a:rPr>
              <a:t> (</a:t>
            </a:r>
            <a:r>
              <a:rPr lang="cs-CZ" sz="2000" b="1" dirty="0">
                <a:solidFill>
                  <a:srgbClr val="9112E3"/>
                </a:solidFill>
              </a:rPr>
              <a:t>list </a:t>
            </a:r>
            <a:r>
              <a:rPr lang="cs-CZ" sz="2000" b="1" dirty="0" err="1">
                <a:solidFill>
                  <a:srgbClr val="9112E3"/>
                </a:solidFill>
              </a:rPr>
              <a:t>Koloským</a:t>
            </a:r>
            <a:r>
              <a:rPr lang="es-ES" sz="2000" b="1" dirty="0">
                <a:solidFill>
                  <a:srgbClr val="9112E3"/>
                </a:solidFill>
              </a:rPr>
              <a:t> 1</a:t>
            </a:r>
            <a:r>
              <a:rPr lang="cs-CZ" sz="2000" b="1" dirty="0">
                <a:solidFill>
                  <a:srgbClr val="9112E3"/>
                </a:solidFill>
              </a:rPr>
              <a:t>,</a:t>
            </a:r>
            <a:r>
              <a:rPr lang="es-ES" sz="2000" b="1" dirty="0">
                <a:solidFill>
                  <a:srgbClr val="9112E3"/>
                </a:solidFill>
              </a:rPr>
              <a:t>15b-17)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173EE5"/>
                </a:solidFill>
              </a:rPr>
              <a:t>Hlava těla (církve)</a:t>
            </a:r>
            <a:r>
              <a:rPr lang="es-ES" sz="2000" b="1" dirty="0">
                <a:solidFill>
                  <a:srgbClr val="173EE5"/>
                </a:solidFill>
              </a:rPr>
              <a:t> (</a:t>
            </a:r>
            <a:r>
              <a:rPr lang="cs-CZ" sz="2000" b="1" dirty="0">
                <a:solidFill>
                  <a:srgbClr val="173EE5"/>
                </a:solidFill>
              </a:rPr>
              <a:t>list </a:t>
            </a:r>
            <a:r>
              <a:rPr lang="cs-CZ" sz="2000" b="1" dirty="0" err="1">
                <a:solidFill>
                  <a:srgbClr val="173EE5"/>
                </a:solidFill>
              </a:rPr>
              <a:t>Koloským</a:t>
            </a:r>
            <a:r>
              <a:rPr lang="es-ES" sz="2000" b="1" dirty="0">
                <a:solidFill>
                  <a:srgbClr val="173EE5"/>
                </a:solidFill>
              </a:rPr>
              <a:t> 1</a:t>
            </a:r>
            <a:r>
              <a:rPr lang="cs-CZ" sz="2000" b="1" dirty="0">
                <a:solidFill>
                  <a:srgbClr val="173EE5"/>
                </a:solidFill>
              </a:rPr>
              <a:t>,</a:t>
            </a:r>
            <a:r>
              <a:rPr lang="es-ES" sz="2000" b="1" dirty="0">
                <a:solidFill>
                  <a:srgbClr val="173EE5"/>
                </a:solidFill>
              </a:rPr>
              <a:t>18a)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28BA63"/>
                </a:solidFill>
              </a:rPr>
              <a:t>Počátek a Původce</a:t>
            </a:r>
            <a:r>
              <a:rPr lang="es-ES" sz="2000" b="1" dirty="0">
                <a:solidFill>
                  <a:srgbClr val="28BA63"/>
                </a:solidFill>
              </a:rPr>
              <a:t> (</a:t>
            </a:r>
            <a:r>
              <a:rPr lang="cs-CZ" sz="2000" b="1" dirty="0">
                <a:solidFill>
                  <a:srgbClr val="28BA63"/>
                </a:solidFill>
              </a:rPr>
              <a:t>list </a:t>
            </a:r>
            <a:r>
              <a:rPr lang="cs-CZ" sz="2000" b="1" dirty="0" err="1">
                <a:solidFill>
                  <a:srgbClr val="28BA63"/>
                </a:solidFill>
              </a:rPr>
              <a:t>Koloským</a:t>
            </a:r>
            <a:r>
              <a:rPr lang="es-ES" sz="2000" b="1" dirty="0">
                <a:solidFill>
                  <a:srgbClr val="28BA63"/>
                </a:solidFill>
              </a:rPr>
              <a:t> 1</a:t>
            </a:r>
            <a:r>
              <a:rPr lang="cs-CZ" sz="2000" b="1" dirty="0">
                <a:solidFill>
                  <a:srgbClr val="28BA63"/>
                </a:solidFill>
              </a:rPr>
              <a:t>,</a:t>
            </a:r>
            <a:r>
              <a:rPr lang="es-ES" sz="2000" b="1" dirty="0">
                <a:solidFill>
                  <a:srgbClr val="28BA63"/>
                </a:solidFill>
              </a:rPr>
              <a:t>18b)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E35316"/>
                </a:solidFill>
              </a:rPr>
              <a:t>Smíření všech a všeho</a:t>
            </a:r>
            <a:r>
              <a:rPr lang="es-ES" sz="2000" b="1" dirty="0">
                <a:solidFill>
                  <a:srgbClr val="E35316"/>
                </a:solidFill>
              </a:rPr>
              <a:t> (</a:t>
            </a:r>
            <a:r>
              <a:rPr lang="cs-CZ" sz="2000" b="1" dirty="0">
                <a:solidFill>
                  <a:srgbClr val="E35316"/>
                </a:solidFill>
              </a:rPr>
              <a:t>list </a:t>
            </a:r>
            <a:r>
              <a:rPr lang="cs-CZ" sz="2000" b="1" dirty="0" err="1">
                <a:solidFill>
                  <a:srgbClr val="E35316"/>
                </a:solidFill>
              </a:rPr>
              <a:t>Koloským</a:t>
            </a:r>
            <a:r>
              <a:rPr lang="es-ES" sz="2000" b="1" dirty="0">
                <a:solidFill>
                  <a:srgbClr val="E35316"/>
                </a:solidFill>
              </a:rPr>
              <a:t> 1</a:t>
            </a:r>
            <a:r>
              <a:rPr lang="cs-CZ" sz="2000" b="1" dirty="0">
                <a:solidFill>
                  <a:srgbClr val="E35316"/>
                </a:solidFill>
              </a:rPr>
              <a:t>,</a:t>
            </a:r>
            <a:r>
              <a:rPr lang="es-ES" sz="2000" b="1" dirty="0">
                <a:solidFill>
                  <a:srgbClr val="E35316"/>
                </a:solidFill>
              </a:rPr>
              <a:t>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781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prohlašuje, že Ježíš učinil celý vesmír pokojným,</a:t>
            </a:r>
            <a:r>
              <a:rPr lang="cs-CZ" sz="2000" b="1" dirty="0"/>
              <a:t>                                             </a:t>
            </a:r>
            <a:r>
              <a:rPr lang="es-ES" sz="2000" b="1" dirty="0"/>
              <a:t> "jak </a:t>
            </a:r>
            <a:r>
              <a:rPr lang="cs-CZ" sz="2000" b="1" dirty="0"/>
              <a:t>na zemi, tak v nebesích</a:t>
            </a:r>
            <a:r>
              <a:rPr lang="es-ES" sz="2000" b="1" dirty="0"/>
              <a:t>"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20).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6845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Kristus je...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737072"/>
            <a:ext cx="37814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k tomuto tvrzení dospějeme, apoštol nám říká, kdo Ježíš skutečně je. Ne jako velký učitel, ne filozof, ne prorok, ne kazatel, ne posel dobré zprávy.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OBRAZ NEVIDITELNÉHO BOHA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2" y="683716"/>
            <a:ext cx="62407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 je obraz Boha neviditelného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Obraz může být kopií reality (fotografie, hologram, socha), nebo dokonce něco fiktivního (kresba). </a:t>
            </a:r>
            <a:r>
              <a:rPr lang="cs-CZ" sz="2000" b="1" dirty="0"/>
              <a:t>                </a:t>
            </a:r>
            <a:r>
              <a:rPr lang="es-ES" sz="2000" b="1" dirty="0"/>
              <a:t>Ale biblický koncept obrazu jde dál.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36621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9491" y="2381853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stvořil Adama a Evu k obrazu svému (</a:t>
            </a:r>
            <a:r>
              <a:rPr lang="cs-CZ" sz="2000" b="1" dirty="0"/>
              <a:t>1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27) a Adam zplodil syna k obrazu svému</a:t>
            </a:r>
            <a:r>
              <a:rPr lang="cs-CZ" sz="2000" b="1" dirty="0"/>
              <a:t>                   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3). Nejsou to kopie reality, napodobeniny ani představy. Jsou fyzické, psychologické, sociální, ...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243282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říká, že ceremoniální zákon byl </a:t>
            </a:r>
            <a:r>
              <a:rPr lang="cs-CZ" sz="2000" b="1" dirty="0"/>
              <a:t>náznakem (obrazem) dobra</a:t>
            </a:r>
            <a:r>
              <a:rPr lang="es-ES" sz="2000" b="1" dirty="0"/>
              <a:t>, „</a:t>
            </a:r>
            <a:r>
              <a:rPr lang="cs-CZ" sz="2000" b="1" dirty="0"/>
              <a:t>ne sama jeho skutečnost</a:t>
            </a:r>
            <a:r>
              <a:rPr lang="es-ES" sz="2000" b="1" dirty="0"/>
              <a:t>" (</a:t>
            </a:r>
            <a:r>
              <a:rPr lang="cs-CZ" sz="2000" b="1" dirty="0"/>
              <a:t>list Židům</a:t>
            </a:r>
            <a:r>
              <a:rPr lang="es-ES" sz="2000" b="1" dirty="0"/>
              <a:t>10</a:t>
            </a:r>
            <a:r>
              <a:rPr lang="cs-CZ" sz="2000" b="1" dirty="0"/>
              <a:t>,</a:t>
            </a:r>
            <a:r>
              <a:rPr lang="es-ES" sz="2000" b="1" dirty="0"/>
              <a:t>1), což naznačuje, že "obraz = skutečnost."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88520"/>
            <a:ext cx="4727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Otázka zní: ¿</a:t>
            </a:r>
            <a:r>
              <a:rPr lang="cs-CZ" sz="2000" b="1" dirty="0"/>
              <a:t>Byl Ježíš</a:t>
            </a:r>
            <a:r>
              <a:rPr lang="es-ES" sz="2000" b="1" dirty="0"/>
              <a:t> </a:t>
            </a:r>
            <a:r>
              <a:rPr lang="cs-CZ" sz="2000" b="1" i="1" dirty="0"/>
              <a:t>podobný</a:t>
            </a:r>
            <a:r>
              <a:rPr lang="es-ES" sz="2000" b="1" dirty="0"/>
              <a:t> </a:t>
            </a:r>
            <a:r>
              <a:rPr lang="cs-CZ" sz="2000" b="1" dirty="0"/>
              <a:t>Bohu</a:t>
            </a:r>
            <a:r>
              <a:rPr lang="es-ES" sz="2000" b="1" dirty="0"/>
              <a:t>, </a:t>
            </a:r>
            <a:r>
              <a:rPr lang="cs-CZ" sz="2000" b="1" dirty="0"/>
              <a:t>neb</a:t>
            </a:r>
            <a:r>
              <a:rPr lang="es-ES" sz="2000" b="1" dirty="0"/>
              <a:t>o </a:t>
            </a:r>
            <a:r>
              <a:rPr lang="cs-CZ" sz="2000" b="1" i="1" dirty="0"/>
              <a:t>stejný</a:t>
            </a:r>
            <a:r>
              <a:rPr lang="es-ES" sz="2000" b="1" dirty="0"/>
              <a:t> </a:t>
            </a:r>
            <a:r>
              <a:rPr lang="cs-CZ" sz="2000" b="1" dirty="0"/>
              <a:t>j</a:t>
            </a:r>
            <a:r>
              <a:rPr lang="es-ES" sz="2000" b="1" dirty="0"/>
              <a:t>a</a:t>
            </a:r>
            <a:r>
              <a:rPr lang="cs-CZ" sz="2000" b="1" dirty="0" err="1"/>
              <a:t>ko</a:t>
            </a:r>
            <a:r>
              <a:rPr lang="cs-CZ" sz="2000" b="1" dirty="0"/>
              <a:t> Bůh</a:t>
            </a:r>
            <a:r>
              <a:rPr lang="es-ES" sz="2000" b="1" dirty="0"/>
              <a:t>? Kromě opakovaného přisuzování si božského jména "Já jsem", Ježíš výslovně řekl: "Já a Otec jsme jedno" (Jan 10</a:t>
            </a:r>
            <a:r>
              <a:rPr lang="cs-CZ" sz="2000" b="1" dirty="0"/>
              <a:t>,</a:t>
            </a:r>
            <a:r>
              <a:rPr lang="es-ES" sz="2000" b="1" dirty="0"/>
              <a:t>30); "Kdo </a:t>
            </a:r>
            <a:r>
              <a:rPr lang="cs-CZ" sz="2000" b="1" dirty="0"/>
              <a:t>vidí mne, vidí Otce</a:t>
            </a:r>
            <a:r>
              <a:rPr lang="es-ES" sz="2000" b="1" dirty="0"/>
              <a:t> (Jan 14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3600" b="1" spc="600" dirty="0">
                <a:ln/>
                <a:solidFill>
                  <a:srgbClr val="C87353"/>
                </a:solidFill>
              </a:rPr>
              <a:t>„PRVOROZENÝ VŠEHO STVOŘENÍ“</a:t>
            </a:r>
            <a:endParaRPr lang="es-ES" sz="3600" b="1" spc="60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On předchází všechno, všechno v něm spočívá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6" y="1455095"/>
            <a:ext cx="62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"Prvorozený" znamená první zrození. Proto někteří učí, že Ježíš byl první bytostí stvořenou Bohem </a:t>
            </a:r>
            <a:r>
              <a:rPr lang="cs-CZ" sz="2000" b="1" dirty="0"/>
              <a:t>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15). Ale stejně jako u pojmu "obraz" má slovo "prvorozený" širší biblický význam.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6" y="5072663"/>
            <a:ext cx="61147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Tuto převahu zmiňuje Pavel v </a:t>
            </a:r>
            <a:r>
              <a:rPr lang="cs-CZ" sz="2000" b="1" dirty="0"/>
              <a:t>l</a:t>
            </a:r>
            <a:r>
              <a:rPr lang="es-ES" sz="2000" b="1" dirty="0"/>
              <a:t>istu Kolos</a:t>
            </a:r>
            <a:r>
              <a:rPr lang="cs-CZ" sz="2000" b="1" dirty="0" err="1"/>
              <a:t>ký</a:t>
            </a:r>
            <a:r>
              <a:rPr lang="es-ES" sz="2000" b="1" dirty="0"/>
              <a:t>m. </a:t>
            </a:r>
            <a:r>
              <a:rPr lang="cs-CZ" sz="2000" b="1" dirty="0"/>
              <a:t>           </a:t>
            </a:r>
            <a:r>
              <a:rPr lang="es-ES" sz="2000" b="1" dirty="0"/>
              <a:t>Aby se vyhnul pochybnostem o jeho podstatě, přikládá mu dvě božské vlastnosti: stvoření všeho, co existuje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16; I</a:t>
            </a:r>
            <a:r>
              <a:rPr lang="cs-CZ" sz="2000" b="1" dirty="0" err="1"/>
              <a:t>zaiáš</a:t>
            </a:r>
            <a:r>
              <a:rPr lang="es-ES" sz="2000" b="1" dirty="0"/>
              <a:t> 45</a:t>
            </a:r>
            <a:r>
              <a:rPr lang="cs-CZ" sz="2000" b="1" dirty="0"/>
              <a:t>,</a:t>
            </a:r>
            <a:r>
              <a:rPr lang="es-ES" sz="2000" b="1" dirty="0"/>
              <a:t>18); a jeho obživu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17;</a:t>
            </a:r>
            <a:r>
              <a:rPr lang="cs-CZ" sz="2000" b="1" dirty="0"/>
              <a:t> </a:t>
            </a:r>
            <a:r>
              <a:rPr lang="es-ES" sz="2000" b="1" dirty="0" err="1"/>
              <a:t>Žalm</a:t>
            </a:r>
            <a:r>
              <a:rPr lang="es-ES" sz="2000" b="1" dirty="0"/>
              <a:t> 119</a:t>
            </a:r>
            <a:r>
              <a:rPr lang="cs-CZ" sz="2000" b="1" dirty="0"/>
              <a:t>,</a:t>
            </a:r>
            <a:r>
              <a:rPr lang="es-ES" sz="2000" b="1" dirty="0"/>
              <a:t>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6" y="2956103"/>
            <a:ext cx="6058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Izák byl prvorozený místo Izmaela; Jákob byl prvorozený místo E</a:t>
            </a:r>
            <a:r>
              <a:rPr lang="cs-CZ" sz="2000" b="1" dirty="0"/>
              <a:t>z</a:t>
            </a:r>
            <a:r>
              <a:rPr lang="es-ES" sz="2000" b="1" dirty="0"/>
              <a:t>aua; Josef byl prvorozený místo R</a:t>
            </a:r>
            <a:r>
              <a:rPr lang="cs-CZ" sz="2000" b="1" dirty="0"/>
              <a:t>ú</a:t>
            </a:r>
            <a:r>
              <a:rPr lang="es-ES" sz="2000" b="1" dirty="0"/>
              <a:t>bena; David byl prvorozený místo Eliaba (Žalm 89</a:t>
            </a:r>
            <a:r>
              <a:rPr lang="cs-CZ" sz="2000" b="1" dirty="0"/>
              <a:t>,</a:t>
            </a:r>
            <a:r>
              <a:rPr lang="es-ES" sz="2000" b="1" dirty="0"/>
              <a:t>27). Všichni byli prvorození, protože zaujímali přednost nad svými bratry, a ne proto</a:t>
            </a:r>
            <a:r>
              <a:rPr lang="cs-CZ" sz="2000" b="1" dirty="0"/>
              <a:t>,          </a:t>
            </a:r>
            <a:r>
              <a:rPr lang="es-ES" sz="2000" b="1" dirty="0"/>
              <a:t> že se narodili první.</a:t>
            </a: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HLAVA TĚLA (CÍRKVE)</a:t>
            </a:r>
            <a:r>
              <a:rPr lang="es-E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je hlavou těla – totiž církve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některých jazycích (například katalánština nebo angličtina) se slovo "h</a:t>
            </a:r>
            <a:r>
              <a:rPr lang="cs-CZ" sz="2000" b="1" dirty="0" err="1"/>
              <a:t>lava</a:t>
            </a:r>
            <a:r>
              <a:rPr lang="es-ES" sz="2000" b="1" dirty="0"/>
              <a:t>" také překládá jako „</a:t>
            </a:r>
            <a:r>
              <a:rPr lang="cs-CZ" sz="2000" b="1" dirty="0"/>
              <a:t>vedoucí</a:t>
            </a:r>
            <a:r>
              <a:rPr lang="es-ES" sz="2000" b="1" dirty="0"/>
              <a:t>" nebo "princip</a:t>
            </a:r>
            <a:r>
              <a:rPr lang="cs-CZ" sz="2000" b="1" dirty="0"/>
              <a:t>á</a:t>
            </a:r>
            <a:r>
              <a:rPr lang="es-ES" sz="2000" b="1" dirty="0"/>
              <a:t>l", protože to je metaforický význam slova "head". To se děje v hebrejštině. Například „</a:t>
            </a:r>
            <a:r>
              <a:rPr lang="cs-CZ" sz="2000" b="1" dirty="0"/>
              <a:t>zavolal</a:t>
            </a:r>
            <a:r>
              <a:rPr lang="es-ES" sz="2000" b="1" dirty="0"/>
              <a:t> jednoho </a:t>
            </a:r>
            <a:r>
              <a:rPr lang="cs-CZ" sz="2000" b="1" dirty="0"/>
              <a:t>mládence</a:t>
            </a:r>
            <a:r>
              <a:rPr lang="es-ES" sz="2000" b="1" dirty="0"/>
              <a:t>" (</a:t>
            </a:r>
            <a:r>
              <a:rPr lang="cs-CZ" sz="2000" b="1" dirty="0" err="1"/>
              <a:t>Ozeáš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11) je překlad hebrejštiny "jmenují jednoho hlavu."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214438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54484" y="5315575"/>
            <a:ext cx="4416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Pavel také přidává tělu metaforický smysl. Pokud je Kristus hlavou, my – církev – jsme tělo. </a:t>
            </a:r>
            <a:r>
              <a:rPr lang="cs-CZ" sz="2000" b="1" dirty="0"/>
              <a:t>                   </a:t>
            </a:r>
            <a:r>
              <a:rPr lang="es-ES" sz="2000" b="1" dirty="0"/>
              <a:t>Z této myšlenky plyne, že: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195480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Právě v tomto smyslu Pavel používá toto slovo, když ho vztahuje na Krista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cs-CZ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POČÁTEK A PŮVODCE</a:t>
            </a:r>
            <a:r>
              <a:rPr lang="es-E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8A4500"/>
                </a:solidFill>
                <a:latin typeface="Comic Sans MS" panose="030F0702030302020204" pitchFamily="66" charset="0"/>
              </a:rPr>
              <a:t>On je počátek, prvorozený z mrtvých – takže je to on, jenž má prvenství ve všem</a:t>
            </a:r>
            <a:r>
              <a:rPr lang="es-E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8A4500"/>
                </a:solidFill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8A45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8A4500"/>
                </a:solidFill>
                <a:latin typeface="Comic Sans MS" panose="030F0702030302020204" pitchFamily="66" charset="0"/>
              </a:rPr>
              <a:t>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191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Slovo přeložené jako "princip" je </a:t>
            </a:r>
            <a:r>
              <a:rPr lang="es-ES" sz="2000" b="1" i="1" dirty="0"/>
              <a:t>arjē (ἀρχή), </a:t>
            </a:r>
            <a:r>
              <a:rPr lang="cs-CZ" sz="2000" b="1" dirty="0"/>
              <a:t>ř</a:t>
            </a:r>
            <a:r>
              <a:rPr lang="es-ES" sz="2000" b="1" dirty="0"/>
              <a:t>ecké slovo, které znamená začátek, původ, první příčinu nebo začátek, ale také vládce, moc, autoritu nebo knížectví, v závislosti na kontextu.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7" y="5008583"/>
            <a:ext cx="61912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zde vkládá titul "prvorozený z mrtvých" (ačkoliv Ježíš nebyl prvním vzkříšeným, ale Mojžíš). Jeho vítězství nad smrtí také znamená jeho vítězství nad hříchem a jeho moc nás znovu stvořit k jeho obrazu.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38125" y="2923397"/>
            <a:ext cx="6191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Můžeme říci, že toto slovo, aplikované na Krista, může mít všechny tyto významy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1,18). Ježíš je původem všeho [Boží obraz], příčinou, díky níž bylo vše stvořeno [prvorozený stvoření], nejvyšším vládcem [hlavou]. To vše mu dává převahu.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SMÍŘENÍ VŠECH A VŠEHO</a:t>
            </a:r>
            <a:r>
              <a:rPr lang="es-E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aby skrze něho a v něm bylo smířeno všechno, co jest, jak na zemi, tak v nebesích – protože smíření přinesla jeho oběť na kříži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81264"/>
            <a:ext cx="84779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To, co Ježíš udělal, vedlo k tomu, že se dostal na první místo ve všem. Podle Pavla je Kristus hoden všech těchto titulů "protože se Otci líbilo, že v něm přebývala veškerá jeho plnost"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1,19). Jinými slovy, Ježíš byl plně Bůh a plně člověk. "A my jsme spatřili jeho slávu, . . . plný milosti a pravdy" (Jan 1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133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18693" y="4192543"/>
            <a:ext cx="4428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Můžeme pochopit, že s Bohem smířil "věci, které jsou na zemi." Ale jak s</a:t>
            </a:r>
            <a:r>
              <a:rPr lang="cs-CZ" sz="2000" b="1" dirty="0"/>
              <a:t>es</a:t>
            </a:r>
            <a:r>
              <a:rPr lang="es-ES" sz="2000" b="1" dirty="0"/>
              <a:t> smířil ty </a:t>
            </a:r>
            <a:r>
              <a:rPr lang="cs-CZ" sz="2000" b="1" dirty="0"/>
              <a:t>s</a:t>
            </a:r>
            <a:r>
              <a:rPr lang="es-ES" sz="2000" b="1" dirty="0"/>
              <a:t> neb</a:t>
            </a:r>
            <a:r>
              <a:rPr lang="cs-CZ" sz="2000" b="1" dirty="0" err="1"/>
              <a:t>em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263698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Ježíš zemřel na kříži a znovu vstal, splnil nezbytné požadavky na smíření lidstva s Bohem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1,20).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429166"/>
            <a:ext cx="4428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Celý vesmír dokázal jasně vidět povahu zla. Boží charakter je tak očištěn jak v nebi, tak na zemi.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70613" y="1505736"/>
            <a:ext cx="1065077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“Ježíš byl majestátem nebes, milovaným velitelem andělů, kteří byli potěšeni plnit jeho vůli. Byl jedno s Bohem "v náruči Otce" </a:t>
            </a:r>
            <a:r>
              <a:rPr lang="cs-CZ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(Jan 1</a:t>
            </a:r>
            <a:r>
              <a:rPr lang="cs-CZ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</a:t>
            </a:r>
            <a:r>
              <a:rPr lang="es-E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18), a přesto nepovažoval za žádoucí být rovný Bohu, dokud byl člověk ztracen v hříchu a neštěstí. Sestoupil z trůnu, opustil královskou korunu a žezlo a oblékl svou božskost do lidskosti. Ponížil se k smrti na kříži, aby mohl být člověk povýšen na místo s Kristem na trůnu. […] S láskou přichází, aby zjevil Otce, aby smířil člověka s Bohem”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4122918" y="5138839"/>
            <a:ext cx="740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>
                <a:solidFill>
                  <a:srgbClr val="321547"/>
                </a:solidFill>
              </a:rPr>
              <a:t>(</a:t>
            </a:r>
            <a:r>
              <a:rPr lang="es-ES" sz="1600" b="1" dirty="0">
                <a:solidFill>
                  <a:srgbClr val="321547"/>
                </a:solidFill>
              </a:rPr>
              <a:t>E. G. W.</a:t>
            </a:r>
            <a:r>
              <a:rPr lang="cs-CZ" sz="1600" b="1" dirty="0">
                <a:solidFill>
                  <a:srgbClr val="321547"/>
                </a:solidFill>
              </a:rPr>
              <a:t>: Svědectví pro církev svazek 1 strana 321 </a:t>
            </a:r>
            <a:r>
              <a:rPr lang="cs-CZ" sz="1200" b="1" dirty="0">
                <a:solidFill>
                  <a:srgbClr val="321547"/>
                </a:solidFill>
              </a:rPr>
              <a:t>– neautorizovaný překlad: Ivo Kapec</a:t>
            </a:r>
            <a:r>
              <a:rPr lang="es-ES" sz="1600" b="1" dirty="0">
                <a:solidFill>
                  <a:srgbClr val="321547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1255</Words>
  <Application>Microsoft Office PowerPoint</Application>
  <PresentationFormat>Panorámica</PresentationFormat>
  <Paragraphs>46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84</cp:revision>
  <dcterms:created xsi:type="dcterms:W3CDTF">2026-01-17T09:06:28Z</dcterms:created>
  <dcterms:modified xsi:type="dcterms:W3CDTF">2026-01-19T06:09:49Z</dcterms:modified>
</cp:coreProperties>
</file>