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74" r:id="rId3"/>
    <p:sldId id="272" r:id="rId4"/>
    <p:sldId id="273"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dgm:spPr>
        <a:solidFill>
          <a:schemeClr val="accent4">
            <a:lumMod val="75000"/>
          </a:schemeClr>
        </a:solidFill>
      </dgm:spPr>
      <dgm:t>
        <a:bodyPr/>
        <a:lstStyle/>
        <a:p>
          <a:r>
            <a:rPr lang="es-ES" b="1" dirty="0">
              <a:effectLst>
                <a:outerShdw blurRad="38100" dist="38100" dir="2700000" algn="tl">
                  <a:srgbClr val="000000">
                    <a:alpha val="43137"/>
                  </a:srgbClr>
                </a:outerShdw>
              </a:effectLst>
            </a:rPr>
            <a:t>Boží útěcha</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s-ES" sz="2000" b="1" dirty="0">
              <a:effectLst>
                <a:outerShdw blurRad="38100" dist="38100" dir="2700000" algn="tl">
                  <a:srgbClr val="000000">
                    <a:alpha val="43137"/>
                  </a:srgbClr>
                </a:outerShdw>
              </a:effectLst>
            </a:rPr>
            <a:t>Osvobozuje nás od strachu</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cs-CZ" sz="2000" b="1" dirty="0">
              <a:effectLst>
                <a:outerShdw blurRad="38100" dist="38100" dir="2700000" algn="tl">
                  <a:srgbClr val="000000">
                    <a:alpha val="43137"/>
                  </a:srgbClr>
                </a:outerShdw>
              </a:effectLst>
            </a:rPr>
            <a:t>P</a:t>
          </a:r>
          <a:r>
            <a:rPr lang="es-ES" sz="2000" b="1" dirty="0">
              <a:effectLst>
                <a:outerShdw blurRad="38100" dist="38100" dir="2700000" algn="tl">
                  <a:srgbClr val="000000">
                    <a:alpha val="43137"/>
                  </a:srgbClr>
                </a:outerShdw>
              </a:effectLst>
            </a:rPr>
            <a:t>řipomíná nám chvíle, kdy nám pomáhal</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s-ES" sz="2000" b="1" dirty="0">
              <a:solidFill>
                <a:schemeClr val="tx1"/>
              </a:solidFill>
              <a:effectLst/>
            </a:rPr>
            <a:t>Pomáhá nám snášet utrpení</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s-ES" sz="2000" b="1" dirty="0">
              <a:solidFill>
                <a:schemeClr val="tx1"/>
              </a:solidFill>
              <a:effectLst/>
            </a:rPr>
            <a:t>Přivádí nás k duchovní zralosti</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s-ES" sz="2000" b="1" dirty="0">
              <a:solidFill>
                <a:schemeClr val="tx1"/>
              </a:solidFill>
              <a:effectLst/>
            </a:rPr>
            <a:t>Povzbuzuje nás, abychom se přimlouvali za druhé</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s-ES" sz="2000" b="1" dirty="0">
              <a:effectLst>
                <a:outerShdw blurRad="38100" dist="38100" dir="2700000" algn="tl">
                  <a:srgbClr val="000000">
                    <a:alpha val="43137"/>
                  </a:srgbClr>
                </a:outerShdw>
              </a:effectLst>
            </a:rPr>
            <a:t>Utěšujeme t</a:t>
          </a:r>
          <a:r>
            <a:rPr lang="cs-CZ" sz="2000" b="1" dirty="0" err="1">
              <a:effectLst>
                <a:outerShdw blurRad="38100" dist="38100" dir="2700000" algn="tl">
                  <a:srgbClr val="000000">
                    <a:alpha val="43137"/>
                  </a:srgbClr>
                </a:outerShdw>
              </a:effectLst>
            </a:rPr>
            <a:t>ak</a:t>
          </a:r>
          <a:r>
            <a:rPr lang="es-ES" sz="2000" b="1" dirty="0">
              <a:effectLst>
                <a:outerShdw blurRad="38100" dist="38100" dir="2700000" algn="tl">
                  <a:srgbClr val="000000">
                    <a:alpha val="43137"/>
                  </a:srgbClr>
                </a:outerShdw>
              </a:effectLst>
            </a:rPr>
            <a:t>, jak nás Bůh utěšoval</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cs-CZ" sz="2000" b="1" dirty="0">
              <a:effectLst>
                <a:outerShdw blurRad="38100" dist="38100" dir="2700000" algn="tl">
                  <a:srgbClr val="000000">
                    <a:alpha val="43137"/>
                  </a:srgbClr>
                </a:outerShdw>
              </a:effectLst>
            </a:rPr>
            <a:t>E</a:t>
          </a:r>
          <a:r>
            <a:rPr lang="es-ES" sz="2000" b="1" dirty="0" err="1">
              <a:effectLst>
                <a:outerShdw blurRad="38100" dist="38100" dir="2700000" algn="tl">
                  <a:srgbClr val="000000">
                    <a:alpha val="43137"/>
                  </a:srgbClr>
                </a:outerShdw>
              </a:effectLst>
            </a:rPr>
            <a:t>fez</a:t>
          </a:r>
          <a:endParaRPr lang="es-ES"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edoni</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orint</a:t>
          </a: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s-ES"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cs-CZ" sz="2000" b="1" dirty="0"/>
            <a:t>E</a:t>
          </a:r>
          <a:r>
            <a:rPr lang="es-ES" sz="2000" b="1" dirty="0"/>
            <a:t>fe</a:t>
          </a:r>
          <a:r>
            <a:rPr lang="cs-CZ" sz="2000" b="1" dirty="0"/>
            <a:t>z</a:t>
          </a:r>
          <a:endParaRPr lang="es-ES"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edoni</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orint</a:t>
          </a: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ES" sz="3600" b="1" kern="1200" dirty="0">
              <a:effectLst>
                <a:outerShdw blurRad="38100" dist="38100" dir="2700000" algn="tl">
                  <a:srgbClr val="000000">
                    <a:alpha val="43137"/>
                  </a:srgbClr>
                </a:outerShdw>
              </a:effectLst>
            </a:rPr>
            <a:t>Boží útěcha</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Osvobozuje nás od strachu</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cs-CZ" sz="2000" b="1" kern="1200" dirty="0">
              <a:effectLst>
                <a:outerShdw blurRad="38100" dist="38100" dir="2700000" algn="tl">
                  <a:srgbClr val="000000">
                    <a:alpha val="43137"/>
                  </a:srgbClr>
                </a:outerShdw>
              </a:effectLst>
            </a:rPr>
            <a:t>P</a:t>
          </a:r>
          <a:r>
            <a:rPr lang="es-ES" sz="2000" b="1" kern="1200" dirty="0">
              <a:effectLst>
                <a:outerShdw blurRad="38100" dist="38100" dir="2700000" algn="tl">
                  <a:srgbClr val="000000">
                    <a:alpha val="43137"/>
                  </a:srgbClr>
                </a:outerShdw>
              </a:effectLst>
            </a:rPr>
            <a:t>řipomíná nám chvíle, kdy nám pomáhal</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Pomáhá nám snášet utrpení</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Přivádí nás k duchovní zralosti</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Povzbuzuje nás, abychom se přimlouvali za druhé</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Utěšujeme t</a:t>
          </a:r>
          <a:r>
            <a:rPr lang="cs-CZ" sz="2000" b="1" kern="1200" dirty="0" err="1">
              <a:effectLst>
                <a:outerShdw blurRad="38100" dist="38100" dir="2700000" algn="tl">
                  <a:srgbClr val="000000">
                    <a:alpha val="43137"/>
                  </a:srgbClr>
                </a:outerShdw>
              </a:effectLst>
            </a:rPr>
            <a:t>ak</a:t>
          </a:r>
          <a:r>
            <a:rPr lang="es-ES" sz="2000" b="1" kern="1200" dirty="0">
              <a:effectLst>
                <a:outerShdw blurRad="38100" dist="38100" dir="2700000" algn="tl">
                  <a:srgbClr val="000000">
                    <a:alpha val="43137"/>
                  </a:srgbClr>
                </a:outerShdw>
              </a:effectLst>
            </a:rPr>
            <a:t>, jak nás Bůh utěšoval</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cs-CZ" sz="2000" b="1" kern="1200" dirty="0">
              <a:effectLst>
                <a:outerShdw blurRad="38100" dist="38100" dir="2700000" algn="tl">
                  <a:srgbClr val="000000">
                    <a:alpha val="43137"/>
                  </a:srgbClr>
                </a:outerShdw>
              </a:effectLst>
            </a:rPr>
            <a:t>E</a:t>
          </a:r>
          <a:r>
            <a:rPr lang="es-ES" sz="2000" b="1" kern="1200" dirty="0" err="1">
              <a:effectLst>
                <a:outerShdw blurRad="38100" dist="38100" dir="2700000" algn="tl">
                  <a:srgbClr val="000000">
                    <a:alpha val="43137"/>
                  </a:srgbClr>
                </a:outerShdw>
              </a:effectLst>
            </a:rPr>
            <a:t>fez</a:t>
          </a:r>
          <a:endParaRPr lang="es-ES"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edoni</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orint</a:t>
          </a: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cs-CZ" sz="2000" b="1" kern="1200" dirty="0"/>
            <a:t>E</a:t>
          </a:r>
          <a:r>
            <a:rPr lang="es-ES" sz="2000" b="1" kern="1200" dirty="0"/>
            <a:t>fe</a:t>
          </a:r>
          <a:r>
            <a:rPr lang="cs-CZ" sz="2000" b="1" kern="1200" dirty="0"/>
            <a:t>z</a:t>
          </a:r>
          <a:endParaRPr lang="es-ES"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Korint</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edoni</a:t>
          </a: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cs-CZ"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orint</a:t>
          </a: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323439"/>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s-ES" sz="40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LÁSKA JAKO </a:t>
            </a:r>
            <a:r>
              <a:rPr lang="es-ES" sz="4000" b="1" dirty="0" err="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ZÁKLAD</a:t>
            </a:r>
            <a:r>
              <a:rPr lang="es-ES" sz="40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 </a:t>
            </a:r>
            <a:r>
              <a:rPr lang="es-ES" sz="4000" b="1" dirty="0" err="1">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SLUŽBY</a:t>
            </a:r>
            <a:endParaRPr lang="es-ES" sz="40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9052807" y="6419850"/>
            <a:ext cx="3139193" cy="338554"/>
          </a:xfrm>
          <a:prstGeom prst="rect">
            <a:avLst/>
          </a:prstGeom>
          <a:noFill/>
        </p:spPr>
        <p:txBody>
          <a:bodyPr wrap="none" rtlCol="0">
            <a:spAutoFit/>
          </a:bodyPr>
          <a:lstStyle/>
          <a:p>
            <a:pPr algn="r"/>
            <a:r>
              <a:rPr lang="es-ES" sz="1600" b="1" dirty="0">
                <a:solidFill>
                  <a:srgbClr val="D3C1AD"/>
                </a:solidFill>
                <a:effectLst>
                  <a:outerShdw blurRad="38100" dist="38100" dir="2700000" algn="tl">
                    <a:srgbClr val="000000">
                      <a:alpha val="43137"/>
                    </a:srgbClr>
                  </a:outerShdw>
                </a:effectLst>
              </a:rPr>
              <a:t>Le</a:t>
            </a:r>
            <a:r>
              <a:rPr lang="cs-CZ" sz="1600" b="1" dirty="0">
                <a:solidFill>
                  <a:srgbClr val="D3C1AD"/>
                </a:solidFill>
                <a:effectLst>
                  <a:outerShdw blurRad="38100" dist="38100" dir="2700000" algn="tl">
                    <a:srgbClr val="000000">
                      <a:alpha val="43137"/>
                    </a:srgbClr>
                  </a:outerShdw>
                </a:effectLst>
              </a:rPr>
              <a:t>k</a:t>
            </a:r>
            <a:r>
              <a:rPr lang="es-ES" sz="1600" b="1" dirty="0">
                <a:solidFill>
                  <a:srgbClr val="D3C1AD"/>
                </a:solidFill>
                <a:effectLst>
                  <a:outerShdw blurRad="38100" dist="38100" dir="2700000" algn="tl">
                    <a:srgbClr val="000000">
                      <a:alpha val="43137"/>
                    </a:srgbClr>
                  </a:outerShdw>
                </a:effectLst>
              </a:rPr>
              <a:t>c</a:t>
            </a:r>
            <a:r>
              <a:rPr lang="cs-CZ" sz="1600" b="1" dirty="0">
                <a:solidFill>
                  <a:srgbClr val="D3C1AD"/>
                </a:solidFill>
                <a:effectLst>
                  <a:outerShdw blurRad="38100" dist="38100" dir="2700000" algn="tl">
                    <a:srgbClr val="000000">
                      <a:alpha val="43137"/>
                    </a:srgbClr>
                  </a:outerShdw>
                </a:effectLst>
              </a:rPr>
              <a:t>e</a:t>
            </a:r>
            <a:r>
              <a:rPr lang="es-ES" sz="1600" b="1" dirty="0">
                <a:solidFill>
                  <a:srgbClr val="D3C1AD"/>
                </a:solidFill>
                <a:effectLst>
                  <a:outerShdw blurRad="38100" dist="38100" dir="2700000" algn="tl">
                    <a:srgbClr val="000000">
                      <a:alpha val="43137"/>
                    </a:srgbClr>
                  </a:outerShdw>
                </a:effectLst>
              </a:rPr>
              <a:t> 9 </a:t>
            </a:r>
            <a:r>
              <a:rPr lang="cs-CZ" sz="1600" b="1" dirty="0">
                <a:solidFill>
                  <a:srgbClr val="D3C1AD"/>
                </a:solidFill>
                <a:effectLst>
                  <a:outerShdw blurRad="38100" dist="38100" dir="2700000" algn="tl">
                    <a:srgbClr val="000000">
                      <a:alpha val="43137"/>
                    </a:srgbClr>
                  </a:outerShdw>
                </a:effectLst>
              </a:rPr>
              <a:t>od 23. do</a:t>
            </a:r>
            <a:r>
              <a:rPr lang="es-ES" sz="1600" b="1" dirty="0">
                <a:solidFill>
                  <a:srgbClr val="D3C1AD"/>
                </a:solidFill>
                <a:effectLst>
                  <a:outerShdw blurRad="38100" dist="38100" dir="2700000" algn="tl">
                    <a:srgbClr val="000000">
                      <a:alpha val="43137"/>
                    </a:srgbClr>
                  </a:outerShdw>
                </a:effectLst>
              </a:rPr>
              <a:t> 29</a:t>
            </a:r>
            <a:r>
              <a:rPr lang="cs-CZ" sz="1600" b="1" dirty="0">
                <a:solidFill>
                  <a:srgbClr val="D3C1AD"/>
                </a:solidFill>
                <a:effectLst>
                  <a:outerShdw blurRad="38100" dist="38100" dir="2700000" algn="tl">
                    <a:srgbClr val="000000">
                      <a:alpha val="43137"/>
                    </a:srgbClr>
                  </a:outerShdw>
                </a:effectLst>
              </a:rPr>
              <a:t>. srpna</a:t>
            </a:r>
            <a:r>
              <a:rPr lang="es-ES" sz="1600" b="1" dirty="0">
                <a:solidFill>
                  <a:srgbClr val="D3C1AD"/>
                </a:solidFill>
                <a:effectLst>
                  <a:outerShdw blurRad="38100" dist="38100" dir="2700000" algn="tl">
                    <a:srgbClr val="000000">
                      <a:alpha val="43137"/>
                    </a:srgbClr>
                  </a:outerShdw>
                </a:effectLst>
              </a:rPr>
              <a:t>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6CE47A32-DF72-8163-5F66-C5390241C02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2889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C51F23"/>
                </a:highlight>
              </a:rPr>
              <a:t> </a:t>
            </a:r>
            <a:r>
              <a:rPr lang="cs-CZ" sz="2000" b="1" dirty="0">
                <a:solidFill>
                  <a:schemeClr val="bg1"/>
                </a:solidFill>
                <a:highlight>
                  <a:srgbClr val="C51F23"/>
                </a:highlight>
              </a:rPr>
              <a:t>Boží útěcha</a:t>
            </a:r>
            <a:r>
              <a:rPr lang="es-ES" sz="2000" b="1" dirty="0">
                <a:solidFill>
                  <a:schemeClr val="bg1"/>
                </a:solidFill>
                <a:highlight>
                  <a:srgbClr val="C51F23"/>
                </a:highlight>
              </a:rPr>
              <a:t>.</a:t>
            </a:r>
          </a:p>
          <a:p>
            <a:pPr>
              <a:spcBef>
                <a:spcPts val="1800"/>
              </a:spcBef>
            </a:pPr>
            <a:r>
              <a:rPr lang="es-ES" sz="2000" b="1" dirty="0">
                <a:solidFill>
                  <a:schemeClr val="bg1"/>
                </a:solidFill>
                <a:highlight>
                  <a:srgbClr val="6E20B5"/>
                </a:highlight>
              </a:rPr>
              <a:t> </a:t>
            </a:r>
            <a:r>
              <a:rPr lang="cs-CZ" sz="2000" b="1" dirty="0">
                <a:solidFill>
                  <a:schemeClr val="bg1"/>
                </a:solidFill>
                <a:highlight>
                  <a:srgbClr val="6E20B5"/>
                </a:highlight>
              </a:rPr>
              <a:t>Jednoduchost a upřímnost</a:t>
            </a:r>
            <a:r>
              <a:rPr lang="es-ES" sz="2000" b="1" dirty="0">
                <a:solidFill>
                  <a:schemeClr val="bg1"/>
                </a:solidFill>
                <a:highlight>
                  <a:srgbClr val="6E20B5"/>
                </a:highlight>
              </a:rPr>
              <a:t>.</a:t>
            </a:r>
          </a:p>
          <a:p>
            <a:pPr>
              <a:spcBef>
                <a:spcPts val="1800"/>
              </a:spcBef>
            </a:pPr>
            <a:r>
              <a:rPr lang="es-ES" sz="2000" b="1" dirty="0">
                <a:solidFill>
                  <a:schemeClr val="bg1"/>
                </a:solidFill>
                <a:highlight>
                  <a:srgbClr val="0975A4"/>
                </a:highlight>
              </a:rPr>
              <a:t> </a:t>
            </a:r>
            <a:r>
              <a:rPr lang="cs-CZ" sz="2000" b="1" dirty="0">
                <a:solidFill>
                  <a:schemeClr val="bg1"/>
                </a:solidFill>
                <a:highlight>
                  <a:srgbClr val="0975A4"/>
                </a:highlight>
              </a:rPr>
              <a:t>Měnící se plány</a:t>
            </a:r>
            <a:r>
              <a:rPr lang="es-ES" sz="2000" b="1" dirty="0">
                <a:solidFill>
                  <a:schemeClr val="bg1"/>
                </a:solidFill>
                <a:highlight>
                  <a:srgbClr val="0975A4"/>
                </a:highlight>
              </a:rPr>
              <a:t>.</a:t>
            </a:r>
          </a:p>
          <a:p>
            <a:pPr>
              <a:spcBef>
                <a:spcPts val="1800"/>
              </a:spcBef>
            </a:pPr>
            <a:r>
              <a:rPr lang="es-ES" sz="2000" b="1" dirty="0">
                <a:solidFill>
                  <a:schemeClr val="bg1"/>
                </a:solidFill>
                <a:highlight>
                  <a:srgbClr val="099E3D"/>
                </a:highlight>
              </a:rPr>
              <a:t> </a:t>
            </a:r>
            <a:r>
              <a:rPr lang="cs-CZ" sz="2000" b="1" dirty="0">
                <a:solidFill>
                  <a:schemeClr val="bg1"/>
                </a:solidFill>
                <a:highlight>
                  <a:srgbClr val="099E3D"/>
                </a:highlight>
              </a:rPr>
              <a:t>Odpuštění a opětovné potvrzení lásky</a:t>
            </a:r>
            <a:r>
              <a:rPr lang="es-ES" sz="2000" b="1" dirty="0">
                <a:solidFill>
                  <a:schemeClr val="bg1"/>
                </a:solidFill>
                <a:highlight>
                  <a:srgbClr val="099E3D"/>
                </a:highlight>
              </a:rPr>
              <a:t>.</a:t>
            </a:r>
          </a:p>
          <a:p>
            <a:pPr>
              <a:spcBef>
                <a:spcPts val="1800"/>
              </a:spcBef>
            </a:pPr>
            <a:r>
              <a:rPr lang="es-ES" sz="2000" b="1" dirty="0">
                <a:solidFill>
                  <a:schemeClr val="bg1"/>
                </a:solidFill>
                <a:highlight>
                  <a:srgbClr val="CB7B2B"/>
                </a:highlight>
              </a:rPr>
              <a:t> </a:t>
            </a:r>
            <a:r>
              <a:rPr lang="cs-CZ" sz="2000" b="1" dirty="0">
                <a:solidFill>
                  <a:schemeClr val="bg1"/>
                </a:solidFill>
                <a:highlight>
                  <a:srgbClr val="CB7B2B"/>
                </a:highlight>
              </a:rPr>
              <a:t>Vítězství v Kristu</a:t>
            </a:r>
            <a:r>
              <a:rPr lang="es-ES" sz="2000" b="1" dirty="0">
                <a:solidFill>
                  <a:schemeClr val="bg1"/>
                </a:solidFill>
                <a:highlight>
                  <a:srgbClr val="CB7B2B"/>
                </a:highlight>
              </a:rPr>
              <a:t>.</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es-ES" sz="2000" b="1" dirty="0"/>
              <a:t>Když se ponoříme do studia Pavlova druhého listu Korintským, vidíme, že apoštol se velmi stará o blaho církve.</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hq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hq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323439"/>
          </a:xfrm>
          <a:prstGeom prst="rect">
            <a:avLst/>
          </a:prstGeom>
          <a:noFill/>
        </p:spPr>
        <p:txBody>
          <a:bodyPr wrap="square">
            <a:spAutoFit/>
          </a:bodyPr>
          <a:lstStyle/>
          <a:p>
            <a:pPr lvl="0">
              <a:spcBef>
                <a:spcPts val="600"/>
              </a:spcBef>
              <a:defRPr/>
            </a:pPr>
            <a:r>
              <a:rPr lang="es-ES" sz="2000" b="1" dirty="0">
                <a:solidFill>
                  <a:prstClr val="black"/>
                </a:solidFill>
              </a:rPr>
              <a:t>Pavel připravuje církev čelit těmto obtížím, vnitřním i vnějším, a učí je tvořit tělo sjednocené v nezištné lásce. Z této rady se dnes můžeme naučit být "pachatelem života až k životu" (2. Korintským 2:16).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015663"/>
          </a:xfrm>
          <a:prstGeom prst="rect">
            <a:avLst/>
          </a:prstGeom>
          <a:noFill/>
        </p:spPr>
        <p:txBody>
          <a:bodyPr wrap="square">
            <a:spAutoFit/>
          </a:bodyPr>
          <a:lstStyle/>
          <a:p>
            <a:pPr lvl="0">
              <a:spcBef>
                <a:spcPts val="600"/>
              </a:spcBef>
              <a:defRPr/>
            </a:pPr>
            <a:r>
              <a:rPr lang="es-ES" sz="2000" b="1" dirty="0">
                <a:solidFill>
                  <a:prstClr val="black"/>
                </a:solidFill>
              </a:rPr>
              <a:t>Ačkoliv nikdy nebylo snadné následovat Boží cesty v tomto hříšném světě, v prvním století mohlo prohlásit se za křesťana vážné obtíže.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cs-CZ"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BOŽÍ ÚTĚCHA</a:t>
            </a:r>
            <a:endParaRPr lang="es-ES"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cs-CZ"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Bůh</a:t>
            </a: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n</a:t>
            </a:r>
            <a:r>
              <a:rPr lang="cs-CZ"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á</a:t>
            </a: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 </a:t>
            </a:r>
            <a:r>
              <a:rPr lang="cs-CZ"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potěšuje v každém soužení, abychom i my mohli těšit ty, kteří jsou v jakékoli tísni,  tou útěchou, jaké se nám samým dostává od Boha</a:t>
            </a: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cs-CZ"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Korintským</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1:4)</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443245"/>
            <a:ext cx="7212430" cy="1015663"/>
          </a:xfrm>
          <a:prstGeom prst="rect">
            <a:avLst/>
          </a:prstGeom>
          <a:noFill/>
        </p:spPr>
        <p:txBody>
          <a:bodyPr wrap="square" rtlCol="0">
            <a:spAutoFit/>
          </a:bodyPr>
          <a:lstStyle/>
          <a:p>
            <a:pPr>
              <a:spcBef>
                <a:spcPts val="600"/>
              </a:spcBef>
            </a:pPr>
            <a:r>
              <a:rPr lang="es-ES" sz="2000" b="1" dirty="0"/>
              <a:t>2. Korintským je list, ve kterém Pavel nejvíce mluví o</a:t>
            </a:r>
            <a:r>
              <a:rPr lang="cs-CZ" sz="2000" b="1" dirty="0"/>
              <a:t> útěše.</a:t>
            </a:r>
            <a:r>
              <a:rPr lang="es-ES" sz="2000" b="1" dirty="0"/>
              <a:t> Církev procházela těžkým obdobím a Pavlův dřívější dopis </a:t>
            </a:r>
            <a:r>
              <a:rPr lang="cs-CZ" sz="2000" b="1" dirty="0"/>
              <a:t>     </a:t>
            </a:r>
            <a:r>
              <a:rPr lang="es-ES" sz="2000" b="1" dirty="0"/>
              <a:t>je uvrhl do stavu smutku.</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4014329849"/>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84996" y="4103130"/>
            <a:ext cx="2858015" cy="2246769"/>
          </a:xfrm>
          <a:prstGeom prst="rect">
            <a:avLst/>
          </a:prstGeom>
          <a:noFill/>
        </p:spPr>
        <p:txBody>
          <a:bodyPr wrap="square">
            <a:spAutoFit/>
          </a:bodyPr>
          <a:lstStyle/>
          <a:p>
            <a:pPr>
              <a:spcBef>
                <a:spcPts val="600"/>
              </a:spcBef>
            </a:pPr>
            <a:r>
              <a:rPr lang="es-ES" sz="2000" b="1" dirty="0"/>
              <a:t>Sám prošel obdobími, kdy mu šlo o život a byl sklíčený (2. Korintským 1:8-10). Ale Bůh ho utěšil a nyní tuto útěchu předává církvi (2. Korintským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566475"/>
            <a:ext cx="7212430" cy="1015663"/>
          </a:xfrm>
          <a:prstGeom prst="rect">
            <a:avLst/>
          </a:prstGeom>
          <a:noFill/>
        </p:spPr>
        <p:txBody>
          <a:bodyPr wrap="square">
            <a:spAutoFit/>
          </a:bodyPr>
          <a:lstStyle/>
          <a:p>
            <a:pPr lvl="0">
              <a:spcBef>
                <a:spcPts val="600"/>
              </a:spcBef>
              <a:defRPr/>
            </a:pPr>
            <a:r>
              <a:rPr lang="es-ES" sz="2000" b="1" dirty="0">
                <a:solidFill>
                  <a:prstClr val="black"/>
                </a:solidFill>
              </a:rPr>
              <a:t>Ale ten smutek byl "podle Bo</a:t>
            </a:r>
            <a:r>
              <a:rPr lang="cs-CZ" sz="2000" b="1" dirty="0" err="1">
                <a:solidFill>
                  <a:prstClr val="black"/>
                </a:solidFill>
              </a:rPr>
              <a:t>ží</a:t>
            </a:r>
            <a:r>
              <a:rPr lang="cs-CZ" sz="2000" b="1" dirty="0">
                <a:solidFill>
                  <a:prstClr val="black"/>
                </a:solidFill>
              </a:rPr>
              <a:t> vůle</a:t>
            </a:r>
            <a:r>
              <a:rPr lang="es-ES" sz="2000" b="1" dirty="0">
                <a:solidFill>
                  <a:prstClr val="black"/>
                </a:solidFill>
              </a:rPr>
              <a:t>", až k pokání</a:t>
            </a:r>
            <a:r>
              <a:rPr lang="cs-CZ" sz="2000" b="1" dirty="0">
                <a:solidFill>
                  <a:prstClr val="black"/>
                </a:solidFill>
              </a:rPr>
              <a:t>                              </a:t>
            </a:r>
            <a:r>
              <a:rPr lang="es-ES" sz="2000" b="1" dirty="0">
                <a:solidFill>
                  <a:prstClr val="black"/>
                </a:solidFill>
              </a:rPr>
              <a:t> (2. Korintským 7:10). Takže Pavel nechce, aby je</a:t>
            </a:r>
            <a:r>
              <a:rPr lang="cs-CZ" sz="2000" b="1" dirty="0">
                <a:solidFill>
                  <a:prstClr val="black"/>
                </a:solidFill>
              </a:rPr>
              <a:t>                           </a:t>
            </a:r>
            <a:r>
              <a:rPr lang="es-ES" sz="2000" b="1" dirty="0">
                <a:solidFill>
                  <a:prstClr val="black"/>
                </a:solidFill>
              </a:rPr>
              <a:t> ten smutek přemohl, ale aby byl utěšen.</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cs-CZ" sz="4400" b="1" dirty="0">
                <a:ln/>
                <a:solidFill>
                  <a:schemeClr val="accent3"/>
                </a:solidFill>
              </a:rPr>
              <a:t>JEDNODUCHOST A UPŘÍMNOST</a:t>
            </a:r>
            <a:endParaRPr lang="es-ES" sz="44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861774"/>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a:t>
            </a:r>
            <a:r>
              <a:rPr lang="cs-CZ" b="1" dirty="0">
                <a:solidFill>
                  <a:schemeClr val="accent1">
                    <a:lumMod val="75000"/>
                  </a:schemeClr>
                </a:solidFill>
                <a:latin typeface="Comic Sans MS" panose="030F0702030302020204" pitchFamily="66" charset="0"/>
              </a:rPr>
              <a:t>Toto je naše chlouba: Naše svědomí nám nám dosvědčuje, že jsme v tomto světě a zvláště                        vůči vám žili ve svatosti a ryzosti před Bohem a nespoléhali na světskou moudrost, nýbrž na milost Boží</a:t>
            </a:r>
            <a:r>
              <a:rPr lang="es-ES" b="1" dirty="0">
                <a:solidFill>
                  <a:schemeClr val="accent1">
                    <a:lumMod val="75000"/>
                  </a:schemeClr>
                </a:solidFill>
                <a:latin typeface="Comic Sans MS" panose="030F0702030302020204" pitchFamily="66" charset="0"/>
              </a:rPr>
              <a:t>” </a:t>
            </a:r>
            <a:r>
              <a:rPr lang="cs-CZ" b="1" dirty="0">
                <a:solidFill>
                  <a:schemeClr val="accent1">
                    <a:lumMod val="75000"/>
                  </a:schemeClr>
                </a:solidFill>
                <a:latin typeface="Comic Sans MS" panose="030F0702030302020204" pitchFamily="66" charset="0"/>
              </a:rPr>
              <a:t>            </a:t>
            </a:r>
            <a:r>
              <a:rPr lang="es-ES" sz="1400" b="1" dirty="0">
                <a:solidFill>
                  <a:schemeClr val="accent1">
                    <a:lumMod val="75000"/>
                  </a:schemeClr>
                </a:solidFill>
                <a:latin typeface="Comic Sans MS" panose="030F0702030302020204" pitchFamily="66" charset="0"/>
              </a:rPr>
              <a:t>(2</a:t>
            </a:r>
            <a:r>
              <a:rPr lang="cs-CZ" sz="1400" b="1" dirty="0">
                <a:solidFill>
                  <a:schemeClr val="accent1">
                    <a:lumMod val="75000"/>
                  </a:schemeClr>
                </a:solidFill>
                <a:latin typeface="Comic Sans MS" panose="030F0702030302020204" pitchFamily="66" charset="0"/>
              </a:rPr>
              <a:t>. Korintským</a:t>
            </a:r>
            <a:r>
              <a:rPr lang="es-ES" sz="1400" b="1" dirty="0">
                <a:solidFill>
                  <a:schemeClr val="accent1">
                    <a:lumMod val="75000"/>
                  </a:schemeClr>
                </a:solidFill>
                <a:latin typeface="Comic Sans MS" panose="030F0702030302020204" pitchFamily="66" charset="0"/>
              </a:rPr>
              <a:t> 1:12)</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04775" y="1610410"/>
            <a:ext cx="7223637" cy="1323439"/>
          </a:xfrm>
          <a:prstGeom prst="rect">
            <a:avLst/>
          </a:prstGeom>
          <a:noFill/>
        </p:spPr>
        <p:txBody>
          <a:bodyPr wrap="square" rtlCol="0">
            <a:spAutoFit/>
          </a:bodyPr>
          <a:lstStyle/>
          <a:p>
            <a:pPr>
              <a:spcBef>
                <a:spcPts val="600"/>
              </a:spcBef>
            </a:pPr>
            <a:r>
              <a:rPr lang="es-ES" sz="2000" b="1" dirty="0"/>
              <a:t>Někteří lidé na Pavla pohlíželi svrchu, obviňovali ho ze slabosti a nerozhodnosti (2. Korintským 10:10). Z tohoto důvodu, a aby jeho rady byly přijaty a přijaty, bylo nutné, aby se apoštol proti takovým obviněním bránil.</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160217" cy="2554545"/>
          </a:xfrm>
          <a:prstGeom prst="rect">
            <a:avLst/>
          </a:prstGeom>
          <a:noFill/>
        </p:spPr>
        <p:txBody>
          <a:bodyPr wrap="square">
            <a:spAutoFit/>
          </a:bodyPr>
          <a:lstStyle/>
          <a:p>
            <a:pPr>
              <a:spcBef>
                <a:spcPts val="600"/>
              </a:spcBef>
            </a:pPr>
            <a:r>
              <a:rPr lang="es-ES" sz="2000" b="1" dirty="0"/>
              <a:t>On a jeho kolegové mohli s jistotou říct, že jejich chování bylo svaté a upřímné, jak v církvi, tak mimo ni.</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6" y="4303455"/>
            <a:ext cx="4758813" cy="2246769"/>
          </a:xfrm>
          <a:prstGeom prst="rect">
            <a:avLst/>
          </a:prstGeom>
          <a:noFill/>
        </p:spPr>
        <p:txBody>
          <a:bodyPr wrap="square">
            <a:spAutoFit/>
          </a:bodyPr>
          <a:lstStyle/>
          <a:p>
            <a:pPr>
              <a:spcBef>
                <a:spcPts val="600"/>
              </a:spcBef>
            </a:pPr>
            <a:r>
              <a:rPr lang="es-ES" sz="2000" b="1" dirty="0"/>
              <a:t>Z tohoto důvodu byly Pavlovy spisy prosté skrytých úmyslů. Doufal jsem, že tyto dopisy budou čteny a pochopeny v kontextu svatosti a upřímnosti, tedy psané z lásky k nim a hledající jen jejich dobro</a:t>
            </a:r>
            <a:br>
              <a:rPr lang="es-ES" sz="2000" b="1" dirty="0"/>
            </a:br>
            <a:r>
              <a:rPr lang="es-ES" sz="2000" b="1" dirty="0"/>
              <a:t>(2. Korintským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04775" y="3095511"/>
            <a:ext cx="7384176" cy="707886"/>
          </a:xfrm>
          <a:prstGeom prst="rect">
            <a:avLst/>
          </a:prstGeom>
          <a:noFill/>
        </p:spPr>
        <p:txBody>
          <a:bodyPr wrap="square">
            <a:spAutoFit/>
          </a:bodyPr>
          <a:lstStyle/>
          <a:p>
            <a:pPr lvl="0">
              <a:spcBef>
                <a:spcPts val="600"/>
              </a:spcBef>
              <a:defRPr/>
            </a:pPr>
            <a:r>
              <a:rPr lang="es-ES" sz="2000" b="1" dirty="0">
                <a:solidFill>
                  <a:prstClr val="black"/>
                </a:solidFill>
              </a:rPr>
              <a:t>Jako člověk se považoval za malého (Ef 3:8). Ale díky Boží milosti se mohl chlubit čistým svědomím (2. Korintským 1:12).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cs-CZ"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MĚNÍCÍ SE PLÁNY</a:t>
            </a:r>
            <a:endPar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646331"/>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a:t>
            </a:r>
            <a:r>
              <a:rPr lang="cs-CZ" b="1" dirty="0">
                <a:solidFill>
                  <a:schemeClr val="accent4">
                    <a:lumMod val="50000"/>
                  </a:schemeClr>
                </a:solidFill>
                <a:latin typeface="Comic Sans MS" panose="030F0702030302020204" pitchFamily="66" charset="0"/>
              </a:rPr>
              <a:t>Dovolávám se za svědka samotného Boha, že jen z ohledu na vás jsem dosud nepřišel do </a:t>
            </a:r>
            <a:r>
              <a:rPr lang="cs-CZ" b="1" dirty="0" err="1">
                <a:solidFill>
                  <a:schemeClr val="accent4">
                    <a:lumMod val="50000"/>
                  </a:schemeClr>
                </a:solidFill>
                <a:latin typeface="Comic Sans MS" panose="030F0702030302020204" pitchFamily="66" charset="0"/>
              </a:rPr>
              <a:t>Korintu</a:t>
            </a:r>
            <a:r>
              <a:rPr lang="es-ES" b="1" dirty="0">
                <a:solidFill>
                  <a:schemeClr val="accent4">
                    <a:lumMod val="50000"/>
                  </a:schemeClr>
                </a:solidFill>
                <a:latin typeface="Comic Sans MS" panose="030F0702030302020204" pitchFamily="66" charset="0"/>
              </a:rPr>
              <a:t>” </a:t>
            </a:r>
            <a:r>
              <a:rPr lang="es-ES" sz="1400" b="1" dirty="0">
                <a:solidFill>
                  <a:schemeClr val="accent4">
                    <a:lumMod val="50000"/>
                  </a:schemeClr>
                </a:solidFill>
                <a:latin typeface="Comic Sans MS" panose="030F0702030302020204" pitchFamily="66" charset="0"/>
              </a:rPr>
              <a:t>(2</a:t>
            </a:r>
            <a:r>
              <a:rPr lang="cs-CZ" sz="1400" b="1" dirty="0">
                <a:solidFill>
                  <a:schemeClr val="accent4">
                    <a:lumMod val="50000"/>
                  </a:schemeClr>
                </a:solidFill>
                <a:latin typeface="Comic Sans MS" panose="030F0702030302020204" pitchFamily="66" charset="0"/>
              </a:rPr>
              <a:t>. Korintským</a:t>
            </a:r>
            <a:r>
              <a:rPr lang="es-ES" sz="1400" b="1" dirty="0">
                <a:solidFill>
                  <a:schemeClr val="accent4">
                    <a:lumMod val="50000"/>
                  </a:schemeClr>
                </a:solidFill>
                <a:latin typeface="Comic Sans MS" panose="030F0702030302020204" pitchFamily="66" charset="0"/>
              </a:rPr>
              <a:t>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772275" cy="707886"/>
          </a:xfrm>
          <a:prstGeom prst="rect">
            <a:avLst/>
          </a:prstGeom>
          <a:noFill/>
        </p:spPr>
        <p:txBody>
          <a:bodyPr wrap="square" rtlCol="0">
            <a:spAutoFit/>
          </a:bodyPr>
          <a:lstStyle/>
          <a:p>
            <a:pPr>
              <a:spcBef>
                <a:spcPts val="600"/>
              </a:spcBef>
            </a:pPr>
            <a:r>
              <a:rPr lang="es-ES" sz="2000" b="1" dirty="0"/>
              <a:t>Ve svém prvním dopise Pavel informoval Korintťany o itëru, který plánoval následovat (1. Korintským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3108684757"/>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2991565"/>
            <a:ext cx="11991975" cy="369332"/>
          </a:xfrm>
          <a:prstGeom prst="rect">
            <a:avLst/>
          </a:prstGeom>
          <a:noFill/>
        </p:spPr>
        <p:txBody>
          <a:bodyPr wrap="square" rtlCol="0">
            <a:spAutoFit/>
          </a:bodyPr>
          <a:lstStyle/>
          <a:p>
            <a:pPr>
              <a:spcBef>
                <a:spcPts val="600"/>
              </a:spcBef>
            </a:pPr>
            <a:r>
              <a:rPr lang="es-ES" b="1" dirty="0"/>
              <a:t>V pozdějším (ztraceném) dopise, 2. Korintským 7:8), je informoval, že je navštíví dvakrát (2. Korintským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274843056"/>
              </p:ext>
            </p:extLst>
          </p:nvPr>
        </p:nvGraphicFramePr>
        <p:xfrm>
          <a:off x="914400" y="339167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81683"/>
            <a:ext cx="6677025" cy="1323439"/>
          </a:xfrm>
          <a:prstGeom prst="rect">
            <a:avLst/>
          </a:prstGeom>
          <a:noFill/>
        </p:spPr>
        <p:txBody>
          <a:bodyPr wrap="square" rtlCol="0">
            <a:spAutoFit/>
          </a:bodyPr>
          <a:lstStyle/>
          <a:p>
            <a:pPr>
              <a:spcBef>
                <a:spcPts val="600"/>
              </a:spcBef>
            </a:pPr>
            <a:r>
              <a:rPr lang="es-ES" sz="2000" b="1" dirty="0"/>
              <a:t>Nicméně změnil své plány a rozhodl se tu první návštěvu neuskutečnit (2. Korintským 1:23). Tyto změny vedly některé k jeho kritice za nestabilitu a váhání. Proč se změnil?</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6677025" cy="1323439"/>
          </a:xfrm>
          <a:prstGeom prst="rect">
            <a:avLst/>
          </a:prstGeom>
          <a:noFill/>
        </p:spPr>
        <p:txBody>
          <a:bodyPr wrap="square">
            <a:spAutoFit/>
          </a:bodyPr>
          <a:lstStyle/>
          <a:p>
            <a:pPr lvl="0">
              <a:spcBef>
                <a:spcPts val="600"/>
              </a:spcBef>
              <a:defRPr/>
            </a:pPr>
            <a:r>
              <a:rPr lang="es-ES" sz="2000" b="1" dirty="0">
                <a:solidFill>
                  <a:prstClr val="black"/>
                </a:solidFill>
              </a:rPr>
              <a:t>Pavlova přítomnost v Korintu se zdála být nezbytná kvůli tamním problémům. Ale odpor, na který narazil, zahrnoval konfrontaci, které se chtěl vyhnout kvůli své velké lásce k nim (2. Korintským 2:1-4).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64633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cs-CZ" sz="3600" b="1" spc="300" dirty="0">
                <a:ln/>
                <a:solidFill>
                  <a:schemeClr val="bg2">
                    <a:lumMod val="75000"/>
                  </a:schemeClr>
                </a:solidFill>
              </a:rPr>
              <a:t>ODPUŠTĚNÍ A OPĚTOVNÉ POTVRZENÍ LÁSKY</a:t>
            </a:r>
            <a:endParaRPr lang="es-ES" sz="36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576560"/>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a:t>
            </a:r>
            <a:r>
              <a:rPr lang="cs-CZ" b="1" dirty="0">
                <a:solidFill>
                  <a:schemeClr val="accent3">
                    <a:lumMod val="75000"/>
                  </a:schemeClr>
                </a:solidFill>
                <a:latin typeface="Comic Sans MS" panose="030F0702030302020204" pitchFamily="66" charset="0"/>
              </a:rPr>
              <a:t>Komukoli něco odpustíte, odpustím i já. A já když něco odpouštím - mám-li co odpouštět – činím to         před tváří Kristovou kvůli vám</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(2</a:t>
            </a:r>
            <a:r>
              <a:rPr lang="cs-CZ" sz="1400" b="1" dirty="0">
                <a:solidFill>
                  <a:schemeClr val="accent3">
                    <a:lumMod val="75000"/>
                  </a:schemeClr>
                </a:solidFill>
                <a:latin typeface="Comic Sans MS" panose="030F0702030302020204" pitchFamily="66" charset="0"/>
              </a:rPr>
              <a:t>. Korintským</a:t>
            </a:r>
            <a:r>
              <a:rPr lang="es-ES" sz="1400" b="1" dirty="0">
                <a:solidFill>
                  <a:schemeClr val="accent3">
                    <a:lumMod val="75000"/>
                  </a:schemeClr>
                </a:solidFill>
                <a:latin typeface="Comic Sans MS" panose="030F0702030302020204" pitchFamily="66" charset="0"/>
              </a:rPr>
              <a:t>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es-ES" sz="2000" b="1" dirty="0"/>
              <a:t>Zatímco Pavel cestoval do Troa</a:t>
            </a:r>
            <a:r>
              <a:rPr lang="cs-CZ" sz="2000" b="1" dirty="0" err="1"/>
              <a:t>dy</a:t>
            </a:r>
            <a:r>
              <a:rPr lang="es-ES" sz="2000" b="1" dirty="0"/>
              <a:t>, Titus odjel </a:t>
            </a:r>
            <a:r>
              <a:rPr lang="cs-CZ" sz="2000" b="1" dirty="0"/>
              <a:t>          </a:t>
            </a:r>
            <a:r>
              <a:rPr lang="es-ES" sz="2000" b="1" dirty="0"/>
              <a:t>do Korintu. Z Tro</a:t>
            </a:r>
            <a:r>
              <a:rPr lang="cs-CZ" sz="2000" b="1" dirty="0" err="1"/>
              <a:t>dy</a:t>
            </a:r>
            <a:r>
              <a:rPr lang="es-ES" sz="2000" b="1" dirty="0"/>
              <a:t> Pavel odešel do Makedonie. Velmi však litoval, že se s ním Titus nesetkal </a:t>
            </a:r>
            <a:r>
              <a:rPr lang="cs-CZ" sz="2000" b="1" dirty="0"/>
              <a:t>                   </a:t>
            </a:r>
            <a:r>
              <a:rPr lang="es-ES" sz="2000" b="1" dirty="0"/>
              <a:t>v Tro</a:t>
            </a:r>
            <a:r>
              <a:rPr lang="cs-CZ" sz="2000" b="1" dirty="0" err="1"/>
              <a:t>dě</a:t>
            </a:r>
            <a:r>
              <a:rPr lang="es-ES" sz="2000" b="1" dirty="0"/>
              <a:t>, aby mu sdělil zprávy o korintské církvi </a:t>
            </a:r>
            <a:r>
              <a:rPr lang="cs-CZ" sz="2000" b="1" dirty="0"/>
              <a:t>               </a:t>
            </a:r>
            <a:r>
              <a:rPr lang="es-ES" sz="2000" b="1" dirty="0"/>
              <a:t>(2. Korintským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631216"/>
          </a:xfrm>
          <a:prstGeom prst="rect">
            <a:avLst/>
          </a:prstGeom>
          <a:noFill/>
        </p:spPr>
        <p:txBody>
          <a:bodyPr wrap="square">
            <a:spAutoFit/>
          </a:bodyPr>
          <a:lstStyle/>
          <a:p>
            <a:pPr>
              <a:spcBef>
                <a:spcPts val="600"/>
              </a:spcBef>
            </a:pPr>
            <a:r>
              <a:rPr lang="es-ES" sz="2000" b="1" dirty="0"/>
              <a:t>Jedním z bodů, které museli vyřešit, se týkala církevní disciplíny. V poslušnosti apoštolovi byl viník pokárán a viník přijal napomenutí. Nyní je Pavel žádá, aby udělali další krok: odpuštění a obnovení (2. Korintským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lvl="0">
              <a:spcBef>
                <a:spcPts val="600"/>
              </a:spcBef>
              <a:defRPr/>
            </a:pPr>
            <a:r>
              <a:rPr lang="es-ES" sz="2000" b="1" dirty="0">
                <a:solidFill>
                  <a:prstClr val="black"/>
                </a:solidFill>
              </a:rPr>
              <a:t>Krátce poté se Titus konečně setkal s Pavlem</a:t>
            </a:r>
            <a:r>
              <a:rPr lang="cs-CZ" sz="2000" b="1" dirty="0">
                <a:solidFill>
                  <a:prstClr val="black"/>
                </a:solidFill>
              </a:rPr>
              <a:t>                  </a:t>
            </a:r>
            <a:r>
              <a:rPr lang="es-ES" sz="2000" b="1" dirty="0">
                <a:solidFill>
                  <a:prstClr val="black"/>
                </a:solidFill>
              </a:rPr>
              <a:t> v Makedonii. Vyprávěl mu, jak církev velmi příznivě reagovala na apoštolova napomenutí. </a:t>
            </a:r>
            <a:r>
              <a:rPr lang="cs-CZ" sz="2000" b="1" dirty="0">
                <a:solidFill>
                  <a:prstClr val="black"/>
                </a:solidFill>
              </a:rPr>
              <a:t>                                    </a:t>
            </a:r>
            <a:r>
              <a:rPr lang="es-ES" sz="2000" b="1" dirty="0">
                <a:solidFill>
                  <a:prstClr val="black"/>
                </a:solidFill>
              </a:rPr>
              <a:t> </a:t>
            </a:r>
            <a:r>
              <a:rPr lang="cs-CZ" sz="2000" b="1" dirty="0">
                <a:solidFill>
                  <a:prstClr val="black"/>
                </a:solidFill>
              </a:rPr>
              <a:t>(</a:t>
            </a:r>
            <a:r>
              <a:rPr lang="es-ES" sz="2000" b="1" dirty="0">
                <a:solidFill>
                  <a:prstClr val="black"/>
                </a:solidFill>
              </a:rPr>
              <a:t>2. Korintským 7:5-9, 13-16</a:t>
            </a:r>
            <a:r>
              <a:rPr lang="cs-CZ" sz="2000" b="1" dirty="0">
                <a:solidFill>
                  <a:prstClr val="black"/>
                </a:solidFill>
              </a:rPr>
              <a:t>)</a:t>
            </a:r>
            <a:r>
              <a:rPr lang="es-ES" sz="2000" b="1" dirty="0">
                <a:solidFill>
                  <a:prstClr val="black"/>
                </a:solidFill>
              </a:rPr>
              <a:t>.</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143886" y="0"/>
            <a:ext cx="6576954" cy="769441"/>
          </a:xfrm>
          <a:prstGeom prst="rect">
            <a:avLst/>
          </a:prstGeom>
          <a:noFill/>
        </p:spPr>
        <p:txBody>
          <a:bodyPr wrap="square">
            <a:spAutoFit/>
          </a:bodyPr>
          <a:lstStyle/>
          <a:p>
            <a:pPr algn="ctr"/>
            <a:r>
              <a:rPr lang="cs-CZ"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VÍTĚZSTVÍ V KRISTU</a:t>
            </a:r>
            <a:endPar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6498077" y="87258"/>
            <a:ext cx="5550036" cy="1200329"/>
          </a:xfrm>
          <a:prstGeom prst="rect">
            <a:avLst/>
          </a:prstGeom>
          <a:noFill/>
        </p:spPr>
        <p:txBody>
          <a:bodyPr wrap="square">
            <a:spAutoFit/>
          </a:bodyPr>
          <a:lstStyle/>
          <a:p>
            <a:pPr algn="ct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cs-CZ" b="1" dirty="0">
                <a:solidFill>
                  <a:srgbClr val="BEE395"/>
                </a:solidFill>
                <a:effectLst>
                  <a:outerShdw blurRad="38100" dist="38100" dir="2700000" algn="tl">
                    <a:srgbClr val="000000">
                      <a:alpha val="43137"/>
                    </a:srgbClr>
                  </a:outerShdw>
                </a:effectLst>
                <a:latin typeface="Comic Sans MS" panose="030F0702030302020204" pitchFamily="66" charset="0"/>
              </a:rPr>
              <a:t>Jsme totiž jakoby vůní kadidla, jež Kristus            obětuje Bohu, ta vůně proniká k těm, kteří               docházejí spásy, i k těm, kteří spějí                                k zahynutí</a:t>
            </a: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(2</a:t>
            </a:r>
            <a:r>
              <a:rPr lang="cs-CZ" sz="1400" b="1" dirty="0">
                <a:solidFill>
                  <a:srgbClr val="BEE395"/>
                </a:solidFill>
                <a:effectLst>
                  <a:outerShdw blurRad="38100" dist="38100" dir="2700000" algn="tl">
                    <a:srgbClr val="000000">
                      <a:alpha val="43137"/>
                    </a:srgbClr>
                  </a:outerShdw>
                </a:effectLst>
                <a:latin typeface="Comic Sans MS" panose="030F0702030302020204" pitchFamily="66" charset="0"/>
              </a:rPr>
              <a:t>. Korintským</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631216"/>
          </a:xfrm>
          <a:prstGeom prst="rect">
            <a:avLst/>
          </a:prstGeom>
          <a:noFill/>
        </p:spPr>
        <p:txBody>
          <a:bodyPr wrap="square" rtlCol="0">
            <a:spAutoFit/>
          </a:bodyPr>
          <a:lstStyle/>
          <a:p>
            <a:pPr>
              <a:spcBef>
                <a:spcPts val="600"/>
              </a:spcBef>
            </a:pPr>
            <a:r>
              <a:rPr lang="es-ES" sz="2000" b="1" dirty="0"/>
              <a:t>Komentujíc, jak Bůh "otevřel dveře" pro úspěšné kázání evangelia v Troa</a:t>
            </a:r>
            <a:r>
              <a:rPr lang="cs-CZ" sz="2000" b="1" dirty="0" err="1"/>
              <a:t>dě</a:t>
            </a:r>
            <a:r>
              <a:rPr lang="es-ES" sz="2000" b="1" dirty="0"/>
              <a:t>, Pavel propukne v chválu a vítězství: "Ale díky Bohu, který nás vždy vede k vítězství v Kristu Ježíši a skrze nás všude zjevuje vůni svého poznání„</a:t>
            </a:r>
            <a:r>
              <a:rPr lang="cs-CZ" sz="2000" b="1" dirty="0"/>
              <a:t>                   </a:t>
            </a:r>
            <a:r>
              <a:rPr lang="es-ES" sz="2000" b="1" dirty="0"/>
              <a:t> (2. Korintským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432956"/>
            <a:ext cx="6281636" cy="1323439"/>
          </a:xfrm>
          <a:prstGeom prst="rect">
            <a:avLst/>
          </a:prstGeom>
          <a:noFill/>
        </p:spPr>
        <p:txBody>
          <a:bodyPr wrap="square">
            <a:spAutoFit/>
          </a:bodyPr>
          <a:lstStyle/>
          <a:p>
            <a:pPr>
              <a:spcBef>
                <a:spcPts val="600"/>
              </a:spcBef>
            </a:pPr>
            <a:r>
              <a:rPr lang="es-ES" sz="2000" b="1" dirty="0"/>
              <a:t>Jako všudypřítomná vůně přichází poznání Krista ke každé duši. Pro Korintské, stejně jako pro nás, je tato vůně pro věčný život. Pro ty, kdo toto volání odmítají, je však vůní smrti (2 Kor</a:t>
            </a:r>
            <a:r>
              <a:rPr lang="cs-CZ" sz="2000" b="1"/>
              <a:t>intským</a:t>
            </a:r>
            <a:r>
              <a:rPr lang="es-ES" sz="2000" b="1"/>
              <a:t> </a:t>
            </a:r>
            <a:r>
              <a:rPr lang="es-ES" sz="2000" b="1" dirty="0"/>
              <a:t>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938992"/>
          </a:xfrm>
          <a:prstGeom prst="rect">
            <a:avLst/>
          </a:prstGeom>
          <a:noFill/>
        </p:spPr>
        <p:txBody>
          <a:bodyPr wrap="square">
            <a:spAutoFit/>
          </a:bodyPr>
          <a:lstStyle/>
          <a:p>
            <a:pPr>
              <a:spcBef>
                <a:spcPts val="600"/>
              </a:spcBef>
            </a:pPr>
            <a:r>
              <a:rPr lang="es-ES" sz="2000" b="1" dirty="0"/>
              <a:t>Se zaměřením na odpovědnost, kterou to přináší, Pavel uvádí, </a:t>
            </a:r>
            <a:r>
              <a:rPr lang="cs-CZ" sz="2000" b="1" dirty="0"/>
              <a:t>                  </a:t>
            </a:r>
            <a:r>
              <a:rPr lang="es-ES" sz="2000" b="1" dirty="0"/>
              <a:t>že poselství má být předáváno upřímně, bez osobního prospěchu než o spásu posluchačů</a:t>
            </a:r>
            <a:r>
              <a:rPr lang="cs-CZ" sz="2000" b="1" dirty="0"/>
              <a:t>                                       </a:t>
            </a:r>
            <a:r>
              <a:rPr lang="es-ES" sz="2000" b="1" dirty="0"/>
              <a:t> (2. Korintským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7694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1350355"/>
            <a:ext cx="10715320" cy="3616375"/>
          </a:xfrm>
          <a:prstGeom prst="rect">
            <a:avLst/>
          </a:prstGeom>
          <a:noFill/>
        </p:spPr>
        <p:txBody>
          <a:bodyPr wrap="square">
            <a:spAutoFit/>
          </a:bodyPr>
          <a:lstStyle/>
          <a:p>
            <a:pPr>
              <a:spcBef>
                <a:spcPts val="600"/>
              </a:spcBef>
            </a:pPr>
            <a:r>
              <a:rPr lang="es-ES" sz="2800" b="1" dirty="0">
                <a:latin typeface="Constantia" panose="02030602050306030303" pitchFamily="18" charset="0"/>
              </a:rPr>
              <a:t>“</a:t>
            </a:r>
            <a:r>
              <a:rPr lang="cs-CZ" sz="2800" b="1" dirty="0">
                <a:latin typeface="Constantia" panose="02030602050306030303" pitchFamily="18" charset="0"/>
              </a:rPr>
              <a:t>Tento věrný posel</a:t>
            </a:r>
            <a:r>
              <a:rPr lang="es-ES" sz="2800" b="1" dirty="0">
                <a:latin typeface="Constantia" panose="02030602050306030303" pitchFamily="18" charset="0"/>
              </a:rPr>
              <a:t> [Tit</a:t>
            </a:r>
            <a:r>
              <a:rPr lang="cs-CZ" sz="2800" b="1" dirty="0" err="1">
                <a:latin typeface="Constantia" panose="02030602050306030303" pitchFamily="18" charset="0"/>
              </a:rPr>
              <a:t>us</a:t>
            </a:r>
            <a:r>
              <a:rPr lang="es-ES" sz="2800" b="1" dirty="0">
                <a:latin typeface="Constantia" panose="02030602050306030303" pitchFamily="18" charset="0"/>
              </a:rPr>
              <a:t>] přinesl radostnou zprávu, že mezi korintskými věřícími došlo k úžasné změně. Mnozí přijali ponaučení obsažená v Pavlově dopise a litovali svých hříchů. Svým životem již nedělali křesťanství ostudu, ale přispívali </a:t>
            </a:r>
            <a:r>
              <a:rPr lang="cs-CZ" sz="2800" b="1" dirty="0">
                <a:latin typeface="Constantia" panose="02030602050306030303" pitchFamily="18" charset="0"/>
              </a:rPr>
              <a:t>       </a:t>
            </a:r>
            <a:r>
              <a:rPr lang="es-ES" sz="2800" b="1" dirty="0">
                <a:latin typeface="Constantia" panose="02030602050306030303" pitchFamily="18" charset="0"/>
              </a:rPr>
              <a:t>k šíření praktické zbožnosti. […]</a:t>
            </a:r>
          </a:p>
          <a:p>
            <a:pPr>
              <a:spcBef>
                <a:spcPts val="600"/>
              </a:spcBef>
            </a:pPr>
            <a:r>
              <a:rPr lang="es-ES" sz="2800" b="1" dirty="0">
                <a:latin typeface="Constantia" panose="02030602050306030303" pitchFamily="18" charset="0"/>
              </a:rPr>
              <a:t>Lítost, kterou vyvolá působení Boží milosti na nitro člověka, vede k vyznání a zanechání hříchu. Apoštol říká, že právě taková změna se projevila v životech korintských věřících”</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7092129" y="5852672"/>
            <a:ext cx="4260333" cy="338554"/>
          </a:xfrm>
          <a:prstGeom prst="rect">
            <a:avLst/>
          </a:prstGeom>
          <a:noFill/>
        </p:spPr>
        <p:txBody>
          <a:bodyPr wrap="none" rtlCol="0">
            <a:spAutoFit/>
          </a:bodyPr>
          <a:lstStyle/>
          <a:p>
            <a:pPr algn="r"/>
            <a:r>
              <a:rPr lang="cs-CZ" sz="1600" b="1" dirty="0"/>
              <a:t>(</a:t>
            </a:r>
            <a:r>
              <a:rPr lang="es-ES" sz="1600" b="1" dirty="0"/>
              <a:t>E. G. W. </a:t>
            </a:r>
            <a:r>
              <a:rPr lang="cs-CZ" sz="1600" b="1" dirty="0"/>
              <a:t>: Poslové naděje a lásky strana 186</a:t>
            </a:r>
            <a:r>
              <a:rPr lang="es-ES" sz="1600" b="1" dirty="0"/>
              <a:t>)</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452</TotalTime>
  <Words>1077</Words>
  <Application>Microsoft Office PowerPoint</Application>
  <PresentationFormat>Panorámica</PresentationFormat>
  <Paragraphs>56</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Aptos</vt:lpstr>
      <vt:lpstr>Comic Sans MS</vt:lpstr>
      <vt:lpstr>Arial</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93</cp:revision>
  <dcterms:created xsi:type="dcterms:W3CDTF">2026-07-22T06:08:40Z</dcterms:created>
  <dcterms:modified xsi:type="dcterms:W3CDTF">2026-07-25T19:20:35Z</dcterms:modified>
</cp:coreProperties>
</file>