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75" r:id="rId3"/>
    <p:sldId id="258" r:id="rId4"/>
    <p:sldId id="259" r:id="rId5"/>
    <p:sldId id="260" r:id="rId6"/>
    <p:sldId id="273" r:id="rId7"/>
    <p:sldId id="262" r:id="rId8"/>
    <p:sldId id="274" r:id="rId9"/>
    <p:sldId id="264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400" b="1" dirty="0">
              <a:solidFill>
                <a:schemeClr val="bg1"/>
              </a:solidFill>
            </a:rPr>
            <a:t>Jsme…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cs-CZ" sz="2400" b="1" dirty="0">
              <a:solidFill>
                <a:schemeClr val="bg1"/>
              </a:solidFill>
            </a:rPr>
            <a:t>a</a:t>
          </a:r>
          <a:r>
            <a:rPr lang="es-ES" sz="2400" b="1" dirty="0">
              <a:solidFill>
                <a:schemeClr val="bg1"/>
              </a:solidFill>
            </a:rPr>
            <a:t>le</a:t>
          </a:r>
          <a:r>
            <a:rPr lang="cs-CZ" sz="2400" b="1" dirty="0">
              <a:solidFill>
                <a:schemeClr val="bg1"/>
              </a:solidFill>
            </a:rPr>
            <a:t> nejsme</a:t>
          </a:r>
          <a:r>
            <a:rPr lang="es-ES" sz="2400" b="1" dirty="0">
              <a:solidFill>
                <a:schemeClr val="bg1"/>
              </a:solidFill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sz="2000" b="1" dirty="0">
              <a:solidFill>
                <a:schemeClr val="tx1"/>
              </a:solidFill>
            </a:rPr>
            <a:t>tísněni</a:t>
          </a:r>
          <a:endParaRPr lang="es-ES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v úzkých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cs-CZ" sz="2000" b="1" dirty="0" err="1">
              <a:solidFill>
                <a:schemeClr val="tx1"/>
              </a:solidFill>
            </a:rPr>
            <a:t>bezradni</a:t>
          </a:r>
          <a:endParaRPr lang="es-ES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v koncích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cs-CZ" sz="2000" b="1" dirty="0">
              <a:solidFill>
                <a:schemeClr val="tx1"/>
              </a:solidFill>
            </a:rPr>
            <a:t>pronásledováni</a:t>
          </a:r>
          <a:endParaRPr lang="es-ES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opuštěni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cs-CZ" sz="2000" b="1" dirty="0">
              <a:solidFill>
                <a:schemeClr val="tx1"/>
              </a:solidFill>
            </a:rPr>
            <a:t>sraženi k zemi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poraženi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Kristus dal svůj život z lásky. To nás nutí žít pro Něj</a:t>
          </a:r>
          <a:r>
            <a:rPr lang="cs-CZ" sz="2000" b="1" dirty="0">
              <a:solidFill>
                <a:schemeClr val="tx1"/>
              </a:solidFill>
            </a:rPr>
            <a:t>                     </a:t>
          </a:r>
          <a:r>
            <a:rPr lang="es-ES" sz="2000" b="1" dirty="0">
              <a:solidFill>
                <a:schemeClr val="tx1"/>
              </a:solidFill>
            </a:rPr>
            <a:t> (2. Korintským 5:14-15)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Kristus nás stvořil jako nová stvoření. To nás nutí opustit starý život (2. Korintským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 nás smířil s Bohem. To nás nutí být vyslanci smíření (2. Korintským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Vydržet těžkosti (2. Korintským 6:4-5)</a:t>
          </a:r>
          <a:endParaRPr lang="es-ES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Mít Ducha</a:t>
          </a:r>
          <a:r>
            <a:rPr lang="cs-CZ" sz="2000" b="1" dirty="0">
              <a:solidFill>
                <a:schemeClr val="tx1"/>
              </a:solidFill>
            </a:rPr>
            <a:t> svatého</a:t>
          </a:r>
          <a:r>
            <a:rPr lang="es-ES" sz="2000" b="1" dirty="0">
              <a:solidFill>
                <a:schemeClr val="tx1"/>
              </a:solidFill>
            </a:rPr>
            <a:t> (2. Korintským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B</a:t>
          </a:r>
          <a:r>
            <a:rPr lang="cs-CZ" sz="2000" b="1" dirty="0" err="1">
              <a:solidFill>
                <a:schemeClr val="tx1"/>
              </a:solidFill>
            </a:rPr>
            <a:t>ýt</a:t>
          </a:r>
          <a:r>
            <a:rPr lang="es-ES" sz="2000" b="1" dirty="0">
              <a:solidFill>
                <a:schemeClr val="tx1"/>
              </a:solidFill>
            </a:rPr>
            <a:t> pravdomluvný a spravedlivý (2. Korintským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000" b="1" dirty="0">
              <a:solidFill>
                <a:schemeClr val="tx1"/>
              </a:solidFill>
            </a:rPr>
            <a:t>Stát</a:t>
          </a:r>
          <a:r>
            <a:rPr lang="es-ES" sz="2000" b="1" dirty="0">
              <a:solidFill>
                <a:schemeClr val="tx1"/>
              </a:solidFill>
            </a:rPr>
            <a:t> pevně za jakýchkoli okolností</a:t>
          </a:r>
          <a:br>
            <a:rPr lang="es-ES" sz="2000" b="1" dirty="0">
              <a:solidFill>
                <a:schemeClr val="tx1"/>
              </a:solidFill>
            </a:rPr>
          </a:br>
          <a:r>
            <a:rPr lang="es-ES" sz="2000" b="1" dirty="0">
              <a:solidFill>
                <a:schemeClr val="tx1"/>
              </a:solidFill>
            </a:rPr>
            <a:t>(2. Korintským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Otevř</a:t>
          </a:r>
          <a:r>
            <a:rPr lang="cs-CZ" sz="2000" b="1" dirty="0" err="1">
              <a:solidFill>
                <a:schemeClr val="tx1"/>
              </a:solidFill>
            </a:rPr>
            <a:t>ít</a:t>
          </a:r>
          <a:r>
            <a:rPr lang="cs-CZ" sz="2000" b="1" dirty="0">
              <a:solidFill>
                <a:schemeClr val="tx1"/>
              </a:solidFill>
            </a:rPr>
            <a:t> svá</a:t>
          </a:r>
          <a:r>
            <a:rPr lang="es-ES" sz="2000" b="1" dirty="0">
              <a:solidFill>
                <a:schemeClr val="tx1"/>
              </a:solidFill>
            </a:rPr>
            <a:t> srdce druhým (2. Korintským 6:11-13)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Oddělov</a:t>
          </a:r>
          <a:r>
            <a:rPr lang="cs-CZ" sz="2000" b="1" dirty="0" err="1">
              <a:solidFill>
                <a:schemeClr val="tx1"/>
              </a:solidFill>
            </a:rPr>
            <a:t>at</a:t>
          </a:r>
          <a:r>
            <a:rPr lang="es-ES" sz="2000" b="1" dirty="0">
              <a:solidFill>
                <a:schemeClr val="tx1"/>
              </a:solidFill>
            </a:rPr>
            <a:t> se od škodlivého vlivu nevěřících</a:t>
          </a:r>
          <a:r>
            <a:rPr lang="cs-CZ" sz="2000" b="1" dirty="0">
              <a:solidFill>
                <a:schemeClr val="tx1"/>
              </a:solidFill>
            </a:rPr>
            <a:t>                          </a:t>
          </a:r>
          <a:r>
            <a:rPr lang="es-ES" sz="2000" b="1" dirty="0">
              <a:solidFill>
                <a:schemeClr val="tx1"/>
              </a:solidFill>
            </a:rPr>
            <a:t> (2. Korintským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400" b="1" dirty="0" err="1"/>
            <a:t>Pov</a:t>
          </a:r>
          <a:r>
            <a:rPr lang="es-ES" sz="2400" b="1" dirty="0"/>
            <a:t>olání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cs-CZ" sz="2000" b="1" dirty="0"/>
            <a:t>Vyjděte z jejich středu</a:t>
          </a:r>
          <a:endParaRPr lang="es-ES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cs-CZ" sz="2000" b="1" dirty="0"/>
            <a:t>Oddělte se</a:t>
          </a:r>
          <a:endParaRPr lang="es-ES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/>
            <a:t>Důsledky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Budu </a:t>
          </a:r>
          <a:r>
            <a:rPr lang="cs-CZ" sz="2000" b="1" dirty="0"/>
            <a:t>přebývat mezi vámi</a:t>
          </a:r>
          <a:endParaRPr lang="es-ES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Budu </a:t>
          </a:r>
          <a:r>
            <a:rPr lang="cs-CZ" sz="2000" b="1" dirty="0"/>
            <a:t>vašim</a:t>
          </a:r>
          <a:r>
            <a:rPr lang="es-ES" sz="2000" b="1" dirty="0"/>
            <a:t> otcem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cs-CZ" sz="2000" b="1" dirty="0"/>
            <a:t>Ničeho nečistého se nedotýkejte</a:t>
          </a:r>
          <a:endParaRPr lang="es-ES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Přijmu </a:t>
          </a:r>
          <a:r>
            <a:rPr lang="cs-CZ" sz="2000" b="1" dirty="0"/>
            <a:t>vás</a:t>
          </a:r>
          <a:endParaRPr lang="es-ES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Budu </a:t>
          </a:r>
          <a:r>
            <a:rPr lang="cs-CZ" sz="2000" b="1" dirty="0"/>
            <a:t>vašim</a:t>
          </a:r>
          <a:r>
            <a:rPr lang="es-ES" sz="2000" b="1" dirty="0"/>
            <a:t> Bohem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Budete mými lid</a:t>
          </a:r>
          <a:r>
            <a:rPr lang="cs-CZ" sz="2000" b="1" dirty="0"/>
            <a:t>e</a:t>
          </a:r>
          <a:r>
            <a:rPr lang="es-ES" sz="2000" b="1" dirty="0"/>
            <a:t>m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 custScaleX="82645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 custScaleX="82645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Jsme…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</a:rPr>
            <a:t>tísněni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 err="1">
              <a:solidFill>
                <a:schemeClr val="tx1"/>
              </a:solidFill>
            </a:rPr>
            <a:t>bezradni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</a:rPr>
            <a:t>pronásledováni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</a:rPr>
            <a:t>sraženi k zemi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a</a:t>
          </a:r>
          <a:r>
            <a:rPr lang="es-ES" sz="2400" b="1" kern="1200" dirty="0">
              <a:solidFill>
                <a:schemeClr val="bg1"/>
              </a:solidFill>
            </a:rPr>
            <a:t>le</a:t>
          </a:r>
          <a:r>
            <a:rPr lang="cs-CZ" sz="2400" b="1" kern="1200" dirty="0">
              <a:solidFill>
                <a:schemeClr val="bg1"/>
              </a:solidFill>
            </a:rPr>
            <a:t> nejsme</a:t>
          </a:r>
          <a:r>
            <a:rPr lang="es-ES" sz="2400" b="1" kern="1200" dirty="0">
              <a:solidFill>
                <a:schemeClr val="bg1"/>
              </a:solidFill>
            </a:rPr>
            <a:t>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v úzkých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v koncích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opuštěni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poraženi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Kristus dal svůj život z lásky. To nás nutí žít pro Něj</a:t>
          </a:r>
          <a:r>
            <a:rPr lang="cs-CZ" sz="2000" b="1" kern="1200" dirty="0">
              <a:solidFill>
                <a:schemeClr val="tx1"/>
              </a:solidFill>
            </a:rPr>
            <a:t>                     </a:t>
          </a:r>
          <a:r>
            <a:rPr lang="es-ES" sz="2000" b="1" kern="1200" dirty="0">
              <a:solidFill>
                <a:schemeClr val="tx1"/>
              </a:solidFill>
            </a:rPr>
            <a:t> (2. Korintským 5:14-15)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Kristus nás stvořil jako nová stvoření. To nás nutí opustit starý život (2. Korintským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 nás smířil s Bohem. To nás nutí být vyslanci smíření (2. Korintským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Vydržet těžkosti (2. Korintským 6:4-5)</a:t>
          </a:r>
          <a:endParaRPr lang="es-ES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Mít Ducha</a:t>
          </a:r>
          <a:r>
            <a:rPr lang="cs-CZ" sz="2000" b="1" kern="1200" dirty="0">
              <a:solidFill>
                <a:schemeClr val="tx1"/>
              </a:solidFill>
            </a:rPr>
            <a:t> svatého</a:t>
          </a:r>
          <a:r>
            <a:rPr lang="es-ES" sz="2000" b="1" kern="1200" dirty="0">
              <a:solidFill>
                <a:schemeClr val="tx1"/>
              </a:solidFill>
            </a:rPr>
            <a:t> (2. Korintským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B</a:t>
          </a:r>
          <a:r>
            <a:rPr lang="cs-CZ" sz="2000" b="1" kern="1200" dirty="0" err="1">
              <a:solidFill>
                <a:schemeClr val="tx1"/>
              </a:solidFill>
            </a:rPr>
            <a:t>ýt</a:t>
          </a:r>
          <a:r>
            <a:rPr lang="es-ES" sz="2000" b="1" kern="1200" dirty="0">
              <a:solidFill>
                <a:schemeClr val="tx1"/>
              </a:solidFill>
            </a:rPr>
            <a:t> pravdomluvný a spravedlivý (2. Korintským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</a:rPr>
            <a:t>Stát</a:t>
          </a:r>
          <a:r>
            <a:rPr lang="es-ES" sz="2000" b="1" kern="1200" dirty="0">
              <a:solidFill>
                <a:schemeClr val="tx1"/>
              </a:solidFill>
            </a:rPr>
            <a:t> pevně za jakýchkoli okolností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s-ES" sz="2000" b="1" kern="1200" dirty="0">
              <a:solidFill>
                <a:schemeClr val="tx1"/>
              </a:solidFill>
            </a:rPr>
            <a:t>(2. Korintským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Otevř</a:t>
          </a:r>
          <a:r>
            <a:rPr lang="cs-CZ" sz="2000" b="1" kern="1200" dirty="0" err="1">
              <a:solidFill>
                <a:schemeClr val="tx1"/>
              </a:solidFill>
            </a:rPr>
            <a:t>ít</a:t>
          </a:r>
          <a:r>
            <a:rPr lang="cs-CZ" sz="2000" b="1" kern="1200" dirty="0">
              <a:solidFill>
                <a:schemeClr val="tx1"/>
              </a:solidFill>
            </a:rPr>
            <a:t> svá</a:t>
          </a:r>
          <a:r>
            <a:rPr lang="es-ES" sz="2000" b="1" kern="1200" dirty="0">
              <a:solidFill>
                <a:schemeClr val="tx1"/>
              </a:solidFill>
            </a:rPr>
            <a:t> srdce druhým (2. Korintským 6:11-13)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Oddělov</a:t>
          </a:r>
          <a:r>
            <a:rPr lang="cs-CZ" sz="2000" b="1" kern="1200" dirty="0" err="1">
              <a:solidFill>
                <a:schemeClr val="tx1"/>
              </a:solidFill>
            </a:rPr>
            <a:t>at</a:t>
          </a:r>
          <a:r>
            <a:rPr lang="es-ES" sz="2000" b="1" kern="1200" dirty="0">
              <a:solidFill>
                <a:schemeClr val="tx1"/>
              </a:solidFill>
            </a:rPr>
            <a:t> se od škodlivého vlivu nevěřících</a:t>
          </a:r>
          <a:r>
            <a:rPr lang="cs-CZ" sz="2000" b="1" kern="1200" dirty="0">
              <a:solidFill>
                <a:schemeClr val="tx1"/>
              </a:solidFill>
            </a:rPr>
            <a:t>                          </a:t>
          </a:r>
          <a:r>
            <a:rPr lang="es-ES" sz="2000" b="1" kern="1200" dirty="0">
              <a:solidFill>
                <a:schemeClr val="tx1"/>
              </a:solidFill>
            </a:rPr>
            <a:t> (2. Korintským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713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cs-CZ" sz="2000" b="1" kern="1200" dirty="0"/>
            <a:t>Vyjděte z jejich středu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cs-CZ" sz="2000" b="1" kern="1200" dirty="0"/>
            <a:t>Oddělte se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cs-CZ" sz="2000" b="1" kern="1200" dirty="0"/>
            <a:t>Ničeho nečistého se nedotýkejte</a:t>
          </a:r>
          <a:endParaRPr lang="es-ES" sz="2000" b="1" kern="1200" dirty="0"/>
        </a:p>
      </dsp:txBody>
      <dsp:txXfrm>
        <a:off x="0" y="241929"/>
        <a:ext cx="4724399" cy="17136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 err="1"/>
            <a:t>Pov</a:t>
          </a:r>
          <a:r>
            <a:rPr lang="es-ES" sz="2400" b="1" kern="1200" dirty="0"/>
            <a:t>olání</a:t>
          </a:r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278089"/>
          <a:ext cx="3904480" cy="2066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Budu </a:t>
          </a:r>
          <a:r>
            <a:rPr lang="cs-CZ" sz="2000" b="1" kern="1200" dirty="0"/>
            <a:t>přebývat mezi vámi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Budu </a:t>
          </a:r>
          <a:r>
            <a:rPr lang="cs-CZ" sz="2000" b="1" kern="1200" dirty="0"/>
            <a:t>vašim</a:t>
          </a:r>
          <a:r>
            <a:rPr lang="es-ES" sz="2000" b="1" kern="1200" dirty="0"/>
            <a:t> Bohem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Budete mými lid</a:t>
          </a:r>
          <a:r>
            <a:rPr lang="cs-CZ" sz="2000" b="1" kern="1200" dirty="0"/>
            <a:t>e</a:t>
          </a:r>
          <a:r>
            <a:rPr lang="es-ES" sz="2000" b="1" kern="1200" dirty="0"/>
            <a:t>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Přijmu </a:t>
          </a:r>
          <a:r>
            <a:rPr lang="cs-CZ" sz="2000" b="1" kern="1200" dirty="0"/>
            <a:t>vás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Budu </a:t>
          </a:r>
          <a:r>
            <a:rPr lang="cs-CZ" sz="2000" b="1" kern="1200" dirty="0"/>
            <a:t>vašim</a:t>
          </a:r>
          <a:r>
            <a:rPr lang="es-ES" sz="2000" b="1" kern="1200" dirty="0"/>
            <a:t> otcem</a:t>
          </a:r>
        </a:p>
      </dsp:txBody>
      <dsp:txXfrm>
        <a:off x="0" y="2278089"/>
        <a:ext cx="3904480" cy="2066400"/>
      </dsp:txXfrm>
    </dsp:sp>
    <dsp:sp modelId="{10D1A03A-6952-4C5D-9531-7BD8145E38A2}">
      <dsp:nvSpPr>
        <dsp:cNvPr id="0" name=""/>
        <dsp:cNvSpPr/>
      </dsp:nvSpPr>
      <dsp:spPr>
        <a:xfrm>
          <a:off x="236220" y="2041929"/>
          <a:ext cx="2733136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Důsledky</a:t>
          </a:r>
        </a:p>
      </dsp:txBody>
      <dsp:txXfrm>
        <a:off x="259277" y="2064986"/>
        <a:ext cx="2687022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AUTENTICKÁ KŘESŤANSKÁ SLUŽBA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0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s-ES" b="1" dirty="0">
                <a:solidFill>
                  <a:srgbClr val="543F22"/>
                </a:solidFill>
              </a:rPr>
              <a:t>Le</a:t>
            </a:r>
            <a:r>
              <a:rPr lang="cs-CZ" b="1" dirty="0">
                <a:solidFill>
                  <a:srgbClr val="543F22"/>
                </a:solidFill>
              </a:rPr>
              <a:t>k</a:t>
            </a:r>
            <a:r>
              <a:rPr lang="es-ES" b="1" dirty="0">
                <a:solidFill>
                  <a:srgbClr val="543F22"/>
                </a:solidFill>
              </a:rPr>
              <a:t>c</a:t>
            </a:r>
            <a:r>
              <a:rPr lang="cs-CZ" b="1" dirty="0">
                <a:solidFill>
                  <a:srgbClr val="543F22"/>
                </a:solidFill>
              </a:rPr>
              <a:t>e</a:t>
            </a:r>
            <a:r>
              <a:rPr lang="es-ES" b="1" dirty="0">
                <a:solidFill>
                  <a:srgbClr val="543F22"/>
                </a:solidFill>
              </a:rPr>
              <a:t> 10 </a:t>
            </a:r>
            <a:r>
              <a:rPr lang="cs-CZ" b="1" dirty="0">
                <a:solidFill>
                  <a:srgbClr val="543F22"/>
                </a:solidFill>
              </a:rPr>
              <a:t>od 30. srpna do</a:t>
            </a:r>
            <a:r>
              <a:rPr lang="es-ES" b="1" dirty="0">
                <a:solidFill>
                  <a:srgbClr val="543F22"/>
                </a:solidFill>
              </a:rPr>
              <a:t> 5</a:t>
            </a:r>
            <a:r>
              <a:rPr lang="cs-CZ" b="1" dirty="0">
                <a:solidFill>
                  <a:srgbClr val="543F22"/>
                </a:solidFill>
              </a:rPr>
              <a:t>. září</a:t>
            </a:r>
            <a:r>
              <a:rPr lang="es-ES" b="1" dirty="0">
                <a:solidFill>
                  <a:srgbClr val="543F22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VÝSLEDEK S</a:t>
            </a:r>
            <a:r>
              <a:rPr lang="cs-C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P</a:t>
            </a: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O</a:t>
            </a:r>
            <a:r>
              <a:rPr lang="cs-C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L</a:t>
            </a: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E</a:t>
            </a:r>
            <a:r>
              <a:rPr lang="cs-C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Č</a:t>
            </a: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NÉ PRÁCE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ÚTĚCHA</a:t>
            </a:r>
            <a:r>
              <a:rPr lang="es-E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 A RADOST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Mám ve vás pevnou důvěru, jsem na vás opravdu hrdý; potěšili jste mě a naplnili uprostřed všeho našeho soužení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cs-CZ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Korintským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350528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Navzdory problémům, kterým čelil, byl Pavel plný radosti (2. Korintským 7:4). Co způsobilo tuto radost?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86"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095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Tímto způsobem byla útěcha pro všechny. Pavlův společník Titus byl utěšen (2. Korintským 7:7). Pavla utěšil příchod Tita (2. Korintským 7:6). Korint</a:t>
            </a:r>
            <a:r>
              <a:rPr lang="cs-CZ" sz="2000" b="1" dirty="0" err="1"/>
              <a:t>ští</a:t>
            </a:r>
            <a:r>
              <a:rPr lang="es-ES" sz="2000" b="1" dirty="0"/>
              <a:t> byli utěšeni, což také uklidnilo Pavla (2. Korintským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66191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Pavel napsal tvrdý dopis Korintským, což je zarmoutilo (2. Korintským 7:8). Ale tento smutek je vedl k pokání</a:t>
            </a: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es-ES" sz="2000" b="1" dirty="0">
                <a:solidFill>
                  <a:prstClr val="black"/>
                </a:solidFill>
              </a:rPr>
              <a:t> (2. Korintským 7:9-10). To v nich přineslo úplnou změnu vztahu k Pavlovi i k sobě navzájem </a:t>
            </a:r>
            <a:r>
              <a:rPr lang="cs-CZ" sz="2000" b="1">
                <a:solidFill>
                  <a:prstClr val="black"/>
                </a:solidFill>
              </a:rPr>
              <a:t>                                                     </a:t>
            </a:r>
            <a:r>
              <a:rPr lang="es-ES" sz="2000" b="1">
                <a:solidFill>
                  <a:prstClr val="black"/>
                </a:solidFill>
              </a:rPr>
              <a:t>(</a:t>
            </a:r>
            <a:r>
              <a:rPr lang="es-ES" sz="2000" b="1" dirty="0">
                <a:solidFill>
                  <a:prstClr val="black"/>
                </a:solidFill>
              </a:rPr>
              <a:t>2. Korintským 7:11-12).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837280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Ale Pa</a:t>
            </a:r>
            <a:r>
              <a:rPr lang="cs-CZ" sz="2000" b="1" dirty="0">
                <a:solidFill>
                  <a:prstClr val="black"/>
                </a:solidFill>
              </a:rPr>
              <a:t>ve</a:t>
            </a:r>
            <a:r>
              <a:rPr lang="es-ES" sz="2000" b="1" dirty="0">
                <a:solidFill>
                  <a:prstClr val="black"/>
                </a:solidFill>
              </a:rPr>
              <a:t>l si nepřipsal žádné zásluhy. Pokud mohou pastoři a členové užívat radost a útěchu, je to proto, že Bůh "utěšuje pokorné" (2. Korintským 7:6a).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“Služ</a:t>
            </a:r>
            <a:r>
              <a:rPr lang="cs-CZ" sz="2600" b="1" dirty="0">
                <a:latin typeface="Constantia" panose="02030602050306030303" pitchFamily="18" charset="0"/>
              </a:rPr>
              <a:t>e</a:t>
            </a:r>
            <a:r>
              <a:rPr lang="es-ES" sz="2600" b="1" dirty="0">
                <a:latin typeface="Constantia" panose="02030602050306030303" pitchFamily="18" charset="0"/>
              </a:rPr>
              <a:t>b</a:t>
            </a:r>
            <a:r>
              <a:rPr lang="cs-CZ" sz="2600" b="1" dirty="0" err="1">
                <a:latin typeface="Constantia" panose="02030602050306030303" pitchFamily="18" charset="0"/>
              </a:rPr>
              <a:t>nost</a:t>
            </a:r>
            <a:r>
              <a:rPr lang="es-ES" sz="2600" b="1" dirty="0">
                <a:latin typeface="Constantia" panose="02030602050306030303" pitchFamily="18" charset="0"/>
              </a:rPr>
              <a:t> znamená službu, a k této službě jsme povoláni. Je to hanba Bohu, když si někdo vybere život plný sebeuspokojení. Moji bratři a sestry, chápete, že každý rok tisíce duší umírají, umírají ve svých hříších, protože světlo pravdy neosvítilo jejich cestu?”</a:t>
            </a:r>
          </a:p>
          <a:p>
            <a:pPr>
              <a:spcBef>
                <a:spcPts val="600"/>
              </a:spcBef>
            </a:pPr>
            <a:r>
              <a:rPr lang="cs-CZ" sz="2600" b="1" dirty="0">
                <a:latin typeface="Constantia" panose="02030602050306030303" pitchFamily="18" charset="0"/>
              </a:rPr>
              <a:t>[</a:t>
            </a:r>
            <a:r>
              <a:rPr lang="es-ES" sz="2600" b="1" dirty="0">
                <a:latin typeface="Constantia" panose="02030602050306030303" pitchFamily="18" charset="0"/>
              </a:rPr>
              <a:t>...</a:t>
            </a:r>
            <a:r>
              <a:rPr lang="cs-CZ" sz="2600" b="1" dirty="0">
                <a:latin typeface="Constantia" panose="02030602050306030303" pitchFamily="18" charset="0"/>
              </a:rPr>
              <a:t>]</a:t>
            </a:r>
            <a:endParaRPr lang="es-ES" sz="26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Ve světě je před námi velká práce. Muži a ženy mají být obráceni ne darem jazyků nebo zázraky, ale kázáním Krista ukřižovaného. Proč odkládat snahu </a:t>
            </a:r>
            <a:r>
              <a:rPr lang="cs-CZ" sz="2600" b="1" dirty="0">
                <a:latin typeface="Constantia" panose="02030602050306030303" pitchFamily="18" charset="0"/>
              </a:rPr>
              <a:t>         </a:t>
            </a:r>
            <a:r>
              <a:rPr lang="es-ES" sz="2600" b="1" dirty="0">
                <a:latin typeface="Constantia" panose="02030602050306030303" pitchFamily="18" charset="0"/>
              </a:rPr>
              <a:t>o zlepšení světa?”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6218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(</a:t>
            </a:r>
            <a:r>
              <a:rPr lang="es-ES" sz="1600" b="1" dirty="0"/>
              <a:t>E. G. W.</a:t>
            </a:r>
            <a:r>
              <a:rPr lang="cs-CZ" sz="1600" b="1" dirty="0"/>
              <a:t>: </a:t>
            </a:r>
            <a:r>
              <a:rPr lang="cs-CZ" sz="1600" b="1" dirty="0" err="1"/>
              <a:t>Reflecting</a:t>
            </a:r>
            <a:r>
              <a:rPr lang="cs-CZ" sz="1600" b="1" dirty="0"/>
              <a:t> Christ strana 256 </a:t>
            </a:r>
            <a:r>
              <a:rPr lang="cs-CZ" sz="1200" b="1" dirty="0"/>
              <a:t>– neautorizovaný překlad: Ivo Kapec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0532AB0-C1DE-BC21-84B1-D0AA493C7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0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cs-CZ" sz="2000" b="1" dirty="0">
                <a:solidFill>
                  <a:srgbClr val="35559D"/>
                </a:solidFill>
              </a:rPr>
              <a:t>PRÁCE KAZATELŮ</a:t>
            </a:r>
            <a:endParaRPr lang="es-ES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cs-CZ" sz="2000" b="1" dirty="0"/>
              <a:t>Kompetence duchovních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Rizika služby.</a:t>
            </a:r>
          </a:p>
          <a:p>
            <a:pPr>
              <a:spcBef>
                <a:spcPts val="600"/>
              </a:spcBef>
            </a:pPr>
            <a:r>
              <a:rPr lang="es-ES" sz="2000" b="1" dirty="0">
                <a:solidFill>
                  <a:srgbClr val="BA4242"/>
                </a:solidFill>
              </a:rPr>
              <a:t>POVINNOSTI ČLENŮ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Poslové</a:t>
            </a:r>
            <a:r>
              <a:rPr lang="es-ES" sz="2000" b="1" dirty="0"/>
              <a:t> smíření.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Povolání ke svatosti.</a:t>
            </a:r>
          </a:p>
          <a:p>
            <a:pPr>
              <a:spcBef>
                <a:spcPts val="600"/>
              </a:spcBef>
            </a:pPr>
            <a:r>
              <a:rPr lang="es-ES" sz="2000" b="1" dirty="0">
                <a:solidFill>
                  <a:srgbClr val="6B9B32"/>
                </a:solidFill>
              </a:rPr>
              <a:t>VÝSLEDEK</a:t>
            </a:r>
            <a:r>
              <a:rPr lang="cs-CZ" sz="2000" b="1" dirty="0">
                <a:solidFill>
                  <a:srgbClr val="6B9B32"/>
                </a:solidFill>
              </a:rPr>
              <a:t> SPOLEČNÉ</a:t>
            </a:r>
            <a:r>
              <a:rPr lang="es-ES" sz="2000" b="1" dirty="0">
                <a:solidFill>
                  <a:srgbClr val="6B9B32"/>
                </a:solidFill>
              </a:rPr>
              <a:t> PRÁCE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Útěcha</a:t>
            </a:r>
            <a:r>
              <a:rPr lang="es-ES" sz="2000" b="1" dirty="0"/>
              <a:t> a radost.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Kdo řekl, že život </a:t>
            </a:r>
            <a:r>
              <a:rPr lang="cs-CZ" sz="2000" b="1" dirty="0"/>
              <a:t>kazatele</a:t>
            </a:r>
            <a:r>
              <a:rPr lang="es-ES" sz="2000" b="1" dirty="0"/>
              <a:t> je pohodlný? </a:t>
            </a:r>
            <a:r>
              <a:rPr lang="cs-CZ" sz="2000" b="1" dirty="0"/>
              <a:t>Poslové</a:t>
            </a:r>
            <a:r>
              <a:rPr lang="es-ES" sz="2000" b="1" dirty="0"/>
              <a:t> evangelia nesou </a:t>
            </a:r>
            <a:r>
              <a:rPr lang="cs-CZ" sz="2000" b="1" dirty="0"/>
              <a:t>      </a:t>
            </a:r>
            <a:r>
              <a:rPr lang="es-ES" sz="2000" b="1" dirty="0"/>
              <a:t>na sobě velkou odpovědnost a jejich úsilí není bez nebezpečí.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1" r="13285"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Když církev spolupracuje se svými duchovními a provádí rozhodné změny ve svém životním stylu, stává se smiřovacím prvkem, který všem přináší útěchu a radost.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Láska k umírajícím duším a něžná péče, kterou musí poskytnout, aby udrželi a povzdigli ty, kteří již přijali evangelium, je to, co odlišuje pravé služebníky od dravých vlků.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cs-C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PRÁCE KAZATELŮ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s-E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KOMPETEN</a:t>
            </a:r>
            <a:r>
              <a:rPr lang="cs-CZ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CE DUCHOVNÍCH</a:t>
            </a:r>
            <a:endParaRPr lang="es-ES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07635"/>
            <a:ext cx="6664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Jsou věci, které se časem moc nemění. Doporučující dopisy otevírají dveře i dnes, stejně jako v prvním století. Potřeboval Pavel doporučující dopis, aby byl přijat korintskou církví? (2. Korintským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rgbClr val="7030A0"/>
                </a:solidFill>
                <a:latin typeface="Comic Sans MS" panose="030F0702030302020204" pitchFamily="66" charset="0"/>
              </a:rPr>
              <a:t>Naším doporučujícím listem jste vy sami; je napsán na našem srdci, všichni jej znají a mohou číst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(2. Korintským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71770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a jeho pomocníci byli "schopnými služebníky nové smlouvy" (2. Korintským 3:6). Slavná smlouva, napsaná Duchem </a:t>
            </a:r>
            <a:r>
              <a:rPr lang="cs-CZ" sz="2000" b="1" dirty="0"/>
              <a:t>           </a:t>
            </a:r>
            <a:r>
              <a:rPr lang="es-ES" sz="2000" b="1" dirty="0"/>
              <a:t>v srdci k věčnému životu.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80279" y="2993591"/>
            <a:ext cx="66524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Měl nejlepší doporučující dopis, jaký existoval – samotné Korintsk</a:t>
            </a:r>
            <a:r>
              <a:rPr lang="cs-CZ" sz="2000" b="1" dirty="0">
                <a:solidFill>
                  <a:prstClr val="black"/>
                </a:solidFill>
              </a:rPr>
              <a:t>é</a:t>
            </a:r>
            <a:r>
              <a:rPr lang="es-ES" sz="2000" b="1" dirty="0">
                <a:solidFill>
                  <a:prstClr val="black"/>
                </a:solidFill>
              </a:rPr>
              <a:t> (2. Korintským 3:2). Jejich srdce byla proměněna Boží milostí, skrze kázání apoštola a jeho spolupracovníků (2. Korintským 3:3).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Někteří však následovali jinou smlouvu, spásu skrze skutky Zákona vytesané do kamene, která jim bránila přijmout slávu milosti (2. Korintským 3:7-9).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RIZIKA SLUŽBY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 všechno je kvůli vám, aby se milost ve mnohých hojně rozmáhala a tak přibývalo i díků k slávě Boží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cs-CZ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(2. Korintským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chápal a snášel rizika služby. Ale věděl, že tato rizika stojí za to, a snášel je z lásky k lidem, kterým dal příležitost dosáhnout spásy (2. Korintským 4:15). Navíc mu byla ujištěna božská pomoc (2. Korintským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64753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Evangelium se hlásá skrze křehké lidské bytosti, aby sláva byla pouze Bohu.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218" r="6584" b="21536"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Utrpení je "lehkým soužením na chvíli" ve srovnání s "nesmírnou a věčnou tíhou slávy", kterou získáme v den vzkříšení (2. Korintským 4:14-18).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POVINNOSTI ČLENŮ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cs-CZ" sz="4400" b="1" dirty="0">
                <a:ln/>
                <a:solidFill>
                  <a:schemeClr val="accent3"/>
                </a:solidFill>
              </a:rPr>
              <a:t>POSLOVÉ</a:t>
            </a:r>
            <a:r>
              <a:rPr lang="es-ES" sz="4400" b="1" dirty="0">
                <a:ln/>
                <a:solidFill>
                  <a:schemeClr val="accent3"/>
                </a:solidFill>
              </a:rPr>
              <a:t> USMÍŘENÍ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To všechno je z Boha, který smířil sám se sebou skrze Krista a pověřil nás, abychom sloužili tomuto smíření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cs-CZ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Korintským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96363" y="1335896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Hnací silou, která by měla řídit život církve (a každého člena), je toto: "Kristova láska nás </a:t>
            </a:r>
            <a:r>
              <a:rPr lang="cs-CZ" sz="2000" b="1" dirty="0"/>
              <a:t>má ve své moci“         </a:t>
            </a:r>
            <a:r>
              <a:rPr lang="es-ES" sz="2000" b="1" dirty="0"/>
              <a:t> (2. Korintským 5:14). Z čeho se tato láska skládá a k čemu nás zavazuje?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2425431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Kristova láska nás tedy vede k radikální změně života. Žít Kristovu lásku nás také vede k tomu, abychom tuto lásku sdíleli s ostatními a prosili je, aby přijali poselství naděje: "Smířte se s Bohem</a:t>
            </a:r>
            <a:r>
              <a:rPr lang="cs-CZ" sz="2000" b="1" dirty="0"/>
              <a:t>“                </a:t>
            </a:r>
            <a:r>
              <a:rPr lang="es-ES" sz="2000" b="1" dirty="0"/>
              <a:t> (2. Korintským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</a:t>
            </a:r>
            <a:r>
              <a:rPr lang="cs-CZ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ÝZVA</a:t>
            </a:r>
            <a:r>
              <a:rPr lang="es-E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K</a:t>
            </a:r>
            <a:r>
              <a:rPr lang="cs-CZ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ŽIVOTU V</a:t>
            </a:r>
            <a:r>
              <a:rPr lang="es-E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 SVATOSTI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Když máme taková zaslíbení, moji nejmilejší, </a:t>
            </a:r>
            <a:r>
              <a:rPr lang="cs-CZ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očisťme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se od každé poskvrny těla i ducha                  a přiveďme k cíli své posvěcení v bázni Boží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              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Korintským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Volání ke svatosti ovlivňuje každodenní život jak duchovních, tak členů: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152918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Kombinací různých pasáží Starého zákona Pavel shrnuje povolání ke svatosti a jeho důsledky </a:t>
            </a:r>
            <a:r>
              <a:rPr lang="cs-CZ" sz="2000" b="1" dirty="0"/>
              <a:t>                    </a:t>
            </a:r>
            <a:r>
              <a:rPr lang="es-ES" sz="2000" b="1" dirty="0"/>
              <a:t>(2. Korintským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714848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1069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Aptos Display</vt:lpstr>
      <vt:lpstr>Arial</vt:lpstr>
      <vt:lpstr>Comic Sans MS</vt:lpstr>
      <vt:lpstr>Aptos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130</cp:revision>
  <dcterms:created xsi:type="dcterms:W3CDTF">2026-07-25T16:44:22Z</dcterms:created>
  <dcterms:modified xsi:type="dcterms:W3CDTF">2026-07-29T18:43:12Z</dcterms:modified>
</cp:coreProperties>
</file>