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"/>
  </p:notesMasterIdLst>
  <p:sldIdLst>
    <p:sldId id="257" r:id="rId2"/>
    <p:sldId id="274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73" r:id="rId11"/>
    <p:sldId id="271" r:id="rId12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6E4E"/>
    <a:srgbClr val="F78D63"/>
    <a:srgbClr val="3D7245"/>
    <a:srgbClr val="326160"/>
    <a:srgbClr val="213F3F"/>
    <a:srgbClr val="284A2D"/>
    <a:srgbClr val="968B7B"/>
    <a:srgbClr val="665546"/>
    <a:srgbClr val="FED254"/>
    <a:srgbClr val="E054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126" autoAdjust="0"/>
  </p:normalViewPr>
  <p:slideViewPr>
    <p:cSldViewPr snapToGrid="0">
      <p:cViewPr varScale="1">
        <p:scale>
          <a:sx n="103" d="100"/>
          <a:sy n="103" d="100"/>
        </p:scale>
        <p:origin x="82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DA9F6-836F-47EE-8A5A-1D60BDA132A3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1F89F4-BCFB-4E5B-B329-D5EF8C6E866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1172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1747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2ª de Corintios 10:1-11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2370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2ª de Corintios 10:12-18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744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6296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2ª de Corintios 11:1-15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8761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7E833-0C4F-7BBF-BEFD-682471D5B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58BC1533-A0E2-407B-7B77-FD34BBF22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F570C652-85E4-BFEA-3BE6-3FE3642D2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2ª de Corintios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A0C5088-1B63-9142-D916-79AB65E29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49135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88DCD-BE93-5931-0CFB-8167AD699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7EA907B-ACB1-01DE-8302-7683615B58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371CBBA-4B5E-44E8-10F6-7EBD26DD4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2ª de Corintios 11:16-31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4BAB829-DF98-19A9-6BA7-1C9A6B33A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1F89F4-BCFB-4E5B-B329-D5EF8C6E8667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558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22B23B-DE54-7259-1228-2FAA19756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C9354DD-8A44-39EB-549F-CF47491520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01D2D5-1514-566F-6951-06A669B6E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DB2FB1-3B1F-85B2-22EA-145558F36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4080A9-6BB5-57E3-A534-E919C01A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534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16CB5-5D48-E07E-15E5-69B3F9B39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5E2527-222B-3F5A-28E0-4D67A9D2A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17FEAEF-2364-8AB7-62AF-53C13BC6D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0204E7-1D04-FF70-86C4-CDD799ABD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C02B98-E98A-A152-496C-EA65D53F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811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371D370-9D7B-1EF2-6168-AE0BBB75E8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F92F02-3396-7033-221B-0DFBB3EED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26FCDB-E547-D184-B8CA-AFE2EAD31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2D8841-884F-B601-36B3-E289FD089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872A95-7F89-A241-0556-0B32B74F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804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1D7796-87E8-1B68-938A-5535268C3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BE86091-2C02-510E-D767-74DA6BAF1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FEE289B-F44F-AAE7-6197-CEBD8D0CF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226ABA-F12D-CAF1-3B50-858A826AB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E1CA8D-70B7-EBDE-4A3A-C8BD7E3D0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254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15039-745C-5CC5-62BB-E7A8CAB71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0FF3A1E-00C2-E227-7718-E67F569B1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63F914-722B-0717-6CBA-4B4ABD254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F9DAE4B-F5F6-E634-04DE-F0FD7F3F8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8BBB663-A69E-DA29-806E-014289232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6758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CBA261-63EC-A526-AD3B-6719616A1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918A3B-6ACA-F6CE-4105-5151FC6B87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EC6B0A-BC2F-34CC-D068-1B0B84ED04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BFB81C-4630-CBAC-729D-FD3B96335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8FC87C-34E1-28A0-EA02-B240BB35A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D697DC-7990-9A08-8774-060D5E5E0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06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087837-F436-3093-E7C5-C77E1EC42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3884AA8-0F2B-BB44-5990-CF3752A81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48482C-232C-E4FD-3637-9937916DD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C45A591-6709-336F-D0F2-CA7C3211B7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FD2B8AA-AF98-36D4-04D2-D1D2DBD639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2A7CB62-1A85-7A8E-3831-8C09C2512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AC5434-FF45-F1A0-20CD-838F51077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D8C3FD0-837C-6A66-4001-FCCBA11C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493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4723D-0698-0CF7-C095-5984078D2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0EB1A6E-A74F-8F9D-B167-A83D64EEC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B54293C-9A65-2EA7-F78C-AF9C7187E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A420911-B331-BE70-5BC3-50158004D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3377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BDC2B00-ADE8-54CB-8568-A8F334905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A8EEE0-E21A-C46A-F802-D8F5A7245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D9910F-4292-F242-D199-985C5A68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1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B72CDB-0126-5315-EA8D-DFD2E3FDF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7A99EA-E5F2-DCB1-2811-4C5AB9524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F5F1684-68D3-467A-4599-B29A57746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C9647D-6E86-B262-2137-BF28B74CB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6A2B60-B32F-F389-4C43-9AE45F64C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05897F-0FEE-0BC4-260E-EE99E048B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17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66AB27-0D66-B33D-68B9-584E0289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2771E6-FF34-2B8C-3153-D0EE67B2C9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EA623C-8427-37B5-5F1A-6509637D6E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923D6A-6325-F1BA-B2C7-67D2BC005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E4F31-4823-4263-8A21-29E1012D371B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B2820B4-59EE-2ABC-6668-C66715BA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C7100B0-59A2-CDC1-52E7-772AFB75D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607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06F8D2-15F5-D281-EA1C-6EE9F961D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8FF1D2-709F-B329-6DA8-A256CD36F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86BE8E-5263-2C03-E44F-EB98DCF6EE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3E4F31-4823-4263-8A21-29E1012D371B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694960-1D83-E0C2-BAF9-6515EC1DE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F413CF-8CB5-88B9-8A5D-B71DC5E10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56A43F-B320-485C-8455-E41819125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7217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35.jp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microsoft.com/office/2007/relationships/hdphoto" Target="../media/hdphoto4.wdp"/><Relationship Id="rId10" Type="http://schemas.microsoft.com/office/2007/relationships/hdphoto" Target="../media/hdphoto6.wdp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g"/><Relationship Id="rId10" Type="http://schemas.openxmlformats.org/officeDocument/2006/relationships/image" Target="../media/image20.png"/><Relationship Id="rId4" Type="http://schemas.microsoft.com/office/2007/relationships/hdphoto" Target="../media/hdphoto1.wdp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6.jpg"/><Relationship Id="rId9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microsoft.com/office/2007/relationships/hdphoto" Target="../media/hdphoto4.wdp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45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47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49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1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6F46502-3920-3223-CAE3-A10BEBF3D4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t="5208" b="-648"/>
          <a:stretch>
            <a:fillRect/>
          </a:stretch>
        </p:blipFill>
        <p:spPr>
          <a:xfrm>
            <a:off x="322759" y="714375"/>
            <a:ext cx="11546481" cy="614362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FA6DEEF-235D-5308-DA9A-23D0BBBB63E8}"/>
              </a:ext>
            </a:extLst>
          </p:cNvPr>
          <p:cNvSpPr txBox="1"/>
          <p:nvPr/>
        </p:nvSpPr>
        <p:spPr>
          <a:xfrm>
            <a:off x="0" y="-4441"/>
            <a:ext cx="12191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JAK ČELIT FALEŠNÝM UČITELŮM</a:t>
            </a:r>
            <a:endParaRPr lang="es-E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1C3CEF0-01F0-BE67-7E12-53D9F5BFAD16}"/>
              </a:ext>
            </a:extLst>
          </p:cNvPr>
          <p:cNvSpPr txBox="1"/>
          <p:nvPr/>
        </p:nvSpPr>
        <p:spPr>
          <a:xfrm rot="16200000">
            <a:off x="-2902321" y="3467397"/>
            <a:ext cx="6143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</a:t>
            </a:r>
            <a:r>
              <a:rPr lang="cs-CZ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r>
              <a:rPr lang="es-ES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cs-CZ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s-ES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 </a:t>
            </a:r>
            <a:r>
              <a:rPr lang="cs-CZ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13. do</a:t>
            </a:r>
            <a:r>
              <a:rPr lang="es-ES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</a:t>
            </a:r>
            <a:r>
              <a:rPr lang="cs-CZ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září</a:t>
            </a:r>
            <a:r>
              <a:rPr lang="es-ES" sz="1600" b="1" dirty="0">
                <a:solidFill>
                  <a:srgbClr val="91E2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2809109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2E1034-B616-1CE2-182E-B6C7387C5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347F1348-D00C-14B1-5C98-958A8F3FC4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F184BB-9226-7180-7671-D9A6EF596D26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cs-CZ" sz="4400" b="1" spc="30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VÝZVA TĚM, KDO ODMÍTAJÍ POKÁNÍ</a:t>
            </a:r>
            <a:r>
              <a:rPr lang="es-ES" sz="4400" b="1" spc="300" dirty="0">
                <a:ln/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6E75BD2-C025-8C40-B2D1-5987D951BB92}"/>
              </a:ext>
            </a:extLst>
          </p:cNvPr>
          <p:cNvSpPr txBox="1"/>
          <p:nvPr/>
        </p:nvSpPr>
        <p:spPr>
          <a:xfrm>
            <a:off x="1" y="724197"/>
            <a:ext cx="121919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Sami sebe se ptejte, zda vskutku žijete z víry, sami sebe zkoumejte. Což nechápete, že Ježíš Kristus je mezi vámi</a:t>
            </a:r>
            <a:r>
              <a:rPr lang="es-ES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?</a:t>
            </a:r>
            <a:r>
              <a:rPr lang="cs-CZ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Ledaže jste před ním neobstáli!</a:t>
            </a:r>
            <a:r>
              <a:rPr lang="es-ES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(2. Korintským 13:5)</a:t>
            </a:r>
            <a:endParaRPr lang="es-ES" b="1" dirty="0">
              <a:solidFill>
                <a:schemeClr val="accent2">
                  <a:lumMod val="40000"/>
                  <a:lumOff val="60000"/>
                </a:schemeClr>
              </a:solidFill>
              <a:effectLst>
                <a:glow rad="127000">
                  <a:srgbClr val="284A2D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AF5D746-ADA7-7235-AF88-577BDBDC0F01}"/>
              </a:ext>
            </a:extLst>
          </p:cNvPr>
          <p:cNvSpPr txBox="1"/>
          <p:nvPr/>
        </p:nvSpPr>
        <p:spPr>
          <a:xfrm>
            <a:off x="-4861" y="1478964"/>
            <a:ext cx="7932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Blížil se čas, kdy Pavel navštíví Korint. Co byste zjistili vy a jak byste se měli podle toho chovat? (2. Korintským 13:1-2).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5C3B292-A861-62EF-9D31-39EF9951A3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046" y="1716381"/>
            <a:ext cx="4152089" cy="233555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B36E4E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E40F02F-2715-17F6-6C5C-B995C49B77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046" y="4311755"/>
            <a:ext cx="4152089" cy="2335550"/>
          </a:xfrm>
          <a:prstGeom prst="round2DiagRect">
            <a:avLst>
              <a:gd name="adj1" fmla="val 0"/>
              <a:gd name="adj2" fmla="val 17077"/>
            </a:avLst>
          </a:prstGeom>
          <a:ln w="57150" cap="sq">
            <a:solidFill>
              <a:srgbClr val="3D7245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8F66DF8-E4A9-FDE2-B96A-AC7681B5D8D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562" r="2562"/>
          <a:stretch>
            <a:fillRect/>
          </a:stretch>
        </p:blipFill>
        <p:spPr>
          <a:xfrm>
            <a:off x="111865" y="2309960"/>
            <a:ext cx="2524328" cy="3302900"/>
          </a:xfrm>
          <a:prstGeom prst="round2DiagRect">
            <a:avLst>
              <a:gd name="adj1" fmla="val 16570"/>
              <a:gd name="adj2" fmla="val 17077"/>
            </a:avLst>
          </a:prstGeom>
          <a:ln w="57150" cap="sq">
            <a:solidFill>
              <a:srgbClr val="F78D63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2BC995D-97C0-F47A-7C43-4C655A713C10}"/>
              </a:ext>
            </a:extLst>
          </p:cNvPr>
          <p:cNvSpPr txBox="1"/>
          <p:nvPr/>
        </p:nvSpPr>
        <p:spPr>
          <a:xfrm>
            <a:off x="2840476" y="2368486"/>
            <a:ext cx="500974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Pavel byl ochoten uplatňovat církevní kázeň důrazně: obnovit kající se a potrestat tvrdohlavé.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4094B42-A165-BA7D-8B4A-0F5A8A36CAD1}"/>
              </a:ext>
            </a:extLst>
          </p:cNvPr>
          <p:cNvSpPr txBox="1"/>
          <p:nvPr/>
        </p:nvSpPr>
        <p:spPr>
          <a:xfrm>
            <a:off x="111865" y="5960382"/>
            <a:ext cx="77383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Pavel se naopak modlil, aby přestali dělat zlo a konali dobro, </a:t>
            </a:r>
            <a:r>
              <a:rPr lang="cs-CZ" sz="2000" b="1" dirty="0"/>
              <a:t>                    </a:t>
            </a:r>
            <a:r>
              <a:rPr lang="es-ES" sz="2000" b="1" dirty="0"/>
              <a:t>a aby byli dokonalí (2. Korintským 13:7-9).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5B923D3-149F-BC93-8838-E6C206ADE580}"/>
              </a:ext>
            </a:extLst>
          </p:cNvPr>
          <p:cNvSpPr txBox="1"/>
          <p:nvPr/>
        </p:nvSpPr>
        <p:spPr>
          <a:xfrm>
            <a:off x="2840476" y="5070860"/>
            <a:ext cx="50097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Proto by se Korintťané měli zamyslet a zkoumat sami sebe (2. Korintským 13:5).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FF17DB4-5834-BD1C-EE6E-FF1F258F027F}"/>
              </a:ext>
            </a:extLst>
          </p:cNvPr>
          <p:cNvSpPr txBox="1"/>
          <p:nvPr/>
        </p:nvSpPr>
        <p:spPr>
          <a:xfrm>
            <a:off x="2840476" y="3565785"/>
            <a:ext cx="50097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Bál se, že až dorazí, najde je v rozboji a </a:t>
            </a:r>
            <a:r>
              <a:rPr lang="cs-CZ" sz="2000" b="1" dirty="0">
                <a:solidFill>
                  <a:prstClr val="black"/>
                </a:solidFill>
              </a:rPr>
              <a:t>           </a:t>
            </a:r>
            <a:r>
              <a:rPr lang="es-ES" sz="2000" b="1" dirty="0">
                <a:solidFill>
                  <a:prstClr val="black"/>
                </a:solidFill>
              </a:rPr>
              <a:t>s různými hříchy. Bál se, že bude muset plakat za nelitující hříšníky </a:t>
            </a:r>
            <a:r>
              <a:rPr lang="cs-CZ" sz="2000" b="1" dirty="0">
                <a:solidFill>
                  <a:prstClr val="black"/>
                </a:solidFill>
              </a:rPr>
              <a:t>                                         </a:t>
            </a:r>
            <a:r>
              <a:rPr lang="es-ES" sz="2000" b="1" dirty="0">
                <a:solidFill>
                  <a:prstClr val="black"/>
                </a:solidFill>
              </a:rPr>
              <a:t>(2. Korintským 12:20-21).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8322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9" grpId="0"/>
      <p:bldP spid="21" grpId="0"/>
      <p:bldP spid="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4DC59A-483E-FBB8-9FFE-709E0A824E0F}"/>
              </a:ext>
            </a:extLst>
          </p:cNvPr>
          <p:cNvSpPr txBox="1"/>
          <p:nvPr/>
        </p:nvSpPr>
        <p:spPr>
          <a:xfrm>
            <a:off x="1912630" y="790508"/>
            <a:ext cx="8630962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600" b="1" dirty="0">
                <a:latin typeface="Constantia" panose="02030602050306030303" pitchFamily="18" charset="0"/>
              </a:rPr>
              <a:t>“Zatímco Pán vede svůj lid k Písmu, aby jej ochránil před vlivem falešných učitelů a před klamnou mocí démonských duchů, satan se všemi prostředky snaží lidi odvést od pravého poznání </a:t>
            </a:r>
            <a:r>
              <a:rPr lang="cs-CZ" sz="2600" b="1" dirty="0">
                <a:latin typeface="Constantia" panose="02030602050306030303" pitchFamily="18" charset="0"/>
              </a:rPr>
              <a:t>-</a:t>
            </a:r>
            <a:r>
              <a:rPr lang="es-ES" sz="2600" b="1" dirty="0" err="1">
                <a:latin typeface="Constantia" panose="02030602050306030303" pitchFamily="18" charset="0"/>
              </a:rPr>
              <a:t>nepřeje</a:t>
            </a:r>
            <a:r>
              <a:rPr lang="es-ES" sz="2600" b="1" dirty="0">
                <a:latin typeface="Constantia" panose="02030602050306030303" pitchFamily="18" charset="0"/>
              </a:rPr>
              <a:t> si, aby se drželi Bible a rozuměli jejím naučením, protože ta odhalují jeho klamy. Při každém oživení Božího díla se strůjce zla vzchopí k mimořádné aktivitě; nyní se usilovně připravuje k poslednímu útoku proti Kristu a jeho následovníkům. […] </a:t>
            </a:r>
            <a:r>
              <a:rPr lang="cs-CZ" sz="2600" b="1" noProof="0" dirty="0">
                <a:latin typeface="Constantia" panose="02030602050306030303" pitchFamily="18" charset="0"/>
              </a:rPr>
              <a:t>Klam bude do té míry podobný pravdě, že jej bude možné rozeznat jen pomocí Písma; každé tvrzení a každý zázrak je proto třeba prověřovat Písmem</a:t>
            </a:r>
            <a:r>
              <a:rPr lang="es-ES" sz="26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29A2DCA-7926-A37C-2662-3C0041C85CE9}"/>
              </a:ext>
            </a:extLst>
          </p:cNvPr>
          <p:cNvSpPr txBox="1"/>
          <p:nvPr/>
        </p:nvSpPr>
        <p:spPr>
          <a:xfrm>
            <a:off x="6864074" y="6081832"/>
            <a:ext cx="38157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cs-CZ" sz="1600" b="1" dirty="0"/>
              <a:t>(</a:t>
            </a:r>
            <a:r>
              <a:rPr lang="es-ES" sz="1600" b="1" dirty="0"/>
              <a:t>E. G. W.</a:t>
            </a:r>
            <a:r>
              <a:rPr lang="cs-CZ" sz="1600" b="1" dirty="0"/>
              <a:t>: Velké drama věků strana 384)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235928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C8E7A2E-DEC0-96EF-0E6F-0FA5BC4A1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00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DD46BF9-794B-C264-4321-9D5E3F54A78B}"/>
              </a:ext>
            </a:extLst>
          </p:cNvPr>
          <p:cNvSpPr txBox="1"/>
          <p:nvPr/>
        </p:nvSpPr>
        <p:spPr>
          <a:xfrm>
            <a:off x="3981451" y="3933229"/>
            <a:ext cx="7896224" cy="270843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cs-CZ" sz="2000" b="1" dirty="0">
                <a:solidFill>
                  <a:srgbClr val="B7101D"/>
                </a:solidFill>
              </a:rPr>
              <a:t>Rozpoznání falešných učitelů</a:t>
            </a:r>
            <a:r>
              <a:rPr lang="es-ES" sz="2000" b="1" dirty="0">
                <a:solidFill>
                  <a:srgbClr val="B7101D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cs-CZ" sz="2000" b="1" dirty="0"/>
              <a:t>Duchovní boj</a:t>
            </a:r>
            <a:r>
              <a:rPr lang="es-ES" sz="2000" b="1" dirty="0"/>
              <a:t> (2</a:t>
            </a:r>
            <a:r>
              <a:rPr lang="cs-CZ" sz="2000" b="1" dirty="0"/>
              <a:t>. Korintským </a:t>
            </a:r>
            <a:r>
              <a:rPr lang="es-ES" sz="2000" b="1" dirty="0"/>
              <a:t>10:1-11)</a:t>
            </a:r>
          </a:p>
          <a:p>
            <a:pPr lvl="1">
              <a:spcBef>
                <a:spcPts val="600"/>
              </a:spcBef>
            </a:pPr>
            <a:r>
              <a:rPr lang="cs-CZ" sz="2000" b="1" dirty="0"/>
              <a:t>Chlubit se v Pánu</a:t>
            </a:r>
            <a:r>
              <a:rPr lang="es-ES" sz="2000" b="1" dirty="0"/>
              <a:t> (2</a:t>
            </a:r>
            <a:r>
              <a:rPr lang="cs-CZ" sz="2000" b="1" dirty="0"/>
              <a:t>. Korintským</a:t>
            </a:r>
            <a:r>
              <a:rPr lang="es-ES" sz="2000" b="1" dirty="0"/>
              <a:t> 10:12-18)</a:t>
            </a:r>
          </a:p>
          <a:p>
            <a:pPr>
              <a:spcBef>
                <a:spcPts val="600"/>
              </a:spcBef>
            </a:pPr>
            <a:r>
              <a:rPr lang="cs-CZ" sz="2000" b="1" dirty="0">
                <a:solidFill>
                  <a:srgbClr val="0E40AC"/>
                </a:solidFill>
              </a:rPr>
              <a:t>Jak se vypořádat s falešnými učiteli</a:t>
            </a:r>
            <a:r>
              <a:rPr lang="es-ES" sz="2000" b="1" dirty="0">
                <a:solidFill>
                  <a:srgbClr val="0E40AC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cs-CZ" sz="2000" b="1" dirty="0"/>
              <a:t>Rozpoznání falešných učitelů</a:t>
            </a:r>
            <a:r>
              <a:rPr lang="es-ES" sz="2000" b="1" dirty="0"/>
              <a:t> (2</a:t>
            </a:r>
            <a:r>
              <a:rPr lang="cs-CZ" sz="2000" b="1" dirty="0"/>
              <a:t>. Korintským</a:t>
            </a:r>
            <a:r>
              <a:rPr lang="es-ES" sz="2000" b="1" dirty="0"/>
              <a:t> 11:1-15)</a:t>
            </a:r>
          </a:p>
          <a:p>
            <a:pPr lvl="1">
              <a:spcBef>
                <a:spcPts val="600"/>
              </a:spcBef>
            </a:pPr>
            <a:r>
              <a:rPr lang="cs-CZ" sz="2000" b="1" dirty="0"/>
              <a:t>Utrpení pro evangelium</a:t>
            </a:r>
            <a:r>
              <a:rPr lang="es-ES" sz="2000" b="1" dirty="0"/>
              <a:t>s (2</a:t>
            </a:r>
            <a:r>
              <a:rPr lang="cs-CZ" sz="2000" b="1" dirty="0"/>
              <a:t>. Korintským</a:t>
            </a:r>
            <a:r>
              <a:rPr lang="es-ES" sz="2000" b="1" dirty="0"/>
              <a:t> 11:16-31)</a:t>
            </a:r>
          </a:p>
          <a:p>
            <a:pPr lvl="1">
              <a:spcBef>
                <a:spcPts val="600"/>
              </a:spcBef>
            </a:pPr>
            <a:r>
              <a:rPr lang="cs-CZ" sz="2000" b="1" dirty="0"/>
              <a:t>Výzva těm, kdo odmítají pokání</a:t>
            </a:r>
            <a:r>
              <a:rPr lang="es-ES" sz="2000" b="1" dirty="0"/>
              <a:t> (2</a:t>
            </a:r>
            <a:r>
              <a:rPr lang="cs-CZ" sz="2000" b="1" dirty="0"/>
              <a:t>. Korintským</a:t>
            </a:r>
            <a:r>
              <a:rPr lang="es-ES" sz="2000" b="1" dirty="0"/>
              <a:t> 12:14-13:10)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09C3AF5-6EAA-92C7-8865-8FD7DFF74333}"/>
              </a:ext>
            </a:extLst>
          </p:cNvPr>
          <p:cNvSpPr txBox="1"/>
          <p:nvPr/>
        </p:nvSpPr>
        <p:spPr>
          <a:xfrm>
            <a:off x="304800" y="118017"/>
            <a:ext cx="67842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Pavel se snažil být neustále informován o všech </a:t>
            </a:r>
            <a:r>
              <a:rPr lang="cs-CZ" sz="2000" b="1" dirty="0"/>
              <a:t>sbore</a:t>
            </a:r>
            <a:r>
              <a:rPr lang="es-ES" sz="2000" b="1" dirty="0"/>
              <a:t>ch. </a:t>
            </a:r>
            <a:r>
              <a:rPr lang="cs-CZ" sz="2000" b="1" dirty="0"/>
              <a:t>Proč</a:t>
            </a:r>
            <a:r>
              <a:rPr lang="es-ES" sz="2000" b="1" dirty="0"/>
              <a:t>? </a:t>
            </a:r>
            <a:r>
              <a:rPr lang="cs-CZ" sz="2000" b="1" dirty="0"/>
              <a:t>Chtěl v</a:t>
            </a:r>
            <a:r>
              <a:rPr lang="es-ES" sz="2000" b="1" dirty="0"/>
              <a:t>ědět, zda potřebují pomoc, návštěvu, útěchu, povzbuzení (2. Korintským 11:28).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D7D0D9F-5277-DBD2-BA1D-DFC35CA8D0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4420" y="216337"/>
            <a:ext cx="4642780" cy="3503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EFB7C3-9495-6372-A4D7-3FC84B85D4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393" r="3441"/>
          <a:stretch>
            <a:fillRect/>
          </a:stretch>
        </p:blipFill>
        <p:spPr>
          <a:xfrm>
            <a:off x="304800" y="3848100"/>
            <a:ext cx="3029763" cy="2793563"/>
          </a:xfrm>
          <a:prstGeom prst="rect">
            <a:avLst/>
          </a:prstGeom>
          <a:ln w="88900" cap="sq" cmpd="thickThin">
            <a:solidFill>
              <a:srgbClr val="092A75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6D468FDE-7E9C-88EA-5B8C-CB1B4B9112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3820" y="4007886"/>
            <a:ext cx="397631" cy="31952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BBFB7045-8462-97E7-5D89-E576C0C31F7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83820" y="5165006"/>
            <a:ext cx="397631" cy="319524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379F395-A757-5893-A878-408C1C42EE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5541881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2EF76D55-E8D8-0D13-A8FE-E549A40AD6F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5933857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ADD2664E-BA70-1FB1-F99C-93120EF3374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6316720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EF9D4B9D-418D-2CDA-0DAD-1248FF60B12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4403896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2F1C5BDA-30E9-E113-F776-7E2312E8C87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5603" y="4777294"/>
            <a:ext cx="254214" cy="2150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A42D08E-BF43-BFAB-3230-75D84BEBC010}"/>
              </a:ext>
            </a:extLst>
          </p:cNvPr>
          <p:cNvSpPr txBox="1"/>
          <p:nvPr/>
        </p:nvSpPr>
        <p:spPr>
          <a:xfrm>
            <a:off x="304800" y="2440771"/>
            <a:ext cx="67842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Ve svém druhém dopise Korintským se Pavel zabývá problémem těchto falešných učitelů. Jak je poznat? Jak s nimi bojujete v tomto duchovním boji? Jak vyhrát?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8B55E42-6DFD-5C3C-BDB6-4A8B87498040}"/>
              </a:ext>
            </a:extLst>
          </p:cNvPr>
          <p:cNvSpPr txBox="1"/>
          <p:nvPr/>
        </p:nvSpPr>
        <p:spPr>
          <a:xfrm>
            <a:off x="304799" y="1279394"/>
            <a:ext cx="678425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Občas byl informován o falešných učitelích, kteří přiváděli věřící k zaváhání. Když se to stalo, apoštola naplnilo rozhořčení (2. Korintským 11:29).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66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"/>
                            </p:stCondLst>
                            <p:childTnLst>
                              <p:par>
                                <p:cTn id="9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 t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2B83D52-DB68-0B7F-4104-CB380543A9E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4706" y="502920"/>
            <a:ext cx="4389120" cy="58521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8895131-D436-8349-72A9-17C30C44EAB6}"/>
              </a:ext>
            </a:extLst>
          </p:cNvPr>
          <p:cNvSpPr txBox="1"/>
          <p:nvPr/>
        </p:nvSpPr>
        <p:spPr>
          <a:xfrm>
            <a:off x="1" y="1859339"/>
            <a:ext cx="7574705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cs-CZ" sz="6400" b="1" dirty="0">
                <a:ln/>
                <a:solidFill>
                  <a:srgbClr val="9722AA"/>
                </a:solidFill>
              </a:rPr>
              <a:t>ROZPOZNÁNÍ FALEŠNÝCH UČITELŮ</a:t>
            </a:r>
            <a:endParaRPr lang="es-ES" sz="6400" b="1" dirty="0">
              <a:ln/>
              <a:solidFill>
                <a:srgbClr val="9722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21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951B6ABD-71EA-3AE3-63D9-69970A24E5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613118"/>
          </a:xfrm>
          <a:prstGeom prst="rect">
            <a:avLst/>
          </a:prstGeom>
          <a:blipFill dpi="0" rotWithShape="1">
            <a:blip r:embed="rId5"/>
            <a:srcRect/>
            <a:stretch>
              <a:fillRect b="-15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BFC9F7-699D-A3A7-C575-E4DD1EE7214F}"/>
              </a:ext>
            </a:extLst>
          </p:cNvPr>
          <p:cNvSpPr txBox="1"/>
          <p:nvPr/>
        </p:nvSpPr>
        <p:spPr>
          <a:xfrm>
            <a:off x="1374658" y="0"/>
            <a:ext cx="944296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6000"/>
                    </a:srgbClr>
                  </a:outerShdw>
                </a:effectLst>
              </a:rPr>
              <a:t>DUCHOVNÍ BOJ</a:t>
            </a:r>
            <a:r>
              <a:rPr lang="es-ES" sz="44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6000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3311FF-6BDC-180C-0DAF-42E82ED22DD1}"/>
              </a:ext>
            </a:extLst>
          </p:cNvPr>
          <p:cNvSpPr txBox="1"/>
          <p:nvPr/>
        </p:nvSpPr>
        <p:spPr>
          <a:xfrm>
            <a:off x="1747837" y="812967"/>
            <a:ext cx="8696325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Zbraně našeho Boha nejsou světské,  nýbrž mají od Boha sílu bořit hradby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</a:t>
            </a:r>
            <a:r>
              <a:rPr lang="cs-CZ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(2. Korintským 10:4</a:t>
            </a:r>
            <a:r>
              <a:rPr lang="cs-CZ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EBFE470-AD3D-D929-3C34-95C149DBA24C}"/>
              </a:ext>
            </a:extLst>
          </p:cNvPr>
          <p:cNvSpPr txBox="1"/>
          <p:nvPr/>
        </p:nvSpPr>
        <p:spPr>
          <a:xfrm>
            <a:off x="146339" y="1613118"/>
            <a:ext cx="77975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Pavel byl obviňován, že ačkoliv v dopisech mluvil tvrdě, byl osobně zbabělý a nešikovný při mluvení (2. Korintským 10:10).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1DC871-7277-EBD7-3B44-8F41ADC731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1031" y="1718294"/>
            <a:ext cx="3794630" cy="5029027"/>
          </a:xfrm>
          <a:prstGeom prst="snip2DiagRect">
            <a:avLst>
              <a:gd name="adj1" fmla="val 12561"/>
              <a:gd name="adj2" fmla="val 12822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BF3FE66-205A-8490-4C0A-ECC411EC8CBA}"/>
              </a:ext>
            </a:extLst>
          </p:cNvPr>
          <p:cNvSpPr txBox="1"/>
          <p:nvPr/>
        </p:nvSpPr>
        <p:spPr>
          <a:xfrm>
            <a:off x="4362449" y="5451848"/>
            <a:ext cx="36766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Pavlova autorita mu byla dána Kristem a vždy ji používal k budování, ne k ničení (2. Korintským 10:8).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72F1D50E-087E-23CC-E9CA-8F7B1812637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9" t="8587" r="-59" b="16723"/>
          <a:stretch>
            <a:fillRect/>
          </a:stretch>
        </p:blipFill>
        <p:spPr>
          <a:xfrm>
            <a:off x="146339" y="5314138"/>
            <a:ext cx="4006561" cy="1424197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872E937-4C45-7297-BD75-12E2AF94D25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13013" y="100519"/>
            <a:ext cx="1161645" cy="1452056"/>
          </a:xfrm>
          <a:prstGeom prst="snip2DiagRect">
            <a:avLst>
              <a:gd name="adj1" fmla="val 16748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F5FD91CA-2BDF-46A3-3047-A8244DDE3DE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7625" y="100519"/>
            <a:ext cx="1161362" cy="1452056"/>
          </a:xfrm>
          <a:prstGeom prst="snip2DiagRect">
            <a:avLst>
              <a:gd name="adj1" fmla="val 16752"/>
              <a:gd name="adj2" fmla="val 0"/>
            </a:avLst>
          </a:prstGeom>
          <a:solidFill>
            <a:srgbClr val="FFFFFF">
              <a:shade val="85000"/>
            </a:srgbClr>
          </a:solidFill>
          <a:ln w="3175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1FC56FE-707E-4312-E3FC-4E3E1B873067}"/>
              </a:ext>
            </a:extLst>
          </p:cNvPr>
          <p:cNvSpPr txBox="1"/>
          <p:nvPr/>
        </p:nvSpPr>
        <p:spPr>
          <a:xfrm>
            <a:off x="146338" y="3936831"/>
            <a:ext cx="77975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Tyto "zbraně" zahrnují jednání s pokorou a pokorou Krista (Mat 11:29). Ale také znamenají stát pevně tváří v tvář neprávu, jako to udělal Ježíš (Mat 21:12-13), nebo promluvit, když je to nutné (Mat 23:23-27).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23984BA-14BF-A5F8-C2D0-31D748CA437A}"/>
              </a:ext>
            </a:extLst>
          </p:cNvPr>
          <p:cNvSpPr txBox="1"/>
          <p:nvPr/>
        </p:nvSpPr>
        <p:spPr>
          <a:xfrm>
            <a:off x="146337" y="2321004"/>
            <a:ext cx="779751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V reakci na tento argument Pavel jasně naznačil, že se cítí být stejně tvrdý osobně jako v dopisech, ale že se neskloní k používání "tělesných zbraní" (jako je autoritářství, tělesné tresty nebo sebechvála), a pouze "mocné zbraně v Bohu" (2. Korintským 10:2-4).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1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8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CA590638-CF8E-6552-2064-5746F535609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032004"/>
          </a:xfrm>
          <a:prstGeom prst="rect">
            <a:avLst/>
          </a:prstGeom>
          <a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 b="-15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98D94D-7AB9-E415-A4EC-5104664FE90D}"/>
              </a:ext>
            </a:extLst>
          </p:cNvPr>
          <p:cNvSpPr txBox="1"/>
          <p:nvPr/>
        </p:nvSpPr>
        <p:spPr>
          <a:xfrm>
            <a:off x="0" y="-68096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25400" dir="5400000" algn="ctr" rotWithShape="0">
                    <a:schemeClr val="tx1"/>
                  </a:outerShdw>
                </a:effectLst>
              </a:rPr>
              <a:t>CHLUBIT SE V PÁNU</a:t>
            </a:r>
            <a:endParaRPr lang="es-ES" sz="4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254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7FE35BA-0EDB-0FCE-18F7-11334B0C4401}"/>
              </a:ext>
            </a:extLst>
          </p:cNvPr>
          <p:cNvSpPr txBox="1"/>
          <p:nvPr/>
        </p:nvSpPr>
        <p:spPr>
          <a:xfrm>
            <a:off x="0" y="614032"/>
            <a:ext cx="12191999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rgbClr val="C7440F"/>
                </a:solidFill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rgbClr val="C7440F"/>
                </a:solidFill>
                <a:latin typeface="Comic Sans MS" panose="030F0702030302020204" pitchFamily="66" charset="0"/>
              </a:rPr>
              <a:t>Ne ten, kdo doporučuje sám sebe, je osvědčený, nýbrž ten, koho doporučuje Pán</a:t>
            </a:r>
            <a:r>
              <a:rPr lang="es-ES" b="1" dirty="0">
                <a:solidFill>
                  <a:srgbClr val="C7440F"/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C7440F"/>
                </a:solidFill>
                <a:latin typeface="Comic Sans MS" panose="030F0702030302020204" pitchFamily="66" charset="0"/>
              </a:rPr>
              <a:t>(2. Korintským 10:18)</a:t>
            </a:r>
            <a:endParaRPr lang="es-ES" b="1" dirty="0">
              <a:solidFill>
                <a:srgbClr val="C7440F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E027BFB-5546-F015-F7CD-B4EA3844679A}"/>
              </a:ext>
            </a:extLst>
          </p:cNvPr>
          <p:cNvSpPr txBox="1"/>
          <p:nvPr/>
        </p:nvSpPr>
        <p:spPr>
          <a:xfrm>
            <a:off x="60694" y="1133475"/>
            <a:ext cx="781303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Řečtí filozofové účtovali studentům, kteří se od nich chtěli učit, vysoké částky. Aby tyto studenty získali, chlubili se svými znalostmi, původem nebo důležitými lidmi, kteří je znali a respektovali. Podobně se tomu stalo i falešným učitelům, kteří vstoupili do Korintu (2. Korintským 10:12; 11:19-20).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CE89EE-A381-7ED9-5FD8-45665B0A86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694" y="3070506"/>
            <a:ext cx="3704719" cy="1931225"/>
          </a:xfrm>
          <a:prstGeom prst="rect">
            <a:avLst/>
          </a:prstGeom>
          <a:ln>
            <a:noFill/>
          </a:ln>
          <a:effectLst/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E8DC957-78B4-BF64-E6B3-6FF718656D8B}"/>
              </a:ext>
            </a:extLst>
          </p:cNvPr>
          <p:cNvSpPr txBox="1"/>
          <p:nvPr/>
        </p:nvSpPr>
        <p:spPr>
          <a:xfrm>
            <a:off x="3516549" y="3173938"/>
            <a:ext cx="435718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Ale Pavel si neúčtoval za předávání svých znalostí, nepředkládal doporučující dopisy ani se nechlubil. A za to byl opovrhován! Jak by se mohl bránit?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C3D933A-8661-E7E4-A8FB-A1D0EDCE91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116" b="10716"/>
          <a:stretch>
            <a:fillRect/>
          </a:stretch>
        </p:blipFill>
        <p:spPr>
          <a:xfrm>
            <a:off x="9983718" y="5496127"/>
            <a:ext cx="1998326" cy="1263405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CC99FF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609FCF71-B2EB-63FB-598C-945EE06B6695}"/>
              </a:ext>
            </a:extLst>
          </p:cNvPr>
          <p:cNvSpPr txBox="1"/>
          <p:nvPr/>
        </p:nvSpPr>
        <p:spPr>
          <a:xfrm>
            <a:off x="60694" y="5112930"/>
            <a:ext cx="76451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Zdá se, že musel být před Korintskými chválen, aby byl jimi přijat. Ale nebyl to on, kdo měl být chválen (Přísloví 27:2). Pavel nechť ho Bůh chválí (2. Korintským 10:18).</a:t>
            </a: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4E922FCF-0527-9F2A-9081-3F084BBE24E6}"/>
              </a:ext>
            </a:extLst>
          </p:cNvPr>
          <p:cNvGrpSpPr/>
          <p:nvPr/>
        </p:nvGrpSpPr>
        <p:grpSpPr>
          <a:xfrm>
            <a:off x="7873729" y="1133475"/>
            <a:ext cx="4108315" cy="2310927"/>
            <a:chOff x="7873729" y="1133475"/>
            <a:chExt cx="4108315" cy="2310927"/>
          </a:xfrm>
        </p:grpSpPr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49FF073A-150B-A508-59F5-CC0F232B0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73729" y="1133475"/>
              <a:ext cx="4108315" cy="2310927"/>
            </a:xfrm>
            <a:prstGeom prst="roundRect">
              <a:avLst>
                <a:gd name="adj" fmla="val 9090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678C3136-3ADA-1242-E24F-AF361699D003}"/>
                </a:ext>
              </a:extLst>
            </p:cNvPr>
            <p:cNvSpPr/>
            <p:nvPr/>
          </p:nvSpPr>
          <p:spPr>
            <a:xfrm>
              <a:off x="7937769" y="1201991"/>
              <a:ext cx="1468877" cy="733811"/>
            </a:xfrm>
            <a:prstGeom prst="ellipse">
              <a:avLst/>
            </a:prstGeom>
            <a:solidFill>
              <a:srgbClr val="FBE6E5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1400" b="1" dirty="0" err="1"/>
                <a:t>Nechval</a:t>
              </a:r>
              <a:r>
                <a:rPr lang="es-ES" sz="1400" b="1" dirty="0"/>
                <a:t> se</a:t>
              </a:r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94C447F6-D4B7-ED4D-EF54-4269091A091E}"/>
                </a:ext>
              </a:extLst>
            </p:cNvPr>
            <p:cNvSpPr/>
            <p:nvPr/>
          </p:nvSpPr>
          <p:spPr>
            <a:xfrm>
              <a:off x="10405352" y="1201991"/>
              <a:ext cx="1468877" cy="733811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1400" b="1" dirty="0" err="1"/>
                <a:t>Ať</a:t>
              </a:r>
              <a:r>
                <a:rPr lang="es-ES" sz="1400" b="1" dirty="0"/>
                <a:t> </a:t>
              </a:r>
              <a:r>
                <a:rPr lang="es-ES" sz="1400" b="1" dirty="0" err="1"/>
                <a:t>nás</a:t>
              </a:r>
              <a:r>
                <a:rPr lang="es-ES" sz="1400" b="1" dirty="0"/>
                <a:t> </a:t>
              </a:r>
              <a:r>
                <a:rPr lang="es-ES" sz="1400" b="1" dirty="0" err="1"/>
                <a:t>Bůh</a:t>
              </a:r>
              <a:r>
                <a:rPr lang="es-ES" sz="1400" b="1" dirty="0"/>
                <a:t> </a:t>
              </a:r>
              <a:r>
                <a:rPr lang="es-ES" sz="1400" b="1" dirty="0" err="1"/>
                <a:t>chválí</a:t>
              </a:r>
              <a:endParaRPr lang="es-ES" sz="1400" b="1" dirty="0"/>
            </a:p>
          </p:txBody>
        </p:sp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45581DF9-411F-DB7D-211F-6C3DBCFF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26" r="4026"/>
          <a:stretch>
            <a:fillRect/>
          </a:stretch>
        </p:blipFill>
        <p:spPr>
          <a:xfrm>
            <a:off x="7873728" y="3644628"/>
            <a:ext cx="1942085" cy="3114904"/>
          </a:xfrm>
          <a:prstGeom prst="round2DiagRect">
            <a:avLst>
              <a:gd name="adj1" fmla="val 0"/>
              <a:gd name="adj2" fmla="val 20536"/>
            </a:avLst>
          </a:prstGeom>
          <a:ln w="38100" cap="sq">
            <a:solidFill>
              <a:srgbClr val="9AC0DA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7DF28573-29D3-2ED3-EDA5-12155417DB1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683" b="8683"/>
          <a:stretch>
            <a:fillRect/>
          </a:stretch>
        </p:blipFill>
        <p:spPr>
          <a:xfrm>
            <a:off x="9983718" y="3644628"/>
            <a:ext cx="1998326" cy="1651273"/>
          </a:xfrm>
          <a:prstGeom prst="round2DiagRect">
            <a:avLst>
              <a:gd name="adj1" fmla="val 16667"/>
              <a:gd name="adj2" fmla="val 17673"/>
            </a:avLst>
          </a:prstGeom>
          <a:ln w="381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1EDBC37-7CF2-78B9-082A-21812858CFBD}"/>
              </a:ext>
            </a:extLst>
          </p:cNvPr>
          <p:cNvSpPr txBox="1"/>
          <p:nvPr/>
        </p:nvSpPr>
        <p:spPr>
          <a:xfrm>
            <a:off x="60692" y="6127829"/>
            <a:ext cx="76451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Pokud se můžeme něčím chlubit nebo chválit, je to tím, že poznáváme Boha a posloucháme Ho (Jer. 9:24; 2 Kor. 10:17).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17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2" grpId="0"/>
      <p:bldP spid="18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E57A534-6C27-F88E-FA7B-C6B43DBFA306}"/>
              </a:ext>
            </a:extLst>
          </p:cNvPr>
          <p:cNvSpPr txBox="1"/>
          <p:nvPr/>
        </p:nvSpPr>
        <p:spPr>
          <a:xfrm>
            <a:off x="4041060" y="1859339"/>
            <a:ext cx="808211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s-ES"/>
            </a:defPPr>
            <a:lvl1pPr algn="ctr">
              <a:defRPr sz="8800" b="1">
                <a:ln/>
                <a:solidFill>
                  <a:srgbClr val="9722AA"/>
                </a:solidFill>
              </a:defRPr>
            </a:lvl1pPr>
          </a:lstStyle>
          <a:p>
            <a:r>
              <a:rPr lang="cs-CZ" sz="6600" dirty="0">
                <a:solidFill>
                  <a:schemeClr val="accent2">
                    <a:lumMod val="75000"/>
                  </a:schemeClr>
                </a:solidFill>
              </a:rPr>
              <a:t>JAK SE VYPOŘÁDAT S FALEŠNÝMI UČITELI</a:t>
            </a:r>
            <a:endParaRPr lang="es-ES" sz="6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86E5B0-024E-F501-595C-ADDFB7194C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108" r="19108"/>
          <a:stretch>
            <a:fillRect/>
          </a:stretch>
        </p:blipFill>
        <p:spPr>
          <a:xfrm>
            <a:off x="245347" y="301532"/>
            <a:ext cx="3864537" cy="62549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8948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9D7C23F0-3FA0-DEFE-60F7-45A3A86B4F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62872"/>
          </a:xfrm>
          <a:prstGeom prst="rect">
            <a:avLst/>
          </a:prstGeom>
          <a:blipFill dpi="0" rotWithShape="1">
            <a:blip r:embed="rId4"/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CB7D143-710D-7F03-3632-65F340CAE0D9}"/>
              </a:ext>
            </a:extLst>
          </p:cNvPr>
          <p:cNvSpPr txBox="1"/>
          <p:nvPr/>
        </p:nvSpPr>
        <p:spPr>
          <a:xfrm>
            <a:off x="0" y="29184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ROZPOZNÁNÍ FALEŠNÝCH UČITELŮ</a:t>
            </a:r>
            <a:r>
              <a:rPr lang="es-ES" sz="40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F4CC91-00C1-F090-2380-0F02C38D0A64}"/>
              </a:ext>
            </a:extLst>
          </p:cNvPr>
          <p:cNvSpPr txBox="1"/>
          <p:nvPr/>
        </p:nvSpPr>
        <p:spPr>
          <a:xfrm>
            <a:off x="266700" y="712494"/>
            <a:ext cx="116585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Jsou to falešní apoštolové, nepoctiví dělníci, přestrojení za apoštoly Kristovy</a:t>
            </a:r>
            <a:r>
              <a:rPr lang="es-ES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(2. Korintským 11:13)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F3FC727-1A23-9710-3090-B2448E11903A}"/>
              </a:ext>
            </a:extLst>
          </p:cNvPr>
          <p:cNvSpPr txBox="1"/>
          <p:nvPr/>
        </p:nvSpPr>
        <p:spPr>
          <a:xfrm>
            <a:off x="2719427" y="1376733"/>
            <a:ext cx="56753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Pavel touží přinést Kristovi k nohám čistou církev (2. Korintským 11:2). Ale církev byla v nebezpečí, že bude oklamána, stejně jako Eva, a přestane být nevěstou </a:t>
            </a:r>
            <a:r>
              <a:rPr lang="es-ES" sz="2000" b="1" dirty="0" err="1"/>
              <a:t>Ježíše</a:t>
            </a:r>
            <a:r>
              <a:rPr lang="es-ES" sz="2000" b="1" dirty="0"/>
              <a:t> </a:t>
            </a:r>
            <a:br>
              <a:rPr lang="es-ES" sz="2000" b="1" dirty="0"/>
            </a:br>
            <a:r>
              <a:rPr lang="es-ES" sz="2000" b="1" dirty="0"/>
              <a:t>(2. Korintským 11:3).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A5F8C5-A1F4-D5A3-965A-BCDC7780A6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48" y="1491168"/>
            <a:ext cx="2552894" cy="19262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ED254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8FE59E1-064C-94C0-D9E2-AB4B01985D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7598" y="1491169"/>
            <a:ext cx="3548800" cy="1996200"/>
          </a:xfrm>
          <a:prstGeom prst="rect">
            <a:avLst/>
          </a:prstGeom>
          <a:ln w="889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2365DF3-DEAB-74F2-D5CA-821E48AE711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7330" r="7330"/>
          <a:stretch>
            <a:fillRect/>
          </a:stretch>
        </p:blipFill>
        <p:spPr>
          <a:xfrm>
            <a:off x="9657184" y="3680924"/>
            <a:ext cx="2438398" cy="2142966"/>
          </a:xfrm>
          <a:prstGeom prst="snip2DiagRect">
            <a:avLst>
              <a:gd name="adj1" fmla="val 20083"/>
              <a:gd name="adj2" fmla="val 20132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66EA6E7-3CB4-F129-1E03-63EBC113DEF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39" r="5839"/>
          <a:stretch>
            <a:fillRect/>
          </a:stretch>
        </p:blipFill>
        <p:spPr>
          <a:xfrm>
            <a:off x="95392" y="3609408"/>
            <a:ext cx="2552894" cy="2167829"/>
          </a:xfrm>
          <a:prstGeom prst="snip2DiagRect">
            <a:avLst>
              <a:gd name="adj1" fmla="val 29616"/>
              <a:gd name="adj2" fmla="val 31026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FC9A3B4-D0A8-9C3B-AB18-CFC24D8A02C3}"/>
              </a:ext>
            </a:extLst>
          </p:cNvPr>
          <p:cNvSpPr txBox="1"/>
          <p:nvPr/>
        </p:nvSpPr>
        <p:spPr>
          <a:xfrm>
            <a:off x="2695899" y="3156037"/>
            <a:ext cx="57827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Jaké bylo skutečné nebezpečí? Židé, kteří se označovali za "velké apoštoly" Ježíše, přišli do Korintu a učili "jiného Ježíše", "jiného ducha" a "jiné evangelium" (2 Kor 11:4-5; Gal. 1:8).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1848179-43F7-0D4C-6263-AB4F7B7F4E37}"/>
              </a:ext>
            </a:extLst>
          </p:cNvPr>
          <p:cNvSpPr txBox="1"/>
          <p:nvPr/>
        </p:nvSpPr>
        <p:spPr>
          <a:xfrm>
            <a:off x="2719427" y="4627564"/>
            <a:ext cx="695363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To, že někdo káže o Ježíši, neznamená, že nám ukazuje pravého Ježíše, jak ho Bible odhaluje. Jeho slova mohou být nádherná, ale sám Satan také umí mluvit o zázrakech a prezentovat se "jako anděl světla" (2. Korintským 11:14).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86C86B3-3B29-A79B-5E98-FBC687208A44}"/>
              </a:ext>
            </a:extLst>
          </p:cNvPr>
          <p:cNvSpPr txBox="1"/>
          <p:nvPr/>
        </p:nvSpPr>
        <p:spPr>
          <a:xfrm>
            <a:off x="96418" y="6099092"/>
            <a:ext cx="120955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Svými činy a slovy praví učitelé učí "pravdu Kristovu" (2. Korintským 11:9-10). Ale falešní učitelé, kteří se jen zdají být zbožní, jsou služebníci klamu převlečení za apoštoly (2. Korintským 11:13-15).</a:t>
            </a:r>
          </a:p>
        </p:txBody>
      </p:sp>
    </p:spTree>
    <p:extLst>
      <p:ext uri="{BB962C8B-B14F-4D97-AF65-F5344CB8AC3E}">
        <p14:creationId xmlns:p14="http://schemas.microsoft.com/office/powerpoint/2010/main" val="109042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4" grpId="0"/>
      <p:bldP spid="18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A4C89-8AEF-4E42-6050-9C28C25D9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B9F579D9-3D7C-6829-7A78-3FB0CEC7216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80584" cy="1369387"/>
          </a:xfrm>
          <a:prstGeom prst="rect">
            <a:avLst/>
          </a:prstGeom>
          <a:blipFill dpi="0" rotWithShape="1"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rcRect/>
            <a:stretch>
              <a:fillRect l="-77000"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378590A-9F58-E3CE-C8B0-E898C26CEC74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h="25400" prst="softRound"/>
              <a:contourClr>
                <a:schemeClr val="accent1"/>
              </a:contourClr>
            </a:sp3d>
          </a:bodyPr>
          <a:lstStyle/>
          <a:p>
            <a:pPr algn="ctr"/>
            <a:r>
              <a:rPr lang="cs-CZ" sz="4400" b="1" spc="300" dirty="0">
                <a:ln w="22225">
                  <a:noFill/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UTRPENÍ PRO EVANGELIUM</a:t>
            </a:r>
            <a:r>
              <a:rPr lang="es-ES" sz="4400" b="1" spc="300" dirty="0">
                <a:ln w="22225">
                  <a:noFill/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D72E24C-A5B8-D982-19AB-DB1B1B368CF4}"/>
              </a:ext>
            </a:extLst>
          </p:cNvPr>
          <p:cNvSpPr txBox="1"/>
          <p:nvPr/>
        </p:nvSpPr>
        <p:spPr>
          <a:xfrm>
            <a:off x="1" y="724197"/>
            <a:ext cx="121919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cs-CZ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Oni jsou Hebrejci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? </a:t>
            </a:r>
            <a:r>
              <a:rPr lang="cs-CZ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Já také! Jsou Izraelité? Já také! Jsou potomci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Abraham</a:t>
            </a:r>
            <a:r>
              <a:rPr lang="cs-CZ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ovými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? </a:t>
            </a:r>
            <a:r>
              <a:rPr lang="cs-CZ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Já také!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cs-CZ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                             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glow rad="127000">
                    <a:srgbClr val="284A2D"/>
                  </a:glow>
                </a:effectLst>
                <a:latin typeface="Comic Sans MS" panose="030F0702030302020204" pitchFamily="66" charset="0"/>
              </a:rPr>
              <a:t>(2. Korintským 11:22)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0CC40CA-8802-BFC0-52A1-836317A45124}"/>
              </a:ext>
            </a:extLst>
          </p:cNvPr>
          <p:cNvSpPr txBox="1"/>
          <p:nvPr/>
        </p:nvSpPr>
        <p:spPr>
          <a:xfrm>
            <a:off x="3978614" y="1454727"/>
            <a:ext cx="8201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Jaké byly podobnosti mezi Pavlem a falešnými učiteli? Všichni byli židovští konvertité ke křesťanství (2. Korintským 11:22).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0257D89-DB2F-9E07-69CF-133DE4686A3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806" r="14806"/>
          <a:stretch>
            <a:fillRect/>
          </a:stretch>
        </p:blipFill>
        <p:spPr>
          <a:xfrm>
            <a:off x="9163455" y="4455698"/>
            <a:ext cx="2885670" cy="23060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rgbClr val="326160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EE449946-CD57-EFC4-8E66-244FC8AE20B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435271"/>
            <a:ext cx="3769256" cy="4679076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relaxedInset"/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AB57A12E-FCF0-73AB-F017-03053F6A95CF}"/>
              </a:ext>
            </a:extLst>
          </p:cNvPr>
          <p:cNvSpPr txBox="1"/>
          <p:nvPr/>
        </p:nvSpPr>
        <p:spPr>
          <a:xfrm>
            <a:off x="3978613" y="4480334"/>
            <a:ext cx="518484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 dirty="0"/>
              <a:t>A tady končí Pa</a:t>
            </a:r>
            <a:r>
              <a:rPr lang="cs-CZ" sz="2000" b="1" dirty="0"/>
              <a:t>v</a:t>
            </a:r>
            <a:r>
              <a:rPr lang="es-ES" sz="2000" b="1" dirty="0"/>
              <a:t>lovo "šílenství". Nechtěl působit dojmem, že se chce chlubit tím, co udělal pro Krista. Jeho pravé chlubení (nebo sláva) bylo to, co pro něj Kristus učinil.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95BE2E-C3D2-6565-35AC-120DF9B5D1C9}"/>
              </a:ext>
            </a:extLst>
          </p:cNvPr>
          <p:cNvSpPr txBox="1"/>
          <p:nvPr/>
        </p:nvSpPr>
        <p:spPr>
          <a:xfrm>
            <a:off x="-1" y="6147027"/>
            <a:ext cx="91634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prstClr val="black"/>
                </a:solidFill>
              </a:rPr>
              <a:t>Jeho skutečná síla spočívala v jeho slabosti, která ho vedla k úplné závislosti na Ježíši (2. Korintským 11:30-31; 12:6-10).</a:t>
            </a:r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EFB5F8C-F49B-17A9-955C-985149DD5BB8}"/>
              </a:ext>
            </a:extLst>
          </p:cNvPr>
          <p:cNvSpPr txBox="1"/>
          <p:nvPr/>
        </p:nvSpPr>
        <p:spPr>
          <a:xfrm>
            <a:off x="3978613" y="2198089"/>
            <a:ext cx="820197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 dirty="0">
                <a:solidFill>
                  <a:prstClr val="black"/>
                </a:solidFill>
              </a:rPr>
              <a:t>Jaké byly mezi nimi rozdíly? Zde začíná Pavlovo šílenství: "Js</a:t>
            </a:r>
            <a:r>
              <a:rPr lang="cs-CZ" sz="2000" b="1" dirty="0">
                <a:solidFill>
                  <a:prstClr val="black"/>
                </a:solidFill>
              </a:rPr>
              <a:t>ou</a:t>
            </a:r>
            <a:r>
              <a:rPr lang="es-ES" sz="2000" b="1" dirty="0">
                <a:solidFill>
                  <a:prstClr val="black"/>
                </a:solidFill>
              </a:rPr>
              <a:t> služební</a:t>
            </a:r>
            <a:r>
              <a:rPr lang="cs-CZ" sz="2000" b="1" dirty="0" err="1">
                <a:solidFill>
                  <a:prstClr val="black"/>
                </a:solidFill>
              </a:rPr>
              <a:t>ky</a:t>
            </a:r>
            <a:r>
              <a:rPr lang="es-ES" sz="2000" b="1" dirty="0">
                <a:solidFill>
                  <a:prstClr val="black"/>
                </a:solidFill>
              </a:rPr>
              <a:t> Krist</a:t>
            </a:r>
            <a:r>
              <a:rPr lang="cs-CZ" sz="2000" b="1" dirty="0" err="1">
                <a:solidFill>
                  <a:prstClr val="black"/>
                </a:solidFill>
              </a:rPr>
              <a:t>ovými</a:t>
            </a:r>
            <a:r>
              <a:rPr lang="es-ES" sz="2000" b="1" dirty="0">
                <a:solidFill>
                  <a:prstClr val="black"/>
                </a:solidFill>
              </a:rPr>
              <a:t>? (Jako by byl blázen, promluvil.) Já</a:t>
            </a:r>
            <a:r>
              <a:rPr lang="cs-CZ" sz="2000" b="1" dirty="0">
                <a:solidFill>
                  <a:prstClr val="black"/>
                </a:solidFill>
              </a:rPr>
              <a:t> tím</a:t>
            </a:r>
            <a:r>
              <a:rPr lang="es-ES" sz="2000" b="1" dirty="0">
                <a:solidFill>
                  <a:prstClr val="black"/>
                </a:solidFill>
              </a:rPr>
              <a:t> víc</a:t>
            </a:r>
            <a:r>
              <a:rPr lang="cs-CZ" sz="2000" b="1" dirty="0">
                <a:solidFill>
                  <a:prstClr val="black"/>
                </a:solidFill>
              </a:rPr>
              <a:t>!“       </a:t>
            </a:r>
            <a:r>
              <a:rPr lang="es-ES" sz="2000" b="1" dirty="0">
                <a:solidFill>
                  <a:prstClr val="black"/>
                </a:solidFill>
              </a:rPr>
              <a:t> (2. Korintským 11:23). Pokud se chlubili, že trpěli pro Krista, Pavel byl mnohem kvalifikovanější:</a:t>
            </a:r>
            <a:r>
              <a:rPr lang="cs-CZ" sz="2000" b="1" dirty="0">
                <a:solidFill>
                  <a:prstClr val="black"/>
                </a:solidFill>
              </a:rPr>
              <a:t> byl</a:t>
            </a:r>
            <a:r>
              <a:rPr lang="es-ES" sz="2000" b="1" dirty="0">
                <a:solidFill>
                  <a:prstClr val="black"/>
                </a:solidFill>
              </a:rPr>
              <a:t> bičován</a:t>
            </a:r>
            <a:r>
              <a:rPr lang="cs-CZ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 uvězněn</a:t>
            </a:r>
            <a:r>
              <a:rPr lang="cs-CZ" sz="2000" b="1" dirty="0">
                <a:solidFill>
                  <a:prstClr val="black"/>
                </a:solidFill>
              </a:rPr>
              <a:t>, v</a:t>
            </a:r>
            <a:r>
              <a:rPr lang="es-ES" sz="2000" b="1" dirty="0">
                <a:solidFill>
                  <a:prstClr val="black"/>
                </a:solidFill>
              </a:rPr>
              <a:t> ohrožení </a:t>
            </a:r>
            <a:r>
              <a:rPr lang="cs-CZ" sz="2000" b="1" dirty="0">
                <a:solidFill>
                  <a:prstClr val="black"/>
                </a:solidFill>
              </a:rPr>
              <a:t>života,</a:t>
            </a:r>
            <a:r>
              <a:rPr lang="es-ES" sz="2000" b="1" dirty="0">
                <a:solidFill>
                  <a:prstClr val="black"/>
                </a:solidFill>
              </a:rPr>
              <a:t> ztroskotal na otevřeném moři</a:t>
            </a:r>
            <a:r>
              <a:rPr lang="cs-CZ" sz="2000" b="1" dirty="0">
                <a:solidFill>
                  <a:prstClr val="black"/>
                </a:solidFill>
              </a:rPr>
              <a:t>, byl</a:t>
            </a:r>
            <a:r>
              <a:rPr lang="es-ES" sz="2000" b="1" dirty="0">
                <a:solidFill>
                  <a:prstClr val="black"/>
                </a:solidFill>
              </a:rPr>
              <a:t> zapojen do nebezpečí všeho druhu</a:t>
            </a:r>
            <a:r>
              <a:rPr lang="cs-CZ" sz="2000" b="1" dirty="0">
                <a:solidFill>
                  <a:prstClr val="black"/>
                </a:solidFill>
              </a:rPr>
              <a:t>,</a:t>
            </a:r>
            <a:r>
              <a:rPr lang="es-ES" sz="2000" b="1" dirty="0">
                <a:solidFill>
                  <a:prstClr val="black"/>
                </a:solidFill>
              </a:rPr>
              <a:t> hladově</a:t>
            </a:r>
            <a:r>
              <a:rPr lang="cs-CZ" sz="2000" b="1" dirty="0">
                <a:solidFill>
                  <a:prstClr val="black"/>
                </a:solidFill>
              </a:rPr>
              <a:t>l</a:t>
            </a:r>
            <a:r>
              <a:rPr lang="es-ES" sz="2000" b="1" dirty="0">
                <a:solidFill>
                  <a:prstClr val="black"/>
                </a:solidFill>
              </a:rPr>
              <a:t>, žízni</a:t>
            </a:r>
            <a:r>
              <a:rPr lang="cs-CZ" sz="2000" b="1" dirty="0">
                <a:solidFill>
                  <a:prstClr val="black"/>
                </a:solidFill>
              </a:rPr>
              <a:t>l, byl</a:t>
            </a:r>
            <a:r>
              <a:rPr lang="es-ES" sz="2000" b="1" dirty="0">
                <a:solidFill>
                  <a:prstClr val="black"/>
                </a:solidFill>
              </a:rPr>
              <a:t> zmrzlý a nahý; neustále se staral o církve </a:t>
            </a:r>
            <a:r>
              <a:rPr lang="cs-CZ" sz="2000" b="1" dirty="0">
                <a:solidFill>
                  <a:prstClr val="black"/>
                </a:solidFill>
              </a:rPr>
              <a:t>                       </a:t>
            </a:r>
            <a:r>
              <a:rPr lang="es-ES" sz="2000" b="1" dirty="0">
                <a:solidFill>
                  <a:prstClr val="black"/>
                </a:solidFill>
              </a:rPr>
              <a:t>(2. Korintským 11:23b-29).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970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9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CADB"/>
      </a:accent1>
      <a:accent2>
        <a:srgbClr val="F4642A"/>
      </a:accent2>
      <a:accent3>
        <a:srgbClr val="5CEE74"/>
      </a:accent3>
      <a:accent4>
        <a:srgbClr val="FBD805"/>
      </a:accent4>
      <a:accent5>
        <a:srgbClr val="C953DD"/>
      </a:accent5>
      <a:accent6>
        <a:srgbClr val="D42420"/>
      </a:accent6>
      <a:hlink>
        <a:srgbClr val="0740BF"/>
      </a:hlink>
      <a:folHlink>
        <a:srgbClr val="A75E3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1242</Words>
  <Application>Microsoft Office PowerPoint</Application>
  <PresentationFormat>Panorámica</PresentationFormat>
  <Paragraphs>61</Paragraphs>
  <Slides>11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Aptos</vt:lpstr>
      <vt:lpstr>Constantia</vt:lpstr>
      <vt:lpstr>Comic Sans MS</vt:lpstr>
      <vt:lpstr>Aptos Display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96</cp:revision>
  <dcterms:created xsi:type="dcterms:W3CDTF">2026-08-15T14:34:39Z</dcterms:created>
  <dcterms:modified xsi:type="dcterms:W3CDTF">2026-08-18T14:27:53Z</dcterms:modified>
</cp:coreProperties>
</file>