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8" r:id="rId3"/>
    <p:sldId id="26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D83"/>
    <a:srgbClr val="D5983B"/>
    <a:srgbClr val="804730"/>
    <a:srgbClr val="F6D4CA"/>
    <a:srgbClr val="F9F6FC"/>
    <a:srgbClr val="EFE5F7"/>
    <a:srgbClr val="78A640"/>
    <a:srgbClr val="8BBC4F"/>
    <a:srgbClr val="19938A"/>
    <a:srgbClr val="B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C274-E757-4A0C-9E90-3B85EDF54EF4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CF49F-6586-41AB-99AB-D34B8117AD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D8A48-5FBC-AFAD-64BB-AE94C77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F36489-C9FD-0724-EEBE-68DD435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F0AEF-E9BB-A967-EC09-992490F5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BA67E-8DB4-4441-A2DB-74DEA68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E710-7D3F-1943-53AC-EA952BBC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8313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93BEA-8860-41FE-A4BC-C4507D63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703E4-AAF1-2270-BFDB-C10067FB8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507AE-0B94-9E61-C946-809B0AA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C87D2-9D1F-71DA-0F6A-D9881101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F7DF-5CD3-97A3-6E7B-3E30BF1E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1851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E7593-1099-E3E9-0F23-97F90AAFF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DF2F5-7777-9ED9-030A-92528E7A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56185-671B-53A4-2A7A-7A1BA395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71BC3-7BFE-A15A-47F2-F2034DB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A8DEDB-888B-6A0A-DE36-31E55029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005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BBE4-50B3-E3F1-81CA-BAB8DA3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4D162-1C40-7856-5CF0-BB530D71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9CDA7-82C3-A52D-D880-FDF8A52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8B89C-6620-F219-40AE-0A12F828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231328-DDEE-679B-8257-0BFD4C47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618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288D3-BE41-FD21-6828-57F9A1E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659B-9F4F-01EE-1130-B2F47030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1DE5E-FE7C-2A32-1DCC-BC07609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02FCA-5FCC-332E-ED83-CE688E1E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8A-9620-F920-EC9C-A1CA5351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3940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ED97F-523E-07E1-8119-903BF3F9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5F43C-02BA-7BF4-97E6-0E1AFCDAC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0AF5D-66EE-B820-66AD-83ABF698D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52F1E-499C-07A1-093C-A10F3E0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8BD9F-2FAD-6727-B5CE-F7080996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C98-443C-ACA7-40F7-14D20E38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4778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9FA-A177-6C5A-6E01-CE15B45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94AC-7B26-EFEA-D5F4-68C826AF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B21A10-CE46-48B1-7F3E-220476862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B0007-9439-2745-A919-D0DD46471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117FCC-AC62-0F13-8703-40428F12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6904FB-0095-5FB4-BD0B-47CAF7A2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69192-0C67-DD8F-AEA8-4B4FF13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AA7EE6-9AE6-4843-0BD5-C70F385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339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BA36-E6B0-4531-863B-93EBA6A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C38F5E-3B4F-FCF5-262C-80A5B25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C278C7-475C-8D33-D30E-5E63D40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267C09-ED07-CB50-9B9B-F33F7622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89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EDDF9-DEA1-E4A0-F429-14F44E6B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1E7ED-929A-56AD-2A63-F7F2DC72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98876-B4EA-38DC-860C-E8D20656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8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461EE-37B4-3D3E-5DD2-64BE0A47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F011-6142-696E-5B9D-8870B40B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E5F92-5DB3-33A3-FFF8-47460DEC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87259-7631-056F-E86E-3E32338D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65EC7-4D9A-13A7-DE49-28CF29CF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1A957-18D3-CAFD-0D49-23AF606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08343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FB05D-F0E9-ED10-00A9-5F550D45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923493-4291-66FE-9360-3959B2D0F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89F28-F080-EB1A-9724-AE1F2550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1FA71-D16C-C73D-A402-D5111078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95A14C-BF39-2154-0BEF-AA8C0531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318873-76E3-9EED-ECC9-D1DE68FD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0746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BF9EF8-5AB8-1E9C-1D49-3B16C7B4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8754E-1F70-22E5-9C8E-DD90D6D7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0564B-E71C-C28C-F816-CA0C1D6D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433B-3BAF-45E0-85C6-93576FEF38B0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969A1-5671-D477-4258-FA2B8B3A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681A0-AF06-B5E7-99A2-A7A65234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21B60E-DFD2-CB83-A757-E8527B7FC7DC}"/>
              </a:ext>
            </a:extLst>
          </p:cNvPr>
          <p:cNvSpPr txBox="1"/>
          <p:nvPr/>
        </p:nvSpPr>
        <p:spPr>
          <a:xfrm>
            <a:off x="135440" y="166500"/>
            <a:ext cx="6362180" cy="130729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Mojžíšova píseň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AB200"/>
                </a:solidFill>
                <a:prstDash val="solid"/>
              </a:ln>
              <a:solidFill>
                <a:srgbClr val="FFFF00">
                  <a:lumMod val="40000"/>
                  <a:lumOff val="60000"/>
                </a:srgb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15</a:t>
            </a:r>
            <a:r>
              <a:rPr kumimoji="0" lang="cs-CZ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1-18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91DEB-C268-72B1-6578-1F11B3D7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6F8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085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F9B131-C500-9340-E011-E33935B6475F}"/>
              </a:ext>
            </a:extLst>
          </p:cNvPr>
          <p:cNvSpPr txBox="1"/>
          <p:nvPr/>
        </p:nvSpPr>
        <p:spPr>
          <a:xfrm>
            <a:off x="207763" y="161729"/>
            <a:ext cx="4267418" cy="461665"/>
          </a:xfrm>
          <a:prstGeom prst="rect">
            <a:avLst/>
          </a:prstGeom>
          <a:solidFill>
            <a:srgbClr val="8A622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O</a:t>
            </a:r>
            <a:r>
              <a:rPr lang="en-US" sz="2400" b="1" dirty="0" err="1">
                <a:solidFill>
                  <a:schemeClr val="bg1"/>
                </a:solidFill>
              </a:rPr>
              <a:t>slav</a:t>
            </a:r>
            <a:r>
              <a:rPr lang="cs-CZ" sz="2400" b="1" dirty="0">
                <a:solidFill>
                  <a:schemeClr val="bg1"/>
                </a:solidFill>
              </a:rPr>
              <a:t>a Hospodina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noProof="0" dirty="0">
                <a:solidFill>
                  <a:schemeClr val="bg1"/>
                </a:solidFill>
              </a:rPr>
              <a:t>(v. 1-3)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313031-1DF4-7346-ACA2-9CE20749CDCE}"/>
              </a:ext>
            </a:extLst>
          </p:cNvPr>
          <p:cNvSpPr txBox="1"/>
          <p:nvPr/>
        </p:nvSpPr>
        <p:spPr>
          <a:xfrm>
            <a:off x="78671" y="3218396"/>
            <a:ext cx="79465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Hospodinu chci zpívat, neboť se slavně vyvýšil,                    smetl do moře koně i s jezdcem.</a:t>
            </a:r>
          </a:p>
          <a:p>
            <a:endParaRPr lang="cs-CZ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cs-CZ" sz="2000" b="1" i="0" u="none" strike="noStrike" baseline="0" noProof="0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je má záštita a píseň, stal se mou spásou. </a:t>
            </a:r>
          </a:p>
          <a:p>
            <a:endParaRPr lang="cs-CZ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cs-CZ" sz="2000" b="1" i="0" u="none" strike="noStrike" baseline="0" noProof="0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je můj Bůh, a já ho velebím, Bůh mého otce,                     a já ho vyvyšuji.</a:t>
            </a: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je bojovný rek;                                            Hospodin je jeho jméno.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38386-68EB-A3D5-BB85-80F9A3162CAC}"/>
              </a:ext>
            </a:extLst>
          </p:cNvPr>
          <p:cNvSpPr txBox="1"/>
          <p:nvPr/>
        </p:nvSpPr>
        <p:spPr>
          <a:xfrm>
            <a:off x="7336715" y="82858"/>
            <a:ext cx="4792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Te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hdy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zpíval Mojžíš a synové Izraele Hospodinu tuto píseň. Vyznávali: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684A1A"/>
                </a:glo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6A525F-8FB3-1852-FD3A-3E61AA3CA7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D5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9707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C34D4-93B5-80FD-7FE0-DAB93BEE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53FF1-DB92-3AEA-A6FF-2132D63B62B6}"/>
              </a:ext>
            </a:extLst>
          </p:cNvPr>
          <p:cNvSpPr txBox="1"/>
          <p:nvPr/>
        </p:nvSpPr>
        <p:spPr>
          <a:xfrm>
            <a:off x="476084" y="233933"/>
            <a:ext cx="6301233" cy="461665"/>
          </a:xfrm>
          <a:prstGeom prst="rect">
            <a:avLst/>
          </a:prstGeom>
          <a:solidFill>
            <a:srgbClr val="6F859D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dirty="0"/>
              <a:t>Hospodinovo vítězství nad faraónem</a:t>
            </a:r>
            <a:r>
              <a:rPr lang="en-US" dirty="0"/>
              <a:t> </a:t>
            </a:r>
            <a:r>
              <a:rPr lang="en-US" noProof="0" dirty="0"/>
              <a:t>(v. 4</a:t>
            </a:r>
            <a:r>
              <a:rPr lang="cs-CZ" noProof="0" dirty="0"/>
              <a:t>.</a:t>
            </a:r>
            <a:r>
              <a:rPr lang="en-US" noProof="0" dirty="0"/>
              <a:t>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3AD254-7D53-DB3F-DD2E-742A43904984}"/>
              </a:ext>
            </a:extLst>
          </p:cNvPr>
          <p:cNvSpPr txBox="1"/>
          <p:nvPr/>
        </p:nvSpPr>
        <p:spPr>
          <a:xfrm>
            <a:off x="82264" y="4832933"/>
            <a:ext cx="7878393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Vozy faraónovy i jeho vojsko svrhl v moře,                                    v moři Rákosovém utonul výkvět jeho vozatajstva.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Tůně propastné je zavalily,                                                     klesli do hlubin jako kámen.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5A216F-128B-FA09-9291-165BBE26C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3228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4A7608-AA05-CEF0-47AD-14D4B6DF0178}"/>
              </a:ext>
            </a:extLst>
          </p:cNvPr>
          <p:cNvSpPr txBox="1"/>
          <p:nvPr/>
        </p:nvSpPr>
        <p:spPr>
          <a:xfrm>
            <a:off x="285749" y="105460"/>
            <a:ext cx="5899898" cy="461665"/>
          </a:xfrm>
          <a:prstGeom prst="rect">
            <a:avLst/>
          </a:prstGeom>
          <a:solidFill>
            <a:srgbClr val="80473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Majestátn</a:t>
            </a:r>
            <a:r>
              <a:rPr lang="cs-CZ" dirty="0"/>
              <a:t>á</a:t>
            </a:r>
            <a:r>
              <a:rPr lang="en-US" dirty="0"/>
              <a:t> </a:t>
            </a:r>
            <a:r>
              <a:rPr lang="en-US" dirty="0" err="1"/>
              <a:t>velikost</a:t>
            </a:r>
            <a:r>
              <a:rPr lang="en-US" dirty="0"/>
              <a:t> </a:t>
            </a:r>
            <a:r>
              <a:rPr lang="cs-CZ" dirty="0"/>
              <a:t>Hospodinova</a:t>
            </a:r>
            <a:r>
              <a:rPr lang="en-US" dirty="0"/>
              <a:t> (</a:t>
            </a:r>
            <a:r>
              <a:rPr lang="en-US" noProof="0" dirty="0"/>
              <a:t>v. 6</a:t>
            </a:r>
            <a:r>
              <a:rPr lang="cs-CZ" noProof="0" dirty="0"/>
              <a:t>,</a:t>
            </a:r>
            <a:r>
              <a:rPr lang="en-US" noProof="0" dirty="0"/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CB01BD-8196-6C09-7B18-3667B5CF8ACF}"/>
              </a:ext>
            </a:extLst>
          </p:cNvPr>
          <p:cNvSpPr txBox="1"/>
          <p:nvPr/>
        </p:nvSpPr>
        <p:spPr>
          <a:xfrm>
            <a:off x="443452" y="764287"/>
            <a:ext cx="65363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/>
            <a:r>
              <a:rPr lang="cs-CZ" sz="2000" b="1" dirty="0">
                <a:latin typeface="Comic Sans MS" panose="030F0702030302020204" pitchFamily="66" charset="0"/>
              </a:rPr>
              <a:t>Tvá pravice, Hospodine, velkolepá v síle,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/>
            <a:endParaRPr lang="cs-CZ" sz="2000" b="1" dirty="0">
              <a:latin typeface="Comic Sans MS" panose="030F0702030302020204" pitchFamily="66" charset="0"/>
            </a:endParaRPr>
          </a:p>
          <a:p>
            <a:pPr marL="538163" indent="-538163"/>
            <a:r>
              <a:rPr lang="cs-CZ" sz="2000" b="1" dirty="0">
                <a:latin typeface="Comic Sans MS" panose="030F0702030302020204" pitchFamily="66" charset="0"/>
              </a:rPr>
              <a:t>tvá pravice, Hospodine, zdrtí nepřítele.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/>
            <a:endParaRPr lang="cs-CZ" sz="2000" b="1" dirty="0">
              <a:latin typeface="Comic Sans MS" panose="030F0702030302020204" pitchFamily="66" charset="0"/>
            </a:endParaRPr>
          </a:p>
          <a:p>
            <a:pPr marL="538163" indent="-538163"/>
            <a:r>
              <a:rPr lang="cs-CZ" sz="2000" b="1" dirty="0">
                <a:latin typeface="Comic Sans MS" panose="030F0702030302020204" pitchFamily="66" charset="0"/>
              </a:rPr>
              <a:t>Nesmírně vyvýšen rozmetáš útočníky,</a:t>
            </a:r>
          </a:p>
          <a:p>
            <a:pPr marL="538163" indent="-538163"/>
            <a:endParaRPr lang="cs-CZ" sz="2000" b="1" dirty="0">
              <a:latin typeface="Comic Sans MS" panose="030F0702030302020204" pitchFamily="66" charset="0"/>
            </a:endParaRPr>
          </a:p>
          <a:p>
            <a:pPr marL="538163" indent="-538163"/>
            <a:r>
              <a:rPr lang="cs-CZ" sz="2000" b="1" dirty="0">
                <a:latin typeface="Comic Sans MS" panose="030F0702030302020204" pitchFamily="66" charset="0"/>
              </a:rPr>
              <a:t>vysíláš své rozhorlení, jako oheň strniště je pozře.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91BA90A-1A76-66DE-3D56-9ED1EC81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5" y="105460"/>
            <a:ext cx="4660604" cy="6645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21F6A5DA-ABFD-A7A0-5936-7B05ADB8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14965"/>
            <a:ext cx="6914478" cy="33469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E8AE022-E001-03C7-67A2-145C8EB69D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0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212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B017D-7F4D-181C-A99F-9D0A6FE5E93C}"/>
              </a:ext>
            </a:extLst>
          </p:cNvPr>
          <p:cNvSpPr txBox="1"/>
          <p:nvPr/>
        </p:nvSpPr>
        <p:spPr>
          <a:xfrm>
            <a:off x="112115" y="861856"/>
            <a:ext cx="6433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Dechem tvého chřípí počaly se kupit vody,   příboje zůstaly stát jako hráze,           sesedly se tůně propastné v klín moře.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70F928-B978-6363-ABA4-4DBFCA88F349}"/>
              </a:ext>
            </a:extLst>
          </p:cNvPr>
          <p:cNvSpPr txBox="1"/>
          <p:nvPr/>
        </p:nvSpPr>
        <p:spPr>
          <a:xfrm>
            <a:off x="5496785" y="3140056"/>
            <a:ext cx="6695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Comic Sans MS" panose="030F0702030302020204" pitchFamily="66" charset="0"/>
              </a:rPr>
              <a:t>Nepřítel si řekl:                                         »Pustím se za nimi, doženu je, rozdělím kořist, ukojím jimi svou duši, meč vytasím, podrobí si je  má ruka.«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hombre, grupo, frente&#10;&#10;El contenido generado por IA puede ser incorrecto.">
            <a:extLst>
              <a:ext uri="{FF2B5EF4-FFF2-40B4-BE49-F238E27FC236}">
                <a16:creationId xmlns:a16="http://schemas.microsoft.com/office/drawing/2014/main" id="{26133162-C38F-9ADD-2BEF-4C1276E3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>
            <a:fillRect/>
          </a:stretch>
        </p:blipFill>
        <p:spPr>
          <a:xfrm>
            <a:off x="112115" y="2264485"/>
            <a:ext cx="5228275" cy="4477863"/>
          </a:xfrm>
          <a:prstGeom prst="roundRect">
            <a:avLst>
              <a:gd name="adj" fmla="val 7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4FB22102-D403-F31A-F6CD-781C61D25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887" r="15" b="1745"/>
          <a:stretch>
            <a:fillRect/>
          </a:stretch>
        </p:blipFill>
        <p:spPr>
          <a:xfrm>
            <a:off x="6419850" y="115652"/>
            <a:ext cx="5659158" cy="296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A1AAEF-4493-F370-60A0-5F8680088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74" b="30174"/>
          <a:stretch>
            <a:fillRect/>
          </a:stretch>
        </p:blipFill>
        <p:spPr>
          <a:xfrm>
            <a:off x="5496785" y="4570019"/>
            <a:ext cx="6538820" cy="129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72D43F-0C08-F78A-43B1-EAF42C32A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2E6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251002-C354-0204-1995-2BDB734167D1}"/>
              </a:ext>
            </a:extLst>
          </p:cNvPr>
          <p:cNvSpPr txBox="1"/>
          <p:nvPr/>
        </p:nvSpPr>
        <p:spPr>
          <a:xfrm>
            <a:off x="155760" y="115652"/>
            <a:ext cx="6881533" cy="461665"/>
          </a:xfrm>
          <a:prstGeom prst="rect">
            <a:avLst/>
          </a:prstGeom>
          <a:solidFill>
            <a:srgbClr val="2E6583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dirty="0" err="1"/>
              <a:t>Hospodi</a:t>
            </a:r>
            <a:r>
              <a:rPr lang="en-US" dirty="0"/>
              <a:t>nova </a:t>
            </a:r>
            <a:r>
              <a:rPr lang="en-US" dirty="0" err="1"/>
              <a:t>stvořitelská</a:t>
            </a:r>
            <a:r>
              <a:rPr lang="en-US" dirty="0"/>
              <a:t> </a:t>
            </a:r>
            <a:r>
              <a:rPr lang="en-US" dirty="0" err="1"/>
              <a:t>moc</a:t>
            </a:r>
            <a:r>
              <a:rPr lang="en-US" dirty="0"/>
              <a:t> a </a:t>
            </a:r>
            <a:r>
              <a:rPr lang="en-US" dirty="0" err="1"/>
              <a:t>soud</a:t>
            </a:r>
            <a:r>
              <a:rPr lang="en-US" dirty="0"/>
              <a:t> </a:t>
            </a:r>
            <a:r>
              <a:rPr lang="en-US" noProof="0" dirty="0"/>
              <a:t>(v. 8-10)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B61372-0384-E984-735E-5C48129D85F7}"/>
              </a:ext>
            </a:extLst>
          </p:cNvPr>
          <p:cNvSpPr txBox="1"/>
          <p:nvPr/>
        </p:nvSpPr>
        <p:spPr>
          <a:xfrm>
            <a:off x="5593058" y="5972906"/>
            <a:ext cx="6598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Zadul jsi svým dechem a moře je zavalilo, potopili se jak olovo v nesmírných vodách.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8123099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0788A-0229-6B69-8BE8-7F6D101E8932}"/>
              </a:ext>
            </a:extLst>
          </p:cNvPr>
          <p:cNvSpPr txBox="1"/>
          <p:nvPr/>
        </p:nvSpPr>
        <p:spPr>
          <a:xfrm>
            <a:off x="194758" y="136724"/>
            <a:ext cx="5022701" cy="461665"/>
          </a:xfrm>
          <a:prstGeom prst="rect">
            <a:avLst/>
          </a:prstGeom>
          <a:solidFill>
            <a:srgbClr val="BC405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dirty="0"/>
              <a:t>Boží</a:t>
            </a:r>
            <a:r>
              <a:rPr lang="en-US" dirty="0"/>
              <a:t> </a:t>
            </a:r>
            <a:r>
              <a:rPr lang="en-US" dirty="0" err="1"/>
              <a:t>jedinečnost</a:t>
            </a:r>
            <a:r>
              <a:rPr lang="en-US" dirty="0"/>
              <a:t> </a:t>
            </a:r>
            <a:r>
              <a:rPr lang="en-US" noProof="0" dirty="0"/>
              <a:t>(v. 11)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F2F3ED-27E5-112D-0715-309DC0D50758}"/>
              </a:ext>
            </a:extLst>
          </p:cNvPr>
          <p:cNvSpPr txBox="1"/>
          <p:nvPr/>
        </p:nvSpPr>
        <p:spPr>
          <a:xfrm>
            <a:off x="123715" y="792026"/>
            <a:ext cx="7315198" cy="142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latin typeface="Comic Sans MS" panose="030F0702030302020204" pitchFamily="66" charset="0"/>
              </a:rPr>
              <a:t>Kdo je mezi bohy jako ty, Hospodine</a:t>
            </a:r>
            <a:r>
              <a:rPr lang="en-US" sz="2000" b="1" dirty="0">
                <a:latin typeface="Comic Sans MS" panose="030F0702030302020204" pitchFamily="66" charset="0"/>
              </a:rPr>
              <a:t>?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latin typeface="Comic Sans MS" panose="030F0702030302020204" pitchFamily="66" charset="0"/>
              </a:rPr>
              <a:t>Kdo je jako ty, tak velkolepý ve svatosti, hrozný                   v chvályhodných skutcích, konající divy</a:t>
            </a:r>
            <a:r>
              <a:rPr lang="en-US" sz="2000" b="1" dirty="0">
                <a:latin typeface="Comic Sans MS" panose="030F0702030302020204" pitchFamily="66" charset="0"/>
              </a:rPr>
              <a:t>? 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agua, hombre, grande&#10;&#10;El contenido generado por IA puede ser incorrecto.">
            <a:extLst>
              <a:ext uri="{FF2B5EF4-FFF2-40B4-BE49-F238E27FC236}">
                <a16:creationId xmlns:a16="http://schemas.microsoft.com/office/drawing/2014/main" id="{9FA08DC6-8BEA-E8C8-69C5-15AD2724C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/>
          <a:stretch>
            <a:fillRect/>
          </a:stretch>
        </p:blipFill>
        <p:spPr>
          <a:xfrm>
            <a:off x="7410338" y="193637"/>
            <a:ext cx="4672405" cy="6470725"/>
          </a:xfrm>
          <a:prstGeom prst="round2DiagRect">
            <a:avLst>
              <a:gd name="adj1" fmla="val 0"/>
              <a:gd name="adj2" fmla="val 14474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de una mujer&#10;&#10;El contenido generado por IA puede ser incorrecto.">
            <a:extLst>
              <a:ext uri="{FF2B5EF4-FFF2-40B4-BE49-F238E27FC236}">
                <a16:creationId xmlns:a16="http://schemas.microsoft.com/office/drawing/2014/main" id="{77BD558C-2EDF-F8F6-C061-9893B91E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11951"/>
            <a:ext cx="7199992" cy="43093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DE57D-C20D-44EF-2B83-B4E8FDDFC7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BC4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911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E6CD0-92B1-2AD8-A9A7-C6F26A601C75}"/>
              </a:ext>
            </a:extLst>
          </p:cNvPr>
          <p:cNvSpPr txBox="1"/>
          <p:nvPr/>
        </p:nvSpPr>
        <p:spPr>
          <a:xfrm>
            <a:off x="110378" y="87311"/>
            <a:ext cx="11968500" cy="461665"/>
          </a:xfrm>
          <a:prstGeom prst="rect">
            <a:avLst/>
          </a:prstGeom>
          <a:solidFill>
            <a:srgbClr val="19938A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dirty="0"/>
              <a:t>Boží</a:t>
            </a:r>
            <a:r>
              <a:rPr lang="en-US" dirty="0"/>
              <a:t> </a:t>
            </a:r>
            <a:r>
              <a:rPr lang="en-US" dirty="0" err="1"/>
              <a:t>láska</a:t>
            </a:r>
            <a:r>
              <a:rPr lang="en-US" dirty="0"/>
              <a:t> a </a:t>
            </a:r>
            <a:r>
              <a:rPr lang="en-US" dirty="0" err="1"/>
              <a:t>vykoupení</a:t>
            </a:r>
            <a:r>
              <a:rPr lang="en-US" dirty="0"/>
              <a:t> od </a:t>
            </a:r>
            <a:r>
              <a:rPr lang="en-US" dirty="0" err="1"/>
              <a:t>nepřátel</a:t>
            </a:r>
            <a:r>
              <a:rPr lang="en-US" dirty="0"/>
              <a:t> </a:t>
            </a:r>
            <a:r>
              <a:rPr lang="en-US" noProof="0" dirty="0"/>
              <a:t>(v. 12-16a)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C05353-57D0-42EA-E7A7-873C13114383}"/>
              </a:ext>
            </a:extLst>
          </p:cNvPr>
          <p:cNvSpPr txBox="1"/>
          <p:nvPr/>
        </p:nvSpPr>
        <p:spPr>
          <a:xfrm>
            <a:off x="144104" y="712487"/>
            <a:ext cx="56327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Vztáhl jsi pravici a země je pohltila.              </a:t>
            </a:r>
          </a:p>
          <a:p>
            <a:pPr marL="355600" indent="-355600">
              <a:spcBef>
                <a:spcPts val="600"/>
              </a:spcBef>
            </a:pPr>
            <a:endParaRPr lang="cs-CZ" sz="2000" b="1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Svým milosrdenstvím jsi vedl tento lid, který jsi vykoupil, provázel jsi jej svou mocí ke své svaté nivě.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</a:pPr>
            <a:endParaRPr lang="cs-CZ" sz="2000" b="1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Uslyšely o tobě národy a zmocnil se jich neklid, bolest sevřela obyvatele </a:t>
            </a:r>
            <a:r>
              <a:rPr lang="cs-CZ" sz="2000" b="1" dirty="0" err="1">
                <a:latin typeface="Comic Sans MS" panose="030F0702030302020204" pitchFamily="66" charset="0"/>
              </a:rPr>
              <a:t>Pelišteje</a:t>
            </a:r>
            <a:r>
              <a:rPr lang="cs-CZ" sz="2000" b="1" dirty="0">
                <a:latin typeface="Comic Sans MS" panose="030F0702030302020204" pitchFamily="66" charset="0"/>
              </a:rPr>
              <a:t>.</a:t>
            </a:r>
          </a:p>
          <a:p>
            <a:pPr marL="355600" indent="-355600">
              <a:spcBef>
                <a:spcPts val="600"/>
              </a:spcBef>
            </a:pPr>
            <a:endParaRPr lang="cs-CZ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Tehdy se zhrozili </a:t>
            </a:r>
            <a:r>
              <a:rPr lang="cs-CZ" sz="2000" b="1" dirty="0" err="1">
                <a:latin typeface="Comic Sans MS" panose="030F0702030302020204" pitchFamily="66" charset="0"/>
              </a:rPr>
              <a:t>édomští</a:t>
            </a:r>
            <a:r>
              <a:rPr lang="cs-CZ" sz="2000" b="1" dirty="0">
                <a:latin typeface="Comic Sans MS" panose="030F0702030302020204" pitchFamily="66" charset="0"/>
              </a:rPr>
              <a:t> pohlaváři, </a:t>
            </a:r>
            <a:r>
              <a:rPr lang="cs-CZ" sz="2000" b="1" dirty="0" err="1">
                <a:latin typeface="Comic Sans MS" panose="030F0702030302020204" pitchFamily="66" charset="0"/>
              </a:rPr>
              <a:t>moábské</a:t>
            </a:r>
            <a:r>
              <a:rPr lang="cs-CZ" sz="2000" b="1" dirty="0">
                <a:latin typeface="Comic Sans MS" panose="030F0702030302020204" pitchFamily="66" charset="0"/>
              </a:rPr>
              <a:t> vůdce zachvátilo chvění, všichni obyvatelé </a:t>
            </a:r>
            <a:r>
              <a:rPr lang="cs-CZ" sz="2000" b="1" dirty="0" err="1">
                <a:latin typeface="Comic Sans MS" panose="030F0702030302020204" pitchFamily="66" charset="0"/>
              </a:rPr>
              <a:t>Kenaanu</a:t>
            </a:r>
            <a:r>
              <a:rPr lang="cs-CZ" sz="2000" b="1" dirty="0">
                <a:latin typeface="Comic Sans MS" panose="030F0702030302020204" pitchFamily="66" charset="0"/>
              </a:rPr>
              <a:t> propadli zmatku.</a:t>
            </a:r>
          </a:p>
          <a:p>
            <a:pPr marL="355600" indent="-355600">
              <a:spcBef>
                <a:spcPts val="600"/>
              </a:spcBef>
            </a:pPr>
            <a:endParaRPr lang="cs-CZ" sz="2000" b="1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Padla na ně hrůza a strach; pro velikost </a:t>
            </a:r>
            <a:r>
              <a:rPr lang="cs-CZ" sz="2000" b="1" dirty="0" err="1">
                <a:latin typeface="Comic Sans MS" panose="030F0702030302020204" pitchFamily="66" charset="0"/>
              </a:rPr>
              <a:t>zvé</a:t>
            </a:r>
            <a:r>
              <a:rPr lang="cs-CZ" sz="2000" b="1" dirty="0">
                <a:latin typeface="Comic Sans MS" panose="030F0702030302020204" pitchFamily="66" charset="0"/>
              </a:rPr>
              <a:t> paže zmlknou jako kámen,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005FB1B-036F-7F5E-061C-D6FF91432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5732"/>
          <a:stretch>
            <a:fillRect/>
          </a:stretch>
        </p:blipFill>
        <p:spPr>
          <a:xfrm>
            <a:off x="5920960" y="712487"/>
            <a:ext cx="6069786" cy="59835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5099379-527A-A71F-A727-5C81B9ABA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199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85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C0FC1-A4B7-7193-A1B9-CD48FE3DDBA7}"/>
              </a:ext>
            </a:extLst>
          </p:cNvPr>
          <p:cNvSpPr txBox="1"/>
          <p:nvPr/>
        </p:nvSpPr>
        <p:spPr>
          <a:xfrm>
            <a:off x="699248" y="166070"/>
            <a:ext cx="11349317" cy="461665"/>
          </a:xfrm>
          <a:prstGeom prst="rect">
            <a:avLst/>
          </a:prstGeom>
          <a:solidFill>
            <a:srgbClr val="78A64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Hospodin</a:t>
            </a:r>
            <a:r>
              <a:rPr lang="en-US" dirty="0"/>
              <a:t> je Král a </a:t>
            </a:r>
            <a:r>
              <a:rPr lang="en-US" dirty="0" err="1"/>
              <a:t>dává</a:t>
            </a:r>
            <a:r>
              <a:rPr lang="en-US" dirty="0"/>
              <a:t> </a:t>
            </a:r>
            <a:r>
              <a:rPr lang="en-US" dirty="0" err="1"/>
              <a:t>odpočinutí</a:t>
            </a:r>
            <a:r>
              <a:rPr lang="en-US" dirty="0"/>
              <a:t> </a:t>
            </a:r>
            <a:r>
              <a:rPr lang="en-US" dirty="0" err="1"/>
              <a:t>svému</a:t>
            </a:r>
            <a:r>
              <a:rPr lang="en-US" dirty="0"/>
              <a:t> </a:t>
            </a:r>
            <a:r>
              <a:rPr lang="en-US" dirty="0" err="1"/>
              <a:t>lidu</a:t>
            </a:r>
            <a:r>
              <a:rPr lang="en-US" dirty="0"/>
              <a:t> v </a:t>
            </a:r>
            <a:r>
              <a:rPr lang="en-US" dirty="0" err="1"/>
              <a:t>zaslíbené</a:t>
            </a:r>
            <a:r>
              <a:rPr lang="en-US" dirty="0"/>
              <a:t> zemi </a:t>
            </a:r>
            <a:r>
              <a:rPr lang="en-US" noProof="0" dirty="0"/>
              <a:t>(vs. 16b-18)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4759CE-C35F-4B64-A3BB-D58C46448072}"/>
              </a:ext>
            </a:extLst>
          </p:cNvPr>
          <p:cNvSpPr txBox="1"/>
          <p:nvPr/>
        </p:nvSpPr>
        <p:spPr>
          <a:xfrm>
            <a:off x="140381" y="4825044"/>
            <a:ext cx="93505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dokud, Hospodine, neprojde tvůj lid, dokud neprojde ten lid,                          který sis získal. </a:t>
            </a:r>
          </a:p>
          <a:p>
            <a:pPr marL="355600" indent="-355600"/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Přivedeš a zasadíš je na hoře svého dědictví, kde jsi, Hospodine, připravil své sídlo k přebývání, kde tvé ruce, Panovníku, svatyni                si přichystaly.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/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kraluje navěky a navždy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E08228-FE65-4EE2-1977-D822610A4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BB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5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5CA0-607B-0B32-445A-AE13ABC679AA}"/>
              </a:ext>
            </a:extLst>
          </p:cNvPr>
          <p:cNvSpPr txBox="1"/>
          <p:nvPr/>
        </p:nvSpPr>
        <p:spPr>
          <a:xfrm>
            <a:off x="98386" y="69250"/>
            <a:ext cx="525617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2. Mojžíšova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15</a:t>
            </a:r>
            <a:r>
              <a:rPr lang="cs-CZ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1-18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766E6-5909-5631-A0BA-83027422AC28}"/>
              </a:ext>
            </a:extLst>
          </p:cNvPr>
          <p:cNvSpPr txBox="1"/>
          <p:nvPr/>
        </p:nvSpPr>
        <p:spPr>
          <a:xfrm>
            <a:off x="5468748" y="69250"/>
            <a:ext cx="66248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Zjevení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20</a:t>
            </a:r>
            <a:r>
              <a:rPr lang="cs-CZ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7-10; 15</a:t>
            </a:r>
            <a:r>
              <a:rPr lang="cs-CZ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1-4</a:t>
            </a:r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756A6E4-A00B-8163-A335-2F89490B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3205"/>
          <a:stretch>
            <a:fillRect/>
          </a:stretch>
        </p:blipFill>
        <p:spPr>
          <a:xfrm>
            <a:off x="98387" y="633544"/>
            <a:ext cx="5256177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F0B6CC4-56EC-14B5-3713-97E8BB8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9190" r="2611" b="1684"/>
          <a:stretch>
            <a:fillRect/>
          </a:stretch>
        </p:blipFill>
        <p:spPr>
          <a:xfrm>
            <a:off x="5468749" y="633544"/>
            <a:ext cx="6624863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9B915C-985B-6B3D-E1CA-EAB8A02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" y="3858755"/>
            <a:ext cx="5256177" cy="2898951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ED81E-14E0-487F-A32D-66A83358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5974"/>
          <a:stretch>
            <a:fillRect/>
          </a:stretch>
        </p:blipFill>
        <p:spPr>
          <a:xfrm>
            <a:off x="5468749" y="3858756"/>
            <a:ext cx="6624863" cy="2898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C699F7A-A734-6756-56E7-0A2A1DB96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3000">
                  <a:schemeClr val="accent3">
                    <a:lumMod val="60000"/>
                    <a:lumOff val="40000"/>
                  </a:schemeClr>
                </a:gs>
                <a:gs pos="56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269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456</Words>
  <Application>Microsoft Office PowerPoint</Application>
  <PresentationFormat>Panorámica</PresentationFormat>
  <Paragraphs>46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97</cp:revision>
  <dcterms:created xsi:type="dcterms:W3CDTF">2025-07-14T07:41:50Z</dcterms:created>
  <dcterms:modified xsi:type="dcterms:W3CDTF">2025-07-17T19:27:37Z</dcterms:modified>
</cp:coreProperties>
</file>