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Česká adaptace podle dodaného LOS_TRES_TESTIGOS.pdf. Původní ilustrace převzaty z tohoto PDF.</a:t>
            </a:r>
          </a:p>
          <a:p>
            <a:r>
              <a:t>Téma: textová varianta v 1J 5,7–8. Česká citace na dalších snímcích vychází z Bible kralické (1613).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Česká adaptace podle dodaného LOS_TRES_TESTIGOS.pdf. Původní ilustrace převzaty z tohoto PDF.</a:t>
            </a:r>
          </a:p>
          <a:p>
            <a:r>
              <a:t>Biblická citace: Bible kralická, 1J 5,7–8.</a:t>
            </a:r>
          </a:p>
          <a:p>
            <a:r>
              <a:t>https://www.bibleserver.com/BKR/1.%20list%20Jan%C5%AFv5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Česká adaptace podle dodaného LOS_TRES_TESTIGOS.pdf. Původní ilustrace převzaty z tohoto PDF.</a:t>
            </a:r>
          </a:p>
          <a:p>
            <a:r>
              <a:t>Citace a rozsah přeškrtnutí podle Bible kralické a španělské předlohy. Přesně je přeškrtnuto: „na nebi: Otec, Slovo, a Duch Svatý, a ti tři jedno jsou. A tři jsou, jenž svědectví vydávají na zemi“. Nejde o škrtnutí celých veršů.</a:t>
            </a:r>
          </a:p>
          <a:p>
            <a:r>
              <a:t>https://www.bibleserver.com/BKR/1.%20list%20Jan%C5%AFv5</a:t>
            </a:r>
          </a:p>
          <a:p>
            <a:r>
              <a:t>https://www.bibleserver.com/CEP/1.%20list%20Jan%C5%AFv5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Česká adaptace podle dodaného LOS_TRES_TESTIGOS.pdf. Původní ilustrace převzaty z tohoto PDF.</a:t>
            </a:r>
          </a:p>
          <a:p>
            <a:r>
              <a:t>Předloha vyslovuje závěr kategoricky. Zde je formulován jako závěr textové kritiky, podle něhož jde o pozdější rozšíření.</a:t>
            </a:r>
          </a:p>
          <a:p>
            <a:r>
              <a:t>https://textandcanon.org/erasmus-and-the-search-for-the-original-text-of-the-new-testament/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Česká adaptace podle dodaného LOS_TRES_TESTIGOS.pdf. Původní ilustrace převzaty z tohoto PDF.</a:t>
            </a:r>
          </a:p>
          <a:p>
            <a:r>
              <a:t>Vulgáta a její rukopisná tradice: překlad převádí obsah původních snímků 4–6. Kategorické tvrzení, že pasáž chyběla ve všech raných vydáních, je nahrazeno opatrnější formulací.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Česká adaptace podle dodaného LOS_TRES_TESTIGOS.pdf. Původní ilustrace převzaty z tohoto PDF.</a:t>
            </a:r>
          </a:p>
          <a:p>
            <a:r>
              <a:t>Předloha popisuje přechod okrajové poznámky do textu jako jistou jednotlivou událost. Zde jde výslovně o vysvětlení vzniku glosy, nikoli o doložený životopis konkrétního opisovače.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Česká adaptace podle dodaného LOS_TRES_TESTIGOS.pdf. Původní ilustrace převzaty z tohoto PDF.</a:t>
            </a:r>
          </a:p>
          <a:p>
            <a:r>
              <a:t>Roky 1516 a 1519 a absence pasáže doloženy ve studii H. J. de Jonge, Erasmus and the Comma Johanneum, ETL 56 (1980), s. 381–389. Příběh o slibu v předloze není doložen v dochovaných Erasmových spisech.</a:t>
            </a:r>
          </a:p>
          <a:p>
            <a:r>
              <a:t>https://paperzz.com/doc/8946871/erasmus-and-the-comma-johanneum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Česká adaptace podle dodaného LOS_TRES_TESTIGOS.pdf. Původní ilustrace převzaty z tohoto PDF.</a:t>
            </a:r>
          </a:p>
          <a:p>
            <a:r>
              <a:t>Zařazení v roce 1522 a Codex Montfortianus: H. J. de Jonge (1980), citovaná studie. Autorství konkrétního františkána a údajný závazný slib nejsou uváděny jako prokázaný fakt. Trinity College katalog datuje rukopis do 16. století.</a:t>
            </a:r>
          </a:p>
          <a:p>
            <a:r>
              <a:t>https://paperzz.com/doc/8946871/erasmus-and-the-comma-johanneum</a:t>
            </a:r>
          </a:p>
          <a:p>
            <a:r>
              <a:t>https://www.tcd.ie/library/research-collections/subject-strengths/medieval/medieval-greek.php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Česká adaptace podle dodaného LOS_TRES_TESTIGOS.pdf. Původní ilustrace převzaty z tohoto PDF.</a:t>
            </a:r>
          </a:p>
          <a:p>
            <a:r>
              <a:t>Česká adaptace původní tabulky: místo šesti národních překladů rozlišuje obecný vliv řeckých tisků a skutečnou přítomnost pasáže. Luther 1522 nesmí být uváděn jako příklad jejího převzetí.</a:t>
            </a:r>
          </a:p>
          <a:p>
            <a:r>
              <a:t>https://textandcanon.org/erasmus-and-the-search-for-the-original-text-of-the-new-testament/</a:t>
            </a:r>
          </a:p>
          <a:p>
            <a:r>
              <a:t>https://www.bibleserver.com/BKR/1.%20list%20Jan%C5%AFv5</a:t>
            </a:r>
          </a:p>
          <a:p>
            <a:r>
              <a:t>Původní španělská předloha: Reina 1569 a King James 1611.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Česká adaptace podle dodaného LOS_TRES_TESTIGOS.pdf. Původní ilustrace převzaty z tohoto PDF.</a:t>
            </a:r>
          </a:p>
          <a:p>
            <a:r>
              <a:t>Přesná citace ČEP: 1J 5,7–8, © Česká biblická společnost.</a:t>
            </a:r>
          </a:p>
          <a:p>
            <a:r>
              <a:t>https://www.bibleserver.com/CEP/1.%20list%20Jan%C5%AFv5</a:t>
            </a:r>
          </a:p>
          <a:p>
            <a:r>
              <a:t>Přeškrtnutí v kralickém znění na snímku 3 zachovává zbývající starší českou formulaci. ČEP je samostatný překlad, nikoli mechanický výsledek škrtnutí.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CC68235-6627-4203-A70A-0428723BB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590800"/>
            <a:ext cx="73152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4C79126-277D-49BE-8090-3E6A6CE53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771900"/>
            <a:ext cx="64008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67C21382-5DC3-4B59-8B4D-AB6A10B1D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857500"/>
            <a:ext cx="73152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FAC38F6-C621-419E-9228-97362399E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533400"/>
            <a:ext cx="81153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CE0F4F40-BA9B-4958-9FE4-86152E15A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905000"/>
            <a:ext cx="81153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00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28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857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0858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314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543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771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000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527BAEFC-50D5-4445-A35C-CA8422342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533400"/>
            <a:ext cx="81153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5AAFAEF0-D104-41B6-A45C-412101DC1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905000"/>
            <a:ext cx="37719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00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28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857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0858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314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543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771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000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D2640660-AE5C-4FDD-A35A-6C70A75FDAD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57750" y="1905000"/>
            <a:ext cx="37719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00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28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857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0858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314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543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771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000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5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E5F9CE8-4438-4220-AC35-5445E647C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533400"/>
            <a:ext cx="81153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7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437AE94-E036-4116-B8CF-3A75F55C8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1905000"/>
            <a:ext cx="37719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71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00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628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857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0858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3144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5430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7716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000250" indent="-171450"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Char char="•"/>
              <a:defRPr sz="168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D9EAADC-E81C-4130-B2D4-7AD401BAE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-0">
            <a:extLst>
              <a:ext uri="{FF2B5EF4-FFF2-40B4-BE49-F238E27FC236}">
                <a16:creationId xmlns:a16="http://schemas.microsoft.com/office/drawing/2014/main" id="{1CB01695-8AAA-4371-8526-68CD4BAA7808}"/>
              </a:ext>
            </a:extLst>
          </p:cNvPr>
          <p:cNvSpPr>
            <a:spLocks noGrp="1"/>
          </p:cNvSpPr>
          <p:nvPr/>
        </p:nvSpPr>
        <p:spPr>
          <a:xfrm>
            <a:off x="1905000" y="2571750"/>
            <a:ext cx="65722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defPPr>
            <a:lvl1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lvl1pPr>
            <a:lvl2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lvl2pPr>
            <a:lvl3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lvl3pPr>
            <a:lvl4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lvl4pPr>
            <a:lvl5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lvl5pPr>
            <a:lvl6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lvl6pPr>
            <a:lvl7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lvl7pPr>
            <a:lvl8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lvl8pPr>
            <a:lvl9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r">
              <a:def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D5E79D"/>
                </a:solidFill>
                <a:latin typeface="DejaVu Sans"/>
                <a:ea typeface="DejaVu Sans"/>
                <a:cs typeface="DejaVu Sans"/>
              </a:rPr>
              <a:t>TŘI SVĚDKOVÉ</a:t>
            </a:r>
          </a:p>
        </p:txBody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C9E6ED12-BB5C-4E82-81B9-BC0E7ECDC9A5}"/>
              </a:ext>
            </a:extLst>
          </p:cNvPr>
          <p:cNvSpPr>
            <a:spLocks noGrp="1"/>
          </p:cNvSpPr>
          <p:nvPr/>
        </p:nvSpPr>
        <p:spPr>
          <a:xfrm>
            <a:off x="2190750" y="3457575"/>
            <a:ext cx="6286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r">
              <a:def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1. Janova 5,7–8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0E9BEB7B-7AA5-4761-B104-C73EB6F58C18}"/>
              </a:ext>
            </a:extLst>
          </p:cNvPr>
          <p:cNvSpPr>
            <a:spLocks noGrp="1"/>
          </p:cNvSpPr>
          <p:nvPr/>
        </p:nvSpPr>
        <p:spPr>
          <a:xfrm>
            <a:off x="1714500" y="4057650"/>
            <a:ext cx="6762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r">
              <a:def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Původní text a dějiny překladu</a:t>
            </a:r>
          </a:p>
        </p:txBody>
      </p:sp>
    </p:spTree>
    <p:extLst>
      <p:ext uri="{BB962C8B-B14F-4D97-AF65-F5344CB8AC3E}">
        <p14:creationId xmlns:p14="http://schemas.microsoft.com/office/powerpoint/2010/main" val="343812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D716E560-265E-495B-A873-86E024D27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-0">
            <a:extLst>
              <a:ext uri="{FF2B5EF4-FFF2-40B4-BE49-F238E27FC236}">
                <a16:creationId xmlns:a16="http://schemas.microsoft.com/office/drawing/2014/main" id="{07BD3AEE-5012-40DB-B062-1EEE45CD97B4}"/>
              </a:ext>
            </a:extLst>
          </p:cNvPr>
          <p:cNvSpPr>
            <a:spLocks noGrp="1"/>
          </p:cNvSpPr>
          <p:nvPr/>
        </p:nvSpPr>
        <p:spPr>
          <a:xfrm>
            <a:off x="381000" y="1409700"/>
            <a:ext cx="714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5,7</a:t>
            </a:r>
          </a:p>
        </p:txBody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FB43DB3E-68A9-4DC9-B767-AF5AAFA55A09}"/>
              </a:ext>
            </a:extLst>
          </p:cNvPr>
          <p:cNvSpPr>
            <a:spLocks noGrp="1"/>
          </p:cNvSpPr>
          <p:nvPr/>
        </p:nvSpPr>
        <p:spPr>
          <a:xfrm>
            <a:off x="381000" y="3810000"/>
            <a:ext cx="714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5,8</a:t>
            </a:r>
          </a:p>
        </p:txBody>
      </p:sp>
      <p:sp>
        <p:nvSpPr>
          <p:cNvPr id="4" name="verse-0">
            <a:extLst>
              <a:ext uri="{FF2B5EF4-FFF2-40B4-BE49-F238E27FC236}">
                <a16:creationId xmlns:a16="http://schemas.microsoft.com/office/drawing/2014/main" id="{49453BE5-1D34-4EB5-9DFE-311D7C0C1163}"/>
              </a:ext>
            </a:extLst>
          </p:cNvPr>
          <p:cNvSpPr>
            <a:spLocks noGrp="1"/>
          </p:cNvSpPr>
          <p:nvPr/>
        </p:nvSpPr>
        <p:spPr>
          <a:xfrm>
            <a:off x="1162050" y="14097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Nebo tři jsou, kteříž</a:t>
            </a:r>
          </a:p>
        </p:txBody>
      </p:sp>
      <p:sp>
        <p:nvSpPr>
          <p:cNvPr id="5" name="verse-1">
            <a:extLst>
              <a:ext uri="{FF2B5EF4-FFF2-40B4-BE49-F238E27FC236}">
                <a16:creationId xmlns:a16="http://schemas.microsoft.com/office/drawing/2014/main" id="{21CA1E87-767A-440F-8231-D54F743BBDA3}"/>
              </a:ext>
            </a:extLst>
          </p:cNvPr>
          <p:cNvSpPr>
            <a:spLocks noGrp="1"/>
          </p:cNvSpPr>
          <p:nvPr/>
        </p:nvSpPr>
        <p:spPr>
          <a:xfrm>
            <a:off x="1162050" y="180975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svědectví vydávají</a:t>
            </a:r>
          </a:p>
        </p:txBody>
      </p:sp>
      <p:sp>
        <p:nvSpPr>
          <p:cNvPr id="6" name="verse-2">
            <a:extLst>
              <a:ext uri="{FF2B5EF4-FFF2-40B4-BE49-F238E27FC236}">
                <a16:creationId xmlns:a16="http://schemas.microsoft.com/office/drawing/2014/main" id="{E9A24C45-74AA-4A57-87CB-F4DAECB48ACE}"/>
              </a:ext>
            </a:extLst>
          </p:cNvPr>
          <p:cNvSpPr>
            <a:spLocks noGrp="1"/>
          </p:cNvSpPr>
          <p:nvPr/>
        </p:nvSpPr>
        <p:spPr>
          <a:xfrm>
            <a:off x="1162050" y="22098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na nebi: Otec, Slovo,</a:t>
            </a:r>
          </a:p>
        </p:txBody>
      </p:sp>
      <p:sp>
        <p:nvSpPr>
          <p:cNvPr id="7" name="verse-3">
            <a:extLst>
              <a:ext uri="{FF2B5EF4-FFF2-40B4-BE49-F238E27FC236}">
                <a16:creationId xmlns:a16="http://schemas.microsoft.com/office/drawing/2014/main" id="{54770F22-D2EB-4A42-B261-95F4619805D6}"/>
              </a:ext>
            </a:extLst>
          </p:cNvPr>
          <p:cNvSpPr>
            <a:spLocks noGrp="1"/>
          </p:cNvSpPr>
          <p:nvPr/>
        </p:nvSpPr>
        <p:spPr>
          <a:xfrm>
            <a:off x="1162050" y="260985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a Duch Svatý, a ti tři</a:t>
            </a:r>
          </a:p>
        </p:txBody>
      </p:sp>
      <p:sp>
        <p:nvSpPr>
          <p:cNvPr id="8" name="verse-4">
            <a:extLst>
              <a:ext uri="{FF2B5EF4-FFF2-40B4-BE49-F238E27FC236}">
                <a16:creationId xmlns:a16="http://schemas.microsoft.com/office/drawing/2014/main" id="{8E3DFE66-822E-4D72-9850-F9ADF448A165}"/>
              </a:ext>
            </a:extLst>
          </p:cNvPr>
          <p:cNvSpPr>
            <a:spLocks noGrp="1"/>
          </p:cNvSpPr>
          <p:nvPr/>
        </p:nvSpPr>
        <p:spPr>
          <a:xfrm>
            <a:off x="1162050" y="30099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jedno jsou.</a:t>
            </a:r>
          </a:p>
        </p:txBody>
      </p:sp>
      <p:sp>
        <p:nvSpPr>
          <p:cNvPr id="9" name="verse-5">
            <a:extLst>
              <a:ext uri="{FF2B5EF4-FFF2-40B4-BE49-F238E27FC236}">
                <a16:creationId xmlns:a16="http://schemas.microsoft.com/office/drawing/2014/main" id="{FA0F297C-3D4E-4BE5-B0A8-EAAD435A94FD}"/>
              </a:ext>
            </a:extLst>
          </p:cNvPr>
          <p:cNvSpPr>
            <a:spLocks noGrp="1"/>
          </p:cNvSpPr>
          <p:nvPr/>
        </p:nvSpPr>
        <p:spPr>
          <a:xfrm>
            <a:off x="1162050" y="340995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endParaRPr/>
          </a:p>
        </p:txBody>
      </p:sp>
      <p:sp>
        <p:nvSpPr>
          <p:cNvPr id="10" name="verse-6">
            <a:extLst>
              <a:ext uri="{FF2B5EF4-FFF2-40B4-BE49-F238E27FC236}">
                <a16:creationId xmlns:a16="http://schemas.microsoft.com/office/drawing/2014/main" id="{368B7DFC-7A9F-4914-9C7E-6A96FDC165EF}"/>
              </a:ext>
            </a:extLst>
          </p:cNvPr>
          <p:cNvSpPr>
            <a:spLocks noGrp="1"/>
          </p:cNvSpPr>
          <p:nvPr/>
        </p:nvSpPr>
        <p:spPr>
          <a:xfrm>
            <a:off x="1162050" y="38100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A tři jsou, jenž</a:t>
            </a:r>
          </a:p>
        </p:txBody>
      </p:sp>
      <p:sp>
        <p:nvSpPr>
          <p:cNvPr id="11" name="verse-7">
            <a:extLst>
              <a:ext uri="{FF2B5EF4-FFF2-40B4-BE49-F238E27FC236}">
                <a16:creationId xmlns:a16="http://schemas.microsoft.com/office/drawing/2014/main" id="{3C0B4500-E5C9-4C00-A653-B72DAB4D5419}"/>
              </a:ext>
            </a:extLst>
          </p:cNvPr>
          <p:cNvSpPr>
            <a:spLocks noGrp="1"/>
          </p:cNvSpPr>
          <p:nvPr/>
        </p:nvSpPr>
        <p:spPr>
          <a:xfrm>
            <a:off x="1162050" y="421005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svědectví vydávají</a:t>
            </a:r>
          </a:p>
        </p:txBody>
      </p:sp>
      <p:sp>
        <p:nvSpPr>
          <p:cNvPr id="12" name="verse-8">
            <a:extLst>
              <a:ext uri="{FF2B5EF4-FFF2-40B4-BE49-F238E27FC236}">
                <a16:creationId xmlns:a16="http://schemas.microsoft.com/office/drawing/2014/main" id="{F4C26F6F-0B90-4215-9E88-51A4A4709415}"/>
              </a:ext>
            </a:extLst>
          </p:cNvPr>
          <p:cNvSpPr>
            <a:spLocks noGrp="1"/>
          </p:cNvSpPr>
          <p:nvPr/>
        </p:nvSpPr>
        <p:spPr>
          <a:xfrm>
            <a:off x="1162050" y="46101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na zemi:</a:t>
            </a:r>
          </a:p>
        </p:txBody>
      </p:sp>
      <p:sp>
        <p:nvSpPr>
          <p:cNvPr id="13" name="verse-9">
            <a:extLst>
              <a:ext uri="{FF2B5EF4-FFF2-40B4-BE49-F238E27FC236}">
                <a16:creationId xmlns:a16="http://schemas.microsoft.com/office/drawing/2014/main" id="{583342B6-C92C-426E-ABF1-2CDF4D54DA14}"/>
              </a:ext>
            </a:extLst>
          </p:cNvPr>
          <p:cNvSpPr>
            <a:spLocks noGrp="1"/>
          </p:cNvSpPr>
          <p:nvPr/>
        </p:nvSpPr>
        <p:spPr>
          <a:xfrm>
            <a:off x="1162050" y="501015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Duch, a Voda, a Krev,</a:t>
            </a:r>
          </a:p>
        </p:txBody>
      </p:sp>
      <p:sp>
        <p:nvSpPr>
          <p:cNvPr id="14" name="verse-10">
            <a:extLst>
              <a:ext uri="{FF2B5EF4-FFF2-40B4-BE49-F238E27FC236}">
                <a16:creationId xmlns:a16="http://schemas.microsoft.com/office/drawing/2014/main" id="{4D2F3F8E-8787-481B-8AC7-615D46D5C803}"/>
              </a:ext>
            </a:extLst>
          </p:cNvPr>
          <p:cNvSpPr>
            <a:spLocks noGrp="1"/>
          </p:cNvSpPr>
          <p:nvPr/>
        </p:nvSpPr>
        <p:spPr>
          <a:xfrm>
            <a:off x="1162050" y="54102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a ti tři jedno jsou.</a:t>
            </a:r>
          </a:p>
        </p:txBody>
      </p:sp>
      <p:sp>
        <p:nvSpPr>
          <p:cNvPr id="15" name="text-13">
            <a:extLst>
              <a:ext uri="{FF2B5EF4-FFF2-40B4-BE49-F238E27FC236}">
                <a16:creationId xmlns:a16="http://schemas.microsoft.com/office/drawing/2014/main" id="{954EE5E8-4168-43D1-B3FE-17E649DB4A4C}"/>
              </a:ext>
            </a:extLst>
          </p:cNvPr>
          <p:cNvSpPr>
            <a:spLocks noGrp="1"/>
          </p:cNvSpPr>
          <p:nvPr/>
        </p:nvSpPr>
        <p:spPr>
          <a:xfrm>
            <a:off x="5572125" y="1524000"/>
            <a:ext cx="3143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Bible kralická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16D6B22B-CFD6-4E9E-B190-4FE49274AE43}"/>
              </a:ext>
            </a:extLst>
          </p:cNvPr>
          <p:cNvSpPr>
            <a:spLocks noGrp="1"/>
          </p:cNvSpPr>
          <p:nvPr/>
        </p:nvSpPr>
        <p:spPr>
          <a:xfrm>
            <a:off x="5572125" y="2333625"/>
            <a:ext cx="3143250" cy="3333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Takto zní tato pasáž v Bibli kralické.</a:t>
            </a:r>
          </a:p>
          <a:p>
            <a:endParaRPr sz="2100">
              <a:solidFill>
                <a:srgbClr val="111111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Delší znění obsahuje svědectví Otce, Slova a Ducha svatého „na nebi“.</a:t>
            </a:r>
          </a:p>
        </p:txBody>
      </p:sp>
    </p:spTree>
    <p:extLst>
      <p:ext uri="{BB962C8B-B14F-4D97-AF65-F5344CB8AC3E}">
        <p14:creationId xmlns:p14="http://schemas.microsoft.com/office/powerpoint/2010/main" val="21641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E8A2CB1C-90A2-4C58-B5C6-8EB31AC1A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-0">
            <a:extLst>
              <a:ext uri="{FF2B5EF4-FFF2-40B4-BE49-F238E27FC236}">
                <a16:creationId xmlns:a16="http://schemas.microsoft.com/office/drawing/2014/main" id="{13C20B33-7D00-4C0B-9397-CCFD3E9E40F1}"/>
              </a:ext>
            </a:extLst>
          </p:cNvPr>
          <p:cNvSpPr>
            <a:spLocks noGrp="1"/>
          </p:cNvSpPr>
          <p:nvPr/>
        </p:nvSpPr>
        <p:spPr>
          <a:xfrm>
            <a:off x="381000" y="1409700"/>
            <a:ext cx="714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5,7</a:t>
            </a:r>
          </a:p>
        </p:txBody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AB09E761-3F32-41EB-9C17-9F725DBE4555}"/>
              </a:ext>
            </a:extLst>
          </p:cNvPr>
          <p:cNvSpPr>
            <a:spLocks noGrp="1"/>
          </p:cNvSpPr>
          <p:nvPr/>
        </p:nvSpPr>
        <p:spPr>
          <a:xfrm>
            <a:off x="381000" y="3810000"/>
            <a:ext cx="714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5,8</a:t>
            </a:r>
          </a:p>
        </p:txBody>
      </p:sp>
      <p:sp>
        <p:nvSpPr>
          <p:cNvPr id="4" name="verse-0">
            <a:extLst>
              <a:ext uri="{FF2B5EF4-FFF2-40B4-BE49-F238E27FC236}">
                <a16:creationId xmlns:a16="http://schemas.microsoft.com/office/drawing/2014/main" id="{50BAA5FE-2B47-4ED3-8FE4-76B5CE8BBA9F}"/>
              </a:ext>
            </a:extLst>
          </p:cNvPr>
          <p:cNvSpPr>
            <a:spLocks noGrp="1"/>
          </p:cNvSpPr>
          <p:nvPr/>
        </p:nvSpPr>
        <p:spPr>
          <a:xfrm>
            <a:off x="1162050" y="14097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Nebo tři jsou, kteříž</a:t>
            </a:r>
          </a:p>
        </p:txBody>
      </p:sp>
      <p:sp>
        <p:nvSpPr>
          <p:cNvPr id="5" name="verse-1">
            <a:extLst>
              <a:ext uri="{FF2B5EF4-FFF2-40B4-BE49-F238E27FC236}">
                <a16:creationId xmlns:a16="http://schemas.microsoft.com/office/drawing/2014/main" id="{0ADF2A09-C22C-43C8-A19A-2B21C76B3707}"/>
              </a:ext>
            </a:extLst>
          </p:cNvPr>
          <p:cNvSpPr>
            <a:spLocks noGrp="1"/>
          </p:cNvSpPr>
          <p:nvPr/>
        </p:nvSpPr>
        <p:spPr>
          <a:xfrm>
            <a:off x="1162050" y="180975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svědectví vydávají</a:t>
            </a:r>
          </a:p>
        </p:txBody>
      </p:sp>
      <p:sp>
        <p:nvSpPr>
          <p:cNvPr id="6" name="strike-2">
            <a:extLst>
              <a:ext uri="{FF2B5EF4-FFF2-40B4-BE49-F238E27FC236}">
                <a16:creationId xmlns:a16="http://schemas.microsoft.com/office/drawing/2014/main" id="{4244E505-1833-4F67-ABBE-C41C43089560}"/>
              </a:ext>
            </a:extLst>
          </p:cNvPr>
          <p:cNvSpPr>
            <a:spLocks noGrp="1"/>
          </p:cNvSpPr>
          <p:nvPr/>
        </p:nvSpPr>
        <p:spPr>
          <a:xfrm>
            <a:off x="1162050" y="22098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 strike="sngStrike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rPr>
              <a:t>na nebi: Otec, Slovo,</a:t>
            </a:r>
          </a:p>
        </p:txBody>
      </p:sp>
      <p:sp>
        <p:nvSpPr>
          <p:cNvPr id="7" name="strike-3">
            <a:extLst>
              <a:ext uri="{FF2B5EF4-FFF2-40B4-BE49-F238E27FC236}">
                <a16:creationId xmlns:a16="http://schemas.microsoft.com/office/drawing/2014/main" id="{844F3AE7-EF1B-49DC-A304-1BCD84BB3433}"/>
              </a:ext>
            </a:extLst>
          </p:cNvPr>
          <p:cNvSpPr>
            <a:spLocks noGrp="1"/>
          </p:cNvSpPr>
          <p:nvPr/>
        </p:nvSpPr>
        <p:spPr>
          <a:xfrm>
            <a:off x="1162050" y="260985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 strike="sngStrike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rPr>
              <a:t>a Duch Svatý, a ti tři</a:t>
            </a:r>
          </a:p>
        </p:txBody>
      </p:sp>
      <p:sp>
        <p:nvSpPr>
          <p:cNvPr id="8" name="strike-4">
            <a:extLst>
              <a:ext uri="{FF2B5EF4-FFF2-40B4-BE49-F238E27FC236}">
                <a16:creationId xmlns:a16="http://schemas.microsoft.com/office/drawing/2014/main" id="{CBFB0E58-F1A8-4DEE-BFA7-CA7796AACD2F}"/>
              </a:ext>
            </a:extLst>
          </p:cNvPr>
          <p:cNvSpPr>
            <a:spLocks noGrp="1"/>
          </p:cNvSpPr>
          <p:nvPr/>
        </p:nvSpPr>
        <p:spPr>
          <a:xfrm>
            <a:off x="1162050" y="30099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 strike="sngStrike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rPr>
              <a:t>jedno jsou.</a:t>
            </a:r>
          </a:p>
        </p:txBody>
      </p:sp>
      <p:sp>
        <p:nvSpPr>
          <p:cNvPr id="9" name="verse-5">
            <a:extLst>
              <a:ext uri="{FF2B5EF4-FFF2-40B4-BE49-F238E27FC236}">
                <a16:creationId xmlns:a16="http://schemas.microsoft.com/office/drawing/2014/main" id="{09391FA6-0167-4154-A150-4AB52F222875}"/>
              </a:ext>
            </a:extLst>
          </p:cNvPr>
          <p:cNvSpPr>
            <a:spLocks noGrp="1"/>
          </p:cNvSpPr>
          <p:nvPr/>
        </p:nvSpPr>
        <p:spPr>
          <a:xfrm>
            <a:off x="1162050" y="340995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endParaRPr/>
          </a:p>
        </p:txBody>
      </p:sp>
      <p:sp>
        <p:nvSpPr>
          <p:cNvPr id="10" name="strike-6">
            <a:extLst>
              <a:ext uri="{FF2B5EF4-FFF2-40B4-BE49-F238E27FC236}">
                <a16:creationId xmlns:a16="http://schemas.microsoft.com/office/drawing/2014/main" id="{3F50B7BF-6ABA-4EF5-A1AC-B49FE4425492}"/>
              </a:ext>
            </a:extLst>
          </p:cNvPr>
          <p:cNvSpPr>
            <a:spLocks noGrp="1"/>
          </p:cNvSpPr>
          <p:nvPr/>
        </p:nvSpPr>
        <p:spPr>
          <a:xfrm>
            <a:off x="1162050" y="38100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 strike="sngStrike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rPr>
              <a:t>A tři jsou, jenž</a:t>
            </a:r>
          </a:p>
        </p:txBody>
      </p:sp>
      <p:sp>
        <p:nvSpPr>
          <p:cNvPr id="11" name="strike-7">
            <a:extLst>
              <a:ext uri="{FF2B5EF4-FFF2-40B4-BE49-F238E27FC236}">
                <a16:creationId xmlns:a16="http://schemas.microsoft.com/office/drawing/2014/main" id="{5A1B516C-71CD-4454-8343-F4C7288DF27C}"/>
              </a:ext>
            </a:extLst>
          </p:cNvPr>
          <p:cNvSpPr>
            <a:spLocks noGrp="1"/>
          </p:cNvSpPr>
          <p:nvPr/>
        </p:nvSpPr>
        <p:spPr>
          <a:xfrm>
            <a:off x="1162050" y="421005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 strike="sngStrike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rPr>
              <a:t>svědectví vydávají</a:t>
            </a:r>
          </a:p>
        </p:txBody>
      </p:sp>
      <p:sp>
        <p:nvSpPr>
          <p:cNvPr id="12" name="strike-8">
            <a:extLst>
              <a:ext uri="{FF2B5EF4-FFF2-40B4-BE49-F238E27FC236}">
                <a16:creationId xmlns:a16="http://schemas.microsoft.com/office/drawing/2014/main" id="{586F9481-B6C9-47D2-8EE9-770B2A6D2697}"/>
              </a:ext>
            </a:extLst>
          </p:cNvPr>
          <p:cNvSpPr>
            <a:spLocks noGrp="1"/>
          </p:cNvSpPr>
          <p:nvPr/>
        </p:nvSpPr>
        <p:spPr>
          <a:xfrm>
            <a:off x="1162050" y="46101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 strike="sngStrike">
                <a:solidFill>
                  <a:srgbClr val="D71920"/>
                </a:solidFill>
                <a:latin typeface="DejaVu Sans Mono"/>
                <a:ea typeface="DejaVu Sans Mono"/>
                <a:cs typeface="DejaVu Sans Mono"/>
              </a:rPr>
              <a:t>na zemi:</a:t>
            </a:r>
          </a:p>
        </p:txBody>
      </p:sp>
      <p:sp>
        <p:nvSpPr>
          <p:cNvPr id="13" name="verse-9">
            <a:extLst>
              <a:ext uri="{FF2B5EF4-FFF2-40B4-BE49-F238E27FC236}">
                <a16:creationId xmlns:a16="http://schemas.microsoft.com/office/drawing/2014/main" id="{FEA97CF6-FA23-4570-B9DA-4BB131D5C3C5}"/>
              </a:ext>
            </a:extLst>
          </p:cNvPr>
          <p:cNvSpPr>
            <a:spLocks noGrp="1"/>
          </p:cNvSpPr>
          <p:nvPr/>
        </p:nvSpPr>
        <p:spPr>
          <a:xfrm>
            <a:off x="1162050" y="501015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Duch, a Voda, a Krev,</a:t>
            </a:r>
          </a:p>
        </p:txBody>
      </p:sp>
      <p:sp>
        <p:nvSpPr>
          <p:cNvPr id="14" name="verse-10">
            <a:extLst>
              <a:ext uri="{FF2B5EF4-FFF2-40B4-BE49-F238E27FC236}">
                <a16:creationId xmlns:a16="http://schemas.microsoft.com/office/drawing/2014/main" id="{F400E32A-4536-40D6-83FC-8079E1486FAC}"/>
              </a:ext>
            </a:extLst>
          </p:cNvPr>
          <p:cNvSpPr>
            <a:spLocks noGrp="1"/>
          </p:cNvSpPr>
          <p:nvPr/>
        </p:nvSpPr>
        <p:spPr>
          <a:xfrm>
            <a:off x="1162050" y="5410200"/>
            <a:ext cx="40290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defPPr>
            <a:lvl1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1pPr>
            <a:lvl2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2pPr>
            <a:lvl3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3pPr>
            <a:lvl4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4pPr>
            <a:lvl5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5pPr>
            <a:lvl6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6pPr>
            <a:lvl7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7pPr>
            <a:lvl8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8pPr>
            <a:lvl9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defRPr>
            </a:pPr>
            <a:r>
              <a:rPr sz="2025">
                <a:solidFill>
                  <a:srgbClr val="111111"/>
                </a:solidFill>
                <a:latin typeface="DejaVu Sans Mono"/>
                <a:ea typeface="DejaVu Sans Mono"/>
                <a:cs typeface="DejaVu Sans Mono"/>
              </a:rPr>
              <a:t>a ti tři jedno jsou.</a:t>
            </a:r>
          </a:p>
        </p:txBody>
      </p:sp>
      <p:sp>
        <p:nvSpPr>
          <p:cNvPr id="15" name="text-13">
            <a:extLst>
              <a:ext uri="{FF2B5EF4-FFF2-40B4-BE49-F238E27FC236}">
                <a16:creationId xmlns:a16="http://schemas.microsoft.com/office/drawing/2014/main" id="{B3689571-D707-4F93-9A3E-B7451A59E305}"/>
              </a:ext>
            </a:extLst>
          </p:cNvPr>
          <p:cNvSpPr>
            <a:spLocks noGrp="1"/>
          </p:cNvSpPr>
          <p:nvPr/>
        </p:nvSpPr>
        <p:spPr>
          <a:xfrm>
            <a:off x="5572125" y="1400175"/>
            <a:ext cx="3143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Rozdíl mezi překlady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12122E69-DB62-422F-BA59-E51F0ACEFD23}"/>
              </a:ext>
            </a:extLst>
          </p:cNvPr>
          <p:cNvSpPr>
            <a:spLocks noGrp="1"/>
          </p:cNvSpPr>
          <p:nvPr/>
        </p:nvSpPr>
        <p:spPr>
          <a:xfrm>
            <a:off x="5572125" y="2476500"/>
            <a:ext cx="3143250" cy="3714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Červeně přeškrtnutá slova nejsou součástí hlavního textu ČEP.</a:t>
            </a:r>
          </a:p>
          <a:p>
            <a:endParaRPr sz="2025">
              <a:solidFill>
                <a:srgbClr val="111111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Rozšířená pasáž se označuje jako Comma Johanneum.</a:t>
            </a:r>
          </a:p>
          <a:p>
            <a:endParaRPr sz="2025">
              <a:solidFill>
                <a:srgbClr val="111111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Proč se znění liší?</a:t>
            </a:r>
          </a:p>
        </p:txBody>
      </p:sp>
    </p:spTree>
    <p:extLst>
      <p:ext uri="{BB962C8B-B14F-4D97-AF65-F5344CB8AC3E}">
        <p14:creationId xmlns:p14="http://schemas.microsoft.com/office/powerpoint/2010/main" val="1772360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53B16EC-192A-434D-94B1-B6B0E9065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-0">
            <a:extLst>
              <a:ext uri="{FF2B5EF4-FFF2-40B4-BE49-F238E27FC236}">
                <a16:creationId xmlns:a16="http://schemas.microsoft.com/office/drawing/2014/main" id="{896120F5-0D0A-4A91-8E0A-AAAFA7CE9759}"/>
              </a:ext>
            </a:extLst>
          </p:cNvPr>
          <p:cNvSpPr>
            <a:spLocks noGrp="1"/>
          </p:cNvSpPr>
          <p:nvPr/>
        </p:nvSpPr>
        <p:spPr>
          <a:xfrm>
            <a:off x="419100" y="857250"/>
            <a:ext cx="83058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Pozdější rozšíření textu</a:t>
            </a:r>
          </a:p>
        </p:txBody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650DD8AE-92C0-4780-AAC2-58B4D9B455C2}"/>
              </a:ext>
            </a:extLst>
          </p:cNvPr>
          <p:cNvSpPr>
            <a:spLocks noGrp="1"/>
          </p:cNvSpPr>
          <p:nvPr/>
        </p:nvSpPr>
        <p:spPr>
          <a:xfrm>
            <a:off x="428625" y="1657350"/>
            <a:ext cx="828675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Pasáž o svědcích „na nebi“ podle převládajícího závěru textové kritiky nepatří k původnímu znění Janova listu.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C6FB82E5-C3B4-474C-8305-695A9F00A4EA}"/>
              </a:ext>
            </a:extLst>
          </p:cNvPr>
          <p:cNvSpPr>
            <a:spLocks noGrp="1"/>
          </p:cNvSpPr>
          <p:nvPr/>
        </p:nvSpPr>
        <p:spPr>
          <a:xfrm>
            <a:off x="428625" y="3124200"/>
            <a:ext cx="4857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Přesto ji obsahovala řada pozdějších latinských rukopisů Vulgáty a některé starší překlady Bible.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A5F0E9EF-F99A-4741-ACBB-A00BFE43969D}"/>
              </a:ext>
            </a:extLst>
          </p:cNvPr>
          <p:cNvSpPr>
            <a:spLocks noGrp="1"/>
          </p:cNvSpPr>
          <p:nvPr/>
        </p:nvSpPr>
        <p:spPr>
          <a:xfrm>
            <a:off x="428625" y="5048250"/>
            <a:ext cx="481012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Jak se do textu dostala?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F6EB809-27BF-45A7-9627-E63E36797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524500" y="3519449"/>
            <a:ext cx="3190875" cy="220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12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117AB53-B1B3-4704-8E2F-EB5F42300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-0">
            <a:extLst>
              <a:ext uri="{FF2B5EF4-FFF2-40B4-BE49-F238E27FC236}">
                <a16:creationId xmlns:a16="http://schemas.microsoft.com/office/drawing/2014/main" id="{B0F6DB9C-6CED-4E84-B357-3D0C793AA162}"/>
              </a:ext>
            </a:extLst>
          </p:cNvPr>
          <p:cNvSpPr>
            <a:spLocks noGrp="1"/>
          </p:cNvSpPr>
          <p:nvPr/>
        </p:nvSpPr>
        <p:spPr>
          <a:xfrm>
            <a:off x="419100" y="857250"/>
            <a:ext cx="83058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Jeroným a latinská Vulgáta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E37E639-25FF-4C84-96F3-89BDFE379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23875" y="1839406"/>
            <a:ext cx="2476500" cy="3798313"/>
          </a:xfrm>
          <a:prstGeom prst="rect">
            <a:avLst/>
          </a:prstGeom>
        </p:spPr>
      </p:pic>
      <p:sp>
        <p:nvSpPr>
          <p:cNvPr id="4" name="text-1">
            <a:extLst>
              <a:ext uri="{FF2B5EF4-FFF2-40B4-BE49-F238E27FC236}">
                <a16:creationId xmlns:a16="http://schemas.microsoft.com/office/drawing/2014/main" id="{7A8EEA0F-39DB-4AF1-A658-205F5598D5F8}"/>
              </a:ext>
            </a:extLst>
          </p:cNvPr>
          <p:cNvSpPr>
            <a:spLocks noGrp="1"/>
          </p:cNvSpPr>
          <p:nvPr/>
        </p:nvSpPr>
        <p:spPr>
          <a:xfrm>
            <a:off x="3476625" y="1733550"/>
            <a:ext cx="51435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Na konci 4. století pracoval Jeroným na latinském znění Bible. Jeho práce se stala základem Vulgáty.</a:t>
            </a:r>
          </a:p>
        </p:txBody>
      </p:sp>
      <p:sp>
        <p:nvSpPr>
          <p:cNvPr id="5" name="text-2">
            <a:extLst>
              <a:ext uri="{FF2B5EF4-FFF2-40B4-BE49-F238E27FC236}">
                <a16:creationId xmlns:a16="http://schemas.microsoft.com/office/drawing/2014/main" id="{F8D05281-4D81-485B-84BA-50CC5CB13517}"/>
              </a:ext>
            </a:extLst>
          </p:cNvPr>
          <p:cNvSpPr>
            <a:spLocks noGrp="1"/>
          </p:cNvSpPr>
          <p:nvPr/>
        </p:nvSpPr>
        <p:spPr>
          <a:xfrm>
            <a:off x="3476625" y="3724275"/>
            <a:ext cx="514350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Pozdější opisování však přineslo různé podoby textu.</a:t>
            </a:r>
          </a:p>
          <a:p>
            <a:endParaRPr sz="2100">
              <a:solidFill>
                <a:srgbClr val="111111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Rozšíření o svědcích „na nebi“ se šířilo v latinské rukopisné tradici.</a:t>
            </a:r>
          </a:p>
        </p:txBody>
      </p:sp>
    </p:spTree>
    <p:extLst>
      <p:ext uri="{BB962C8B-B14F-4D97-AF65-F5344CB8AC3E}">
        <p14:creationId xmlns:p14="http://schemas.microsoft.com/office/powerpoint/2010/main" val="966284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F46229A-5A1F-40F5-B7D8-A398A4AF0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-0">
            <a:extLst>
              <a:ext uri="{FF2B5EF4-FFF2-40B4-BE49-F238E27FC236}">
                <a16:creationId xmlns:a16="http://schemas.microsoft.com/office/drawing/2014/main" id="{7E1E4968-9EE1-44A5-8AC8-1E8493D5ED15}"/>
              </a:ext>
            </a:extLst>
          </p:cNvPr>
          <p:cNvSpPr>
            <a:spLocks noGrp="1"/>
          </p:cNvSpPr>
          <p:nvPr/>
        </p:nvSpPr>
        <p:spPr>
          <a:xfrm>
            <a:off x="419100" y="857250"/>
            <a:ext cx="83058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Poznámka na okraji rukopisu</a:t>
            </a:r>
          </a:p>
        </p:txBody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5748F2FD-9A26-46DA-9C86-5C1A9ED2FCA9}"/>
              </a:ext>
            </a:extLst>
          </p:cNvPr>
          <p:cNvSpPr>
            <a:spLocks noGrp="1"/>
          </p:cNvSpPr>
          <p:nvPr/>
        </p:nvSpPr>
        <p:spPr>
          <a:xfrm>
            <a:off x="428625" y="1647825"/>
            <a:ext cx="823912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Před vynálezem knihtisku opisovali písaři biblické texty ručně. Na okraje přidávali opravy i vysvětlující poznámky.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98EE7215-76AB-4B5E-81B7-F52196703FF5}"/>
              </a:ext>
            </a:extLst>
          </p:cNvPr>
          <p:cNvSpPr>
            <a:spLocks noGrp="1"/>
          </p:cNvSpPr>
          <p:nvPr/>
        </p:nvSpPr>
        <p:spPr>
          <a:xfrm>
            <a:off x="428625" y="3238500"/>
            <a:ext cx="8239125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Jedním z vysvětlení vzniku rozšířené pasáže je, že se původní poznámka na okraji při dalším opisování dostala přímo do biblického textu.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4D9DC71E-B0F5-476B-99D0-0BB1E720ED3F}"/>
              </a:ext>
            </a:extLst>
          </p:cNvPr>
          <p:cNvSpPr>
            <a:spLocks noGrp="1"/>
          </p:cNvSpPr>
          <p:nvPr/>
        </p:nvSpPr>
        <p:spPr>
          <a:xfrm>
            <a:off x="428625" y="5295900"/>
            <a:ext cx="823912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Další opisovači pak mohli převzít už rozšířené znění.</a:t>
            </a:r>
          </a:p>
        </p:txBody>
      </p:sp>
    </p:spTree>
    <p:extLst>
      <p:ext uri="{BB962C8B-B14F-4D97-AF65-F5344CB8AC3E}">
        <p14:creationId xmlns:p14="http://schemas.microsoft.com/office/powerpoint/2010/main" val="1984855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5DD2F3D-4C99-4E04-9E8A-6B018F5FD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-0">
            <a:extLst>
              <a:ext uri="{FF2B5EF4-FFF2-40B4-BE49-F238E27FC236}">
                <a16:creationId xmlns:a16="http://schemas.microsoft.com/office/drawing/2014/main" id="{5FD2F83C-B77A-4CAB-8E9A-3460ED08562A}"/>
              </a:ext>
            </a:extLst>
          </p:cNvPr>
          <p:cNvSpPr>
            <a:spLocks noGrp="1"/>
          </p:cNvSpPr>
          <p:nvPr/>
        </p:nvSpPr>
        <p:spPr>
          <a:xfrm>
            <a:off x="419100" y="857250"/>
            <a:ext cx="83058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Erasmův řecký Nový zákon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5E714E1-9D51-4983-B875-32FF4BE77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62845" y="1733550"/>
            <a:ext cx="2274685" cy="4762500"/>
          </a:xfrm>
          <a:prstGeom prst="rect">
            <a:avLst/>
          </a:prstGeom>
        </p:spPr>
      </p:pic>
      <p:sp>
        <p:nvSpPr>
          <p:cNvPr id="4" name="text-1">
            <a:extLst>
              <a:ext uri="{FF2B5EF4-FFF2-40B4-BE49-F238E27FC236}">
                <a16:creationId xmlns:a16="http://schemas.microsoft.com/office/drawing/2014/main" id="{9FB82CBC-50CF-4FCF-8F62-DFBDB493F060}"/>
              </a:ext>
            </a:extLst>
          </p:cNvPr>
          <p:cNvSpPr>
            <a:spLocks noGrp="1"/>
          </p:cNvSpPr>
          <p:nvPr/>
        </p:nvSpPr>
        <p:spPr>
          <a:xfrm>
            <a:off x="3095625" y="1685925"/>
            <a:ext cx="5524500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Roku 1516 vydal Erasmus Rotterdamský řecký Nový zákon. Pasáž o nebeských svědcích do něj nezařadil.</a:t>
            </a:r>
          </a:p>
        </p:txBody>
      </p:sp>
      <p:sp>
        <p:nvSpPr>
          <p:cNvPr id="5" name="text-2">
            <a:extLst>
              <a:ext uri="{FF2B5EF4-FFF2-40B4-BE49-F238E27FC236}">
                <a16:creationId xmlns:a16="http://schemas.microsoft.com/office/drawing/2014/main" id="{22241E1A-A285-4C62-BC18-B4DA807C6ECD}"/>
              </a:ext>
            </a:extLst>
          </p:cNvPr>
          <p:cNvSpPr>
            <a:spLocks noGrp="1"/>
          </p:cNvSpPr>
          <p:nvPr/>
        </p:nvSpPr>
        <p:spPr>
          <a:xfrm>
            <a:off x="3095625" y="3571875"/>
            <a:ext cx="552450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Chyběla také ve druhém vydání z roku 1519. V řeckých rukopisech, které měl k dispozici, ji nenalezl.</a:t>
            </a:r>
          </a:p>
        </p:txBody>
      </p:sp>
      <p:sp>
        <p:nvSpPr>
          <p:cNvPr id="6" name="text-3">
            <a:extLst>
              <a:ext uri="{FF2B5EF4-FFF2-40B4-BE49-F238E27FC236}">
                <a16:creationId xmlns:a16="http://schemas.microsoft.com/office/drawing/2014/main" id="{8DF74398-4AE0-4CCA-9D42-EEB061AFE3FE}"/>
              </a:ext>
            </a:extLst>
          </p:cNvPr>
          <p:cNvSpPr>
            <a:spLocks noGrp="1"/>
          </p:cNvSpPr>
          <p:nvPr/>
        </p:nvSpPr>
        <p:spPr>
          <a:xfrm>
            <a:off x="3095625" y="5229225"/>
            <a:ext cx="5524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Vynechání slov známých z latinské Vulgáty vyvolalo polemiku.</a:t>
            </a:r>
          </a:p>
        </p:txBody>
      </p:sp>
    </p:spTree>
    <p:extLst>
      <p:ext uri="{BB962C8B-B14F-4D97-AF65-F5344CB8AC3E}">
        <p14:creationId xmlns:p14="http://schemas.microsoft.com/office/powerpoint/2010/main" val="740373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DC684B7-1DB3-4E2E-B31A-F7B7F382F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-0">
            <a:extLst>
              <a:ext uri="{FF2B5EF4-FFF2-40B4-BE49-F238E27FC236}">
                <a16:creationId xmlns:a16="http://schemas.microsoft.com/office/drawing/2014/main" id="{8D28DCED-7F27-48AB-BF14-9823EC86C8F3}"/>
              </a:ext>
            </a:extLst>
          </p:cNvPr>
          <p:cNvSpPr>
            <a:spLocks noGrp="1"/>
          </p:cNvSpPr>
          <p:nvPr/>
        </p:nvSpPr>
        <p:spPr>
          <a:xfrm>
            <a:off x="419100" y="857250"/>
            <a:ext cx="83058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Třetí vydání z roku 1522</a:t>
            </a:r>
          </a:p>
        </p:txBody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53C4B0EB-8BD5-413D-AF65-8F3015CC87AF}"/>
              </a:ext>
            </a:extLst>
          </p:cNvPr>
          <p:cNvSpPr>
            <a:spLocks noGrp="1"/>
          </p:cNvSpPr>
          <p:nvPr/>
        </p:nvSpPr>
        <p:spPr>
          <a:xfrm>
            <a:off x="428625" y="1676400"/>
            <a:ext cx="5381625" cy="1857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Erasmus později získal zprávu o řeckém rukopisu obsahujícím spornou pasáž. Jde o rukopis známý jako Codex Montfortianus.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7B95CD01-EBEA-4856-B9D6-BEAF973CB186}"/>
              </a:ext>
            </a:extLst>
          </p:cNvPr>
          <p:cNvSpPr>
            <a:spLocks noGrp="1"/>
          </p:cNvSpPr>
          <p:nvPr/>
        </p:nvSpPr>
        <p:spPr>
          <a:xfrm>
            <a:off x="428625" y="3781425"/>
            <a:ext cx="5381625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Ve třetím vydání z roku 1522 delší znění zařadil.</a:t>
            </a:r>
          </a:p>
          <a:p>
            <a:endParaRPr sz="2025">
              <a:solidFill>
                <a:srgbClr val="111111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02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Současně měl pochybnosti o jeho řecké rukopisné opoře a upozorňoval na souvislost s latinským textem.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2959637-B275-449E-B295-9C65E73CC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09172" y="1809750"/>
            <a:ext cx="2088281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86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D460B23B-0BF2-487E-9E5B-BB7CB3D7A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-0">
            <a:extLst>
              <a:ext uri="{FF2B5EF4-FFF2-40B4-BE49-F238E27FC236}">
                <a16:creationId xmlns:a16="http://schemas.microsoft.com/office/drawing/2014/main" id="{5BCB63E0-19B7-4D2B-B0C9-891757A3B95D}"/>
              </a:ext>
            </a:extLst>
          </p:cNvPr>
          <p:cNvSpPr>
            <a:spLocks noGrp="1"/>
          </p:cNvSpPr>
          <p:nvPr/>
        </p:nvSpPr>
        <p:spPr>
          <a:xfrm>
            <a:off x="419100" y="857250"/>
            <a:ext cx="83058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Starší překlady Bible</a:t>
            </a:r>
          </a:p>
        </p:txBody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9C6F705E-1B64-44CD-8B73-DB751B879855}"/>
              </a:ext>
            </a:extLst>
          </p:cNvPr>
          <p:cNvSpPr>
            <a:spLocks noGrp="1"/>
          </p:cNvSpPr>
          <p:nvPr/>
        </p:nvSpPr>
        <p:spPr>
          <a:xfrm>
            <a:off x="428625" y="1619250"/>
            <a:ext cx="828675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Tištěná řecká vydání ovlivnila překlady do národních jazyků. Rozšířenou pasáž převzala také část těchto překladů.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A2F9A37C-90DF-4674-BF75-5C4EB90063FF}"/>
              </a:ext>
            </a:extLst>
          </p:cNvPr>
          <p:cNvSpPr>
            <a:spLocks noGrp="1"/>
          </p:cNvSpPr>
          <p:nvPr/>
        </p:nvSpPr>
        <p:spPr>
          <a:xfrm>
            <a:off x="619125" y="3171825"/>
            <a:ext cx="3429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Bible kralická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00F569DB-4FB1-496B-91A7-A9096EC40633}"/>
              </a:ext>
            </a:extLst>
          </p:cNvPr>
          <p:cNvSpPr>
            <a:spLocks noGrp="1"/>
          </p:cNvSpPr>
          <p:nvPr/>
        </p:nvSpPr>
        <p:spPr>
          <a:xfrm>
            <a:off x="4286250" y="3171825"/>
            <a:ext cx="4191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české znění, vydání 1613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642290C6-7735-42D9-A48B-241896BE0CF1}"/>
              </a:ext>
            </a:extLst>
          </p:cNvPr>
          <p:cNvSpPr>
            <a:spLocks noGrp="1"/>
          </p:cNvSpPr>
          <p:nvPr/>
        </p:nvSpPr>
        <p:spPr>
          <a:xfrm>
            <a:off x="619125" y="3905250"/>
            <a:ext cx="3429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Reina-Valera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8DF6032C-5630-4BD0-966C-1B0FED272771}"/>
              </a:ext>
            </a:extLst>
          </p:cNvPr>
          <p:cNvSpPr>
            <a:spLocks noGrp="1"/>
          </p:cNvSpPr>
          <p:nvPr/>
        </p:nvSpPr>
        <p:spPr>
          <a:xfrm>
            <a:off x="4286250" y="3905250"/>
            <a:ext cx="4191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španělská překladová tradice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9C451C70-C557-4ECD-A496-D1AEC3D90FBA}"/>
              </a:ext>
            </a:extLst>
          </p:cNvPr>
          <p:cNvSpPr>
            <a:spLocks noGrp="1"/>
          </p:cNvSpPr>
          <p:nvPr/>
        </p:nvSpPr>
        <p:spPr>
          <a:xfrm>
            <a:off x="619125" y="4638675"/>
            <a:ext cx="3429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King James Version</a:t>
            </a:r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7495ACBC-214C-4308-A7AB-ACA71928058E}"/>
              </a:ext>
            </a:extLst>
          </p:cNvPr>
          <p:cNvSpPr>
            <a:spLocks noGrp="1"/>
          </p:cNvSpPr>
          <p:nvPr/>
        </p:nvSpPr>
        <p:spPr>
          <a:xfrm>
            <a:off x="4286250" y="4638675"/>
            <a:ext cx="4191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anglický překlad z roku 1611</a:t>
            </a: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3202F45B-6CF9-4388-9038-799BA7A1B650}"/>
              </a:ext>
            </a:extLst>
          </p:cNvPr>
          <p:cNvSpPr>
            <a:spLocks noGrp="1"/>
          </p:cNvSpPr>
          <p:nvPr/>
        </p:nvSpPr>
        <p:spPr>
          <a:xfrm>
            <a:off x="428625" y="5629275"/>
            <a:ext cx="8286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Ne všechny reformační překlady ji obsahovaly.</a:t>
            </a:r>
          </a:p>
          <a:p>
            <a:pPr>
              <a:def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Lutherův Nový zákon z roku 1522 ji neměl.</a:t>
            </a:r>
          </a:p>
        </p:txBody>
      </p:sp>
    </p:spTree>
    <p:extLst>
      <p:ext uri="{BB962C8B-B14F-4D97-AF65-F5344CB8AC3E}">
        <p14:creationId xmlns:p14="http://schemas.microsoft.com/office/powerpoint/2010/main" val="510845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76BB228-AA5D-4981-B049-8B94CD2A0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-0">
            <a:extLst>
              <a:ext uri="{FF2B5EF4-FFF2-40B4-BE49-F238E27FC236}">
                <a16:creationId xmlns:a16="http://schemas.microsoft.com/office/drawing/2014/main" id="{061C6010-6C1B-4F1F-B37E-D2A075184E1D}"/>
              </a:ext>
            </a:extLst>
          </p:cNvPr>
          <p:cNvSpPr>
            <a:spLocks noGrp="1"/>
          </p:cNvSpPr>
          <p:nvPr/>
        </p:nvSpPr>
        <p:spPr>
          <a:xfrm>
            <a:off x="419100" y="857250"/>
            <a:ext cx="83058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Český ekumenický překlad</a:t>
            </a:r>
          </a:p>
        </p:txBody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7517AAF8-5CA5-469D-A9EF-60B0316C0C9A}"/>
              </a:ext>
            </a:extLst>
          </p:cNvPr>
          <p:cNvSpPr>
            <a:spLocks noGrp="1"/>
          </p:cNvSpPr>
          <p:nvPr/>
        </p:nvSpPr>
        <p:spPr>
          <a:xfrm>
            <a:off x="619125" y="2047875"/>
            <a:ext cx="790575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„Tři jsou, kteří vydávají svědectví</a:t>
            </a:r>
          </a:p>
          <a:p>
            <a: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– Duch, voda a krev –</a:t>
            </a:r>
          </a:p>
          <a:p>
            <a:pPr>
              <a:def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a ti tři jsou zajedno.“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7D35B0E7-FC6D-4826-AE21-3CFE1B8D6C74}"/>
              </a:ext>
            </a:extLst>
          </p:cNvPr>
          <p:cNvSpPr>
            <a:spLocks noGrp="1"/>
          </p:cNvSpPr>
          <p:nvPr/>
        </p:nvSpPr>
        <p:spPr>
          <a:xfrm>
            <a:off x="619125" y="4295775"/>
            <a:ext cx="790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1. Janova 5,7–8 (ČEP)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305420FB-98DE-45D5-A042-2B4657AEDFB9}"/>
              </a:ext>
            </a:extLst>
          </p:cNvPr>
          <p:cNvSpPr>
            <a:spLocks noGrp="1"/>
          </p:cNvSpPr>
          <p:nvPr/>
        </p:nvSpPr>
        <p:spPr>
          <a:xfrm>
            <a:off x="619125" y="5238750"/>
            <a:ext cx="7905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>
            <a:noAutofit/>
          </a:bodyPr>
          <a:lstStyle>
            <a:def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defRPr>
            </a:pPr>
            <a:r>
              <a:rPr sz="1950">
                <a:solidFill>
                  <a:srgbClr val="111111"/>
                </a:solidFill>
                <a:latin typeface="DejaVu Sans"/>
                <a:ea typeface="DejaVu Sans"/>
                <a:cs typeface="DejaVu Sans"/>
              </a:rPr>
              <a:t>ČEP uvádí kratší znění bez pasáže o svědcích „na nebi“. Srovnání s Biblí kralickou tak ukazuje stejný textový rozdíl jako španělský originál.</a:t>
            </a:r>
          </a:p>
        </p:txBody>
      </p:sp>
    </p:spTree>
    <p:extLst>
      <p:ext uri="{BB962C8B-B14F-4D97-AF65-F5344CB8AC3E}">
        <p14:creationId xmlns:p14="http://schemas.microsoft.com/office/powerpoint/2010/main" val="159416321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1169</Words>
  <Application>Microsoft Office PowerPoint</Application>
  <DocSecurity>0</DocSecurity>
  <PresentationFormat>Presentación en pantalla (4:3)</PresentationFormat>
  <Paragraphs>107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Aptos</vt:lpstr>
      <vt:lpstr>DejaVu Sans</vt:lpstr>
      <vt:lpstr>DejaVu Sans Mono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Sergio</cp:lastModifiedBy>
  <cp:revision>1</cp:revision>
  <dcterms:created xsi:type="dcterms:W3CDTF">2026-10-19T17:15:41Z</dcterms:created>
  <dcterms:modified xsi:type="dcterms:W3CDTF">2026-10-19T18:51:37Z</dcterms:modified>
</cp:coreProperties>
</file>