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6" r:id="rId3"/>
    <p:sldId id="288" r:id="rId4"/>
    <p:sldId id="290" r:id="rId5"/>
    <p:sldId id="291" r:id="rId6"/>
    <p:sldId id="273" r:id="rId7"/>
    <p:sldId id="293" r:id="rId8"/>
    <p:sldId id="276" r:id="rId9"/>
    <p:sldId id="294" r:id="rId10"/>
    <p:sldId id="295" r:id="rId11"/>
    <p:sldId id="297" r:id="rId12"/>
    <p:sldId id="298" r:id="rId13"/>
    <p:sldId id="30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EC3"/>
    <a:srgbClr val="606DCE"/>
    <a:srgbClr val="6E9FC7"/>
    <a:srgbClr val="522785"/>
    <a:srgbClr val="592B91"/>
    <a:srgbClr val="DFD0F1"/>
    <a:srgbClr val="FFFFCC"/>
    <a:srgbClr val="953DA1"/>
    <a:srgbClr val="CD8FD5"/>
    <a:srgbClr val="3F6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48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4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0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39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35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75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8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18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30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56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76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87E57"/>
          </a:solidFill>
          <a:ln w="95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 descr="Dibujo de una ciudad&#10;&#10;El contenido generado por IA puede ser incorrecto.">
            <a:extLst>
              <a:ext uri="{FF2B5EF4-FFF2-40B4-BE49-F238E27FC236}">
                <a16:creationId xmlns:a16="http://schemas.microsoft.com/office/drawing/2014/main" id="{F772D8CC-A857-7EE4-6271-DA7E656A1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17932"/>
          <a:stretch>
            <a:fillRect/>
          </a:stretch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B5F25B-6829-5E67-D29B-14829EE1779E}"/>
              </a:ext>
            </a:extLst>
          </p:cNvPr>
          <p:cNvSpPr txBox="1"/>
          <p:nvPr/>
        </p:nvSpPr>
        <p:spPr>
          <a:xfrm>
            <a:off x="-9144" y="443908"/>
            <a:ext cx="392391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5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25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 mnoha letech egyptský král zemřel, ale Izraelci vzdychali  a úpěli v otročině dál. Jejich volání o pomoc vystupovalo z té otročiny k Bohu. Bůh vyslyšel jejich sténání, Bůh se rozpomněl             na svou smlouvu             s Abrahamem, Izákem a Jákobem, Bůh na syny Izraele pohleděl, Bůh </a:t>
            </a:r>
            <a:r>
              <a:rPr lang="cs-CZ" sz="25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sew</a:t>
            </a:r>
            <a:r>
              <a:rPr lang="cs-CZ" sz="25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 nim přiznal</a:t>
            </a:r>
            <a:r>
              <a:rPr lang="es-ES" sz="25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cs-CZ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23–25</a:t>
            </a:r>
          </a:p>
        </p:txBody>
      </p:sp>
    </p:spTree>
    <p:extLst>
      <p:ext uri="{BB962C8B-B14F-4D97-AF65-F5344CB8AC3E}">
        <p14:creationId xmlns:p14="http://schemas.microsoft.com/office/powerpoint/2010/main" val="323383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hombre, montaña, mujer, gente&#10;&#10;El contenido generado por IA puede ser incorrecto.">
            <a:extLst>
              <a:ext uri="{FF2B5EF4-FFF2-40B4-BE49-F238E27FC236}">
                <a16:creationId xmlns:a16="http://schemas.microsoft.com/office/drawing/2014/main" id="{439FFFEE-EBAB-7E31-A43B-140C48B073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b="6642"/>
          <a:stretch>
            <a:fillRect/>
          </a:stretch>
        </p:blipFill>
        <p:spPr>
          <a:xfrm>
            <a:off x="20" y="10"/>
            <a:ext cx="12191980" cy="499821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47540"/>
            <a:ext cx="9382538" cy="685800"/>
          </a:xfrm>
          <a:prstGeom prst="roundRect">
            <a:avLst>
              <a:gd name="adj" fmla="val 0"/>
            </a:avLst>
          </a:prstGeom>
          <a:solidFill>
            <a:srgbClr val="F3E699"/>
          </a:solidFill>
          <a:ln>
            <a:noFill/>
          </a:ln>
          <a:effectLst>
            <a:innerShdw blurRad="546100">
              <a:srgbClr val="EAAB1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FF77E7-B6BF-AD31-F714-36BFB98DB1B6}"/>
              </a:ext>
            </a:extLst>
          </p:cNvPr>
          <p:cNvSpPr txBox="1"/>
          <p:nvPr/>
        </p:nvSpPr>
        <p:spPr>
          <a:xfrm>
            <a:off x="0" y="5143282"/>
            <a:ext cx="1219198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“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Když Mojžíš přišel nazpět, vypravoval lidu všechna slova Hospodinova a předložil mu všechna právní ustanovení. Všechen lid odpověděl jako jedněmi ústy. Řekli: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‘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Budeme dělat všechno, o čem Hospodin mluvil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’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”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	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 24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953DA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654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005044" y="214652"/>
            <a:ext cx="4712366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Mojžíš se tedy vrátil           k Hospodinu a řekl:             </a:t>
            </a:r>
            <a:r>
              <a:rPr lang="en-U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‘</a:t>
            </a:r>
            <a:r>
              <a:rPr lang="cs-CZ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Ach</a:t>
            </a:r>
            <a:r>
              <a:rPr lang="en-U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cs-CZ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tento lid se dopustil velikého hříchu, udělali si zlatého boha. Můžeš jim tento hřích ještě odpustit? Ne-li, </a:t>
            </a:r>
            <a:r>
              <a:rPr lang="cs-CZ" sz="24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vymež</a:t>
            </a:r>
            <a:r>
              <a:rPr lang="cs-CZ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mě  ze své knihy, kterou píšeš!</a:t>
            </a:r>
            <a:r>
              <a:rPr lang="en-U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’</a:t>
            </a:r>
            <a:r>
              <a:rPr lang="es-ES" sz="24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”</a:t>
            </a:r>
          </a:p>
          <a:p>
            <a:pPr algn="ctr"/>
            <a:r>
              <a:rPr lang="cs-CZ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32</a:t>
            </a:r>
            <a:r>
              <a:rPr lang="cs-CZ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31</a:t>
            </a:r>
            <a:r>
              <a:rPr lang="cs-CZ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32</a:t>
            </a:r>
            <a:endParaRPr lang="es-ES" sz="1600" b="1" dirty="0">
              <a:ln/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5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186E2-E682-B080-2612-671137D4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D0F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F1B43A7B-116B-1D60-665E-52DEDFE5C1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6617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6C3540-362E-2722-B0DB-3B05879AAFAB}"/>
              </a:ext>
            </a:extLst>
          </p:cNvPr>
          <p:cNvSpPr txBox="1"/>
          <p:nvPr/>
        </p:nvSpPr>
        <p:spPr>
          <a:xfrm>
            <a:off x="6720861" y="351233"/>
            <a:ext cx="5290249" cy="615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“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Když Hospodin kolem něho přecházel, zavolal: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‘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Hospodin, Hospodin! Bůh plný slitování a milostivý, shovívavý, nejvýš milosrdný  a věrný, který osvědčuje milosrdenství tisícům pokolení, který odpouští vinu, přestoupení a hřích, avšak viníka nenechává bez trestu, stíhá vinu otců na synech i vnucích do třetího a čtvrtého pokolení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’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”</a:t>
            </a:r>
          </a:p>
          <a:p>
            <a:pPr algn="ctr">
              <a:spcBef>
                <a:spcPts val="1200"/>
              </a:spcBef>
            </a:pP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 34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6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522785"/>
                </a:solidFill>
                <a:latin typeface="Comic Sans MS" panose="030F07020303020202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8860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918000" y="2175464"/>
            <a:ext cx="4396902" cy="25391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Tu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oblak zahalil stan setkávání  a příbytek naplnila Hospodinova sláva.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[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…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.]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Hospodinův oblak býval ve dne nad příbytkem a v noci   na něm planul oheň před očima celého domu izraelského na všech jejich stanovištích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600"/>
              </a:spcBef>
            </a:pPr>
            <a:r>
              <a:rPr lang="cs-CZ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40</a:t>
            </a:r>
            <a:r>
              <a:rPr lang="cs-CZ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34</a:t>
            </a:r>
            <a:r>
              <a:rPr lang="cs-CZ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33209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6D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AD844362-9475-94EB-8106-5EA82E427D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b="24100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9727F2-8F2A-EC65-27C2-3F3D7CEA9627}"/>
              </a:ext>
            </a:extLst>
          </p:cNvPr>
          <p:cNvSpPr txBox="1"/>
          <p:nvPr/>
        </p:nvSpPr>
        <p:spPr>
          <a:xfrm>
            <a:off x="-3047" y="4661774"/>
            <a:ext cx="12191999" cy="20928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“</a:t>
            </a:r>
            <a:r>
              <a:rPr lang="cs-CZ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Hospodin dále řekl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: ‘</a:t>
            </a:r>
            <a:r>
              <a:rPr lang="cs-CZ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Dobře jsem viděl ujařmení svého lidu, který je          v Egyptě. Slyšel jsem jeho úpění pro bezohlednost jeho poháněčů. Znám jejich bolesti. Sestoupil jsem, abych je vysvobodil z moci Egypta a vyvedl jej z oné země do země dobré a prostorné, do země oplývající mlékem a medem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’ 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 3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7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7D502F"/>
                </a:solidFill>
                <a:latin typeface="Comic Sans MS" panose="030F07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4659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39761" y="5252339"/>
            <a:ext cx="12112171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“</a:t>
            </a:r>
            <a:r>
              <a:rPr lang="cs-CZ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Mojžíš s Áronem předstoupili před faraóna a řekli: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‘T</a:t>
            </a:r>
            <a:r>
              <a:rPr lang="cs-CZ" sz="2300" b="1" dirty="0" err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oto</a:t>
            </a:r>
            <a:r>
              <a:rPr lang="cs-CZ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praví Hospodin, Bůh Izraele: Propusť můj lid, ať mi v poušti slaví slavnost.´ Farao však odpověděl: ´Kdo je Hospodin, že bych  ho měl uposlechnout a propustit Izraele? Hospodina neznám a Izraele nepropustím</a:t>
            </a:r>
            <a:r>
              <a:rPr lang="en-U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’ </a:t>
            </a:r>
            <a:r>
              <a:rPr lang="es-ES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” 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 5</a:t>
            </a:r>
            <a:r>
              <a:rPr lang="cs-CZ" sz="1600" b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1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450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Srdce faraonovo se zatvrdilo    a Izraelce nepropustil, jak Hospodin skrze Mojžíše předpověděl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9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50008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0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dificio, interior, vivo, cuarto&#10;&#10;El contenido generado por IA puede ser incorrecto.">
            <a:extLst>
              <a:ext uri="{FF2B5EF4-FFF2-40B4-BE49-F238E27FC236}">
                <a16:creationId xmlns:a16="http://schemas.microsoft.com/office/drawing/2014/main" id="{1B169773-1FFA-D433-E908-A2B10097B1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b="1225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2409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rgbClr val="C00000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C4DB1A-2887-473C-695E-D0124E02580A}"/>
              </a:ext>
            </a:extLst>
          </p:cNvPr>
          <p:cNvSpPr txBox="1"/>
          <p:nvPr/>
        </p:nvSpPr>
        <p:spPr>
          <a:xfrm>
            <a:off x="5948875" y="281583"/>
            <a:ext cx="5806251" cy="57554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“ </a:t>
            </a:r>
            <a:r>
              <a:rPr lang="en-U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‘A</a:t>
            </a:r>
            <a:r>
              <a:rPr lang="cs-CZ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ž se vás pak vaši synové budou ptát, co          pro vás tato služba znamená, odpovíte:</a:t>
            </a:r>
            <a:r>
              <a:rPr lang="en-U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“</a:t>
            </a:r>
            <a:r>
              <a:rPr lang="cs-CZ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Je to velikonoční obětní hod Hospodinův On v Egyptě pominul domy Izraele.</a:t>
            </a:r>
            <a:r>
              <a:rPr lang="en-U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cs-CZ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Když udeřil na Egypt, naše domy vysvobodil</a:t>
            </a:r>
            <a:r>
              <a:rPr lang="en-U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” ’</a:t>
            </a:r>
            <a:r>
              <a:rPr lang="cs-CZ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Lid padl            na kolena a klaněl se</a:t>
            </a:r>
            <a:r>
              <a:rPr lang="es-ES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cs-CZ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2. Mojžíšova</a:t>
            </a:r>
            <a:r>
              <a:rPr lang="es-ES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 12</a:t>
            </a:r>
            <a:r>
              <a:rPr lang="cs-CZ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,</a:t>
            </a:r>
            <a:r>
              <a:rPr lang="es-ES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26</a:t>
            </a:r>
            <a:r>
              <a:rPr lang="cs-CZ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chemeClr val="accent1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omic Sans MS" panose="030F0702030302020204" pitchFamily="66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61360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6C4B561-53AE-8A86-6C7D-7F931AE26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903ECB-7DE1-FC84-F0F2-D00206D9F053}"/>
              </a:ext>
            </a:extLst>
          </p:cNvPr>
          <p:cNvSpPr txBox="1"/>
          <p:nvPr/>
        </p:nvSpPr>
        <p:spPr>
          <a:xfrm>
            <a:off x="1" y="99017"/>
            <a:ext cx="10913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Mojžíš řekl lidu: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Nebojte se! Vydržte a uvidíte, jak vás dnes Hospodin zachrání. Jak vidíte Egypťany dnes, tak je už nikdy neuvidíte. Hospodin bude bojovat za vás a vy budete mlčky přihlížet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13</a:t>
            </a:r>
            <a:r>
              <a:rPr lang="cs-CZ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94234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471429"/>
            <a:ext cx="5302343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řekl Mojžíšovi: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Jak dlouho se budete zpěčovat  a nebudete dbát mých příkazů  a řádů? Hleďte, vždyť Hospodin vám dal den odpočinku. Proto vám dává šestého dne chléb          na dva dny. Zůstaňte každý, kde jste, ať nikdo nevychází sedmého dne ze svého místa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 </a:t>
            </a:r>
            <a:r>
              <a:rPr lang="cs-CZ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Lid tedy sedmého dne odpočíval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765026"/>
            <a:ext cx="4127159" cy="4031873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Vy sami jste viděli, co jsem učinil Egyptu. Nesl jsem vás  na orlích křídlech a přivedl vás k sobě. Nyní tedy, budete-li mě skutečně poslouchat a dodržovat mou smlouvu, budete mi zvláštním vlastnictvím jako každý jiný lid, třebaže má je celá země. Budete mi královstvím kněží, pronárodem svatým. To jsou slova, která promluvíš k synům </a:t>
            </a:r>
            <a:r>
              <a:rPr lang="cs-CZ" sz="2000" b="1" dirty="0" err="1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Izraelel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”</a:t>
            </a:r>
            <a:r>
              <a:rPr lang="cs-CZ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       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19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4–6</a:t>
            </a:r>
          </a:p>
        </p:txBody>
      </p:sp>
    </p:spTree>
    <p:extLst>
      <p:ext uri="{BB962C8B-B14F-4D97-AF65-F5344CB8AC3E}">
        <p14:creationId xmlns:p14="http://schemas.microsoft.com/office/powerpoint/2010/main" val="244170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248401" y="4051131"/>
            <a:ext cx="5487924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“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Hospodin řekl Mojžíšovi: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‘T</a:t>
            </a:r>
            <a:r>
              <a:rPr lang="cs-CZ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oto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řekneš synům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I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z</a:t>
            </a:r>
            <a:r>
              <a:rPr lang="en-US" sz="24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rael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e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: “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Viděli jste, že jsem s vámi mluvil z nebe. Neuděláte si mé zpodobení, neuděláte si bohy stříbrné ani zlaté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” ’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” 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20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22</a:t>
            </a:r>
            <a:r>
              <a:rPr lang="cs-CZ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26305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729</Words>
  <Application>Microsoft Office PowerPoint</Application>
  <PresentationFormat>Panorámica</PresentationFormat>
  <Paragraphs>20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107</cp:revision>
  <dcterms:created xsi:type="dcterms:W3CDTF">2025-06-04T06:07:59Z</dcterms:created>
  <dcterms:modified xsi:type="dcterms:W3CDTF">2025-06-30T15:33:49Z</dcterms:modified>
</cp:coreProperties>
</file>