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8600"/>
    <a:srgbClr val="959200"/>
    <a:srgbClr val="EEE1F7"/>
    <a:srgbClr val="E4D2F2"/>
    <a:srgbClr val="57507C"/>
    <a:srgbClr val="820000"/>
    <a:srgbClr val="93294F"/>
    <a:srgbClr val="EAB3C6"/>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99" d="100"/>
          <a:sy n="99" d="100"/>
        </p:scale>
        <p:origin x="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de-DE" sz="2000" b="1" dirty="0"/>
            <a:t>Von ABRAMS Ruf nach HARAN bis zu JAKOBS Ankunft in ÄGYPTEN: </a:t>
          </a:r>
          <a:r>
            <a:rPr lang="es-ES" sz="2000" b="1" dirty="0"/>
            <a:t>215 </a:t>
          </a:r>
          <a:r>
            <a:rPr lang="es-ES" sz="2000" b="1" dirty="0" err="1"/>
            <a:t>Jahre</a:t>
          </a:r>
          <a:endParaRPr lang="es-ES" sz="2000" b="1" dirty="0"/>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r>
            <a:rPr lang="de-DE" sz="2000" b="1" dirty="0"/>
            <a:t>Von JAKOBS Ankunft in ÄGYPTEN</a:t>
          </a:r>
          <a:r>
            <a:rPr lang="es-ES" sz="2000" b="1" dirty="0"/>
            <a:t> bis zum </a:t>
          </a:r>
          <a:r>
            <a:rPr lang="es-ES" sz="2000" b="1" dirty="0" err="1"/>
            <a:t>EXODUS</a:t>
          </a:r>
          <a:r>
            <a:rPr lang="es-ES" sz="2000" b="1" dirty="0"/>
            <a:t> (</a:t>
          </a:r>
          <a:r>
            <a:rPr lang="es-ES" sz="2000" b="1" dirty="0" err="1"/>
            <a:t>Auszug</a:t>
          </a:r>
          <a:r>
            <a:rPr lang="es-ES" sz="2000" b="1" dirty="0"/>
            <a:t>):</a:t>
          </a:r>
          <a:br>
            <a:rPr lang="es-ES" sz="2000" b="1" dirty="0"/>
          </a:br>
          <a:r>
            <a:rPr lang="es-ES" sz="2000" b="1" dirty="0"/>
            <a:t>215 </a:t>
          </a:r>
          <a:r>
            <a:rPr lang="es-ES" sz="2000" b="1" dirty="0" err="1"/>
            <a:t>Jahre</a:t>
          </a:r>
          <a:endParaRPr lang="es-ES" sz="2000" b="1" dirty="0"/>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rPr lang="es-ES" dirty="0"/>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rPr lang="es-ES" dirty="0"/>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rPr lang="es-ES"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rPr lang="es-ES"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es-ES" sz="1600" b="1" dirty="0" err="1"/>
            <a:t>Amosis</a:t>
          </a:r>
          <a:r>
            <a:rPr lang="es-ES" sz="1600" b="1" dirty="0"/>
            <a:t> I. (1575/1550). </a:t>
          </a:r>
          <a:r>
            <a:rPr lang="es-ES" sz="1600" b="1" dirty="0" err="1"/>
            <a:t>Besiegt</a:t>
          </a:r>
          <a:r>
            <a:rPr lang="es-ES" sz="1600" b="1" dirty="0"/>
            <a:t> die </a:t>
          </a:r>
          <a:r>
            <a:rPr lang="es-ES" sz="1600" b="1" dirty="0" err="1"/>
            <a:t>Hyksos</a:t>
          </a:r>
          <a:r>
            <a:rPr lang="es-ES" sz="1600" b="1" dirty="0"/>
            <a:t>. Er </a:t>
          </a:r>
          <a:r>
            <a:rPr lang="es-ES" sz="1600" b="1" dirty="0" err="1"/>
            <a:t>ist</a:t>
          </a:r>
          <a:r>
            <a:rPr lang="es-ES" sz="1600" b="1" dirty="0"/>
            <a:t> </a:t>
          </a:r>
          <a:r>
            <a:rPr lang="es-ES" sz="1600" b="1" dirty="0" err="1"/>
            <a:t>der</a:t>
          </a:r>
          <a:r>
            <a:rPr lang="es-ES" sz="1600" b="1" dirty="0"/>
            <a:t> </a:t>
          </a:r>
          <a:r>
            <a:rPr lang="es-ES" sz="1600" b="1" dirty="0" err="1"/>
            <a:t>Pharao</a:t>
          </a:r>
          <a:r>
            <a:rPr lang="es-ES" sz="1600" b="1" dirty="0"/>
            <a:t>, </a:t>
          </a:r>
          <a:r>
            <a:rPr lang="de-DE" sz="1600" b="1" dirty="0"/>
            <a:t>der „Joseph nicht kannte“ und Israel versklavte (2.Mo. 1:8-12)</a:t>
          </a:r>
          <a:endParaRPr lang="es-ES" sz="1600" b="1" dirty="0"/>
        </a:p>
      </dgm:t>
    </dgm:pt>
    <dgm:pt modelId="{D7025974-23FF-4E5C-B2F8-93147EC78366}" type="parTrans" cxnId="{857588C5-B2C6-4558-95DF-ACC3A4A73C3E}">
      <dgm:prSet/>
      <dgm:spPr/>
      <dgm:t>
        <a:bodyPr/>
        <a:lstStyle/>
        <a:p>
          <a:endParaRPr lang="es-ES" sz="1600"/>
        </a:p>
      </dgm:t>
    </dgm:pt>
    <dgm:pt modelId="{FB0A9893-F2A1-4F87-A6AE-55638724E767}" type="sibTrans" cxnId="{857588C5-B2C6-4558-95DF-ACC3A4A73C3E}">
      <dgm:prSet/>
      <dgm:spPr/>
      <dgm:t>
        <a:bodyPr/>
        <a:lstStyle/>
        <a:p>
          <a:endParaRPr lang="es-ES" sz="16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de-DE" sz="1600" b="1" dirty="0"/>
            <a:t>Amenophis I. (1550/1530). Er unterdrückte Israel weiterhin (2. Mo. 1,13-14)</a:t>
          </a:r>
          <a:endParaRPr lang="es-ES" sz="1600" b="1" dirty="0"/>
        </a:p>
      </dgm:t>
    </dgm:pt>
    <dgm:pt modelId="{397253C4-E889-425C-BF93-651E8E6DE856}" type="parTrans" cxnId="{FA78563C-21CD-42B6-9254-8E63306ACF0B}">
      <dgm:prSet/>
      <dgm:spPr/>
      <dgm:t>
        <a:bodyPr/>
        <a:lstStyle/>
        <a:p>
          <a:endParaRPr lang="es-ES" sz="1600"/>
        </a:p>
      </dgm:t>
    </dgm:pt>
    <dgm:pt modelId="{0BF37B3B-9703-410D-ABF9-D096CBFE99F0}" type="sibTrans" cxnId="{FA78563C-21CD-42B6-9254-8E63306ACF0B}">
      <dgm:prSet/>
      <dgm:spPr/>
      <dgm:t>
        <a:bodyPr/>
        <a:lstStyle/>
        <a:p>
          <a:endParaRPr lang="es-ES" sz="16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de-DE" sz="1600" b="1" dirty="0"/>
            <a:t>Thutmosis I. (1530/1517). Er ordnete die Tötung der hebräischen Kinder an (2. Mo. 1,15-22)</a:t>
          </a:r>
          <a:endParaRPr lang="es-ES" sz="1600" b="1" dirty="0"/>
        </a:p>
      </dgm:t>
    </dgm:pt>
    <dgm:pt modelId="{FE131F8B-1A97-4975-9363-A4ECA4DDFDD4}" type="parTrans" cxnId="{DB2A9110-5DFF-43DE-9E85-66BA1E5BFFBE}">
      <dgm:prSet/>
      <dgm:spPr/>
      <dgm:t>
        <a:bodyPr/>
        <a:lstStyle/>
        <a:p>
          <a:endParaRPr lang="es-ES" sz="1600"/>
        </a:p>
      </dgm:t>
    </dgm:pt>
    <dgm:pt modelId="{D5B72B87-DDF4-415D-8551-6448396525C1}" type="sibTrans" cxnId="{DB2A9110-5DFF-43DE-9E85-66BA1E5BFFBE}">
      <dgm:prSet/>
      <dgm:spPr/>
      <dgm:t>
        <a:bodyPr/>
        <a:lstStyle/>
        <a:p>
          <a:endParaRPr lang="es-ES" sz="16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es-ES" sz="1600" b="1" dirty="0" err="1"/>
            <a:t>Mose</a:t>
          </a:r>
          <a:r>
            <a:rPr lang="es-ES" sz="1600" b="1" dirty="0"/>
            <a:t> (1530/1410). </a:t>
          </a:r>
          <a:r>
            <a:rPr lang="de-DE" sz="1600" b="1" dirty="0"/>
            <a:t>Er wurde von der Tochter von Thutmosis I., Hatschepsut, adoptiert</a:t>
          </a:r>
          <a:endParaRPr lang="es-ES" sz="1600" b="1" dirty="0"/>
        </a:p>
      </dgm:t>
    </dgm:pt>
    <dgm:pt modelId="{878DD4E3-01AD-4B20-8D0D-596F1A212DCF}" type="parTrans" cxnId="{16085A82-D576-4FE0-B1E6-41697F1916A4}">
      <dgm:prSet/>
      <dgm:spPr/>
      <dgm:t>
        <a:bodyPr/>
        <a:lstStyle/>
        <a:p>
          <a:endParaRPr lang="es-ES" sz="1600"/>
        </a:p>
      </dgm:t>
    </dgm:pt>
    <dgm:pt modelId="{9170886B-7EF0-48C8-99D6-F514A7CB9425}" type="sibTrans" cxnId="{16085A82-D576-4FE0-B1E6-41697F1916A4}">
      <dgm:prSet/>
      <dgm:spPr/>
      <dgm:t>
        <a:bodyPr/>
        <a:lstStyle/>
        <a:p>
          <a:endParaRPr lang="es-ES" sz="16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de-DE" sz="1600" b="1" dirty="0"/>
            <a:t>Thutmosis II. (1517/?). Während seiner Herrschaft floh Moses aus Ägypten (1490)</a:t>
          </a:r>
          <a:endParaRPr lang="es-ES" sz="1600" b="1" dirty="0"/>
        </a:p>
      </dgm:t>
    </dgm:pt>
    <dgm:pt modelId="{D2A04885-B102-45F4-9246-48A5E9663391}" type="parTrans" cxnId="{2B991CFC-1285-4FF2-AAE1-2565D10C1BD8}">
      <dgm:prSet/>
      <dgm:spPr/>
      <dgm:t>
        <a:bodyPr/>
        <a:lstStyle/>
        <a:p>
          <a:endParaRPr lang="es-ES" sz="1600"/>
        </a:p>
      </dgm:t>
    </dgm:pt>
    <dgm:pt modelId="{663E0D4C-027E-418E-8608-E8A535F54A89}" type="sibTrans" cxnId="{2B991CFC-1285-4FF2-AAE1-2565D10C1BD8}">
      <dgm:prSet/>
      <dgm:spPr/>
      <dgm:t>
        <a:bodyPr/>
        <a:lstStyle/>
        <a:p>
          <a:endParaRPr lang="es-ES" sz="16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es-ES" sz="1600" b="1" dirty="0" err="1"/>
            <a:t>Hatschepsut</a:t>
          </a:r>
          <a:r>
            <a:rPr lang="es-ES" sz="1600" b="1" dirty="0"/>
            <a:t> (?/1479). </a:t>
          </a:r>
          <a:r>
            <a:rPr lang="de-DE" sz="1600" b="1" dirty="0"/>
            <a:t>Er stirbt, bevor sein „Sohn“ nach Ägypten zurückkehrt</a:t>
          </a:r>
          <a:endParaRPr lang="es-ES" sz="1600" b="1" dirty="0"/>
        </a:p>
      </dgm:t>
    </dgm:pt>
    <dgm:pt modelId="{641C1898-9594-49D3-9F96-0AED908FB17A}" type="parTrans" cxnId="{969C5232-1D27-4637-9508-753F74EEDA85}">
      <dgm:prSet/>
      <dgm:spPr/>
      <dgm:t>
        <a:bodyPr/>
        <a:lstStyle/>
        <a:p>
          <a:endParaRPr lang="es-ES" sz="1600"/>
        </a:p>
      </dgm:t>
    </dgm:pt>
    <dgm:pt modelId="{294EB6E9-FCF9-4F21-9EE3-CA94B9D4D994}" type="sibTrans" cxnId="{969C5232-1D27-4637-9508-753F74EEDA85}">
      <dgm:prSet/>
      <dgm:spPr/>
      <dgm:t>
        <a:bodyPr/>
        <a:lstStyle/>
        <a:p>
          <a:endParaRPr lang="es-ES" sz="16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r>
            <a:rPr lang="es-ES" sz="1600" b="1" dirty="0" err="1"/>
            <a:t>Thutmosis</a:t>
          </a:r>
          <a:r>
            <a:rPr lang="es-ES" sz="1600" b="1" dirty="0"/>
            <a:t> III. (1479/1450). </a:t>
          </a:r>
          <a:r>
            <a:rPr lang="de-DE" sz="1600" b="1" dirty="0"/>
            <a:t>Der Pharao des Exodus. Sein erstgeborener Sohn war „für die Nutztiere zuständig“, hat aber nie regiert. Er stirbt in der 10. Plage</a:t>
          </a:r>
          <a:endParaRPr lang="es-ES" sz="1600" b="1" dirty="0"/>
        </a:p>
      </dgm:t>
    </dgm:pt>
    <dgm:pt modelId="{A1FE8A84-E4B3-4003-BD65-B02D5BD5069C}" type="parTrans" cxnId="{FA38016A-3C92-4B33-A7DF-F11E5933C899}">
      <dgm:prSet/>
      <dgm:spPr/>
      <dgm:t>
        <a:bodyPr/>
        <a:lstStyle/>
        <a:p>
          <a:endParaRPr lang="es-ES" sz="1600"/>
        </a:p>
      </dgm:t>
    </dgm:pt>
    <dgm:pt modelId="{BEF17511-C902-4EC5-81B8-BC0288417336}" type="sibTrans" cxnId="{FA38016A-3C92-4B33-A7DF-F11E5933C899}">
      <dgm:prSet/>
      <dgm:spPr/>
      <dgm:t>
        <a:bodyPr/>
        <a:lstStyle/>
        <a:p>
          <a:endParaRPr lang="es-ES" sz="16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es-ES" sz="1600" b="1" dirty="0" err="1"/>
            <a:t>Amenophis</a:t>
          </a:r>
          <a:r>
            <a:rPr lang="es-ES" sz="1600" b="1" dirty="0"/>
            <a:t> II. (1450/1424). Sohn </a:t>
          </a:r>
          <a:r>
            <a:rPr lang="es-ES" sz="1600" b="1" dirty="0" err="1"/>
            <a:t>von</a:t>
          </a:r>
          <a:r>
            <a:rPr lang="es-ES" sz="1600" b="1" dirty="0"/>
            <a:t> </a:t>
          </a:r>
          <a:r>
            <a:rPr lang="es-ES" sz="1600" b="1" dirty="0" err="1"/>
            <a:t>Thutmosis</a:t>
          </a:r>
          <a:r>
            <a:rPr lang="es-ES" sz="1600" b="1" dirty="0"/>
            <a:t> III., </a:t>
          </a:r>
          <a:r>
            <a:rPr lang="de-DE" sz="1600" b="1" dirty="0"/>
            <a:t>ist aber nicht sein erstgeborener Sohn</a:t>
          </a:r>
          <a:endParaRPr lang="es-ES" sz="1600" b="1" dirty="0"/>
        </a:p>
      </dgm:t>
    </dgm:pt>
    <dgm:pt modelId="{3CF43166-A5C0-4B41-967D-20420759AC48}" type="parTrans" cxnId="{4206B3F0-97D2-40EE-84CA-D46F86F0A42F}">
      <dgm:prSet/>
      <dgm:spPr/>
      <dgm:t>
        <a:bodyPr/>
        <a:lstStyle/>
        <a:p>
          <a:endParaRPr lang="es-ES" sz="1600"/>
        </a:p>
      </dgm:t>
    </dgm:pt>
    <dgm:pt modelId="{B35EB1BF-3AC4-4C3E-9EC0-7C49A4713BBF}" type="sibTrans" cxnId="{4206B3F0-97D2-40EE-84CA-D46F86F0A42F}">
      <dgm:prSet/>
      <dgm:spPr/>
      <dgm:t>
        <a:bodyPr/>
        <a:lstStyle/>
        <a:p>
          <a:endParaRPr lang="es-ES" sz="16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dgm:presLayoutVars>
          <dgm:bulletEnabled val="1"/>
        </dgm:presLayoutVars>
      </dgm:prSet>
      <dgm:spPr/>
    </dgm:pt>
    <dgm:pt modelId="{7AB22805-E85F-4733-A861-88881A3A3B53}" type="pres">
      <dgm:prSet presAssocID="{3DAE5527-6227-4A3E-88F9-C7A5020E8C8A}" presName="rect2" presStyleLbl="fgImgPlace1" presStyleIdx="3" presStyleCnt="8"/>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36834">
        <dgm:presLayoutVars>
          <dgm:bulletEnabled val="1"/>
        </dgm:presLayoutVars>
      </dgm:prSet>
      <dgm:spPr/>
    </dgm:pt>
    <dgm:pt modelId="{C339DD00-7089-4D95-B2E0-DE6E76573600}" type="pres">
      <dgm:prSet presAssocID="{280F5712-1D89-4052-9D5D-FB8A7BCB1CB5}" presName="rect2" presStyleLbl="fgImgPlace1" presStyleIdx="6" presStyleCnt="8" custLinFactNeighborX="-98725"/>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de-DE" sz="2000" b="1" dirty="0"/>
            <a:t>Sie setzten Aufseher ein, um die Israeliten zum Bau von Gebäuden zu zwingen </a:t>
          </a:r>
          <a:r>
            <a:rPr lang="es-ES" sz="2000" b="1" dirty="0"/>
            <a:t>(2. Mo. 1:11)</a:t>
          </a:r>
          <a:endParaRPr lang="es-ES" sz="2000" dirty="0"/>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de-DE" sz="2000" b="1" dirty="0"/>
            <a:t>Sie verschärften ihre Forderungen und machten sie zu Arbeitern/Sklaven </a:t>
          </a:r>
          <a:r>
            <a:rPr lang="es-ES" sz="2000" b="1" dirty="0"/>
            <a:t>(2. Mo.1:13-14)</a:t>
          </a:r>
          <a:endParaRPr lang="es-ES" sz="2000" dirty="0"/>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es-ES" sz="2000" b="1" dirty="0" err="1"/>
            <a:t>Sie</a:t>
          </a:r>
          <a:r>
            <a:rPr lang="es-ES" sz="2000" b="1" dirty="0"/>
            <a:t> </a:t>
          </a:r>
          <a:r>
            <a:rPr lang="es-ES" sz="2000" b="1" dirty="0" err="1"/>
            <a:t>ordneten</a:t>
          </a:r>
          <a:r>
            <a:rPr lang="es-ES" sz="2000" b="1" dirty="0"/>
            <a:t> den </a:t>
          </a:r>
          <a:r>
            <a:rPr lang="es-ES" sz="2000" b="1" dirty="0" err="1"/>
            <a:t>Tod</a:t>
          </a:r>
          <a:r>
            <a:rPr lang="es-ES" sz="2000" b="1" dirty="0"/>
            <a:t> </a:t>
          </a:r>
          <a:r>
            <a:rPr lang="es-ES" sz="2000" b="1" dirty="0" err="1"/>
            <a:t>der</a:t>
          </a:r>
          <a:r>
            <a:rPr lang="es-ES" sz="2000" b="1" dirty="0"/>
            <a:t> </a:t>
          </a:r>
          <a:r>
            <a:rPr lang="es-ES" sz="2000" b="1" dirty="0" err="1"/>
            <a:t>männlichen</a:t>
          </a:r>
          <a:r>
            <a:rPr lang="es-ES" sz="2000" b="1" dirty="0"/>
            <a:t> </a:t>
          </a:r>
          <a:r>
            <a:rPr lang="es-ES" sz="2000" b="1" dirty="0" err="1"/>
            <a:t>Kinder</a:t>
          </a:r>
          <a:r>
            <a:rPr lang="es-ES" sz="2000" b="1" dirty="0"/>
            <a:t> </a:t>
          </a:r>
          <a:r>
            <a:rPr lang="es-ES" sz="2000" b="1" dirty="0" err="1"/>
            <a:t>an</a:t>
          </a:r>
          <a:r>
            <a:rPr lang="es-ES" sz="2000" b="1" dirty="0"/>
            <a:t>, </a:t>
          </a:r>
          <a:r>
            <a:rPr lang="es-ES" sz="2000" b="1" dirty="0" err="1"/>
            <a:t>wofür</a:t>
          </a:r>
          <a:r>
            <a:rPr lang="es-ES" sz="2000" b="1" dirty="0"/>
            <a:t> </a:t>
          </a:r>
          <a:r>
            <a:rPr lang="es-ES" sz="2000" b="1" dirty="0" err="1"/>
            <a:t>sie</a:t>
          </a:r>
          <a:r>
            <a:rPr lang="es-ES" sz="2000" b="1" dirty="0"/>
            <a:t> </a:t>
          </a:r>
          <a:r>
            <a:rPr lang="es-ES" sz="2000" b="1" dirty="0" err="1"/>
            <a:t>Hebammen</a:t>
          </a:r>
          <a:r>
            <a:rPr lang="es-ES" sz="2000" b="1" dirty="0"/>
            <a:t> </a:t>
          </a:r>
          <a:r>
            <a:rPr lang="es-ES" sz="2000" b="1" dirty="0" err="1"/>
            <a:t>einsetzten</a:t>
          </a:r>
          <a:r>
            <a:rPr lang="es-ES" sz="2000" b="1" dirty="0"/>
            <a:t> (2. Mo 1,15-16)</a:t>
          </a:r>
          <a:endParaRPr lang="es-ES" sz="2000" dirty="0"/>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de-DE" sz="2000" b="1" dirty="0"/>
            <a:t>Schließlich setzten sie den Tod </a:t>
          </a:r>
          <a:r>
            <a:rPr lang="es-ES" sz="2000" b="1" dirty="0" err="1"/>
            <a:t>der</a:t>
          </a:r>
          <a:r>
            <a:rPr lang="es-ES" sz="2000" b="1" dirty="0"/>
            <a:t> </a:t>
          </a:r>
          <a:r>
            <a:rPr lang="es-ES" sz="2000" b="1" dirty="0" err="1"/>
            <a:t>männlichen</a:t>
          </a:r>
          <a:r>
            <a:rPr lang="es-ES" sz="2000" b="1" dirty="0"/>
            <a:t> </a:t>
          </a:r>
          <a:r>
            <a:rPr lang="es-ES" sz="2000" b="1" dirty="0" err="1"/>
            <a:t>Kinder</a:t>
          </a:r>
          <a:r>
            <a:rPr lang="es-ES" sz="2000" b="1" dirty="0"/>
            <a:t> </a:t>
          </a:r>
          <a:r>
            <a:rPr lang="de-DE" sz="2000" b="1" dirty="0"/>
            <a:t>mit Gewalt durch (2. Mo. 1,22</a:t>
          </a:r>
          <a:r>
            <a:rPr lang="es-ES" sz="2000" b="1" dirty="0"/>
            <a:t>)</a:t>
          </a:r>
          <a:endParaRPr lang="es-ES" sz="2000" dirty="0"/>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Von ABRAMS Ruf nach HARAN bis zu JAKOBS Ankunft in ÄGYPTEN: </a:t>
          </a:r>
          <a:r>
            <a:rPr lang="es-ES" sz="2000" b="1" kern="1200" dirty="0"/>
            <a:t>215 </a:t>
          </a:r>
          <a:r>
            <a:rPr lang="es-ES" sz="2000" b="1" kern="1200" dirty="0" err="1"/>
            <a:t>Jahre</a:t>
          </a:r>
          <a:endParaRPr lang="es-ES" sz="2000" b="1" kern="1200" dirty="0"/>
        </a:p>
      </dsp:txBody>
      <dsp:txXfrm>
        <a:off x="724720" y="0"/>
        <a:ext cx="7845976"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Von JAKOBS Ankunft in ÄGYPTEN</a:t>
          </a:r>
          <a:r>
            <a:rPr lang="es-ES" sz="2000" b="1" kern="1200" dirty="0"/>
            <a:t> bis zum </a:t>
          </a:r>
          <a:r>
            <a:rPr lang="es-ES" sz="2000" b="1" kern="1200" dirty="0" err="1"/>
            <a:t>EXODUS</a:t>
          </a:r>
          <a:r>
            <a:rPr lang="es-ES" sz="2000" b="1" kern="1200" dirty="0"/>
            <a:t> (</a:t>
          </a:r>
          <a:r>
            <a:rPr lang="es-ES" sz="2000" b="1" kern="1200" dirty="0" err="1"/>
            <a:t>Auszug</a:t>
          </a:r>
          <a:r>
            <a:rPr lang="es-ES" sz="2000" b="1" kern="1200" dirty="0"/>
            <a:t>):</a:t>
          </a:r>
          <a:br>
            <a:rPr lang="es-ES" sz="2000" b="1" kern="1200" dirty="0"/>
          </a:br>
          <a:r>
            <a:rPr lang="es-ES" sz="2000" b="1" kern="1200" dirty="0"/>
            <a:t>215 </a:t>
          </a:r>
          <a:r>
            <a:rPr lang="es-ES" sz="2000" b="1" kern="1200" dirty="0" err="1"/>
            <a:t>Jahre</a:t>
          </a:r>
          <a:endParaRPr lang="es-ES" sz="2000" b="1" kern="1200" dirty="0"/>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7" y="22363"/>
          <a:ext cx="1430856" cy="157493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ES" sz="6000" kern="1200" dirty="0"/>
            <a:t> </a:t>
          </a:r>
        </a:p>
      </dsp:txBody>
      <dsp:txXfrm>
        <a:off x="41955" y="64271"/>
        <a:ext cx="1347040" cy="1491117"/>
      </dsp:txXfrm>
    </dsp:sp>
    <dsp:sp modelId="{E6B43066-B239-4643-ABC4-EC0D2FED53BC}">
      <dsp:nvSpPr>
        <dsp:cNvPr id="0" name=""/>
        <dsp:cNvSpPr/>
      </dsp:nvSpPr>
      <dsp:spPr>
        <a:xfrm>
          <a:off x="1490171" y="726318"/>
          <a:ext cx="142778" cy="16702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490171" y="759723"/>
        <a:ext cx="99945" cy="100213"/>
      </dsp:txXfrm>
    </dsp:sp>
    <dsp:sp modelId="{32274D1B-E1DF-438B-A2E4-024496EB872E}">
      <dsp:nvSpPr>
        <dsp:cNvPr id="0" name=""/>
        <dsp:cNvSpPr/>
      </dsp:nvSpPr>
      <dsp:spPr>
        <a:xfrm>
          <a:off x="1700298" y="22363"/>
          <a:ext cx="1430856" cy="157493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ES" sz="6000" kern="1200" dirty="0"/>
            <a:t> </a:t>
          </a:r>
        </a:p>
      </dsp:txBody>
      <dsp:txXfrm>
        <a:off x="1742206" y="64271"/>
        <a:ext cx="1347040" cy="1491117"/>
      </dsp:txXfrm>
    </dsp:sp>
    <dsp:sp modelId="{B109C72A-C06E-4C3D-BC59-744C76F90628}">
      <dsp:nvSpPr>
        <dsp:cNvPr id="0" name=""/>
        <dsp:cNvSpPr/>
      </dsp:nvSpPr>
      <dsp:spPr>
        <a:xfrm rot="5400000">
          <a:off x="2344337" y="1644441"/>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2365620" y="1656564"/>
        <a:ext cx="100213" cy="99945"/>
      </dsp:txXfrm>
    </dsp:sp>
    <dsp:sp modelId="{67AEB71F-284C-4CD2-8B47-3EF7136E2CA8}">
      <dsp:nvSpPr>
        <dsp:cNvPr id="0" name=""/>
        <dsp:cNvSpPr/>
      </dsp:nvSpPr>
      <dsp:spPr>
        <a:xfrm>
          <a:off x="1700298" y="1866690"/>
          <a:ext cx="1430856" cy="157493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s-ES" sz="5900" kern="1200" dirty="0"/>
            <a:t> </a:t>
          </a:r>
        </a:p>
      </dsp:txBody>
      <dsp:txXfrm>
        <a:off x="1742206" y="1908598"/>
        <a:ext cx="1347040" cy="1491117"/>
      </dsp:txXfrm>
    </dsp:sp>
    <dsp:sp modelId="{9135E337-630C-4EED-BECA-D3793DA0A1CC}">
      <dsp:nvSpPr>
        <dsp:cNvPr id="0" name=""/>
        <dsp:cNvSpPr/>
      </dsp:nvSpPr>
      <dsp:spPr>
        <a:xfrm rot="10800000">
          <a:off x="1498253" y="2570645"/>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10800000">
        <a:off x="1541086" y="2604050"/>
        <a:ext cx="99945" cy="100213"/>
      </dsp:txXfrm>
    </dsp:sp>
    <dsp:sp modelId="{A1CEC614-C944-443A-85EB-583C6864F61F}">
      <dsp:nvSpPr>
        <dsp:cNvPr id="0" name=""/>
        <dsp:cNvSpPr/>
      </dsp:nvSpPr>
      <dsp:spPr>
        <a:xfrm>
          <a:off x="47" y="1866690"/>
          <a:ext cx="1430856" cy="157493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s-ES" sz="5800" kern="1200" dirty="0"/>
            <a:t> </a:t>
          </a:r>
        </a:p>
      </dsp:txBody>
      <dsp:txXfrm>
        <a:off x="41955" y="1908598"/>
        <a:ext cx="1347040" cy="149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386889" y="154809"/>
          <a:ext cx="3927129" cy="1061248"/>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err="1"/>
            <a:t>Amosis</a:t>
          </a:r>
          <a:r>
            <a:rPr lang="es-ES" sz="1600" b="1" kern="1200" dirty="0"/>
            <a:t> I. (1575/1550). </a:t>
          </a:r>
          <a:r>
            <a:rPr lang="es-ES" sz="1600" b="1" kern="1200" dirty="0" err="1"/>
            <a:t>Besiegt</a:t>
          </a:r>
          <a:r>
            <a:rPr lang="es-ES" sz="1600" b="1" kern="1200" dirty="0"/>
            <a:t> die </a:t>
          </a:r>
          <a:r>
            <a:rPr lang="es-ES" sz="1600" b="1" kern="1200" dirty="0" err="1"/>
            <a:t>Hyksos</a:t>
          </a:r>
          <a:r>
            <a:rPr lang="es-ES" sz="1600" b="1" kern="1200" dirty="0"/>
            <a:t>. Er </a:t>
          </a:r>
          <a:r>
            <a:rPr lang="es-ES" sz="1600" b="1" kern="1200" dirty="0" err="1"/>
            <a:t>ist</a:t>
          </a:r>
          <a:r>
            <a:rPr lang="es-ES" sz="1600" b="1" kern="1200" dirty="0"/>
            <a:t> </a:t>
          </a:r>
          <a:r>
            <a:rPr lang="es-ES" sz="1600" b="1" kern="1200" dirty="0" err="1"/>
            <a:t>der</a:t>
          </a:r>
          <a:r>
            <a:rPr lang="es-ES" sz="1600" b="1" kern="1200" dirty="0"/>
            <a:t> </a:t>
          </a:r>
          <a:r>
            <a:rPr lang="es-ES" sz="1600" b="1" kern="1200" dirty="0" err="1"/>
            <a:t>Pharao</a:t>
          </a:r>
          <a:r>
            <a:rPr lang="es-ES" sz="1600" b="1" kern="1200" dirty="0"/>
            <a:t>, </a:t>
          </a:r>
          <a:r>
            <a:rPr lang="de-DE" sz="1600" b="1" kern="1200" dirty="0"/>
            <a:t>der „Joseph nicht kannte“ und Israel versklavte (2.Mo. 1:8-12)</a:t>
          </a:r>
          <a:endParaRPr lang="es-ES" sz="1600" b="1" kern="1200" dirty="0"/>
        </a:p>
      </dsp:txBody>
      <dsp:txXfrm>
        <a:off x="386889" y="154809"/>
        <a:ext cx="3927129" cy="1061248"/>
      </dsp:txXfrm>
    </dsp:sp>
    <dsp:sp modelId="{63D04BA7-DCEC-4E13-B4EA-D6E4D468A75B}">
      <dsp:nvSpPr>
        <dsp:cNvPr id="0" name=""/>
        <dsp:cNvSpPr/>
      </dsp:nvSpPr>
      <dsp:spPr>
        <a:xfrm>
          <a:off x="196654" y="1517"/>
          <a:ext cx="742874" cy="1114311"/>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572852" y="168031"/>
          <a:ext cx="3297083" cy="1030338"/>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97883"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dirty="0"/>
            <a:t>Amenophis I. (1550/1530). Er unterdrückte Israel weiterhin (2. Mo. 1,13-14)</a:t>
          </a:r>
          <a:endParaRPr lang="es-ES" sz="1600" b="1" kern="1200" dirty="0"/>
        </a:p>
      </dsp:txBody>
      <dsp:txXfrm>
        <a:off x="4572852" y="168031"/>
        <a:ext cx="3297083" cy="1030338"/>
      </dsp:txXfrm>
    </dsp:sp>
    <dsp:sp modelId="{E173E195-7227-4497-BEC4-905339BC0AEE}">
      <dsp:nvSpPr>
        <dsp:cNvPr id="0" name=""/>
        <dsp:cNvSpPr/>
      </dsp:nvSpPr>
      <dsp:spPr>
        <a:xfrm>
          <a:off x="4435473" y="19205"/>
          <a:ext cx="721236" cy="1081855"/>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132889" y="154809"/>
          <a:ext cx="3395995" cy="1061248"/>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dirty="0"/>
            <a:t>Thutmosis I. (1530/1517). Er ordnete die Tötung der hebräischen Kinder an (2. Mo. 1,15-22)</a:t>
          </a:r>
          <a:endParaRPr lang="es-ES" sz="1600" b="1" kern="1200" dirty="0"/>
        </a:p>
      </dsp:txBody>
      <dsp:txXfrm>
        <a:off x="8132889" y="154809"/>
        <a:ext cx="3395995" cy="1061248"/>
      </dsp:txXfrm>
    </dsp:sp>
    <dsp:sp modelId="{51003E69-EDD3-479C-8F2F-75C20848753B}">
      <dsp:nvSpPr>
        <dsp:cNvPr id="0" name=""/>
        <dsp:cNvSpPr/>
      </dsp:nvSpPr>
      <dsp:spPr>
        <a:xfrm>
          <a:off x="7991389" y="1517"/>
          <a:ext cx="742874" cy="1114311"/>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671689" y="1490803"/>
          <a:ext cx="3395995" cy="1061248"/>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err="1"/>
            <a:t>Mose</a:t>
          </a:r>
          <a:r>
            <a:rPr lang="es-ES" sz="1600" b="1" kern="1200" dirty="0"/>
            <a:t> (1530/1410). </a:t>
          </a:r>
          <a:r>
            <a:rPr lang="de-DE" sz="1600" b="1" kern="1200" dirty="0"/>
            <a:t>Er wurde von der Tochter von Thutmosis I., Hatschepsut, adoptiert</a:t>
          </a:r>
          <a:endParaRPr lang="es-ES" sz="1600" b="1" kern="1200" dirty="0"/>
        </a:p>
      </dsp:txBody>
      <dsp:txXfrm>
        <a:off x="671689" y="1490803"/>
        <a:ext cx="3395995" cy="1061248"/>
      </dsp:txXfrm>
    </dsp:sp>
    <dsp:sp modelId="{7AB22805-E85F-4733-A861-88881A3A3B53}">
      <dsp:nvSpPr>
        <dsp:cNvPr id="0" name=""/>
        <dsp:cNvSpPr/>
      </dsp:nvSpPr>
      <dsp:spPr>
        <a:xfrm>
          <a:off x="530189" y="1337511"/>
          <a:ext cx="742874" cy="1114311"/>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30639" y="1490803"/>
          <a:ext cx="3395995" cy="1061248"/>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dirty="0"/>
            <a:t>Thutmosis II. (1517/?). Während seiner Herrschaft floh Moses aus Ägypten (1490)</a:t>
          </a:r>
          <a:endParaRPr lang="es-ES" sz="1600" b="1" kern="1200" dirty="0"/>
        </a:p>
      </dsp:txBody>
      <dsp:txXfrm>
        <a:off x="4330639" y="1490803"/>
        <a:ext cx="3395995" cy="1061248"/>
      </dsp:txXfrm>
    </dsp:sp>
    <dsp:sp modelId="{EAA23E0C-F686-4F0A-A517-C414B63058EA}">
      <dsp:nvSpPr>
        <dsp:cNvPr id="0" name=""/>
        <dsp:cNvSpPr/>
      </dsp:nvSpPr>
      <dsp:spPr>
        <a:xfrm>
          <a:off x="4189139" y="1337511"/>
          <a:ext cx="742874" cy="1114311"/>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7989589" y="1490803"/>
          <a:ext cx="3395995" cy="1061248"/>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err="1"/>
            <a:t>Hatschepsut</a:t>
          </a:r>
          <a:r>
            <a:rPr lang="es-ES" sz="1600" b="1" kern="1200" dirty="0"/>
            <a:t> (?/1479). </a:t>
          </a:r>
          <a:r>
            <a:rPr lang="de-DE" sz="1600" b="1" kern="1200" dirty="0"/>
            <a:t>Er stirbt, bevor sein „Sohn“ nach Ägypten zurückkehrt</a:t>
          </a:r>
          <a:endParaRPr lang="es-ES" sz="1600" b="1" kern="1200" dirty="0"/>
        </a:p>
      </dsp:txBody>
      <dsp:txXfrm>
        <a:off x="7989589" y="1490803"/>
        <a:ext cx="3395995" cy="1061248"/>
      </dsp:txXfrm>
    </dsp:sp>
    <dsp:sp modelId="{B1F7F442-7D03-4F71-9FCA-827703E76CCF}">
      <dsp:nvSpPr>
        <dsp:cNvPr id="0" name=""/>
        <dsp:cNvSpPr/>
      </dsp:nvSpPr>
      <dsp:spPr>
        <a:xfrm>
          <a:off x="7848089" y="1337511"/>
          <a:ext cx="742874" cy="1114311"/>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804974" y="2826797"/>
          <a:ext cx="4646876" cy="1061248"/>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err="1"/>
            <a:t>Thutmosis</a:t>
          </a:r>
          <a:r>
            <a:rPr lang="es-ES" sz="1600" b="1" kern="1200" dirty="0"/>
            <a:t> III. (1479/1450). </a:t>
          </a:r>
          <a:r>
            <a:rPr lang="de-DE" sz="1600" b="1" kern="1200" dirty="0"/>
            <a:t>Der Pharao des Exodus. Sein erstgeborener Sohn war „für die Nutztiere zuständig“, hat aber nie regiert. Er stirbt in der 10. Plage</a:t>
          </a:r>
          <a:endParaRPr lang="es-ES" sz="1600" b="1" kern="1200" dirty="0"/>
        </a:p>
      </dsp:txBody>
      <dsp:txXfrm>
        <a:off x="1804974" y="2826797"/>
        <a:ext cx="4646876" cy="1061248"/>
      </dsp:txXfrm>
    </dsp:sp>
    <dsp:sp modelId="{C339DD00-7089-4D95-B2E0-DE6E76573600}">
      <dsp:nvSpPr>
        <dsp:cNvPr id="0" name=""/>
        <dsp:cNvSpPr/>
      </dsp:nvSpPr>
      <dsp:spPr>
        <a:xfrm>
          <a:off x="1555512" y="2673506"/>
          <a:ext cx="742874" cy="1114311"/>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6714804" y="2826797"/>
          <a:ext cx="3395995" cy="1061248"/>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err="1"/>
            <a:t>Amenophis</a:t>
          </a:r>
          <a:r>
            <a:rPr lang="es-ES" sz="1600" b="1" kern="1200" dirty="0"/>
            <a:t> II. (1450/1424). Sohn </a:t>
          </a:r>
          <a:r>
            <a:rPr lang="es-ES" sz="1600" b="1" kern="1200" dirty="0" err="1"/>
            <a:t>von</a:t>
          </a:r>
          <a:r>
            <a:rPr lang="es-ES" sz="1600" b="1" kern="1200" dirty="0"/>
            <a:t> </a:t>
          </a:r>
          <a:r>
            <a:rPr lang="es-ES" sz="1600" b="1" kern="1200" dirty="0" err="1"/>
            <a:t>Thutmosis</a:t>
          </a:r>
          <a:r>
            <a:rPr lang="es-ES" sz="1600" b="1" kern="1200" dirty="0"/>
            <a:t> III., </a:t>
          </a:r>
          <a:r>
            <a:rPr lang="de-DE" sz="1600" b="1" kern="1200" dirty="0"/>
            <a:t>ist aber nicht sein erstgeborener Sohn</a:t>
          </a:r>
          <a:endParaRPr lang="es-ES" sz="1600" b="1" kern="1200" dirty="0"/>
        </a:p>
      </dsp:txBody>
      <dsp:txXfrm>
        <a:off x="6714804" y="2826797"/>
        <a:ext cx="3395995" cy="1061248"/>
      </dsp:txXfrm>
    </dsp:sp>
    <dsp:sp modelId="{1E737C63-FDB9-4516-9801-EFB03FB652FC}">
      <dsp:nvSpPr>
        <dsp:cNvPr id="0" name=""/>
        <dsp:cNvSpPr/>
      </dsp:nvSpPr>
      <dsp:spPr>
        <a:xfrm>
          <a:off x="6573305" y="2673506"/>
          <a:ext cx="742874" cy="1114311"/>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Sie setzten Aufseher ein, um die Israeliten zum Bau von Gebäuden zu zwingen </a:t>
          </a:r>
          <a:r>
            <a:rPr lang="es-ES" sz="2000" b="1" kern="1200" dirty="0"/>
            <a:t>(2. Mo. 1:11)</a:t>
          </a:r>
          <a:endParaRPr lang="es-ES" sz="2000" kern="1200" dirty="0"/>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Sie verschärften ihre Forderungen und machten sie zu Arbeitern/Sklaven </a:t>
          </a:r>
          <a:r>
            <a:rPr lang="es-ES" sz="2000" b="1" kern="1200" dirty="0"/>
            <a:t>(2. Mo.1:13-14)</a:t>
          </a:r>
          <a:endParaRPr lang="es-ES" sz="2000" kern="1200" dirty="0"/>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t>Sie</a:t>
          </a:r>
          <a:r>
            <a:rPr lang="es-ES" sz="2000" b="1" kern="1200" dirty="0"/>
            <a:t> </a:t>
          </a:r>
          <a:r>
            <a:rPr lang="es-ES" sz="2000" b="1" kern="1200" dirty="0" err="1"/>
            <a:t>ordneten</a:t>
          </a:r>
          <a:r>
            <a:rPr lang="es-ES" sz="2000" b="1" kern="1200" dirty="0"/>
            <a:t> den </a:t>
          </a:r>
          <a:r>
            <a:rPr lang="es-ES" sz="2000" b="1" kern="1200" dirty="0" err="1"/>
            <a:t>Tod</a:t>
          </a:r>
          <a:r>
            <a:rPr lang="es-ES" sz="2000" b="1" kern="1200" dirty="0"/>
            <a:t> </a:t>
          </a:r>
          <a:r>
            <a:rPr lang="es-ES" sz="2000" b="1" kern="1200" dirty="0" err="1"/>
            <a:t>der</a:t>
          </a:r>
          <a:r>
            <a:rPr lang="es-ES" sz="2000" b="1" kern="1200" dirty="0"/>
            <a:t> </a:t>
          </a:r>
          <a:r>
            <a:rPr lang="es-ES" sz="2000" b="1" kern="1200" dirty="0" err="1"/>
            <a:t>männlichen</a:t>
          </a:r>
          <a:r>
            <a:rPr lang="es-ES" sz="2000" b="1" kern="1200" dirty="0"/>
            <a:t> </a:t>
          </a:r>
          <a:r>
            <a:rPr lang="es-ES" sz="2000" b="1" kern="1200" dirty="0" err="1"/>
            <a:t>Kinder</a:t>
          </a:r>
          <a:r>
            <a:rPr lang="es-ES" sz="2000" b="1" kern="1200" dirty="0"/>
            <a:t> </a:t>
          </a:r>
          <a:r>
            <a:rPr lang="es-ES" sz="2000" b="1" kern="1200" dirty="0" err="1"/>
            <a:t>an</a:t>
          </a:r>
          <a:r>
            <a:rPr lang="es-ES" sz="2000" b="1" kern="1200" dirty="0"/>
            <a:t>, </a:t>
          </a:r>
          <a:r>
            <a:rPr lang="es-ES" sz="2000" b="1" kern="1200" dirty="0" err="1"/>
            <a:t>wofür</a:t>
          </a:r>
          <a:r>
            <a:rPr lang="es-ES" sz="2000" b="1" kern="1200" dirty="0"/>
            <a:t> </a:t>
          </a:r>
          <a:r>
            <a:rPr lang="es-ES" sz="2000" b="1" kern="1200" dirty="0" err="1"/>
            <a:t>sie</a:t>
          </a:r>
          <a:r>
            <a:rPr lang="es-ES" sz="2000" b="1" kern="1200" dirty="0"/>
            <a:t> </a:t>
          </a:r>
          <a:r>
            <a:rPr lang="es-ES" sz="2000" b="1" kern="1200" dirty="0" err="1"/>
            <a:t>Hebammen</a:t>
          </a:r>
          <a:r>
            <a:rPr lang="es-ES" sz="2000" b="1" kern="1200" dirty="0"/>
            <a:t> </a:t>
          </a:r>
          <a:r>
            <a:rPr lang="es-ES" sz="2000" b="1" kern="1200" dirty="0" err="1"/>
            <a:t>einsetzten</a:t>
          </a:r>
          <a:r>
            <a:rPr lang="es-ES" sz="2000" b="1" kern="1200" dirty="0"/>
            <a:t> (2. Mo 1,15-16)</a:t>
          </a:r>
          <a:endParaRPr lang="es-ES" sz="2000" kern="1200" dirty="0"/>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Schließlich setzten sie den Tod </a:t>
          </a:r>
          <a:r>
            <a:rPr lang="es-ES" sz="2000" b="1" kern="1200" dirty="0" err="1"/>
            <a:t>der</a:t>
          </a:r>
          <a:r>
            <a:rPr lang="es-ES" sz="2000" b="1" kern="1200" dirty="0"/>
            <a:t> </a:t>
          </a:r>
          <a:r>
            <a:rPr lang="es-ES" sz="2000" b="1" kern="1200" dirty="0" err="1"/>
            <a:t>männlichen</a:t>
          </a:r>
          <a:r>
            <a:rPr lang="es-ES" sz="2000" b="1" kern="1200" dirty="0"/>
            <a:t> </a:t>
          </a:r>
          <a:r>
            <a:rPr lang="es-ES" sz="2000" b="1" kern="1200" dirty="0" err="1"/>
            <a:t>Kinder</a:t>
          </a:r>
          <a:r>
            <a:rPr lang="es-ES" sz="2000" b="1" kern="1200" dirty="0"/>
            <a:t> </a:t>
          </a:r>
          <a:r>
            <a:rPr lang="de-DE" sz="2000" b="1" kern="1200" dirty="0"/>
            <a:t>mit Gewalt durch (2. Mo. 1,22</a:t>
          </a:r>
          <a:r>
            <a:rPr lang="es-ES" sz="2000" b="1" kern="1200" dirty="0"/>
            <a:t>)</a:t>
          </a:r>
          <a:endParaRPr lang="es-ES" sz="2000" kern="1200" dirty="0"/>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8.png"/><Relationship Id="rId7" Type="http://schemas.openxmlformats.org/officeDocument/2006/relationships/image" Target="../media/image61.jpg"/><Relationship Id="rId2" Type="http://schemas.openxmlformats.org/officeDocument/2006/relationships/image" Target="../media/image57.jpg"/><Relationship Id="rId1" Type="http://schemas.openxmlformats.org/officeDocument/2006/relationships/slideLayout" Target="../slideLayouts/slideLayout7.xml"/><Relationship Id="rId6" Type="http://schemas.openxmlformats.org/officeDocument/2006/relationships/image" Target="../media/image60.jpg"/><Relationship Id="rId5" Type="http://schemas.openxmlformats.org/officeDocument/2006/relationships/image" Target="../media/image59.jpeg"/><Relationship Id="rId4" Type="http://schemas.microsoft.com/office/2007/relationships/hdphoto" Target="../media/hdphoto2.wdp"/><Relationship Id="rId9" Type="http://schemas.openxmlformats.org/officeDocument/2006/relationships/image" Target="../media/image63.jpg"/></Relationships>
</file>

<file path=ppt/slides/_rels/slide1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4.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17" Type="http://schemas.openxmlformats.org/officeDocument/2006/relationships/image" Target="../media/image55.jpg"/><Relationship Id="rId2" Type="http://schemas.openxmlformats.org/officeDocument/2006/relationships/image" Target="../media/image40.jpg"/><Relationship Id="rId16" Type="http://schemas.openxmlformats.org/officeDocument/2006/relationships/image" Target="../media/image54.jpg"/><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5" Type="http://schemas.openxmlformats.org/officeDocument/2006/relationships/image" Target="../media/image5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EF9BE0A1-6753-4997-276C-9DCF85C2D9EB}"/>
              </a:ext>
            </a:extLst>
          </p:cNvPr>
          <p:cNvSpPr txBox="1"/>
          <p:nvPr/>
        </p:nvSpPr>
        <p:spPr>
          <a:xfrm>
            <a:off x="0" y="4586548"/>
            <a:ext cx="5001186" cy="1754326"/>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de-DE" sz="36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UNTERDRÜCKUNG: HINTERGRUND UND GEBURT MOSES</a:t>
            </a:r>
            <a:endParaRPr lang="es-ES" sz="36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endParaRP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rtlCol="0">
            <a:spAutoFit/>
          </a:bodyPr>
          <a:lstStyle/>
          <a:p>
            <a:pPr algn="ctr"/>
            <a:r>
              <a:rPr lang="da-DK" sz="1600" b="1" dirty="0">
                <a:solidFill>
                  <a:srgbClr val="147270"/>
                </a:solidFill>
              </a:rPr>
              <a:t>Lektion 1, Sabbat, 5. Juli 2025</a:t>
            </a:r>
          </a:p>
        </p:txBody>
      </p:sp>
      <p:pic>
        <p:nvPicPr>
          <p:cNvPr id="2" name="Grafik 5">
            <a:extLst>
              <a:ext uri="{FF2B5EF4-FFF2-40B4-BE49-F238E27FC236}">
                <a16:creationId xmlns:a16="http://schemas.microsoft.com/office/drawing/2014/main" id="{5F9B3682-84DB-9268-526A-1F060CFEA76B}"/>
              </a:ext>
            </a:extLst>
          </p:cNvPr>
          <p:cNvPicPr>
            <a:extLst>
              <a:ext uri="smNativeData">
                <pr:smNativeData xmlns="smNativeData" xmlns:pr="smNativeData" xmlns:p15="http://schemas.microsoft.com/office/powerpoint/2012/main" xmlns:p14="http://schemas.microsoft.com/office/powerpoint/2010/main" xmlns:mc="http://schemas.openxmlformats.org/markup-compatibility/2006" val="SMDATA_18_I9INZxMAAAAlAAAAEQAAAA0AAAAAkAAAAEgAAACQAAAASAAAAAAAAAAAAAAAAAAAAAEAAABQAAAAAAAAAAAA4D8AAAAAAADgPwAAAAAAAOA/AAAAAAAA4D8AAAAAAADgPwAAAAAAAOA/AAAAAAAA4D8AAAAAAADgPwAAAAAAAOA/AAAAAAAA4D8CAAAAjAAAAAAAAAAAAAAAFWC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o6Og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X///8BAAAAAAAAAAAAAAAAAAAAAAAAAAAAAAAAAAAAAAAAAAAAAAACf39/AOjo6APMzMwAwMD/AH9/fwAAAAAAAAAAAAAAAAD///8AAAAAACEAAAAYAAAAFAAAAJEGAAA7JgAA+iEAAO0nAAAQAAAAJgAAAAgAAAD//////////zAAAAAUAAAAAAAAAAAA//8AAAEAAAD//wAAAQA="/>
              </a:ext>
            </a:extLst>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sharpenSoften amount="27000"/>
                    </a14:imgEffect>
                    <a14:imgEffect>
                      <a14:colorTemperature colorTemp="5936"/>
                    </a14:imgEffect>
                    <a14:imgEffect>
                      <a14:saturation sat="108000"/>
                    </a14:imgEffect>
                    <a14:imgEffect>
                      <a14:brightnessContrast bright="-41000" contrast="96000"/>
                    </a14:imgEffect>
                  </a14:imgLayer>
                </a14:imgProps>
              </a:ext>
            </a:extLst>
          </a:blip>
          <a:stretch>
            <a:fillRect/>
          </a:stretch>
        </p:blipFill>
        <p:spPr>
          <a:xfrm rot="5400000">
            <a:off x="2268413" y="-2249751"/>
            <a:ext cx="358637" cy="4876801"/>
          </a:xfrm>
          <a:prstGeom prst="rect">
            <a:avLst/>
          </a:prstGeom>
          <a:noFill/>
          <a:ln>
            <a:noFill/>
          </a:ln>
          <a:effectLst>
            <a:softEdge rad="31750"/>
          </a:effectLst>
        </p:spPr>
      </p:pic>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EAC19D-8523-E8EB-76AF-B33FC5D63577}"/>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chemeClr val="accent2">
                    <a:lumMod val="75000"/>
                  </a:schemeClr>
                </a:solidFill>
              </a:rPr>
              <a:t>DER </a:t>
            </a:r>
            <a:r>
              <a:rPr lang="es-ES" sz="4400" b="1" dirty="0" err="1">
                <a:ln/>
                <a:solidFill>
                  <a:schemeClr val="accent2">
                    <a:lumMod val="75000"/>
                  </a:schemeClr>
                </a:solidFill>
              </a:rPr>
              <a:t>GESCHEITERTE</a:t>
            </a:r>
            <a:r>
              <a:rPr lang="es-ES" sz="4400" b="1" dirty="0">
                <a:ln/>
                <a:solidFill>
                  <a:schemeClr val="accent2">
                    <a:lumMod val="75000"/>
                  </a:schemeClr>
                </a:solidFill>
              </a:rPr>
              <a:t> </a:t>
            </a:r>
            <a:r>
              <a:rPr lang="es-ES" sz="4400" b="1" dirty="0" err="1">
                <a:ln/>
                <a:solidFill>
                  <a:schemeClr val="accent2">
                    <a:lumMod val="75000"/>
                  </a:schemeClr>
                </a:solidFill>
              </a:rPr>
              <a:t>BEFREIER</a:t>
            </a:r>
            <a:endParaRPr lang="es-ES" sz="4400" b="1" dirty="0">
              <a:ln/>
              <a:solidFill>
                <a:schemeClr val="accent2">
                  <a:lumMod val="75000"/>
                </a:schemeClr>
              </a:solidFill>
            </a:endParaRP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664666"/>
            <a:ext cx="11953874" cy="646331"/>
          </a:xfrm>
          <a:prstGeom prst="rect">
            <a:avLst/>
          </a:prstGeom>
          <a:noFill/>
        </p:spPr>
        <p:txBody>
          <a:bodyPr wrap="square">
            <a:spAutoFit/>
          </a:bodyPr>
          <a:lstStyle/>
          <a:p>
            <a:pPr algn="ctr"/>
            <a:r>
              <a:rPr lang="de-DE"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„Und es kam vor den Pharao; der trachtete danach, Mose zu töten. Aber Mose floh vor dem Pharao und hielt sich auf im Lande Midian“ </a:t>
            </a:r>
            <a:r>
              <a:rPr lang="es-ES"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(2. </a:t>
            </a:r>
            <a:r>
              <a:rPr lang="es-ES" sz="1400"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Mose</a:t>
            </a:r>
            <a:r>
              <a:rPr lang="es-ES"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2:15)</a:t>
            </a:r>
            <a:endParaRPr lang="es-E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60600" y="1590763"/>
            <a:ext cx="5558803" cy="1631216"/>
          </a:xfrm>
          <a:prstGeom prst="rect">
            <a:avLst/>
          </a:prstGeom>
          <a:noFill/>
        </p:spPr>
        <p:txBody>
          <a:bodyPr wrap="square" rtlCol="0">
            <a:spAutoFit/>
          </a:bodyPr>
          <a:lstStyle/>
          <a:p>
            <a:pPr>
              <a:spcBef>
                <a:spcPts val="600"/>
              </a:spcBef>
            </a:pPr>
            <a:r>
              <a:rPr lang="de-DE" sz="2000" b="1" dirty="0">
                <a:solidFill>
                  <a:schemeClr val="bg1"/>
                </a:solidFill>
                <a:effectLst>
                  <a:outerShdw blurRad="38100" dist="38100" dir="2700000" algn="tl">
                    <a:srgbClr val="000000">
                      <a:alpha val="43137"/>
                    </a:srgbClr>
                  </a:outerShdw>
                </a:effectLst>
              </a:rPr>
              <a:t>Über Moses Jugend wissen wir wenig. Als möglicher Thronfolger hätte er eine entsprechende Ausbildung erhalten, einschließlich militärischer und politischer Kenntnisse </a:t>
            </a:r>
            <a:r>
              <a:rPr lang="de-DE" sz="1400" b="1" dirty="0">
                <a:solidFill>
                  <a:schemeClr val="bg1"/>
                </a:solidFill>
                <a:effectLst>
                  <a:outerShdw blurRad="38100" dist="38100" dir="2700000" algn="tl">
                    <a:srgbClr val="000000">
                      <a:alpha val="43137"/>
                    </a:srgbClr>
                  </a:outerShdw>
                </a:effectLst>
              </a:rPr>
              <a:t>(E. G. White, „Patriarchen und Propheten, S. 245).</a:t>
            </a: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9403" y="1487446"/>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9689356" y="1490780"/>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60600" y="3112138"/>
            <a:ext cx="7312024" cy="2554545"/>
          </a:xfrm>
          <a:prstGeom prst="rect">
            <a:avLst/>
          </a:prstGeom>
          <a:noFill/>
        </p:spPr>
        <p:txBody>
          <a:bodyPr wrap="square">
            <a:spAutoFit/>
          </a:bodyPr>
          <a:lstStyle/>
          <a:p>
            <a:pPr>
              <a:spcBef>
                <a:spcPts val="600"/>
              </a:spcBef>
            </a:pPr>
            <a:r>
              <a:rPr lang="de-DE" sz="2000" b="1" dirty="0">
                <a:solidFill>
                  <a:schemeClr val="bg1"/>
                </a:solidFill>
                <a:effectLst>
                  <a:outerShdw blurRad="38100" dist="38100" dir="2700000" algn="tl">
                    <a:srgbClr val="000000">
                      <a:alpha val="43137"/>
                    </a:srgbClr>
                  </a:outerShdw>
                </a:effectLst>
              </a:rPr>
              <a:t>Kurz vor dem 40. Lebensjahr des MOSE wurde Thutmosis II. aufgrund politischer Intrigen zum Pharao ausgerufen. Mose glaubte damals, dass die Zeit zur Befreiung seines Volkes Israel gekommen war. Um dies anzudeuten, setzte er sich für einen misshandelten Israeliten ein, indem er den betreffenden ägyptischen Aufseher erschlug. Das war ein schwerwiegendes Vergehen (2. Mose 2,11-12). Doch sein Volk erkannte ihn nicht als ihren Befreier (2. Mo 2,13-14; Apg. 7,25).</a:t>
            </a:r>
          </a:p>
        </p:txBody>
      </p:sp>
      <p:sp>
        <p:nvSpPr>
          <p:cNvPr id="4" name="CuadroTexto 3">
            <a:extLst>
              <a:ext uri="{FF2B5EF4-FFF2-40B4-BE49-F238E27FC236}">
                <a16:creationId xmlns:a16="http://schemas.microsoft.com/office/drawing/2014/main" id="{A01F6485-BA1B-29F9-BCDD-DA42FC65A84F}"/>
              </a:ext>
            </a:extLst>
          </p:cNvPr>
          <p:cNvSpPr txBox="1"/>
          <p:nvPr/>
        </p:nvSpPr>
        <p:spPr>
          <a:xfrm>
            <a:off x="2260599" y="5556842"/>
            <a:ext cx="7232417" cy="1323439"/>
          </a:xfrm>
          <a:prstGeom prst="rect">
            <a:avLst/>
          </a:prstGeom>
          <a:noFill/>
        </p:spPr>
        <p:txBody>
          <a:bodyPr wrap="square">
            <a:spAutoFit/>
          </a:bodyPr>
          <a:lstStyle/>
          <a:p>
            <a:pPr>
              <a:spcBef>
                <a:spcPts val="600"/>
              </a:spcBef>
            </a:pPr>
            <a:r>
              <a:rPr lang="de-DE" sz="2000" b="1" dirty="0">
                <a:solidFill>
                  <a:schemeClr val="bg1"/>
                </a:solidFill>
                <a:effectLst>
                  <a:outerShdw blurRad="38100" dist="38100" dir="2700000" algn="tl">
                    <a:srgbClr val="000000">
                      <a:alpha val="43137"/>
                    </a:srgbClr>
                  </a:outerShdw>
                </a:effectLst>
              </a:rPr>
              <a:t>So wurde aus einem angesehenen Mitglied auf dem Hof des Pharao innerhalb weniger Tage ein flüchtiger Hirte (2. Mose 2,15-22</a:t>
            </a:r>
            <a:r>
              <a:rPr lang="es-ES" sz="2000" b="1" dirty="0">
                <a:solidFill>
                  <a:schemeClr val="bg1"/>
                </a:solidFill>
                <a:effectLst>
                  <a:outerShdw blurRad="38100" dist="38100" dir="2700000" algn="tl">
                    <a:srgbClr val="000000">
                      <a:alpha val="43137"/>
                    </a:srgbClr>
                  </a:outerShdw>
                </a:effectLst>
              </a:rPr>
              <a:t>). </a:t>
            </a:r>
            <a:r>
              <a:rPr lang="de-DE" sz="2000" b="1" dirty="0">
                <a:solidFill>
                  <a:schemeClr val="bg1"/>
                </a:solidFill>
                <a:effectLst>
                  <a:outerShdw blurRad="38100" dist="38100" dir="2700000" algn="tl">
                    <a:srgbClr val="000000">
                      <a:alpha val="43137"/>
                    </a:srgbClr>
                  </a:outerShdw>
                </a:effectLst>
              </a:rPr>
              <a:t>Doch GOTT verwarf Mose nicht, sondern zählte trotz seiner Fehler weiter auf ihn</a:t>
            </a:r>
            <a:r>
              <a:rPr lang="es-ES" sz="20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13000"/>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118531" y="718213"/>
            <a:ext cx="10904856" cy="5693866"/>
          </a:xfrm>
          <a:prstGeom prst="rect">
            <a:avLst/>
          </a:prstGeom>
          <a:noFill/>
        </p:spPr>
        <p:txBody>
          <a:bodyPr wrap="square">
            <a:spAutoFit/>
          </a:bodyPr>
          <a:lstStyle/>
          <a:p>
            <a:pPr>
              <a:spcBef>
                <a:spcPts val="600"/>
              </a:spcBef>
            </a:pPr>
            <a:r>
              <a:rPr lang="de-DE" sz="2800" b="1" dirty="0">
                <a:latin typeface="Constantia" panose="02030602050306030303" pitchFamily="18" charset="0"/>
              </a:rPr>
              <a:t>„Der prächtige PALAST Pharaos und der THRON des Monarchen wurden Mose als ANREIZ angeboten; aber er wusste, dass sich in den herrschaftlichen Höfen sündige Vergnügungen stattfanden, welche die Menschen GOTT vergessen lassen. Er blickte über den prächtigen Palast und die Krone eines Monarchen hinaus auf die hohen Ehren, die den HEILIGEN des HÖCHSTEN in einem von der Sünde unbefleckten KÖNIGREICH gegeben werden</a:t>
            </a:r>
            <a:r>
              <a:rPr lang="es-ES" sz="2800" b="1" dirty="0">
                <a:latin typeface="Constantia" panose="02030602050306030303" pitchFamily="18" charset="0"/>
              </a:rPr>
              <a:t>. </a:t>
            </a:r>
            <a:r>
              <a:rPr lang="de-DE" sz="2800" b="1" dirty="0">
                <a:latin typeface="Constantia" panose="02030602050306030303" pitchFamily="18" charset="0"/>
              </a:rPr>
              <a:t>Mose sah im Glauben eine unvergängliche KRONE, die der KÖNIG DES HIMMELS auf die Stirn der ÜBERWINDER setzen wird. Dieser Glaube veranlasste ihn, sich von den Herren der Erde abzuwenden und sich dem demütigen, armen, verachteten Volk anzuschließen, das sich entschieden hatte, GOTT zu gehorchen und nicht der Sünde zu dienen“</a:t>
            </a:r>
            <a:endParaRPr lang="es-ES"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6B5B68A0-A876-4830-3252-B689374A96E8}"/>
              </a:ext>
            </a:extLst>
          </p:cNvPr>
          <p:cNvSpPr txBox="1"/>
          <p:nvPr/>
        </p:nvSpPr>
        <p:spPr>
          <a:xfrm>
            <a:off x="3985033" y="6383979"/>
            <a:ext cx="8038354" cy="338554"/>
          </a:xfrm>
          <a:prstGeom prst="rect">
            <a:avLst/>
          </a:prstGeom>
          <a:noFill/>
        </p:spPr>
        <p:txBody>
          <a:bodyPr wrap="none" rtlCol="0">
            <a:spAutoFit/>
          </a:bodyPr>
          <a:lstStyle/>
          <a:p>
            <a:pPr algn="r"/>
            <a:r>
              <a:rPr lang="de-DE" sz="1600" b="1" dirty="0"/>
              <a:t>E. G. White, Patriarchs and Prophets (Patriarchen und Propheten), S. 246 (engl. Ausg.)</a:t>
            </a: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9144" y="313073"/>
            <a:ext cx="3832114" cy="64633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„Lange Zeit danach starb der König von Ägypten. Und die Israeliten seufzten über ihre Knechtschaft und schrien und ihr Schreien aus ihrer Knechtschaft stieg auf zu GOTT. Und GOTT erhörte ihr Wehklagen und gedachte an Seinen BUND mit Abraham, Isaak und Jakob.  Und GOTT sah auf die Israeliten und nahm Sich ihrer an“</a:t>
            </a:r>
            <a:endParaRPr kumimoji="0" lang="es-ES" sz="24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2. </a:t>
            </a:r>
            <a:r>
              <a:rPr kumimoji="0" lang="es-ES"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Mose</a:t>
            </a:r>
            <a:r>
              <a:rPr kumimoji="0" lang="es-ES"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2:23-25</a:t>
            </a:r>
          </a:p>
        </p:txBody>
      </p:sp>
    </p:spTree>
    <p:extLst>
      <p:ext uri="{BB962C8B-B14F-4D97-AF65-F5344CB8AC3E}">
        <p14:creationId xmlns:p14="http://schemas.microsoft.com/office/powerpoint/2010/main" val="323383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6007478" y="4400445"/>
            <a:ext cx="6234285" cy="2246769"/>
          </a:xfrm>
          <a:prstGeom prst="rect">
            <a:avLst/>
          </a:prstGeom>
          <a:noFill/>
        </p:spPr>
        <p:txBody>
          <a:bodyPr wrap="square" rtlCol="0">
            <a:spAutoFit/>
          </a:bodyPr>
          <a:lstStyle/>
          <a:p>
            <a:pPr>
              <a:spcBef>
                <a:spcPts val="1200"/>
              </a:spcBef>
            </a:pPr>
            <a:r>
              <a:rPr lang="es-ES" sz="2000" b="1" dirty="0" err="1">
                <a:solidFill>
                  <a:schemeClr val="bg1"/>
                </a:solidFill>
                <a:effectLst>
                  <a:glow rad="101600">
                    <a:srgbClr val="4E5AC2"/>
                  </a:glow>
                </a:effectLst>
              </a:rPr>
              <a:t>GOTTES</a:t>
            </a:r>
            <a:r>
              <a:rPr lang="es-ES" sz="2000" b="1" dirty="0">
                <a:solidFill>
                  <a:schemeClr val="bg1"/>
                </a:solidFill>
                <a:effectLst>
                  <a:glow rad="101600">
                    <a:srgbClr val="4E5AC2"/>
                  </a:glow>
                </a:effectLst>
              </a:rPr>
              <a:t> </a:t>
            </a:r>
            <a:r>
              <a:rPr lang="es-ES" sz="2000" b="1" dirty="0" err="1">
                <a:solidFill>
                  <a:schemeClr val="bg1"/>
                </a:solidFill>
                <a:effectLst>
                  <a:glow rad="101600">
                    <a:srgbClr val="4E5AC2"/>
                  </a:glow>
                </a:effectLst>
              </a:rPr>
              <a:t>Volk</a:t>
            </a:r>
            <a:r>
              <a:rPr lang="es-ES" sz="2000" b="1" dirty="0">
                <a:solidFill>
                  <a:schemeClr val="bg1"/>
                </a:solidFill>
                <a:effectLst>
                  <a:glow rad="101600">
                    <a:srgbClr val="4E5AC2"/>
                  </a:glow>
                </a:effectLst>
              </a:rPr>
              <a:t> in </a:t>
            </a:r>
            <a:r>
              <a:rPr lang="es-ES" sz="2000" b="1" dirty="0" err="1">
                <a:solidFill>
                  <a:schemeClr val="bg1"/>
                </a:solidFill>
                <a:effectLst>
                  <a:glow rad="101600">
                    <a:srgbClr val="4E5AC2"/>
                  </a:glow>
                </a:effectLst>
              </a:rPr>
              <a:t>Ägypten</a:t>
            </a:r>
            <a:r>
              <a:rPr lang="es-ES" sz="2000" b="1" dirty="0">
                <a:solidFill>
                  <a:schemeClr val="bg1"/>
                </a:solidFill>
              </a:rPr>
              <a:t> </a:t>
            </a:r>
            <a:r>
              <a:rPr lang="es-ES" sz="2000" b="1" dirty="0"/>
              <a:t>(2. </a:t>
            </a:r>
            <a:r>
              <a:rPr lang="es-ES" sz="2000" b="1" dirty="0" err="1"/>
              <a:t>Mose</a:t>
            </a:r>
            <a:r>
              <a:rPr lang="es-ES" sz="2000" b="1" dirty="0"/>
              <a:t> 1:1-14)</a:t>
            </a:r>
          </a:p>
          <a:p>
            <a:pPr>
              <a:spcBef>
                <a:spcPts val="1200"/>
              </a:spcBef>
            </a:pPr>
            <a:r>
              <a:rPr lang="es-ES" sz="2000" b="1" dirty="0" err="1">
                <a:solidFill>
                  <a:schemeClr val="bg1"/>
                </a:solidFill>
                <a:effectLst>
                  <a:glow rad="101600">
                    <a:srgbClr val="8E329A"/>
                  </a:glow>
                </a:effectLst>
              </a:rPr>
              <a:t>Von</a:t>
            </a:r>
            <a:r>
              <a:rPr lang="es-ES" sz="2000" b="1" dirty="0">
                <a:solidFill>
                  <a:schemeClr val="bg1"/>
                </a:solidFill>
                <a:effectLst>
                  <a:glow rad="101600">
                    <a:srgbClr val="8E329A"/>
                  </a:glow>
                </a:effectLst>
              </a:rPr>
              <a:t> Abraham bis Moses </a:t>
            </a:r>
            <a:r>
              <a:rPr lang="es-ES" sz="2000" b="1" dirty="0"/>
              <a:t>(1. </a:t>
            </a:r>
            <a:r>
              <a:rPr lang="es-ES" sz="2000" b="1" dirty="0" err="1"/>
              <a:t>Mose</a:t>
            </a:r>
            <a:r>
              <a:rPr lang="es-ES" sz="2000" b="1" dirty="0"/>
              <a:t> 15:13; 2. </a:t>
            </a:r>
            <a:r>
              <a:rPr lang="es-ES" sz="2000" b="1" dirty="0" err="1"/>
              <a:t>Mose</a:t>
            </a:r>
            <a:r>
              <a:rPr lang="es-ES" sz="2000" b="1" dirty="0"/>
              <a:t> 1:8)</a:t>
            </a:r>
          </a:p>
          <a:p>
            <a:pPr>
              <a:spcBef>
                <a:spcPts val="1200"/>
              </a:spcBef>
            </a:pPr>
            <a:r>
              <a:rPr lang="es-ES" sz="2000" b="1" dirty="0">
                <a:solidFill>
                  <a:schemeClr val="bg1"/>
                </a:solidFill>
                <a:effectLst>
                  <a:glow rad="101600">
                    <a:srgbClr val="B950C6"/>
                  </a:glow>
                </a:effectLst>
              </a:rPr>
              <a:t>Der </a:t>
            </a:r>
            <a:r>
              <a:rPr lang="es-ES" sz="2000" b="1" dirty="0" err="1">
                <a:solidFill>
                  <a:schemeClr val="bg1"/>
                </a:solidFill>
                <a:effectLst>
                  <a:glow rad="101600">
                    <a:srgbClr val="B950C6"/>
                  </a:glow>
                </a:effectLst>
              </a:rPr>
              <a:t>Sieg</a:t>
            </a:r>
            <a:r>
              <a:rPr lang="es-ES" sz="2000" b="1" dirty="0">
                <a:solidFill>
                  <a:schemeClr val="bg1"/>
                </a:solidFill>
                <a:effectLst>
                  <a:glow rad="101600">
                    <a:srgbClr val="B950C6"/>
                  </a:glow>
                </a:effectLst>
              </a:rPr>
              <a:t> des </a:t>
            </a:r>
            <a:r>
              <a:rPr lang="es-ES" sz="2000" b="1" dirty="0" err="1">
                <a:solidFill>
                  <a:schemeClr val="bg1"/>
                </a:solidFill>
                <a:effectLst>
                  <a:glow rad="101600">
                    <a:srgbClr val="B950C6"/>
                  </a:glow>
                </a:effectLst>
              </a:rPr>
              <a:t>Glaubens</a:t>
            </a:r>
            <a:r>
              <a:rPr lang="es-ES" sz="2000" b="1" dirty="0">
                <a:solidFill>
                  <a:schemeClr val="bg1"/>
                </a:solidFill>
                <a:effectLst>
                  <a:glow rad="101600">
                    <a:srgbClr val="B950C6"/>
                  </a:glow>
                </a:effectLst>
              </a:rPr>
              <a:t> </a:t>
            </a:r>
            <a:r>
              <a:rPr lang="es-ES" sz="2000" b="1" dirty="0"/>
              <a:t>(2. </a:t>
            </a:r>
            <a:r>
              <a:rPr lang="es-ES" sz="2000" b="1" dirty="0" err="1"/>
              <a:t>Mose</a:t>
            </a:r>
            <a:r>
              <a:rPr lang="es-ES" sz="2000" b="1" dirty="0"/>
              <a:t> 1:15-22)</a:t>
            </a:r>
          </a:p>
          <a:p>
            <a:pPr>
              <a:spcBef>
                <a:spcPts val="1200"/>
              </a:spcBef>
            </a:pPr>
            <a:r>
              <a:rPr lang="es-ES" sz="2000" b="1" dirty="0">
                <a:solidFill>
                  <a:schemeClr val="bg1"/>
                </a:solidFill>
                <a:effectLst>
                  <a:glow rad="101600">
                    <a:srgbClr val="E97565"/>
                  </a:glow>
                </a:effectLst>
              </a:rPr>
              <a:t>Der Sohn des </a:t>
            </a:r>
            <a:r>
              <a:rPr lang="es-ES" sz="2000" b="1" dirty="0" err="1">
                <a:solidFill>
                  <a:schemeClr val="bg1"/>
                </a:solidFill>
                <a:effectLst>
                  <a:glow rad="101600">
                    <a:srgbClr val="E97565"/>
                  </a:glow>
                </a:effectLst>
              </a:rPr>
              <a:t>Nils</a:t>
            </a:r>
            <a:r>
              <a:rPr lang="es-ES" sz="2000" b="1" dirty="0">
                <a:solidFill>
                  <a:schemeClr val="bg1"/>
                </a:solidFill>
                <a:effectLst>
                  <a:glow rad="101600">
                    <a:srgbClr val="E97565"/>
                  </a:glow>
                </a:effectLst>
              </a:rPr>
              <a:t> </a:t>
            </a:r>
            <a:r>
              <a:rPr lang="es-ES" sz="2000" b="1" dirty="0"/>
              <a:t>(2. </a:t>
            </a:r>
            <a:r>
              <a:rPr lang="es-ES" sz="2000" b="1" dirty="0" err="1"/>
              <a:t>Mose</a:t>
            </a:r>
            <a:r>
              <a:rPr lang="es-ES" sz="2000" b="1" dirty="0"/>
              <a:t> 2:1-10)</a:t>
            </a:r>
          </a:p>
          <a:p>
            <a:pPr>
              <a:spcBef>
                <a:spcPts val="1200"/>
              </a:spcBef>
            </a:pPr>
            <a:r>
              <a:rPr lang="es-ES" sz="2000" b="1" dirty="0">
                <a:solidFill>
                  <a:schemeClr val="bg1"/>
                </a:solidFill>
                <a:effectLst>
                  <a:glow rad="101600">
                    <a:srgbClr val="C98E50"/>
                  </a:glow>
                </a:effectLst>
              </a:rPr>
              <a:t>Der </a:t>
            </a:r>
            <a:r>
              <a:rPr lang="es-ES" sz="2000" b="1" dirty="0" err="1">
                <a:solidFill>
                  <a:schemeClr val="bg1"/>
                </a:solidFill>
                <a:effectLst>
                  <a:glow rad="101600">
                    <a:srgbClr val="C98E50"/>
                  </a:glow>
                </a:effectLst>
              </a:rPr>
              <a:t>gescheiterte</a:t>
            </a:r>
            <a:r>
              <a:rPr lang="es-ES" sz="2000" b="1" dirty="0">
                <a:solidFill>
                  <a:schemeClr val="bg1"/>
                </a:solidFill>
                <a:effectLst>
                  <a:glow rad="101600">
                    <a:srgbClr val="C98E50"/>
                  </a:glow>
                </a:effectLst>
              </a:rPr>
              <a:t> </a:t>
            </a:r>
            <a:r>
              <a:rPr lang="es-ES" sz="2000" b="1" dirty="0" err="1">
                <a:solidFill>
                  <a:schemeClr val="bg1"/>
                </a:solidFill>
                <a:effectLst>
                  <a:glow rad="101600">
                    <a:srgbClr val="C98E50"/>
                  </a:glow>
                </a:effectLst>
              </a:rPr>
              <a:t>Befreier</a:t>
            </a:r>
            <a:r>
              <a:rPr lang="es-ES" sz="2000" b="1" dirty="0">
                <a:solidFill>
                  <a:schemeClr val="bg1"/>
                </a:solidFill>
                <a:effectLst>
                  <a:glow rad="101600">
                    <a:srgbClr val="C98E50"/>
                  </a:glow>
                </a:effectLst>
              </a:rPr>
              <a:t> </a:t>
            </a:r>
            <a:r>
              <a:rPr lang="es-ES" sz="2000" b="1" dirty="0"/>
              <a:t>(2. </a:t>
            </a:r>
            <a:r>
              <a:rPr lang="es-ES" sz="2000" b="1" dirty="0" err="1"/>
              <a:t>Mose</a:t>
            </a:r>
            <a:r>
              <a:rPr lang="es-ES" sz="2000" b="1" dirty="0"/>
              <a:t> 2:11-25)</a:t>
            </a:r>
          </a:p>
        </p:txBody>
      </p:sp>
      <p:sp>
        <p:nvSpPr>
          <p:cNvPr id="3" name="CuadroTexto 2">
            <a:extLst>
              <a:ext uri="{FF2B5EF4-FFF2-40B4-BE49-F238E27FC236}">
                <a16:creationId xmlns:a16="http://schemas.microsoft.com/office/drawing/2014/main" id="{5183D30A-2427-35B9-2A25-305E040BB331}"/>
              </a:ext>
            </a:extLst>
          </p:cNvPr>
          <p:cNvSpPr txBox="1"/>
          <p:nvPr/>
        </p:nvSpPr>
        <p:spPr>
          <a:xfrm>
            <a:off x="313277" y="0"/>
            <a:ext cx="7192841" cy="1107996"/>
          </a:xfrm>
          <a:prstGeom prst="rect">
            <a:avLst/>
          </a:prstGeom>
          <a:noFill/>
        </p:spPr>
        <p:txBody>
          <a:bodyPr wrap="square" rtlCol="0">
            <a:spAutoFit/>
          </a:bodyPr>
          <a:lstStyle/>
          <a:p>
            <a:pPr>
              <a:spcBef>
                <a:spcPts val="600"/>
              </a:spcBef>
            </a:pPr>
            <a:r>
              <a:rPr lang="de-DE" sz="2200" b="1" dirty="0"/>
              <a:t>Die Geschichte vom Exodus beginnt mit einer relativ </a:t>
            </a:r>
            <a:br>
              <a:rPr lang="de-DE" sz="2200" b="1" dirty="0"/>
            </a:br>
            <a:r>
              <a:rPr lang="de-DE" sz="2200" b="1" dirty="0"/>
              <a:t>kleinen Familie, die sich mit Zustimmung des Pharao in Ägypten niederlässt.</a:t>
            </a:r>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rotWithShape="1">
          <a:blip r:embed="rId5">
            <a:extLst>
              <a:ext uri="{28A0092B-C50C-407E-A947-70E740481C1C}">
                <a14:useLocalDpi xmlns:a14="http://schemas.microsoft.com/office/drawing/2010/main"/>
              </a:ext>
            </a:extLst>
          </a:blip>
          <a:srcRect l="2624" r="2624"/>
          <a:stretch>
            <a:fillRect/>
          </a:stretch>
        </p:blipFill>
        <p:spPr>
          <a:xfrm>
            <a:off x="152399" y="3980214"/>
            <a:ext cx="5054083"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5516570" y="5736788"/>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509047" y="6196001"/>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509047" y="4359155"/>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509047" y="4818366"/>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509047"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313277" y="2158776"/>
            <a:ext cx="7192840" cy="1785104"/>
          </a:xfrm>
          <a:prstGeom prst="rect">
            <a:avLst/>
          </a:prstGeom>
          <a:noFill/>
        </p:spPr>
        <p:txBody>
          <a:bodyPr wrap="square">
            <a:spAutoFit/>
          </a:bodyPr>
          <a:lstStyle/>
          <a:p>
            <a:pPr>
              <a:spcBef>
                <a:spcPts val="600"/>
              </a:spcBef>
            </a:pPr>
            <a:r>
              <a:rPr lang="de-DE" sz="2200" b="1" dirty="0"/>
              <a:t>Die Situation wird immer schlimmer. Inmitten des Leidens leuchtet die TREUE zweier Frauen, SCHIFRA und PUA, auf, ebenso wie der Hoffnungsschimmer, mit dem GOTT Sein Volk „grüßen“ lässt: das schöne Kind, das aus dem Nil gerettet wird, MOSE.</a:t>
            </a:r>
          </a:p>
        </p:txBody>
      </p:sp>
      <p:sp>
        <p:nvSpPr>
          <p:cNvPr id="12" name="CuadroTexto 11">
            <a:extLst>
              <a:ext uri="{FF2B5EF4-FFF2-40B4-BE49-F238E27FC236}">
                <a16:creationId xmlns:a16="http://schemas.microsoft.com/office/drawing/2014/main" id="{598CC7E3-D346-3615-F132-6B0F6A979270}"/>
              </a:ext>
            </a:extLst>
          </p:cNvPr>
          <p:cNvSpPr txBox="1"/>
          <p:nvPr/>
        </p:nvSpPr>
        <p:spPr>
          <a:xfrm>
            <a:off x="313277" y="1079388"/>
            <a:ext cx="7192840" cy="1107996"/>
          </a:xfrm>
          <a:prstGeom prst="rect">
            <a:avLst/>
          </a:prstGeom>
          <a:noFill/>
        </p:spPr>
        <p:txBody>
          <a:bodyPr wrap="square">
            <a:spAutoFit/>
          </a:bodyPr>
          <a:lstStyle/>
          <a:p>
            <a:pPr>
              <a:spcBef>
                <a:spcPts val="600"/>
              </a:spcBef>
            </a:pPr>
            <a:r>
              <a:rPr lang="de-DE" sz="2200" b="1" dirty="0"/>
              <a:t>Plötzlich ändert sich die Situation: Sie werden zu Sklaven, die gezwungen sind, für ihre ägyptischen „Herren“ zu arbeiten.</a:t>
            </a:r>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0"/>
            <a:ext cx="9801224" cy="769441"/>
          </a:xfrm>
          <a:prstGeom prst="rect">
            <a:avLst/>
          </a:prstGeom>
          <a:noFill/>
        </p:spPr>
        <p:txBody>
          <a:bodyPr wrap="square">
            <a:spAutoFit/>
          </a:bodyPr>
          <a:lstStyle/>
          <a:p>
            <a:pPr algn="ctr"/>
            <a:r>
              <a:rPr lang="es-ES" sz="4400" b="1" spc="300" dirty="0" err="1">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GOTTES</a:t>
            </a:r>
            <a:r>
              <a:rPr lang="es-ES"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 </a:t>
            </a:r>
            <a:r>
              <a:rPr lang="es-ES" sz="4400" b="1" spc="300" dirty="0" err="1">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VOLK</a:t>
            </a:r>
            <a:r>
              <a:rPr lang="es-ES"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 IN </a:t>
            </a:r>
            <a:r>
              <a:rPr lang="es-ES" sz="4400" b="1" spc="300" dirty="0" err="1">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ÄGYPTEN</a:t>
            </a:r>
            <a:endParaRPr lang="es-ES"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423C9EFF-7410-3027-7BD5-612C5E06ED66}"/>
              </a:ext>
            </a:extLst>
          </p:cNvPr>
          <p:cNvSpPr txBox="1"/>
          <p:nvPr/>
        </p:nvSpPr>
        <p:spPr>
          <a:xfrm>
            <a:off x="2609849" y="623953"/>
            <a:ext cx="9363075" cy="646331"/>
          </a:xfrm>
          <a:prstGeom prst="rect">
            <a:avLst/>
          </a:prstGeom>
          <a:noFill/>
        </p:spPr>
        <p:txBody>
          <a:bodyPr wrap="square">
            <a:spAutoFit/>
          </a:bodyPr>
          <a:lstStyle/>
          <a:p>
            <a:pPr algn="ctr"/>
            <a:r>
              <a:rPr lang="de-DE"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„Dies sind die Namen der Söhne Israels, die mit Jakob nach Ägypten kamen; </a:t>
            </a:r>
            <a:br>
              <a:rPr lang="de-DE"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br>
            <a:r>
              <a:rPr lang="de-DE"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ein jeder kam mit seinem Hause“</a:t>
            </a:r>
            <a:r>
              <a:rPr lang="es-E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s-ES"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(2. </a:t>
            </a:r>
            <a:r>
              <a:rPr lang="es-ES" sz="1400"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Mose</a:t>
            </a:r>
            <a:r>
              <a:rPr lang="es-ES"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1:1)</a:t>
            </a:r>
          </a:p>
        </p:txBody>
      </p:sp>
      <p:sp>
        <p:nvSpPr>
          <p:cNvPr id="6" name="CuadroTexto 5">
            <a:extLst>
              <a:ext uri="{FF2B5EF4-FFF2-40B4-BE49-F238E27FC236}">
                <a16:creationId xmlns:a16="http://schemas.microsoft.com/office/drawing/2014/main" id="{ED46924E-4B24-5489-BF28-94317234CC10}"/>
              </a:ext>
            </a:extLst>
          </p:cNvPr>
          <p:cNvSpPr txBox="1"/>
          <p:nvPr/>
        </p:nvSpPr>
        <p:spPr>
          <a:xfrm>
            <a:off x="152399" y="1280428"/>
            <a:ext cx="7239161" cy="1200329"/>
          </a:xfrm>
          <a:prstGeom prst="rect">
            <a:avLst/>
          </a:prstGeom>
          <a:noFill/>
        </p:spPr>
        <p:txBody>
          <a:bodyPr wrap="square" rtlCol="0">
            <a:spAutoFit/>
          </a:bodyPr>
          <a:lstStyle/>
          <a:p>
            <a:pPr>
              <a:spcBef>
                <a:spcPts val="600"/>
              </a:spcBef>
            </a:pPr>
            <a:r>
              <a:rPr lang="de-DE" b="1" dirty="0"/>
              <a:t>Das 2. Buch Mose wurde im Lateinischen wegen seines Themas „EXODUS“ </a:t>
            </a:r>
            <a:r>
              <a:rPr lang="de-DE" sz="1400" b="1" i="1" dirty="0"/>
              <a:t>(= Auszug – A.d.Ü.)</a:t>
            </a:r>
            <a:r>
              <a:rPr lang="de-DE" b="1" dirty="0"/>
              <a:t> genannt. Im Hebräischen heißt es jedoch „SCHEMOT“ </a:t>
            </a:r>
            <a:r>
              <a:rPr lang="de-DE" sz="1400" b="1" i="1" dirty="0"/>
              <a:t>(= Namen)</a:t>
            </a:r>
            <a:r>
              <a:rPr lang="de-DE" b="1" dirty="0"/>
              <a:t>, wegen seiner EINLEITENDEN WORTE</a:t>
            </a:r>
            <a:br>
              <a:rPr lang="de-DE" b="1" dirty="0"/>
            </a:br>
            <a:r>
              <a:rPr lang="de-DE" b="1" dirty="0"/>
              <a:t>(2. Mose 1,1).</a:t>
            </a:r>
          </a:p>
        </p:txBody>
      </p:sp>
      <p:pic>
        <p:nvPicPr>
          <p:cNvPr id="4" name="Imagen 3" descr="Imagen que contiene perro, grupo, parado, hombre&#10;&#10;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448711" y="1355413"/>
            <a:ext cx="1904404" cy="2543177"/>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05948" y="1355413"/>
            <a:ext cx="2543176" cy="2543176"/>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10;&#10;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2399" y="2585164"/>
            <a:ext cx="1430358"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10;&#10;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rcRect t="5672"/>
          <a:stretch>
            <a:fillRect/>
          </a:stretch>
        </p:blipFill>
        <p:spPr>
          <a:xfrm>
            <a:off x="7640814" y="4890218"/>
            <a:ext cx="1597401" cy="1865792"/>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07115" y="4780208"/>
            <a:ext cx="2642009" cy="1981507"/>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602563" y="3932739"/>
            <a:ext cx="10446560" cy="923330"/>
          </a:xfrm>
          <a:prstGeom prst="rect">
            <a:avLst/>
          </a:prstGeom>
          <a:noFill/>
        </p:spPr>
        <p:txBody>
          <a:bodyPr wrap="square">
            <a:spAutoFit/>
          </a:bodyPr>
          <a:lstStyle/>
          <a:p>
            <a:pPr>
              <a:spcBef>
                <a:spcPts val="600"/>
              </a:spcBef>
            </a:pPr>
            <a:r>
              <a:rPr lang="de-DE" b="1" dirty="0"/>
              <a:t>Jakobs Sohn JOSEPH war Minister eines Pharao der 17. Dynastie, der nicht ägyptischer, sondern hyksosischer Herkunft war</a:t>
            </a:r>
            <a:r>
              <a:rPr lang="es-ES" b="1" dirty="0"/>
              <a:t>. </a:t>
            </a:r>
            <a:r>
              <a:rPr lang="de-DE" b="1" dirty="0"/>
              <a:t>Als die Hyksos besiegt wurden, begann in Ägypten </a:t>
            </a:r>
            <a:br>
              <a:rPr lang="de-DE" b="1" dirty="0"/>
            </a:br>
            <a:r>
              <a:rPr lang="de-DE" b="1" dirty="0"/>
              <a:t>eine neue Dynastie, „die Joseph nicht kannte“ (2. Mose. 1:7-8</a:t>
            </a:r>
            <a:r>
              <a:rPr lang="es-ES" b="1" dirty="0"/>
              <a:t>).</a:t>
            </a:r>
          </a:p>
        </p:txBody>
      </p:sp>
      <p:sp>
        <p:nvSpPr>
          <p:cNvPr id="17" name="CuadroTexto 16">
            <a:extLst>
              <a:ext uri="{FF2B5EF4-FFF2-40B4-BE49-F238E27FC236}">
                <a16:creationId xmlns:a16="http://schemas.microsoft.com/office/drawing/2014/main" id="{51FD9FF4-8280-F06C-48A7-87E2DDC1A433}"/>
              </a:ext>
            </a:extLst>
          </p:cNvPr>
          <p:cNvSpPr txBox="1"/>
          <p:nvPr/>
        </p:nvSpPr>
        <p:spPr>
          <a:xfrm>
            <a:off x="142876" y="4936602"/>
            <a:ext cx="7497937" cy="1754326"/>
          </a:xfrm>
          <a:prstGeom prst="rect">
            <a:avLst/>
          </a:prstGeom>
          <a:noFill/>
        </p:spPr>
        <p:txBody>
          <a:bodyPr wrap="square">
            <a:spAutoFit/>
          </a:bodyPr>
          <a:lstStyle/>
          <a:p>
            <a:pPr>
              <a:spcBef>
                <a:spcPts val="600"/>
              </a:spcBef>
            </a:pPr>
            <a:r>
              <a:rPr lang="de-DE" b="1" dirty="0"/>
              <a:t>Dies brachte Israel in eine schwierige Lage (2. Mose 1,9-14</a:t>
            </a:r>
            <a:r>
              <a:rPr lang="es-ES" b="1" dirty="0"/>
              <a:t>). </a:t>
            </a:r>
            <a:r>
              <a:rPr lang="de-DE" b="1" dirty="0"/>
              <a:t>Am Ende des Buches Exodus </a:t>
            </a:r>
            <a:r>
              <a:rPr lang="de-DE" sz="1400" b="1" i="1" dirty="0"/>
              <a:t>(= 2. Mose) </a:t>
            </a:r>
            <a:r>
              <a:rPr lang="de-DE" b="1" dirty="0"/>
              <a:t>ändert sich die Situation </a:t>
            </a:r>
            <a:br>
              <a:rPr lang="de-DE" b="1" dirty="0"/>
            </a:br>
            <a:r>
              <a:rPr lang="de-DE" b="1" dirty="0"/>
              <a:t>jedoch völlig: Israel feiert in Freiheit GOTTESDIENST in unmittelbarer Gegenwart GOTTES (2. Mose 40:38</a:t>
            </a:r>
            <a:r>
              <a:rPr lang="es-ES" b="1" dirty="0"/>
              <a:t>). </a:t>
            </a:r>
            <a:r>
              <a:rPr lang="de-DE" b="1" dirty="0"/>
              <a:t>Die Lehre des Buches ist klar: GOTT hat die Kontrolle; Er wird uns retten, auch wenn die Umstände es unmöglich erscheinen lassen</a:t>
            </a:r>
            <a:r>
              <a:rPr lang="es-ES" b="1" dirty="0"/>
              <a:t>.</a:t>
            </a:r>
          </a:p>
        </p:txBody>
      </p:sp>
      <p:sp>
        <p:nvSpPr>
          <p:cNvPr id="19" name="CuadroTexto 18">
            <a:extLst>
              <a:ext uri="{FF2B5EF4-FFF2-40B4-BE49-F238E27FC236}">
                <a16:creationId xmlns:a16="http://schemas.microsoft.com/office/drawing/2014/main" id="{6FB4B8FE-80D5-FEA8-F10F-52D3A41AE76A}"/>
              </a:ext>
            </a:extLst>
          </p:cNvPr>
          <p:cNvSpPr txBox="1"/>
          <p:nvPr/>
        </p:nvSpPr>
        <p:spPr>
          <a:xfrm>
            <a:off x="1602564" y="2310480"/>
            <a:ext cx="5788996" cy="1754326"/>
          </a:xfrm>
          <a:prstGeom prst="rect">
            <a:avLst/>
          </a:prstGeom>
          <a:noFill/>
        </p:spPr>
        <p:txBody>
          <a:bodyPr wrap="square">
            <a:spAutoFit/>
          </a:bodyPr>
          <a:lstStyle/>
          <a:p>
            <a:pPr>
              <a:spcBef>
                <a:spcPts val="600"/>
              </a:spcBef>
            </a:pPr>
            <a:r>
              <a:rPr lang="de-DE" b="1" dirty="0"/>
              <a:t>Diese „Namen“ sind die von Jakob und seinen Söhnen. Eine kleine Gruppe von 70 Menschen (1. Mose 46,26-27; 1. Mose 1,5). Im Laufe der Zeit </a:t>
            </a:r>
            <a:br>
              <a:rPr lang="de-DE" b="1" dirty="0"/>
            </a:br>
            <a:r>
              <a:rPr lang="de-DE" b="1" dirty="0"/>
              <a:t>wuchs diese kleine Großfamilie zu einem stattlichen Volk mit einer Armee von etwa 600.000 Kriegern heran (2. Mose 12,37).</a:t>
            </a:r>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91520"/>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0" y="-121302"/>
            <a:ext cx="12191999"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es-ES" sz="4400" b="1" spc="300" dirty="0" err="1">
                <a:ln w="6600">
                  <a:noFill/>
                  <a:prstDash val="solid"/>
                </a:ln>
                <a:solidFill>
                  <a:srgbClr val="00CB00"/>
                </a:solidFill>
                <a:effectLst>
                  <a:outerShdw dist="38100" dir="2700000" algn="tl" rotWithShape="0">
                    <a:schemeClr val="tx1"/>
                  </a:outerShdw>
                </a:effectLst>
              </a:rPr>
              <a:t>VON</a:t>
            </a:r>
            <a:r>
              <a:rPr lang="es-ES" sz="4400" b="1" spc="300" dirty="0">
                <a:ln w="6600">
                  <a:noFill/>
                  <a:prstDash val="solid"/>
                </a:ln>
                <a:solidFill>
                  <a:srgbClr val="00CB00"/>
                </a:solidFill>
                <a:effectLst>
                  <a:outerShdw dist="38100" dir="2700000" algn="tl" rotWithShape="0">
                    <a:schemeClr val="tx1"/>
                  </a:outerShdw>
                </a:effectLst>
              </a:rPr>
              <a:t> ABRAHAM </a:t>
            </a:r>
            <a:r>
              <a:rPr lang="es-ES" sz="4400" b="1" spc="300" dirty="0">
                <a:ln w="6600">
                  <a:noFill/>
                  <a:prstDash val="solid"/>
                </a:ln>
                <a:solidFill>
                  <a:srgbClr val="FF9700"/>
                </a:solidFill>
                <a:effectLst>
                  <a:outerShdw dist="38100" dir="2700000" algn="tl" rotWithShape="0">
                    <a:schemeClr val="tx1"/>
                  </a:outerShdw>
                </a:effectLst>
              </a:rPr>
              <a:t>BIS MOSES</a:t>
            </a:r>
          </a:p>
        </p:txBody>
      </p:sp>
      <p:sp>
        <p:nvSpPr>
          <p:cNvPr id="5" name="CuadroTexto 4">
            <a:extLst>
              <a:ext uri="{FF2B5EF4-FFF2-40B4-BE49-F238E27FC236}">
                <a16:creationId xmlns:a16="http://schemas.microsoft.com/office/drawing/2014/main" id="{C2F26270-9706-DEC8-71E2-EB32D53CC4C9}"/>
              </a:ext>
            </a:extLst>
          </p:cNvPr>
          <p:cNvSpPr txBox="1"/>
          <p:nvPr/>
        </p:nvSpPr>
        <p:spPr>
          <a:xfrm>
            <a:off x="0" y="469545"/>
            <a:ext cx="12191999" cy="861774"/>
          </a:xfrm>
          <a:prstGeom prst="rect">
            <a:avLst/>
          </a:prstGeom>
          <a:noFill/>
        </p:spPr>
        <p:txBody>
          <a:bodyPr wrap="square">
            <a:spAutoFit/>
            <a:scene3d>
              <a:camera prst="orthographicFront"/>
              <a:lightRig rig="threePt" dir="t"/>
            </a:scene3d>
            <a:sp3d extrusionH="57150">
              <a:bevelT w="38100" h="38100"/>
            </a:sp3d>
          </a:bodyPr>
          <a:lstStyle/>
          <a:p>
            <a:pPr algn="ctr"/>
            <a:r>
              <a:rPr lang="de-DE" b="1" dirty="0">
                <a:solidFill>
                  <a:schemeClr val="accent2">
                    <a:lumMod val="50000"/>
                  </a:schemeClr>
                </a:solidFill>
                <a:latin typeface="Comic Sans MS" panose="030F0702030302020204" pitchFamily="66" charset="0"/>
              </a:rPr>
              <a:t>„Da sprach der HERR zu Abram: ,Das sollst du wissen, dass deine Nachkommen Fremdlinge sein werden in einem Lande, das nicht das ihre ist; und da wird man sie zu dienen zwingen und unterdrücken 400 Jahre‘ “</a:t>
            </a:r>
            <a:r>
              <a:rPr lang="es-ES" b="1" dirty="0">
                <a:solidFill>
                  <a:schemeClr val="accent2">
                    <a:lumMod val="50000"/>
                  </a:schemeClr>
                </a:solidFill>
                <a:latin typeface="Comic Sans MS" panose="030F0702030302020204" pitchFamily="66" charset="0"/>
              </a:rPr>
              <a:t> </a:t>
            </a:r>
            <a:r>
              <a:rPr lang="es-ES" sz="1400" b="1" dirty="0">
                <a:solidFill>
                  <a:schemeClr val="accent2">
                    <a:lumMod val="50000"/>
                  </a:schemeClr>
                </a:solidFill>
                <a:latin typeface="Comic Sans MS" panose="030F0702030302020204" pitchFamily="66" charset="0"/>
              </a:rPr>
              <a:t>(1. Mose15:13)</a:t>
            </a:r>
          </a:p>
        </p:txBody>
      </p:sp>
      <p:sp>
        <p:nvSpPr>
          <p:cNvPr id="6" name="CuadroTexto 5">
            <a:extLst>
              <a:ext uri="{FF2B5EF4-FFF2-40B4-BE49-F238E27FC236}">
                <a16:creationId xmlns:a16="http://schemas.microsoft.com/office/drawing/2014/main" id="{3B575048-10C8-192C-7DAD-F531AD773020}"/>
              </a:ext>
            </a:extLst>
          </p:cNvPr>
          <p:cNvSpPr txBox="1"/>
          <p:nvPr/>
        </p:nvSpPr>
        <p:spPr>
          <a:xfrm>
            <a:off x="1761423" y="1199075"/>
            <a:ext cx="7307932" cy="923330"/>
          </a:xfrm>
          <a:prstGeom prst="rect">
            <a:avLst/>
          </a:prstGeom>
          <a:noFill/>
        </p:spPr>
        <p:txBody>
          <a:bodyPr wrap="square" rtlCol="0">
            <a:spAutoFit/>
          </a:bodyPr>
          <a:lstStyle/>
          <a:p>
            <a:pPr>
              <a:spcBef>
                <a:spcPts val="600"/>
              </a:spcBef>
            </a:pPr>
            <a:r>
              <a:rPr lang="de-DE" b="1" dirty="0"/>
              <a:t>GOTT hatte Abraham versprochen, ihm das Land Kanaan zu geben.</a:t>
            </a:r>
            <a:r>
              <a:rPr lang="es-ES" b="1" dirty="0"/>
              <a:t> </a:t>
            </a:r>
            <a:r>
              <a:rPr lang="de-DE" b="1" dirty="0"/>
              <a:t>Er warnte ihn jedoch vor einer 400-jährigen Verzögerung bei der Erfüllung dieses Plans (1. Mose 15,13-16</a:t>
            </a:r>
            <a:r>
              <a:rPr lang="es-ES" b="1" dirty="0"/>
              <a:t>).</a:t>
            </a:r>
          </a:p>
        </p:txBody>
      </p:sp>
      <p:sp>
        <p:nvSpPr>
          <p:cNvPr id="7" name="CuadroTexto 6">
            <a:extLst>
              <a:ext uri="{FF2B5EF4-FFF2-40B4-BE49-F238E27FC236}">
                <a16:creationId xmlns:a16="http://schemas.microsoft.com/office/drawing/2014/main" id="{DCEF6ABD-E1A3-7F99-52F8-93344682F231}"/>
              </a:ext>
            </a:extLst>
          </p:cNvPr>
          <p:cNvSpPr txBox="1"/>
          <p:nvPr/>
        </p:nvSpPr>
        <p:spPr>
          <a:xfrm>
            <a:off x="3453363" y="4824276"/>
            <a:ext cx="8738636" cy="1200329"/>
          </a:xfrm>
          <a:prstGeom prst="rect">
            <a:avLst/>
          </a:prstGeom>
          <a:noFill/>
        </p:spPr>
        <p:txBody>
          <a:bodyPr wrap="square" rtlCol="0">
            <a:spAutoFit/>
          </a:bodyPr>
          <a:lstStyle/>
          <a:p>
            <a:pPr>
              <a:spcBef>
                <a:spcPts val="600"/>
              </a:spcBef>
            </a:pPr>
            <a:r>
              <a:rPr lang="de-DE" b="1" dirty="0"/>
              <a:t>Wie kam es dann doch noch zu einem positiven Ausgang? Auf geradezu wundersame Weise</a:t>
            </a:r>
            <a:r>
              <a:rPr lang="es-ES" b="1" dirty="0"/>
              <a:t>. </a:t>
            </a:r>
            <a:r>
              <a:rPr lang="de-DE" b="1" dirty="0"/>
              <a:t>Trotz der brudermörderischen Versuche, Josef zu töten, wurde er Premierminister von Ägypten. Dank seiner Position konnte er seine ganze Familie zu sich holen</a:t>
            </a:r>
            <a:r>
              <a:rPr lang="es-ES" b="1" dirty="0"/>
              <a:t>.</a:t>
            </a:r>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3697255807"/>
              </p:ext>
            </p:extLst>
          </p:nvPr>
        </p:nvGraphicFramePr>
        <p:xfrm>
          <a:off x="200024" y="3047916"/>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42874"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3867549227"/>
              </p:ext>
            </p:extLst>
          </p:nvPr>
        </p:nvGraphicFramePr>
        <p:xfrm>
          <a:off x="8917923" y="1360288"/>
          <a:ext cx="3131203"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748272" y="2056117"/>
            <a:ext cx="7022448" cy="923330"/>
          </a:xfrm>
          <a:prstGeom prst="rect">
            <a:avLst/>
          </a:prstGeom>
          <a:noFill/>
        </p:spPr>
        <p:txBody>
          <a:bodyPr wrap="square">
            <a:spAutoFit/>
          </a:bodyPr>
          <a:lstStyle/>
          <a:p>
            <a:pPr>
              <a:spcBef>
                <a:spcPts val="600"/>
              </a:spcBef>
            </a:pPr>
            <a:r>
              <a:rPr lang="de-DE" b="1" dirty="0"/>
              <a:t>MOSE (AT) und PAULUS (NT) fügen diesem Zeitraum 30 Jahre hinzu und gehen damit auf die BERUFUNG IN HARAN zurück </a:t>
            </a:r>
            <a:br>
              <a:rPr lang="de-DE" b="1" dirty="0"/>
            </a:br>
            <a:r>
              <a:rPr lang="de-DE" b="1" dirty="0"/>
              <a:t>(2. Mose 12,40; Gal 3,17):</a:t>
            </a:r>
          </a:p>
        </p:txBody>
      </p:sp>
      <p:sp>
        <p:nvSpPr>
          <p:cNvPr id="12" name="CuadroTexto 11">
            <a:extLst>
              <a:ext uri="{FF2B5EF4-FFF2-40B4-BE49-F238E27FC236}">
                <a16:creationId xmlns:a16="http://schemas.microsoft.com/office/drawing/2014/main" id="{8AFB8D1D-628E-14EE-DF73-CB4192EA751C}"/>
              </a:ext>
            </a:extLst>
          </p:cNvPr>
          <p:cNvSpPr txBox="1"/>
          <p:nvPr/>
        </p:nvSpPr>
        <p:spPr>
          <a:xfrm>
            <a:off x="3296520" y="5950671"/>
            <a:ext cx="8895479" cy="923330"/>
          </a:xfrm>
          <a:prstGeom prst="rect">
            <a:avLst/>
          </a:prstGeom>
          <a:noFill/>
        </p:spPr>
        <p:txBody>
          <a:bodyPr wrap="square">
            <a:spAutoFit/>
          </a:bodyPr>
          <a:lstStyle/>
          <a:p>
            <a:pPr>
              <a:spcBef>
                <a:spcPts val="600"/>
              </a:spcBef>
            </a:pPr>
            <a:r>
              <a:rPr lang="de-DE" b="1" dirty="0"/>
              <a:t>Der genaue Zeitpunkt des Geschehens ist uns nicht bekannt. Es ist jedoch genügend biblisches Hintergrundwissen vorhanden, um diese Ereignisse in die bekannte Gesamtgeschichte einzupassen (die ebenfalls ungenaue Daten aufweist).</a:t>
            </a:r>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0" dur="500"/>
                                        <p:tgtEl>
                                          <p:spTgt spid="20">
                                            <p:graphicEl>
                                              <a:dgm id="{B109C72A-C06E-4C3D-BC59-744C76F90628}"/>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64"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67AEB71F-284C-4CD2-8B47-3EF7136E2CA8}"/>
                                            </p:graphicEl>
                                          </p:spTgt>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0" dur="500"/>
                                        <p:tgtEl>
                                          <p:spTgt spid="20">
                                            <p:graphicEl>
                                              <a:dgm id="{9135E337-630C-4EED-BECA-D3793DA0A1CC}"/>
                                            </p:graphicEl>
                                          </p:spTgt>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74"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75"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76" dur="500"/>
                                        <p:tgtEl>
                                          <p:spTgt spid="20">
                                            <p:graphicEl>
                                              <a:dgm id="{A1CEC614-C944-443A-85EB-583C6864F61F}"/>
                                            </p:graphicEl>
                                          </p:spTgt>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80" dur="500"/>
                                        <p:tgtEl>
                                          <p:spTgt spid="2">
                                            <p:graphicEl>
                                              <a:dgm id="{DAF4A8B3-C52F-4916-BF25-5BBBBE515583}"/>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83" dur="500"/>
                                        <p:tgtEl>
                                          <p:spTgt spid="2">
                                            <p:graphicEl>
                                              <a:dgm id="{7845BF50-50E4-4675-A019-D88531A5A1E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360"/>
                                          </p:val>
                                        </p:tav>
                                        <p:tav tm="100000">
                                          <p:val>
                                            <p:fltVal val="0"/>
                                          </p:val>
                                        </p:tav>
                                      </p:tavLst>
                                    </p:anim>
                                    <p:animEffect transition="in" filter="fade">
                                      <p:cBhvr>
                                        <p:cTn id="91" dur="500"/>
                                        <p:tgtEl>
                                          <p:spTgt spid="10"/>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353024"/>
            <a:ext cx="11915775" cy="1323439"/>
          </a:xfrm>
          <a:prstGeom prst="rect">
            <a:avLst/>
          </a:prstGeom>
          <a:noFill/>
        </p:spPr>
        <p:txBody>
          <a:bodyPr wrap="square" rtlCol="0">
            <a:spAutoFit/>
          </a:bodyPr>
          <a:lstStyle/>
          <a:p>
            <a:pPr>
              <a:spcBef>
                <a:spcPts val="600"/>
              </a:spcBef>
            </a:pPr>
            <a:r>
              <a:rPr lang="de-DE" sz="2000" b="1" dirty="0"/>
              <a:t>1 Könige 6:1: der EXODUS findet 480 Jahre vor dem 2. Jahr Salomos statt. Wenn dieses Datum genau ist und alles berücksichtigt, sind wir bei 1445 v. Chr. angelangt. Betrachtet man dies als abgerundete Zahl und berücksichtigt den Tod Pharaos, fand der EXODUS (Auszug)   im Jahr 1450 v. Chr.  statt. Mit diesen Daten können wir mehrere Momente im Leben von MOSE bestimmen.</a:t>
            </a:r>
          </a:p>
        </p:txBody>
      </p:sp>
      <p:sp>
        <p:nvSpPr>
          <p:cNvPr id="4" name="CuadroTexto 3">
            <a:extLst>
              <a:ext uri="{FF2B5EF4-FFF2-40B4-BE49-F238E27FC236}">
                <a16:creationId xmlns:a16="http://schemas.microsoft.com/office/drawing/2014/main" id="{789B043A-706D-2BC4-98AF-766AF8D16B67}"/>
              </a:ext>
            </a:extLst>
          </p:cNvPr>
          <p:cNvSpPr txBox="1"/>
          <p:nvPr/>
        </p:nvSpPr>
        <p:spPr>
          <a:xfrm>
            <a:off x="0" y="626416"/>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de-DE" b="1" dirty="0">
                <a:solidFill>
                  <a:srgbClr val="C00000"/>
                </a:solidFill>
                <a:latin typeface="Comic Sans MS" panose="030F0702030302020204" pitchFamily="66" charset="0"/>
              </a:rPr>
              <a:t>„Im 480. Jahr nach dem Auszug Israels aus Ägyptenland, im 4. Jahr der Herrschaft Salomos über Israel, im Monat Siw, das ist der 2. Monat, wurde das HAUS DES HERRN gebaut“ </a:t>
            </a:r>
            <a:r>
              <a:rPr lang="es-ES" sz="1400" b="1" dirty="0">
                <a:solidFill>
                  <a:srgbClr val="C00000"/>
                </a:solidFill>
                <a:latin typeface="Comic Sans MS" panose="030F0702030302020204" pitchFamily="66" charset="0"/>
              </a:rPr>
              <a:t>(1. </a:t>
            </a:r>
            <a:r>
              <a:rPr lang="es-ES" sz="1400" b="1" dirty="0" err="1">
                <a:solidFill>
                  <a:srgbClr val="C00000"/>
                </a:solidFill>
                <a:latin typeface="Comic Sans MS" panose="030F0702030302020204" pitchFamily="66" charset="0"/>
              </a:rPr>
              <a:t>Könige</a:t>
            </a:r>
            <a:r>
              <a:rPr lang="es-ES" sz="1400" b="1" dirty="0">
                <a:solidFill>
                  <a:srgbClr val="C00000"/>
                </a:solidFill>
                <a:latin typeface="Comic Sans MS" panose="030F0702030302020204" pitchFamily="66" charset="0"/>
              </a:rPr>
              <a:t> 6:1)</a:t>
            </a: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0"/>
            <a:ext cx="12191998"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rPr lang="es-ES" dirty="0" err="1"/>
              <a:t>VON</a:t>
            </a:r>
            <a:r>
              <a:rPr lang="es-ES" dirty="0"/>
              <a:t> ABRAHAM </a:t>
            </a:r>
            <a:r>
              <a:rPr lang="es-ES" dirty="0">
                <a:solidFill>
                  <a:srgbClr val="FF9700"/>
                </a:solidFill>
              </a:rPr>
              <a:t>BIS MOSES</a:t>
            </a: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1702650780"/>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050"/>
            <a:ext cx="6572250" cy="646331"/>
          </a:xfrm>
          <a:prstGeom prst="rect">
            <a:avLst/>
          </a:prstGeom>
          <a:noFill/>
        </p:spPr>
        <p:txBody>
          <a:bodyPr wrap="square">
            <a:spAutoFit/>
            <a:scene3d>
              <a:camera prst="orthographicFront"/>
              <a:lightRig rig="sunset" dir="t"/>
            </a:scene3d>
            <a:sp3d extrusionH="57150">
              <a:bevelT h="25400" prst="softRound"/>
            </a:sp3d>
          </a:bodyPr>
          <a:lstStyle/>
          <a:p>
            <a:pPr algn="ctr"/>
            <a:r>
              <a:rPr lang="es-ES"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DER </a:t>
            </a:r>
            <a:r>
              <a:rPr lang="es-ES" sz="3600" b="1" dirty="0" err="1">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SIEG</a:t>
            </a:r>
            <a:r>
              <a:rPr lang="es-ES"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 DES </a:t>
            </a:r>
            <a:r>
              <a:rPr lang="es-ES" sz="3600" b="1" dirty="0" err="1">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GLAUBENS</a:t>
            </a:r>
            <a:endParaRPr lang="es-ES"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76E9E78C-E374-EFBF-2391-7022064B3868}"/>
              </a:ext>
            </a:extLst>
          </p:cNvPr>
          <p:cNvSpPr txBox="1"/>
          <p:nvPr/>
        </p:nvSpPr>
        <p:spPr>
          <a:xfrm>
            <a:off x="51416" y="481697"/>
            <a:ext cx="6572249" cy="646331"/>
          </a:xfrm>
          <a:prstGeom prst="rect">
            <a:avLst/>
          </a:prstGeom>
          <a:noFill/>
        </p:spPr>
        <p:txBody>
          <a:bodyPr wrap="square">
            <a:spAutoFit/>
            <a:scene3d>
              <a:camera prst="orthographicFront"/>
              <a:lightRig rig="threePt" dir="t"/>
            </a:scene3d>
            <a:sp3d extrusionH="57150">
              <a:bevelT w="38100" h="38100"/>
            </a:sp3d>
          </a:bodyPr>
          <a:lstStyle/>
          <a:p>
            <a:pPr algn="ctr"/>
            <a:r>
              <a:rPr lang="de-DE" b="1" dirty="0">
                <a:solidFill>
                  <a:schemeClr val="accent4">
                    <a:lumMod val="75000"/>
                  </a:schemeClr>
                </a:solidFill>
                <a:latin typeface="Comic Sans MS" panose="030F0702030302020204" pitchFamily="66" charset="0"/>
              </a:rPr>
              <a:t>„Und weil die Hebammen Gott fürchteten, gab Er auch ihnen Nachkommen“</a:t>
            </a:r>
            <a:r>
              <a:rPr lang="es-ES" b="1" dirty="0">
                <a:solidFill>
                  <a:schemeClr val="accent4">
                    <a:lumMod val="75000"/>
                  </a:schemeClr>
                </a:solidFill>
                <a:latin typeface="Comic Sans MS" panose="030F0702030302020204" pitchFamily="66" charset="0"/>
              </a:rPr>
              <a:t> </a:t>
            </a:r>
            <a:r>
              <a:rPr lang="es-ES" sz="1400" b="1" dirty="0">
                <a:solidFill>
                  <a:schemeClr val="accent4">
                    <a:lumMod val="75000"/>
                  </a:schemeClr>
                </a:solidFill>
                <a:latin typeface="Comic Sans MS" panose="030F0702030302020204" pitchFamily="66" charset="0"/>
              </a:rPr>
              <a:t>(2. </a:t>
            </a:r>
            <a:r>
              <a:rPr lang="es-ES" sz="1400" b="1" dirty="0" err="1">
                <a:solidFill>
                  <a:schemeClr val="accent4">
                    <a:lumMod val="75000"/>
                  </a:schemeClr>
                </a:solidFill>
                <a:latin typeface="Comic Sans MS" panose="030F0702030302020204" pitchFamily="66" charset="0"/>
              </a:rPr>
              <a:t>Mose</a:t>
            </a:r>
            <a:r>
              <a:rPr lang="es-ES" sz="1400" b="1" dirty="0">
                <a:solidFill>
                  <a:schemeClr val="accent4">
                    <a:lumMod val="75000"/>
                  </a:schemeClr>
                </a:solidFill>
                <a:latin typeface="Comic Sans MS" panose="030F0702030302020204" pitchFamily="66" charset="0"/>
              </a:rPr>
              <a:t> 1:21)</a:t>
            </a:r>
          </a:p>
        </p:txBody>
      </p:sp>
      <p:sp>
        <p:nvSpPr>
          <p:cNvPr id="6" name="CuadroTexto 5">
            <a:extLst>
              <a:ext uri="{FF2B5EF4-FFF2-40B4-BE49-F238E27FC236}">
                <a16:creationId xmlns:a16="http://schemas.microsoft.com/office/drawing/2014/main" id="{932B4E65-AC52-6E5D-7FF8-AED25BB01FEF}"/>
              </a:ext>
            </a:extLst>
          </p:cNvPr>
          <p:cNvSpPr txBox="1"/>
          <p:nvPr/>
        </p:nvSpPr>
        <p:spPr>
          <a:xfrm>
            <a:off x="51416" y="1202022"/>
            <a:ext cx="6623663" cy="923330"/>
          </a:xfrm>
          <a:prstGeom prst="rect">
            <a:avLst/>
          </a:prstGeom>
          <a:noFill/>
        </p:spPr>
        <p:txBody>
          <a:bodyPr wrap="square" rtlCol="0">
            <a:spAutoFit/>
          </a:bodyPr>
          <a:lstStyle/>
          <a:p>
            <a:pPr>
              <a:spcBef>
                <a:spcPts val="600"/>
              </a:spcBef>
            </a:pPr>
            <a:r>
              <a:rPr lang="de-DE" b="1" dirty="0"/>
              <a:t>Die 18. ägyptische Dynastie hasste Fremde. Außerdem waren die Israeliten zahlreich genug, um sich aufzulehnen (Ex. 1:9-10). Also unterwarfen sie das hebräische Volk  nach und nach:</a:t>
            </a:r>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483029536"/>
              </p:ext>
            </p:extLst>
          </p:nvPr>
        </p:nvGraphicFramePr>
        <p:xfrm>
          <a:off x="171450" y="2258797"/>
          <a:ext cx="631507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7" y="5126489"/>
            <a:ext cx="6520834" cy="1200329"/>
          </a:xfrm>
          <a:prstGeom prst="rect">
            <a:avLst/>
          </a:prstGeom>
          <a:noFill/>
        </p:spPr>
        <p:txBody>
          <a:bodyPr wrap="square" rtlCol="0">
            <a:spAutoFit/>
          </a:bodyPr>
          <a:lstStyle/>
          <a:p>
            <a:pPr>
              <a:spcBef>
                <a:spcPts val="600"/>
              </a:spcBef>
            </a:pPr>
            <a:r>
              <a:rPr lang="de-DE" b="1" dirty="0"/>
              <a:t>Inmitten dieser quälenden Zustände sticht die Treue der Hebammen SCHIFRA und PUA hervor (2. Mose 1,15-19). Mose lässt den Namen des Pharao weg, nennt aber die Namen der edlen Hebammen.</a:t>
            </a:r>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2184" y="14019"/>
            <a:ext cx="5609816"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229573"/>
            <a:ext cx="431528" cy="646331"/>
          </a:xfrm>
          <a:prstGeom prst="rect">
            <a:avLst/>
          </a:prstGeom>
          <a:noFill/>
        </p:spPr>
        <p:txBody>
          <a:bodyPr wrap="none" rtlCol="0">
            <a:spAutoFit/>
          </a:bodyPr>
          <a:lstStyle/>
          <a:p>
            <a:pPr algn="ctr"/>
            <a:r>
              <a:rPr lang="es-ES" sz="3600" b="1" dirty="0">
                <a:ln w="22225">
                  <a:solidFill>
                    <a:schemeClr val="accent2">
                      <a:lumMod val="50000"/>
                    </a:schemeClr>
                  </a:solidFill>
                  <a:prstDash val="solid"/>
                </a:ln>
                <a:noFill/>
              </a:rP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2978618"/>
            <a:ext cx="431528" cy="646331"/>
          </a:xfrm>
          <a:prstGeom prst="rect">
            <a:avLst/>
          </a:prstGeom>
          <a:noFill/>
        </p:spPr>
        <p:txBody>
          <a:bodyPr wrap="none" rtlCol="0">
            <a:spAutoFit/>
          </a:bodyPr>
          <a:lstStyle/>
          <a:p>
            <a:pPr algn="ctr"/>
            <a:r>
              <a:rPr lang="es-ES" sz="3600" b="1" dirty="0">
                <a:ln w="22225">
                  <a:solidFill>
                    <a:srgbClr val="7030A0"/>
                  </a:solidFill>
                  <a:prstDash val="solid"/>
                </a:ln>
                <a:noFill/>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727663"/>
            <a:ext cx="431528" cy="646331"/>
          </a:xfrm>
          <a:prstGeom prst="rect">
            <a:avLst/>
          </a:prstGeom>
          <a:noFill/>
        </p:spPr>
        <p:txBody>
          <a:bodyPr wrap="none" rtlCol="0">
            <a:spAutoFit/>
          </a:bodyPr>
          <a:lstStyle/>
          <a:p>
            <a:pPr algn="ctr"/>
            <a:r>
              <a:rPr lang="es-ES" sz="3600" b="1" dirty="0">
                <a:ln w="22225">
                  <a:solidFill>
                    <a:schemeClr val="accent4">
                      <a:lumMod val="50000"/>
                    </a:schemeClr>
                  </a:solidFill>
                  <a:prstDash val="solid"/>
                </a:ln>
                <a:noFill/>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476708"/>
            <a:ext cx="431528" cy="646331"/>
          </a:xfrm>
          <a:prstGeom prst="rect">
            <a:avLst/>
          </a:prstGeom>
          <a:noFill/>
        </p:spPr>
        <p:txBody>
          <a:bodyPr wrap="none" rtlCol="0">
            <a:spAutoFit/>
          </a:bodyPr>
          <a:lstStyle/>
          <a:p>
            <a:pPr algn="ctr"/>
            <a:r>
              <a:rPr lang="es-ES" sz="3600" b="1" dirty="0">
                <a:ln w="22225">
                  <a:solidFill>
                    <a:schemeClr val="accent5">
                      <a:lumMod val="50000"/>
                    </a:schemeClr>
                  </a:solidFill>
                  <a:prstDash val="solid"/>
                </a:ln>
                <a:noFill/>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6" y="6262083"/>
            <a:ext cx="6520834" cy="646331"/>
          </a:xfrm>
          <a:prstGeom prst="rect">
            <a:avLst/>
          </a:prstGeom>
          <a:noFill/>
        </p:spPr>
        <p:txBody>
          <a:bodyPr wrap="square">
            <a:spAutoFit/>
          </a:bodyPr>
          <a:lstStyle/>
          <a:p>
            <a:pPr>
              <a:spcBef>
                <a:spcPts val="600"/>
              </a:spcBef>
            </a:pPr>
            <a:r>
              <a:rPr lang="de-DE" b="1" dirty="0"/>
              <a:t>Er berichtet uns auch, wie GOTT die beiden Frauen </a:t>
            </a:r>
            <a:br>
              <a:rPr lang="de-DE" b="1" dirty="0"/>
            </a:br>
            <a:r>
              <a:rPr lang="de-DE" b="1" dirty="0"/>
              <a:t>für ihre Treue segnete (2. Mose 1,20-21).</a:t>
            </a:r>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130630"/>
            <a:ext cx="6970868" cy="769441"/>
          </a:xfrm>
          <a:prstGeom prst="rect">
            <a:avLst/>
          </a:prstGeom>
          <a:noFill/>
        </p:spPr>
        <p:txBody>
          <a:bodyPr wrap="square">
            <a:spAutoFit/>
          </a:bodyPr>
          <a:lstStyle/>
          <a:p>
            <a:pPr algn="ctr"/>
            <a:r>
              <a:rPr lang="es-ES" sz="4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DER SOHN DES </a:t>
            </a:r>
            <a:r>
              <a:rPr lang="es-ES" sz="4400" b="1" dirty="0" err="1">
                <a:ln w="9525">
                  <a:solidFill>
                    <a:schemeClr val="bg1"/>
                  </a:solidFill>
                  <a:prstDash val="solid"/>
                </a:ln>
                <a:solidFill>
                  <a:srgbClr val="C00000"/>
                </a:solidFill>
                <a:effectLst>
                  <a:outerShdw blurRad="12700" dist="38100" dir="2700000" algn="tl" rotWithShape="0">
                    <a:schemeClr val="bg1">
                      <a:lumMod val="50000"/>
                    </a:schemeClr>
                  </a:outerShdw>
                </a:effectLst>
              </a:rPr>
              <a:t>NILS</a:t>
            </a:r>
            <a:endParaRPr lang="es-ES" sz="4400" b="1"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5" name="CuadroTexto 4">
            <a:extLst>
              <a:ext uri="{FF2B5EF4-FFF2-40B4-BE49-F238E27FC236}">
                <a16:creationId xmlns:a16="http://schemas.microsoft.com/office/drawing/2014/main" id="{22ACC589-2638-7096-5741-47F19FD0B09A}"/>
              </a:ext>
            </a:extLst>
          </p:cNvPr>
          <p:cNvSpPr txBox="1"/>
          <p:nvPr/>
        </p:nvSpPr>
        <p:spPr>
          <a:xfrm>
            <a:off x="5221131" y="483018"/>
            <a:ext cx="6970869" cy="861774"/>
          </a:xfrm>
          <a:prstGeom prst="rect">
            <a:avLst/>
          </a:prstGeom>
          <a:noFill/>
        </p:spPr>
        <p:txBody>
          <a:bodyPr wrap="square">
            <a:spAutoFit/>
          </a:bodyPr>
          <a:lstStyle/>
          <a:p>
            <a:pPr algn="ctr"/>
            <a:r>
              <a:rPr lang="de-DE"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„Und sie ward schwanger und gebar einen Sohn. Und als sie sah, dass es ein feines Kind war, verbarg sie ihn 3 Monate“</a:t>
            </a:r>
            <a:r>
              <a:rPr lang="es-ES"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(2. </a:t>
            </a:r>
            <a:r>
              <a:rPr lang="es-ES" sz="14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Mose</a:t>
            </a:r>
            <a:r>
              <a:rPr lang="es-ES" sz="1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2:2)</a:t>
            </a:r>
          </a:p>
        </p:txBody>
      </p:sp>
      <p:sp>
        <p:nvSpPr>
          <p:cNvPr id="6" name="CuadroTexto 5">
            <a:extLst>
              <a:ext uri="{FF2B5EF4-FFF2-40B4-BE49-F238E27FC236}">
                <a16:creationId xmlns:a16="http://schemas.microsoft.com/office/drawing/2014/main" id="{0D5C07DE-BE43-A923-DB78-5B24DF6C2D9A}"/>
              </a:ext>
            </a:extLst>
          </p:cNvPr>
          <p:cNvSpPr txBox="1"/>
          <p:nvPr/>
        </p:nvSpPr>
        <p:spPr>
          <a:xfrm>
            <a:off x="5230654" y="1321683"/>
            <a:ext cx="6970869" cy="1200329"/>
          </a:xfrm>
          <a:prstGeom prst="rect">
            <a:avLst/>
          </a:prstGeom>
          <a:noFill/>
        </p:spPr>
        <p:txBody>
          <a:bodyPr wrap="square" rtlCol="0">
            <a:spAutoFit/>
          </a:bodyPr>
          <a:lstStyle/>
          <a:p>
            <a:pPr>
              <a:spcBef>
                <a:spcPts val="600"/>
              </a:spcBef>
            </a:pPr>
            <a:r>
              <a:rPr lang="de-DE" b="1" dirty="0"/>
              <a:t>„Schön“ reicht nicht aus, um den Sohn von Jochebed zu beschreiben (2. Mo 2,2). Der hebräische Begriff „tob“ (gut, schön, vollkommen) ist derselbe, den GOTT verwendet, um die Vollkommenheit Seiner SCHÖPFUNG zu beschreiben (1. Mo 1,31).</a:t>
            </a:r>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5601"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876028" y="125611"/>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625678"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35601"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87587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62567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35601"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876028" y="2719289"/>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625678"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35601"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87587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62567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48663" y="5307214"/>
            <a:ext cx="5436524" cy="1477328"/>
          </a:xfrm>
          <a:prstGeom prst="rect">
            <a:avLst/>
          </a:prstGeom>
          <a:noFill/>
        </p:spPr>
        <p:txBody>
          <a:bodyPr wrap="square">
            <a:spAutoFit/>
          </a:bodyPr>
          <a:lstStyle/>
          <a:p>
            <a:pPr>
              <a:spcBef>
                <a:spcPts val="600"/>
              </a:spcBef>
            </a:pPr>
            <a:r>
              <a:rPr lang="de-DE" b="1" dirty="0"/>
              <a:t>Seine Mutter nutzte die wenigen Erziehungsjahre ihres Sohnes in ihrer Obhut gut aus (2. Mo 2,8-9). Sie lehrte ihn, ein wahres KIND GOTTES zu sein. </a:t>
            </a:r>
            <a:br>
              <a:rPr lang="de-DE" b="1" dirty="0"/>
            </a:br>
            <a:r>
              <a:rPr lang="de-DE" b="1" dirty="0"/>
              <a:t>Welch eine wichtige Aufgabe erfüllen Mütter, wenn sie ihre Kinder in der FURCHT GOTTES erziehen!</a:t>
            </a:r>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5594688" y="5068925"/>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8701685" y="5068925"/>
            <a:ext cx="3320588"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176128" y="5068926"/>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230653" y="3771132"/>
            <a:ext cx="6961345" cy="1200329"/>
          </a:xfrm>
          <a:prstGeom prst="rect">
            <a:avLst/>
          </a:prstGeom>
          <a:noFill/>
        </p:spPr>
        <p:txBody>
          <a:bodyPr wrap="square">
            <a:spAutoFit/>
          </a:bodyPr>
          <a:lstStyle/>
          <a:p>
            <a:pPr>
              <a:spcBef>
                <a:spcPts val="600"/>
              </a:spcBef>
            </a:pPr>
            <a:r>
              <a:rPr lang="de-DE" b="1" dirty="0"/>
              <a:t>Wir wissen nicht, welchen Namen ihm seine Eltern gaben, aber wir kennen den Namen, den ihm seine Adoptivmutter, die Tochter des Pharao, gab: Hapimosis (Sohn des Gottes Nil). Er selbst nannte sich aber nur „Sohn“ = „MOSIS“, Mose (2. Mose 2,10).</a:t>
            </a:r>
          </a:p>
        </p:txBody>
      </p:sp>
      <p:sp>
        <p:nvSpPr>
          <p:cNvPr id="8" name="CuadroTexto 7">
            <a:extLst>
              <a:ext uri="{FF2B5EF4-FFF2-40B4-BE49-F238E27FC236}">
                <a16:creationId xmlns:a16="http://schemas.microsoft.com/office/drawing/2014/main" id="{C9E9F816-DB89-21F8-A1DD-64B6D74752D9}"/>
              </a:ext>
            </a:extLst>
          </p:cNvPr>
          <p:cNvSpPr txBox="1"/>
          <p:nvPr/>
        </p:nvSpPr>
        <p:spPr>
          <a:xfrm>
            <a:off x="5230503" y="2546408"/>
            <a:ext cx="6970868" cy="1200329"/>
          </a:xfrm>
          <a:prstGeom prst="rect">
            <a:avLst/>
          </a:prstGeom>
          <a:noFill/>
        </p:spPr>
        <p:txBody>
          <a:bodyPr wrap="square">
            <a:spAutoFit/>
          </a:bodyPr>
          <a:lstStyle/>
          <a:p>
            <a:pPr>
              <a:spcBef>
                <a:spcPts val="600"/>
              </a:spcBef>
            </a:pPr>
            <a:r>
              <a:rPr lang="de-DE" b="1" dirty="0"/>
              <a:t>GOTT hatte besondere Pläne für ihn. Eine Mutter (Johebet) ging ein Risiko ein; eine junge Frau war gerührt; ein Kind (Miriam) sprach mit Weisheit... und der zukünftige Befreier wurde vor dem Tod bewahrt (2. Mose 2,3-7).</a:t>
            </a:r>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1408922" y="519226"/>
            <a:ext cx="9709793" cy="5632311"/>
          </a:xfrm>
          <a:prstGeom prst="rect">
            <a:avLst/>
          </a:prstGeom>
          <a:noFill/>
        </p:spPr>
        <p:txBody>
          <a:bodyPr wrap="square">
            <a:spAutoFit/>
          </a:bodyPr>
          <a:lstStyle/>
          <a:p>
            <a:pPr>
              <a:spcBef>
                <a:spcPts val="600"/>
              </a:spcBef>
            </a:pPr>
            <a:r>
              <a:rPr lang="de-DE" sz="2400" b="1" dirty="0">
                <a:latin typeface="Constantia" panose="02030602050306030303" pitchFamily="18" charset="0"/>
              </a:rPr>
              <a:t>„GOTT hatte die Gebete der Mutter erhört, ihr Glaube war belohnt worden. Mit tiefer Dankbarkeit machte sie sich an ihre nun sichere und glückliche Aufgabe. Sie nutzte treu ihre Gelegenheit, ihr Kind für GOTT zu erziehen. Sie war zuversichtlich, dass er für ein großes Werk bewahrt worden war und sie wusste, dass er bald seiner königlichen Mutter übergeben werden musste, um von Einflüssen umgeben zu sein, die ihn von GOTT wegführen könnten</a:t>
            </a:r>
            <a:r>
              <a:rPr lang="es-ES" sz="2400" b="1" dirty="0">
                <a:latin typeface="Constantia" panose="02030602050306030303" pitchFamily="18" charset="0"/>
              </a:rPr>
              <a:t>. </a:t>
            </a:r>
            <a:r>
              <a:rPr lang="de-DE" sz="2400" b="1" dirty="0">
                <a:latin typeface="Constantia" panose="02030602050306030303" pitchFamily="18" charset="0"/>
              </a:rPr>
              <a:t>Dies alles machte sie in seiner Erziehung noch eifriger und sorgfältiger als in der ihrer anderen Kinder. Sie bemühte sich, seinen Geist mit GOTTESFURCHT und der Liebe zur Wahrheit und Gerechtigkeit zu erfüllen und betete ernsthaft, dass er vor jedem verderblichen Einfluss bewahrt werden möge [S. 244]. Sie zeigte ihm die Torheit und Sünde des Götzendienstes und lehrte ihn früh, sich niederzuwerfen und zu dem lebendigen GOTT zu beten, Der allein ihn erhören und ihm in jeder Notlage helfen konnte“</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7AEC4923-22FD-55E8-1CB1-740AE4D49E92}"/>
              </a:ext>
            </a:extLst>
          </p:cNvPr>
          <p:cNvSpPr txBox="1"/>
          <p:nvPr/>
        </p:nvSpPr>
        <p:spPr>
          <a:xfrm>
            <a:off x="3435940" y="6065536"/>
            <a:ext cx="7799507" cy="338554"/>
          </a:xfrm>
          <a:prstGeom prst="rect">
            <a:avLst/>
          </a:prstGeom>
          <a:noFill/>
        </p:spPr>
        <p:txBody>
          <a:bodyPr wrap="none" rtlCol="0">
            <a:spAutoFit/>
          </a:bodyPr>
          <a:lstStyle/>
          <a:p>
            <a:pPr algn="r"/>
            <a:r>
              <a:rPr lang="es-ES" sz="1600" b="1" dirty="0"/>
              <a:t>E. G. White, </a:t>
            </a:r>
            <a:r>
              <a:rPr lang="es-ES" sz="1600" b="1" dirty="0" err="1"/>
              <a:t>Patriarchs</a:t>
            </a:r>
            <a:r>
              <a:rPr lang="es-ES" sz="1600" b="1" dirty="0"/>
              <a:t> and </a:t>
            </a:r>
            <a:r>
              <a:rPr lang="es-ES" sz="1600" b="1" dirty="0" err="1"/>
              <a:t>Prophets</a:t>
            </a:r>
            <a:r>
              <a:rPr lang="es-ES" sz="1600" b="1" dirty="0"/>
              <a:t> (</a:t>
            </a:r>
            <a:r>
              <a:rPr lang="es-ES" sz="1600" b="1" dirty="0" err="1"/>
              <a:t>Patriarchen</a:t>
            </a:r>
            <a:r>
              <a:rPr lang="es-ES" sz="1600" b="1" dirty="0"/>
              <a:t> u. </a:t>
            </a:r>
            <a:r>
              <a:rPr lang="es-ES" sz="1600" b="1" dirty="0" err="1"/>
              <a:t>Propheten</a:t>
            </a:r>
            <a:r>
              <a:rPr lang="es-ES" sz="1600" b="1" dirty="0"/>
              <a:t>), S. 243 (eng. </a:t>
            </a:r>
            <a:r>
              <a:rPr lang="es-ES" sz="1600" b="1" dirty="0" err="1"/>
              <a:t>Ausg</a:t>
            </a:r>
            <a:r>
              <a:rPr lang="es-ES" sz="1600" b="1" dirty="0"/>
              <a:t>.)</a:t>
            </a: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475</TotalTime>
  <Words>1982</Words>
  <Application>Microsoft Office PowerPoint</Application>
  <PresentationFormat>Panorámica</PresentationFormat>
  <Paragraphs>69</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Comic Sans MS</vt:lpstr>
      <vt:lpstr>Arial</vt:lpstr>
      <vt:lpstr>Constantia</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64</cp:revision>
  <dcterms:created xsi:type="dcterms:W3CDTF">2025-06-14T14:00:46Z</dcterms:created>
  <dcterms:modified xsi:type="dcterms:W3CDTF">2025-07-04T15:55:18Z</dcterms:modified>
</cp:coreProperties>
</file>