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90" r:id="rId8"/>
    <p:sldId id="261" r:id="rId9"/>
    <p:sldId id="289" r:id="rId10"/>
    <p:sldId id="263" r:id="rId11"/>
    <p:sldId id="264" r:id="rId12"/>
    <p:sldId id="28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0B9"/>
    <a:srgbClr val="D9EFDB"/>
    <a:srgbClr val="E8F5E9"/>
    <a:srgbClr val="63D37D"/>
    <a:srgbClr val="CDEBD1"/>
    <a:srgbClr val="EDE4CC"/>
    <a:srgbClr val="F2DB51"/>
    <a:srgbClr val="29A045"/>
    <a:srgbClr val="A8A400"/>
    <a:srgbClr val="B0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DB225-1005-4F29-8F14-A69C4A73B38B}" type="doc">
      <dgm:prSet loTypeId="urn:microsoft.com/office/officeart/2005/8/layout/hProcess9" loCatId="process" qsTypeId="urn:microsoft.com/office/officeart/2005/8/quickstyle/simple3" qsCatId="simple" csTypeId="urn:microsoft.com/office/officeart/2005/8/colors/colorful2" csCatId="colorful" phldr="1"/>
      <dgm:spPr/>
      <dgm:t>
        <a:bodyPr/>
        <a:lstStyle/>
        <a:p>
          <a:endParaRPr lang="es-ES"/>
        </a:p>
      </dgm:t>
    </dgm:pt>
    <dgm:pt modelId="{59F92ABD-1E06-491A-8A59-7BFFC995D695}">
      <dgm:prSet custT="1"/>
      <dgm:spPr>
        <a:ln w="38100">
          <a:solidFill>
            <a:schemeClr val="accent2">
              <a:lumMod val="50000"/>
            </a:schemeClr>
          </a:solidFill>
        </a:ln>
        <a:scene3d>
          <a:camera prst="orthographicFront"/>
          <a:lightRig rig="flat" dir="t"/>
        </a:scene3d>
        <a:sp3d contourW="25400" prstMaterial="dkEdge">
          <a:bevelT w="8200" h="38100"/>
        </a:sp3d>
      </dgm:spPr>
      <dgm:t>
        <a:bodyPr/>
        <a:lstStyle/>
        <a:p>
          <a:r>
            <a:rPr lang="es-ES" sz="2000" b="1" dirty="0" err="1">
              <a:solidFill>
                <a:schemeClr val="accent2">
                  <a:lumMod val="50000"/>
                </a:schemeClr>
              </a:solidFill>
            </a:rPr>
            <a:t>SEHEN</a:t>
          </a:r>
          <a:r>
            <a:rPr lang="es-ES" sz="2000" b="1" dirty="0"/>
            <a:t>: </a:t>
          </a:r>
          <a:r>
            <a:rPr lang="de-DE" sz="2000" b="1" dirty="0"/>
            <a:t>GOTT ist das Leid nicht gleichgültig. Er sieht alles. Er sieht vor allem den Schmerz und das Unrecht, das Seinem Volk angetan wird </a:t>
          </a:r>
          <a:r>
            <a:rPr lang="es-ES" sz="2000" b="1" dirty="0"/>
            <a:t>(2. </a:t>
          </a:r>
          <a:r>
            <a:rPr lang="es-ES" sz="2000" b="1" dirty="0" err="1"/>
            <a:t>Könige</a:t>
          </a:r>
          <a:r>
            <a:rPr lang="es-ES" sz="2000" b="1" dirty="0"/>
            <a:t> 9,26)</a:t>
          </a:r>
          <a:endParaRPr lang="es-ES" sz="2000" dirty="0"/>
        </a:p>
      </dgm:t>
    </dgm:pt>
    <dgm:pt modelId="{01278C7D-57E8-4666-BEA9-08329EBD78DA}" type="parTrans" cxnId="{C2CF78F7-6CEA-49F7-84BF-2C9526F46690}">
      <dgm:prSet/>
      <dgm:spPr/>
      <dgm:t>
        <a:bodyPr/>
        <a:lstStyle/>
        <a:p>
          <a:endParaRPr lang="es-ES" sz="2000"/>
        </a:p>
      </dgm:t>
    </dgm:pt>
    <dgm:pt modelId="{93304584-F568-46C9-A44D-E1A09BCCE358}" type="sibTrans" cxnId="{C2CF78F7-6CEA-49F7-84BF-2C9526F46690}">
      <dgm:prSet/>
      <dgm:spPr/>
      <dgm:t>
        <a:bodyPr/>
        <a:lstStyle/>
        <a:p>
          <a:endParaRPr lang="es-ES" sz="2000"/>
        </a:p>
      </dgm:t>
    </dgm:pt>
    <dgm:pt modelId="{65B9A114-D38F-42B8-B891-B31CEE910472}">
      <dgm:prSet custT="1"/>
      <dgm:spPr>
        <a:ln w="38100">
          <a:solidFill>
            <a:schemeClr val="accent4">
              <a:lumMod val="50000"/>
            </a:schemeClr>
          </a:solidFill>
        </a:ln>
        <a:scene3d>
          <a:camera prst="orthographicFront"/>
          <a:lightRig rig="flat" dir="t"/>
        </a:scene3d>
        <a:sp3d contourW="25400" prstMaterial="dkEdge">
          <a:bevelT w="8200" h="38100"/>
        </a:sp3d>
      </dgm:spPr>
      <dgm:t>
        <a:bodyPr/>
        <a:lstStyle/>
        <a:p>
          <a:r>
            <a:rPr lang="es-ES" sz="2000" b="1" dirty="0" err="1">
              <a:solidFill>
                <a:schemeClr val="accent4">
                  <a:lumMod val="50000"/>
                </a:schemeClr>
              </a:solidFill>
            </a:rPr>
            <a:t>HERABSTEIGEN</a:t>
          </a:r>
          <a:r>
            <a:rPr lang="es-ES" sz="2000" b="1" dirty="0"/>
            <a:t>: </a:t>
          </a:r>
          <a:r>
            <a:rPr lang="es-ES" sz="2000" b="1" dirty="0" err="1"/>
            <a:t>GOTT</a:t>
          </a:r>
          <a:r>
            <a:rPr lang="es-ES" sz="2000" b="1" dirty="0"/>
            <a:t> </a:t>
          </a:r>
          <a:r>
            <a:rPr lang="es-ES" sz="2000" b="1" dirty="0" err="1"/>
            <a:t>ist</a:t>
          </a:r>
          <a:r>
            <a:rPr lang="es-ES" sz="2000" b="1" dirty="0"/>
            <a:t> </a:t>
          </a:r>
          <a:r>
            <a:rPr lang="es-ES" sz="2000" b="1" dirty="0" err="1"/>
            <a:t>nicht</a:t>
          </a:r>
          <a:r>
            <a:rPr lang="es-ES" sz="2000" b="1" dirty="0"/>
            <a:t> </a:t>
          </a:r>
          <a:r>
            <a:rPr lang="es-ES" sz="2000" b="1" dirty="0" err="1"/>
            <a:t>inaktiv</a:t>
          </a:r>
          <a:r>
            <a:rPr lang="es-ES" sz="2000" b="1" dirty="0"/>
            <a:t>. </a:t>
          </a:r>
          <a:r>
            <a:rPr lang="de-DE" sz="2000" b="1" dirty="0"/>
            <a:t>Er kommt herab, um unter uns zu wandeln. Er wohnt unter den Menschen </a:t>
          </a:r>
          <a:br>
            <a:rPr lang="de-DE" sz="2000" b="1" dirty="0"/>
          </a:br>
          <a:r>
            <a:rPr lang="fi-FI" sz="2000" b="1" dirty="0"/>
            <a:t>(2. Mo 29,45; Joh 14,16-17</a:t>
          </a:r>
          <a:r>
            <a:rPr lang="es-ES" sz="2000" b="1" dirty="0"/>
            <a:t>)</a:t>
          </a:r>
          <a:endParaRPr lang="es-ES" sz="2000" dirty="0"/>
        </a:p>
      </dgm:t>
    </dgm:pt>
    <dgm:pt modelId="{A5855C3B-F51B-48A1-9EC3-D8531464CB44}" type="parTrans" cxnId="{75E84018-6BD2-4D44-AEE8-70CC63B6B989}">
      <dgm:prSet/>
      <dgm:spPr/>
      <dgm:t>
        <a:bodyPr/>
        <a:lstStyle/>
        <a:p>
          <a:endParaRPr lang="es-ES" sz="2000"/>
        </a:p>
      </dgm:t>
    </dgm:pt>
    <dgm:pt modelId="{3CBAD9DE-1594-4FF3-B88F-1BEA16484D0B}" type="sibTrans" cxnId="{75E84018-6BD2-4D44-AEE8-70CC63B6B989}">
      <dgm:prSet/>
      <dgm:spPr/>
      <dgm:t>
        <a:bodyPr/>
        <a:lstStyle/>
        <a:p>
          <a:endParaRPr lang="es-ES" sz="2000"/>
        </a:p>
      </dgm:t>
    </dgm:pt>
    <dgm:pt modelId="{F2B6D1BB-F7F7-4623-A08F-E5685867016A}">
      <dgm:prSet custT="1"/>
      <dgm:spPr>
        <a:ln w="38100">
          <a:solidFill>
            <a:schemeClr val="accent3">
              <a:lumMod val="75000"/>
            </a:schemeClr>
          </a:solidFill>
        </a:ln>
        <a:scene3d>
          <a:camera prst="orthographicFront"/>
          <a:lightRig rig="flat" dir="t"/>
        </a:scene3d>
        <a:sp3d contourW="25400" prstMaterial="dkEdge">
          <a:bevelT w="8200" h="38100"/>
        </a:sp3d>
      </dgm:spPr>
      <dgm:t>
        <a:bodyPr/>
        <a:lstStyle/>
        <a:p>
          <a:r>
            <a:rPr lang="es-ES" sz="2000" b="1" dirty="0" err="1">
              <a:solidFill>
                <a:schemeClr val="accent3">
                  <a:lumMod val="50000"/>
                </a:schemeClr>
              </a:solidFill>
            </a:rPr>
            <a:t>HERAUSHOLEN</a:t>
          </a:r>
          <a:r>
            <a:rPr lang="es-ES" sz="2000" b="1" dirty="0"/>
            <a:t>: </a:t>
          </a:r>
          <a:r>
            <a:rPr lang="es-ES" sz="2000" b="1" dirty="0" err="1"/>
            <a:t>GOTT</a:t>
          </a:r>
          <a:r>
            <a:rPr lang="es-ES" sz="2000" b="1" dirty="0"/>
            <a:t> </a:t>
          </a:r>
          <a:r>
            <a:rPr lang="es-ES" sz="2000" b="1" dirty="0" err="1"/>
            <a:t>handelt</a:t>
          </a:r>
          <a:r>
            <a:rPr lang="es-ES" sz="2000" b="1" dirty="0"/>
            <a:t> </a:t>
          </a:r>
          <a:r>
            <a:rPr lang="es-ES" sz="2000" b="1" dirty="0" err="1"/>
            <a:t>zu</a:t>
          </a:r>
          <a:r>
            <a:rPr lang="es-ES" sz="2000" b="1" dirty="0"/>
            <a:t> </a:t>
          </a:r>
          <a:r>
            <a:rPr lang="es-ES" sz="2000" b="1" dirty="0" err="1"/>
            <a:t>Seiner</a:t>
          </a:r>
          <a:r>
            <a:rPr lang="es-ES" sz="2000" b="1" dirty="0"/>
            <a:t> </a:t>
          </a:r>
          <a:r>
            <a:rPr lang="es-ES" sz="2000" b="1" dirty="0" err="1"/>
            <a:t>Zeit</a:t>
          </a:r>
          <a:r>
            <a:rPr lang="es-ES" sz="2000" b="1" dirty="0"/>
            <a:t>, </a:t>
          </a:r>
          <a:r>
            <a:rPr lang="es-ES" sz="2000" b="1" dirty="0" err="1"/>
            <a:t>um</a:t>
          </a:r>
          <a:r>
            <a:rPr lang="es-ES" sz="2000" b="1" dirty="0"/>
            <a:t> </a:t>
          </a:r>
          <a:r>
            <a:rPr lang="es-ES" sz="2000" b="1" dirty="0" err="1"/>
            <a:t>uns</a:t>
          </a:r>
          <a:r>
            <a:rPr lang="es-ES" sz="2000" b="1" dirty="0"/>
            <a:t> </a:t>
          </a:r>
          <a:r>
            <a:rPr lang="es-ES" sz="2000" b="1" dirty="0" err="1"/>
            <a:t>vom</a:t>
          </a:r>
          <a:r>
            <a:rPr lang="es-ES" sz="2000" b="1" dirty="0"/>
            <a:t> </a:t>
          </a:r>
          <a:r>
            <a:rPr lang="es-ES" sz="2000" b="1" dirty="0" err="1"/>
            <a:t>Leid</a:t>
          </a:r>
          <a:r>
            <a:rPr lang="es-ES" sz="2000" b="1" dirty="0"/>
            <a:t> </a:t>
          </a:r>
          <a:r>
            <a:rPr lang="de-DE" sz="2000" b="1" dirty="0"/>
            <a:t>zu befreien und Seine Verheißungen zu erfüllen (Jer. 29:11</a:t>
          </a:r>
          <a:r>
            <a:rPr lang="es-ES" sz="2000" b="1" dirty="0"/>
            <a:t>)</a:t>
          </a:r>
          <a:endParaRPr lang="es-ES" sz="2000" dirty="0"/>
        </a:p>
      </dgm:t>
    </dgm:pt>
    <dgm:pt modelId="{3F4AFA4B-382E-449B-93F5-C94D50698218}" type="parTrans" cxnId="{8FE6CD90-7B24-4EAF-B932-770EE0E4D197}">
      <dgm:prSet/>
      <dgm:spPr/>
      <dgm:t>
        <a:bodyPr/>
        <a:lstStyle/>
        <a:p>
          <a:endParaRPr lang="es-ES" sz="2000"/>
        </a:p>
      </dgm:t>
    </dgm:pt>
    <dgm:pt modelId="{210EAB51-A7B3-40BA-9BA7-3BDDF6AFC4DB}" type="sibTrans" cxnId="{8FE6CD90-7B24-4EAF-B932-770EE0E4D197}">
      <dgm:prSet/>
      <dgm:spPr/>
      <dgm:t>
        <a:bodyPr/>
        <a:lstStyle/>
        <a:p>
          <a:endParaRPr lang="es-ES" sz="2000"/>
        </a:p>
      </dgm:t>
    </dgm:pt>
    <dgm:pt modelId="{7D7C4CE1-5C7D-4237-94BE-437E5EE34D8E}" type="pres">
      <dgm:prSet presAssocID="{677DB225-1005-4F29-8F14-A69C4A73B38B}" presName="CompostProcess" presStyleCnt="0">
        <dgm:presLayoutVars>
          <dgm:dir/>
          <dgm:resizeHandles val="exact"/>
        </dgm:presLayoutVars>
      </dgm:prSet>
      <dgm:spPr/>
    </dgm:pt>
    <dgm:pt modelId="{B5574814-E0CD-4457-A488-DF16CA565BEA}" type="pres">
      <dgm:prSet presAssocID="{677DB225-1005-4F29-8F14-A69C4A73B38B}" presName="arrow" presStyleLbl="bgShp" presStyleIdx="0" presStyleCnt="1" custScaleX="116674"/>
      <dgm:spPr>
        <a:prstGeom prst="quadArrowCallout">
          <a:avLst/>
        </a:prstGeom>
        <a:scene3d>
          <a:camera prst="orthographicFront"/>
          <a:lightRig rig="threePt" dir="t"/>
        </a:scene3d>
        <a:sp3d>
          <a:bevelT/>
        </a:sp3d>
      </dgm:spPr>
    </dgm:pt>
    <dgm:pt modelId="{F045FBC6-9898-47E0-BA3A-4ED1270339F1}" type="pres">
      <dgm:prSet presAssocID="{677DB225-1005-4F29-8F14-A69C4A73B38B}" presName="linearProcess" presStyleCnt="0"/>
      <dgm:spPr/>
    </dgm:pt>
    <dgm:pt modelId="{94D1E227-41BF-433C-96AC-C9EF8410215C}" type="pres">
      <dgm:prSet presAssocID="{59F92ABD-1E06-491A-8A59-7BFFC995D695}" presName="textNode" presStyleLbl="node1" presStyleIdx="0" presStyleCnt="3" custScaleY="184192" custLinFactNeighborX="76779">
        <dgm:presLayoutVars>
          <dgm:bulletEnabled val="1"/>
        </dgm:presLayoutVars>
      </dgm:prSet>
      <dgm:spPr/>
    </dgm:pt>
    <dgm:pt modelId="{180C53CF-35E6-44B7-B3BB-D05153041CBC}" type="pres">
      <dgm:prSet presAssocID="{93304584-F568-46C9-A44D-E1A09BCCE358}" presName="sibTrans" presStyleCnt="0"/>
      <dgm:spPr/>
    </dgm:pt>
    <dgm:pt modelId="{AC825C12-AF42-4BA1-AA13-23C63E1A3627}" type="pres">
      <dgm:prSet presAssocID="{65B9A114-D38F-42B8-B891-B31CEE910472}" presName="textNode" presStyleLbl="node1" presStyleIdx="1" presStyleCnt="3" custScaleY="184192" custLinFactNeighborX="-2032">
        <dgm:presLayoutVars>
          <dgm:bulletEnabled val="1"/>
        </dgm:presLayoutVars>
      </dgm:prSet>
      <dgm:spPr/>
    </dgm:pt>
    <dgm:pt modelId="{FF9FF2A5-D338-41B7-BC20-8410AB5F3728}" type="pres">
      <dgm:prSet presAssocID="{3CBAD9DE-1594-4FF3-B88F-1BEA16484D0B}" presName="sibTrans" presStyleCnt="0"/>
      <dgm:spPr/>
    </dgm:pt>
    <dgm:pt modelId="{A6E77D58-24DC-441B-B8F3-E72D2F642819}" type="pres">
      <dgm:prSet presAssocID="{F2B6D1BB-F7F7-4623-A08F-E5685867016A}" presName="textNode" presStyleLbl="node1" presStyleIdx="2" presStyleCnt="3" custScaleY="184192" custLinFactNeighborX="-81454">
        <dgm:presLayoutVars>
          <dgm:bulletEnabled val="1"/>
        </dgm:presLayoutVars>
      </dgm:prSet>
      <dgm:spPr/>
    </dgm:pt>
  </dgm:ptLst>
  <dgm:cxnLst>
    <dgm:cxn modelId="{75E84018-6BD2-4D44-AEE8-70CC63B6B989}" srcId="{677DB225-1005-4F29-8F14-A69C4A73B38B}" destId="{65B9A114-D38F-42B8-B891-B31CEE910472}" srcOrd="1" destOrd="0" parTransId="{A5855C3B-F51B-48A1-9EC3-D8531464CB44}" sibTransId="{3CBAD9DE-1594-4FF3-B88F-1BEA16484D0B}"/>
    <dgm:cxn modelId="{8B869031-5BCF-4A10-97E9-4BAC875EB198}" type="presOf" srcId="{F2B6D1BB-F7F7-4623-A08F-E5685867016A}" destId="{A6E77D58-24DC-441B-B8F3-E72D2F642819}" srcOrd="0" destOrd="0" presId="urn:microsoft.com/office/officeart/2005/8/layout/hProcess9"/>
    <dgm:cxn modelId="{1BDD4260-139F-49FB-AA7F-A78480C9F2B8}" type="presOf" srcId="{59F92ABD-1E06-491A-8A59-7BFFC995D695}" destId="{94D1E227-41BF-433C-96AC-C9EF8410215C}" srcOrd="0" destOrd="0" presId="urn:microsoft.com/office/officeart/2005/8/layout/hProcess9"/>
    <dgm:cxn modelId="{8FE6CD90-7B24-4EAF-B932-770EE0E4D197}" srcId="{677DB225-1005-4F29-8F14-A69C4A73B38B}" destId="{F2B6D1BB-F7F7-4623-A08F-E5685867016A}" srcOrd="2" destOrd="0" parTransId="{3F4AFA4B-382E-449B-93F5-C94D50698218}" sibTransId="{210EAB51-A7B3-40BA-9BA7-3BDDF6AFC4DB}"/>
    <dgm:cxn modelId="{13A87EA3-131A-4FF0-951E-D032F986B7FE}" type="presOf" srcId="{677DB225-1005-4F29-8F14-A69C4A73B38B}" destId="{7D7C4CE1-5C7D-4237-94BE-437E5EE34D8E}" srcOrd="0" destOrd="0" presId="urn:microsoft.com/office/officeart/2005/8/layout/hProcess9"/>
    <dgm:cxn modelId="{8A5292E0-B557-4CB8-95CF-C490314F0CD9}" type="presOf" srcId="{65B9A114-D38F-42B8-B891-B31CEE910472}" destId="{AC825C12-AF42-4BA1-AA13-23C63E1A3627}" srcOrd="0" destOrd="0" presId="urn:microsoft.com/office/officeart/2005/8/layout/hProcess9"/>
    <dgm:cxn modelId="{C2CF78F7-6CEA-49F7-84BF-2C9526F46690}" srcId="{677DB225-1005-4F29-8F14-A69C4A73B38B}" destId="{59F92ABD-1E06-491A-8A59-7BFFC995D695}" srcOrd="0" destOrd="0" parTransId="{01278C7D-57E8-4666-BEA9-08329EBD78DA}" sibTransId="{93304584-F568-46C9-A44D-E1A09BCCE358}"/>
    <dgm:cxn modelId="{4DC6E260-A237-493D-A7C3-49B0C3AEFD40}" type="presParOf" srcId="{7D7C4CE1-5C7D-4237-94BE-437E5EE34D8E}" destId="{B5574814-E0CD-4457-A488-DF16CA565BEA}" srcOrd="0" destOrd="0" presId="urn:microsoft.com/office/officeart/2005/8/layout/hProcess9"/>
    <dgm:cxn modelId="{4A32E4BE-7D84-46CB-ACDF-3AFF9B862DCB}" type="presParOf" srcId="{7D7C4CE1-5C7D-4237-94BE-437E5EE34D8E}" destId="{F045FBC6-9898-47E0-BA3A-4ED1270339F1}" srcOrd="1" destOrd="0" presId="urn:microsoft.com/office/officeart/2005/8/layout/hProcess9"/>
    <dgm:cxn modelId="{2D485DD8-D3E4-491E-B811-2687D45C5B21}" type="presParOf" srcId="{F045FBC6-9898-47E0-BA3A-4ED1270339F1}" destId="{94D1E227-41BF-433C-96AC-C9EF8410215C}" srcOrd="0" destOrd="0" presId="urn:microsoft.com/office/officeart/2005/8/layout/hProcess9"/>
    <dgm:cxn modelId="{C762EDB8-AE29-4E7C-931D-1289996EDD7D}" type="presParOf" srcId="{F045FBC6-9898-47E0-BA3A-4ED1270339F1}" destId="{180C53CF-35E6-44B7-B3BB-D05153041CBC}" srcOrd="1" destOrd="0" presId="urn:microsoft.com/office/officeart/2005/8/layout/hProcess9"/>
    <dgm:cxn modelId="{AC5062B3-9C9E-447E-845A-EEEF2905BECD}" type="presParOf" srcId="{F045FBC6-9898-47E0-BA3A-4ED1270339F1}" destId="{AC825C12-AF42-4BA1-AA13-23C63E1A3627}" srcOrd="2" destOrd="0" presId="urn:microsoft.com/office/officeart/2005/8/layout/hProcess9"/>
    <dgm:cxn modelId="{2E2AA17A-A605-45DE-AF99-6D1B77B7989E}" type="presParOf" srcId="{F045FBC6-9898-47E0-BA3A-4ED1270339F1}" destId="{FF9FF2A5-D338-41B7-BC20-8410AB5F3728}" srcOrd="3" destOrd="0" presId="urn:microsoft.com/office/officeart/2005/8/layout/hProcess9"/>
    <dgm:cxn modelId="{F37D3084-0688-4B8E-BA5E-A0390763D288}" type="presParOf" srcId="{F045FBC6-9898-47E0-BA3A-4ED1270339F1}" destId="{A6E77D58-24DC-441B-B8F3-E72D2F64281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74814-E0CD-4457-A488-DF16CA565BEA}">
      <dsp:nvSpPr>
        <dsp:cNvPr id="0" name=""/>
        <dsp:cNvSpPr/>
      </dsp:nvSpPr>
      <dsp:spPr>
        <a:xfrm>
          <a:off x="49096" y="0"/>
          <a:ext cx="11773867" cy="2554544"/>
        </a:xfrm>
        <a:prstGeom prst="quadArrowCallout">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1">
          <a:scrgbClr r="0" g="0" b="0"/>
        </a:effectRef>
        <a:fontRef idx="minor"/>
      </dsp:style>
    </dsp:sp>
    <dsp:sp modelId="{94D1E227-41BF-433C-96AC-C9EF8410215C}">
      <dsp:nvSpPr>
        <dsp:cNvPr id="0" name=""/>
        <dsp:cNvSpPr/>
      </dsp:nvSpPr>
      <dsp:spPr>
        <a:xfrm>
          <a:off x="546854" y="336218"/>
          <a:ext cx="3528261" cy="188210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38100">
          <a:solidFill>
            <a:schemeClr val="accent2">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2">
                  <a:lumMod val="50000"/>
                </a:schemeClr>
              </a:solidFill>
            </a:rPr>
            <a:t>SEHEN</a:t>
          </a:r>
          <a:r>
            <a:rPr lang="es-ES" sz="2000" b="1" kern="1200" dirty="0"/>
            <a:t>: </a:t>
          </a:r>
          <a:r>
            <a:rPr lang="de-DE" sz="2000" b="1" kern="1200" dirty="0"/>
            <a:t>GOTT ist das Leid nicht gleichgültig. Er sieht alles. Er sieht vor allem den Schmerz und das Unrecht, das Seinem Volk angetan wird </a:t>
          </a:r>
          <a:r>
            <a:rPr lang="es-ES" sz="2000" b="1" kern="1200" dirty="0"/>
            <a:t>(2. </a:t>
          </a:r>
          <a:r>
            <a:rPr lang="es-ES" sz="2000" b="1" kern="1200" dirty="0" err="1"/>
            <a:t>Könige</a:t>
          </a:r>
          <a:r>
            <a:rPr lang="es-ES" sz="2000" b="1" kern="1200" dirty="0"/>
            <a:t> 9,26)</a:t>
          </a:r>
          <a:endParaRPr lang="es-ES" sz="2000" kern="1200" dirty="0"/>
        </a:p>
      </dsp:txBody>
      <dsp:txXfrm>
        <a:off x="638731" y="428095"/>
        <a:ext cx="3344507" cy="1698353"/>
      </dsp:txXfrm>
    </dsp:sp>
    <dsp:sp modelId="{AC825C12-AF42-4BA1-AA13-23C63E1A3627}">
      <dsp:nvSpPr>
        <dsp:cNvPr id="0" name=""/>
        <dsp:cNvSpPr/>
      </dsp:nvSpPr>
      <dsp:spPr>
        <a:xfrm>
          <a:off x="4163430" y="336218"/>
          <a:ext cx="3528261" cy="1882107"/>
        </a:xfrm>
        <a:prstGeom prst="roundRect">
          <a:avLst/>
        </a:prstGeom>
        <a:gradFill rotWithShape="0">
          <a:gsLst>
            <a:gs pos="0">
              <a:schemeClr val="accent2">
                <a:hueOff val="7962347"/>
                <a:satOff val="-8219"/>
                <a:lumOff val="-7451"/>
                <a:alphaOff val="0"/>
                <a:lumMod val="110000"/>
                <a:satMod val="105000"/>
                <a:tint val="67000"/>
              </a:schemeClr>
            </a:gs>
            <a:gs pos="50000">
              <a:schemeClr val="accent2">
                <a:hueOff val="7962347"/>
                <a:satOff val="-8219"/>
                <a:lumOff val="-7451"/>
                <a:alphaOff val="0"/>
                <a:lumMod val="105000"/>
                <a:satMod val="103000"/>
                <a:tint val="73000"/>
              </a:schemeClr>
            </a:gs>
            <a:gs pos="100000">
              <a:schemeClr val="accent2">
                <a:hueOff val="7962347"/>
                <a:satOff val="-8219"/>
                <a:lumOff val="-7451"/>
                <a:alphaOff val="0"/>
                <a:lumMod val="105000"/>
                <a:satMod val="109000"/>
                <a:tint val="81000"/>
              </a:schemeClr>
            </a:gs>
          </a:gsLst>
          <a:lin ang="5400000" scaled="0"/>
        </a:gradFill>
        <a:ln w="38100">
          <a:solidFill>
            <a:schemeClr val="accent4">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4">
                  <a:lumMod val="50000"/>
                </a:schemeClr>
              </a:solidFill>
            </a:rPr>
            <a:t>HERABSTEIGEN</a:t>
          </a:r>
          <a:r>
            <a:rPr lang="es-ES" sz="2000" b="1" kern="1200" dirty="0"/>
            <a:t>: </a:t>
          </a:r>
          <a:r>
            <a:rPr lang="es-ES" sz="2000" b="1" kern="1200" dirty="0" err="1"/>
            <a:t>GOTT</a:t>
          </a:r>
          <a:r>
            <a:rPr lang="es-ES" sz="2000" b="1" kern="1200" dirty="0"/>
            <a:t> </a:t>
          </a:r>
          <a:r>
            <a:rPr lang="es-ES" sz="2000" b="1" kern="1200" dirty="0" err="1"/>
            <a:t>ist</a:t>
          </a:r>
          <a:r>
            <a:rPr lang="es-ES" sz="2000" b="1" kern="1200" dirty="0"/>
            <a:t> </a:t>
          </a:r>
          <a:r>
            <a:rPr lang="es-ES" sz="2000" b="1" kern="1200" dirty="0" err="1"/>
            <a:t>nicht</a:t>
          </a:r>
          <a:r>
            <a:rPr lang="es-ES" sz="2000" b="1" kern="1200" dirty="0"/>
            <a:t> </a:t>
          </a:r>
          <a:r>
            <a:rPr lang="es-ES" sz="2000" b="1" kern="1200" dirty="0" err="1"/>
            <a:t>inaktiv</a:t>
          </a:r>
          <a:r>
            <a:rPr lang="es-ES" sz="2000" b="1" kern="1200" dirty="0"/>
            <a:t>. </a:t>
          </a:r>
          <a:r>
            <a:rPr lang="de-DE" sz="2000" b="1" kern="1200" dirty="0"/>
            <a:t>Er kommt herab, um unter uns zu wandeln. Er wohnt unter den Menschen </a:t>
          </a:r>
          <a:br>
            <a:rPr lang="de-DE" sz="2000" b="1" kern="1200" dirty="0"/>
          </a:br>
          <a:r>
            <a:rPr lang="fi-FI" sz="2000" b="1" kern="1200" dirty="0"/>
            <a:t>(2. Mo 29,45; Joh 14,16-17</a:t>
          </a:r>
          <a:r>
            <a:rPr lang="es-ES" sz="2000" b="1" kern="1200" dirty="0"/>
            <a:t>)</a:t>
          </a:r>
          <a:endParaRPr lang="es-ES" sz="2000" kern="1200" dirty="0"/>
        </a:p>
      </dsp:txBody>
      <dsp:txXfrm>
        <a:off x="4255307" y="428095"/>
        <a:ext cx="3344507" cy="1698353"/>
      </dsp:txXfrm>
    </dsp:sp>
    <dsp:sp modelId="{A6E77D58-24DC-441B-B8F3-E72D2F642819}">
      <dsp:nvSpPr>
        <dsp:cNvPr id="0" name=""/>
        <dsp:cNvSpPr/>
      </dsp:nvSpPr>
      <dsp:spPr>
        <a:xfrm>
          <a:off x="7777460" y="336218"/>
          <a:ext cx="3528261" cy="1882107"/>
        </a:xfrm>
        <a:prstGeom prst="roundRect">
          <a:avLst/>
        </a:prstGeom>
        <a:gradFill rotWithShape="0">
          <a:gsLst>
            <a:gs pos="0">
              <a:schemeClr val="accent2">
                <a:hueOff val="15924694"/>
                <a:satOff val="-16438"/>
                <a:lumOff val="-14903"/>
                <a:alphaOff val="0"/>
                <a:lumMod val="110000"/>
                <a:satMod val="105000"/>
                <a:tint val="67000"/>
              </a:schemeClr>
            </a:gs>
            <a:gs pos="50000">
              <a:schemeClr val="accent2">
                <a:hueOff val="15924694"/>
                <a:satOff val="-16438"/>
                <a:lumOff val="-14903"/>
                <a:alphaOff val="0"/>
                <a:lumMod val="105000"/>
                <a:satMod val="103000"/>
                <a:tint val="73000"/>
              </a:schemeClr>
            </a:gs>
            <a:gs pos="100000">
              <a:schemeClr val="accent2">
                <a:hueOff val="15924694"/>
                <a:satOff val="-16438"/>
                <a:lumOff val="-14903"/>
                <a:alphaOff val="0"/>
                <a:lumMod val="105000"/>
                <a:satMod val="109000"/>
                <a:tint val="81000"/>
              </a:schemeClr>
            </a:gs>
          </a:gsLst>
          <a:lin ang="5400000" scaled="0"/>
        </a:gradFill>
        <a:ln w="38100">
          <a:solidFill>
            <a:schemeClr val="accent3">
              <a:lumMod val="75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3">
                  <a:lumMod val="50000"/>
                </a:schemeClr>
              </a:solidFill>
            </a:rPr>
            <a:t>HERAUSHOLEN</a:t>
          </a:r>
          <a:r>
            <a:rPr lang="es-ES" sz="2000" b="1" kern="1200" dirty="0"/>
            <a:t>: </a:t>
          </a:r>
          <a:r>
            <a:rPr lang="es-ES" sz="2000" b="1" kern="1200" dirty="0" err="1"/>
            <a:t>GOTT</a:t>
          </a:r>
          <a:r>
            <a:rPr lang="es-ES" sz="2000" b="1" kern="1200" dirty="0"/>
            <a:t> </a:t>
          </a:r>
          <a:r>
            <a:rPr lang="es-ES" sz="2000" b="1" kern="1200" dirty="0" err="1"/>
            <a:t>handelt</a:t>
          </a:r>
          <a:r>
            <a:rPr lang="es-ES" sz="2000" b="1" kern="1200" dirty="0"/>
            <a:t> </a:t>
          </a:r>
          <a:r>
            <a:rPr lang="es-ES" sz="2000" b="1" kern="1200" dirty="0" err="1"/>
            <a:t>zu</a:t>
          </a:r>
          <a:r>
            <a:rPr lang="es-ES" sz="2000" b="1" kern="1200" dirty="0"/>
            <a:t> </a:t>
          </a:r>
          <a:r>
            <a:rPr lang="es-ES" sz="2000" b="1" kern="1200" dirty="0" err="1"/>
            <a:t>Seiner</a:t>
          </a:r>
          <a:r>
            <a:rPr lang="es-ES" sz="2000" b="1" kern="1200" dirty="0"/>
            <a:t> </a:t>
          </a:r>
          <a:r>
            <a:rPr lang="es-ES" sz="2000" b="1" kern="1200" dirty="0" err="1"/>
            <a:t>Zeit</a:t>
          </a:r>
          <a:r>
            <a:rPr lang="es-ES" sz="2000" b="1" kern="1200" dirty="0"/>
            <a:t>, </a:t>
          </a:r>
          <a:r>
            <a:rPr lang="es-ES" sz="2000" b="1" kern="1200" dirty="0" err="1"/>
            <a:t>um</a:t>
          </a:r>
          <a:r>
            <a:rPr lang="es-ES" sz="2000" b="1" kern="1200" dirty="0"/>
            <a:t> </a:t>
          </a:r>
          <a:r>
            <a:rPr lang="es-ES" sz="2000" b="1" kern="1200" dirty="0" err="1"/>
            <a:t>uns</a:t>
          </a:r>
          <a:r>
            <a:rPr lang="es-ES" sz="2000" b="1" kern="1200" dirty="0"/>
            <a:t> </a:t>
          </a:r>
          <a:r>
            <a:rPr lang="es-ES" sz="2000" b="1" kern="1200" dirty="0" err="1"/>
            <a:t>vom</a:t>
          </a:r>
          <a:r>
            <a:rPr lang="es-ES" sz="2000" b="1" kern="1200" dirty="0"/>
            <a:t> </a:t>
          </a:r>
          <a:r>
            <a:rPr lang="es-ES" sz="2000" b="1" kern="1200" dirty="0" err="1"/>
            <a:t>Leid</a:t>
          </a:r>
          <a:r>
            <a:rPr lang="es-ES" sz="2000" b="1" kern="1200" dirty="0"/>
            <a:t> </a:t>
          </a:r>
          <a:r>
            <a:rPr lang="de-DE" sz="2000" b="1" kern="1200" dirty="0"/>
            <a:t>zu befreien und Seine Verheißungen zu erfüllen (Jer. 29:11</a:t>
          </a:r>
          <a:r>
            <a:rPr lang="es-ES" sz="2000" b="1" kern="1200" dirty="0"/>
            <a:t>)</a:t>
          </a:r>
          <a:endParaRPr lang="es-ES" sz="2000" kern="1200" dirty="0"/>
        </a:p>
      </dsp:txBody>
      <dsp:txXfrm>
        <a:off x="7869337" y="428095"/>
        <a:ext cx="3344507" cy="16983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75749A-AEDD-9D2F-AC84-3911FDD5A0A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D2F1D06-3694-75B5-DBC5-D59FE5C63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671FD40-FCEA-3B56-7810-BBEB4706E605}"/>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44DCBDBE-B479-6C33-0093-64D6C13059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D914D-B48C-2DD3-5724-3680F2EA9D21}"/>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4642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9D63F-ED42-1B69-BF1E-A631BB6137C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6DE282-E367-F77D-22FD-6A13B573014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13EA1F-59F0-4FE9-1ACD-9DE1F1BADFB9}"/>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7D933A0C-AF51-0DE5-02FD-9DCDB73095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846491-8199-29BA-D36C-CAEFC36C271B}"/>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3023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18A53C-FF75-9D99-EF9D-3D65D6E6320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9BB3D25-312D-308B-C801-E30DE56F1F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E8A34B-DF3C-E03A-1C87-5585C9E66A9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F0E39552-FD3C-7986-2692-A12DA09486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B41D93-074A-6141-CF55-A07418061B8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644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604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1697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915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674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91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425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21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7505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2F492-8DAB-A879-7CAD-FDDD6018D1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014EB8-23EC-B1F9-B5ED-9A15AA215E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F9E676-4F7D-306A-93E6-E8996F4C9CD2}"/>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133BB6AA-10EB-EF6F-092C-50DE2B1C9BE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D9874-8E10-DEA7-B2B1-299EDECFBD18}"/>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3579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7618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46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349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140EE-ADA3-9B7B-0810-9DE2D708B57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94A920-B546-59D6-3F62-FCA55F7009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29D53B-669B-70E0-364B-E94F81ED986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83A4751C-FE4D-0226-9FCF-5A91353D21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844479-18E5-73AB-1303-17AD823D43C5}"/>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323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2D2A45-EE5E-1404-5921-5E100F689C4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C50483-BC1A-1947-A176-DE04F48D21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39CECE-323A-44EF-12F7-6C479C6AB4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80A4515-185E-1140-EF81-E26BA181B443}"/>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6" name="Marcador de pie de página 5">
            <a:extLst>
              <a:ext uri="{FF2B5EF4-FFF2-40B4-BE49-F238E27FC236}">
                <a16:creationId xmlns:a16="http://schemas.microsoft.com/office/drawing/2014/main" id="{E717C071-E578-BB37-304D-B7B47B53E86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3BFB21F-2E63-0DEF-BAE4-5F31EA2DC752}"/>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50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8AC88-048A-F8B7-4CE0-0FE608B2336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9B13B6-D6A8-36F6-B726-23C497936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1ADBFD-4213-297D-C67A-96B63AE9B4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FED2D4-7BD8-5E4A-8672-60D3A9EA0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38A3627-A390-89AD-ED94-7F51DA981B9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396C642-FE11-608B-87C7-40F545B6124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8" name="Marcador de pie de página 7">
            <a:extLst>
              <a:ext uri="{FF2B5EF4-FFF2-40B4-BE49-F238E27FC236}">
                <a16:creationId xmlns:a16="http://schemas.microsoft.com/office/drawing/2014/main" id="{90F071A5-4789-3B5A-A7CD-AE32AA301AC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8B1EDC0-247B-850B-9E6C-2D34005025B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6312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45243-B6D0-80F5-9DF7-65D19E8CBBA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A1DE0B-EF4B-7B6B-16A1-AD18E9A8F664}"/>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4" name="Marcador de pie de página 3">
            <a:extLst>
              <a:ext uri="{FF2B5EF4-FFF2-40B4-BE49-F238E27FC236}">
                <a16:creationId xmlns:a16="http://schemas.microsoft.com/office/drawing/2014/main" id="{82CA4020-A969-1F51-3106-29846C4DB33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FD5976F-979D-68F9-CDDC-1029869844D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874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CA352C-9709-BB01-4C96-9E51FE243E53}"/>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3" name="Marcador de pie de página 2">
            <a:extLst>
              <a:ext uri="{FF2B5EF4-FFF2-40B4-BE49-F238E27FC236}">
                <a16:creationId xmlns:a16="http://schemas.microsoft.com/office/drawing/2014/main" id="{733EA281-F2C1-DC7A-EC80-25EE569116F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43ABCF8-F926-9367-FA2D-A7B582ACE06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995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605053-A7C5-9393-A0B2-5F2F3769F7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7A661B-B5DC-A7D1-BBC3-A9E3287C5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484FE52-45AA-9DF2-808E-42CD7FDAA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62BC3-40B2-1AF7-DEEC-F676164AEEB5}"/>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6" name="Marcador de pie de página 5">
            <a:extLst>
              <a:ext uri="{FF2B5EF4-FFF2-40B4-BE49-F238E27FC236}">
                <a16:creationId xmlns:a16="http://schemas.microsoft.com/office/drawing/2014/main" id="{5B17DD54-FBBC-9159-F134-2C9197AB79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32C301-BCF6-E096-A1B3-B56CC9DBC6F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1768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604CE-29F7-E219-86E3-51909B28A6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DAEA6A7-036B-324D-81BD-038664D2C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4CD811C-AF5C-E7D8-0BAA-F9CA422C8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128B20-4E5A-8EE1-EE7A-756DD8FFEC29}"/>
              </a:ext>
            </a:extLst>
          </p:cNvPr>
          <p:cNvSpPr>
            <a:spLocks noGrp="1"/>
          </p:cNvSpPr>
          <p:nvPr>
            <p:ph type="dt" sz="half" idx="10"/>
          </p:nvPr>
        </p:nvSpPr>
        <p:spPr/>
        <p:txBody>
          <a:bodyPr/>
          <a:lstStyle/>
          <a:p>
            <a:fld id="{4727DE2E-6DF9-4C2C-91B2-056FD293D0ED}" type="datetimeFigureOut">
              <a:rPr lang="es-ES" smtClean="0"/>
              <a:t>11/07/2025</a:t>
            </a:fld>
            <a:endParaRPr lang="es-ES"/>
          </a:p>
        </p:txBody>
      </p:sp>
      <p:sp>
        <p:nvSpPr>
          <p:cNvPr id="6" name="Marcador de pie de página 5">
            <a:extLst>
              <a:ext uri="{FF2B5EF4-FFF2-40B4-BE49-F238E27FC236}">
                <a16:creationId xmlns:a16="http://schemas.microsoft.com/office/drawing/2014/main" id="{FFBDF626-1024-D62F-F942-1D4797298B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A475AF7-970F-96F6-B8C7-D6864DFE8E6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0779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1C8C26-3DE4-FF3D-D53D-04882F281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F12CA8-A333-6561-6159-E721CECCA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1E350B-BCD3-045F-E020-D44ABBF8F9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27DE2E-6DF9-4C2C-91B2-056FD293D0ED}" type="datetimeFigureOut">
              <a:rPr lang="es-ES" smtClean="0"/>
              <a:t>11/07/2025</a:t>
            </a:fld>
            <a:endParaRPr lang="es-ES"/>
          </a:p>
        </p:txBody>
      </p:sp>
      <p:sp>
        <p:nvSpPr>
          <p:cNvPr id="5" name="Marcador de pie de página 4">
            <a:extLst>
              <a:ext uri="{FF2B5EF4-FFF2-40B4-BE49-F238E27FC236}">
                <a16:creationId xmlns:a16="http://schemas.microsoft.com/office/drawing/2014/main" id="{B92A9736-FA4B-937B-CBA0-84AF82EBA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DF89182-0799-62AD-F380-0F417736B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459B69-89A3-49FC-8316-CF330EFE2DAD}" type="slidenum">
              <a:rPr lang="es-ES" smtClean="0"/>
              <a:t>‹Nº›</a:t>
            </a:fld>
            <a:endParaRPr lang="es-ES"/>
          </a:p>
        </p:txBody>
      </p:sp>
    </p:spTree>
    <p:extLst>
      <p:ext uri="{BB962C8B-B14F-4D97-AF65-F5344CB8AC3E}">
        <p14:creationId xmlns:p14="http://schemas.microsoft.com/office/powerpoint/2010/main" val="76015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11/07/2025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289241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0F6E4D6-E0EA-1E47-75C4-B0AEB5360FC1}"/>
              </a:ext>
            </a:extLst>
          </p:cNvPr>
          <p:cNvSpPr txBox="1"/>
          <p:nvPr/>
        </p:nvSpPr>
        <p:spPr>
          <a:xfrm>
            <a:off x="4895850" y="28367"/>
            <a:ext cx="7296150" cy="1938992"/>
          </a:xfrm>
          <a:prstGeom prst="rect">
            <a:avLst/>
          </a:prstGeom>
          <a:noFill/>
        </p:spPr>
        <p:txBody>
          <a:bodyPr wrap="square" rtlCol="0">
            <a:spAutoFit/>
          </a:bodyPr>
          <a:lstStyle/>
          <a:p>
            <a:pPr algn="ctr"/>
            <a:r>
              <a:rPr lang="es-ES" sz="6000" b="1" spc="300" dirty="0">
                <a:ln w="22225" cmpd="sng">
                  <a:solidFill>
                    <a:srgbClr val="F4EE00"/>
                  </a:solidFill>
                  <a:prstDash val="solid"/>
                </a:ln>
                <a:solidFill>
                  <a:schemeClr val="bg2">
                    <a:lumMod val="20000"/>
                    <a:lumOff val="80000"/>
                  </a:schemeClr>
                </a:solidFill>
                <a:effectLst>
                  <a:outerShdw blurRad="38100" dist="38100" dir="2700000" algn="tl">
                    <a:srgbClr val="000000"/>
                  </a:outerShdw>
                </a:effectLst>
              </a:rPr>
              <a:t>DER </a:t>
            </a:r>
            <a:r>
              <a:rPr lang="es-ES" sz="6000" b="1" spc="300" dirty="0" err="1">
                <a:ln w="22225" cmpd="sng">
                  <a:solidFill>
                    <a:srgbClr val="F4EE00"/>
                  </a:solidFill>
                  <a:prstDash val="solid"/>
                </a:ln>
                <a:solidFill>
                  <a:schemeClr val="bg2">
                    <a:lumMod val="20000"/>
                    <a:lumOff val="80000"/>
                  </a:schemeClr>
                </a:solidFill>
                <a:effectLst>
                  <a:outerShdw blurRad="38100" dist="38100" dir="2700000" algn="tl">
                    <a:srgbClr val="000000"/>
                  </a:outerShdw>
                </a:effectLst>
              </a:rPr>
              <a:t>BRENNENDE</a:t>
            </a:r>
            <a:r>
              <a:rPr lang="es-ES" sz="6000" b="1" spc="300" dirty="0">
                <a:ln w="22225" cmpd="sng">
                  <a:solidFill>
                    <a:srgbClr val="F4EE00"/>
                  </a:solidFill>
                  <a:prstDash val="solid"/>
                </a:ln>
                <a:solidFill>
                  <a:schemeClr val="bg2">
                    <a:lumMod val="20000"/>
                    <a:lumOff val="80000"/>
                  </a:schemeClr>
                </a:solidFill>
                <a:effectLst>
                  <a:outerShdw blurRad="38100" dist="38100" dir="2700000" algn="tl">
                    <a:srgbClr val="000000"/>
                  </a:outerShdw>
                </a:effectLst>
              </a:rPr>
              <a:t> </a:t>
            </a:r>
            <a:r>
              <a:rPr lang="es-ES" sz="6000" b="1" spc="300" dirty="0" err="1">
                <a:ln w="22225" cmpd="sng">
                  <a:solidFill>
                    <a:srgbClr val="F4EE00"/>
                  </a:solidFill>
                  <a:prstDash val="solid"/>
                </a:ln>
                <a:solidFill>
                  <a:schemeClr val="bg2">
                    <a:lumMod val="20000"/>
                    <a:lumOff val="80000"/>
                  </a:schemeClr>
                </a:solidFill>
                <a:effectLst>
                  <a:outerShdw blurRad="38100" dist="38100" dir="2700000" algn="tl">
                    <a:srgbClr val="000000"/>
                  </a:outerShdw>
                </a:effectLst>
              </a:rPr>
              <a:t>DORNBUSCH</a:t>
            </a:r>
            <a:endParaRPr lang="es-ES" sz="6000" b="1" spc="300" dirty="0">
              <a:ln w="22225" cmpd="sng">
                <a:solidFill>
                  <a:srgbClr val="F4EE00"/>
                </a:solidFill>
                <a:prstDash val="solid"/>
              </a:ln>
              <a:solidFill>
                <a:schemeClr val="bg2">
                  <a:lumMod val="20000"/>
                  <a:lumOff val="8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15A41F5-8B81-0E78-73A3-174A790C27FA}"/>
              </a:ext>
            </a:extLst>
          </p:cNvPr>
          <p:cNvSpPr txBox="1"/>
          <p:nvPr/>
        </p:nvSpPr>
        <p:spPr>
          <a:xfrm>
            <a:off x="28875" y="6519446"/>
            <a:ext cx="3006272" cy="338554"/>
          </a:xfrm>
          <a:prstGeom prst="rect">
            <a:avLst/>
          </a:prstGeom>
          <a:noFill/>
        </p:spPr>
        <p:txBody>
          <a:bodyPr wrap="none" rtlCol="0">
            <a:spAutoFit/>
          </a:bodyPr>
          <a:lstStyle/>
          <a:p>
            <a:r>
              <a:rPr lang="da-DK" sz="1600" b="1" dirty="0">
                <a:solidFill>
                  <a:srgbClr val="DDAC17"/>
                </a:solidFill>
                <a:effectLst>
                  <a:outerShdw blurRad="38100" dist="38100" dir="2700000" algn="tl">
                    <a:srgbClr val="000000">
                      <a:alpha val="43137"/>
                    </a:srgbClr>
                  </a:outerShdw>
                </a:effectLst>
              </a:rPr>
              <a:t>Lektion 2, Sabbat, 12. Juli 2025</a:t>
            </a:r>
          </a:p>
        </p:txBody>
      </p:sp>
      <p:pic>
        <p:nvPicPr>
          <p:cNvPr id="2" name="Grafik 1">
            <a:extLst>
              <a:ext uri="{FF2B5EF4-FFF2-40B4-BE49-F238E27FC236}">
                <a16:creationId xmlns:a16="http://schemas.microsoft.com/office/drawing/2014/main" id="{86E93E45-BCEF-0953-9788-1817CA6879CE}"/>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10800000">
            <a:off x="11717749" y="1967359"/>
            <a:ext cx="335648" cy="4597249"/>
          </a:xfrm>
          <a:prstGeom prst="rect">
            <a:avLst/>
          </a:prstGeom>
          <a:noFill/>
          <a:ln>
            <a:noFill/>
          </a:ln>
          <a:effectLst>
            <a:softEdge rad="31750"/>
          </a:effectLst>
        </p:spPr>
      </p:pic>
    </p:spTree>
    <p:extLst>
      <p:ext uri="{BB962C8B-B14F-4D97-AF65-F5344CB8AC3E}">
        <p14:creationId xmlns:p14="http://schemas.microsoft.com/office/powerpoint/2010/main" val="2083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pic>
        <p:nvPicPr>
          <p:cNvPr id="12" name="Imagen 11" descr="Una caricatura de una persona&#10;&#10;El contenido generado por IA puede ser incorrecto.">
            <a:extLst>
              <a:ext uri="{FF2B5EF4-FFF2-40B4-BE49-F238E27FC236}">
                <a16:creationId xmlns:a16="http://schemas.microsoft.com/office/drawing/2014/main" id="{61CB3411-54FF-BCD6-A6C2-8D483CE9B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863" y="1563946"/>
            <a:ext cx="3606041" cy="2704531"/>
          </a:xfrm>
          <a:prstGeom prst="roundRect">
            <a:avLst>
              <a:gd name="adj" fmla="val 4167"/>
            </a:avLst>
          </a:prstGeom>
          <a:solidFill>
            <a:srgbClr val="FFFFFF"/>
          </a:solidFill>
          <a:ln w="76200" cap="sq">
            <a:solidFill>
              <a:schemeClr val="accent2">
                <a:lumMod val="75000"/>
              </a:schemeClr>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9" name="Rectángulo 18">
            <a:extLst>
              <a:ext uri="{FF2B5EF4-FFF2-40B4-BE49-F238E27FC236}">
                <a16:creationId xmlns:a16="http://schemas.microsoft.com/office/drawing/2014/main" id="{BA196DD7-0174-D06F-4EBB-DD635500F919}"/>
              </a:ext>
            </a:extLst>
          </p:cNvPr>
          <p:cNvSpPr>
            <a:spLocks noGrp="1" noRot="1" noMove="1" noResize="1" noEditPoints="1" noAdjustHandles="1" noChangeArrowheads="1" noChangeShapeType="1"/>
          </p:cNvSpPr>
          <p:nvPr/>
        </p:nvSpPr>
        <p:spPr>
          <a:xfrm>
            <a:off x="0" y="0"/>
            <a:ext cx="12191999" cy="1384236"/>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C45C666-BB8B-96FC-9229-767E1A104DDD}"/>
              </a:ext>
            </a:extLst>
          </p:cNvPr>
          <p:cNvSpPr txBox="1"/>
          <p:nvPr/>
        </p:nvSpPr>
        <p:spPr>
          <a:xfrm>
            <a:off x="2571750" y="0"/>
            <a:ext cx="9620249" cy="769441"/>
          </a:xfrm>
          <a:prstGeom prst="rect">
            <a:avLst/>
          </a:prstGeom>
          <a:noFill/>
          <a:effectLst>
            <a:outerShdw blurRad="50800" dist="12700" dir="5400000" algn="ctr" rotWithShape="0">
              <a:schemeClr val="tx1"/>
            </a:outerShdw>
          </a:effectLst>
        </p:spPr>
        <p:txBody>
          <a:bodyPr wrap="square">
            <a:spAutoFit/>
          </a:bodyPr>
          <a:lstStyle/>
          <a:p>
            <a:pPr algn="ctr"/>
            <a:r>
              <a:rPr lang="es-ES" sz="4400" b="1" spc="300" dirty="0">
                <a:ln w="6600">
                  <a:solidFill>
                    <a:schemeClr val="accent2"/>
                  </a:solidFill>
                  <a:prstDash val="solid"/>
                </a:ln>
                <a:solidFill>
                  <a:srgbClr val="FFFFFF"/>
                </a:solidFill>
                <a:effectLst>
                  <a:outerShdw dist="38100" dir="2700000" algn="tl" rotWithShape="0">
                    <a:schemeClr val="accent2"/>
                  </a:outerShdw>
                </a:effectLst>
              </a:rPr>
              <a:t>DIE </a:t>
            </a:r>
            <a:r>
              <a:rPr lang="es-ES" sz="4400" b="1" spc="300" dirty="0" err="1">
                <a:ln w="6600">
                  <a:solidFill>
                    <a:schemeClr val="accent2"/>
                  </a:solidFill>
                  <a:prstDash val="solid"/>
                </a:ln>
                <a:solidFill>
                  <a:srgbClr val="FFFFFF"/>
                </a:solidFill>
                <a:effectLst>
                  <a:outerShdw dist="38100" dir="2700000" algn="tl" rotWithShape="0">
                    <a:schemeClr val="accent2"/>
                  </a:outerShdw>
                </a:effectLst>
              </a:rPr>
              <a:t>RÜCKKEHR</a:t>
            </a:r>
            <a:r>
              <a:rPr lang="es-ES" sz="4400" b="1" spc="300" dirty="0">
                <a:ln w="6600">
                  <a:solidFill>
                    <a:schemeClr val="accent2"/>
                  </a:solidFill>
                  <a:prstDash val="solid"/>
                </a:ln>
                <a:solidFill>
                  <a:srgbClr val="FFFFFF"/>
                </a:solidFill>
                <a:effectLst>
                  <a:outerShdw dist="38100" dir="2700000" algn="tl" rotWithShape="0">
                    <a:schemeClr val="accent2"/>
                  </a:outerShdw>
                </a:effectLst>
              </a:rPr>
              <a:t> </a:t>
            </a:r>
            <a:r>
              <a:rPr lang="es-ES" sz="4400" b="1" spc="300" dirty="0" err="1">
                <a:ln w="6600">
                  <a:solidFill>
                    <a:schemeClr val="accent2"/>
                  </a:solidFill>
                  <a:prstDash val="solid"/>
                </a:ln>
                <a:solidFill>
                  <a:srgbClr val="FFFFFF"/>
                </a:solidFill>
                <a:effectLst>
                  <a:outerShdw dist="38100" dir="2700000" algn="tl" rotWithShape="0">
                    <a:schemeClr val="accent2"/>
                  </a:outerShdw>
                </a:effectLst>
              </a:rPr>
              <a:t>NACH</a:t>
            </a:r>
            <a:r>
              <a:rPr lang="es-ES" sz="4400" b="1" spc="300" dirty="0">
                <a:ln w="6600">
                  <a:solidFill>
                    <a:schemeClr val="accent2"/>
                  </a:solidFill>
                  <a:prstDash val="solid"/>
                </a:ln>
                <a:solidFill>
                  <a:srgbClr val="FFFFFF"/>
                </a:solidFill>
                <a:effectLst>
                  <a:outerShdw dist="38100" dir="2700000" algn="tl" rotWithShape="0">
                    <a:schemeClr val="accent2"/>
                  </a:outerShdw>
                </a:effectLst>
              </a:rPr>
              <a:t> </a:t>
            </a:r>
            <a:r>
              <a:rPr lang="es-ES" sz="4400" b="1" spc="300" dirty="0" err="1">
                <a:ln w="6600">
                  <a:solidFill>
                    <a:schemeClr val="accent2"/>
                  </a:solidFill>
                  <a:prstDash val="solid"/>
                </a:ln>
                <a:solidFill>
                  <a:srgbClr val="FFFFFF"/>
                </a:solidFill>
                <a:effectLst>
                  <a:outerShdw dist="38100" dir="2700000" algn="tl" rotWithShape="0">
                    <a:schemeClr val="accent2"/>
                  </a:outerShdw>
                </a:effectLst>
              </a:rPr>
              <a:t>ÄGYPTEN</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3D546CE7-A01E-1168-3243-593F388758E1}"/>
              </a:ext>
            </a:extLst>
          </p:cNvPr>
          <p:cNvSpPr txBox="1"/>
          <p:nvPr/>
        </p:nvSpPr>
        <p:spPr>
          <a:xfrm>
            <a:off x="3510730" y="692118"/>
            <a:ext cx="8572500" cy="646331"/>
          </a:xfrm>
          <a:prstGeom prst="rect">
            <a:avLst/>
          </a:prstGeom>
          <a:noFill/>
        </p:spPr>
        <p:txBody>
          <a:bodyPr wrap="square">
            <a:spAutoFit/>
          </a:bodyPr>
          <a:lstStyle/>
          <a:p>
            <a:pPr algn="ctr"/>
            <a:r>
              <a:rPr lang="de-DE"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„Unterwegs am Rastplatz trat der HERR dem Mose entgegen und wollte ihn töten“</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4:24)</a:t>
            </a:r>
          </a:p>
        </p:txBody>
      </p:sp>
      <p:sp>
        <p:nvSpPr>
          <p:cNvPr id="6" name="CuadroTexto 5">
            <a:extLst>
              <a:ext uri="{FF2B5EF4-FFF2-40B4-BE49-F238E27FC236}">
                <a16:creationId xmlns:a16="http://schemas.microsoft.com/office/drawing/2014/main" id="{516C2D1C-1824-B2D6-B0F0-4A05A71CB11C}"/>
              </a:ext>
            </a:extLst>
          </p:cNvPr>
          <p:cNvSpPr txBox="1"/>
          <p:nvPr/>
        </p:nvSpPr>
        <p:spPr>
          <a:xfrm>
            <a:off x="3811280" y="1433615"/>
            <a:ext cx="8380720" cy="1323439"/>
          </a:xfrm>
          <a:prstGeom prst="rect">
            <a:avLst/>
          </a:prstGeom>
          <a:noFill/>
        </p:spPr>
        <p:txBody>
          <a:bodyPr wrap="square" rtlCol="0">
            <a:spAutoFit/>
          </a:bodyPr>
          <a:lstStyle/>
          <a:p>
            <a:pPr>
              <a:spcBef>
                <a:spcPts val="600"/>
              </a:spcBef>
            </a:pPr>
            <a:r>
              <a:rPr lang="de-DE" sz="2000" b="1" dirty="0"/>
              <a:t>Zuhause angelangt, bat Mose zuerst seinen Schwiegervater um Erlaubnis nach Ägypten reisen zu dürfen (2. Mose 4,18). Mit seiner Familie machte er sich auf den Weg (2. Mose 4,20). Doch dann überraschte ihn GOTT unterwegs und wollte ihn töten (2. Mose 4,24).</a:t>
            </a:r>
          </a:p>
        </p:txBody>
      </p:sp>
      <p:sp>
        <p:nvSpPr>
          <p:cNvPr id="14" name="CuadroTexto 13">
            <a:extLst>
              <a:ext uri="{FF2B5EF4-FFF2-40B4-BE49-F238E27FC236}">
                <a16:creationId xmlns:a16="http://schemas.microsoft.com/office/drawing/2014/main" id="{615A092A-62A7-5732-AFE3-88118299F050}"/>
              </a:ext>
            </a:extLst>
          </p:cNvPr>
          <p:cNvSpPr txBox="1"/>
          <p:nvPr/>
        </p:nvSpPr>
        <p:spPr>
          <a:xfrm>
            <a:off x="0" y="4597166"/>
            <a:ext cx="7739312" cy="1015663"/>
          </a:xfrm>
          <a:prstGeom prst="rect">
            <a:avLst/>
          </a:prstGeom>
          <a:noFill/>
        </p:spPr>
        <p:txBody>
          <a:bodyPr wrap="square">
            <a:spAutoFit/>
          </a:bodyPr>
          <a:lstStyle/>
          <a:p>
            <a:pPr>
              <a:spcBef>
                <a:spcPts val="600"/>
              </a:spcBef>
            </a:pPr>
            <a:r>
              <a:rPr lang="de-DE" sz="2000" b="1" dirty="0"/>
              <a:t>Mose hatte (beeinflusst durch seine Frau) seinen Sohn nicht beschnitten. Damit verstieß er gegen die Bedingungen des BUNDES, den GOTT mit Abraham geschlossen hatte (1. Mo 17,10).</a:t>
            </a:r>
          </a:p>
        </p:txBody>
      </p:sp>
      <p:pic>
        <p:nvPicPr>
          <p:cNvPr id="16" name="Imagen 15" descr="Una persona en un campo de pasto seco&#10;&#10;El contenido generado por IA puede ser incorrecto.">
            <a:extLst>
              <a:ext uri="{FF2B5EF4-FFF2-40B4-BE49-F238E27FC236}">
                <a16:creationId xmlns:a16="http://schemas.microsoft.com/office/drawing/2014/main" id="{BEC094A7-81F4-2698-C42F-6BF577BEB4B6}"/>
              </a:ext>
            </a:extLst>
          </p:cNvPr>
          <p:cNvPicPr>
            <a:picLocks noChangeAspect="1"/>
          </p:cNvPicPr>
          <p:nvPr/>
        </p:nvPicPr>
        <p:blipFill rotWithShape="1">
          <a:blip r:embed="rId5">
            <a:extLst>
              <a:ext uri="{28A0092B-C50C-407E-A947-70E740481C1C}">
                <a14:useLocalDpi xmlns:a14="http://schemas.microsoft.com/office/drawing/2010/main"/>
              </a:ext>
            </a:extLst>
          </a:blip>
          <a:srcRect l="25594" t="217" r="1272" b="-217"/>
          <a:stretch>
            <a:fillRect/>
          </a:stretch>
        </p:blipFill>
        <p:spPr>
          <a:xfrm>
            <a:off x="7661708" y="2767280"/>
            <a:ext cx="4317329" cy="3936831"/>
          </a:xfrm>
          <a:prstGeom prst="roundRect">
            <a:avLst>
              <a:gd name="adj" fmla="val 11111"/>
            </a:avLst>
          </a:prstGeom>
          <a:ln w="95250" cap="rnd">
            <a:solidFill>
              <a:schemeClr val="accent5">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 name="CuadroTexto 17">
            <a:extLst>
              <a:ext uri="{FF2B5EF4-FFF2-40B4-BE49-F238E27FC236}">
                <a16:creationId xmlns:a16="http://schemas.microsoft.com/office/drawing/2014/main" id="{15AEA134-05D9-C2ED-5F1D-0AA4C716AE36}"/>
              </a:ext>
            </a:extLst>
          </p:cNvPr>
          <p:cNvSpPr txBox="1"/>
          <p:nvPr/>
        </p:nvSpPr>
        <p:spPr>
          <a:xfrm>
            <a:off x="3811280" y="2707614"/>
            <a:ext cx="3980170" cy="1938992"/>
          </a:xfrm>
          <a:prstGeom prst="rect">
            <a:avLst/>
          </a:prstGeom>
          <a:noFill/>
        </p:spPr>
        <p:txBody>
          <a:bodyPr wrap="square">
            <a:spAutoFit/>
          </a:bodyPr>
          <a:lstStyle/>
          <a:p>
            <a:pPr>
              <a:spcBef>
                <a:spcPts val="600"/>
              </a:spcBef>
            </a:pPr>
            <a:r>
              <a:rPr lang="de-DE" sz="2000" b="1" dirty="0"/>
              <a:t>Zippora verstand sofort die Zusammenhänge und ergriff die notwendigen Maßnahmen, um den tödlichen Ausgang zu verhindern: Sie beschnitt ihren jüngsten Sohn (2. Mo 4,25).</a:t>
            </a:r>
          </a:p>
        </p:txBody>
      </p:sp>
      <p:sp>
        <p:nvSpPr>
          <p:cNvPr id="4" name="CuadroTexto 3">
            <a:extLst>
              <a:ext uri="{FF2B5EF4-FFF2-40B4-BE49-F238E27FC236}">
                <a16:creationId xmlns:a16="http://schemas.microsoft.com/office/drawing/2014/main" id="{CB957A90-6360-7D82-F2CB-BC5764C7C313}"/>
              </a:ext>
            </a:extLst>
          </p:cNvPr>
          <p:cNvSpPr txBox="1"/>
          <p:nvPr/>
        </p:nvSpPr>
        <p:spPr>
          <a:xfrm>
            <a:off x="0" y="5563388"/>
            <a:ext cx="7584707" cy="1323439"/>
          </a:xfrm>
          <a:prstGeom prst="rect">
            <a:avLst/>
          </a:prstGeom>
          <a:noFill/>
        </p:spPr>
        <p:txBody>
          <a:bodyPr wrap="square">
            <a:spAutoFit/>
          </a:bodyPr>
          <a:lstStyle/>
          <a:p>
            <a:pPr>
              <a:spcBef>
                <a:spcPts val="600"/>
              </a:spcBef>
            </a:pPr>
            <a:r>
              <a:rPr lang="de-DE" sz="2000" b="1" dirty="0"/>
              <a:t>Die bewusste Weigerung, einen klaren göttlichen Befehl zu befolgen, disqualifizierte Mose für die Führung des Volkes. Diese Situation musste behoben werden, bevor er seinen Auftrag erfüllen konnte.</a:t>
            </a:r>
          </a:p>
        </p:txBody>
      </p:sp>
    </p:spTree>
    <p:extLst>
      <p:ext uri="{BB962C8B-B14F-4D97-AF65-F5344CB8AC3E}">
        <p14:creationId xmlns:p14="http://schemas.microsoft.com/office/powerpoint/2010/main" val="6524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strVal val="4*#ppt_w"/>
                                          </p:val>
                                        </p:tav>
                                        <p:tav tm="100000">
                                          <p:val>
                                            <p:strVal val="#ppt_w"/>
                                          </p:val>
                                        </p:tav>
                                      </p:tavLst>
                                    </p:anim>
                                    <p:anim calcmode="lin" valueType="num">
                                      <p:cBhvr>
                                        <p:cTn id="34" dur="500" fill="hold"/>
                                        <p:tgtEl>
                                          <p:spTgt spid="16"/>
                                        </p:tgtEl>
                                        <p:attrNameLst>
                                          <p:attrName>ppt_h</p:attrName>
                                        </p:attrNameLst>
                                      </p:cBhvr>
                                      <p:tavLst>
                                        <p:tav tm="0">
                                          <p:val>
                                            <p:strVal val="4*#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E0984F-A561-0FFC-406E-095D4C3FF5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CA399B-D9AB-97CA-FA5D-9D32CC8B5A43}"/>
              </a:ext>
            </a:extLst>
          </p:cNvPr>
          <p:cNvSpPr txBox="1"/>
          <p:nvPr/>
        </p:nvSpPr>
        <p:spPr>
          <a:xfrm>
            <a:off x="1362075" y="494422"/>
            <a:ext cx="9620250" cy="5693866"/>
          </a:xfrm>
          <a:prstGeom prst="rect">
            <a:avLst/>
          </a:prstGeom>
          <a:noFill/>
        </p:spPr>
        <p:txBody>
          <a:bodyPr wrap="square">
            <a:spAutoFit/>
          </a:bodyPr>
          <a:lstStyle/>
          <a:p>
            <a:pPr>
              <a:spcBef>
                <a:spcPts val="600"/>
              </a:spcBef>
            </a:pPr>
            <a:r>
              <a:rPr lang="de-DE" sz="2600" b="1" dirty="0">
                <a:latin typeface="Constantia" panose="02030602050306030303" pitchFamily="18" charset="0"/>
              </a:rPr>
              <a:t>„Ein Mensch wird an Kraft und Effizienz gewinnen, wenn er die Verantwortung, die GOTT ihm auferlegt, annimmt und mit ganzer Seele versucht, sich zu qualifizieren, um sie richtig zu tragen. Wie bescheiden seine Stellung auch sein mag und wie begrenzt seine Fähigkeiten auch sein mögen, derjenige wird wahre Größe erlangen, der im Vertrauen auf die göttliche Kraft versucht, sein Werk mit Treue zu erfüllen</a:t>
            </a:r>
            <a:r>
              <a:rPr lang="es-ES" sz="2600" b="1" dirty="0">
                <a:latin typeface="Constantia" panose="02030602050306030303" pitchFamily="18" charset="0"/>
              </a:rPr>
              <a:t>. </a:t>
            </a:r>
            <a:r>
              <a:rPr lang="de-DE" sz="2600" b="1" dirty="0">
                <a:latin typeface="Constantia" panose="02030602050306030303" pitchFamily="18" charset="0"/>
              </a:rPr>
              <a:t>Hätte sich Mose auf seine eigene Kraft und Weisheit verlassen und die große Aufgabe eifrig angenommen, hätte er seine völlige Untauglichkeit für ein solches Werk bewiesen. Die Tatsache, dass ein Mensch seine Schwäche spürt, ist zumindest ein Beweis dafür, dass er sich der Größe des ihm übertragenen Werkes bewusst ist und dass er GOTT zu seinem RATGEBER und seiner STÄRKE machen wird“</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4B918280-5035-2CBA-C3AA-7616D0163545}"/>
              </a:ext>
            </a:extLst>
          </p:cNvPr>
          <p:cNvSpPr txBox="1"/>
          <p:nvPr/>
        </p:nvSpPr>
        <p:spPr>
          <a:xfrm>
            <a:off x="5061544" y="6194301"/>
            <a:ext cx="5635645" cy="338554"/>
          </a:xfrm>
          <a:prstGeom prst="rect">
            <a:avLst/>
          </a:prstGeom>
          <a:noFill/>
        </p:spPr>
        <p:txBody>
          <a:bodyPr wrap="none" rtlCol="0">
            <a:spAutoFit/>
          </a:bodyPr>
          <a:lstStyle/>
          <a:p>
            <a:pPr algn="r"/>
            <a:r>
              <a:rPr lang="de-DE" sz="1600" b="1" dirty="0"/>
              <a:t>E. G. White, Patriarchen und Propheten, S. 255 (engl. Ausg.)</a:t>
            </a:r>
          </a:p>
        </p:txBody>
      </p:sp>
    </p:spTree>
    <p:extLst>
      <p:ext uri="{BB962C8B-B14F-4D97-AF65-F5344CB8AC3E}">
        <p14:creationId xmlns:p14="http://schemas.microsoft.com/office/powerpoint/2010/main" val="210406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6D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a caricatura de una playa&#10;&#10;El contenido generado por IA puede ser incorrecto.">
            <a:extLst>
              <a:ext uri="{FF2B5EF4-FFF2-40B4-BE49-F238E27FC236}">
                <a16:creationId xmlns:a16="http://schemas.microsoft.com/office/drawing/2014/main" id="{AD844362-9475-94EB-8106-5EA82E427D8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t="9432" b="24100"/>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39727F2-8F2A-EC65-27C2-3F3D7CEA9627}"/>
              </a:ext>
            </a:extLst>
          </p:cNvPr>
          <p:cNvSpPr txBox="1"/>
          <p:nvPr/>
        </p:nvSpPr>
        <p:spPr>
          <a:xfrm>
            <a:off x="1" y="4738719"/>
            <a:ext cx="12191999" cy="19389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„Und der HERR sprach: ,Ich habe das Elend Meines Volkes in Ägypten sehr wohl gesehen und Ich habe ihr Geschrei gehört über die, welche sie antreiben; ja, Ich kenne ihre Schmerzen. Und Ich bin herabgekommen, um sie zu erretten aus der Hand der Ägypter und sie aus diesem Land zu führen in ein gutes und weites Land, in ein Land, in dem Milch und Honig fließt‘“ </a:t>
            </a:r>
            <a:r>
              <a:rPr kumimoji="0" lang="es-ES"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2. </a:t>
            </a:r>
            <a:r>
              <a:rPr kumimoji="0" lang="es-ES" b="1" i="0" u="none" strike="noStrike" kern="1200" cap="none" spc="0" normalizeH="0" baseline="0" noProof="0" dirty="0" err="1">
                <a:ln w="12700" cmpd="sng">
                  <a:noFill/>
                  <a:prstDash val="solid"/>
                </a:ln>
                <a:solidFill>
                  <a:srgbClr val="7D502F"/>
                </a:solidFill>
                <a:effectLst/>
                <a:uLnTx/>
                <a:uFillTx/>
                <a:latin typeface="Comic Sans MS" panose="030F0702030302020204" pitchFamily="66" charset="0"/>
                <a:ea typeface="+mn-ea"/>
                <a:cs typeface="+mn-cs"/>
              </a:rPr>
              <a:t>Mose</a:t>
            </a:r>
            <a:r>
              <a:rPr kumimoji="0" lang="es-ES"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 3:7.8a</a:t>
            </a:r>
            <a:endParaRPr kumimoji="0" lang="es-ES" sz="14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24659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A9E2B5-053E-23B2-62F9-BE5FAA755A86}"/>
              </a:ext>
            </a:extLst>
          </p:cNvPr>
          <p:cNvSpPr txBox="1"/>
          <p:nvPr/>
        </p:nvSpPr>
        <p:spPr>
          <a:xfrm>
            <a:off x="6101635" y="3858628"/>
            <a:ext cx="6118940" cy="2785378"/>
          </a:xfrm>
          <a:prstGeom prst="rect">
            <a:avLst/>
          </a:prstGeom>
          <a:noFill/>
        </p:spPr>
        <p:txBody>
          <a:bodyPr wrap="square" rtlCol="0">
            <a:spAutoFit/>
          </a:bodyPr>
          <a:lstStyle/>
          <a:p>
            <a:pPr>
              <a:spcBef>
                <a:spcPts val="600"/>
              </a:spcBef>
            </a:pPr>
            <a:r>
              <a:rPr lang="de-DE" sz="2000" b="1" dirty="0">
                <a:solidFill>
                  <a:srgbClr val="FFD417"/>
                </a:solidFill>
                <a:effectLst>
                  <a:outerShdw blurRad="38100" dist="38100" dir="2700000" algn="tl">
                    <a:srgbClr val="000000">
                      <a:alpha val="43137"/>
                    </a:srgbClr>
                  </a:outerShdw>
                </a:effectLst>
              </a:rPr>
              <a:t>Der Ruf (2. Mose 3</a:t>
            </a:r>
            <a:r>
              <a:rPr lang="es-ES" sz="2000" b="1" dirty="0">
                <a:solidFill>
                  <a:srgbClr val="FFD417"/>
                </a:solidFill>
                <a:effectLst>
                  <a:outerShdw blurRad="38100" dist="38100" dir="2700000" algn="tl">
                    <a:srgbClr val="000000">
                      <a:alpha val="43137"/>
                    </a:srgbClr>
                  </a:outerShdw>
                </a:effectLst>
              </a:rPr>
              <a:t>):</a:t>
            </a:r>
          </a:p>
          <a:p>
            <a:pPr lvl="1">
              <a:spcBef>
                <a:spcPts val="600"/>
              </a:spcBef>
            </a:pPr>
            <a:r>
              <a:rPr lang="de-DE" sz="2000" b="1" dirty="0">
                <a:solidFill>
                  <a:schemeClr val="bg1"/>
                </a:solidFill>
                <a:effectLst>
                  <a:outerShdw blurRad="38100" dist="38100" dir="2700000" algn="tl">
                    <a:srgbClr val="000000">
                      <a:alpha val="43137"/>
                    </a:srgbClr>
                  </a:outerShdw>
                </a:effectLst>
              </a:rPr>
              <a:t>Der brennende Dornbusch (2. Mose </a:t>
            </a:r>
            <a:r>
              <a:rPr lang="es-ES" sz="2000" b="1" dirty="0">
                <a:solidFill>
                  <a:schemeClr val="bg1"/>
                </a:solidFill>
                <a:effectLst>
                  <a:outerShdw blurRad="38100" dist="38100" dir="2700000" algn="tl">
                    <a:srgbClr val="000000">
                      <a:alpha val="43137"/>
                    </a:srgbClr>
                  </a:outerShdw>
                </a:effectLst>
              </a:rPr>
              <a:t>3:1-6)</a:t>
            </a:r>
          </a:p>
          <a:p>
            <a:pPr lvl="1">
              <a:spcBef>
                <a:spcPts val="600"/>
              </a:spcBef>
            </a:pPr>
            <a:r>
              <a:rPr lang="es-ES" sz="2000" b="1" dirty="0" err="1">
                <a:solidFill>
                  <a:schemeClr val="bg1"/>
                </a:solidFill>
                <a:effectLst>
                  <a:outerShdw blurRad="38100" dist="38100" dir="2700000" algn="tl">
                    <a:srgbClr val="000000">
                      <a:alpha val="43137"/>
                    </a:srgbClr>
                  </a:outerShdw>
                </a:effectLst>
              </a:rPr>
              <a:t>Gottes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Auftrag</a:t>
            </a:r>
            <a:r>
              <a:rPr lang="es-ES" sz="2000" b="1" dirty="0">
                <a:solidFill>
                  <a:schemeClr val="bg1"/>
                </a:solidFill>
                <a:effectLst>
                  <a:outerShdw blurRad="38100" dist="38100" dir="2700000" algn="tl">
                    <a:srgbClr val="000000">
                      <a:alpha val="43137"/>
                    </a:srgbClr>
                  </a:outerShdw>
                </a:effectLst>
              </a:rPr>
              <a:t> (2. </a:t>
            </a:r>
            <a:r>
              <a:rPr lang="es-ES" sz="2000" b="1" dirty="0" err="1">
                <a:solidFill>
                  <a:schemeClr val="bg1"/>
                </a:solidFill>
                <a:effectLst>
                  <a:outerShdw blurRad="38100" dist="38100" dir="2700000" algn="tl">
                    <a:srgbClr val="000000">
                      <a:alpha val="43137"/>
                    </a:srgbClr>
                  </a:outerShdw>
                </a:effectLst>
              </a:rPr>
              <a:t>Mose</a:t>
            </a:r>
            <a:r>
              <a:rPr lang="es-ES" sz="2000" b="1" dirty="0">
                <a:solidFill>
                  <a:schemeClr val="bg1"/>
                </a:solidFill>
                <a:effectLst>
                  <a:outerShdw blurRad="38100" dist="38100" dir="2700000" algn="tl">
                    <a:srgbClr val="000000">
                      <a:alpha val="43137"/>
                    </a:srgbClr>
                  </a:outerShdw>
                </a:effectLst>
              </a:rPr>
              <a:t> 3:7-12)</a:t>
            </a:r>
          </a:p>
          <a:p>
            <a:pPr lvl="1">
              <a:spcBef>
                <a:spcPts val="600"/>
              </a:spcBef>
            </a:pPr>
            <a:r>
              <a:rPr lang="de-DE" sz="2000" b="1" dirty="0">
                <a:solidFill>
                  <a:schemeClr val="bg1"/>
                </a:solidFill>
                <a:effectLst>
                  <a:outerShdw blurRad="38100" dist="38100" dir="2700000" algn="tl">
                    <a:srgbClr val="000000">
                      <a:alpha val="43137"/>
                    </a:srgbClr>
                  </a:outerShdw>
                </a:effectLst>
              </a:rPr>
              <a:t>Der Name Gottes (2. Mose </a:t>
            </a:r>
            <a:r>
              <a:rPr lang="es-ES" sz="2000" b="1" dirty="0">
                <a:solidFill>
                  <a:schemeClr val="bg1"/>
                </a:solidFill>
                <a:effectLst>
                  <a:outerShdw blurRad="38100" dist="38100" dir="2700000" algn="tl">
                    <a:srgbClr val="000000">
                      <a:alpha val="43137"/>
                    </a:srgbClr>
                  </a:outerShdw>
                </a:effectLst>
              </a:rPr>
              <a:t>3:13-22)</a:t>
            </a:r>
          </a:p>
          <a:p>
            <a:pPr>
              <a:spcBef>
                <a:spcPts val="1200"/>
              </a:spcBef>
            </a:pPr>
            <a:r>
              <a:rPr lang="de-DE" sz="2000" b="1" dirty="0">
                <a:solidFill>
                  <a:srgbClr val="43ECBB"/>
                </a:solidFill>
                <a:effectLst>
                  <a:outerShdw blurRad="38100" dist="38100" dir="2700000" algn="tl">
                    <a:srgbClr val="000000">
                      <a:alpha val="43137"/>
                    </a:srgbClr>
                  </a:outerShdw>
                </a:effectLst>
              </a:rPr>
              <a:t>Den Auftrag erfüllen (2. Mose </a:t>
            </a:r>
            <a:r>
              <a:rPr lang="es-ES" sz="2000" b="1" dirty="0">
                <a:solidFill>
                  <a:srgbClr val="43ECBB"/>
                </a:solidFill>
                <a:effectLst>
                  <a:outerShdw blurRad="38100" dist="38100" dir="2700000" algn="tl">
                    <a:srgbClr val="000000">
                      <a:alpha val="43137"/>
                    </a:srgbClr>
                  </a:outerShdw>
                </a:effectLst>
              </a:rPr>
              <a:t>4):</a:t>
            </a:r>
          </a:p>
          <a:p>
            <a:pPr lvl="1">
              <a:spcBef>
                <a:spcPts val="600"/>
              </a:spcBef>
            </a:pPr>
            <a:r>
              <a:rPr lang="de-DE" sz="2000" b="1" dirty="0">
                <a:solidFill>
                  <a:schemeClr val="bg1"/>
                </a:solidFill>
                <a:effectLst>
                  <a:outerShdw blurRad="38100" dist="38100" dir="2700000" algn="tl">
                    <a:srgbClr val="000000">
                      <a:alpha val="43137"/>
                    </a:srgbClr>
                  </a:outerShdw>
                </a:effectLst>
              </a:rPr>
              <a:t>Eine Ausrede nach der anderen (2. Mose </a:t>
            </a:r>
            <a:r>
              <a:rPr lang="es-ES" sz="2000" b="1" dirty="0">
                <a:solidFill>
                  <a:schemeClr val="bg1"/>
                </a:solidFill>
                <a:effectLst>
                  <a:outerShdw blurRad="38100" dist="38100" dir="2700000" algn="tl">
                    <a:srgbClr val="000000">
                      <a:alpha val="43137"/>
                    </a:srgbClr>
                  </a:outerShdw>
                </a:effectLst>
              </a:rPr>
              <a:t>4:1-17)</a:t>
            </a:r>
          </a:p>
          <a:p>
            <a:pPr lvl="1">
              <a:spcBef>
                <a:spcPts val="600"/>
              </a:spcBef>
            </a:pPr>
            <a:r>
              <a:rPr lang="de-DE" sz="2000" b="1" dirty="0">
                <a:solidFill>
                  <a:schemeClr val="bg1"/>
                </a:solidFill>
                <a:effectLst>
                  <a:outerShdw blurRad="38100" dist="38100" dir="2700000" algn="tl">
                    <a:srgbClr val="000000">
                      <a:alpha val="43137"/>
                    </a:srgbClr>
                  </a:outerShdw>
                </a:effectLst>
              </a:rPr>
              <a:t>Die Rückkehr nach Ägypten (2. Mose </a:t>
            </a:r>
            <a:r>
              <a:rPr lang="es-ES" sz="2000" b="1" dirty="0">
                <a:solidFill>
                  <a:schemeClr val="bg1"/>
                </a:solidFill>
                <a:effectLst>
                  <a:outerShdw blurRad="38100" dist="38100" dir="2700000" algn="tl">
                    <a:srgbClr val="000000">
                      <a:alpha val="43137"/>
                    </a:srgbClr>
                  </a:outerShdw>
                </a:effectLst>
              </a:rPr>
              <a:t>4:18-31)</a:t>
            </a:r>
          </a:p>
        </p:txBody>
      </p:sp>
      <p:sp>
        <p:nvSpPr>
          <p:cNvPr id="3" name="CuadroTexto 2">
            <a:extLst>
              <a:ext uri="{FF2B5EF4-FFF2-40B4-BE49-F238E27FC236}">
                <a16:creationId xmlns:a16="http://schemas.microsoft.com/office/drawing/2014/main" id="{798B8CBC-2E9A-DB6F-49CD-6BEF710B85C3}"/>
              </a:ext>
            </a:extLst>
          </p:cNvPr>
          <p:cNvSpPr txBox="1"/>
          <p:nvPr/>
        </p:nvSpPr>
        <p:spPr>
          <a:xfrm>
            <a:off x="239026" y="185884"/>
            <a:ext cx="7193984" cy="1631216"/>
          </a:xfrm>
          <a:prstGeom prst="rect">
            <a:avLst/>
          </a:prstGeom>
          <a:noFill/>
        </p:spPr>
        <p:txBody>
          <a:bodyPr wrap="square" rtlCol="0">
            <a:spAutoFit/>
          </a:bodyPr>
          <a:lstStyle/>
          <a:p>
            <a:pPr>
              <a:spcBef>
                <a:spcPts val="600"/>
              </a:spcBef>
            </a:pPr>
            <a:r>
              <a:rPr lang="de-DE" sz="2000" b="1" dirty="0">
                <a:solidFill>
                  <a:schemeClr val="bg1"/>
                </a:solidFill>
                <a:effectLst>
                  <a:glow rad="101600">
                    <a:srgbClr val="5F4001"/>
                  </a:glow>
                  <a:outerShdw blurRad="38100" dist="38100" dir="2700000" algn="tl">
                    <a:srgbClr val="000000">
                      <a:alpha val="43137"/>
                    </a:srgbClr>
                  </a:outerShdw>
                </a:effectLst>
              </a:rPr>
              <a:t>Nachdem sein Versuch, das Volk Israel zu befreien, gescheitert war, verbrachte Mose 40 Jahre als Hirte in der Wüste Midian. Während dieser Zeit pflegte er zwar weiterhin eine enge Beziehung zu GOTT, gab aber seine Idee auf, Israels Befreier sein zu wollen.</a:t>
            </a:r>
          </a:p>
        </p:txBody>
      </p:sp>
      <p:pic>
        <p:nvPicPr>
          <p:cNvPr id="5" name="Imagen 4" descr="Imagen que contiene agua, pasto, parado, mujer&#10;&#10;El contenido generado por IA puede ser incorrecto.">
            <a:extLst>
              <a:ext uri="{FF2B5EF4-FFF2-40B4-BE49-F238E27FC236}">
                <a16:creationId xmlns:a16="http://schemas.microsoft.com/office/drawing/2014/main" id="{34ADEEC1-E7A8-35A6-9C90-09E2420B0EF5}"/>
              </a:ext>
            </a:extLst>
          </p:cNvPr>
          <p:cNvPicPr>
            <a:picLocks noChangeAspect="1"/>
          </p:cNvPicPr>
          <p:nvPr/>
        </p:nvPicPr>
        <p:blipFill rotWithShape="1">
          <a:blip r:embed="rId3">
            <a:extLst>
              <a:ext uri="{28A0092B-C50C-407E-A947-70E740481C1C}">
                <a14:useLocalDpi xmlns:a14="http://schemas.microsoft.com/office/drawing/2010/main"/>
              </a:ext>
            </a:extLst>
          </a:blip>
          <a:srcRect b="3322"/>
          <a:stretch>
            <a:fillRect/>
          </a:stretch>
        </p:blipFill>
        <p:spPr>
          <a:xfrm>
            <a:off x="7546208" y="123926"/>
            <a:ext cx="4493392" cy="3081288"/>
          </a:xfrm>
          <a:prstGeom prst="rect">
            <a:avLst/>
          </a:prstGeom>
          <a:ln w="38100" cap="sq">
            <a:solidFill>
              <a:srgbClr val="87A8C5"/>
            </a:solidFill>
            <a:prstDash val="solid"/>
            <a:miter lim="800000"/>
          </a:ln>
          <a:effectLst>
            <a:outerShdw blurRad="50800" dist="38100" dir="2700000" algn="tl" rotWithShape="0">
              <a:srgbClr val="000000">
                <a:alpha val="43000"/>
              </a:srgbClr>
            </a:outerShdw>
          </a:effectLst>
        </p:spPr>
      </p:pic>
      <p:pic>
        <p:nvPicPr>
          <p:cNvPr id="7" name="Imagen 6" descr="Un dibujo de una persona&#10;&#10;El contenido generado por IA puede ser incorrecto.">
            <a:extLst>
              <a:ext uri="{FF2B5EF4-FFF2-40B4-BE49-F238E27FC236}">
                <a16:creationId xmlns:a16="http://schemas.microsoft.com/office/drawing/2014/main" id="{D17ECFAD-BF07-6ECF-9EDA-BA2F1D5004A6}"/>
              </a:ext>
            </a:extLst>
          </p:cNvPr>
          <p:cNvPicPr>
            <a:picLocks noChangeAspect="1"/>
          </p:cNvPicPr>
          <p:nvPr/>
        </p:nvPicPr>
        <p:blipFill rotWithShape="1">
          <a:blip r:embed="rId4">
            <a:extLst>
              <a:ext uri="{28A0092B-C50C-407E-A947-70E740481C1C}">
                <a14:useLocalDpi xmlns:a14="http://schemas.microsoft.com/office/drawing/2010/main"/>
              </a:ext>
            </a:extLst>
          </a:blip>
          <a:srcRect l="4830" r="4830"/>
          <a:stretch>
            <a:fillRect/>
          </a:stretch>
        </p:blipFill>
        <p:spPr>
          <a:xfrm>
            <a:off x="1834916" y="3722451"/>
            <a:ext cx="3441934" cy="3038475"/>
          </a:xfrm>
          <a:prstGeom prst="rect">
            <a:avLst/>
          </a:prstGeom>
          <a:ln w="38100" cap="sq">
            <a:solidFill>
              <a:srgbClr val="43ECBB"/>
            </a:solidFill>
            <a:prstDash val="solid"/>
            <a:miter lim="800000"/>
          </a:ln>
          <a:effectLst>
            <a:outerShdw blurRad="50800" dist="38100" dir="2700000" algn="tl" rotWithShape="0">
              <a:srgbClr val="000000">
                <a:alpha val="43000"/>
              </a:srgbClr>
            </a:outerShdw>
          </a:effectLst>
        </p:spPr>
      </p:pic>
      <p:pic>
        <p:nvPicPr>
          <p:cNvPr id="9" name="Imagen 8" descr="Imagen que contiene persona, tabla, comida, hombre&#10;&#10;El contenido generado por IA puede ser incorrecto.">
            <a:extLst>
              <a:ext uri="{FF2B5EF4-FFF2-40B4-BE49-F238E27FC236}">
                <a16:creationId xmlns:a16="http://schemas.microsoft.com/office/drawing/2014/main" id="{3A332A79-1D09-008F-14F6-749AA67DA90E}"/>
              </a:ext>
            </a:extLst>
          </p:cNvPr>
          <p:cNvPicPr>
            <a:picLocks noChangeAspect="1"/>
          </p:cNvPicPr>
          <p:nvPr/>
        </p:nvPicPr>
        <p:blipFill rotWithShape="1">
          <a:blip r:embed="rId5">
            <a:extLst>
              <a:ext uri="{28A0092B-C50C-407E-A947-70E740481C1C}">
                <a14:useLocalDpi xmlns:a14="http://schemas.microsoft.com/office/drawing/2010/main"/>
              </a:ext>
            </a:extLst>
          </a:blip>
          <a:srcRect l="17948" r="17948"/>
          <a:stretch>
            <a:fillRect/>
          </a:stretch>
        </p:blipFill>
        <p:spPr>
          <a:xfrm>
            <a:off x="152400" y="3722451"/>
            <a:ext cx="1512771" cy="3038475"/>
          </a:xfrm>
          <a:prstGeom prst="rect">
            <a:avLst/>
          </a:prstGeom>
          <a:ln w="38100" cap="sq">
            <a:solidFill>
              <a:srgbClr val="43ECBB"/>
            </a:solidFill>
            <a:prstDash val="solid"/>
            <a:miter lim="800000"/>
          </a:ln>
          <a:effectLst>
            <a:outerShdw blurRad="50800" dist="38100" dir="2700000" algn="tl" rotWithShape="0">
              <a:srgbClr val="000000">
                <a:alpha val="43000"/>
              </a:srgbClr>
            </a:outerShdw>
          </a:effectLst>
        </p:spPr>
      </p:pic>
      <p:pic>
        <p:nvPicPr>
          <p:cNvPr id="12" name="Imagen 11" descr="Un dibujo de una persona&#10;&#10;El contenido generado por IA puede ser incorrecto.">
            <a:extLst>
              <a:ext uri="{FF2B5EF4-FFF2-40B4-BE49-F238E27FC236}">
                <a16:creationId xmlns:a16="http://schemas.microsoft.com/office/drawing/2014/main" id="{085AA44A-D031-D656-2684-ACE699DB6AD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62529" y="4306959"/>
            <a:ext cx="271934" cy="264695"/>
          </a:xfrm>
          <a:prstGeom prst="rect">
            <a:avLst/>
          </a:prstGeom>
          <a:effectLst>
            <a:outerShdw blurRad="50800" dist="38100" dir="8100000" algn="tr" rotWithShape="0">
              <a:prstClr val="black">
                <a:alpha val="40000"/>
              </a:prstClr>
            </a:outerShdw>
          </a:effectLst>
        </p:spPr>
      </p:pic>
      <p:pic>
        <p:nvPicPr>
          <p:cNvPr id="13" name="Imagen 12" descr="Logotipo, Icono&#10;&#10;El contenido generado por IA puede ser incorrecto.">
            <a:extLst>
              <a:ext uri="{FF2B5EF4-FFF2-40B4-BE49-F238E27FC236}">
                <a16:creationId xmlns:a16="http://schemas.microsoft.com/office/drawing/2014/main" id="{8FA01F73-DF38-ECFD-72F3-5A39413449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62529" y="4688054"/>
            <a:ext cx="271934" cy="26469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4C54DEF9-1557-7822-3281-0EA8CAC8822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262529" y="6291021"/>
            <a:ext cx="271934" cy="264695"/>
          </a:xfrm>
          <a:prstGeom prst="rect">
            <a:avLst/>
          </a:prstGeom>
          <a:effectLst>
            <a:outerShdw blurRad="50800" dist="38100" dir="8100000" algn="tr" rotWithShape="0">
              <a:prstClr val="black">
                <a:alpha val="40000"/>
              </a:prstClr>
            </a:outerShdw>
          </a:effectLst>
        </p:spPr>
      </p:pic>
      <p:pic>
        <p:nvPicPr>
          <p:cNvPr id="17" name="Imagen 16" descr="Imagen que contiene ipod&#10;&#10;El contenido generado por IA puede ser incorrecto.">
            <a:extLst>
              <a:ext uri="{FF2B5EF4-FFF2-40B4-BE49-F238E27FC236}">
                <a16:creationId xmlns:a16="http://schemas.microsoft.com/office/drawing/2014/main" id="{1C18E1BC-1A0B-7040-2A40-FA3A76891C8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262529" y="5909161"/>
            <a:ext cx="271934" cy="264695"/>
          </a:xfrm>
          <a:prstGeom prst="rect">
            <a:avLst/>
          </a:prstGeom>
          <a:effectLst>
            <a:outerShdw blurRad="50800" dist="38100" dir="8100000" algn="tr" rotWithShape="0">
              <a:prstClr val="black">
                <a:alpha val="40000"/>
              </a:prstClr>
            </a:outerShdw>
          </a:effectLst>
        </p:spPr>
      </p:pic>
      <p:pic>
        <p:nvPicPr>
          <p:cNvPr id="20" name="Imagen 19" descr="Un dibujo de una persona&#10;&#10;El contenido generado por IA puede ser incorrecto.">
            <a:extLst>
              <a:ext uri="{FF2B5EF4-FFF2-40B4-BE49-F238E27FC236}">
                <a16:creationId xmlns:a16="http://schemas.microsoft.com/office/drawing/2014/main" id="{5E9AEB55-F36F-B330-1809-D5C979FC885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262529" y="5070840"/>
            <a:ext cx="271934" cy="264695"/>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19EBC397-270C-E03D-9D70-D2BBBD29491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69722" y="5464517"/>
            <a:ext cx="531913" cy="415769"/>
          </a:xfrm>
          <a:prstGeom prst="rect">
            <a:avLst/>
          </a:prstGeom>
          <a:effectLst>
            <a:outerShdw blurRad="50800" dist="38100" dir="8100000" algn="tr" rotWithShape="0">
              <a:prstClr val="black">
                <a:alpha val="40000"/>
              </a:prstClr>
            </a:outerShdw>
          </a:effectLst>
        </p:spPr>
      </p:pic>
      <p:pic>
        <p:nvPicPr>
          <p:cNvPr id="31" name="Imagen 30" descr="Icono&#10;&#10;El contenido generado por IA puede ser incorrecto.">
            <a:extLst>
              <a:ext uri="{FF2B5EF4-FFF2-40B4-BE49-F238E27FC236}">
                <a16:creationId xmlns:a16="http://schemas.microsoft.com/office/drawing/2014/main" id="{63077559-38E3-E083-F633-B6197E79839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69722" y="3854146"/>
            <a:ext cx="531913" cy="41576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A4A5281-1F66-A03E-C376-9360D091A156}"/>
              </a:ext>
            </a:extLst>
          </p:cNvPr>
          <p:cNvSpPr txBox="1"/>
          <p:nvPr/>
        </p:nvSpPr>
        <p:spPr>
          <a:xfrm>
            <a:off x="239025" y="1888320"/>
            <a:ext cx="7193983" cy="1323439"/>
          </a:xfrm>
          <a:prstGeom prst="rect">
            <a:avLst/>
          </a:prstGeom>
          <a:noFill/>
        </p:spPr>
        <p:txBody>
          <a:bodyPr wrap="square">
            <a:spAutoFit/>
          </a:bodyPr>
          <a:lstStyle/>
          <a:p>
            <a:pPr>
              <a:spcBef>
                <a:spcPts val="600"/>
              </a:spcBef>
            </a:pPr>
            <a:r>
              <a:rPr lang="de-DE" sz="2000" b="1" dirty="0">
                <a:solidFill>
                  <a:schemeClr val="bg1"/>
                </a:solidFill>
                <a:effectLst>
                  <a:glow rad="101600">
                    <a:srgbClr val="5F4001"/>
                  </a:glow>
                  <a:outerShdw blurRad="38100" dist="38100" dir="2700000" algn="tl">
                    <a:srgbClr val="000000">
                      <a:alpha val="43137"/>
                    </a:srgbClr>
                  </a:outerShdw>
                </a:effectLst>
              </a:rPr>
              <a:t>Aber GOTT hatte diese Idee nicht aufgegeben. Mose blieb für Ihn der auserwählte Befreier. Denn auch er hatte das Leiden seines Volkes nicht vergessen. Jetzt war die Zeit gekommen, Israel aus seiner harten Sklaverei zu befreien.</a:t>
            </a:r>
          </a:p>
        </p:txBody>
      </p:sp>
    </p:spTree>
    <p:extLst>
      <p:ext uri="{BB962C8B-B14F-4D97-AF65-F5344CB8AC3E}">
        <p14:creationId xmlns:p14="http://schemas.microsoft.com/office/powerpoint/2010/main" val="5644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9"/>
                                        </p:tgtEl>
                                      </p:cBhvr>
                                    </p:animEffect>
                                  </p:childTnLst>
                                </p:cTn>
                              </p:par>
                              <p:par>
                                <p:cTn id="26" presetID="25"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strVal val="4*#ppt_w"/>
                                          </p:val>
                                        </p:tav>
                                        <p:tav tm="100000">
                                          <p:val>
                                            <p:strVal val="#ppt_w"/>
                                          </p:val>
                                        </p:tav>
                                      </p:tavLst>
                                    </p:anim>
                                    <p:anim calcmode="lin" valueType="num">
                                      <p:cBhvr>
                                        <p:cTn id="45" dur="500" fill="hold"/>
                                        <p:tgtEl>
                                          <p:spTgt spid="31"/>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wipe(left)">
                                      <p:cBhvr>
                                        <p:cTn id="49" dur="500"/>
                                        <p:tgtEl>
                                          <p:spTgt spid="2">
                                            <p:txEl>
                                              <p:pRg st="0" end="0"/>
                                            </p:txEl>
                                          </p:spTgt>
                                        </p:tgtEl>
                                      </p:cBhvr>
                                    </p:animEffect>
                                  </p:childTnLst>
                                </p:cTn>
                              </p:par>
                            </p:childTnLst>
                          </p:cTn>
                        </p:par>
                        <p:par>
                          <p:cTn id="50" fill="hold">
                            <p:stCondLst>
                              <p:cond delay="1000"/>
                            </p:stCondLst>
                            <p:childTnLst>
                              <p:par>
                                <p:cTn id="51" presetID="31"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 calcmode="lin" valueType="num">
                                      <p:cBhvr>
                                        <p:cTn id="55" dur="500" fill="hold"/>
                                        <p:tgtEl>
                                          <p:spTgt spid="12"/>
                                        </p:tgtEl>
                                        <p:attrNameLst>
                                          <p:attrName>style.rotation</p:attrName>
                                        </p:attrNameLst>
                                      </p:cBhvr>
                                      <p:tavLst>
                                        <p:tav tm="0">
                                          <p:val>
                                            <p:fltVal val="90"/>
                                          </p:val>
                                        </p:tav>
                                        <p:tav tm="100000">
                                          <p:val>
                                            <p:fltVal val="0"/>
                                          </p:val>
                                        </p:tav>
                                      </p:tavLst>
                                    </p:anim>
                                    <p:animEffect transition="in" filter="fade">
                                      <p:cBhvr>
                                        <p:cTn id="56" dur="500"/>
                                        <p:tgtEl>
                                          <p:spTgt spid="12"/>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2000"/>
                            </p:stCondLst>
                            <p:childTnLst>
                              <p:par>
                                <p:cTn id="62" presetID="3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 calcmode="lin" valueType="num">
                                      <p:cBhvr>
                                        <p:cTn id="66" dur="500" fill="hold"/>
                                        <p:tgtEl>
                                          <p:spTgt spid="13"/>
                                        </p:tgtEl>
                                        <p:attrNameLst>
                                          <p:attrName>style.rotation</p:attrName>
                                        </p:attrNameLst>
                                      </p:cBhvr>
                                      <p:tavLst>
                                        <p:tav tm="0">
                                          <p:val>
                                            <p:fltVal val="90"/>
                                          </p:val>
                                        </p:tav>
                                        <p:tav tm="100000">
                                          <p:val>
                                            <p:fltVal val="0"/>
                                          </p:val>
                                        </p:tav>
                                      </p:tavLst>
                                    </p:anim>
                                    <p:animEffect transition="in" filter="fade">
                                      <p:cBhvr>
                                        <p:cTn id="67" dur="500"/>
                                        <p:tgtEl>
                                          <p:spTgt spid="13"/>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3000"/>
                            </p:stCondLst>
                            <p:childTnLst>
                              <p:par>
                                <p:cTn id="73" presetID="31"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 calcmode="lin" valueType="num">
                                      <p:cBhvr>
                                        <p:cTn id="77" dur="500" fill="hold"/>
                                        <p:tgtEl>
                                          <p:spTgt spid="20"/>
                                        </p:tgtEl>
                                        <p:attrNameLst>
                                          <p:attrName>style.rotation</p:attrName>
                                        </p:attrNameLst>
                                      </p:cBhvr>
                                      <p:tavLst>
                                        <p:tav tm="0">
                                          <p:val>
                                            <p:fltVal val="90"/>
                                          </p:val>
                                        </p:tav>
                                        <p:tav tm="100000">
                                          <p:val>
                                            <p:fltVal val="0"/>
                                          </p:val>
                                        </p:tav>
                                      </p:tavLst>
                                    </p:anim>
                                    <p:animEffect transition="in" filter="fade">
                                      <p:cBhvr>
                                        <p:cTn id="78" dur="500"/>
                                        <p:tgtEl>
                                          <p:spTgt spid="20"/>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strVal val="4*#ppt_w"/>
                                          </p:val>
                                        </p:tav>
                                        <p:tav tm="100000">
                                          <p:val>
                                            <p:strVal val="#ppt_w"/>
                                          </p:val>
                                        </p:tav>
                                      </p:tavLst>
                                    </p:anim>
                                    <p:anim calcmode="lin" valueType="num">
                                      <p:cBhvr>
                                        <p:cTn id="88" dur="500" fill="hold"/>
                                        <p:tgtEl>
                                          <p:spTgt spid="24"/>
                                        </p:tgtEl>
                                        <p:attrNameLst>
                                          <p:attrName>ppt_h</p:attrName>
                                        </p:attrNameLst>
                                      </p:cBhvr>
                                      <p:tavLst>
                                        <p:tav tm="0">
                                          <p:val>
                                            <p:strVal val="4*#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4" end="4"/>
                                            </p:txEl>
                                          </p:spTgt>
                                        </p:tgtEl>
                                        <p:attrNameLst>
                                          <p:attrName>style.visibility</p:attrName>
                                        </p:attrNameLst>
                                      </p:cBhvr>
                                      <p:to>
                                        <p:strVal val="visible"/>
                                      </p:to>
                                    </p:set>
                                    <p:animEffect transition="in" filter="wipe(left)">
                                      <p:cBhvr>
                                        <p:cTn id="92" dur="500"/>
                                        <p:tgtEl>
                                          <p:spTgt spid="2">
                                            <p:txEl>
                                              <p:pRg st="4" end="4"/>
                                            </p:txEl>
                                          </p:spTgt>
                                        </p:tgtEl>
                                      </p:cBhvr>
                                    </p:animEffect>
                                  </p:childTnLst>
                                </p:cTn>
                              </p:par>
                            </p:childTnLst>
                          </p:cTn>
                        </p:par>
                        <p:par>
                          <p:cTn id="93" fill="hold">
                            <p:stCondLst>
                              <p:cond delay="1000"/>
                            </p:stCondLst>
                            <p:childTnLst>
                              <p:par>
                                <p:cTn id="94" presetID="31" presetClass="entr" presetSubtype="0"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anim calcmode="lin" valueType="num">
                                      <p:cBhvr>
                                        <p:cTn id="98" dur="500" fill="hold"/>
                                        <p:tgtEl>
                                          <p:spTgt spid="17"/>
                                        </p:tgtEl>
                                        <p:attrNameLst>
                                          <p:attrName>style.rotation</p:attrName>
                                        </p:attrNameLst>
                                      </p:cBhvr>
                                      <p:tavLst>
                                        <p:tav tm="0">
                                          <p:val>
                                            <p:fltVal val="90"/>
                                          </p:val>
                                        </p:tav>
                                        <p:tav tm="100000">
                                          <p:val>
                                            <p:fltVal val="0"/>
                                          </p:val>
                                        </p:tav>
                                      </p:tavLst>
                                    </p:anim>
                                    <p:animEffect transition="in" filter="fade">
                                      <p:cBhvr>
                                        <p:cTn id="99" dur="500"/>
                                        <p:tgtEl>
                                          <p:spTgt spid="17"/>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2000"/>
                            </p:stCondLst>
                            <p:childTnLst>
                              <p:par>
                                <p:cTn id="105" presetID="3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 calcmode="lin" valueType="num">
                                      <p:cBhvr>
                                        <p:cTn id="109" dur="500" fill="hold"/>
                                        <p:tgtEl>
                                          <p:spTgt spid="15"/>
                                        </p:tgtEl>
                                        <p:attrNameLst>
                                          <p:attrName>style.rotation</p:attrName>
                                        </p:attrNameLst>
                                      </p:cBhvr>
                                      <p:tavLst>
                                        <p:tav tm="0">
                                          <p:val>
                                            <p:fltVal val="90"/>
                                          </p:val>
                                        </p:tav>
                                        <p:tav tm="100000">
                                          <p:val>
                                            <p:fltVal val="0"/>
                                          </p:val>
                                        </p:tav>
                                      </p:tavLst>
                                    </p:anim>
                                    <p:animEffect transition="in" filter="fade">
                                      <p:cBhvr>
                                        <p:cTn id="110" dur="500"/>
                                        <p:tgtEl>
                                          <p:spTgt spid="15"/>
                                        </p:tgtEl>
                                      </p:cBhvr>
                                    </p:animEffect>
                                  </p:childTnLst>
                                </p:cTn>
                              </p:par>
                            </p:childTnLst>
                          </p:cTn>
                        </p:par>
                        <p:par>
                          <p:cTn id="111" fill="hold">
                            <p:stCondLst>
                              <p:cond delay="2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1224B4-12EB-0526-91A9-43E51401A654}"/>
              </a:ext>
            </a:extLst>
          </p:cNvPr>
          <p:cNvSpPr txBox="1"/>
          <p:nvPr/>
        </p:nvSpPr>
        <p:spPr>
          <a:xfrm>
            <a:off x="2107934" y="5671975"/>
            <a:ext cx="7122694" cy="1107996"/>
          </a:xfrm>
          <a:prstGeom prst="rect">
            <a:avLst/>
          </a:prstGeom>
          <a:noFill/>
        </p:spPr>
        <p:txBody>
          <a:bodyPr wrap="square">
            <a:prstTxWarp prst="textTriangleInverted">
              <a:avLst/>
            </a:prstTxWarp>
            <a:spAutoFit/>
          </a:bodyPr>
          <a:lstStyle/>
          <a:p>
            <a:pPr algn="ctr"/>
            <a:r>
              <a:rPr lang="es-ES" sz="6600" b="1" spc="50" dirty="0">
                <a:ln w="0"/>
                <a:solidFill>
                  <a:schemeClr val="accent2">
                    <a:lumMod val="75000"/>
                  </a:schemeClr>
                </a:solidFill>
                <a:effectLst>
                  <a:glow rad="63500">
                    <a:schemeClr val="bg2">
                      <a:lumMod val="20000"/>
                      <a:lumOff val="80000"/>
                    </a:schemeClr>
                  </a:glow>
                  <a:innerShdw blurRad="63500" dist="50800" dir="13500000">
                    <a:srgbClr val="000000">
                      <a:alpha val="50000"/>
                    </a:srgbClr>
                  </a:innerShdw>
                </a:effectLst>
              </a:rPr>
              <a:t>DER </a:t>
            </a:r>
            <a:r>
              <a:rPr lang="es-ES" sz="6600" b="1" spc="50" dirty="0" err="1">
                <a:ln w="0"/>
                <a:solidFill>
                  <a:schemeClr val="accent2">
                    <a:lumMod val="75000"/>
                  </a:schemeClr>
                </a:solidFill>
                <a:effectLst>
                  <a:glow rad="63500">
                    <a:schemeClr val="bg2">
                      <a:lumMod val="20000"/>
                      <a:lumOff val="80000"/>
                    </a:schemeClr>
                  </a:glow>
                  <a:innerShdw blurRad="63500" dist="50800" dir="13500000">
                    <a:srgbClr val="000000">
                      <a:alpha val="50000"/>
                    </a:srgbClr>
                  </a:innerShdw>
                </a:effectLst>
              </a:rPr>
              <a:t>RUF</a:t>
            </a:r>
            <a:endParaRPr lang="es-ES" sz="6600" b="1" spc="50" dirty="0">
              <a:ln w="0"/>
              <a:solidFill>
                <a:schemeClr val="accent2">
                  <a:lumMod val="75000"/>
                </a:schemeClr>
              </a:solidFill>
              <a:effectLst>
                <a:glow rad="63500">
                  <a:schemeClr val="bg2">
                    <a:lumMod val="20000"/>
                    <a:lumOff val="80000"/>
                  </a:schemeClr>
                </a:glow>
                <a:innerShdw blurRad="63500" dist="50800" dir="13500000">
                  <a:srgbClr val="000000">
                    <a:alpha val="50000"/>
                  </a:srgbClr>
                </a:innerShdw>
              </a:effectLst>
            </a:endParaRPr>
          </a:p>
        </p:txBody>
      </p:sp>
    </p:spTree>
    <p:extLst>
      <p:ext uri="{BB962C8B-B14F-4D97-AF65-F5344CB8AC3E}">
        <p14:creationId xmlns:p14="http://schemas.microsoft.com/office/powerpoint/2010/main" val="245131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40000" t="-17000" b="-24000"/>
          </a:stretch>
        </a:blipFill>
        <a:effectLst/>
      </p:bgPr>
    </p:bg>
    <p:spTree>
      <p:nvGrpSpPr>
        <p:cNvPr id="1" name=""/>
        <p:cNvGrpSpPr/>
        <p:nvPr/>
      </p:nvGrpSpPr>
      <p:grpSpPr>
        <a:xfrm>
          <a:off x="0" y="0"/>
          <a:ext cx="0" cy="0"/>
          <a:chOff x="0" y="0"/>
          <a:chExt cx="0" cy="0"/>
        </a:xfrm>
      </p:grpSpPr>
      <p:sp>
        <p:nvSpPr>
          <p:cNvPr id="3" name="CuadroTexto 2" descr="Llamas de fuego sobre fondo negro">
            <a:extLst>
              <a:ext uri="{FF2B5EF4-FFF2-40B4-BE49-F238E27FC236}">
                <a16:creationId xmlns:a16="http://schemas.microsoft.com/office/drawing/2014/main" id="{97240143-F816-C8C5-0019-E068193EC9DB}"/>
              </a:ext>
            </a:extLst>
          </p:cNvPr>
          <p:cNvSpPr txBox="1"/>
          <p:nvPr/>
        </p:nvSpPr>
        <p:spPr>
          <a:xfrm>
            <a:off x="0" y="-96250"/>
            <a:ext cx="9601200" cy="707886"/>
          </a:xfrm>
          <a:prstGeom prst="rect">
            <a:avLst/>
          </a:prstGeom>
          <a:noFill/>
        </p:spPr>
        <p:txBody>
          <a:bodyPr wrap="square">
            <a:spAutoFit/>
          </a:bodyPr>
          <a:lstStyle/>
          <a:p>
            <a:pPr algn="ctr"/>
            <a:r>
              <a:rPr lang="es-ES" sz="40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DER </a:t>
            </a:r>
            <a:r>
              <a:rPr lang="es-ES" sz="4000" b="1" spc="600" dirty="0" err="1">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BRENNENDE</a:t>
            </a:r>
            <a:r>
              <a:rPr lang="es-ES" sz="40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 </a:t>
            </a:r>
            <a:r>
              <a:rPr lang="es-ES" sz="4000" b="1" spc="600" dirty="0" err="1">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DORNBUSCH</a:t>
            </a:r>
            <a:r>
              <a:rPr lang="es-ES" sz="40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 </a:t>
            </a:r>
          </a:p>
        </p:txBody>
      </p:sp>
      <p:sp>
        <p:nvSpPr>
          <p:cNvPr id="5" name="CuadroTexto 4">
            <a:extLst>
              <a:ext uri="{FF2B5EF4-FFF2-40B4-BE49-F238E27FC236}">
                <a16:creationId xmlns:a16="http://schemas.microsoft.com/office/drawing/2014/main" id="{9C268A33-5461-98AE-A904-5AF743EB419A}"/>
              </a:ext>
            </a:extLst>
          </p:cNvPr>
          <p:cNvSpPr txBox="1"/>
          <p:nvPr/>
        </p:nvSpPr>
        <p:spPr>
          <a:xfrm>
            <a:off x="149994" y="499244"/>
            <a:ext cx="9601200" cy="923330"/>
          </a:xfrm>
          <a:prstGeom prst="rect">
            <a:avLst/>
          </a:prstGeom>
          <a:noFill/>
        </p:spPr>
        <p:txBody>
          <a:bodyPr wrap="square">
            <a:spAutoFit/>
          </a:bodyPr>
          <a:lstStyle/>
          <a:p>
            <a:pPr algn="ctr"/>
            <a:r>
              <a:rPr lang="de-DE" b="1" dirty="0">
                <a:solidFill>
                  <a:schemeClr val="accent5">
                    <a:lumMod val="75000"/>
                  </a:schemeClr>
                </a:solidFill>
                <a:latin typeface="Comic Sans MS" panose="030F0702030302020204" pitchFamily="66" charset="0"/>
              </a:rPr>
              <a:t>„Und der Engel des HERRN erschien ihm in einer feurigen Flamme aus dem Dornbusch. Und er sah, dass der Busch im Feuer brannte und doch nicht verzehrt wurde“</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(2. </a:t>
            </a:r>
            <a:r>
              <a:rPr lang="es-ES" sz="1400" b="1" dirty="0" err="1">
                <a:solidFill>
                  <a:schemeClr val="accent5">
                    <a:lumMod val="75000"/>
                  </a:schemeClr>
                </a:solidFill>
                <a:latin typeface="Comic Sans MS" panose="030F0702030302020204" pitchFamily="66" charset="0"/>
              </a:rPr>
              <a:t>Mose</a:t>
            </a:r>
            <a:r>
              <a:rPr lang="es-ES" sz="1400" b="1" dirty="0">
                <a:solidFill>
                  <a:schemeClr val="accent5">
                    <a:lumMod val="75000"/>
                  </a:schemeClr>
                </a:solidFill>
                <a:latin typeface="Comic Sans MS" panose="030F0702030302020204" pitchFamily="66" charset="0"/>
              </a:rPr>
              <a:t> 3:2)</a:t>
            </a:r>
          </a:p>
        </p:txBody>
      </p:sp>
      <p:sp>
        <p:nvSpPr>
          <p:cNvPr id="6" name="CuadroTexto 5">
            <a:extLst>
              <a:ext uri="{FF2B5EF4-FFF2-40B4-BE49-F238E27FC236}">
                <a16:creationId xmlns:a16="http://schemas.microsoft.com/office/drawing/2014/main" id="{979498DB-FFA9-00EE-610F-B68B877B1705}"/>
              </a:ext>
            </a:extLst>
          </p:cNvPr>
          <p:cNvSpPr txBox="1"/>
          <p:nvPr/>
        </p:nvSpPr>
        <p:spPr>
          <a:xfrm>
            <a:off x="2346258" y="1303590"/>
            <a:ext cx="9742171" cy="1323439"/>
          </a:xfrm>
          <a:prstGeom prst="rect">
            <a:avLst/>
          </a:prstGeom>
          <a:noFill/>
        </p:spPr>
        <p:txBody>
          <a:bodyPr wrap="square" rtlCol="0">
            <a:spAutoFit/>
          </a:bodyPr>
          <a:lstStyle/>
          <a:p>
            <a:pPr>
              <a:spcBef>
                <a:spcPts val="600"/>
              </a:spcBef>
            </a:pPr>
            <a:r>
              <a:rPr lang="de-DE" sz="2000" b="1" dirty="0"/>
              <a:t>Mose lebte 40 Jahre in Midian, heiratete dort, bekam zwei Söhne und diente seinem Schwiegervater als Hirte. In dieser Zeit schrieb er auch zwei Bücher: Das Buch HIOB und das1. Buch Mose, die für das Verständnis der entscheidenden Themen der Erlösung unerlässlich sind. Doch in einem Augenblick änderte sich alles.</a:t>
            </a:r>
          </a:p>
        </p:txBody>
      </p:sp>
      <p:pic>
        <p:nvPicPr>
          <p:cNvPr id="4" name="Imagen 3" descr="Dibujo de una persona&#10;&#10;El contenido generado por IA puede ser incorrecto.">
            <a:extLst>
              <a:ext uri="{FF2B5EF4-FFF2-40B4-BE49-F238E27FC236}">
                <a16:creationId xmlns:a16="http://schemas.microsoft.com/office/drawing/2014/main" id="{4751E5F0-C83A-A693-303D-C2B933D45DE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9076" y="3994482"/>
            <a:ext cx="4786498" cy="2767263"/>
          </a:xfrm>
          <a:prstGeom prst="roundRect">
            <a:avLst>
              <a:gd name="adj" fmla="val 114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caricatura de una persona&#10;&#10;El contenido generado por IA puede ser incorrecto.">
            <a:extLst>
              <a:ext uri="{FF2B5EF4-FFF2-40B4-BE49-F238E27FC236}">
                <a16:creationId xmlns:a16="http://schemas.microsoft.com/office/drawing/2014/main" id="{4A2669C2-6331-D5B9-26C9-8EE4CC9D8CAB}"/>
              </a:ext>
            </a:extLst>
          </p:cNvPr>
          <p:cNvPicPr>
            <a:picLocks noChangeAspect="1"/>
          </p:cNvPicPr>
          <p:nvPr/>
        </p:nvPicPr>
        <p:blipFill rotWithShape="1">
          <a:blip r:embed="rId5">
            <a:extLst>
              <a:ext uri="{28A0092B-C50C-407E-A947-70E740481C1C}">
                <a14:useLocalDpi xmlns:a14="http://schemas.microsoft.com/office/drawing/2010/main"/>
              </a:ext>
            </a:extLst>
          </a:blip>
          <a:srcRect t="8945" b="597"/>
          <a:stretch>
            <a:fillRect/>
          </a:stretch>
        </p:blipFill>
        <p:spPr>
          <a:xfrm>
            <a:off x="219075" y="1303590"/>
            <a:ext cx="2056051" cy="2503202"/>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10" name="Imagen 9" descr="Un dibujo de una persona&#10;&#10;El contenido generado por IA puede ser incorrecto.">
            <a:extLst>
              <a:ext uri="{FF2B5EF4-FFF2-40B4-BE49-F238E27FC236}">
                <a16:creationId xmlns:a16="http://schemas.microsoft.com/office/drawing/2014/main" id="{74C5EB2E-7866-91BA-3E9C-B8D25D751D0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219196" y="3936732"/>
            <a:ext cx="2753729" cy="2772087"/>
          </a:xfrm>
          <a:prstGeom prst="rect">
            <a:avLst/>
          </a:prstGeom>
          <a:ln w="28575">
            <a:solidFill>
              <a:schemeClr val="bg1"/>
            </a:solidFill>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B4B53748-82C6-D13F-5152-65A69E2A9060}"/>
              </a:ext>
            </a:extLst>
          </p:cNvPr>
          <p:cNvSpPr txBox="1"/>
          <p:nvPr/>
        </p:nvSpPr>
        <p:spPr>
          <a:xfrm>
            <a:off x="5005573" y="3988464"/>
            <a:ext cx="4095549" cy="2862322"/>
          </a:xfrm>
          <a:prstGeom prst="rect">
            <a:avLst/>
          </a:prstGeom>
          <a:noFill/>
        </p:spPr>
        <p:txBody>
          <a:bodyPr wrap="square">
            <a:spAutoFit/>
          </a:bodyPr>
          <a:lstStyle/>
          <a:p>
            <a:pPr>
              <a:spcBef>
                <a:spcPts val="600"/>
              </a:spcBef>
            </a:pPr>
            <a:r>
              <a:rPr lang="de-DE" sz="2000" b="1" dirty="0"/>
              <a:t>Als GOTT zu Moses sprach, stellte er sich als der GOTT Abrahams, Isaaks und Jakobs vor. Der Gedanke war klar: GOTT war herabgestiegen, um die Verheißung zu erfüllen, die Er diesen Patriarchen gegeben hatte und um Israel das Land Kanaan zu geben (1. Mose 12,7; 26,3; 48,3-4).</a:t>
            </a:r>
          </a:p>
        </p:txBody>
      </p:sp>
      <p:pic>
        <p:nvPicPr>
          <p:cNvPr id="14" name="Imagen 13" descr="Un dibujo de una persona&#10;&#10;El contenido generado por IA puede ser incorrecto.">
            <a:extLst>
              <a:ext uri="{FF2B5EF4-FFF2-40B4-BE49-F238E27FC236}">
                <a16:creationId xmlns:a16="http://schemas.microsoft.com/office/drawing/2014/main" id="{696E3D82-835C-9FFB-CA88-21799D07D3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93417" y="129931"/>
            <a:ext cx="2029339" cy="114150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1BD6EA6E-5D55-B384-B160-B22BDFA4D5EB}"/>
              </a:ext>
            </a:extLst>
          </p:cNvPr>
          <p:cNvSpPr txBox="1"/>
          <p:nvPr/>
        </p:nvSpPr>
        <p:spPr>
          <a:xfrm>
            <a:off x="2346258" y="2627029"/>
            <a:ext cx="9845742" cy="1323439"/>
          </a:xfrm>
          <a:prstGeom prst="rect">
            <a:avLst/>
          </a:prstGeom>
          <a:noFill/>
        </p:spPr>
        <p:txBody>
          <a:bodyPr wrap="square">
            <a:spAutoFit/>
          </a:bodyPr>
          <a:lstStyle/>
          <a:p>
            <a:pPr>
              <a:spcBef>
                <a:spcPts val="600"/>
              </a:spcBef>
            </a:pPr>
            <a:r>
              <a:rPr lang="de-DE" sz="2000" b="1" dirty="0"/>
              <a:t>Am Horeb (Berg Sinai) erschien dem Mose der Engel Gottes in einem brennenden Dornbusch (2. Mose 3,1-3</a:t>
            </a:r>
            <a:r>
              <a:rPr lang="es-ES" sz="2000" b="1" dirty="0"/>
              <a:t>). </a:t>
            </a:r>
            <a:r>
              <a:rPr lang="de-DE" sz="2000" b="1" dirty="0"/>
              <a:t>Wer war dieser Engel? GOTT selbst (2. Mose 3,4). Bevor Er Mensch wurde, erschien JESUS bei mehreren Gelegenheiten als „Engel Jahwes“ (1. Mose 22:11-17; Richter 6:11, 16; 13:17-22; Sach 3:1-2</a:t>
            </a:r>
            <a:r>
              <a:rPr lang="es-ES" sz="2000" b="1" dirty="0"/>
              <a:t>).</a:t>
            </a:r>
          </a:p>
        </p:txBody>
      </p:sp>
    </p:spTree>
    <p:extLst>
      <p:ext uri="{BB962C8B-B14F-4D97-AF65-F5344CB8AC3E}">
        <p14:creationId xmlns:p14="http://schemas.microsoft.com/office/powerpoint/2010/main" val="12131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360"/>
                                          </p:val>
                                        </p:tav>
                                        <p:tav tm="100000">
                                          <p:val>
                                            <p:fltVal val="0"/>
                                          </p:val>
                                        </p:tav>
                                      </p:tavLst>
                                    </p:anim>
                                    <p:animEffect transition="in" filter="fade">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strVal val="4*#ppt_w"/>
                                          </p:val>
                                        </p:tav>
                                        <p:tav tm="100000">
                                          <p:val>
                                            <p:strVal val="#ppt_w"/>
                                          </p:val>
                                        </p:tav>
                                      </p:tavLst>
                                    </p:anim>
                                    <p:anim calcmode="lin" valueType="num">
                                      <p:cBhvr>
                                        <p:cTn id="37" dur="500" fill="hold"/>
                                        <p:tgtEl>
                                          <p:spTgt spid="4"/>
                                        </p:tgtEl>
                                        <p:attrNameLst>
                                          <p:attrName>ppt_h</p:attrName>
                                        </p:attrNameLst>
                                      </p:cBhvr>
                                      <p:tavLst>
                                        <p:tav tm="0">
                                          <p:val>
                                            <p:strVal val="4*#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a:extLst>
            <a:ext uri="{FF2B5EF4-FFF2-40B4-BE49-F238E27FC236}">
              <a16:creationId xmlns:a16="http://schemas.microsoft.com/office/drawing/2014/main" id="{B8D32C27-A1BC-D53C-BCB9-04A3D5A0DD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511596-D2CE-89F0-3AD1-5D37C213BB9B}"/>
              </a:ext>
            </a:extLst>
          </p:cNvPr>
          <p:cNvSpPr txBox="1"/>
          <p:nvPr/>
        </p:nvSpPr>
        <p:spPr>
          <a:xfrm>
            <a:off x="3128211" y="0"/>
            <a:ext cx="9063788" cy="769441"/>
          </a:xfrm>
          <a:prstGeom prst="rect">
            <a:avLst/>
          </a:prstGeom>
          <a:noFill/>
          <a:effectLst>
            <a:outerShdw blurRad="50800" dist="12700" dir="2700000" algn="tl" rotWithShape="0">
              <a:prstClr val="black">
                <a:alpha val="73000"/>
              </a:prstClr>
            </a:outerShdw>
          </a:effectLst>
        </p:spPr>
        <p:txBody>
          <a:bodyPr wrap="square">
            <a:spAutoFit/>
          </a:bodyPr>
          <a:lstStyle/>
          <a:p>
            <a:pPr algn="ctr"/>
            <a:r>
              <a:rPr lang="es-ES" sz="4400" b="1" spc="30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GOTTES</a:t>
            </a: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4400" b="1" spc="30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AUFTRAG</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CuadroTexto 6">
            <a:extLst>
              <a:ext uri="{FF2B5EF4-FFF2-40B4-BE49-F238E27FC236}">
                <a16:creationId xmlns:a16="http://schemas.microsoft.com/office/drawing/2014/main" id="{8E7C85F6-C29F-3358-856A-6F152B6777FD}"/>
              </a:ext>
            </a:extLst>
          </p:cNvPr>
          <p:cNvSpPr txBox="1"/>
          <p:nvPr/>
        </p:nvSpPr>
        <p:spPr>
          <a:xfrm>
            <a:off x="3128211" y="730983"/>
            <a:ext cx="8957912" cy="612934"/>
          </a:xfrm>
          <a:prstGeom prst="roundRect">
            <a:avLst/>
          </a:prstGeom>
          <a:solidFill>
            <a:schemeClr val="accent1">
              <a:lumMod val="75000"/>
            </a:schemeClr>
          </a:solidFill>
          <a:ln w="19050">
            <a:solidFill>
              <a:schemeClr val="bg2">
                <a:lumMod val="60000"/>
                <a:lumOff val="40000"/>
              </a:schemeClr>
            </a:solidFill>
          </a:ln>
          <a:scene3d>
            <a:camera prst="orthographicFront"/>
            <a:lightRig rig="threePt" dir="t"/>
          </a:scene3d>
          <a:sp3d>
            <a:bevelT w="139700" prst="cross"/>
          </a:sp3d>
        </p:spPr>
        <p:txBody>
          <a:bodyPr wrap="square" tIns="0" bIns="0">
            <a:spAutoFit/>
          </a:bodyPr>
          <a:lstStyle/>
          <a:p>
            <a:pPr algn="ctr"/>
            <a:r>
              <a:rPr lang="de-DE"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„…so geh nun hin, Ich will dich zum Pharao senden, damit du Mein VOLK, die ISRAELITEN, aus Ägypten führst“</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3:10)</a:t>
            </a:r>
          </a:p>
        </p:txBody>
      </p:sp>
      <p:sp>
        <p:nvSpPr>
          <p:cNvPr id="8" name="CuadroTexto 7">
            <a:extLst>
              <a:ext uri="{FF2B5EF4-FFF2-40B4-BE49-F238E27FC236}">
                <a16:creationId xmlns:a16="http://schemas.microsoft.com/office/drawing/2014/main" id="{C7E6FD85-72DF-19EB-6D3F-82CF196FCC29}"/>
              </a:ext>
            </a:extLst>
          </p:cNvPr>
          <p:cNvSpPr txBox="1"/>
          <p:nvPr/>
        </p:nvSpPr>
        <p:spPr>
          <a:xfrm>
            <a:off x="3234088" y="1396195"/>
            <a:ext cx="8957912" cy="707886"/>
          </a:xfrm>
          <a:prstGeom prst="rect">
            <a:avLst/>
          </a:prstGeom>
          <a:noFill/>
        </p:spPr>
        <p:txBody>
          <a:bodyPr wrap="square" rtlCol="0">
            <a:spAutoFit/>
          </a:bodyPr>
          <a:lstStyle/>
          <a:p>
            <a:pPr algn="ctr">
              <a:spcBef>
                <a:spcPts val="600"/>
              </a:spcBef>
            </a:pPr>
            <a:r>
              <a:rPr lang="de-DE" sz="2000" b="1" dirty="0"/>
              <a:t>GOTT stellt sich als dynamische Person dar, die Verben der Tätigkeit verwendet: sehen, herabsteigen und herausholen (2. Mose 3:7-8).</a:t>
            </a:r>
          </a:p>
        </p:txBody>
      </p:sp>
      <p:graphicFrame>
        <p:nvGraphicFramePr>
          <p:cNvPr id="2" name="Diagrama 1">
            <a:extLst>
              <a:ext uri="{FF2B5EF4-FFF2-40B4-BE49-F238E27FC236}">
                <a16:creationId xmlns:a16="http://schemas.microsoft.com/office/drawing/2014/main" id="{4B04372C-B24B-7C2C-1235-55174F51BB28}"/>
              </a:ext>
            </a:extLst>
          </p:cNvPr>
          <p:cNvGraphicFramePr/>
          <p:nvPr>
            <p:extLst>
              <p:ext uri="{D42A27DB-BD31-4B8C-83A1-F6EECF244321}">
                <p14:modId xmlns:p14="http://schemas.microsoft.com/office/powerpoint/2010/main" val="3718653965"/>
              </p:ext>
            </p:extLst>
          </p:nvPr>
        </p:nvGraphicFramePr>
        <p:xfrm>
          <a:off x="159970" y="2079724"/>
          <a:ext cx="11872061"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708EBEE0-8629-627C-E04E-D442BE3327E1}"/>
              </a:ext>
            </a:extLst>
          </p:cNvPr>
          <p:cNvSpPr txBox="1"/>
          <p:nvPr/>
        </p:nvSpPr>
        <p:spPr>
          <a:xfrm>
            <a:off x="73291" y="4567622"/>
            <a:ext cx="7899134" cy="2246769"/>
          </a:xfrm>
          <a:prstGeom prst="rect">
            <a:avLst/>
          </a:prstGeom>
          <a:noFill/>
        </p:spPr>
        <p:txBody>
          <a:bodyPr wrap="square" rtlCol="0">
            <a:spAutoFit/>
          </a:bodyPr>
          <a:lstStyle/>
          <a:p>
            <a:pPr>
              <a:spcBef>
                <a:spcPts val="600"/>
              </a:spcBef>
            </a:pPr>
            <a:r>
              <a:rPr lang="de-DE" sz="2000" b="1" dirty="0"/>
              <a:t>GOTT verlangte von Mose auch bestimmte Taten: "Geh nach Ägypten und führe Mein Volk von dort heraus" (2. Mose 3,10.12</a:t>
            </a:r>
            <a:r>
              <a:rPr lang="es-ES" sz="2000" b="1" dirty="0"/>
              <a:t>). </a:t>
            </a:r>
            <a:r>
              <a:rPr lang="de-DE" sz="2000" b="1" dirty="0"/>
              <a:t>Mose war mit dieser Aufgabe völlig überfordert. Er wollte seine Kraft nicht mehr einsetzen; er fühlte sich nicht mehr in der Lage, den Auftrag zu erfüllen</a:t>
            </a:r>
            <a:r>
              <a:rPr lang="es-ES" sz="2000" b="1" dirty="0"/>
              <a:t>; </a:t>
            </a:r>
            <a:r>
              <a:rPr lang="de-DE" sz="2000" b="1" dirty="0"/>
              <a:t>Er konnte nur noch ausrufen: „Wer bin ich?“ (Ex 3,11). Sein Stolz hatte sich in Demut verwandelt. In diesem Augenblick war er erst tatsächlich bereit für seine Mission</a:t>
            </a:r>
            <a:r>
              <a:rPr lang="es-ES" sz="2000" b="1" dirty="0"/>
              <a:t>.</a:t>
            </a:r>
          </a:p>
        </p:txBody>
      </p:sp>
      <p:pic>
        <p:nvPicPr>
          <p:cNvPr id="5" name="Imagen 4" descr="Un dibujo de una persona&#10;&#10;El contenido generado por IA puede ser incorrecto.">
            <a:extLst>
              <a:ext uri="{FF2B5EF4-FFF2-40B4-BE49-F238E27FC236}">
                <a16:creationId xmlns:a16="http://schemas.microsoft.com/office/drawing/2014/main" id="{7DF066D5-E61F-7761-250B-34E94D9425B7}"/>
              </a:ext>
            </a:extLst>
          </p:cNvPr>
          <p:cNvPicPr>
            <a:picLocks noChangeAspect="1"/>
          </p:cNvPicPr>
          <p:nvPr/>
        </p:nvPicPr>
        <p:blipFill rotWithShape="1">
          <a:blip r:embed="rId8">
            <a:extLst>
              <a:ext uri="{28A0092B-C50C-407E-A947-70E740481C1C}">
                <a14:useLocalDpi xmlns:a14="http://schemas.microsoft.com/office/drawing/2010/main"/>
              </a:ext>
            </a:extLst>
          </a:blip>
          <a:srcRect t="11415" b="16153"/>
          <a:stretch>
            <a:fillRect/>
          </a:stretch>
        </p:blipFill>
        <p:spPr>
          <a:xfrm>
            <a:off x="149892" y="154185"/>
            <a:ext cx="2843566" cy="2059625"/>
          </a:xfrm>
          <a:prstGeom prst="ellipse">
            <a:avLst/>
          </a:prstGeom>
          <a:ln w="63500" cap="rnd">
            <a:solidFill>
              <a:srgbClr val="29A045"/>
            </a:solidFill>
          </a:ln>
          <a:effectLst>
            <a:glow rad="76200">
              <a:schemeClr val="bg2">
                <a:lumMod val="60000"/>
                <a:lumOff val="40000"/>
              </a:schemeClr>
            </a:glow>
          </a:effectLst>
          <a:scene3d>
            <a:camera prst="orthographicFront"/>
            <a:lightRig rig="contrasting" dir="t">
              <a:rot lat="0" lon="0" rev="3000000"/>
            </a:lightRig>
          </a:scene3d>
          <a:sp3d contourW="7620">
            <a:bevelT w="95250" h="31750"/>
            <a:contourClr>
              <a:srgbClr val="333333"/>
            </a:contourClr>
          </a:sp3d>
        </p:spPr>
      </p:pic>
      <p:pic>
        <p:nvPicPr>
          <p:cNvPr id="11" name="Imagen 10" descr="Dibujo de una persona&#10;&#10;El contenido generado por IA puede ser incorrecto.">
            <a:extLst>
              <a:ext uri="{FF2B5EF4-FFF2-40B4-BE49-F238E27FC236}">
                <a16:creationId xmlns:a16="http://schemas.microsoft.com/office/drawing/2014/main" id="{AEF929FE-22D5-DAA3-134A-8F384B4DE05C}"/>
              </a:ext>
            </a:extLst>
          </p:cNvPr>
          <p:cNvPicPr>
            <a:picLocks noChangeAspect="1"/>
          </p:cNvPicPr>
          <p:nvPr/>
        </p:nvPicPr>
        <p:blipFill rotWithShape="1">
          <a:blip r:embed="rId9">
            <a:extLst>
              <a:ext uri="{28A0092B-C50C-407E-A947-70E740481C1C}">
                <a14:useLocalDpi xmlns:a14="http://schemas.microsoft.com/office/drawing/2010/main"/>
              </a:ext>
            </a:extLst>
          </a:blip>
          <a:srcRect t="11506" b="18229"/>
          <a:stretch>
            <a:fillRect/>
          </a:stretch>
        </p:blipFill>
        <p:spPr>
          <a:xfrm>
            <a:off x="7972425" y="4467926"/>
            <a:ext cx="4078402" cy="230284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spTree>
    <p:extLst>
      <p:ext uri="{BB962C8B-B14F-4D97-AF65-F5344CB8AC3E}">
        <p14:creationId xmlns:p14="http://schemas.microsoft.com/office/powerpoint/2010/main" val="52851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
                                            <p:graphicEl>
                                              <a:dgm id="{B5574814-E0CD-4457-A488-DF16CA565BEA}"/>
                                            </p:graphicEl>
                                          </p:spTgt>
                                        </p:tgtEl>
                                        <p:attrNameLst>
                                          <p:attrName>style.visibility</p:attrName>
                                        </p:attrNameLst>
                                      </p:cBhvr>
                                      <p:to>
                                        <p:strVal val="visible"/>
                                      </p:to>
                                    </p:set>
                                    <p:animEffect transition="in" filter="diamond(in)">
                                      <p:cBhvr>
                                        <p:cTn id="37" dur="500"/>
                                        <p:tgtEl>
                                          <p:spTgt spid="2">
                                            <p:graphicEl>
                                              <a:dgm id="{B5574814-E0CD-4457-A488-DF16CA565BEA}"/>
                                            </p:graphicEl>
                                          </p:spTgt>
                                        </p:tgtEl>
                                      </p:cBhvr>
                                    </p:animEffect>
                                  </p:childTnLst>
                                </p:cTn>
                              </p:par>
                            </p:childTnLst>
                          </p:cTn>
                        </p:par>
                        <p:par>
                          <p:cTn id="38" fill="hold">
                            <p:stCondLst>
                              <p:cond delay="500"/>
                            </p:stCondLst>
                            <p:childTnLst>
                              <p:par>
                                <p:cTn id="39" presetID="53" presetClass="entr" presetSubtype="528" fill="hold" grpId="0" nodeType="afterEffect">
                                  <p:stCondLst>
                                    <p:cond delay="0"/>
                                  </p:stCondLst>
                                  <p:childTnLst>
                                    <p:set>
                                      <p:cBhvr>
                                        <p:cTn id="40" dur="1" fill="hold">
                                          <p:stCondLst>
                                            <p:cond delay="0"/>
                                          </p:stCondLst>
                                        </p:cTn>
                                        <p:tgtEl>
                                          <p:spTgt spid="2">
                                            <p:graphicEl>
                                              <a:dgm id="{94D1E227-41BF-433C-96AC-C9EF8410215C}"/>
                                            </p:graphicEl>
                                          </p:spTgt>
                                        </p:tgtEl>
                                        <p:attrNameLst>
                                          <p:attrName>style.visibility</p:attrName>
                                        </p:attrNameLst>
                                      </p:cBhvr>
                                      <p:to>
                                        <p:strVal val="visible"/>
                                      </p:to>
                                    </p:set>
                                    <p:anim calcmode="lin" valueType="num">
                                      <p:cBhvr>
                                        <p:cTn id="41" dur="500" fill="hold"/>
                                        <p:tgtEl>
                                          <p:spTgt spid="2">
                                            <p:graphicEl>
                                              <a:dgm id="{94D1E227-41BF-433C-96AC-C9EF8410215C}"/>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94D1E227-41BF-433C-96AC-C9EF8410215C}"/>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94D1E227-41BF-433C-96AC-C9EF8410215C}"/>
                                            </p:graphicEl>
                                          </p:spTgt>
                                        </p:tgtEl>
                                      </p:cBhvr>
                                    </p:animEffect>
                                    <p:anim calcmode="lin" valueType="num">
                                      <p:cBhvr>
                                        <p:cTn id="44" dur="500" fill="hold"/>
                                        <p:tgtEl>
                                          <p:spTgt spid="2">
                                            <p:graphicEl>
                                              <a:dgm id="{94D1E227-41BF-433C-96AC-C9EF8410215C}"/>
                                            </p:graphicEl>
                                          </p:spTgt>
                                        </p:tgtEl>
                                        <p:attrNameLst>
                                          <p:attrName>ppt_x</p:attrName>
                                        </p:attrNameLst>
                                      </p:cBhvr>
                                      <p:tavLst>
                                        <p:tav tm="0">
                                          <p:val>
                                            <p:fltVal val="0.5"/>
                                          </p:val>
                                        </p:tav>
                                        <p:tav tm="100000">
                                          <p:val>
                                            <p:strVal val="#ppt_x"/>
                                          </p:val>
                                        </p:tav>
                                      </p:tavLst>
                                    </p:anim>
                                    <p:anim calcmode="lin" valueType="num">
                                      <p:cBhvr>
                                        <p:cTn id="45" dur="500" fill="hold"/>
                                        <p:tgtEl>
                                          <p:spTgt spid="2">
                                            <p:graphicEl>
                                              <a:dgm id="{94D1E227-41BF-433C-96AC-C9EF8410215C}"/>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2">
                                            <p:graphicEl>
                                              <a:dgm id="{AC825C12-AF42-4BA1-AA13-23C63E1A3627}"/>
                                            </p:graphicEl>
                                          </p:spTgt>
                                        </p:tgtEl>
                                        <p:attrNameLst>
                                          <p:attrName>style.visibility</p:attrName>
                                        </p:attrNameLst>
                                      </p:cBhvr>
                                      <p:to>
                                        <p:strVal val="visible"/>
                                      </p:to>
                                    </p:set>
                                    <p:anim calcmode="lin" valueType="num">
                                      <p:cBhvr>
                                        <p:cTn id="50" dur="500" fill="hold"/>
                                        <p:tgtEl>
                                          <p:spTgt spid="2">
                                            <p:graphicEl>
                                              <a:dgm id="{AC825C12-AF42-4BA1-AA13-23C63E1A3627}"/>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AC825C12-AF42-4BA1-AA13-23C63E1A3627}"/>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AC825C12-AF42-4BA1-AA13-23C63E1A3627}"/>
                                            </p:graphicEl>
                                          </p:spTgt>
                                        </p:tgtEl>
                                      </p:cBhvr>
                                    </p:animEffect>
                                    <p:anim calcmode="lin" valueType="num">
                                      <p:cBhvr>
                                        <p:cTn id="53" dur="500" fill="hold"/>
                                        <p:tgtEl>
                                          <p:spTgt spid="2">
                                            <p:graphicEl>
                                              <a:dgm id="{AC825C12-AF42-4BA1-AA13-23C63E1A3627}"/>
                                            </p:graphicEl>
                                          </p:spTgt>
                                        </p:tgtEl>
                                        <p:attrNameLst>
                                          <p:attrName>ppt_x</p:attrName>
                                        </p:attrNameLst>
                                      </p:cBhvr>
                                      <p:tavLst>
                                        <p:tav tm="0">
                                          <p:val>
                                            <p:fltVal val="0.5"/>
                                          </p:val>
                                        </p:tav>
                                        <p:tav tm="100000">
                                          <p:val>
                                            <p:strVal val="#ppt_x"/>
                                          </p:val>
                                        </p:tav>
                                      </p:tavLst>
                                    </p:anim>
                                    <p:anim calcmode="lin" valueType="num">
                                      <p:cBhvr>
                                        <p:cTn id="54" dur="500" fill="hold"/>
                                        <p:tgtEl>
                                          <p:spTgt spid="2">
                                            <p:graphicEl>
                                              <a:dgm id="{AC825C12-AF42-4BA1-AA13-23C63E1A3627}"/>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2">
                                            <p:graphicEl>
                                              <a:dgm id="{A6E77D58-24DC-441B-B8F3-E72D2F642819}"/>
                                            </p:graphicEl>
                                          </p:spTgt>
                                        </p:tgtEl>
                                        <p:attrNameLst>
                                          <p:attrName>style.visibility</p:attrName>
                                        </p:attrNameLst>
                                      </p:cBhvr>
                                      <p:to>
                                        <p:strVal val="visible"/>
                                      </p:to>
                                    </p:set>
                                    <p:anim calcmode="lin" valueType="num">
                                      <p:cBhvr>
                                        <p:cTn id="59" dur="500" fill="hold"/>
                                        <p:tgtEl>
                                          <p:spTgt spid="2">
                                            <p:graphicEl>
                                              <a:dgm id="{A6E77D58-24DC-441B-B8F3-E72D2F642819}"/>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A6E77D58-24DC-441B-B8F3-E72D2F642819}"/>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A6E77D58-24DC-441B-B8F3-E72D2F642819}"/>
                                            </p:graphicEl>
                                          </p:spTgt>
                                        </p:tgtEl>
                                      </p:cBhvr>
                                    </p:animEffect>
                                    <p:anim calcmode="lin" valueType="num">
                                      <p:cBhvr>
                                        <p:cTn id="62" dur="500" fill="hold"/>
                                        <p:tgtEl>
                                          <p:spTgt spid="2">
                                            <p:graphicEl>
                                              <a:dgm id="{A6E77D58-24DC-441B-B8F3-E72D2F642819}"/>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A6E77D58-24DC-441B-B8F3-E72D2F642819}"/>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0-#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0-#ppt_w/2"/>
                                          </p:val>
                                        </p:tav>
                                        <p:tav tm="100000">
                                          <p:val>
                                            <p:strVal val="#ppt_x"/>
                                          </p:val>
                                        </p:tav>
                                      </p:tavLst>
                                    </p:anim>
                                    <p:anim calcmode="lin" valueType="num">
                                      <p:cBhvr additive="base">
                                        <p:cTn id="7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Graphic spid="2" grpId="0" uiExpand="1">
        <p:bldSub>
          <a:bldDgm bld="one"/>
        </p:bldSub>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3000" t="-21000" r="-3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93B9E-557F-35F2-7B83-573811A05BB0}"/>
              </a:ext>
            </a:extLst>
          </p:cNvPr>
          <p:cNvSpPr txBox="1"/>
          <p:nvPr/>
        </p:nvSpPr>
        <p:spPr>
          <a:xfrm>
            <a:off x="269506" y="-114573"/>
            <a:ext cx="8495899" cy="830997"/>
          </a:xfrm>
          <a:prstGeom prst="rect">
            <a:avLst/>
          </a:prstGeom>
          <a:noFill/>
        </p:spPr>
        <p:txBody>
          <a:bodyPr wrap="square">
            <a:spAutoFit/>
            <a:scene3d>
              <a:camera prst="orthographicFront"/>
              <a:lightRig rig="brightRoom" dir="t"/>
            </a:scene3d>
            <a:sp3d extrusionH="57150" contourW="31750" prstMaterial="matte">
              <a:bevelT w="63500" h="12700" prst="angle"/>
              <a:contourClr>
                <a:schemeClr val="tx1"/>
              </a:contourClr>
            </a:sp3d>
          </a:bodyPr>
          <a:lstStyle/>
          <a:p>
            <a:pPr algn="ctr"/>
            <a:r>
              <a:rPr lang="es-ES" sz="4800" b="1" dirty="0">
                <a:solidFill>
                  <a:srgbClr val="F2DB51"/>
                </a:solidFill>
              </a:rPr>
              <a:t>DER </a:t>
            </a:r>
            <a:r>
              <a:rPr lang="es-ES" sz="4800" b="1" dirty="0" err="1">
                <a:solidFill>
                  <a:srgbClr val="F2DB51"/>
                </a:solidFill>
              </a:rPr>
              <a:t>NAME</a:t>
            </a:r>
            <a:r>
              <a:rPr lang="es-ES" sz="4800" b="1" dirty="0">
                <a:solidFill>
                  <a:srgbClr val="F2DB51"/>
                </a:solidFill>
              </a:rPr>
              <a:t> </a:t>
            </a:r>
            <a:r>
              <a:rPr lang="es-ES" sz="4800" b="1" dirty="0" err="1">
                <a:solidFill>
                  <a:srgbClr val="F2DB51"/>
                </a:solidFill>
              </a:rPr>
              <a:t>GOTTES</a:t>
            </a:r>
            <a:endParaRPr lang="es-ES" sz="4800" b="1" dirty="0">
              <a:solidFill>
                <a:srgbClr val="F2DB51"/>
              </a:solidFill>
            </a:endParaRPr>
          </a:p>
        </p:txBody>
      </p:sp>
      <p:sp>
        <p:nvSpPr>
          <p:cNvPr id="5" name="CuadroTexto 4">
            <a:extLst>
              <a:ext uri="{FF2B5EF4-FFF2-40B4-BE49-F238E27FC236}">
                <a16:creationId xmlns:a16="http://schemas.microsoft.com/office/drawing/2014/main" id="{ABFC0CFC-35CA-06DA-A091-C9058ECFDA51}"/>
              </a:ext>
            </a:extLst>
          </p:cNvPr>
          <p:cNvSpPr txBox="1"/>
          <p:nvPr/>
        </p:nvSpPr>
        <p:spPr>
          <a:xfrm>
            <a:off x="498907" y="552264"/>
            <a:ext cx="8037096"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3">
                    <a:lumMod val="75000"/>
                  </a:schemeClr>
                </a:solidFill>
                <a:latin typeface="Comic Sans MS" panose="030F0702030302020204" pitchFamily="66" charset="0"/>
              </a:rPr>
              <a:t>„Da sprach GOTT zu Mose: »Ich bin, der ich bin.« Dann sprach er: So sollst du zu den Söhnen Israel sagen: ⟨Der⟩ »ICH BIN« hat mich zu euch gesandt“</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(2. </a:t>
            </a:r>
            <a:r>
              <a:rPr lang="es-ES" sz="1400" b="1" dirty="0" err="1">
                <a:solidFill>
                  <a:schemeClr val="accent3">
                    <a:lumMod val="75000"/>
                  </a:schemeClr>
                </a:solidFill>
                <a:latin typeface="Comic Sans MS" panose="030F0702030302020204" pitchFamily="66" charset="0"/>
              </a:rPr>
              <a:t>Mose</a:t>
            </a:r>
            <a:r>
              <a:rPr lang="es-ES" sz="1400" b="1" dirty="0">
                <a:solidFill>
                  <a:schemeClr val="accent3">
                    <a:lumMod val="75000"/>
                  </a:schemeClr>
                </a:solidFill>
                <a:latin typeface="Comic Sans MS" panose="030F0702030302020204" pitchFamily="66" charset="0"/>
              </a:rPr>
              <a:t> 3:14)</a:t>
            </a:r>
          </a:p>
        </p:txBody>
      </p:sp>
      <p:sp>
        <p:nvSpPr>
          <p:cNvPr id="6" name="CuadroTexto 5">
            <a:extLst>
              <a:ext uri="{FF2B5EF4-FFF2-40B4-BE49-F238E27FC236}">
                <a16:creationId xmlns:a16="http://schemas.microsoft.com/office/drawing/2014/main" id="{33812773-8959-7201-154B-E18D661734AB}"/>
              </a:ext>
            </a:extLst>
          </p:cNvPr>
          <p:cNvSpPr txBox="1"/>
          <p:nvPr/>
        </p:nvSpPr>
        <p:spPr>
          <a:xfrm>
            <a:off x="5072567" y="1448143"/>
            <a:ext cx="7119433" cy="1323439"/>
          </a:xfrm>
          <a:prstGeom prst="rect">
            <a:avLst/>
          </a:prstGeom>
          <a:noFill/>
        </p:spPr>
        <p:txBody>
          <a:bodyPr wrap="square" rtlCol="0">
            <a:spAutoFit/>
          </a:bodyPr>
          <a:lstStyle/>
          <a:p>
            <a:pPr>
              <a:spcBef>
                <a:spcPts val="600"/>
              </a:spcBef>
            </a:pPr>
            <a:r>
              <a:rPr lang="de-DE" sz="2000" b="1" dirty="0"/>
              <a:t>Jeder ägyptische Gott hatte einen Namen, aber Israel betete „GOTT, den Allmächtigen“ an (2. Mose 6:3</a:t>
            </a:r>
            <a:r>
              <a:rPr lang="es-ES" sz="2000" b="1" dirty="0"/>
              <a:t>). </a:t>
            </a:r>
            <a:r>
              <a:rPr lang="de-DE" sz="2000" b="1" dirty="0"/>
              <a:t>Nach Jahrhunderten ägyptischer Verschmutzung wollten die Israeliten den Namen ihres ERLÖSERS erfahren (2. Mo 3,13</a:t>
            </a:r>
            <a:r>
              <a:rPr lang="es-ES" sz="2000" b="1" dirty="0"/>
              <a:t>).</a:t>
            </a:r>
          </a:p>
        </p:txBody>
      </p:sp>
      <p:pic>
        <p:nvPicPr>
          <p:cNvPr id="4" name="Imagen 3" descr="Imagen que contiene tabla, celular, cerca, teléfono&#10;&#10;El contenido generado por IA puede ser incorrecto.">
            <a:extLst>
              <a:ext uri="{FF2B5EF4-FFF2-40B4-BE49-F238E27FC236}">
                <a16:creationId xmlns:a16="http://schemas.microsoft.com/office/drawing/2014/main" id="{573DE701-AAB2-3883-47AA-6CAB9B805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4598" y="164694"/>
            <a:ext cx="3048389" cy="1211311"/>
          </a:xfrm>
          <a:prstGeom prst="rect">
            <a:avLst/>
          </a:prstGeom>
        </p:spPr>
      </p:pic>
      <p:pic>
        <p:nvPicPr>
          <p:cNvPr id="7" name="Imagen 6">
            <a:extLst>
              <a:ext uri="{FF2B5EF4-FFF2-40B4-BE49-F238E27FC236}">
                <a16:creationId xmlns:a16="http://schemas.microsoft.com/office/drawing/2014/main" id="{D18E1F12-1BC2-C364-DD41-45CE51EB6F5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95455" y="4788565"/>
            <a:ext cx="1443576" cy="1910615"/>
          </a:xfrm>
          <a:prstGeom prst="snip2DiagRect">
            <a:avLst>
              <a:gd name="adj1" fmla="val 16669"/>
              <a:gd name="adj2" fmla="val 18003"/>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DE62064D-ABB4-29FA-F45D-957B52F173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8167" y="4788566"/>
            <a:ext cx="1527298" cy="1910615"/>
          </a:xfrm>
          <a:prstGeom prst="snip2DiagRect">
            <a:avLst>
              <a:gd name="adj1" fmla="val 15125"/>
              <a:gd name="adj2" fmla="val 16667"/>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F0BC5F35-0950-C5EF-8E01-CF34BE596AC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11214" y="4788565"/>
            <a:ext cx="1528492" cy="1910615"/>
          </a:xfrm>
          <a:prstGeom prst="snip2DiagRect">
            <a:avLst>
              <a:gd name="adj1" fmla="val 16373"/>
              <a:gd name="adj2" fmla="val 16667"/>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23224DEC-5009-5CE7-0532-BD1F33713953}"/>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28168" y="1465771"/>
            <a:ext cx="4810864" cy="3169319"/>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1A8213CC-66EA-D534-10D0-CF576DAC11FE}"/>
              </a:ext>
            </a:extLst>
          </p:cNvPr>
          <p:cNvSpPr txBox="1"/>
          <p:nvPr/>
        </p:nvSpPr>
        <p:spPr>
          <a:xfrm>
            <a:off x="5072567" y="5842337"/>
            <a:ext cx="6909883" cy="1015663"/>
          </a:xfrm>
          <a:prstGeom prst="rect">
            <a:avLst/>
          </a:prstGeom>
          <a:noFill/>
        </p:spPr>
        <p:txBody>
          <a:bodyPr wrap="square">
            <a:spAutoFit/>
          </a:bodyPr>
          <a:lstStyle/>
          <a:p>
            <a:pPr>
              <a:spcBef>
                <a:spcPts val="600"/>
              </a:spcBef>
            </a:pPr>
            <a:r>
              <a:rPr lang="de-DE" sz="2000" b="1" dirty="0"/>
              <a:t>Das Wichtigste ist, dass GOTT möchte, dass wir Ihn als persönlichen, erreichbaren, unverzichtbaren, engen FREUND empfinden.</a:t>
            </a:r>
          </a:p>
        </p:txBody>
      </p:sp>
      <p:sp>
        <p:nvSpPr>
          <p:cNvPr id="11" name="CuadroTexto 10">
            <a:extLst>
              <a:ext uri="{FF2B5EF4-FFF2-40B4-BE49-F238E27FC236}">
                <a16:creationId xmlns:a16="http://schemas.microsoft.com/office/drawing/2014/main" id="{AED04FDE-8EB8-CEFE-B990-AACEFBA94C22}"/>
              </a:ext>
            </a:extLst>
          </p:cNvPr>
          <p:cNvSpPr txBox="1"/>
          <p:nvPr/>
        </p:nvSpPr>
        <p:spPr>
          <a:xfrm>
            <a:off x="5072567" y="4275014"/>
            <a:ext cx="6830919" cy="1631216"/>
          </a:xfrm>
          <a:prstGeom prst="rect">
            <a:avLst/>
          </a:prstGeom>
          <a:noFill/>
        </p:spPr>
        <p:txBody>
          <a:bodyPr wrap="square">
            <a:spAutoFit/>
          </a:bodyPr>
          <a:lstStyle/>
          <a:p>
            <a:pPr>
              <a:spcBef>
                <a:spcPts val="600"/>
              </a:spcBef>
            </a:pPr>
            <a:r>
              <a:rPr lang="de-DE" sz="2000" b="1" dirty="0"/>
              <a:t>Im Laufe der Zeit ging die Aussprache dieses Namens verloren. GOTT ließ dies zu, denn es kommt nicht auf den Namen selbst an, sondern auf Seinen Charakter. Er passt sich an unsere Bedürfnisse an. Wir können ihn „HIRTE“, „HEILER“, „VERSORGER“, ‚VATER‘, ..., „LIEBE“ nennen.</a:t>
            </a:r>
          </a:p>
        </p:txBody>
      </p:sp>
      <p:sp>
        <p:nvSpPr>
          <p:cNvPr id="14" name="CuadroTexto 13">
            <a:extLst>
              <a:ext uri="{FF2B5EF4-FFF2-40B4-BE49-F238E27FC236}">
                <a16:creationId xmlns:a16="http://schemas.microsoft.com/office/drawing/2014/main" id="{66A3C665-C148-4B92-E93E-DC1742990BC7}"/>
              </a:ext>
            </a:extLst>
          </p:cNvPr>
          <p:cNvSpPr txBox="1"/>
          <p:nvPr/>
        </p:nvSpPr>
        <p:spPr>
          <a:xfrm>
            <a:off x="5072567" y="2707690"/>
            <a:ext cx="6830919" cy="1631216"/>
          </a:xfrm>
          <a:prstGeom prst="rect">
            <a:avLst/>
          </a:prstGeom>
          <a:noFill/>
        </p:spPr>
        <p:txBody>
          <a:bodyPr wrap="square">
            <a:spAutoFit/>
          </a:bodyPr>
          <a:lstStyle/>
          <a:p>
            <a:pPr>
              <a:spcBef>
                <a:spcPts val="600"/>
              </a:spcBef>
            </a:pPr>
            <a:r>
              <a:rPr lang="de-DE" sz="2000" b="1" dirty="0"/>
              <a:t>Da in jener Zeit ein Name mit dem CHARAKTER einer Person verbunden war, stellt sich GOTT mit einem Seiner wichtigsten Attribute vor: </a:t>
            </a:r>
            <a:r>
              <a:rPr lang="de-DE" sz="2000" b="1" i="1" dirty="0"/>
              <a:t>'ehyeh </a:t>
            </a:r>
            <a:r>
              <a:rPr lang="de-DE" sz="2000" b="1" dirty="0"/>
              <a:t>(sein</a:t>
            </a:r>
            <a:r>
              <a:rPr lang="es-ES" sz="2000" b="1" dirty="0"/>
              <a:t>). </a:t>
            </a:r>
            <a:r>
              <a:rPr lang="de-DE" sz="2000" b="1" dirty="0"/>
              <a:t>GOTT ist ewig, war immer, ist und wird immer sein. Er ist „ICH BIN“, der „EWIG SEIENDE“ (2. Mo. 3:14</a:t>
            </a:r>
            <a:r>
              <a:rPr lang="es-ES" sz="2000" b="1" dirty="0"/>
              <a:t>).</a:t>
            </a:r>
          </a:p>
        </p:txBody>
      </p:sp>
    </p:spTree>
    <p:extLst>
      <p:ext uri="{BB962C8B-B14F-4D97-AF65-F5344CB8AC3E}">
        <p14:creationId xmlns:p14="http://schemas.microsoft.com/office/powerpoint/2010/main" val="113639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outVertical)">
                                      <p:cBhvr>
                                        <p:cTn id="38" dur="500"/>
                                        <p:tgtEl>
                                          <p:spTgt spid="13"/>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par>
                                <p:cTn id="43" presetID="22" presetClass="entr" presetSubtype="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3E081A-620E-E9A8-2AA8-DF3F60ED5B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90CBBBF-67E9-204E-1C44-F6B18B504046}"/>
              </a:ext>
            </a:extLst>
          </p:cNvPr>
          <p:cNvSpPr txBox="1"/>
          <p:nvPr/>
        </p:nvSpPr>
        <p:spPr>
          <a:xfrm>
            <a:off x="2107934" y="5543550"/>
            <a:ext cx="7122694" cy="1274121"/>
          </a:xfrm>
          <a:prstGeom prst="rect">
            <a:avLst/>
          </a:prstGeom>
          <a:noFill/>
        </p:spPr>
        <p:txBody>
          <a:bodyPr wrap="square">
            <a:prstTxWarp prst="textTriangleInverted">
              <a:avLst/>
            </a:prstTxWarp>
            <a:spAutoFit/>
          </a:bodyPr>
          <a:lstStyle/>
          <a:p>
            <a:pPr algn="ctr"/>
            <a:r>
              <a:rPr lang="es-ES" sz="5400" b="1" spc="50" dirty="0">
                <a:ln w="0"/>
                <a:solidFill>
                  <a:srgbClr val="A8A400"/>
                </a:solidFill>
                <a:effectLst>
                  <a:glow rad="63500">
                    <a:schemeClr val="bg2">
                      <a:lumMod val="20000"/>
                      <a:lumOff val="80000"/>
                    </a:schemeClr>
                  </a:glow>
                  <a:innerShdw blurRad="63500" dist="50800" dir="13500000">
                    <a:srgbClr val="000000">
                      <a:alpha val="50000"/>
                    </a:srgbClr>
                  </a:innerShdw>
                </a:effectLst>
              </a:rPr>
              <a:t>DEN </a:t>
            </a:r>
            <a:r>
              <a:rPr lang="es-ES" sz="5400" b="1" spc="50" dirty="0" err="1">
                <a:ln w="0"/>
                <a:solidFill>
                  <a:srgbClr val="A8A400"/>
                </a:solidFill>
                <a:effectLst>
                  <a:glow rad="63500">
                    <a:schemeClr val="bg2">
                      <a:lumMod val="20000"/>
                      <a:lumOff val="80000"/>
                    </a:schemeClr>
                  </a:glow>
                  <a:innerShdw blurRad="63500" dist="50800" dir="13500000">
                    <a:srgbClr val="000000">
                      <a:alpha val="50000"/>
                    </a:srgbClr>
                  </a:innerShdw>
                </a:effectLst>
              </a:rPr>
              <a:t>AUFTRG</a:t>
            </a:r>
            <a:r>
              <a:rPr lang="es-ES" sz="5400" b="1" spc="50" dirty="0">
                <a:ln w="0"/>
                <a:solidFill>
                  <a:srgbClr val="A8A400"/>
                </a:solidFill>
                <a:effectLst>
                  <a:glow rad="63500">
                    <a:schemeClr val="bg2">
                      <a:lumMod val="20000"/>
                      <a:lumOff val="80000"/>
                    </a:schemeClr>
                  </a:glow>
                  <a:innerShdw blurRad="63500" dist="50800" dir="13500000">
                    <a:srgbClr val="000000">
                      <a:alpha val="50000"/>
                    </a:srgbClr>
                  </a:innerShdw>
                </a:effectLst>
              </a:rPr>
              <a:t> </a:t>
            </a:r>
            <a:r>
              <a:rPr lang="es-ES" sz="5400" b="1" spc="50" dirty="0" err="1">
                <a:ln w="0"/>
                <a:solidFill>
                  <a:srgbClr val="A8A400"/>
                </a:solidFill>
                <a:effectLst>
                  <a:glow rad="63500">
                    <a:schemeClr val="bg2">
                      <a:lumMod val="20000"/>
                      <a:lumOff val="80000"/>
                    </a:schemeClr>
                  </a:glow>
                  <a:innerShdw blurRad="63500" dist="50800" dir="13500000">
                    <a:srgbClr val="000000">
                      <a:alpha val="50000"/>
                    </a:srgbClr>
                  </a:innerShdw>
                </a:effectLst>
              </a:rPr>
              <a:t>ERFÜLLEN</a:t>
            </a:r>
            <a:endParaRPr lang="es-ES" sz="5400" b="1" spc="50" dirty="0">
              <a:ln w="0"/>
              <a:solidFill>
                <a:srgbClr val="A8A400"/>
              </a:solidFill>
              <a:effectLst>
                <a:glow rad="63500">
                  <a:schemeClr val="bg2">
                    <a:lumMod val="20000"/>
                    <a:lumOff val="80000"/>
                  </a:schemeClr>
                </a:glow>
                <a:innerShdw blurRad="63500" dist="50800" dir="13500000">
                  <a:srgbClr val="000000">
                    <a:alpha val="50000"/>
                  </a:srgbClr>
                </a:innerShdw>
              </a:effectLst>
            </a:endParaRPr>
          </a:p>
        </p:txBody>
      </p:sp>
    </p:spTree>
    <p:extLst>
      <p:ext uri="{BB962C8B-B14F-4D97-AF65-F5344CB8AC3E}">
        <p14:creationId xmlns:p14="http://schemas.microsoft.com/office/powerpoint/2010/main" val="1578008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080EB66-BA7F-96DA-67EA-6E861944C2FE}"/>
              </a:ext>
            </a:extLst>
          </p:cNvPr>
          <p:cNvSpPr/>
          <p:nvPr/>
        </p:nvSpPr>
        <p:spPr>
          <a:xfrm>
            <a:off x="314327" y="2691109"/>
            <a:ext cx="2295527"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a:t>
            </a:r>
            <a:r>
              <a:rPr lang="es-ES" b="1" dirty="0" err="1">
                <a:solidFill>
                  <a:schemeClr val="tx1"/>
                </a:solidFill>
              </a:rPr>
              <a:t>Wer</a:t>
            </a:r>
            <a:r>
              <a:rPr lang="es-ES" b="1" dirty="0">
                <a:solidFill>
                  <a:schemeClr val="tx1"/>
                </a:solidFill>
              </a:rPr>
              <a:t> </a:t>
            </a:r>
            <a:r>
              <a:rPr lang="es-ES" b="1" dirty="0" err="1">
                <a:solidFill>
                  <a:schemeClr val="tx1"/>
                </a:solidFill>
              </a:rPr>
              <a:t>bin</a:t>
            </a:r>
            <a:r>
              <a:rPr lang="es-ES" b="1" dirty="0">
                <a:solidFill>
                  <a:schemeClr val="tx1"/>
                </a:solidFill>
              </a:rPr>
              <a:t> </a:t>
            </a:r>
            <a:r>
              <a:rPr lang="es-ES" b="1" dirty="0" err="1">
                <a:solidFill>
                  <a:schemeClr val="tx1"/>
                </a:solidFill>
              </a:rPr>
              <a:t>ich</a:t>
            </a:r>
            <a:r>
              <a:rPr lang="es-ES" b="1" dirty="0">
                <a:solidFill>
                  <a:schemeClr val="tx1"/>
                </a:solidFill>
              </a:rPr>
              <a:t>?“</a:t>
            </a:r>
            <a:br>
              <a:rPr lang="es-ES" b="1" dirty="0">
                <a:solidFill>
                  <a:schemeClr val="tx1"/>
                </a:solidFill>
              </a:rPr>
            </a:br>
            <a:r>
              <a:rPr lang="es-ES" b="1" dirty="0">
                <a:solidFill>
                  <a:schemeClr val="tx1"/>
                </a:solidFill>
              </a:rPr>
              <a:t>(2 Mo 3:11)</a:t>
            </a:r>
          </a:p>
        </p:txBody>
      </p:sp>
      <p:sp>
        <p:nvSpPr>
          <p:cNvPr id="3" name="CuadroTexto 2">
            <a:extLst>
              <a:ext uri="{FF2B5EF4-FFF2-40B4-BE49-F238E27FC236}">
                <a16:creationId xmlns:a16="http://schemas.microsoft.com/office/drawing/2014/main" id="{64BB0ED4-C566-F2DC-73AD-8F9761FB7F7D}"/>
              </a:ext>
            </a:extLst>
          </p:cNvPr>
          <p:cNvSpPr txBox="1"/>
          <p:nvPr/>
        </p:nvSpPr>
        <p:spPr>
          <a:xfrm>
            <a:off x="1" y="0"/>
            <a:ext cx="9991022"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000" b="1" spc="300" dirty="0">
                <a:ln/>
                <a:solidFill>
                  <a:schemeClr val="accent3"/>
                </a:solidFill>
              </a:rPr>
              <a:t>EINE AUSREDE NACH DER ANDEREN</a:t>
            </a:r>
          </a:p>
        </p:txBody>
      </p:sp>
      <p:sp>
        <p:nvSpPr>
          <p:cNvPr id="5" name="CuadroTexto 4">
            <a:extLst>
              <a:ext uri="{FF2B5EF4-FFF2-40B4-BE49-F238E27FC236}">
                <a16:creationId xmlns:a16="http://schemas.microsoft.com/office/drawing/2014/main" id="{7B75967F-311C-DA56-52F6-6D11484D980A}"/>
              </a:ext>
            </a:extLst>
          </p:cNvPr>
          <p:cNvSpPr txBox="1"/>
          <p:nvPr/>
        </p:nvSpPr>
        <p:spPr>
          <a:xfrm>
            <a:off x="0" y="559891"/>
            <a:ext cx="9991023" cy="584775"/>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„Doch er antwortete: »Bitte, HERR! Sende lieber einen andern, wen du willst!«“</a:t>
            </a:r>
          </a:p>
          <a:p>
            <a:pPr algn="ctr"/>
            <a:r>
              <a:rPr lang="es-ES" sz="1400" b="1" dirty="0">
                <a:solidFill>
                  <a:schemeClr val="accent1">
                    <a:lumMod val="75000"/>
                  </a:schemeClr>
                </a:solidFill>
                <a:latin typeface="Comic Sans MS" panose="030F0702030302020204" pitchFamily="66" charset="0"/>
              </a:rPr>
              <a:t>(2. </a:t>
            </a:r>
            <a:r>
              <a:rPr lang="es-ES" sz="1400" b="1" dirty="0" err="1">
                <a:solidFill>
                  <a:schemeClr val="accent1">
                    <a:lumMod val="75000"/>
                  </a:schemeClr>
                </a:solidFill>
                <a:latin typeface="Comic Sans MS" panose="030F0702030302020204" pitchFamily="66" charset="0"/>
              </a:rPr>
              <a:t>Mose</a:t>
            </a:r>
            <a:r>
              <a:rPr lang="es-ES" sz="1400" b="1" dirty="0">
                <a:solidFill>
                  <a:schemeClr val="accent1">
                    <a:lumMod val="75000"/>
                  </a:schemeClr>
                </a:solidFill>
                <a:latin typeface="Comic Sans MS" panose="030F0702030302020204" pitchFamily="66" charset="0"/>
              </a:rPr>
              <a:t> 4:13)</a:t>
            </a:r>
          </a:p>
        </p:txBody>
      </p:sp>
      <p:sp>
        <p:nvSpPr>
          <p:cNvPr id="6" name="CuadroTexto 5">
            <a:extLst>
              <a:ext uri="{FF2B5EF4-FFF2-40B4-BE49-F238E27FC236}">
                <a16:creationId xmlns:a16="http://schemas.microsoft.com/office/drawing/2014/main" id="{E0E733AF-CC39-5464-05C7-51AE8CF6782E}"/>
              </a:ext>
            </a:extLst>
          </p:cNvPr>
          <p:cNvSpPr txBox="1"/>
          <p:nvPr/>
        </p:nvSpPr>
        <p:spPr>
          <a:xfrm>
            <a:off x="3379802" y="1072960"/>
            <a:ext cx="6375133" cy="1631216"/>
          </a:xfrm>
          <a:prstGeom prst="rect">
            <a:avLst/>
          </a:prstGeom>
          <a:noFill/>
        </p:spPr>
        <p:txBody>
          <a:bodyPr wrap="square" rtlCol="0">
            <a:spAutoFit/>
          </a:bodyPr>
          <a:lstStyle/>
          <a:p>
            <a:pPr>
              <a:spcBef>
                <a:spcPts val="600"/>
              </a:spcBef>
            </a:pPr>
            <a:r>
              <a:rPr lang="de-DE" sz="2000" b="1" dirty="0"/>
              <a:t>Bevor er offen zugab, dass er den Auftrag, den GOTT ihm anvertraut hatte, nicht erfüllen wollte, legte Mose vier „perfekte“ Ausreden vor, um sich aus der Sache  herauszuziehen. Auf jede Ausrede antwortete GOTT mit einer Verheißung.</a:t>
            </a:r>
          </a:p>
        </p:txBody>
      </p:sp>
      <p:sp>
        <p:nvSpPr>
          <p:cNvPr id="9" name="CuadroTexto 8">
            <a:extLst>
              <a:ext uri="{FF2B5EF4-FFF2-40B4-BE49-F238E27FC236}">
                <a16:creationId xmlns:a16="http://schemas.microsoft.com/office/drawing/2014/main" id="{F9E0B21C-812C-44CB-4936-93C7D5DE0197}"/>
              </a:ext>
            </a:extLst>
          </p:cNvPr>
          <p:cNvSpPr txBox="1"/>
          <p:nvPr/>
        </p:nvSpPr>
        <p:spPr>
          <a:xfrm>
            <a:off x="0" y="6389164"/>
            <a:ext cx="12192000" cy="400110"/>
          </a:xfrm>
          <a:prstGeom prst="rect">
            <a:avLst/>
          </a:prstGeom>
          <a:noFill/>
        </p:spPr>
        <p:txBody>
          <a:bodyPr wrap="square" rtlCol="0">
            <a:spAutoFit/>
          </a:bodyPr>
          <a:lstStyle/>
          <a:p>
            <a:pPr algn="ctr">
              <a:spcBef>
                <a:spcPts val="600"/>
              </a:spcBef>
            </a:pPr>
            <a:r>
              <a:rPr lang="de-DE" sz="2000" b="1" dirty="0">
                <a:solidFill>
                  <a:schemeClr val="bg1"/>
                </a:solidFill>
                <a:effectLst>
                  <a:outerShdw blurRad="38100" dist="38100" dir="2700000" algn="tl">
                    <a:srgbClr val="000000">
                      <a:alpha val="43137"/>
                    </a:srgbClr>
                  </a:outerShdw>
                </a:effectLst>
              </a:rPr>
              <a:t>Schließlich sprach GOTT zu Mose: „Genug der Ausreden; du kannst es tun und du wirst es tun“ </a:t>
            </a:r>
            <a:r>
              <a:rPr lang="de-DE" sz="1200" b="1" dirty="0">
                <a:solidFill>
                  <a:schemeClr val="bg1"/>
                </a:solidFill>
                <a:effectLst>
                  <a:outerShdw blurRad="38100" dist="38100" dir="2700000" algn="tl">
                    <a:srgbClr val="000000">
                      <a:alpha val="43137"/>
                    </a:srgbClr>
                  </a:outerShdw>
                </a:effectLst>
              </a:rPr>
              <a:t>(2. Mo 4,14-17).</a:t>
            </a:r>
            <a:endParaRPr lang="de-DE" sz="2000" b="1" dirty="0">
              <a:solidFill>
                <a:schemeClr val="bg1"/>
              </a:solidFill>
              <a:effectLst>
                <a:outerShdw blurRad="38100" dist="38100" dir="2700000" algn="tl">
                  <a:srgbClr val="000000">
                    <a:alpha val="43137"/>
                  </a:srgbClr>
                </a:outerShdw>
              </a:effectLst>
            </a:endParaRPr>
          </a:p>
        </p:txBody>
      </p:sp>
      <p:pic>
        <p:nvPicPr>
          <p:cNvPr id="4" name="Imagen 3" descr="Imagen que contiene roca, parado, grande, rocoso&#10;&#10;El contenido generado por IA puede ser incorrecto.">
            <a:extLst>
              <a:ext uri="{FF2B5EF4-FFF2-40B4-BE49-F238E27FC236}">
                <a16:creationId xmlns:a16="http://schemas.microsoft.com/office/drawing/2014/main" id="{701B648F-8E45-2F80-34DF-C194B8061591}"/>
              </a:ext>
            </a:extLst>
          </p:cNvPr>
          <p:cNvPicPr>
            <a:picLocks noChangeAspect="1"/>
          </p:cNvPicPr>
          <p:nvPr/>
        </p:nvPicPr>
        <p:blipFill rotWithShape="1">
          <a:blip r:embed="rId3">
            <a:extLst>
              <a:ext uri="{28A0092B-C50C-407E-A947-70E740481C1C}">
                <a14:useLocalDpi xmlns:a14="http://schemas.microsoft.com/office/drawing/2010/main"/>
              </a:ext>
            </a:extLst>
          </a:blip>
          <a:srcRect t="5022" b="21943"/>
          <a:stretch>
            <a:fillRect/>
          </a:stretch>
        </p:blipFill>
        <p:spPr>
          <a:xfrm>
            <a:off x="535806" y="1113222"/>
            <a:ext cx="2607908" cy="1429369"/>
          </a:xfrm>
          <a:prstGeom prst="rect">
            <a:avLst/>
          </a:prstGeom>
          <a:ln w="57150" cap="rnd">
            <a:solidFill>
              <a:schemeClr val="accent5">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243BB8A5-2920-4C0A-9518-6B2F927C1FD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2352" t="8851" r="2352"/>
          <a:stretch>
            <a:fillRect/>
          </a:stretch>
        </p:blipFill>
        <p:spPr>
          <a:xfrm>
            <a:off x="10039148" y="173254"/>
            <a:ext cx="1986462" cy="2342483"/>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7" name="Rectángulo 6">
            <a:extLst>
              <a:ext uri="{FF2B5EF4-FFF2-40B4-BE49-F238E27FC236}">
                <a16:creationId xmlns:a16="http://schemas.microsoft.com/office/drawing/2014/main" id="{A38CCAC5-FB54-CD4D-3C4C-C3953141FEDD}"/>
              </a:ext>
            </a:extLst>
          </p:cNvPr>
          <p:cNvSpPr/>
          <p:nvPr/>
        </p:nvSpPr>
        <p:spPr>
          <a:xfrm>
            <a:off x="2619384" y="2687792"/>
            <a:ext cx="2133592"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a:t>
            </a:r>
            <a:r>
              <a:rPr lang="de-DE" b="1" dirty="0">
                <a:solidFill>
                  <a:schemeClr val="tx1"/>
                </a:solidFill>
              </a:rPr>
              <a:t>Ich Selbst werde </a:t>
            </a:r>
            <a:br>
              <a:rPr lang="de-DE" b="1" dirty="0">
                <a:solidFill>
                  <a:schemeClr val="tx1"/>
                </a:solidFill>
              </a:rPr>
            </a:br>
            <a:r>
              <a:rPr lang="de-DE" b="1" dirty="0">
                <a:solidFill>
                  <a:schemeClr val="tx1"/>
                </a:solidFill>
              </a:rPr>
              <a:t>mit dir sein!</a:t>
            </a:r>
            <a:r>
              <a:rPr lang="es-ES" b="1" dirty="0">
                <a:solidFill>
                  <a:schemeClr val="tx1"/>
                </a:solidFill>
              </a:rPr>
              <a:t>“</a:t>
            </a:r>
            <a:br>
              <a:rPr lang="es-ES" b="1" dirty="0">
                <a:solidFill>
                  <a:schemeClr val="tx1"/>
                </a:solidFill>
              </a:rPr>
            </a:br>
            <a:r>
              <a:rPr lang="es-ES" b="1" dirty="0">
                <a:solidFill>
                  <a:schemeClr val="tx1"/>
                </a:solidFill>
              </a:rPr>
              <a:t>(2 Mo 3:12)</a:t>
            </a:r>
          </a:p>
        </p:txBody>
      </p:sp>
      <p:sp>
        <p:nvSpPr>
          <p:cNvPr id="11" name="Rectángulo 10">
            <a:extLst>
              <a:ext uri="{FF2B5EF4-FFF2-40B4-BE49-F238E27FC236}">
                <a16:creationId xmlns:a16="http://schemas.microsoft.com/office/drawing/2014/main" id="{CCEDFD7E-F465-A30B-EC0E-A6E4B2C63079}"/>
              </a:ext>
            </a:extLst>
          </p:cNvPr>
          <p:cNvSpPr/>
          <p:nvPr/>
        </p:nvSpPr>
        <p:spPr>
          <a:xfrm>
            <a:off x="4772035" y="2687792"/>
            <a:ext cx="7105638"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Die Kraft, Gottes Auftrag zu erfüllen, liegt nicht in uns, </a:t>
            </a:r>
            <a:br>
              <a:rPr lang="de-DE" b="1" dirty="0">
                <a:solidFill>
                  <a:schemeClr val="tx1"/>
                </a:solidFill>
              </a:rPr>
            </a:br>
            <a:r>
              <a:rPr lang="de-DE" b="1" dirty="0">
                <a:solidFill>
                  <a:schemeClr val="tx1"/>
                </a:solidFill>
              </a:rPr>
              <a:t>sondern in der Tatsache, dass Gott uns dazu befähigt. </a:t>
            </a:r>
          </a:p>
          <a:p>
            <a:r>
              <a:rPr lang="de-DE" b="1" dirty="0">
                <a:solidFill>
                  <a:schemeClr val="tx1"/>
                </a:solidFill>
              </a:rPr>
              <a:t>Er wird mit uns sein, wie Er mit Mose war.</a:t>
            </a:r>
          </a:p>
        </p:txBody>
      </p:sp>
      <p:sp>
        <p:nvSpPr>
          <p:cNvPr id="12" name="Rectángulo 11">
            <a:extLst>
              <a:ext uri="{FF2B5EF4-FFF2-40B4-BE49-F238E27FC236}">
                <a16:creationId xmlns:a16="http://schemas.microsoft.com/office/drawing/2014/main" id="{7B327682-B362-EDB2-82FA-EFC47127529C}"/>
              </a:ext>
            </a:extLst>
          </p:cNvPr>
          <p:cNvSpPr/>
          <p:nvPr/>
        </p:nvSpPr>
        <p:spPr>
          <a:xfrm>
            <a:off x="304798" y="3607346"/>
            <a:ext cx="2295527"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a:t>
            </a:r>
            <a:r>
              <a:rPr lang="es-ES" b="1" dirty="0" err="1">
                <a:solidFill>
                  <a:schemeClr val="tx1"/>
                </a:solidFill>
              </a:rPr>
              <a:t>Wie</a:t>
            </a:r>
            <a:r>
              <a:rPr lang="es-ES" b="1" dirty="0">
                <a:solidFill>
                  <a:schemeClr val="tx1"/>
                </a:solidFill>
              </a:rPr>
              <a:t> </a:t>
            </a:r>
            <a:r>
              <a:rPr lang="es-ES" b="1" dirty="0" err="1">
                <a:solidFill>
                  <a:schemeClr val="tx1"/>
                </a:solidFill>
              </a:rPr>
              <a:t>heißt</a:t>
            </a:r>
            <a:r>
              <a:rPr lang="es-ES" b="1" dirty="0">
                <a:solidFill>
                  <a:schemeClr val="tx1"/>
                </a:solidFill>
              </a:rPr>
              <a:t> Du?“</a:t>
            </a:r>
            <a:br>
              <a:rPr lang="es-ES" b="1" dirty="0">
                <a:solidFill>
                  <a:schemeClr val="tx1"/>
                </a:solidFill>
              </a:rPr>
            </a:br>
            <a:r>
              <a:rPr lang="es-ES" b="1" dirty="0">
                <a:solidFill>
                  <a:schemeClr val="tx1"/>
                </a:solidFill>
              </a:rPr>
              <a:t>(2 Mo 3:13)</a:t>
            </a:r>
          </a:p>
        </p:txBody>
      </p:sp>
      <p:sp>
        <p:nvSpPr>
          <p:cNvPr id="13" name="Rectángulo 12">
            <a:extLst>
              <a:ext uri="{FF2B5EF4-FFF2-40B4-BE49-F238E27FC236}">
                <a16:creationId xmlns:a16="http://schemas.microsoft.com/office/drawing/2014/main" id="{57E59527-4E71-4F45-4112-341FEF244066}"/>
              </a:ext>
            </a:extLst>
          </p:cNvPr>
          <p:cNvSpPr/>
          <p:nvPr/>
        </p:nvSpPr>
        <p:spPr>
          <a:xfrm>
            <a:off x="2609855" y="3604029"/>
            <a:ext cx="2133592"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a:t>
            </a:r>
            <a:r>
              <a:rPr lang="de-DE" b="1" dirty="0">
                <a:solidFill>
                  <a:schemeClr val="tx1"/>
                </a:solidFill>
              </a:rPr>
              <a:t>ICH BIN, </a:t>
            </a:r>
            <a:br>
              <a:rPr lang="de-DE" b="1" dirty="0">
                <a:solidFill>
                  <a:schemeClr val="tx1"/>
                </a:solidFill>
              </a:rPr>
            </a:br>
            <a:r>
              <a:rPr lang="de-DE" b="1" dirty="0">
                <a:solidFill>
                  <a:schemeClr val="tx1"/>
                </a:solidFill>
              </a:rPr>
              <a:t>der ICH BIN</a:t>
            </a:r>
            <a:r>
              <a:rPr lang="es-ES" b="1" dirty="0">
                <a:solidFill>
                  <a:schemeClr val="tx1"/>
                </a:solidFill>
              </a:rPr>
              <a:t>“</a:t>
            </a:r>
            <a:br>
              <a:rPr lang="es-ES" b="1" dirty="0">
                <a:solidFill>
                  <a:schemeClr val="tx1"/>
                </a:solidFill>
              </a:rPr>
            </a:br>
            <a:r>
              <a:rPr lang="es-ES" b="1" dirty="0">
                <a:solidFill>
                  <a:schemeClr val="tx1"/>
                </a:solidFill>
              </a:rPr>
              <a:t>(2 Mo 3:14)</a:t>
            </a:r>
          </a:p>
        </p:txBody>
      </p:sp>
      <p:sp>
        <p:nvSpPr>
          <p:cNvPr id="14" name="Rectángulo 13">
            <a:extLst>
              <a:ext uri="{FF2B5EF4-FFF2-40B4-BE49-F238E27FC236}">
                <a16:creationId xmlns:a16="http://schemas.microsoft.com/office/drawing/2014/main" id="{59960AB2-EEF8-C7E0-5113-F84FFC34197E}"/>
              </a:ext>
            </a:extLst>
          </p:cNvPr>
          <p:cNvSpPr/>
          <p:nvPr/>
        </p:nvSpPr>
        <p:spPr>
          <a:xfrm>
            <a:off x="4762506" y="3604029"/>
            <a:ext cx="7105638"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GOTT ist wahrhaftig, ewig und persönlich; </a:t>
            </a:r>
            <a:br>
              <a:rPr lang="de-DE" b="1" dirty="0">
                <a:solidFill>
                  <a:schemeClr val="tx1"/>
                </a:solidFill>
              </a:rPr>
            </a:br>
            <a:r>
              <a:rPr lang="de-DE" b="1" dirty="0">
                <a:solidFill>
                  <a:schemeClr val="tx1"/>
                </a:solidFill>
              </a:rPr>
              <a:t>Er verspricht und hält Seine Versprechen immer, ewig </a:t>
            </a:r>
            <a:br>
              <a:rPr lang="de-DE" b="1" dirty="0">
                <a:solidFill>
                  <a:schemeClr val="tx1"/>
                </a:solidFill>
              </a:rPr>
            </a:br>
            <a:r>
              <a:rPr lang="de-DE" b="1" dirty="0">
                <a:solidFill>
                  <a:schemeClr val="tx1"/>
                </a:solidFill>
              </a:rPr>
              <a:t>und stets zuverlässig.</a:t>
            </a:r>
          </a:p>
        </p:txBody>
      </p:sp>
      <p:sp>
        <p:nvSpPr>
          <p:cNvPr id="15" name="Rectángulo 14">
            <a:extLst>
              <a:ext uri="{FF2B5EF4-FFF2-40B4-BE49-F238E27FC236}">
                <a16:creationId xmlns:a16="http://schemas.microsoft.com/office/drawing/2014/main" id="{D82CF238-F492-56D7-5882-14FD7440F9B1}"/>
              </a:ext>
            </a:extLst>
          </p:cNvPr>
          <p:cNvSpPr/>
          <p:nvPr/>
        </p:nvSpPr>
        <p:spPr>
          <a:xfrm>
            <a:off x="304798" y="4511649"/>
            <a:ext cx="2295527"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a:t>
            </a:r>
            <a:r>
              <a:rPr lang="de-DE" sz="1600" b="1" dirty="0">
                <a:solidFill>
                  <a:schemeClr val="tx1"/>
                </a:solidFill>
              </a:rPr>
              <a:t>Siehe, sie werden mir nicht glauben u. nicht auf mich hören</a:t>
            </a:r>
            <a:r>
              <a:rPr lang="es-ES" sz="1600" b="1" dirty="0">
                <a:solidFill>
                  <a:schemeClr val="tx1"/>
                </a:solidFill>
              </a:rPr>
              <a:t>“</a:t>
            </a:r>
            <a:br>
              <a:rPr lang="es-ES" sz="1600" b="1" dirty="0">
                <a:solidFill>
                  <a:schemeClr val="tx1"/>
                </a:solidFill>
              </a:rPr>
            </a:br>
            <a:r>
              <a:rPr lang="es-ES" sz="1600" b="1" dirty="0">
                <a:solidFill>
                  <a:schemeClr val="tx1"/>
                </a:solidFill>
              </a:rPr>
              <a:t>(2 Mo. 4:1)</a:t>
            </a:r>
          </a:p>
        </p:txBody>
      </p:sp>
      <p:sp>
        <p:nvSpPr>
          <p:cNvPr id="16" name="Rectángulo 15">
            <a:extLst>
              <a:ext uri="{FF2B5EF4-FFF2-40B4-BE49-F238E27FC236}">
                <a16:creationId xmlns:a16="http://schemas.microsoft.com/office/drawing/2014/main" id="{9306C756-0AF9-5657-5EA9-520D44A39307}"/>
              </a:ext>
            </a:extLst>
          </p:cNvPr>
          <p:cNvSpPr/>
          <p:nvPr/>
        </p:nvSpPr>
        <p:spPr>
          <a:xfrm>
            <a:off x="2609855" y="4508332"/>
            <a:ext cx="2133592"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a:t>
            </a:r>
            <a:r>
              <a:rPr lang="de-DE" sz="1600" b="1" dirty="0">
                <a:solidFill>
                  <a:schemeClr val="tx1"/>
                </a:solidFill>
              </a:rPr>
              <a:t>so werden sie doch auf das 2. Zeichen </a:t>
            </a:r>
            <a:br>
              <a:rPr lang="de-DE" sz="1600" b="1" dirty="0">
                <a:solidFill>
                  <a:schemeClr val="tx1"/>
                </a:solidFill>
              </a:rPr>
            </a:br>
            <a:r>
              <a:rPr lang="de-DE" sz="1600" b="1" dirty="0">
                <a:solidFill>
                  <a:schemeClr val="tx1"/>
                </a:solidFill>
              </a:rPr>
              <a:t>hin glauben</a:t>
            </a:r>
            <a:r>
              <a:rPr lang="es-ES" sz="1600" b="1" dirty="0">
                <a:solidFill>
                  <a:schemeClr val="tx1"/>
                </a:solidFill>
              </a:rPr>
              <a:t>“</a:t>
            </a:r>
            <a:br>
              <a:rPr lang="es-ES" sz="1600" b="1" dirty="0">
                <a:solidFill>
                  <a:schemeClr val="tx1"/>
                </a:solidFill>
              </a:rPr>
            </a:br>
            <a:r>
              <a:rPr lang="es-ES" sz="1600" b="1" dirty="0">
                <a:solidFill>
                  <a:schemeClr val="tx1"/>
                </a:solidFill>
              </a:rPr>
              <a:t>(2 Mo. 4:8)</a:t>
            </a:r>
          </a:p>
        </p:txBody>
      </p:sp>
      <p:sp>
        <p:nvSpPr>
          <p:cNvPr id="17" name="Rectángulo 16">
            <a:extLst>
              <a:ext uri="{FF2B5EF4-FFF2-40B4-BE49-F238E27FC236}">
                <a16:creationId xmlns:a16="http://schemas.microsoft.com/office/drawing/2014/main" id="{E9FD6A89-A096-2346-5B63-CB865F1E1AB0}"/>
              </a:ext>
            </a:extLst>
          </p:cNvPr>
          <p:cNvSpPr/>
          <p:nvPr/>
        </p:nvSpPr>
        <p:spPr>
          <a:xfrm>
            <a:off x="4762506" y="4508332"/>
            <a:ext cx="7105638"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rPr>
              <a:t>Gott vollbrachte durch Mose die Wunder und Er selbst wirkte in den Herzen der Menschen, damit sie an diese Wunder glaubten. JESUS hat versprochen, dasselbe auch für uns zu tun (Markus 16,17-18).</a:t>
            </a:r>
          </a:p>
        </p:txBody>
      </p:sp>
      <p:sp>
        <p:nvSpPr>
          <p:cNvPr id="18" name="Rectángulo 17">
            <a:extLst>
              <a:ext uri="{FF2B5EF4-FFF2-40B4-BE49-F238E27FC236}">
                <a16:creationId xmlns:a16="http://schemas.microsoft.com/office/drawing/2014/main" id="{30249395-752D-C64F-968A-76790E9649AB}"/>
              </a:ext>
            </a:extLst>
          </p:cNvPr>
          <p:cNvSpPr/>
          <p:nvPr/>
        </p:nvSpPr>
        <p:spPr>
          <a:xfrm>
            <a:off x="295269" y="5427886"/>
            <a:ext cx="2295527"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a:t>
            </a:r>
            <a:r>
              <a:rPr lang="de-DE" sz="1600" b="1" dirty="0">
                <a:solidFill>
                  <a:schemeClr val="tx1"/>
                </a:solidFill>
              </a:rPr>
              <a:t>ich bin von jeher nicht beredt gewesen</a:t>
            </a:r>
            <a:r>
              <a:rPr lang="es-ES" sz="1600" b="1" dirty="0">
                <a:solidFill>
                  <a:schemeClr val="tx1"/>
                </a:solidFill>
              </a:rPr>
              <a:t>“</a:t>
            </a:r>
            <a:br>
              <a:rPr lang="es-ES" sz="1600" b="1" dirty="0">
                <a:solidFill>
                  <a:schemeClr val="tx1"/>
                </a:solidFill>
              </a:rPr>
            </a:br>
            <a:r>
              <a:rPr lang="es-ES" sz="1600" b="1" dirty="0">
                <a:solidFill>
                  <a:schemeClr val="tx1"/>
                </a:solidFill>
              </a:rPr>
              <a:t>(2 Mo. 4:10)</a:t>
            </a:r>
          </a:p>
        </p:txBody>
      </p:sp>
      <p:sp>
        <p:nvSpPr>
          <p:cNvPr id="19" name="Rectángulo 18">
            <a:extLst>
              <a:ext uri="{FF2B5EF4-FFF2-40B4-BE49-F238E27FC236}">
                <a16:creationId xmlns:a16="http://schemas.microsoft.com/office/drawing/2014/main" id="{CCBFE70E-9E06-5351-BC22-BF65FC7FB13E}"/>
              </a:ext>
            </a:extLst>
          </p:cNvPr>
          <p:cNvSpPr/>
          <p:nvPr/>
        </p:nvSpPr>
        <p:spPr>
          <a:xfrm>
            <a:off x="2600326" y="5424569"/>
            <a:ext cx="2133592"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a:t>
            </a:r>
            <a:r>
              <a:rPr lang="de-DE" sz="1600" b="1" dirty="0">
                <a:solidFill>
                  <a:schemeClr val="tx1"/>
                </a:solidFill>
              </a:rPr>
              <a:t>ICH will… dich lehren, was du sagen sollst</a:t>
            </a:r>
            <a:r>
              <a:rPr lang="es-ES" sz="1600" b="1" dirty="0">
                <a:solidFill>
                  <a:schemeClr val="tx1"/>
                </a:solidFill>
              </a:rPr>
              <a:t>“ (2 Mo. 4:12)</a:t>
            </a:r>
          </a:p>
        </p:txBody>
      </p:sp>
      <p:sp>
        <p:nvSpPr>
          <p:cNvPr id="20" name="Rectángulo 19">
            <a:extLst>
              <a:ext uri="{FF2B5EF4-FFF2-40B4-BE49-F238E27FC236}">
                <a16:creationId xmlns:a16="http://schemas.microsoft.com/office/drawing/2014/main" id="{43D43C2B-AEBB-CFDB-241E-C7BA7CC84D28}"/>
              </a:ext>
            </a:extLst>
          </p:cNvPr>
          <p:cNvSpPr/>
          <p:nvPr/>
        </p:nvSpPr>
        <p:spPr>
          <a:xfrm>
            <a:off x="4752977" y="5424569"/>
            <a:ext cx="7105638"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Derjenige, der die Zunge geschaffen hat, wird uns die nötigen Worte zur rechten Zeit geben (2. Mose 4,11; Lukas 12,11-12).</a:t>
            </a:r>
          </a:p>
        </p:txBody>
      </p:sp>
    </p:spTree>
    <p:extLst>
      <p:ext uri="{BB962C8B-B14F-4D97-AF65-F5344CB8AC3E}">
        <p14:creationId xmlns:p14="http://schemas.microsoft.com/office/powerpoint/2010/main" val="8126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ppt_h/2"/>
                                          </p:val>
                                        </p:tav>
                                        <p:tav tm="100000">
                                          <p:val>
                                            <p:strVal val="#ppt_y"/>
                                          </p:val>
                                        </p:tav>
                                      </p:tavLst>
                                    </p:anim>
                                    <p:anim calcmode="lin" valueType="num">
                                      <p:cBhvr>
                                        <p:cTn id="18" dur="500" fill="hold"/>
                                        <p:tgtEl>
                                          <p:spTgt spid="4"/>
                                        </p:tgtEl>
                                        <p:attrNameLst>
                                          <p:attrName>ppt_w</p:attrName>
                                        </p:attrNameLst>
                                      </p:cBhvr>
                                      <p:tavLst>
                                        <p:tav tm="0">
                                          <p:val>
                                            <p:strVal val="#ppt_w"/>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45">
                                          <p:stCondLst>
                                            <p:cond delay="0"/>
                                          </p:stCondLst>
                                        </p:cTn>
                                        <p:tgtEl>
                                          <p:spTgt spid="5"/>
                                        </p:tgtEl>
                                      </p:cBhvr>
                                    </p:animEffect>
                                    <p:anim calcmode="lin" valueType="num">
                                      <p:cBhvr>
                                        <p:cTn id="24"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9" dur="7">
                                          <p:stCondLst>
                                            <p:cond delay="162"/>
                                          </p:stCondLst>
                                        </p:cTn>
                                        <p:tgtEl>
                                          <p:spTgt spid="5"/>
                                        </p:tgtEl>
                                      </p:cBhvr>
                                      <p:to x="100000" y="60000"/>
                                    </p:animScale>
                                    <p:animScale>
                                      <p:cBhvr>
                                        <p:cTn id="30" dur="41" decel="50000">
                                          <p:stCondLst>
                                            <p:cond delay="169"/>
                                          </p:stCondLst>
                                        </p:cTn>
                                        <p:tgtEl>
                                          <p:spTgt spid="5"/>
                                        </p:tgtEl>
                                      </p:cBhvr>
                                      <p:to x="100000" y="100000"/>
                                    </p:animScale>
                                    <p:animScale>
                                      <p:cBhvr>
                                        <p:cTn id="31" dur="7">
                                          <p:stCondLst>
                                            <p:cond delay="328"/>
                                          </p:stCondLst>
                                        </p:cTn>
                                        <p:tgtEl>
                                          <p:spTgt spid="5"/>
                                        </p:tgtEl>
                                      </p:cBhvr>
                                      <p:to x="100000" y="80000"/>
                                    </p:animScale>
                                    <p:animScale>
                                      <p:cBhvr>
                                        <p:cTn id="32" dur="41" decel="50000">
                                          <p:stCondLst>
                                            <p:cond delay="335"/>
                                          </p:stCondLst>
                                        </p:cTn>
                                        <p:tgtEl>
                                          <p:spTgt spid="5"/>
                                        </p:tgtEl>
                                      </p:cBhvr>
                                      <p:to x="100000" y="100000"/>
                                    </p:animScale>
                                    <p:animScale>
                                      <p:cBhvr>
                                        <p:cTn id="33" dur="7">
                                          <p:stCondLst>
                                            <p:cond delay="410"/>
                                          </p:stCondLst>
                                        </p:cTn>
                                        <p:tgtEl>
                                          <p:spTgt spid="5"/>
                                        </p:tgtEl>
                                      </p:cBhvr>
                                      <p:to x="100000" y="90000"/>
                                    </p:animScale>
                                    <p:animScale>
                                      <p:cBhvr>
                                        <p:cTn id="34" dur="41" decel="50000">
                                          <p:stCondLst>
                                            <p:cond delay="417"/>
                                          </p:stCondLst>
                                        </p:cTn>
                                        <p:tgtEl>
                                          <p:spTgt spid="5"/>
                                        </p:tgtEl>
                                      </p:cBhvr>
                                      <p:to x="100000" y="100000"/>
                                    </p:animScale>
                                    <p:animScale>
                                      <p:cBhvr>
                                        <p:cTn id="35" dur="7">
                                          <p:stCondLst>
                                            <p:cond delay="452"/>
                                          </p:stCondLst>
                                        </p:cTn>
                                        <p:tgtEl>
                                          <p:spTgt spid="5"/>
                                        </p:tgtEl>
                                      </p:cBhvr>
                                      <p:to x="100000" y="95000"/>
                                    </p:animScale>
                                    <p:animScale>
                                      <p:cBhvr>
                                        <p:cTn id="36" dur="41" decel="50000">
                                          <p:stCondLst>
                                            <p:cond delay="459"/>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 calcmode="lin" valueType="num">
                                      <p:cBhvr>
                                        <p:cTn id="55" dur="500" fill="hold"/>
                                        <p:tgtEl>
                                          <p:spTgt spid="2"/>
                                        </p:tgtEl>
                                        <p:attrNameLst>
                                          <p:attrName>style.rotation</p:attrName>
                                        </p:attrNameLst>
                                      </p:cBhvr>
                                      <p:tavLst>
                                        <p:tav tm="0">
                                          <p:val>
                                            <p:fltVal val="360"/>
                                          </p:val>
                                        </p:tav>
                                        <p:tav tm="100000">
                                          <p:val>
                                            <p:fltVal val="0"/>
                                          </p:val>
                                        </p:tav>
                                      </p:tavLst>
                                    </p:anim>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 calcmode="lin" valueType="num">
                                      <p:cBhvr>
                                        <p:cTn id="63" dur="500" fill="hold"/>
                                        <p:tgtEl>
                                          <p:spTgt spid="7"/>
                                        </p:tgtEl>
                                        <p:attrNameLst>
                                          <p:attrName>style.rotation</p:attrName>
                                        </p:attrNameLst>
                                      </p:cBhvr>
                                      <p:tavLst>
                                        <p:tav tm="0">
                                          <p:val>
                                            <p:fltVal val="360"/>
                                          </p:val>
                                        </p:tav>
                                        <p:tav tm="100000">
                                          <p:val>
                                            <p:fltVal val="0"/>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 calcmode="lin" valueType="num">
                                      <p:cBhvr>
                                        <p:cTn id="76" dur="500" fill="hold"/>
                                        <p:tgtEl>
                                          <p:spTgt spid="12"/>
                                        </p:tgtEl>
                                        <p:attrNameLst>
                                          <p:attrName>style.rotation</p:attrName>
                                        </p:attrNameLst>
                                      </p:cBhvr>
                                      <p:tavLst>
                                        <p:tav tm="0">
                                          <p:val>
                                            <p:fltVal val="360"/>
                                          </p:val>
                                        </p:tav>
                                        <p:tav tm="100000">
                                          <p:val>
                                            <p:fltVal val="0"/>
                                          </p:val>
                                        </p:tav>
                                      </p:tavLst>
                                    </p:anim>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style.rotation</p:attrName>
                                        </p:attrNameLst>
                                      </p:cBhvr>
                                      <p:tavLst>
                                        <p:tav tm="0">
                                          <p:val>
                                            <p:fltVal val="360"/>
                                          </p:val>
                                        </p:tav>
                                        <p:tav tm="100000">
                                          <p:val>
                                            <p:fltVal val="0"/>
                                          </p:val>
                                        </p:tav>
                                      </p:tavLst>
                                    </p:anim>
                                    <p:animEffect transition="in" filter="fade">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49" presetClass="entr" presetSubtype="0" decel="10000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500" fill="hold"/>
                                        <p:tgtEl>
                                          <p:spTgt spid="15"/>
                                        </p:tgtEl>
                                        <p:attrNameLst>
                                          <p:attrName>ppt_w</p:attrName>
                                        </p:attrNameLst>
                                      </p:cBhvr>
                                      <p:tavLst>
                                        <p:tav tm="0">
                                          <p:val>
                                            <p:fltVal val="0"/>
                                          </p:val>
                                        </p:tav>
                                        <p:tav tm="100000">
                                          <p:val>
                                            <p:strVal val="#ppt_w"/>
                                          </p:val>
                                        </p:tav>
                                      </p:tavLst>
                                    </p:anim>
                                    <p:anim calcmode="lin" valueType="num">
                                      <p:cBhvr>
                                        <p:cTn id="96" dur="500" fill="hold"/>
                                        <p:tgtEl>
                                          <p:spTgt spid="15"/>
                                        </p:tgtEl>
                                        <p:attrNameLst>
                                          <p:attrName>ppt_h</p:attrName>
                                        </p:attrNameLst>
                                      </p:cBhvr>
                                      <p:tavLst>
                                        <p:tav tm="0">
                                          <p:val>
                                            <p:fltVal val="0"/>
                                          </p:val>
                                        </p:tav>
                                        <p:tav tm="100000">
                                          <p:val>
                                            <p:strVal val="#ppt_h"/>
                                          </p:val>
                                        </p:tav>
                                      </p:tavLst>
                                    </p:anim>
                                    <p:anim calcmode="lin" valueType="num">
                                      <p:cBhvr>
                                        <p:cTn id="97" dur="500" fill="hold"/>
                                        <p:tgtEl>
                                          <p:spTgt spid="15"/>
                                        </p:tgtEl>
                                        <p:attrNameLst>
                                          <p:attrName>style.rotation</p:attrName>
                                        </p:attrNameLst>
                                      </p:cBhvr>
                                      <p:tavLst>
                                        <p:tav tm="0">
                                          <p:val>
                                            <p:fltVal val="360"/>
                                          </p:val>
                                        </p:tav>
                                        <p:tav tm="100000">
                                          <p:val>
                                            <p:fltVal val="0"/>
                                          </p:val>
                                        </p:tav>
                                      </p:tavLst>
                                    </p:anim>
                                    <p:animEffect transition="in" filter="fade">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anim calcmode="lin" valueType="num">
                                      <p:cBhvr>
                                        <p:cTn id="105" dur="500" fill="hold"/>
                                        <p:tgtEl>
                                          <p:spTgt spid="16"/>
                                        </p:tgtEl>
                                        <p:attrNameLst>
                                          <p:attrName>style.rotation</p:attrName>
                                        </p:attrNameLst>
                                      </p:cBhvr>
                                      <p:tavLst>
                                        <p:tav tm="0">
                                          <p:val>
                                            <p:fltVal val="360"/>
                                          </p:val>
                                        </p:tav>
                                        <p:tav tm="100000">
                                          <p:val>
                                            <p:fltVal val="0"/>
                                          </p:val>
                                        </p:tav>
                                      </p:tavLst>
                                    </p:anim>
                                    <p:animEffect transition="in" filter="fade">
                                      <p:cBhvr>
                                        <p:cTn id="106" dur="500"/>
                                        <p:tgtEl>
                                          <p:spTgt spid="16"/>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left)">
                                      <p:cBhvr>
                                        <p:cTn id="111" dur="500"/>
                                        <p:tgtEl>
                                          <p:spTgt spid="17"/>
                                        </p:tgtEl>
                                      </p:cBhvr>
                                    </p:animEffect>
                                  </p:childTnLst>
                                </p:cTn>
                              </p:par>
                            </p:childTnLst>
                          </p:cTn>
                        </p:par>
                      </p:childTnLst>
                    </p:cTn>
                  </p:par>
                  <p:par>
                    <p:cTn id="112" fill="hold">
                      <p:stCondLst>
                        <p:cond delay="indefinite"/>
                      </p:stCondLst>
                      <p:childTnLst>
                        <p:par>
                          <p:cTn id="113" fill="hold">
                            <p:stCondLst>
                              <p:cond delay="0"/>
                            </p:stCondLst>
                            <p:childTnLst>
                              <p:par>
                                <p:cTn id="114" presetID="49" presetClass="entr" presetSubtype="0" decel="100000"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 calcmode="lin" valueType="num">
                                      <p:cBhvr>
                                        <p:cTn id="116" dur="500" fill="hold"/>
                                        <p:tgtEl>
                                          <p:spTgt spid="18"/>
                                        </p:tgtEl>
                                        <p:attrNameLst>
                                          <p:attrName>ppt_w</p:attrName>
                                        </p:attrNameLst>
                                      </p:cBhvr>
                                      <p:tavLst>
                                        <p:tav tm="0">
                                          <p:val>
                                            <p:fltVal val="0"/>
                                          </p:val>
                                        </p:tav>
                                        <p:tav tm="100000">
                                          <p:val>
                                            <p:strVal val="#ppt_w"/>
                                          </p:val>
                                        </p:tav>
                                      </p:tavLst>
                                    </p:anim>
                                    <p:anim calcmode="lin" valueType="num">
                                      <p:cBhvr>
                                        <p:cTn id="117" dur="500" fill="hold"/>
                                        <p:tgtEl>
                                          <p:spTgt spid="18"/>
                                        </p:tgtEl>
                                        <p:attrNameLst>
                                          <p:attrName>ppt_h</p:attrName>
                                        </p:attrNameLst>
                                      </p:cBhvr>
                                      <p:tavLst>
                                        <p:tav tm="0">
                                          <p:val>
                                            <p:fltVal val="0"/>
                                          </p:val>
                                        </p:tav>
                                        <p:tav tm="100000">
                                          <p:val>
                                            <p:strVal val="#ppt_h"/>
                                          </p:val>
                                        </p:tav>
                                      </p:tavLst>
                                    </p:anim>
                                    <p:anim calcmode="lin" valueType="num">
                                      <p:cBhvr>
                                        <p:cTn id="118" dur="500" fill="hold"/>
                                        <p:tgtEl>
                                          <p:spTgt spid="18"/>
                                        </p:tgtEl>
                                        <p:attrNameLst>
                                          <p:attrName>style.rotation</p:attrName>
                                        </p:attrNameLst>
                                      </p:cBhvr>
                                      <p:tavLst>
                                        <p:tav tm="0">
                                          <p:val>
                                            <p:fltVal val="360"/>
                                          </p:val>
                                        </p:tav>
                                        <p:tav tm="100000">
                                          <p:val>
                                            <p:fltVal val="0"/>
                                          </p:val>
                                        </p:tav>
                                      </p:tavLst>
                                    </p:anim>
                                    <p:animEffect transition="in" filter="fade">
                                      <p:cBhvr>
                                        <p:cTn id="119" dur="500"/>
                                        <p:tgtEl>
                                          <p:spTgt spid="18"/>
                                        </p:tgtEl>
                                      </p:cBhvr>
                                    </p:animEffect>
                                  </p:childTnLst>
                                </p:cTn>
                              </p:par>
                            </p:childTnLst>
                          </p:cTn>
                        </p:par>
                      </p:childTnLst>
                    </p:cTn>
                  </p:par>
                  <p:par>
                    <p:cTn id="120" fill="hold">
                      <p:stCondLst>
                        <p:cond delay="indefinite"/>
                      </p:stCondLst>
                      <p:childTnLst>
                        <p:par>
                          <p:cTn id="121" fill="hold">
                            <p:stCondLst>
                              <p:cond delay="0"/>
                            </p:stCondLst>
                            <p:childTnLst>
                              <p:par>
                                <p:cTn id="122" presetID="49" presetClass="entr" presetSubtype="0" decel="100000" fill="hold" grpId="0" nodeType="click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p:cTn id="124" dur="500" fill="hold"/>
                                        <p:tgtEl>
                                          <p:spTgt spid="19"/>
                                        </p:tgtEl>
                                        <p:attrNameLst>
                                          <p:attrName>ppt_w</p:attrName>
                                        </p:attrNameLst>
                                      </p:cBhvr>
                                      <p:tavLst>
                                        <p:tav tm="0">
                                          <p:val>
                                            <p:fltVal val="0"/>
                                          </p:val>
                                        </p:tav>
                                        <p:tav tm="100000">
                                          <p:val>
                                            <p:strVal val="#ppt_w"/>
                                          </p:val>
                                        </p:tav>
                                      </p:tavLst>
                                    </p:anim>
                                    <p:anim calcmode="lin" valueType="num">
                                      <p:cBhvr>
                                        <p:cTn id="125" dur="500" fill="hold"/>
                                        <p:tgtEl>
                                          <p:spTgt spid="19"/>
                                        </p:tgtEl>
                                        <p:attrNameLst>
                                          <p:attrName>ppt_h</p:attrName>
                                        </p:attrNameLst>
                                      </p:cBhvr>
                                      <p:tavLst>
                                        <p:tav tm="0">
                                          <p:val>
                                            <p:fltVal val="0"/>
                                          </p:val>
                                        </p:tav>
                                        <p:tav tm="100000">
                                          <p:val>
                                            <p:strVal val="#ppt_h"/>
                                          </p:val>
                                        </p:tav>
                                      </p:tavLst>
                                    </p:anim>
                                    <p:anim calcmode="lin" valueType="num">
                                      <p:cBhvr>
                                        <p:cTn id="126" dur="500" fill="hold"/>
                                        <p:tgtEl>
                                          <p:spTgt spid="19"/>
                                        </p:tgtEl>
                                        <p:attrNameLst>
                                          <p:attrName>style.rotation</p:attrName>
                                        </p:attrNameLst>
                                      </p:cBhvr>
                                      <p:tavLst>
                                        <p:tav tm="0">
                                          <p:val>
                                            <p:fltVal val="360"/>
                                          </p:val>
                                        </p:tav>
                                        <p:tav tm="100000">
                                          <p:val>
                                            <p:fltVal val="0"/>
                                          </p:val>
                                        </p:tav>
                                      </p:tavLst>
                                    </p:anim>
                                    <p:animEffect transition="in" filter="fade">
                                      <p:cBhvr>
                                        <p:cTn id="127" dur="500"/>
                                        <p:tgtEl>
                                          <p:spTgt spid="1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wipe(left)">
                                      <p:cBhvr>
                                        <p:cTn id="132" dur="500"/>
                                        <p:tgtEl>
                                          <p:spTgt spid="20"/>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37" fill="hold" grpId="0" nodeType="clickEffect">
                                  <p:stCondLst>
                                    <p:cond delay="0"/>
                                  </p:stCondLst>
                                  <p:childTnLst>
                                    <p:set>
                                      <p:cBhvr>
                                        <p:cTn id="136" dur="1" fill="hold">
                                          <p:stCondLst>
                                            <p:cond delay="0"/>
                                          </p:stCondLst>
                                        </p:cTn>
                                        <p:tgtEl>
                                          <p:spTgt spid="9"/>
                                        </p:tgtEl>
                                        <p:attrNameLst>
                                          <p:attrName>style.visibility</p:attrName>
                                        </p:attrNameLst>
                                      </p:cBhvr>
                                      <p:to>
                                        <p:strVal val="visible"/>
                                      </p:to>
                                    </p:set>
                                    <p:animEffect transition="in" filter="barn(outVertical)">
                                      <p:cBhvr>
                                        <p:cTn id="1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9" grpId="0"/>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381</TotalTime>
  <Words>1634</Words>
  <Application>Microsoft Office PowerPoint</Application>
  <PresentationFormat>Panorámica</PresentationFormat>
  <Paragraphs>58</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68</cp:revision>
  <dcterms:created xsi:type="dcterms:W3CDTF">2025-06-21T06:58:03Z</dcterms:created>
  <dcterms:modified xsi:type="dcterms:W3CDTF">2025-07-11T20:28:56Z</dcterms:modified>
</cp:coreProperties>
</file>