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8"/>
  </p:notesMasterIdLst>
  <p:sldIdLst>
    <p:sldId id="292" r:id="rId3"/>
    <p:sldId id="295" r:id="rId4"/>
    <p:sldId id="257" r:id="rId5"/>
    <p:sldId id="296" r:id="rId6"/>
    <p:sldId id="293" r:id="rId7"/>
    <p:sldId id="259" r:id="rId8"/>
    <p:sldId id="297" r:id="rId9"/>
    <p:sldId id="260" r:id="rId10"/>
    <p:sldId id="300" r:id="rId11"/>
    <p:sldId id="299" r:id="rId12"/>
    <p:sldId id="298" r:id="rId13"/>
    <p:sldId id="301" r:id="rId14"/>
    <p:sldId id="303" r:id="rId15"/>
    <p:sldId id="304" r:id="rId16"/>
    <p:sldId id="261" r:id="rId17"/>
    <p:sldId id="305" r:id="rId18"/>
    <p:sldId id="262" r:id="rId19"/>
    <p:sldId id="306" r:id="rId20"/>
    <p:sldId id="294" r:id="rId21"/>
    <p:sldId id="264" r:id="rId22"/>
    <p:sldId id="308" r:id="rId23"/>
    <p:sldId id="307" r:id="rId24"/>
    <p:sldId id="309" r:id="rId25"/>
    <p:sldId id="290" r:id="rId26"/>
    <p:sldId id="311" r:id="rId27"/>
  </p:sldIdLst>
  <p:sldSz cx="12192000" cy="6858000"/>
  <p:notesSz cx="6858000" cy="9144000"/>
  <p:embeddedFontLst>
    <p:embeddedFont>
      <p:font typeface="Candara" panose="020E0502030303020204" pitchFamily="34" charset="0"/>
      <p:regular r:id="rId29"/>
      <p:bold r:id="rId30"/>
      <p:italic r:id="rId31"/>
      <p:boldItalic r:id="rId32"/>
    </p:embeddedFont>
    <p:embeddedFont>
      <p:font typeface="Constantia" panose="02030602050306030303" pitchFamily="18" charset="0"/>
      <p:regular r:id="rId33"/>
      <p:bold r:id="rId34"/>
      <p:italic r:id="rId35"/>
      <p:boldItalic r:id="rId36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B02"/>
    <a:srgbClr val="D7EFF9"/>
    <a:srgbClr val="F8E8D0"/>
    <a:srgbClr val="F0C434"/>
    <a:srgbClr val="952B38"/>
    <a:srgbClr val="9A2702"/>
    <a:srgbClr val="BD5B31"/>
    <a:srgbClr val="4C7665"/>
    <a:srgbClr val="CFA10F"/>
    <a:srgbClr val="4D6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007B24-054A-41C8-8479-F532ED99647A}" type="doc">
      <dgm:prSet loTypeId="urn:microsoft.com/office/officeart/2005/8/layout/hierarchy3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FDBE2B4B-880D-44A5-BA1E-738A471907D8}">
      <dgm:prSet phldrT="[Texto]" custT="1"/>
      <dgm:spPr/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Was Ich </a:t>
          </a:r>
          <a:r>
            <a:rPr lang="en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(GOTT) </a:t>
          </a:r>
          <a:br>
            <a:rPr lang="en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schon getan habe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519F864-260D-4F9E-8E3E-8980920C13DA}" type="parTrans" cxnId="{D93FAD9E-2068-48E2-9934-CE4D2EEEC980}">
      <dgm:prSet/>
      <dgm:spPr/>
      <dgm:t>
        <a:bodyPr/>
        <a:lstStyle/>
        <a:p>
          <a:endParaRPr lang="es-ES" sz="2000" b="1"/>
        </a:p>
      </dgm:t>
    </dgm:pt>
    <dgm:pt modelId="{C99BA550-74AA-45EF-8944-EFF6D3B79A46}" type="sibTrans" cxnId="{D93FAD9E-2068-48E2-9934-CE4D2EEEC980}">
      <dgm:prSet/>
      <dgm:spPr/>
      <dgm:t>
        <a:bodyPr/>
        <a:lstStyle/>
        <a:p>
          <a:endParaRPr lang="es-ES" sz="2000" b="1"/>
        </a:p>
      </dgm:t>
    </dgm:pt>
    <dgm:pt modelId="{5FC4C79C-629B-4024-B3F8-B22E6748376A}">
      <dgm:prSet phldrT="[Texto]" custT="1"/>
      <dgm:spPr/>
      <dgm:t>
        <a:bodyPr/>
        <a:lstStyle/>
        <a:p>
          <a:r>
            <a:rPr lang="en" sz="2000" b="1" dirty="0"/>
            <a:t>ICH BIN </a:t>
          </a:r>
          <a:br>
            <a:rPr lang="en" sz="2000" b="1" dirty="0"/>
          </a:br>
          <a:r>
            <a:rPr lang="en" sz="2000" b="1" dirty="0"/>
            <a:t>den </a:t>
          </a:r>
          <a:r>
            <a:rPr lang="en" sz="2000" b="1" dirty="0">
              <a:highlight>
                <a:srgbClr val="F0C434"/>
              </a:highlight>
            </a:rPr>
            <a:t>Propheten erschienen</a:t>
          </a:r>
        </a:p>
      </dgm:t>
    </dgm:pt>
    <dgm:pt modelId="{887FE00A-7D42-4E84-88F3-ABC49DBF1E9F}" type="parTrans" cxnId="{96EC6767-4408-4888-B9EF-701F44C35288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3B41628A-09E8-4FD6-9454-B5B5FE6167A8}" type="sibTrans" cxnId="{96EC6767-4408-4888-B9EF-701F44C35288}">
      <dgm:prSet/>
      <dgm:spPr/>
      <dgm:t>
        <a:bodyPr/>
        <a:lstStyle/>
        <a:p>
          <a:endParaRPr lang="es-ES" sz="2000" b="1"/>
        </a:p>
      </dgm:t>
    </dgm:pt>
    <dgm:pt modelId="{144333C5-8112-45E5-A53F-427347613F04}">
      <dgm:prSet phldrT="[Texto]" custT="1"/>
      <dgm:spPr/>
      <dgm:t>
        <a:bodyPr/>
        <a:lstStyle/>
        <a:p>
          <a:r>
            <a:rPr lang="e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Was Ich noch tun werde</a:t>
          </a:r>
        </a:p>
      </dgm:t>
    </dgm:pt>
    <dgm:pt modelId="{36AD300E-7471-4A6A-9B2F-0F13AF342794}" type="parTrans" cxnId="{2CFA2C2E-E2FA-4307-A089-D0FB8F84D858}">
      <dgm:prSet/>
      <dgm:spPr/>
      <dgm:t>
        <a:bodyPr/>
        <a:lstStyle/>
        <a:p>
          <a:endParaRPr lang="es-ES" sz="2000" b="1"/>
        </a:p>
      </dgm:t>
    </dgm:pt>
    <dgm:pt modelId="{1319A9FF-8C23-4571-B277-C9CF68CCA29E}" type="sibTrans" cxnId="{2CFA2C2E-E2FA-4307-A089-D0FB8F84D858}">
      <dgm:prSet/>
      <dgm:spPr/>
      <dgm:t>
        <a:bodyPr/>
        <a:lstStyle/>
        <a:p>
          <a:endParaRPr lang="es-ES" sz="2000" b="1"/>
        </a:p>
      </dgm:t>
    </dgm:pt>
    <dgm:pt modelId="{2FA30455-E9E7-4FA5-A3C9-06B6A51556AD}">
      <dgm:prSet phldrT="[Texto]" custT="1"/>
      <dgm:spPr/>
      <dgm:t>
        <a:bodyPr/>
        <a:lstStyle/>
        <a:p>
          <a:r>
            <a:rPr lang="en" sz="2000" b="1" dirty="0"/>
            <a:t>ICH werde die </a:t>
          </a:r>
          <a:r>
            <a:rPr lang="en" sz="2000" b="1" dirty="0">
              <a:highlight>
                <a:srgbClr val="FFFF00"/>
              </a:highlight>
            </a:rPr>
            <a:t>Unterdrückung</a:t>
          </a:r>
          <a:r>
            <a:rPr lang="en" sz="2000" b="1" dirty="0"/>
            <a:t>  durch die Ägypter </a:t>
          </a:r>
          <a:r>
            <a:rPr lang="en" sz="2000" b="1" dirty="0">
              <a:highlight>
                <a:srgbClr val="FFFF00"/>
              </a:highlight>
            </a:rPr>
            <a:t>von ihnen nehmen</a:t>
          </a:r>
        </a:p>
      </dgm:t>
    </dgm:pt>
    <dgm:pt modelId="{FC68B5D2-E39E-4ED9-9736-3C4DB5F70A58}" type="parTrans" cxnId="{00416703-8E87-487B-AA3E-37ED8D5CF785}">
      <dgm:prSet/>
      <dgm:spPr/>
      <dgm:t>
        <a:bodyPr/>
        <a:lstStyle/>
        <a:p>
          <a:endParaRPr lang="es-ES" sz="2000" b="1"/>
        </a:p>
      </dgm:t>
    </dgm:pt>
    <dgm:pt modelId="{3E97955A-FBAE-4E58-BCE0-799ED0970FCF}" type="sibTrans" cxnId="{00416703-8E87-487B-AA3E-37ED8D5CF785}">
      <dgm:prSet/>
      <dgm:spPr/>
      <dgm:t>
        <a:bodyPr/>
        <a:lstStyle/>
        <a:p>
          <a:endParaRPr lang="es-ES" sz="2000" b="1"/>
        </a:p>
      </dgm:t>
    </dgm:pt>
    <dgm:pt modelId="{D59C7C82-331C-4A7A-A171-BECE0C95AEC5}">
      <dgm:prSet phldrT="[Texto]" custT="1"/>
      <dgm:spPr/>
      <dgm:t>
        <a:bodyPr/>
        <a:lstStyle/>
        <a:p>
          <a:r>
            <a:rPr lang="en" sz="2000" b="1" dirty="0"/>
            <a:t>ICH werde sie </a:t>
          </a:r>
          <a:br>
            <a:rPr lang="en" sz="2000" b="1" dirty="0"/>
          </a:br>
          <a:r>
            <a:rPr lang="en" sz="2000" b="1" dirty="0"/>
            <a:t>aus der </a:t>
          </a:r>
          <a:r>
            <a:rPr lang="en" sz="2000" b="1" dirty="0">
              <a:highlight>
                <a:srgbClr val="FFFF00"/>
              </a:highlight>
            </a:rPr>
            <a:t>Sklaverei befreien</a:t>
          </a:r>
        </a:p>
      </dgm:t>
    </dgm:pt>
    <dgm:pt modelId="{91D41D9F-C6EC-494B-83E9-56B06C86CFA1}" type="parTrans" cxnId="{ECD9C9BA-1E63-4563-AC78-BDAF824505EF}">
      <dgm:prSet/>
      <dgm:spPr/>
      <dgm:t>
        <a:bodyPr/>
        <a:lstStyle/>
        <a:p>
          <a:endParaRPr lang="es-ES" sz="2000" b="1"/>
        </a:p>
      </dgm:t>
    </dgm:pt>
    <dgm:pt modelId="{6AC756C3-5214-4395-A3B8-00FF2E1A7A20}" type="sibTrans" cxnId="{ECD9C9BA-1E63-4563-AC78-BDAF824505EF}">
      <dgm:prSet/>
      <dgm:spPr/>
      <dgm:t>
        <a:bodyPr/>
        <a:lstStyle/>
        <a:p>
          <a:endParaRPr lang="es-ES" sz="2000" b="1"/>
        </a:p>
      </dgm:t>
    </dgm:pt>
    <dgm:pt modelId="{116E2701-BAA1-4773-9B70-3D8C9EE29078}">
      <dgm:prSet phldrT="[Texto]" custT="1"/>
      <dgm:spPr/>
      <dgm:t>
        <a:bodyPr/>
        <a:lstStyle/>
        <a:p>
          <a:r>
            <a:rPr lang="en" sz="2000" b="1" dirty="0"/>
            <a:t>ICH habe </a:t>
          </a:r>
          <a:r>
            <a:rPr lang="en" sz="2000" b="1" dirty="0">
              <a:highlight>
                <a:srgbClr val="F0C434"/>
              </a:highlight>
            </a:rPr>
            <a:t>Meinen BUND </a:t>
          </a:r>
          <a:br>
            <a:rPr lang="en" sz="2000" b="1" dirty="0">
              <a:highlight>
                <a:srgbClr val="F0C434"/>
              </a:highlight>
            </a:rPr>
          </a:br>
          <a:r>
            <a:rPr lang="en" sz="2000" b="1" dirty="0">
              <a:highlight>
                <a:srgbClr val="F0C434"/>
              </a:highlight>
            </a:rPr>
            <a:t>mit ihnen</a:t>
          </a:r>
          <a:r>
            <a:rPr lang="en" sz="2000" b="1" dirty="0"/>
            <a:t> geschlossen</a:t>
          </a:r>
        </a:p>
      </dgm:t>
    </dgm:pt>
    <dgm:pt modelId="{DD48D75E-09B5-4890-B372-5194507A25FD}" type="parTrans" cxnId="{797DF1B5-E60D-472B-BCC9-5793179F5706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E1313B1E-FB5D-4988-828C-E3FEB6DCA4C5}" type="sibTrans" cxnId="{797DF1B5-E60D-472B-BCC9-5793179F5706}">
      <dgm:prSet/>
      <dgm:spPr/>
      <dgm:t>
        <a:bodyPr/>
        <a:lstStyle/>
        <a:p>
          <a:endParaRPr lang="es-ES" sz="2000" b="1"/>
        </a:p>
      </dgm:t>
    </dgm:pt>
    <dgm:pt modelId="{06D4A2CD-68A6-424B-85B8-0A46DCD45F82}">
      <dgm:prSet phldrT="[Texto]" custT="1"/>
      <dgm:spPr/>
      <dgm:t>
        <a:bodyPr/>
        <a:lstStyle/>
        <a:p>
          <a:r>
            <a:rPr lang="en" sz="2000" b="1" dirty="0"/>
            <a:t>ICH habe ihnen </a:t>
          </a:r>
          <a:br>
            <a:rPr lang="en" sz="2000" b="1" dirty="0"/>
          </a:br>
          <a:r>
            <a:rPr lang="en" sz="2000" b="1" dirty="0"/>
            <a:t>das </a:t>
          </a:r>
          <a:r>
            <a:rPr lang="en" sz="2000" b="1" dirty="0">
              <a:highlight>
                <a:srgbClr val="F0C434"/>
              </a:highlight>
            </a:rPr>
            <a:t>Land Kanaan</a:t>
          </a:r>
          <a:r>
            <a:rPr lang="en" sz="2000" b="1" dirty="0"/>
            <a:t> versprochen</a:t>
          </a:r>
        </a:p>
      </dgm:t>
    </dgm:pt>
    <dgm:pt modelId="{4F00C094-C983-4755-83EF-8174411FA3D3}" type="parTrans" cxnId="{51EF6708-1F3A-4AD2-BD53-4197926C803B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8003FF38-C1EB-4D72-A55C-B956E10C8EE5}" type="sibTrans" cxnId="{51EF6708-1F3A-4AD2-BD53-4197926C803B}">
      <dgm:prSet/>
      <dgm:spPr/>
      <dgm:t>
        <a:bodyPr/>
        <a:lstStyle/>
        <a:p>
          <a:endParaRPr lang="es-ES" sz="2000" b="1"/>
        </a:p>
      </dgm:t>
    </dgm:pt>
    <dgm:pt modelId="{FEE29EFB-8B61-4E4C-9202-8DC633F8DFC7}">
      <dgm:prSet phldrT="[Texto]" custT="1"/>
      <dgm:spPr/>
      <dgm:t>
        <a:bodyPr/>
        <a:lstStyle/>
        <a:p>
          <a:r>
            <a:rPr lang="en" sz="2000" b="1" dirty="0"/>
            <a:t>ICH habe </a:t>
          </a:r>
          <a:br>
            <a:rPr lang="en" sz="2000" b="1" dirty="0"/>
          </a:br>
          <a:r>
            <a:rPr lang="en" sz="2000" b="1" dirty="0"/>
            <a:t>das </a:t>
          </a:r>
          <a:r>
            <a:rPr lang="en" sz="2000" b="1" dirty="0">
              <a:highlight>
                <a:srgbClr val="F0C434"/>
              </a:highlight>
            </a:rPr>
            <a:t>Stöhnen des Volkes </a:t>
          </a:r>
          <a:r>
            <a:rPr lang="en" sz="2000" b="1" dirty="0"/>
            <a:t>gehört</a:t>
          </a:r>
        </a:p>
      </dgm:t>
    </dgm:pt>
    <dgm:pt modelId="{39BDF7F7-8C2D-4D96-A2F8-D8D0FD5F005C}" type="parTrans" cxnId="{B76F31C9-23F9-42F8-A1FC-1CB3E52E4FB1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6AD4273C-02B1-4B75-BB16-2E8E5A83E428}" type="sibTrans" cxnId="{B76F31C9-23F9-42F8-A1FC-1CB3E52E4FB1}">
      <dgm:prSet/>
      <dgm:spPr/>
      <dgm:t>
        <a:bodyPr/>
        <a:lstStyle/>
        <a:p>
          <a:endParaRPr lang="es-ES" sz="2000" b="1"/>
        </a:p>
      </dgm:t>
    </dgm:pt>
    <dgm:pt modelId="{A8AFB6E0-D804-4F16-B740-1289401CE3AE}">
      <dgm:prSet phldrT="[Texto]" custT="1"/>
      <dgm:spPr/>
      <dgm:t>
        <a:bodyPr/>
        <a:lstStyle/>
        <a:p>
          <a:r>
            <a:rPr lang="en" sz="2000" b="1" dirty="0"/>
            <a:t>ICH gedachte </a:t>
          </a:r>
          <a:br>
            <a:rPr lang="en" sz="2000" b="1" dirty="0"/>
          </a:br>
          <a:r>
            <a:rPr lang="en" sz="2000" b="1" dirty="0"/>
            <a:t>an </a:t>
          </a:r>
          <a:r>
            <a:rPr lang="en" sz="2000" b="1" dirty="0">
              <a:highlight>
                <a:srgbClr val="F0C434"/>
              </a:highlight>
            </a:rPr>
            <a:t>Meine Verheißung</a:t>
          </a:r>
        </a:p>
      </dgm:t>
    </dgm:pt>
    <dgm:pt modelId="{F2082694-A5EF-4DE7-8DC5-72830CBEC624}" type="parTrans" cxnId="{5800F212-0FB6-4B9A-9905-F29FECB708A1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797ADA35-8375-42A0-AEE2-A275BC9C35EA}" type="sibTrans" cxnId="{5800F212-0FB6-4B9A-9905-F29FECB708A1}">
      <dgm:prSet/>
      <dgm:spPr/>
      <dgm:t>
        <a:bodyPr/>
        <a:lstStyle/>
        <a:p>
          <a:endParaRPr lang="es-ES" sz="2000" b="1"/>
        </a:p>
      </dgm:t>
    </dgm:pt>
    <dgm:pt modelId="{DAD6F6C7-5981-45AB-89B9-1F9A1BE68847}">
      <dgm:prSet phldrT="[Texto]" custT="1"/>
      <dgm:spPr/>
      <dgm:t>
        <a:bodyPr/>
        <a:lstStyle/>
        <a:p>
          <a:r>
            <a:rPr lang="en" sz="2000" b="1" dirty="0"/>
            <a:t>ICH werde </a:t>
          </a:r>
          <a:br>
            <a:rPr lang="en" sz="2000" b="1" dirty="0"/>
          </a:br>
          <a:r>
            <a:rPr lang="en" sz="2000" b="1" dirty="0">
              <a:highlight>
                <a:srgbClr val="FFFF00"/>
              </a:highlight>
            </a:rPr>
            <a:t>Meine MACHT </a:t>
          </a:r>
          <a:r>
            <a:rPr lang="en" sz="2000" b="1" dirty="0"/>
            <a:t>einsetzen</a:t>
          </a:r>
        </a:p>
      </dgm:t>
    </dgm:pt>
    <dgm:pt modelId="{3EDA6DAC-A971-4DE6-BF23-9F5DCF416284}" type="parTrans" cxnId="{DBA26916-DA74-4D9E-9A2B-8983661A5019}">
      <dgm:prSet/>
      <dgm:spPr/>
      <dgm:t>
        <a:bodyPr/>
        <a:lstStyle/>
        <a:p>
          <a:endParaRPr lang="es-ES" sz="2000" b="1"/>
        </a:p>
      </dgm:t>
    </dgm:pt>
    <dgm:pt modelId="{36B97F3C-A105-40F4-BF7D-2732CFCB9E51}" type="sibTrans" cxnId="{DBA26916-DA74-4D9E-9A2B-8983661A5019}">
      <dgm:prSet/>
      <dgm:spPr/>
      <dgm:t>
        <a:bodyPr/>
        <a:lstStyle/>
        <a:p>
          <a:endParaRPr lang="es-ES" sz="2000" b="1"/>
        </a:p>
      </dgm:t>
    </dgm:pt>
    <dgm:pt modelId="{45431AED-D49D-42B7-B11C-F92E64D904A0}">
      <dgm:prSet phldrT="[Texto]" custT="1"/>
      <dgm:spPr/>
      <dgm:t>
        <a:bodyPr/>
        <a:lstStyle/>
        <a:p>
          <a:r>
            <a:rPr lang="en" sz="2000" b="1" dirty="0"/>
            <a:t>ICH werde sie </a:t>
          </a:r>
          <a:br>
            <a:rPr lang="en" sz="2000" b="1" dirty="0"/>
          </a:br>
          <a:r>
            <a:rPr lang="en" sz="2000" b="1" dirty="0"/>
            <a:t>zu </a:t>
          </a:r>
          <a:r>
            <a:rPr lang="en" sz="2000" b="1" dirty="0">
              <a:highlight>
                <a:srgbClr val="FFFF00"/>
              </a:highlight>
            </a:rPr>
            <a:t>Meinem VOLK </a:t>
          </a:r>
          <a:r>
            <a:rPr lang="en" sz="2000" b="1" dirty="0"/>
            <a:t>machen</a:t>
          </a:r>
        </a:p>
      </dgm:t>
    </dgm:pt>
    <dgm:pt modelId="{7AB8D73E-7857-452F-9487-6953BA9B4782}" type="parTrans" cxnId="{A5414586-435C-4023-815C-F9E142E348EB}">
      <dgm:prSet/>
      <dgm:spPr/>
      <dgm:t>
        <a:bodyPr/>
        <a:lstStyle/>
        <a:p>
          <a:endParaRPr lang="es-ES" sz="2000" b="1"/>
        </a:p>
      </dgm:t>
    </dgm:pt>
    <dgm:pt modelId="{A2DA2BB2-6B85-4F5E-838D-AE632F4F8DE3}" type="sibTrans" cxnId="{A5414586-435C-4023-815C-F9E142E348EB}">
      <dgm:prSet/>
      <dgm:spPr/>
      <dgm:t>
        <a:bodyPr/>
        <a:lstStyle/>
        <a:p>
          <a:endParaRPr lang="es-ES" sz="2000" b="1"/>
        </a:p>
      </dgm:t>
    </dgm:pt>
    <dgm:pt modelId="{6FFB3ADF-5A12-4E0A-843A-C6B4289115EF}">
      <dgm:prSet phldrT="[Texto]" custT="1"/>
      <dgm:spPr/>
      <dgm:t>
        <a:bodyPr/>
        <a:lstStyle/>
        <a:p>
          <a:r>
            <a:rPr lang="en" sz="2000" b="1" dirty="0"/>
            <a:t>ICH werde </a:t>
          </a:r>
          <a:r>
            <a:rPr lang="en" sz="2000" b="1" dirty="0">
              <a:highlight>
                <a:srgbClr val="FFFF00"/>
              </a:highlight>
            </a:rPr>
            <a:t>ihr GOTT </a:t>
          </a:r>
          <a:r>
            <a:rPr lang="en" sz="2000" b="1" dirty="0"/>
            <a:t>sein</a:t>
          </a:r>
        </a:p>
      </dgm:t>
    </dgm:pt>
    <dgm:pt modelId="{633FEC5A-9233-4DFB-B7AB-846EF1FE5131}" type="parTrans" cxnId="{E6F4F668-35C8-4C91-A121-91585D70E3BA}">
      <dgm:prSet/>
      <dgm:spPr/>
      <dgm:t>
        <a:bodyPr/>
        <a:lstStyle/>
        <a:p>
          <a:endParaRPr lang="es-ES" sz="2000" b="1"/>
        </a:p>
      </dgm:t>
    </dgm:pt>
    <dgm:pt modelId="{72CE8F59-099E-47E6-86DF-4D735966C3A3}" type="sibTrans" cxnId="{E6F4F668-35C8-4C91-A121-91585D70E3BA}">
      <dgm:prSet/>
      <dgm:spPr/>
      <dgm:t>
        <a:bodyPr/>
        <a:lstStyle/>
        <a:p>
          <a:endParaRPr lang="es-ES" sz="2000" b="1"/>
        </a:p>
      </dgm:t>
    </dgm:pt>
    <dgm:pt modelId="{AB77F64E-E5A7-4DED-B78F-A3FB8E8570E0}">
      <dgm:prSet phldrT="[Texto]" custT="1"/>
      <dgm:spPr/>
      <dgm:t>
        <a:bodyPr/>
        <a:lstStyle/>
        <a:p>
          <a:r>
            <a:rPr lang="en" sz="2000" b="1" dirty="0"/>
            <a:t>ICH werde ihnen </a:t>
          </a:r>
          <a:br>
            <a:rPr lang="en" sz="2000" b="1" dirty="0"/>
          </a:br>
          <a:r>
            <a:rPr lang="en" sz="2000" b="1" dirty="0"/>
            <a:t>das </a:t>
          </a:r>
          <a:r>
            <a:rPr lang="en" sz="2000" b="1" dirty="0">
              <a:highlight>
                <a:srgbClr val="FFFF00"/>
              </a:highlight>
            </a:rPr>
            <a:t>Land Kanaan </a:t>
          </a:r>
          <a:r>
            <a:rPr lang="en" sz="2000" b="1" dirty="0"/>
            <a:t>geben</a:t>
          </a:r>
        </a:p>
      </dgm:t>
    </dgm:pt>
    <dgm:pt modelId="{28451DF9-10FE-4E31-B05E-587BAD8AD6FD}" type="parTrans" cxnId="{CE406FC0-4701-4B2F-9E1B-F51C1B90B95A}">
      <dgm:prSet/>
      <dgm:spPr/>
      <dgm:t>
        <a:bodyPr/>
        <a:lstStyle/>
        <a:p>
          <a:endParaRPr lang="es-ES"/>
        </a:p>
      </dgm:t>
    </dgm:pt>
    <dgm:pt modelId="{B7F086DF-BC5A-4758-A94E-D2E3F5E965E6}" type="sibTrans" cxnId="{CE406FC0-4701-4B2F-9E1B-F51C1B90B95A}">
      <dgm:prSet/>
      <dgm:spPr/>
      <dgm:t>
        <a:bodyPr/>
        <a:lstStyle/>
        <a:p>
          <a:endParaRPr lang="es-ES"/>
        </a:p>
      </dgm:t>
    </dgm:pt>
    <dgm:pt modelId="{BD0F7B0C-9B38-4CF6-96BE-DBC1CB353F4F}" type="pres">
      <dgm:prSet presAssocID="{6A007B24-054A-41C8-8479-F532ED99647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B539E63-7BD6-431C-92E7-19487E1E585A}" type="pres">
      <dgm:prSet presAssocID="{FDBE2B4B-880D-44A5-BA1E-738A471907D8}" presName="root" presStyleCnt="0"/>
      <dgm:spPr/>
    </dgm:pt>
    <dgm:pt modelId="{AB213338-C813-4077-9EBF-5E67351CBAA6}" type="pres">
      <dgm:prSet presAssocID="{FDBE2B4B-880D-44A5-BA1E-738A471907D8}" presName="rootComposite" presStyleCnt="0"/>
      <dgm:spPr/>
    </dgm:pt>
    <dgm:pt modelId="{D2BD0434-E91C-4713-8F0C-CE80D6A71EFF}" type="pres">
      <dgm:prSet presAssocID="{FDBE2B4B-880D-44A5-BA1E-738A471907D8}" presName="rootText" presStyleLbl="node1" presStyleIdx="0" presStyleCnt="2" custScaleX="351827" custScaleY="151105" custLinFactX="-92703" custLinFactNeighborX="-100000"/>
      <dgm:spPr/>
    </dgm:pt>
    <dgm:pt modelId="{91026478-1CA7-4BAD-B9D0-CC535E43C7D2}" type="pres">
      <dgm:prSet presAssocID="{FDBE2B4B-880D-44A5-BA1E-738A471907D8}" presName="rootConnector" presStyleLbl="node1" presStyleIdx="0" presStyleCnt="2"/>
      <dgm:spPr/>
    </dgm:pt>
    <dgm:pt modelId="{D8FFFB8F-5383-4284-8E38-A9932A73BB7E}" type="pres">
      <dgm:prSet presAssocID="{FDBE2B4B-880D-44A5-BA1E-738A471907D8}" presName="childShape" presStyleCnt="0"/>
      <dgm:spPr/>
    </dgm:pt>
    <dgm:pt modelId="{08F6AAAA-D8E6-4B28-A525-73E230E248FD}" type="pres">
      <dgm:prSet presAssocID="{887FE00A-7D42-4E84-88F3-ABC49DBF1E9F}" presName="Name13" presStyleLbl="parChTrans1D2" presStyleIdx="0" presStyleCnt="11"/>
      <dgm:spPr/>
    </dgm:pt>
    <dgm:pt modelId="{B76A652E-E40F-4CE7-A0E6-7E225E9EBE45}" type="pres">
      <dgm:prSet presAssocID="{5FC4C79C-629B-4024-B3F8-B22E6748376A}" presName="childText" presStyleLbl="bgAcc1" presStyleIdx="0" presStyleCnt="11" custScaleX="430124" custScaleY="154745" custLinFactX="-81288" custLinFactNeighborX="-100000">
        <dgm:presLayoutVars>
          <dgm:bulletEnabled val="1"/>
        </dgm:presLayoutVars>
      </dgm:prSet>
      <dgm:spPr/>
    </dgm:pt>
    <dgm:pt modelId="{3749E4E8-AC38-4211-BAFB-30B99EDA119E}" type="pres">
      <dgm:prSet presAssocID="{DD48D75E-09B5-4890-B372-5194507A25FD}" presName="Name13" presStyleLbl="parChTrans1D2" presStyleIdx="1" presStyleCnt="11"/>
      <dgm:spPr/>
    </dgm:pt>
    <dgm:pt modelId="{1F91FA3C-876E-4C39-9C5B-3ADBB1C6F206}" type="pres">
      <dgm:prSet presAssocID="{116E2701-BAA1-4773-9B70-3D8C9EE29078}" presName="childText" presStyleLbl="bgAcc1" presStyleIdx="1" presStyleCnt="11" custScaleX="430124" custScaleY="154745" custLinFactX="-81288" custLinFactNeighborX="-100000">
        <dgm:presLayoutVars>
          <dgm:bulletEnabled val="1"/>
        </dgm:presLayoutVars>
      </dgm:prSet>
      <dgm:spPr/>
    </dgm:pt>
    <dgm:pt modelId="{48430AA8-6DB6-4CAB-A95C-B1CB7F6A4CFA}" type="pres">
      <dgm:prSet presAssocID="{4F00C094-C983-4755-83EF-8174411FA3D3}" presName="Name13" presStyleLbl="parChTrans1D2" presStyleIdx="2" presStyleCnt="11"/>
      <dgm:spPr/>
    </dgm:pt>
    <dgm:pt modelId="{70508775-F007-40A3-AAE7-EAC9CD6B1F64}" type="pres">
      <dgm:prSet presAssocID="{06D4A2CD-68A6-424B-85B8-0A46DCD45F82}" presName="childText" presStyleLbl="bgAcc1" presStyleIdx="2" presStyleCnt="11" custScaleX="430124" custScaleY="154745" custLinFactX="-81288" custLinFactNeighborX="-100000">
        <dgm:presLayoutVars>
          <dgm:bulletEnabled val="1"/>
        </dgm:presLayoutVars>
      </dgm:prSet>
      <dgm:spPr/>
    </dgm:pt>
    <dgm:pt modelId="{B81243C3-2355-447E-B86D-A476F0F9BEA7}" type="pres">
      <dgm:prSet presAssocID="{39BDF7F7-8C2D-4D96-A2F8-D8D0FD5F005C}" presName="Name13" presStyleLbl="parChTrans1D2" presStyleIdx="3" presStyleCnt="11"/>
      <dgm:spPr/>
    </dgm:pt>
    <dgm:pt modelId="{FD9F2B9D-42CE-4B44-8D29-23C996307518}" type="pres">
      <dgm:prSet presAssocID="{FEE29EFB-8B61-4E4C-9202-8DC633F8DFC7}" presName="childText" presStyleLbl="bgAcc1" presStyleIdx="3" presStyleCnt="11" custScaleX="430124" custScaleY="196553" custLinFactX="-81288" custLinFactNeighborX="-100000">
        <dgm:presLayoutVars>
          <dgm:bulletEnabled val="1"/>
        </dgm:presLayoutVars>
      </dgm:prSet>
      <dgm:spPr/>
    </dgm:pt>
    <dgm:pt modelId="{CD9163F5-12D1-4C79-BB1E-E2A323623614}" type="pres">
      <dgm:prSet presAssocID="{F2082694-A5EF-4DE7-8DC5-72830CBEC624}" presName="Name13" presStyleLbl="parChTrans1D2" presStyleIdx="4" presStyleCnt="11"/>
      <dgm:spPr/>
    </dgm:pt>
    <dgm:pt modelId="{7823029D-24F6-41D6-BEFD-24031D346382}" type="pres">
      <dgm:prSet presAssocID="{A8AFB6E0-D804-4F16-B740-1289401CE3AE}" presName="childText" presStyleLbl="bgAcc1" presStyleIdx="4" presStyleCnt="11" custScaleX="430124" custScaleY="154745" custLinFactX="-81288" custLinFactNeighborX="-100000">
        <dgm:presLayoutVars>
          <dgm:bulletEnabled val="1"/>
        </dgm:presLayoutVars>
      </dgm:prSet>
      <dgm:spPr/>
    </dgm:pt>
    <dgm:pt modelId="{97377611-0F1B-495B-800C-25FCC3049FCD}" type="pres">
      <dgm:prSet presAssocID="{144333C5-8112-45E5-A53F-427347613F04}" presName="root" presStyleCnt="0"/>
      <dgm:spPr/>
    </dgm:pt>
    <dgm:pt modelId="{27BB95B3-8B9D-4736-8765-48920AA7A04B}" type="pres">
      <dgm:prSet presAssocID="{144333C5-8112-45E5-A53F-427347613F04}" presName="rootComposite" presStyleCnt="0"/>
      <dgm:spPr/>
    </dgm:pt>
    <dgm:pt modelId="{EC7D247F-690A-43CC-8F1E-A8548CEC70B7}" type="pres">
      <dgm:prSet presAssocID="{144333C5-8112-45E5-A53F-427347613F04}" presName="rootText" presStyleLbl="node1" presStyleIdx="1" presStyleCnt="2" custScaleX="375588" custScaleY="109724" custLinFactNeighborX="-61249" custLinFactNeighborY="4668"/>
      <dgm:spPr/>
    </dgm:pt>
    <dgm:pt modelId="{AF31B36C-DF8E-46A0-B4CA-155F34DC0371}" type="pres">
      <dgm:prSet presAssocID="{144333C5-8112-45E5-A53F-427347613F04}" presName="rootConnector" presStyleLbl="node1" presStyleIdx="1" presStyleCnt="2"/>
      <dgm:spPr/>
    </dgm:pt>
    <dgm:pt modelId="{936AB28A-4204-42C6-B7E7-28457B386707}" type="pres">
      <dgm:prSet presAssocID="{144333C5-8112-45E5-A53F-427347613F04}" presName="childShape" presStyleCnt="0"/>
      <dgm:spPr/>
    </dgm:pt>
    <dgm:pt modelId="{D41BBAB7-6096-40F6-95D9-14624A9B0FC6}" type="pres">
      <dgm:prSet presAssocID="{FC68B5D2-E39E-4ED9-9736-3C4DB5F70A58}" presName="Name13" presStyleLbl="parChTrans1D2" presStyleIdx="5" presStyleCnt="11"/>
      <dgm:spPr/>
    </dgm:pt>
    <dgm:pt modelId="{49FF4BF1-3F20-4D9F-9C42-024DC576218D}" type="pres">
      <dgm:prSet presAssocID="{2FA30455-E9E7-4FA5-A3C9-06B6A51556AD}" presName="childText" presStyleLbl="bgAcc1" presStyleIdx="5" presStyleCnt="11" custScaleX="545246" custScaleY="132873" custLinFactX="-77907" custLinFactNeighborX="-100000" custLinFactNeighborY="-211">
        <dgm:presLayoutVars>
          <dgm:bulletEnabled val="1"/>
        </dgm:presLayoutVars>
      </dgm:prSet>
      <dgm:spPr/>
    </dgm:pt>
    <dgm:pt modelId="{D264CDA2-959C-4332-83D0-29F23DC13F89}" type="pres">
      <dgm:prSet presAssocID="{91D41D9F-C6EC-494B-83E9-56B06C86CFA1}" presName="Name13" presStyleLbl="parChTrans1D2" presStyleIdx="6" presStyleCnt="11"/>
      <dgm:spPr/>
    </dgm:pt>
    <dgm:pt modelId="{0EA50098-44D4-49D6-BA4F-F8F0602CAB97}" type="pres">
      <dgm:prSet presAssocID="{D59C7C82-331C-4A7A-A171-BECE0C95AEC5}" presName="childText" presStyleLbl="bgAcc1" presStyleIdx="6" presStyleCnt="11" custScaleX="545246" custScaleY="134020" custLinFactX="-77907" custLinFactNeighborX="-100000" custLinFactNeighborY="-211">
        <dgm:presLayoutVars>
          <dgm:bulletEnabled val="1"/>
        </dgm:presLayoutVars>
      </dgm:prSet>
      <dgm:spPr/>
    </dgm:pt>
    <dgm:pt modelId="{93A50A6D-C96B-4FBD-9017-877882150183}" type="pres">
      <dgm:prSet presAssocID="{3EDA6DAC-A971-4DE6-BF23-9F5DCF416284}" presName="Name13" presStyleLbl="parChTrans1D2" presStyleIdx="7" presStyleCnt="11"/>
      <dgm:spPr/>
    </dgm:pt>
    <dgm:pt modelId="{CBC1A523-D165-4D06-A252-CB406E710E61}" type="pres">
      <dgm:prSet presAssocID="{DAD6F6C7-5981-45AB-89B9-1F9A1BE68847}" presName="childText" presStyleLbl="bgAcc1" presStyleIdx="7" presStyleCnt="11" custScaleX="545246" custScaleY="134020" custLinFactX="-77907" custLinFactNeighborX="-100000" custLinFactNeighborY="-211">
        <dgm:presLayoutVars>
          <dgm:bulletEnabled val="1"/>
        </dgm:presLayoutVars>
      </dgm:prSet>
      <dgm:spPr/>
    </dgm:pt>
    <dgm:pt modelId="{FC544EDE-1920-4EF6-BBC4-9A9B6C0A7D47}" type="pres">
      <dgm:prSet presAssocID="{7AB8D73E-7857-452F-9487-6953BA9B4782}" presName="Name13" presStyleLbl="parChTrans1D2" presStyleIdx="8" presStyleCnt="11"/>
      <dgm:spPr/>
    </dgm:pt>
    <dgm:pt modelId="{6D17A06B-4AB5-490A-BE50-8F7C04EF6171}" type="pres">
      <dgm:prSet presAssocID="{45431AED-D49D-42B7-B11C-F92E64D904A0}" presName="childText" presStyleLbl="bgAcc1" presStyleIdx="8" presStyleCnt="11" custScaleX="545246" custScaleY="134020" custLinFactX="-77907" custLinFactNeighborX="-100000" custLinFactNeighborY="-211">
        <dgm:presLayoutVars>
          <dgm:bulletEnabled val="1"/>
        </dgm:presLayoutVars>
      </dgm:prSet>
      <dgm:spPr/>
    </dgm:pt>
    <dgm:pt modelId="{F84B7CBF-10FD-4BCD-9113-EEB22E607B3E}" type="pres">
      <dgm:prSet presAssocID="{633FEC5A-9233-4DFB-B7AB-846EF1FE5131}" presName="Name13" presStyleLbl="parChTrans1D2" presStyleIdx="9" presStyleCnt="11"/>
      <dgm:spPr/>
    </dgm:pt>
    <dgm:pt modelId="{2DCC2682-82D8-4132-9F41-16F25ED7272B}" type="pres">
      <dgm:prSet presAssocID="{6FFB3ADF-5A12-4E0A-843A-C6B4289115EF}" presName="childText" presStyleLbl="bgAcc1" presStyleIdx="9" presStyleCnt="11" custScaleX="545246" custLinFactX="-77907" custLinFactNeighborX="-100000" custLinFactNeighborY="-211">
        <dgm:presLayoutVars>
          <dgm:bulletEnabled val="1"/>
        </dgm:presLayoutVars>
      </dgm:prSet>
      <dgm:spPr/>
    </dgm:pt>
    <dgm:pt modelId="{12FA91CB-0F4D-44BE-819F-9233F6F5434C}" type="pres">
      <dgm:prSet presAssocID="{28451DF9-10FE-4E31-B05E-587BAD8AD6FD}" presName="Name13" presStyleLbl="parChTrans1D2" presStyleIdx="10" presStyleCnt="11"/>
      <dgm:spPr/>
    </dgm:pt>
    <dgm:pt modelId="{79DDD4C1-462B-4119-8CBF-CF44941C33E1}" type="pres">
      <dgm:prSet presAssocID="{AB77F64E-E5A7-4DED-B78F-A3FB8E8570E0}" presName="childText" presStyleLbl="bgAcc1" presStyleIdx="10" presStyleCnt="11" custScaleX="533533" custScaleY="144834" custLinFactX="-71127" custLinFactNeighborX="-100000" custLinFactNeighborY="-211">
        <dgm:presLayoutVars>
          <dgm:bulletEnabled val="1"/>
        </dgm:presLayoutVars>
      </dgm:prSet>
      <dgm:spPr/>
    </dgm:pt>
  </dgm:ptLst>
  <dgm:cxnLst>
    <dgm:cxn modelId="{00416703-8E87-487B-AA3E-37ED8D5CF785}" srcId="{144333C5-8112-45E5-A53F-427347613F04}" destId="{2FA30455-E9E7-4FA5-A3C9-06B6A51556AD}" srcOrd="0" destOrd="0" parTransId="{FC68B5D2-E39E-4ED9-9736-3C4DB5F70A58}" sibTransId="{3E97955A-FBAE-4E58-BCE0-799ED0970FCF}"/>
    <dgm:cxn modelId="{51EF6708-1F3A-4AD2-BD53-4197926C803B}" srcId="{FDBE2B4B-880D-44A5-BA1E-738A471907D8}" destId="{06D4A2CD-68A6-424B-85B8-0A46DCD45F82}" srcOrd="2" destOrd="0" parTransId="{4F00C094-C983-4755-83EF-8174411FA3D3}" sibTransId="{8003FF38-C1EB-4D72-A55C-B956E10C8EE5}"/>
    <dgm:cxn modelId="{5800F212-0FB6-4B9A-9905-F29FECB708A1}" srcId="{FDBE2B4B-880D-44A5-BA1E-738A471907D8}" destId="{A8AFB6E0-D804-4F16-B740-1289401CE3AE}" srcOrd="4" destOrd="0" parTransId="{F2082694-A5EF-4DE7-8DC5-72830CBEC624}" sibTransId="{797ADA35-8375-42A0-AEE2-A275BC9C35EA}"/>
    <dgm:cxn modelId="{EF3C4015-10BD-42E7-B0DA-0F8D362FD979}" type="presOf" srcId="{A8AFB6E0-D804-4F16-B740-1289401CE3AE}" destId="{7823029D-24F6-41D6-BEFD-24031D346382}" srcOrd="0" destOrd="0" presId="urn:microsoft.com/office/officeart/2005/8/layout/hierarchy3"/>
    <dgm:cxn modelId="{684D5C15-9AFC-470A-A4B8-812CB7FCEE4A}" type="presOf" srcId="{6FFB3ADF-5A12-4E0A-843A-C6B4289115EF}" destId="{2DCC2682-82D8-4132-9F41-16F25ED7272B}" srcOrd="0" destOrd="0" presId="urn:microsoft.com/office/officeart/2005/8/layout/hierarchy3"/>
    <dgm:cxn modelId="{DBA26916-DA74-4D9E-9A2B-8983661A5019}" srcId="{144333C5-8112-45E5-A53F-427347613F04}" destId="{DAD6F6C7-5981-45AB-89B9-1F9A1BE68847}" srcOrd="2" destOrd="0" parTransId="{3EDA6DAC-A971-4DE6-BF23-9F5DCF416284}" sibTransId="{36B97F3C-A105-40F4-BF7D-2732CFCB9E51}"/>
    <dgm:cxn modelId="{BCB75817-1F90-4849-AC28-5E3B6F4FB675}" type="presOf" srcId="{FC68B5D2-E39E-4ED9-9736-3C4DB5F70A58}" destId="{D41BBAB7-6096-40F6-95D9-14624A9B0FC6}" srcOrd="0" destOrd="0" presId="urn:microsoft.com/office/officeart/2005/8/layout/hierarchy3"/>
    <dgm:cxn modelId="{0592DA1D-135F-41C5-9050-492BEB233F38}" type="presOf" srcId="{7AB8D73E-7857-452F-9487-6953BA9B4782}" destId="{FC544EDE-1920-4EF6-BBC4-9A9B6C0A7D47}" srcOrd="0" destOrd="0" presId="urn:microsoft.com/office/officeart/2005/8/layout/hierarchy3"/>
    <dgm:cxn modelId="{2CFA2C2E-E2FA-4307-A089-D0FB8F84D858}" srcId="{6A007B24-054A-41C8-8479-F532ED99647A}" destId="{144333C5-8112-45E5-A53F-427347613F04}" srcOrd="1" destOrd="0" parTransId="{36AD300E-7471-4A6A-9B2F-0F13AF342794}" sibTransId="{1319A9FF-8C23-4571-B277-C9CF68CCA29E}"/>
    <dgm:cxn modelId="{593D292F-0284-4A15-BA02-B5F5C7F4BC50}" type="presOf" srcId="{F2082694-A5EF-4DE7-8DC5-72830CBEC624}" destId="{CD9163F5-12D1-4C79-BB1E-E2A323623614}" srcOrd="0" destOrd="0" presId="urn:microsoft.com/office/officeart/2005/8/layout/hierarchy3"/>
    <dgm:cxn modelId="{74F6C632-3BF3-4862-B9C9-0F4F014B5360}" type="presOf" srcId="{FEE29EFB-8B61-4E4C-9202-8DC633F8DFC7}" destId="{FD9F2B9D-42CE-4B44-8D29-23C996307518}" srcOrd="0" destOrd="0" presId="urn:microsoft.com/office/officeart/2005/8/layout/hierarchy3"/>
    <dgm:cxn modelId="{51DE7C40-058A-42DD-8B6C-0B82B931AFE5}" type="presOf" srcId="{AB77F64E-E5A7-4DED-B78F-A3FB8E8570E0}" destId="{79DDD4C1-462B-4119-8CBF-CF44941C33E1}" srcOrd="0" destOrd="0" presId="urn:microsoft.com/office/officeart/2005/8/layout/hierarchy3"/>
    <dgm:cxn modelId="{96E4985D-339B-4F8E-8448-C793AC5839B1}" type="presOf" srcId="{FDBE2B4B-880D-44A5-BA1E-738A471907D8}" destId="{91026478-1CA7-4BAD-B9D0-CC535E43C7D2}" srcOrd="1" destOrd="0" presId="urn:microsoft.com/office/officeart/2005/8/layout/hierarchy3"/>
    <dgm:cxn modelId="{C996E262-4C36-4A4C-A762-87F0B84EE9C8}" type="presOf" srcId="{FDBE2B4B-880D-44A5-BA1E-738A471907D8}" destId="{D2BD0434-E91C-4713-8F0C-CE80D6A71EFF}" srcOrd="0" destOrd="0" presId="urn:microsoft.com/office/officeart/2005/8/layout/hierarchy3"/>
    <dgm:cxn modelId="{96EC6767-4408-4888-B9EF-701F44C35288}" srcId="{FDBE2B4B-880D-44A5-BA1E-738A471907D8}" destId="{5FC4C79C-629B-4024-B3F8-B22E6748376A}" srcOrd="0" destOrd="0" parTransId="{887FE00A-7D42-4E84-88F3-ABC49DBF1E9F}" sibTransId="{3B41628A-09E8-4FD6-9454-B5B5FE6167A8}"/>
    <dgm:cxn modelId="{68CCD948-5587-4C4A-BE3D-0D59FD0BED68}" type="presOf" srcId="{D59C7C82-331C-4A7A-A171-BECE0C95AEC5}" destId="{0EA50098-44D4-49D6-BA4F-F8F0602CAB97}" srcOrd="0" destOrd="0" presId="urn:microsoft.com/office/officeart/2005/8/layout/hierarchy3"/>
    <dgm:cxn modelId="{E6F4F668-35C8-4C91-A121-91585D70E3BA}" srcId="{144333C5-8112-45E5-A53F-427347613F04}" destId="{6FFB3ADF-5A12-4E0A-843A-C6B4289115EF}" srcOrd="4" destOrd="0" parTransId="{633FEC5A-9233-4DFB-B7AB-846EF1FE5131}" sibTransId="{72CE8F59-099E-47E6-86DF-4D735966C3A3}"/>
    <dgm:cxn modelId="{B3025B4F-E356-4711-A100-F6B23024C1A1}" type="presOf" srcId="{5FC4C79C-629B-4024-B3F8-B22E6748376A}" destId="{B76A652E-E40F-4CE7-A0E6-7E225E9EBE45}" srcOrd="0" destOrd="0" presId="urn:microsoft.com/office/officeart/2005/8/layout/hierarchy3"/>
    <dgm:cxn modelId="{A5414586-435C-4023-815C-F9E142E348EB}" srcId="{144333C5-8112-45E5-A53F-427347613F04}" destId="{45431AED-D49D-42B7-B11C-F92E64D904A0}" srcOrd="3" destOrd="0" parTransId="{7AB8D73E-7857-452F-9487-6953BA9B4782}" sibTransId="{A2DA2BB2-6B85-4F5E-838D-AE632F4F8DE3}"/>
    <dgm:cxn modelId="{9B1E0388-7142-466A-81CD-87A0A24CC1AA}" type="presOf" srcId="{144333C5-8112-45E5-A53F-427347613F04}" destId="{EC7D247F-690A-43CC-8F1E-A8548CEC70B7}" srcOrd="0" destOrd="0" presId="urn:microsoft.com/office/officeart/2005/8/layout/hierarchy3"/>
    <dgm:cxn modelId="{AE033496-EE84-4024-805B-821806C9343F}" type="presOf" srcId="{4F00C094-C983-4755-83EF-8174411FA3D3}" destId="{48430AA8-6DB6-4CAB-A95C-B1CB7F6A4CFA}" srcOrd="0" destOrd="0" presId="urn:microsoft.com/office/officeart/2005/8/layout/hierarchy3"/>
    <dgm:cxn modelId="{D93FAD9E-2068-48E2-9934-CE4D2EEEC980}" srcId="{6A007B24-054A-41C8-8479-F532ED99647A}" destId="{FDBE2B4B-880D-44A5-BA1E-738A471907D8}" srcOrd="0" destOrd="0" parTransId="{6519F864-260D-4F9E-8E3E-8980920C13DA}" sibTransId="{C99BA550-74AA-45EF-8944-EFF6D3B79A46}"/>
    <dgm:cxn modelId="{018BF3B4-9E76-4813-9707-D1C38423AB1F}" type="presOf" srcId="{6A007B24-054A-41C8-8479-F532ED99647A}" destId="{BD0F7B0C-9B38-4CF6-96BE-DBC1CB353F4F}" srcOrd="0" destOrd="0" presId="urn:microsoft.com/office/officeart/2005/8/layout/hierarchy3"/>
    <dgm:cxn modelId="{797DF1B5-E60D-472B-BCC9-5793179F5706}" srcId="{FDBE2B4B-880D-44A5-BA1E-738A471907D8}" destId="{116E2701-BAA1-4773-9B70-3D8C9EE29078}" srcOrd="1" destOrd="0" parTransId="{DD48D75E-09B5-4890-B372-5194507A25FD}" sibTransId="{E1313B1E-FB5D-4988-828C-E3FEB6DCA4C5}"/>
    <dgm:cxn modelId="{F9A13CB6-3A95-4381-9A6C-CED184AAFF85}" type="presOf" srcId="{2FA30455-E9E7-4FA5-A3C9-06B6A51556AD}" destId="{49FF4BF1-3F20-4D9F-9C42-024DC576218D}" srcOrd="0" destOrd="0" presId="urn:microsoft.com/office/officeart/2005/8/layout/hierarchy3"/>
    <dgm:cxn modelId="{ECD9C9BA-1E63-4563-AC78-BDAF824505EF}" srcId="{144333C5-8112-45E5-A53F-427347613F04}" destId="{D59C7C82-331C-4A7A-A171-BECE0C95AEC5}" srcOrd="1" destOrd="0" parTransId="{91D41D9F-C6EC-494B-83E9-56B06C86CFA1}" sibTransId="{6AC756C3-5214-4395-A3B8-00FF2E1A7A20}"/>
    <dgm:cxn modelId="{AFB317C0-FF3E-4C65-9059-3E3A4DA21F08}" type="presOf" srcId="{91D41D9F-C6EC-494B-83E9-56B06C86CFA1}" destId="{D264CDA2-959C-4332-83D0-29F23DC13F89}" srcOrd="0" destOrd="0" presId="urn:microsoft.com/office/officeart/2005/8/layout/hierarchy3"/>
    <dgm:cxn modelId="{CE406FC0-4701-4B2F-9E1B-F51C1B90B95A}" srcId="{144333C5-8112-45E5-A53F-427347613F04}" destId="{AB77F64E-E5A7-4DED-B78F-A3FB8E8570E0}" srcOrd="5" destOrd="0" parTransId="{28451DF9-10FE-4E31-B05E-587BAD8AD6FD}" sibTransId="{B7F086DF-BC5A-4758-A94E-D2E3F5E965E6}"/>
    <dgm:cxn modelId="{F5DB16C2-677D-4785-B142-673D960C96E6}" type="presOf" srcId="{DAD6F6C7-5981-45AB-89B9-1F9A1BE68847}" destId="{CBC1A523-D165-4D06-A252-CB406E710E61}" srcOrd="0" destOrd="0" presId="urn:microsoft.com/office/officeart/2005/8/layout/hierarchy3"/>
    <dgm:cxn modelId="{37F43BC3-E767-49A4-A3E6-0178DC189D69}" type="presOf" srcId="{144333C5-8112-45E5-A53F-427347613F04}" destId="{AF31B36C-DF8E-46A0-B4CA-155F34DC0371}" srcOrd="1" destOrd="0" presId="urn:microsoft.com/office/officeart/2005/8/layout/hierarchy3"/>
    <dgm:cxn modelId="{B31EB2C8-5C8C-4B85-9A3E-951384D1DEFB}" type="presOf" srcId="{3EDA6DAC-A971-4DE6-BF23-9F5DCF416284}" destId="{93A50A6D-C96B-4FBD-9017-877882150183}" srcOrd="0" destOrd="0" presId="urn:microsoft.com/office/officeart/2005/8/layout/hierarchy3"/>
    <dgm:cxn modelId="{B76F31C9-23F9-42F8-A1FC-1CB3E52E4FB1}" srcId="{FDBE2B4B-880D-44A5-BA1E-738A471907D8}" destId="{FEE29EFB-8B61-4E4C-9202-8DC633F8DFC7}" srcOrd="3" destOrd="0" parTransId="{39BDF7F7-8C2D-4D96-A2F8-D8D0FD5F005C}" sibTransId="{6AD4273C-02B1-4B75-BB16-2E8E5A83E428}"/>
    <dgm:cxn modelId="{BB0EEFD4-16A7-4AFF-9744-EDC6F351B455}" type="presOf" srcId="{887FE00A-7D42-4E84-88F3-ABC49DBF1E9F}" destId="{08F6AAAA-D8E6-4B28-A525-73E230E248FD}" srcOrd="0" destOrd="0" presId="urn:microsoft.com/office/officeart/2005/8/layout/hierarchy3"/>
    <dgm:cxn modelId="{2E8912DB-9AE8-4114-9ED4-95CE4FB72F94}" type="presOf" srcId="{45431AED-D49D-42B7-B11C-F92E64D904A0}" destId="{6D17A06B-4AB5-490A-BE50-8F7C04EF6171}" srcOrd="0" destOrd="0" presId="urn:microsoft.com/office/officeart/2005/8/layout/hierarchy3"/>
    <dgm:cxn modelId="{679787DB-8F83-446F-B3D9-6E54D9C76D7C}" type="presOf" srcId="{DD48D75E-09B5-4890-B372-5194507A25FD}" destId="{3749E4E8-AC38-4211-BAFB-30B99EDA119E}" srcOrd="0" destOrd="0" presId="urn:microsoft.com/office/officeart/2005/8/layout/hierarchy3"/>
    <dgm:cxn modelId="{194959E9-3DBC-4377-B136-233243FCD7A7}" type="presOf" srcId="{06D4A2CD-68A6-424B-85B8-0A46DCD45F82}" destId="{70508775-F007-40A3-AAE7-EAC9CD6B1F64}" srcOrd="0" destOrd="0" presId="urn:microsoft.com/office/officeart/2005/8/layout/hierarchy3"/>
    <dgm:cxn modelId="{276F47ED-65D8-4912-A558-FEDAFB9B3436}" type="presOf" srcId="{39BDF7F7-8C2D-4D96-A2F8-D8D0FD5F005C}" destId="{B81243C3-2355-447E-B86D-A476F0F9BEA7}" srcOrd="0" destOrd="0" presId="urn:microsoft.com/office/officeart/2005/8/layout/hierarchy3"/>
    <dgm:cxn modelId="{26DF04F6-4E3F-48E4-901C-EB0DE6F346F7}" type="presOf" srcId="{116E2701-BAA1-4773-9B70-3D8C9EE29078}" destId="{1F91FA3C-876E-4C39-9C5B-3ADBB1C6F206}" srcOrd="0" destOrd="0" presId="urn:microsoft.com/office/officeart/2005/8/layout/hierarchy3"/>
    <dgm:cxn modelId="{51E657F6-2D78-4FB1-9D75-CF5C08B65464}" type="presOf" srcId="{633FEC5A-9233-4DFB-B7AB-846EF1FE5131}" destId="{F84B7CBF-10FD-4BCD-9113-EEB22E607B3E}" srcOrd="0" destOrd="0" presId="urn:microsoft.com/office/officeart/2005/8/layout/hierarchy3"/>
    <dgm:cxn modelId="{AE52A6F8-9AE8-4C17-93EC-2C560E20118D}" type="presOf" srcId="{28451DF9-10FE-4E31-B05E-587BAD8AD6FD}" destId="{12FA91CB-0F4D-44BE-819F-9233F6F5434C}" srcOrd="0" destOrd="0" presId="urn:microsoft.com/office/officeart/2005/8/layout/hierarchy3"/>
    <dgm:cxn modelId="{EDCB87A9-B6C4-405B-A7C3-0793FCEBEE70}" type="presParOf" srcId="{BD0F7B0C-9B38-4CF6-96BE-DBC1CB353F4F}" destId="{1B539E63-7BD6-431C-92E7-19487E1E585A}" srcOrd="0" destOrd="0" presId="urn:microsoft.com/office/officeart/2005/8/layout/hierarchy3"/>
    <dgm:cxn modelId="{092DF1A7-116B-40BE-A9EF-5968E5290E1A}" type="presParOf" srcId="{1B539E63-7BD6-431C-92E7-19487E1E585A}" destId="{AB213338-C813-4077-9EBF-5E67351CBAA6}" srcOrd="0" destOrd="0" presId="urn:microsoft.com/office/officeart/2005/8/layout/hierarchy3"/>
    <dgm:cxn modelId="{F232C100-6F82-4D08-88C4-1E35F10A7AB0}" type="presParOf" srcId="{AB213338-C813-4077-9EBF-5E67351CBAA6}" destId="{D2BD0434-E91C-4713-8F0C-CE80D6A71EFF}" srcOrd="0" destOrd="0" presId="urn:microsoft.com/office/officeart/2005/8/layout/hierarchy3"/>
    <dgm:cxn modelId="{51043A3E-8794-4505-938A-8068E8CE3819}" type="presParOf" srcId="{AB213338-C813-4077-9EBF-5E67351CBAA6}" destId="{91026478-1CA7-4BAD-B9D0-CC535E43C7D2}" srcOrd="1" destOrd="0" presId="urn:microsoft.com/office/officeart/2005/8/layout/hierarchy3"/>
    <dgm:cxn modelId="{1A2DF3A3-B604-4FC1-9990-A1EDB0C8A0EE}" type="presParOf" srcId="{1B539E63-7BD6-431C-92E7-19487E1E585A}" destId="{D8FFFB8F-5383-4284-8E38-A9932A73BB7E}" srcOrd="1" destOrd="0" presId="urn:microsoft.com/office/officeart/2005/8/layout/hierarchy3"/>
    <dgm:cxn modelId="{2134D93B-448A-4B0D-87DF-7E3D3C6FD4D3}" type="presParOf" srcId="{D8FFFB8F-5383-4284-8E38-A9932A73BB7E}" destId="{08F6AAAA-D8E6-4B28-A525-73E230E248FD}" srcOrd="0" destOrd="0" presId="urn:microsoft.com/office/officeart/2005/8/layout/hierarchy3"/>
    <dgm:cxn modelId="{19C16444-9DE3-467A-9BD6-1B1DA399DE60}" type="presParOf" srcId="{D8FFFB8F-5383-4284-8E38-A9932A73BB7E}" destId="{B76A652E-E40F-4CE7-A0E6-7E225E9EBE45}" srcOrd="1" destOrd="0" presId="urn:microsoft.com/office/officeart/2005/8/layout/hierarchy3"/>
    <dgm:cxn modelId="{9A3F5F8B-E02E-47F9-BA1E-9E863651354B}" type="presParOf" srcId="{D8FFFB8F-5383-4284-8E38-A9932A73BB7E}" destId="{3749E4E8-AC38-4211-BAFB-30B99EDA119E}" srcOrd="2" destOrd="0" presId="urn:microsoft.com/office/officeart/2005/8/layout/hierarchy3"/>
    <dgm:cxn modelId="{698F5E48-14E5-4305-81E7-C6C07BFB8290}" type="presParOf" srcId="{D8FFFB8F-5383-4284-8E38-A9932A73BB7E}" destId="{1F91FA3C-876E-4C39-9C5B-3ADBB1C6F206}" srcOrd="3" destOrd="0" presId="urn:microsoft.com/office/officeart/2005/8/layout/hierarchy3"/>
    <dgm:cxn modelId="{2224FEEF-222C-4482-B0AA-C731BA317A00}" type="presParOf" srcId="{D8FFFB8F-5383-4284-8E38-A9932A73BB7E}" destId="{48430AA8-6DB6-4CAB-A95C-B1CB7F6A4CFA}" srcOrd="4" destOrd="0" presId="urn:microsoft.com/office/officeart/2005/8/layout/hierarchy3"/>
    <dgm:cxn modelId="{3D05073F-DB7C-4549-9F8C-689B2521765A}" type="presParOf" srcId="{D8FFFB8F-5383-4284-8E38-A9932A73BB7E}" destId="{70508775-F007-40A3-AAE7-EAC9CD6B1F64}" srcOrd="5" destOrd="0" presId="urn:microsoft.com/office/officeart/2005/8/layout/hierarchy3"/>
    <dgm:cxn modelId="{C27328A2-F663-4214-9AEB-BCD68BFCFE1B}" type="presParOf" srcId="{D8FFFB8F-5383-4284-8E38-A9932A73BB7E}" destId="{B81243C3-2355-447E-B86D-A476F0F9BEA7}" srcOrd="6" destOrd="0" presId="urn:microsoft.com/office/officeart/2005/8/layout/hierarchy3"/>
    <dgm:cxn modelId="{19826C66-06CC-498B-81E5-2C30E64B1B65}" type="presParOf" srcId="{D8FFFB8F-5383-4284-8E38-A9932A73BB7E}" destId="{FD9F2B9D-42CE-4B44-8D29-23C996307518}" srcOrd="7" destOrd="0" presId="urn:microsoft.com/office/officeart/2005/8/layout/hierarchy3"/>
    <dgm:cxn modelId="{9621C69F-ABFB-4D10-9B68-24D79F87C333}" type="presParOf" srcId="{D8FFFB8F-5383-4284-8E38-A9932A73BB7E}" destId="{CD9163F5-12D1-4C79-BB1E-E2A323623614}" srcOrd="8" destOrd="0" presId="urn:microsoft.com/office/officeart/2005/8/layout/hierarchy3"/>
    <dgm:cxn modelId="{DD1D1E03-EE63-48CA-9B98-1E63F0C3DBF1}" type="presParOf" srcId="{D8FFFB8F-5383-4284-8E38-A9932A73BB7E}" destId="{7823029D-24F6-41D6-BEFD-24031D346382}" srcOrd="9" destOrd="0" presId="urn:microsoft.com/office/officeart/2005/8/layout/hierarchy3"/>
    <dgm:cxn modelId="{6EF07ECA-E85E-4ED2-9C67-AFE199B43E89}" type="presParOf" srcId="{BD0F7B0C-9B38-4CF6-96BE-DBC1CB353F4F}" destId="{97377611-0F1B-495B-800C-25FCC3049FCD}" srcOrd="1" destOrd="0" presId="urn:microsoft.com/office/officeart/2005/8/layout/hierarchy3"/>
    <dgm:cxn modelId="{89F9FD7A-E436-4FCD-A0FB-1FEE1F138B60}" type="presParOf" srcId="{97377611-0F1B-495B-800C-25FCC3049FCD}" destId="{27BB95B3-8B9D-4736-8765-48920AA7A04B}" srcOrd="0" destOrd="0" presId="urn:microsoft.com/office/officeart/2005/8/layout/hierarchy3"/>
    <dgm:cxn modelId="{0BA36634-11EF-4D2D-B651-35DC3D897D09}" type="presParOf" srcId="{27BB95B3-8B9D-4736-8765-48920AA7A04B}" destId="{EC7D247F-690A-43CC-8F1E-A8548CEC70B7}" srcOrd="0" destOrd="0" presId="urn:microsoft.com/office/officeart/2005/8/layout/hierarchy3"/>
    <dgm:cxn modelId="{5BE034AE-BED3-4FC9-BD57-9E1AA7CF56A0}" type="presParOf" srcId="{27BB95B3-8B9D-4736-8765-48920AA7A04B}" destId="{AF31B36C-DF8E-46A0-B4CA-155F34DC0371}" srcOrd="1" destOrd="0" presId="urn:microsoft.com/office/officeart/2005/8/layout/hierarchy3"/>
    <dgm:cxn modelId="{14745B2A-BFF1-4B91-AD7E-024D584EC59E}" type="presParOf" srcId="{97377611-0F1B-495B-800C-25FCC3049FCD}" destId="{936AB28A-4204-42C6-B7E7-28457B386707}" srcOrd="1" destOrd="0" presId="urn:microsoft.com/office/officeart/2005/8/layout/hierarchy3"/>
    <dgm:cxn modelId="{848CEF5D-3466-4268-B983-FAE42A940957}" type="presParOf" srcId="{936AB28A-4204-42C6-B7E7-28457B386707}" destId="{D41BBAB7-6096-40F6-95D9-14624A9B0FC6}" srcOrd="0" destOrd="0" presId="urn:microsoft.com/office/officeart/2005/8/layout/hierarchy3"/>
    <dgm:cxn modelId="{9A386D92-43C8-4748-88DB-9EE0AC3B2A22}" type="presParOf" srcId="{936AB28A-4204-42C6-B7E7-28457B386707}" destId="{49FF4BF1-3F20-4D9F-9C42-024DC576218D}" srcOrd="1" destOrd="0" presId="urn:microsoft.com/office/officeart/2005/8/layout/hierarchy3"/>
    <dgm:cxn modelId="{9C102AF8-E7C9-4139-85E2-F1111F4179D5}" type="presParOf" srcId="{936AB28A-4204-42C6-B7E7-28457B386707}" destId="{D264CDA2-959C-4332-83D0-29F23DC13F89}" srcOrd="2" destOrd="0" presId="urn:microsoft.com/office/officeart/2005/8/layout/hierarchy3"/>
    <dgm:cxn modelId="{9A2CBA4F-F8C1-44B2-8759-A3D683C473EF}" type="presParOf" srcId="{936AB28A-4204-42C6-B7E7-28457B386707}" destId="{0EA50098-44D4-49D6-BA4F-F8F0602CAB97}" srcOrd="3" destOrd="0" presId="urn:microsoft.com/office/officeart/2005/8/layout/hierarchy3"/>
    <dgm:cxn modelId="{6EAB3674-8769-479B-B5B8-1820FE89869D}" type="presParOf" srcId="{936AB28A-4204-42C6-B7E7-28457B386707}" destId="{93A50A6D-C96B-4FBD-9017-877882150183}" srcOrd="4" destOrd="0" presId="urn:microsoft.com/office/officeart/2005/8/layout/hierarchy3"/>
    <dgm:cxn modelId="{5EF694B0-4763-46A2-AEF4-F452CD91455D}" type="presParOf" srcId="{936AB28A-4204-42C6-B7E7-28457B386707}" destId="{CBC1A523-D165-4D06-A252-CB406E710E61}" srcOrd="5" destOrd="0" presId="urn:microsoft.com/office/officeart/2005/8/layout/hierarchy3"/>
    <dgm:cxn modelId="{EA9D62BF-8604-42E5-AE2E-144F49A4DF25}" type="presParOf" srcId="{936AB28A-4204-42C6-B7E7-28457B386707}" destId="{FC544EDE-1920-4EF6-BBC4-9A9B6C0A7D47}" srcOrd="6" destOrd="0" presId="urn:microsoft.com/office/officeart/2005/8/layout/hierarchy3"/>
    <dgm:cxn modelId="{A0A77B3D-5E1C-45A4-B224-54ABD97EE190}" type="presParOf" srcId="{936AB28A-4204-42C6-B7E7-28457B386707}" destId="{6D17A06B-4AB5-490A-BE50-8F7C04EF6171}" srcOrd="7" destOrd="0" presId="urn:microsoft.com/office/officeart/2005/8/layout/hierarchy3"/>
    <dgm:cxn modelId="{B53333AA-939A-4E02-AF92-15CFC6F2B7A0}" type="presParOf" srcId="{936AB28A-4204-42C6-B7E7-28457B386707}" destId="{F84B7CBF-10FD-4BCD-9113-EEB22E607B3E}" srcOrd="8" destOrd="0" presId="urn:microsoft.com/office/officeart/2005/8/layout/hierarchy3"/>
    <dgm:cxn modelId="{77DC44A9-6ADE-4940-8440-6395CFF738AB}" type="presParOf" srcId="{936AB28A-4204-42C6-B7E7-28457B386707}" destId="{2DCC2682-82D8-4132-9F41-16F25ED7272B}" srcOrd="9" destOrd="0" presId="urn:microsoft.com/office/officeart/2005/8/layout/hierarchy3"/>
    <dgm:cxn modelId="{EC51EC59-8E39-4D9A-BE26-F014807F8C58}" type="presParOf" srcId="{936AB28A-4204-42C6-B7E7-28457B386707}" destId="{12FA91CB-0F4D-44BE-819F-9233F6F5434C}" srcOrd="10" destOrd="0" presId="urn:microsoft.com/office/officeart/2005/8/layout/hierarchy3"/>
    <dgm:cxn modelId="{D2ECCB63-9F1F-4DA5-8FD4-BB1094F022BE}" type="presParOf" srcId="{936AB28A-4204-42C6-B7E7-28457B386707}" destId="{79DDD4C1-462B-4119-8CBF-CF44941C33E1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BD0434-E91C-4713-8F0C-CE80D6A71EFF}">
      <dsp:nvSpPr>
        <dsp:cNvPr id="0" name=""/>
        <dsp:cNvSpPr/>
      </dsp:nvSpPr>
      <dsp:spPr>
        <a:xfrm>
          <a:off x="0" y="1124"/>
          <a:ext cx="3447865" cy="7404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Was Ich </a:t>
          </a:r>
          <a:r>
            <a:rPr lang="en" sz="20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(GOTT) </a:t>
          </a:r>
          <a:br>
            <a:rPr lang="en" sz="20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" sz="20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schon getan habe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686" y="22810"/>
        <a:ext cx="3404493" cy="697034"/>
      </dsp:txXfrm>
    </dsp:sp>
    <dsp:sp modelId="{08F6AAAA-D8E6-4B28-A525-73E230E248FD}">
      <dsp:nvSpPr>
        <dsp:cNvPr id="0" name=""/>
        <dsp:cNvSpPr/>
      </dsp:nvSpPr>
      <dsp:spPr>
        <a:xfrm>
          <a:off x="0" y="741530"/>
          <a:ext cx="344786" cy="501619"/>
        </a:xfrm>
        <a:custGeom>
          <a:avLst/>
          <a:gdLst/>
          <a:ahLst/>
          <a:cxnLst/>
          <a:rect l="0" t="0" r="0" b="0"/>
          <a:pathLst>
            <a:path>
              <a:moveTo>
                <a:pt x="344786" y="0"/>
              </a:moveTo>
              <a:lnTo>
                <a:pt x="0" y="501619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6A652E-E40F-4CE7-A0E6-7E225E9EBE45}">
      <dsp:nvSpPr>
        <dsp:cNvPr id="0" name=""/>
        <dsp:cNvSpPr/>
      </dsp:nvSpPr>
      <dsp:spPr>
        <a:xfrm>
          <a:off x="0" y="864029"/>
          <a:ext cx="3372133" cy="7582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ICH BIN </a:t>
          </a:r>
          <a:br>
            <a:rPr lang="en" sz="2000" b="1" kern="1200" dirty="0"/>
          </a:br>
          <a:r>
            <a:rPr lang="en" sz="2000" b="1" kern="1200" dirty="0"/>
            <a:t>den </a:t>
          </a:r>
          <a:r>
            <a:rPr lang="en" sz="2000" b="1" kern="1200" dirty="0">
              <a:highlight>
                <a:srgbClr val="F0C434"/>
              </a:highlight>
            </a:rPr>
            <a:t>Propheten erschienen</a:t>
          </a:r>
        </a:p>
      </dsp:txBody>
      <dsp:txXfrm>
        <a:off x="22208" y="886237"/>
        <a:ext cx="3327717" cy="713825"/>
      </dsp:txXfrm>
    </dsp:sp>
    <dsp:sp modelId="{3749E4E8-AC38-4211-BAFB-30B99EDA119E}">
      <dsp:nvSpPr>
        <dsp:cNvPr id="0" name=""/>
        <dsp:cNvSpPr/>
      </dsp:nvSpPr>
      <dsp:spPr>
        <a:xfrm>
          <a:off x="0" y="741530"/>
          <a:ext cx="344786" cy="1382360"/>
        </a:xfrm>
        <a:custGeom>
          <a:avLst/>
          <a:gdLst/>
          <a:ahLst/>
          <a:cxnLst/>
          <a:rect l="0" t="0" r="0" b="0"/>
          <a:pathLst>
            <a:path>
              <a:moveTo>
                <a:pt x="344786" y="0"/>
              </a:moveTo>
              <a:lnTo>
                <a:pt x="0" y="1382360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91FA3C-876E-4C39-9C5B-3ADBB1C6F206}">
      <dsp:nvSpPr>
        <dsp:cNvPr id="0" name=""/>
        <dsp:cNvSpPr/>
      </dsp:nvSpPr>
      <dsp:spPr>
        <a:xfrm>
          <a:off x="0" y="1744769"/>
          <a:ext cx="3372133" cy="7582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224705"/>
              <a:satOff val="-5820"/>
              <a:lumOff val="178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ICH habe </a:t>
          </a:r>
          <a:r>
            <a:rPr lang="en" sz="2000" b="1" kern="1200" dirty="0">
              <a:highlight>
                <a:srgbClr val="F0C434"/>
              </a:highlight>
            </a:rPr>
            <a:t>Meinen BUND </a:t>
          </a:r>
          <a:br>
            <a:rPr lang="en" sz="2000" b="1" kern="1200" dirty="0">
              <a:highlight>
                <a:srgbClr val="F0C434"/>
              </a:highlight>
            </a:rPr>
          </a:br>
          <a:r>
            <a:rPr lang="en" sz="2000" b="1" kern="1200" dirty="0">
              <a:highlight>
                <a:srgbClr val="F0C434"/>
              </a:highlight>
            </a:rPr>
            <a:t>mit ihnen</a:t>
          </a:r>
          <a:r>
            <a:rPr lang="en" sz="2000" b="1" kern="1200" dirty="0"/>
            <a:t> geschlossen</a:t>
          </a:r>
        </a:p>
      </dsp:txBody>
      <dsp:txXfrm>
        <a:off x="22208" y="1766977"/>
        <a:ext cx="3327717" cy="713825"/>
      </dsp:txXfrm>
    </dsp:sp>
    <dsp:sp modelId="{48430AA8-6DB6-4CAB-A95C-B1CB7F6A4CFA}">
      <dsp:nvSpPr>
        <dsp:cNvPr id="0" name=""/>
        <dsp:cNvSpPr/>
      </dsp:nvSpPr>
      <dsp:spPr>
        <a:xfrm>
          <a:off x="0" y="741530"/>
          <a:ext cx="344786" cy="2263100"/>
        </a:xfrm>
        <a:custGeom>
          <a:avLst/>
          <a:gdLst/>
          <a:ahLst/>
          <a:cxnLst/>
          <a:rect l="0" t="0" r="0" b="0"/>
          <a:pathLst>
            <a:path>
              <a:moveTo>
                <a:pt x="344786" y="0"/>
              </a:moveTo>
              <a:lnTo>
                <a:pt x="0" y="2263100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508775-F007-40A3-AAE7-EAC9CD6B1F64}">
      <dsp:nvSpPr>
        <dsp:cNvPr id="0" name=""/>
        <dsp:cNvSpPr/>
      </dsp:nvSpPr>
      <dsp:spPr>
        <a:xfrm>
          <a:off x="0" y="2625510"/>
          <a:ext cx="3372133" cy="7582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449411"/>
              <a:satOff val="-11639"/>
              <a:lumOff val="356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ICH habe ihnen </a:t>
          </a:r>
          <a:br>
            <a:rPr lang="en" sz="2000" b="1" kern="1200" dirty="0"/>
          </a:br>
          <a:r>
            <a:rPr lang="en" sz="2000" b="1" kern="1200" dirty="0"/>
            <a:t>das </a:t>
          </a:r>
          <a:r>
            <a:rPr lang="en" sz="2000" b="1" kern="1200" dirty="0">
              <a:highlight>
                <a:srgbClr val="F0C434"/>
              </a:highlight>
            </a:rPr>
            <a:t>Land Kanaan</a:t>
          </a:r>
          <a:r>
            <a:rPr lang="en" sz="2000" b="1" kern="1200" dirty="0"/>
            <a:t> versprochen</a:t>
          </a:r>
        </a:p>
      </dsp:txBody>
      <dsp:txXfrm>
        <a:off x="22208" y="2647718"/>
        <a:ext cx="3327717" cy="713825"/>
      </dsp:txXfrm>
    </dsp:sp>
    <dsp:sp modelId="{B81243C3-2355-447E-B86D-A476F0F9BEA7}">
      <dsp:nvSpPr>
        <dsp:cNvPr id="0" name=""/>
        <dsp:cNvSpPr/>
      </dsp:nvSpPr>
      <dsp:spPr>
        <a:xfrm>
          <a:off x="0" y="741530"/>
          <a:ext cx="344786" cy="3246269"/>
        </a:xfrm>
        <a:custGeom>
          <a:avLst/>
          <a:gdLst/>
          <a:ahLst/>
          <a:cxnLst/>
          <a:rect l="0" t="0" r="0" b="0"/>
          <a:pathLst>
            <a:path>
              <a:moveTo>
                <a:pt x="344786" y="0"/>
              </a:moveTo>
              <a:lnTo>
                <a:pt x="0" y="3246269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9F2B9D-42CE-4B44-8D29-23C996307518}">
      <dsp:nvSpPr>
        <dsp:cNvPr id="0" name=""/>
        <dsp:cNvSpPr/>
      </dsp:nvSpPr>
      <dsp:spPr>
        <a:xfrm>
          <a:off x="0" y="3506250"/>
          <a:ext cx="3372133" cy="9630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674116"/>
              <a:satOff val="-17459"/>
              <a:lumOff val="53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ICH habe </a:t>
          </a:r>
          <a:br>
            <a:rPr lang="en" sz="2000" b="1" kern="1200" dirty="0"/>
          </a:br>
          <a:r>
            <a:rPr lang="en" sz="2000" b="1" kern="1200" dirty="0"/>
            <a:t>das </a:t>
          </a:r>
          <a:r>
            <a:rPr lang="en" sz="2000" b="1" kern="1200" dirty="0">
              <a:highlight>
                <a:srgbClr val="F0C434"/>
              </a:highlight>
            </a:rPr>
            <a:t>Stöhnen des Volkes </a:t>
          </a:r>
          <a:r>
            <a:rPr lang="en" sz="2000" b="1" kern="1200" dirty="0"/>
            <a:t>gehört</a:t>
          </a:r>
        </a:p>
      </dsp:txBody>
      <dsp:txXfrm>
        <a:off x="28208" y="3534458"/>
        <a:ext cx="3315717" cy="906682"/>
      </dsp:txXfrm>
    </dsp:sp>
    <dsp:sp modelId="{CD9163F5-12D1-4C79-BB1E-E2A323623614}">
      <dsp:nvSpPr>
        <dsp:cNvPr id="0" name=""/>
        <dsp:cNvSpPr/>
      </dsp:nvSpPr>
      <dsp:spPr>
        <a:xfrm>
          <a:off x="0" y="741530"/>
          <a:ext cx="344786" cy="4229438"/>
        </a:xfrm>
        <a:custGeom>
          <a:avLst/>
          <a:gdLst/>
          <a:ahLst/>
          <a:cxnLst/>
          <a:rect l="0" t="0" r="0" b="0"/>
          <a:pathLst>
            <a:path>
              <a:moveTo>
                <a:pt x="344786" y="0"/>
              </a:moveTo>
              <a:lnTo>
                <a:pt x="0" y="4229438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23029D-24F6-41D6-BEFD-24031D346382}">
      <dsp:nvSpPr>
        <dsp:cNvPr id="0" name=""/>
        <dsp:cNvSpPr/>
      </dsp:nvSpPr>
      <dsp:spPr>
        <a:xfrm>
          <a:off x="0" y="4591848"/>
          <a:ext cx="3372133" cy="7582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898822"/>
              <a:satOff val="-23278"/>
              <a:lumOff val="713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ICH gedachte </a:t>
          </a:r>
          <a:br>
            <a:rPr lang="en" sz="2000" b="1" kern="1200" dirty="0"/>
          </a:br>
          <a:r>
            <a:rPr lang="en" sz="2000" b="1" kern="1200" dirty="0"/>
            <a:t>an </a:t>
          </a:r>
          <a:r>
            <a:rPr lang="en" sz="2000" b="1" kern="1200" dirty="0">
              <a:highlight>
                <a:srgbClr val="F0C434"/>
              </a:highlight>
            </a:rPr>
            <a:t>Meine Verheißung</a:t>
          </a:r>
        </a:p>
      </dsp:txBody>
      <dsp:txXfrm>
        <a:off x="22208" y="4614056"/>
        <a:ext cx="3327717" cy="713825"/>
      </dsp:txXfrm>
    </dsp:sp>
    <dsp:sp modelId="{EC7D247F-690A-43CC-8F1E-A8548CEC70B7}">
      <dsp:nvSpPr>
        <dsp:cNvPr id="0" name=""/>
        <dsp:cNvSpPr/>
      </dsp:nvSpPr>
      <dsp:spPr>
        <a:xfrm>
          <a:off x="3733365" y="23997"/>
          <a:ext cx="3680720" cy="5376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2247053"/>
                <a:satOff val="-58196"/>
                <a:lumOff val="1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247053"/>
                <a:satOff val="-58196"/>
                <a:lumOff val="1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247053"/>
                <a:satOff val="-58196"/>
                <a:lumOff val="1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Was Ich noch tun werde</a:t>
          </a:r>
        </a:p>
      </dsp:txBody>
      <dsp:txXfrm>
        <a:off x="3749112" y="39744"/>
        <a:ext cx="3649226" cy="506147"/>
      </dsp:txXfrm>
    </dsp:sp>
    <dsp:sp modelId="{D41BBAB7-6096-40F6-95D9-14624A9B0FC6}">
      <dsp:nvSpPr>
        <dsp:cNvPr id="0" name=""/>
        <dsp:cNvSpPr/>
      </dsp:nvSpPr>
      <dsp:spPr>
        <a:xfrm>
          <a:off x="3674968" y="561639"/>
          <a:ext cx="426469" cy="424126"/>
        </a:xfrm>
        <a:custGeom>
          <a:avLst/>
          <a:gdLst/>
          <a:ahLst/>
          <a:cxnLst/>
          <a:rect l="0" t="0" r="0" b="0"/>
          <a:pathLst>
            <a:path>
              <a:moveTo>
                <a:pt x="426469" y="0"/>
              </a:moveTo>
              <a:lnTo>
                <a:pt x="0" y="424126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FF4BF1-3F20-4D9F-9C42-024DC576218D}">
      <dsp:nvSpPr>
        <dsp:cNvPr id="0" name=""/>
        <dsp:cNvSpPr/>
      </dsp:nvSpPr>
      <dsp:spPr>
        <a:xfrm>
          <a:off x="3674968" y="660231"/>
          <a:ext cx="4274679" cy="6510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123527"/>
              <a:satOff val="-29098"/>
              <a:lumOff val="892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ICH werde die </a:t>
          </a:r>
          <a:r>
            <a:rPr lang="en" sz="2000" b="1" kern="1200" dirty="0">
              <a:highlight>
                <a:srgbClr val="FFFF00"/>
              </a:highlight>
            </a:rPr>
            <a:t>Unterdrückung</a:t>
          </a:r>
          <a:r>
            <a:rPr lang="en" sz="2000" b="1" kern="1200" dirty="0"/>
            <a:t>  durch die Ägypter </a:t>
          </a:r>
          <a:r>
            <a:rPr lang="en" sz="2000" b="1" kern="1200" dirty="0">
              <a:highlight>
                <a:srgbClr val="FFFF00"/>
              </a:highlight>
            </a:rPr>
            <a:t>von ihnen nehmen</a:t>
          </a:r>
        </a:p>
      </dsp:txBody>
      <dsp:txXfrm>
        <a:off x="3694037" y="679300"/>
        <a:ext cx="4236541" cy="612932"/>
      </dsp:txXfrm>
    </dsp:sp>
    <dsp:sp modelId="{D264CDA2-959C-4332-83D0-29F23DC13F89}">
      <dsp:nvSpPr>
        <dsp:cNvPr id="0" name=""/>
        <dsp:cNvSpPr/>
      </dsp:nvSpPr>
      <dsp:spPr>
        <a:xfrm>
          <a:off x="3674968" y="561639"/>
          <a:ext cx="426469" cy="1200505"/>
        </a:xfrm>
        <a:custGeom>
          <a:avLst/>
          <a:gdLst/>
          <a:ahLst/>
          <a:cxnLst/>
          <a:rect l="0" t="0" r="0" b="0"/>
          <a:pathLst>
            <a:path>
              <a:moveTo>
                <a:pt x="426469" y="0"/>
              </a:moveTo>
              <a:lnTo>
                <a:pt x="0" y="1200505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A50098-44D4-49D6-BA4F-F8F0602CAB97}">
      <dsp:nvSpPr>
        <dsp:cNvPr id="0" name=""/>
        <dsp:cNvSpPr/>
      </dsp:nvSpPr>
      <dsp:spPr>
        <a:xfrm>
          <a:off x="3674968" y="1433799"/>
          <a:ext cx="4274679" cy="6566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48232"/>
              <a:satOff val="-34918"/>
              <a:lumOff val="107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ICH werde sie </a:t>
          </a:r>
          <a:br>
            <a:rPr lang="en" sz="2000" b="1" kern="1200" dirty="0"/>
          </a:br>
          <a:r>
            <a:rPr lang="en" sz="2000" b="1" kern="1200" dirty="0"/>
            <a:t>aus der </a:t>
          </a:r>
          <a:r>
            <a:rPr lang="en" sz="2000" b="1" kern="1200" dirty="0">
              <a:highlight>
                <a:srgbClr val="FFFF00"/>
              </a:highlight>
            </a:rPr>
            <a:t>Sklaverei befreien</a:t>
          </a:r>
        </a:p>
      </dsp:txBody>
      <dsp:txXfrm>
        <a:off x="3694202" y="1453033"/>
        <a:ext cx="4236211" cy="618222"/>
      </dsp:txXfrm>
    </dsp:sp>
    <dsp:sp modelId="{93A50A6D-C96B-4FBD-9017-877882150183}">
      <dsp:nvSpPr>
        <dsp:cNvPr id="0" name=""/>
        <dsp:cNvSpPr/>
      </dsp:nvSpPr>
      <dsp:spPr>
        <a:xfrm>
          <a:off x="3674968" y="561639"/>
          <a:ext cx="426469" cy="1979695"/>
        </a:xfrm>
        <a:custGeom>
          <a:avLst/>
          <a:gdLst/>
          <a:ahLst/>
          <a:cxnLst/>
          <a:rect l="0" t="0" r="0" b="0"/>
          <a:pathLst>
            <a:path>
              <a:moveTo>
                <a:pt x="426469" y="0"/>
              </a:moveTo>
              <a:lnTo>
                <a:pt x="0" y="1979695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C1A523-D165-4D06-A252-CB406E710E61}">
      <dsp:nvSpPr>
        <dsp:cNvPr id="0" name=""/>
        <dsp:cNvSpPr/>
      </dsp:nvSpPr>
      <dsp:spPr>
        <a:xfrm>
          <a:off x="3674968" y="2212989"/>
          <a:ext cx="4274679" cy="6566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8572937"/>
              <a:satOff val="-40737"/>
              <a:lumOff val="1249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ICH werde </a:t>
          </a:r>
          <a:br>
            <a:rPr lang="en" sz="2000" b="1" kern="1200" dirty="0"/>
          </a:br>
          <a:r>
            <a:rPr lang="en" sz="2000" b="1" kern="1200" dirty="0">
              <a:highlight>
                <a:srgbClr val="FFFF00"/>
              </a:highlight>
            </a:rPr>
            <a:t>Meine MACHT </a:t>
          </a:r>
          <a:r>
            <a:rPr lang="en" sz="2000" b="1" kern="1200" dirty="0"/>
            <a:t>einsetzen</a:t>
          </a:r>
        </a:p>
      </dsp:txBody>
      <dsp:txXfrm>
        <a:off x="3694202" y="2232223"/>
        <a:ext cx="4236211" cy="618222"/>
      </dsp:txXfrm>
    </dsp:sp>
    <dsp:sp modelId="{FC544EDE-1920-4EF6-BBC4-9A9B6C0A7D47}">
      <dsp:nvSpPr>
        <dsp:cNvPr id="0" name=""/>
        <dsp:cNvSpPr/>
      </dsp:nvSpPr>
      <dsp:spPr>
        <a:xfrm>
          <a:off x="3674968" y="561639"/>
          <a:ext cx="426469" cy="2758884"/>
        </a:xfrm>
        <a:custGeom>
          <a:avLst/>
          <a:gdLst/>
          <a:ahLst/>
          <a:cxnLst/>
          <a:rect l="0" t="0" r="0" b="0"/>
          <a:pathLst>
            <a:path>
              <a:moveTo>
                <a:pt x="426469" y="0"/>
              </a:moveTo>
              <a:lnTo>
                <a:pt x="0" y="2758884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17A06B-4AB5-490A-BE50-8F7C04EF6171}">
      <dsp:nvSpPr>
        <dsp:cNvPr id="0" name=""/>
        <dsp:cNvSpPr/>
      </dsp:nvSpPr>
      <dsp:spPr>
        <a:xfrm>
          <a:off x="3674968" y="2992178"/>
          <a:ext cx="4274679" cy="6566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9797643"/>
              <a:satOff val="-46557"/>
              <a:lumOff val="1427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ICH werde sie </a:t>
          </a:r>
          <a:br>
            <a:rPr lang="en" sz="2000" b="1" kern="1200" dirty="0"/>
          </a:br>
          <a:r>
            <a:rPr lang="en" sz="2000" b="1" kern="1200" dirty="0"/>
            <a:t>zu </a:t>
          </a:r>
          <a:r>
            <a:rPr lang="en" sz="2000" b="1" kern="1200" dirty="0">
              <a:highlight>
                <a:srgbClr val="FFFF00"/>
              </a:highlight>
            </a:rPr>
            <a:t>Meinem VOLK </a:t>
          </a:r>
          <a:r>
            <a:rPr lang="en" sz="2000" b="1" kern="1200" dirty="0"/>
            <a:t>machen</a:t>
          </a:r>
        </a:p>
      </dsp:txBody>
      <dsp:txXfrm>
        <a:off x="3694202" y="3011412"/>
        <a:ext cx="4236211" cy="618222"/>
      </dsp:txXfrm>
    </dsp:sp>
    <dsp:sp modelId="{F84B7CBF-10FD-4BCD-9113-EEB22E607B3E}">
      <dsp:nvSpPr>
        <dsp:cNvPr id="0" name=""/>
        <dsp:cNvSpPr/>
      </dsp:nvSpPr>
      <dsp:spPr>
        <a:xfrm>
          <a:off x="3674968" y="561639"/>
          <a:ext cx="426469" cy="3454725"/>
        </a:xfrm>
        <a:custGeom>
          <a:avLst/>
          <a:gdLst/>
          <a:ahLst/>
          <a:cxnLst/>
          <a:rect l="0" t="0" r="0" b="0"/>
          <a:pathLst>
            <a:path>
              <a:moveTo>
                <a:pt x="426469" y="0"/>
              </a:moveTo>
              <a:lnTo>
                <a:pt x="0" y="3454725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CC2682-82D8-4132-9F41-16F25ED7272B}">
      <dsp:nvSpPr>
        <dsp:cNvPr id="0" name=""/>
        <dsp:cNvSpPr/>
      </dsp:nvSpPr>
      <dsp:spPr>
        <a:xfrm>
          <a:off x="3674968" y="3771367"/>
          <a:ext cx="4274679" cy="4899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1022348"/>
              <a:satOff val="-52376"/>
              <a:lumOff val="1605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ICH werde </a:t>
          </a:r>
          <a:r>
            <a:rPr lang="en" sz="2000" b="1" kern="1200" dirty="0">
              <a:highlight>
                <a:srgbClr val="FFFF00"/>
              </a:highlight>
            </a:rPr>
            <a:t>ihr GOTT </a:t>
          </a:r>
          <a:r>
            <a:rPr lang="en" sz="2000" b="1" kern="1200" dirty="0"/>
            <a:t>sein</a:t>
          </a:r>
        </a:p>
      </dsp:txBody>
      <dsp:txXfrm>
        <a:off x="3689319" y="3785718"/>
        <a:ext cx="4245977" cy="461292"/>
      </dsp:txXfrm>
    </dsp:sp>
    <dsp:sp modelId="{12FA91CB-0F4D-44BE-819F-9233F6F5434C}">
      <dsp:nvSpPr>
        <dsp:cNvPr id="0" name=""/>
        <dsp:cNvSpPr/>
      </dsp:nvSpPr>
      <dsp:spPr>
        <a:xfrm>
          <a:off x="3728122" y="561639"/>
          <a:ext cx="373314" cy="4177060"/>
        </a:xfrm>
        <a:custGeom>
          <a:avLst/>
          <a:gdLst/>
          <a:ahLst/>
          <a:cxnLst/>
          <a:rect l="0" t="0" r="0" b="0"/>
          <a:pathLst>
            <a:path>
              <a:moveTo>
                <a:pt x="373314" y="0"/>
              </a:moveTo>
              <a:lnTo>
                <a:pt x="0" y="4177060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DDD4C1-462B-4119-8CBF-CF44941C33E1}">
      <dsp:nvSpPr>
        <dsp:cNvPr id="0" name=""/>
        <dsp:cNvSpPr/>
      </dsp:nvSpPr>
      <dsp:spPr>
        <a:xfrm>
          <a:off x="3728122" y="4383860"/>
          <a:ext cx="4182851" cy="7096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2247053"/>
              <a:satOff val="-58196"/>
              <a:lumOff val="1784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ICH werde ihnen </a:t>
          </a:r>
          <a:br>
            <a:rPr lang="en" sz="2000" b="1" kern="1200" dirty="0"/>
          </a:br>
          <a:r>
            <a:rPr lang="en" sz="2000" b="1" kern="1200" dirty="0"/>
            <a:t>das </a:t>
          </a:r>
          <a:r>
            <a:rPr lang="en" sz="2000" b="1" kern="1200" dirty="0">
              <a:highlight>
                <a:srgbClr val="FFFF00"/>
              </a:highlight>
            </a:rPr>
            <a:t>Land Kanaan </a:t>
          </a:r>
          <a:r>
            <a:rPr lang="en" sz="2000" b="1" kern="1200" dirty="0"/>
            <a:t>geben</a:t>
          </a:r>
        </a:p>
      </dsp:txBody>
      <dsp:txXfrm>
        <a:off x="3748908" y="4404646"/>
        <a:ext cx="4141279" cy="6681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B41A8-8785-46AB-915C-8B43789B47C6}" type="datetimeFigureOut">
              <a:rPr lang="de-DE" smtClean="0"/>
              <a:t>17.07.2025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5651E-D966-4671-B0AC-09DFDD31CDEE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064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5651E-D966-4671-B0AC-09DFDD31CDEE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8250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360602-97D3-F60D-3B13-4F1F8B24FB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ADF225-EBFE-774F-6E53-F94B46D0E5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A94906-225E-90EF-F090-5BE77272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17/07/2025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D4A666-BC54-D461-44A4-6A3D69DF5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8821EE-92C5-6440-61F4-2A196021B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872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7A9C0F-CC4F-677D-B785-8D413B8E3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44BD23D-714C-3442-B757-E6956B6E1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F93D2F-31A2-5252-C274-D59C20663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17/07/2025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5245DF-B80B-8553-7092-B73A402B6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1EB607-FE89-61E9-E710-1F1A9798C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72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700C92C-F045-B634-15B3-8F04C1756C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5EA8C3D-51A3-CC1C-10CD-0D083520C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F2AB6B-EEB1-FE24-2E14-B5F5A4B65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17/07/2025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122AB2-CC54-CF9E-AF76-89EC99486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4915FC-86A3-B596-4C3E-27131B4CF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019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800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908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260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17/07/2025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85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17/07/2025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63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17/07/2025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818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17/07/2025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1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17/07/2025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919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BA1B27-FC3C-3AEC-05CD-FA56F31CC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E566F0-F05B-E598-FB30-04B9C9D77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3E596B-ED86-6254-02D2-FD039FFC4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17/07/2025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CCB07F-8A37-EA58-D8FD-F2C841638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2D0F54-6595-FB34-2BE5-521E8BA7B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142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17/07/2025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697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461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320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9F7F4E-4BC4-286D-84C5-5C41D758F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1AE956-09FB-1B25-A927-D5F1EECF6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B5C682-E514-5921-EFF4-AEE7E33C7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17/07/2025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AE38CD-85DD-2A1E-5945-D26E5E495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CD7FAA-1BC9-C053-3C6A-902F8BF43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43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4ED5B3-A4C0-F59F-5242-6342F5CEC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1859F9-F04E-8821-367A-F8571A073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22A979C-2111-56CB-865A-D8F983DD1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5BAEC0E-2234-94B6-237E-7F6164443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17/07/2025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2A1E27B-8BCB-142E-794C-4F31BDF17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DA26134-909B-2C75-70AF-64895379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80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D303BF-9CBB-6021-26BF-F5782717E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7CC40E8-9580-F477-E07F-B659947B3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D1CCA82-C04D-6B4A-30E8-750674FDF6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62D573B-6744-B12A-D2DD-1E26A54C0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285C6E6-3268-0277-4F3D-0BCF99726F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A3783EF-586C-2B98-A087-094A6ABAB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17/07/2025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2D94B75-69C0-4D78-96DD-8DC12E301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9FD73FC-DA16-2DFE-A6AF-10610C486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557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BFED48-7FEE-0CF2-E6E2-9025AFD66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340A8D5-B2F9-DC19-299F-49622CD46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17/07/2025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003E0EC-B201-CDD3-4C82-BC41C8563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59EEDD2-8898-6E2B-968F-A20C02F91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475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09ECBEF-9C37-207B-46BB-30B8126C0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17/07/2025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0136175-DF3A-2405-0BAD-8D61B2CD5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0A7C12E-5840-6356-3B95-94049AA1B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402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C3D711-EEF2-4F58-6D93-5D616336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AF1F3D-70F8-E1EF-9A63-C9F965434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352176D-0C23-1457-B303-C4E9E37B9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FE36857-B8D9-BCE0-F62B-3410B2388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17/07/2025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A3FD85-12DD-52C0-968E-F8A09CA6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EC035D9-2554-ADA7-E64A-A0CA4B3DA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262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FCC285-93DE-A83C-D60B-8A2D52F6A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8E70855-B921-113A-2AE6-3F31356328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570106-D25E-58AB-7AB7-2452A01AE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4E0D9FF-5424-DDC9-5D34-F9D4FD94C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0A70E-3492-40B1-A42F-990C99091365}" type="datetimeFigureOut">
              <a:rPr lang="es-ES" smtClean="0"/>
              <a:t>17/07/2025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5AB78FF-350A-343C-C5A1-E19C9B345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6CF2374-19AE-AD97-0551-E7FF19267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811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E6EC45B-0606-D7DE-573A-6536827BA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FA3CA5C-A4E6-503D-61CD-40C7085CD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D027EE-9EA4-02C8-DEA5-09B8F9A377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C0A70E-3492-40B1-A42F-990C99091365}" type="datetimeFigureOut">
              <a:rPr lang="es-ES" smtClean="0"/>
              <a:t>17/07/2025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E641C0-6A86-B522-41F7-A967D32191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86CA0D-33D5-7063-E6EF-5F8E95F380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3373B4-DCC3-45D8-8147-B47C9F6A87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5006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17/07/2025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113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microsoft.com/office/2007/relationships/diagramDrawing" Target="../diagrams/drawing1.xml"/><Relationship Id="rId3" Type="http://schemas.openxmlformats.org/officeDocument/2006/relationships/image" Target="../media/image28.jpeg"/><Relationship Id="rId7" Type="http://schemas.openxmlformats.org/officeDocument/2006/relationships/image" Target="../media/image33.jpeg"/><Relationship Id="rId12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31.jpeg"/><Relationship Id="rId15" Type="http://schemas.openxmlformats.org/officeDocument/2006/relationships/image" Target="../media/image36.jpeg"/><Relationship Id="rId10" Type="http://schemas.openxmlformats.org/officeDocument/2006/relationships/diagramLayout" Target="../diagrams/layout1.xml"/><Relationship Id="rId4" Type="http://schemas.openxmlformats.org/officeDocument/2006/relationships/image" Target="../media/image30.jpeg"/><Relationship Id="rId9" Type="http://schemas.openxmlformats.org/officeDocument/2006/relationships/diagramData" Target="../diagrams/data1.xml"/><Relationship Id="rId1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4.jpeg"/><Relationship Id="rId7" Type="http://schemas.openxmlformats.org/officeDocument/2006/relationships/image" Target="../media/image49.sv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microsoft.com/office/2007/relationships/hdphoto" Target="../media/hdphoto6.wdp"/><Relationship Id="rId5" Type="http://schemas.openxmlformats.org/officeDocument/2006/relationships/image" Target="../media/image47.sv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jpg"/><Relationship Id="rId5" Type="http://schemas.openxmlformats.org/officeDocument/2006/relationships/image" Target="../media/image9.png"/><Relationship Id="rId10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85CFB6-1C13-B88E-1DA6-EB3DA5029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215C6C6-E45C-4179-9FC1-E8A4C1D47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156472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761619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interior, vivo, cuarto, tabla&#10;&#10;El contenido generado por IA puede ser incorrecto.">
            <a:extLst>
              <a:ext uri="{FF2B5EF4-FFF2-40B4-BE49-F238E27FC236}">
                <a16:creationId xmlns:a16="http://schemas.microsoft.com/office/drawing/2014/main" id="{66614F14-4340-865E-9327-D1EDAA9C86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200" y="1000040"/>
            <a:ext cx="10628376" cy="544000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AE90315-47CB-55FF-7E10-AC3E7C82FD78}"/>
              </a:ext>
            </a:extLst>
          </p:cNvPr>
          <p:cNvSpPr txBox="1"/>
          <p:nvPr/>
        </p:nvSpPr>
        <p:spPr>
          <a:xfrm>
            <a:off x="2403607" y="23225"/>
            <a:ext cx="9287650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5400" b="1" spc="600" dirty="0">
                <a:ln/>
                <a:solidFill>
                  <a:srgbClr val="9E7428"/>
                </a:solidFill>
                <a:effectLst>
                  <a:outerShdw blurRad="38100" dist="38100" dir="2700000" algn="tl">
                    <a:srgbClr val="FFC000"/>
                  </a:outerShdw>
                  <a:reflection blurRad="76200" stA="55000" endA="300" endPos="34000" dir="5400000" sy="-100000" algn="bl" rotWithShape="0"/>
                </a:effectLst>
              </a:rPr>
              <a:t>HOLPRIGER BEGINN</a:t>
            </a:r>
            <a:endParaRPr lang="en" sz="5400" b="1" spc="600" dirty="0">
              <a:ln/>
              <a:solidFill>
                <a:srgbClr val="9E7428"/>
              </a:solidFill>
              <a:effectLst>
                <a:outerShdw blurRad="38100" dist="38100" dir="2700000" algn="tl">
                  <a:srgbClr val="FFC000"/>
                </a:outerShdw>
                <a:reflection blurRad="76200" stA="55000" endA="300" endPos="34000" dir="5400000" sy="-100000" algn="bl" rotWithShape="0"/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5C29692-8C98-5EC2-CD54-AA6072EC1183}"/>
              </a:ext>
            </a:extLst>
          </p:cNvPr>
          <p:cNvSpPr txBox="1"/>
          <p:nvPr/>
        </p:nvSpPr>
        <p:spPr>
          <a:xfrm>
            <a:off x="836358" y="6095571"/>
            <a:ext cx="2300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>
                <a:solidFill>
                  <a:schemeClr val="bg1"/>
                </a:solidFill>
              </a:rPr>
              <a:t>Lektion 3, 19. Juli 2025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9067534-4745-8F04-4E7B-36414E04571A}"/>
              </a:ext>
            </a:extLst>
          </p:cNvPr>
          <p:cNvPic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8_I9INZxMAAAAlAAAAEQAAAA0AAAAAkAAAAEgAAACQAAAASAAAAAAAAAAAAAAAAAAAAAEAAABQAAAAAAAAAAAA4D8AAAAAAADgPwAAAAAAAOA/AAAAAAAA4D8AAAAAAADgPwAAAAAAAOA/AAAAAAAA4D8AAAAAAADgPwAAAAAAAOA/AAAAAAAA4D8CAAAAjAAAAAAAAAAAAAAAFWCC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o6OgKAAAAACgAAAAoAAAAZAAAAGQAAAAAAAAAzMzMAAAAAABQAAAAUAAAAGQAAABkAAAAAAAAAAcAAAA4AAAAAAAAAAAAAAAAAAAA////AAAAAAAAAAAAAAAAAAAAAAAAAAAAAAAAAAAAAABkAAAAZAAAAAAAAAAjAAAABAAAAGQAAAAXAAAAFAAAAAAAAAAAAAAA/38AAP9/AAAAAAAACQAAAAQAAAAAAAE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BVgggX///8BAAAAAAAAAAAAAAAAAAAAAAAAAAAAAAAAAAAAAAAAAAAAAAACf39/AOjo6APMzMwAwMD/AH9/fwAAAAAAAAAAAAAAAAD///8AAAAAACEAAAAYAAAAFAAAAJEGAAA7JgAA+iEAAO0nAAAQAAAAJgAAAAgAAAD//////////zAAAAAUAAAAAAAAAAAA//8AAAEAAAD//wAAAQA="/>
              </a:ext>
            </a:extLst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7000"/>
                    </a14:imgEffect>
                    <a14:imgEffect>
                      <a14:colorTemperature colorTemp="5936"/>
                    </a14:imgEffect>
                    <a14:imgEffect>
                      <a14:saturation sat="108000"/>
                    </a14:imgEffect>
                    <a14:imgEffect>
                      <a14:brightnessContrast bright="-41000" contrast="9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945465" y="3924020"/>
            <a:ext cx="335648" cy="4597249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90100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2E86D-CDA6-9F43-DA98-70ACF2C07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58F19E-9535-3AD4-63DA-2D8E47F9412D}"/>
              </a:ext>
            </a:extLst>
          </p:cNvPr>
          <p:cNvSpPr txBox="1"/>
          <p:nvPr/>
        </p:nvSpPr>
        <p:spPr>
          <a:xfrm>
            <a:off x="4614203" y="0"/>
            <a:ext cx="730281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" sz="4400" b="1" dirty="0">
                <a:ln w="22225">
                  <a:solidFill>
                    <a:srgbClr val="FF381D"/>
                  </a:solidFill>
                  <a:prstDash val="solid"/>
                </a:ln>
                <a:solidFill>
                  <a:srgbClr val="FFBC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ANTWORT DES VOLKES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FC0BEC5-BC87-A298-43E6-6B01F583939F}"/>
              </a:ext>
            </a:extLst>
          </p:cNvPr>
          <p:cNvSpPr txBox="1"/>
          <p:nvPr/>
        </p:nvSpPr>
        <p:spPr>
          <a:xfrm>
            <a:off x="422758" y="1405442"/>
            <a:ext cx="58228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Nach Moses und Aarons Aufforderung </a:t>
            </a:r>
            <a:br>
              <a:rPr lang="de-DE" sz="2000" b="1" dirty="0"/>
            </a:br>
            <a:r>
              <a:rPr lang="de-DE" sz="2000" b="1" dirty="0"/>
              <a:t>an den Pharao Thutmosis:</a:t>
            </a:r>
            <a:br>
              <a:rPr lang="de-DE" sz="2000" b="1" dirty="0"/>
            </a:br>
            <a:r>
              <a:rPr lang="de-DE" sz="2000" b="1" dirty="0"/>
              <a:t>„So spricht der HERR, der GOTT Israels: </a:t>
            </a:r>
            <a:br>
              <a:rPr lang="de-DE" sz="2000" b="1" dirty="0"/>
            </a:br>
            <a:r>
              <a:rPr lang="de-DE" sz="2000" b="1" dirty="0"/>
              <a:t>,Lass mein Volk ziehen, dass es Mir </a:t>
            </a:r>
            <a:br>
              <a:rPr lang="de-DE" sz="2000" b="1" dirty="0"/>
            </a:br>
            <a:r>
              <a:rPr lang="de-DE" sz="2000" b="1" dirty="0"/>
              <a:t>ein Fest halte in der Wüste.‘ “,</a:t>
            </a:r>
            <a:br>
              <a:rPr lang="de-DE" sz="2000" b="1" dirty="0"/>
            </a:br>
            <a:r>
              <a:rPr lang="de-DE" sz="2000" b="1" dirty="0"/>
              <a:t>warf dieser ihnen vor:</a:t>
            </a:r>
          </a:p>
        </p:txBody>
      </p:sp>
      <p:sp>
        <p:nvSpPr>
          <p:cNvPr id="2" name="CuadroTexto 8">
            <a:extLst>
              <a:ext uri="{FF2B5EF4-FFF2-40B4-BE49-F238E27FC236}">
                <a16:creationId xmlns:a16="http://schemas.microsoft.com/office/drawing/2014/main" id="{2CF33173-BA76-FE2C-BA7B-5917CBD70EC7}"/>
              </a:ext>
            </a:extLst>
          </p:cNvPr>
          <p:cNvSpPr txBox="1"/>
          <p:nvPr/>
        </p:nvSpPr>
        <p:spPr>
          <a:xfrm>
            <a:off x="99293" y="951853"/>
            <a:ext cx="32924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Hergang der Geschichte:</a:t>
            </a:r>
            <a:endParaRPr lang="en" sz="2000" b="1" dirty="0"/>
          </a:p>
        </p:txBody>
      </p:sp>
      <p:pic>
        <p:nvPicPr>
          <p:cNvPr id="4" name="Imagen 7" descr="Diagrama&#10;&#10;El contenido generado por IA puede ser incorrecto.">
            <a:extLst>
              <a:ext uri="{FF2B5EF4-FFF2-40B4-BE49-F238E27FC236}">
                <a16:creationId xmlns:a16="http://schemas.microsoft.com/office/drawing/2014/main" id="{F48903BD-6F33-5B30-7465-7E63443265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343" y="951853"/>
            <a:ext cx="5324899" cy="399367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CuadroTexto 8">
            <a:extLst>
              <a:ext uri="{FF2B5EF4-FFF2-40B4-BE49-F238E27FC236}">
                <a16:creationId xmlns:a16="http://schemas.microsoft.com/office/drawing/2014/main" id="{023E75CE-CBB4-E24C-BA4F-F271D48167AE}"/>
              </a:ext>
            </a:extLst>
          </p:cNvPr>
          <p:cNvSpPr txBox="1"/>
          <p:nvPr/>
        </p:nvSpPr>
        <p:spPr>
          <a:xfrm>
            <a:off x="745311" y="3429000"/>
            <a:ext cx="58228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/>
              <a:t>„Siehe, sie sind schon mehr </a:t>
            </a:r>
            <a:br>
              <a:rPr lang="de-DE" sz="2400" b="1" dirty="0"/>
            </a:br>
            <a:r>
              <a:rPr lang="de-DE" sz="2400" b="1" dirty="0"/>
              <a:t>als das Volk des Landes, </a:t>
            </a:r>
            <a:br>
              <a:rPr lang="de-DE" sz="2400" b="1" dirty="0"/>
            </a:br>
            <a:r>
              <a:rPr lang="de-DE" sz="2400" b="1" dirty="0"/>
              <a:t>und ihr wollt sie noch </a:t>
            </a:r>
            <a:br>
              <a:rPr lang="de-DE" sz="2400" b="1" dirty="0"/>
            </a:br>
            <a:r>
              <a:rPr lang="de-DE" sz="2400" b="1" dirty="0">
                <a:highlight>
                  <a:srgbClr val="FFFF00"/>
                </a:highlight>
              </a:rPr>
              <a:t>von ihrer Arbeit ruhen [</a:t>
            </a:r>
            <a:r>
              <a:rPr lang="de-DE" sz="2400" b="1" i="1" dirty="0" err="1">
                <a:highlight>
                  <a:srgbClr val="FFFF00"/>
                </a:highlight>
              </a:rPr>
              <a:t>shabbat</a:t>
            </a:r>
            <a:r>
              <a:rPr lang="de-DE" sz="2400" b="1" dirty="0">
                <a:highlight>
                  <a:srgbClr val="FFFF00"/>
                </a:highlight>
              </a:rPr>
              <a:t>] lassen“ </a:t>
            </a:r>
            <a:br>
              <a:rPr lang="de-DE" sz="2400" b="1" dirty="0">
                <a:highlight>
                  <a:srgbClr val="FFFF00"/>
                </a:highlight>
              </a:rPr>
            </a:br>
            <a:r>
              <a:rPr lang="de-DE" sz="2000" b="1" dirty="0"/>
              <a:t>(2. Mose 5:5). </a:t>
            </a:r>
            <a:endParaRPr lang="en" sz="2400" b="1" dirty="0"/>
          </a:p>
        </p:txBody>
      </p:sp>
      <p:sp>
        <p:nvSpPr>
          <p:cNvPr id="6" name="CuadroTexto 8">
            <a:extLst>
              <a:ext uri="{FF2B5EF4-FFF2-40B4-BE49-F238E27FC236}">
                <a16:creationId xmlns:a16="http://schemas.microsoft.com/office/drawing/2014/main" id="{D019B4E5-54AF-0CC0-07FF-991821F05D8F}"/>
              </a:ext>
            </a:extLst>
          </p:cNvPr>
          <p:cNvSpPr txBox="1"/>
          <p:nvPr/>
        </p:nvSpPr>
        <p:spPr>
          <a:xfrm>
            <a:off x="5101849" y="4919008"/>
            <a:ext cx="718812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Wenn sie also Zeit hatten, über RELIGION </a:t>
            </a:r>
            <a:br>
              <a:rPr lang="de-DE" sz="2400" b="1" dirty="0"/>
            </a:br>
            <a:r>
              <a:rPr lang="de-DE" sz="2400" b="1" dirty="0"/>
              <a:t>und Freiheit zu sprechen, </a:t>
            </a:r>
            <a:br>
              <a:rPr lang="de-DE" sz="2400" b="1" dirty="0"/>
            </a:br>
            <a:r>
              <a:rPr lang="de-DE" sz="2400" b="1" dirty="0"/>
              <a:t>hatten sie auch Zeit, </a:t>
            </a:r>
            <a:br>
              <a:rPr lang="de-DE" sz="2400" b="1" dirty="0"/>
            </a:br>
            <a:r>
              <a:rPr lang="de-DE" sz="2400" b="1" dirty="0"/>
              <a:t>Stoppelfelder nach Verwertbarem abzusuchen </a:t>
            </a:r>
            <a:br>
              <a:rPr lang="de-DE" sz="2400" b="1" dirty="0"/>
            </a:br>
            <a:r>
              <a:rPr lang="de-DE" sz="2000" b="1" dirty="0"/>
              <a:t>(2. Mose 5:9,17).</a:t>
            </a:r>
            <a:endParaRPr lang="en" sz="2400" b="1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0C445A1-6D46-50D8-6327-3F242323EC0A}"/>
              </a:ext>
            </a:extLst>
          </p:cNvPr>
          <p:cNvSpPr txBox="1"/>
          <p:nvPr/>
        </p:nvSpPr>
        <p:spPr>
          <a:xfrm>
            <a:off x="171126" y="81280"/>
            <a:ext cx="2693994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92075" lvl="1">
              <a:spcBef>
                <a:spcPts val="600"/>
              </a:spcBef>
            </a:pPr>
            <a: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Mo, 14. Juli ’25 – </a:t>
            </a:r>
            <a:b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Ein holpriger  Beginn</a:t>
            </a:r>
            <a:endParaRPr lang="en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38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DCC9DD-B70D-0394-E76F-0A2BD0C93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176AE66-E0EE-21DC-564B-FBA6CA3B3A0E}"/>
              </a:ext>
            </a:extLst>
          </p:cNvPr>
          <p:cNvSpPr txBox="1"/>
          <p:nvPr/>
        </p:nvSpPr>
        <p:spPr>
          <a:xfrm>
            <a:off x="4614203" y="0"/>
            <a:ext cx="730281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" sz="4400" b="1" dirty="0">
                <a:ln w="22225">
                  <a:solidFill>
                    <a:srgbClr val="FF381D"/>
                  </a:solidFill>
                  <a:prstDash val="solid"/>
                </a:ln>
                <a:solidFill>
                  <a:srgbClr val="FFBC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ANTWORT DES VOLKES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8055D67-D419-1CDA-FDBA-022C2D082E22}"/>
              </a:ext>
            </a:extLst>
          </p:cNvPr>
          <p:cNvSpPr txBox="1"/>
          <p:nvPr/>
        </p:nvSpPr>
        <p:spPr>
          <a:xfrm>
            <a:off x="1208313" y="886376"/>
            <a:ext cx="9557657" cy="5285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2400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„In der Knechtschaft hatten die Israeliten </a:t>
            </a:r>
            <a:br>
              <a:rPr lang="de-DE" sz="2400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 </a:t>
            </a:r>
            <a:r>
              <a:rPr lang="de-DE" sz="2400" b="1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Verständnis</a:t>
            </a:r>
            <a:r>
              <a:rPr lang="de-DE" sz="2400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für das </a:t>
            </a:r>
            <a:r>
              <a:rPr lang="de-DE" sz="2400" b="1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göttliche Gesetz </a:t>
            </a:r>
            <a:br>
              <a:rPr lang="de-DE" sz="2400" b="1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 zu einem gewissen Grad verloren und waren davon abgewichen. </a:t>
            </a:r>
            <a:br>
              <a:rPr lang="de-DE" sz="2400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sz="2400" kern="100" dirty="0">
              <a:effectLst/>
              <a:highlight>
                <a:srgbClr val="F8E8D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2400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 </a:t>
            </a:r>
            <a:r>
              <a:rPr lang="de-DE" sz="3200" b="1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Sabbat</a:t>
            </a:r>
            <a:r>
              <a:rPr lang="de-DE" sz="2400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wurde allgemein vernachlässigt </a:t>
            </a:r>
            <a:br>
              <a:rPr lang="de-DE" sz="2400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 die Forderungen der Fronvögte machten seine Einhaltung,</a:t>
            </a:r>
            <a:br>
              <a:rPr lang="de-DE" sz="2400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wie es schien, unmöglich.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2400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Aber Mose zeigte seinem Volk, </a:t>
            </a:r>
            <a:br>
              <a:rPr lang="de-DE" sz="2400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dass </a:t>
            </a:r>
            <a:r>
              <a:rPr lang="de-DE" sz="2400" b="1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Gehorsam gegenüber GOTT </a:t>
            </a:r>
            <a:br>
              <a:rPr lang="de-DE" sz="2400" b="1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b="1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erste Bedingung für dessen Befreiung war.</a:t>
            </a:r>
            <a:r>
              <a:rPr lang="de-DE" sz="2400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de-DE" sz="2400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b="1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 das Bestreben, den </a:t>
            </a:r>
            <a:r>
              <a:rPr lang="de-DE" sz="3200" b="1" kern="100" dirty="0"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Sabbat</a:t>
            </a:r>
            <a:r>
              <a:rPr lang="de-DE" sz="2400" b="1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wieder zu halten, </a:t>
            </a:r>
            <a:br>
              <a:rPr lang="de-DE" sz="2400" b="1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b="1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 ihren Unterdrückern bekannt geworden.“</a:t>
            </a:r>
            <a:r>
              <a:rPr lang="de-DE" sz="2400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DC47CC1-4BF2-E329-B53A-F52311AACB51}"/>
              </a:ext>
            </a:extLst>
          </p:cNvPr>
          <p:cNvSpPr txBox="1"/>
          <p:nvPr/>
        </p:nvSpPr>
        <p:spPr>
          <a:xfrm>
            <a:off x="1208313" y="6204437"/>
            <a:ext cx="9557657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 G. White, Patriarchen und Propheten, S. 238 (236)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6D3BCD7-D4AD-9600-D3D5-7A53DD742312}"/>
              </a:ext>
            </a:extLst>
          </p:cNvPr>
          <p:cNvSpPr txBox="1"/>
          <p:nvPr/>
        </p:nvSpPr>
        <p:spPr>
          <a:xfrm>
            <a:off x="171126" y="81280"/>
            <a:ext cx="2693994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92075" lvl="1">
              <a:spcBef>
                <a:spcPts val="600"/>
              </a:spcBef>
            </a:pPr>
            <a: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Mo, 14. Juli ’25 – </a:t>
            </a:r>
            <a:b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Ein holpriger  Beginn</a:t>
            </a:r>
            <a:endParaRPr lang="en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09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4C7285-E1A2-D39D-258B-1F02364AE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97BE7CF-42AD-9C80-7C64-A5B5D26E7D0C}"/>
              </a:ext>
            </a:extLst>
          </p:cNvPr>
          <p:cNvSpPr txBox="1"/>
          <p:nvPr/>
        </p:nvSpPr>
        <p:spPr>
          <a:xfrm>
            <a:off x="4614203" y="0"/>
            <a:ext cx="730281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" sz="4400" b="1" dirty="0">
                <a:ln w="22225">
                  <a:solidFill>
                    <a:srgbClr val="FF381D"/>
                  </a:solidFill>
                  <a:prstDash val="solid"/>
                </a:ln>
                <a:solidFill>
                  <a:srgbClr val="FFBC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ANTWORT DES VOLKES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5013636-C8AB-61E9-F53A-4C17E5753C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3"/>
          <a:stretch>
            <a:fillRect/>
          </a:stretch>
        </p:blipFill>
        <p:spPr>
          <a:xfrm>
            <a:off x="5899853" y="1112012"/>
            <a:ext cx="5800791" cy="481911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3857997-A3D2-783F-2049-A7108F7B21E0}"/>
              </a:ext>
            </a:extLst>
          </p:cNvPr>
          <p:cNvSpPr txBox="1"/>
          <p:nvPr/>
        </p:nvSpPr>
        <p:spPr>
          <a:xfrm>
            <a:off x="412482" y="1705216"/>
            <a:ext cx="802789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Als die israelitischen Vorarbeiter </a:t>
            </a:r>
            <a:br>
              <a:rPr lang="de-DE" sz="2000" b="1" dirty="0"/>
            </a:br>
            <a:r>
              <a:rPr lang="de-DE" sz="2000" b="1" dirty="0"/>
              <a:t>wegen unzureichender Arbeitsleistung des Volkes </a:t>
            </a:r>
            <a:br>
              <a:rPr lang="de-DE" sz="2000" b="1" dirty="0"/>
            </a:br>
            <a:r>
              <a:rPr lang="de-DE" sz="2000" b="1" dirty="0"/>
              <a:t>geschlagen wurden, beschwerten sich diese </a:t>
            </a:r>
            <a:br>
              <a:rPr lang="de-DE" sz="2000" b="1" dirty="0"/>
            </a:br>
            <a:r>
              <a:rPr lang="de-DE" sz="2000" b="1" dirty="0"/>
              <a:t>beim Pharao, weil sie annahmen, </a:t>
            </a:r>
            <a:br>
              <a:rPr lang="de-DE" sz="2000" b="1" dirty="0"/>
            </a:br>
            <a:r>
              <a:rPr lang="de-DE" sz="2000" b="1" dirty="0"/>
              <a:t>dass er für Gerechtigkeit sorgen werde.</a:t>
            </a:r>
          </a:p>
        </p:txBody>
      </p:sp>
      <p:sp>
        <p:nvSpPr>
          <p:cNvPr id="2" name="CuadroTexto 8">
            <a:extLst>
              <a:ext uri="{FF2B5EF4-FFF2-40B4-BE49-F238E27FC236}">
                <a16:creationId xmlns:a16="http://schemas.microsoft.com/office/drawing/2014/main" id="{4BFD56EF-7934-80F9-79DD-AA33F54733B5}"/>
              </a:ext>
            </a:extLst>
          </p:cNvPr>
          <p:cNvSpPr txBox="1"/>
          <p:nvPr/>
        </p:nvSpPr>
        <p:spPr>
          <a:xfrm>
            <a:off x="99293" y="1105376"/>
            <a:ext cx="32924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Hergang der Geschichte:</a:t>
            </a:r>
            <a:endParaRPr lang="en" sz="2000" b="1" dirty="0"/>
          </a:p>
        </p:txBody>
      </p:sp>
      <p:sp>
        <p:nvSpPr>
          <p:cNvPr id="4" name="CuadroTexto 6">
            <a:extLst>
              <a:ext uri="{FF2B5EF4-FFF2-40B4-BE49-F238E27FC236}">
                <a16:creationId xmlns:a16="http://schemas.microsoft.com/office/drawing/2014/main" id="{86F5BCD6-77C6-E6E2-E16E-562008504D9A}"/>
              </a:ext>
            </a:extLst>
          </p:cNvPr>
          <p:cNvSpPr txBox="1"/>
          <p:nvPr/>
        </p:nvSpPr>
        <p:spPr>
          <a:xfrm>
            <a:off x="412482" y="3521569"/>
            <a:ext cx="5569218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Aber stattdessen wurde ihnen</a:t>
            </a:r>
            <a:br>
              <a:rPr lang="de-DE" sz="2000" b="1" dirty="0"/>
            </a:br>
            <a:r>
              <a:rPr lang="de-DE" sz="2000" b="1" dirty="0"/>
              <a:t>als Antwort auf ihre Beschwerde </a:t>
            </a:r>
            <a:br>
              <a:rPr lang="de-DE" sz="2000" b="1" dirty="0"/>
            </a:br>
            <a:r>
              <a:rPr lang="de-DE" sz="2000" b="1" dirty="0"/>
              <a:t>Faulheit vorgeworfen. </a:t>
            </a:r>
          </a:p>
          <a:p>
            <a:pPr>
              <a:spcBef>
                <a:spcPts val="600"/>
              </a:spcBef>
            </a:pPr>
            <a:r>
              <a:rPr lang="de-DE" sz="2000" b="1" dirty="0"/>
              <a:t>Daraufhin beschuldigten sie Mose und Aaron , </a:t>
            </a:r>
            <a:br>
              <a:rPr lang="de-DE" sz="2000" b="1" dirty="0"/>
            </a:br>
            <a:r>
              <a:rPr lang="de-DE" sz="2000" b="1" dirty="0"/>
              <a:t>ihre Lage noch verschlimmert zu haben </a:t>
            </a:r>
            <a:br>
              <a:rPr lang="de-DE" sz="2000" b="1" dirty="0"/>
            </a:br>
            <a:r>
              <a:rPr lang="de-DE" b="1" dirty="0"/>
              <a:t>(2. Mose 5,20-21): </a:t>
            </a:r>
            <a:br>
              <a:rPr lang="de-DE" sz="2000" b="1" dirty="0"/>
            </a:br>
            <a:r>
              <a:rPr lang="de-DE" sz="2000" b="1" dirty="0"/>
              <a:t>„Ihr habt uns stinkend gemacht beim Pharao!“</a:t>
            </a:r>
            <a:endParaRPr lang="en" sz="2000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EFA13ED-1EBC-2E9A-D766-427E494B48EE}"/>
              </a:ext>
            </a:extLst>
          </p:cNvPr>
          <p:cNvSpPr txBox="1"/>
          <p:nvPr/>
        </p:nvSpPr>
        <p:spPr>
          <a:xfrm>
            <a:off x="171126" y="81280"/>
            <a:ext cx="2693994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92075" lvl="1">
              <a:spcBef>
                <a:spcPts val="600"/>
              </a:spcBef>
            </a:pPr>
            <a: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Mo, 14. Juli ’25 – </a:t>
            </a:r>
            <a:b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Ein holpriger  Beginn</a:t>
            </a:r>
            <a:endParaRPr lang="en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01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30E805-7847-BB9B-7C72-13871C8FD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6ED2321-8F43-F94D-BF64-ED2AE7E8B866}"/>
              </a:ext>
            </a:extLst>
          </p:cNvPr>
          <p:cNvSpPr txBox="1"/>
          <p:nvPr/>
        </p:nvSpPr>
        <p:spPr>
          <a:xfrm>
            <a:off x="4614203" y="0"/>
            <a:ext cx="730281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" sz="4400" b="1" dirty="0">
                <a:ln w="22225">
                  <a:solidFill>
                    <a:srgbClr val="FF381D"/>
                  </a:solidFill>
                  <a:prstDash val="solid"/>
                </a:ln>
                <a:solidFill>
                  <a:srgbClr val="FFBC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ANTWORT DES VOLKES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64BB4E4-9590-FC7A-DDA2-A42962F5BF3F}"/>
              </a:ext>
            </a:extLst>
          </p:cNvPr>
          <p:cNvSpPr txBox="1"/>
          <p:nvPr/>
        </p:nvSpPr>
        <p:spPr>
          <a:xfrm>
            <a:off x="0" y="886376"/>
            <a:ext cx="12191999" cy="5226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  <a:buNone/>
            </a:pPr>
            <a:r>
              <a:rPr lang="de-DE" sz="2400" b="1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„In all den Jahren der Knechtschaft in Ägypten </a:t>
            </a:r>
            <a:br>
              <a:rPr lang="de-DE" sz="2400" b="1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b="1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hatte immer eine Anzahl Israeliten </a:t>
            </a:r>
            <a:br>
              <a:rPr lang="de-DE" sz="2400" b="1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b="1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der </a:t>
            </a:r>
            <a:r>
              <a:rPr lang="de-DE" sz="2400" b="1" kern="100" dirty="0">
                <a:effectLst/>
                <a:highlight>
                  <a:srgbClr val="F0C434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Anbetung JAHWES </a:t>
            </a:r>
            <a:r>
              <a:rPr lang="de-DE" sz="2400" b="1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festgehalten. 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  <a:buNone/>
            </a:pPr>
            <a:r>
              <a:rPr lang="de-DE" sz="2400" b="1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Diese waren </a:t>
            </a:r>
            <a:r>
              <a:rPr lang="de-DE" sz="2400" b="1" kern="100" dirty="0">
                <a:effectLst/>
                <a:highlight>
                  <a:srgbClr val="F0C434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tief beunruhigt </a:t>
            </a:r>
            <a:r>
              <a:rPr lang="de-DE" sz="2400" b="1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darüber, </a:t>
            </a:r>
            <a:br>
              <a:rPr lang="de-DE" sz="2400" b="1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b="1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dass </a:t>
            </a:r>
            <a:r>
              <a:rPr lang="de-DE" sz="2400" b="1" kern="100" dirty="0">
                <a:effectLst/>
                <a:highlight>
                  <a:srgbClr val="F0C434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ihre Kinder </a:t>
            </a:r>
            <a:br>
              <a:rPr lang="de-DE" sz="2400" b="1" kern="100" dirty="0">
                <a:effectLst/>
                <a:highlight>
                  <a:srgbClr val="F0C434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b="1" kern="100" dirty="0">
                <a:effectLst/>
                <a:highlight>
                  <a:srgbClr val="F0C434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täglich Augenzeugen </a:t>
            </a:r>
            <a:r>
              <a:rPr lang="de-DE" sz="2400" b="1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 </a:t>
            </a:r>
            <a:r>
              <a:rPr lang="de-DE" sz="2400" b="1" kern="100" dirty="0">
                <a:effectLst/>
                <a:highlight>
                  <a:srgbClr val="F0C434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heidnischen Gräuel </a:t>
            </a:r>
            <a:r>
              <a:rPr lang="de-DE" sz="2400" b="1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waren </a:t>
            </a:r>
            <a:br>
              <a:rPr lang="de-DE" sz="2400" b="1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b="1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 sich sogar vor den </a:t>
            </a:r>
            <a:r>
              <a:rPr lang="de-DE" sz="2400" b="1" kern="100" dirty="0">
                <a:effectLst/>
                <a:highlight>
                  <a:srgbClr val="F0C434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falschen Göttern beugten. 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  <a:buNone/>
            </a:pPr>
            <a:r>
              <a:rPr lang="de-DE" sz="2400" b="1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ihrer Not </a:t>
            </a:r>
            <a:r>
              <a:rPr lang="de-DE" sz="2400" b="1" kern="100" dirty="0">
                <a:effectLst/>
                <a:highlight>
                  <a:srgbClr val="F0C434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schrien sie zum HERRN </a:t>
            </a:r>
            <a:r>
              <a:rPr lang="de-DE" sz="2400" b="1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 Erlösung vom </a:t>
            </a:r>
            <a:r>
              <a:rPr lang="de-DE" sz="2400" b="1" kern="100" dirty="0">
                <a:effectLst/>
                <a:highlight>
                  <a:srgbClr val="F0C434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ägyptischen Joch, </a:t>
            </a:r>
            <a:br>
              <a:rPr lang="de-DE" sz="2400" b="1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b="1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damit sie von dem verderblichen Einfluss des </a:t>
            </a:r>
            <a:r>
              <a:rPr lang="de-DE" sz="2400" b="1" kern="100" dirty="0">
                <a:effectLst/>
                <a:highlight>
                  <a:srgbClr val="F0C434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Götzendienstes frei </a:t>
            </a:r>
            <a:r>
              <a:rPr lang="de-DE" sz="2400" b="1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würden.“</a:t>
            </a:r>
            <a:r>
              <a:rPr lang="de-DE" sz="2400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CA2D4D9-55F6-63A0-1083-D63336DEFB1A}"/>
              </a:ext>
            </a:extLst>
          </p:cNvPr>
          <p:cNvSpPr txBox="1"/>
          <p:nvPr/>
        </p:nvSpPr>
        <p:spPr>
          <a:xfrm>
            <a:off x="1208313" y="6204437"/>
            <a:ext cx="9557657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 G. White, Patriarchen und Propheten, S. 240 (238)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C1C20D3-00C9-FE20-48FE-0A4BAA5FB8B1}"/>
              </a:ext>
            </a:extLst>
          </p:cNvPr>
          <p:cNvSpPr txBox="1"/>
          <p:nvPr/>
        </p:nvSpPr>
        <p:spPr>
          <a:xfrm>
            <a:off x="171126" y="81280"/>
            <a:ext cx="2693994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92075" lvl="1">
              <a:spcBef>
                <a:spcPts val="600"/>
              </a:spcBef>
            </a:pPr>
            <a: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Mo, 14. Juli ’25 – </a:t>
            </a:r>
            <a:b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Ein holpriger  Beginn</a:t>
            </a:r>
            <a:endParaRPr lang="en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00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460B97-0322-E254-100E-CFBE716BA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6484E44-88A2-CCC4-0D2A-B00E4D18F14F}"/>
              </a:ext>
            </a:extLst>
          </p:cNvPr>
          <p:cNvSpPr txBox="1"/>
          <p:nvPr/>
        </p:nvSpPr>
        <p:spPr>
          <a:xfrm>
            <a:off x="4614203" y="0"/>
            <a:ext cx="730281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" sz="4400" b="1" dirty="0">
                <a:ln w="22225">
                  <a:solidFill>
                    <a:srgbClr val="FF381D"/>
                  </a:solidFill>
                  <a:prstDash val="solid"/>
                </a:ln>
                <a:solidFill>
                  <a:srgbClr val="FFBC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ANTWORT DES VOLKES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643A536-E79F-4062-11E7-033CC615BE40}"/>
              </a:ext>
            </a:extLst>
          </p:cNvPr>
          <p:cNvSpPr txBox="1"/>
          <p:nvPr/>
        </p:nvSpPr>
        <p:spPr>
          <a:xfrm>
            <a:off x="0" y="886376"/>
            <a:ext cx="11277599" cy="567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  <a:buNone/>
            </a:pPr>
            <a:r>
              <a:rPr lang="de-DE" sz="2400" b="1" kern="100" dirty="0">
                <a:effectLst/>
                <a:highlight>
                  <a:srgbClr val="D7EFF9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„Die Ägypter waren über das, was unter ihren Sklaven erzählt wurde, </a:t>
            </a:r>
            <a:br>
              <a:rPr lang="de-DE" sz="2400" b="1" kern="100" dirty="0">
                <a:effectLst/>
                <a:highlight>
                  <a:srgbClr val="D7EFF9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b="1" kern="100" dirty="0">
                <a:effectLst/>
                <a:highlight>
                  <a:srgbClr val="D7EFF9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gut unterrichtet, aber sie lachten über deren Erwartungen </a:t>
            </a:r>
            <a:br>
              <a:rPr lang="de-DE" sz="2400" b="1" kern="100" dirty="0">
                <a:effectLst/>
                <a:highlight>
                  <a:srgbClr val="D7EFF9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b="1" kern="100" dirty="0">
                <a:effectLst/>
                <a:highlight>
                  <a:srgbClr val="D7EFF9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 leugneten höhnisch die Macht ihres GOTTES.</a:t>
            </a:r>
            <a:br>
              <a:rPr lang="de-DE" sz="2400" b="1" kern="100" dirty="0">
                <a:effectLst/>
                <a:highlight>
                  <a:srgbClr val="D7EFF9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b="1" kern="100" dirty="0">
                <a:effectLst/>
                <a:highlight>
                  <a:srgbClr val="D7EFF9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[…]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  <a:buNone/>
            </a:pPr>
            <a:r>
              <a:rPr lang="de-DE" sz="2400" b="1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 die</a:t>
            </a:r>
            <a:r>
              <a:rPr lang="de-DE" sz="2400" b="1" kern="100" dirty="0"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400" b="1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GOTT treu blieben, begriffen auch, </a:t>
            </a:r>
            <a:br>
              <a:rPr lang="de-DE" sz="2400" b="1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b="1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weshalb er es zugelassen hatte, dass sie zu Sklaven wurden: </a:t>
            </a:r>
            <a:br>
              <a:rPr lang="de-DE" sz="2400" b="1" kern="100" dirty="0">
                <a:effectLst/>
                <a:highlight>
                  <a:srgbClr val="F8E8D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b="1" kern="100" spc="3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  <a:effectLst/>
                <a:highlight>
                  <a:srgbClr val="DF3B02"/>
                </a:highligh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weil Israel von Ihm abgewichen war, </a:t>
            </a:r>
            <a:br>
              <a:rPr lang="de-DE" sz="2400" b="1" kern="100" spc="3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  <a:effectLst/>
                <a:highlight>
                  <a:srgbClr val="DF3B02"/>
                </a:highligh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b="1" kern="100" spc="3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  <a:effectLst/>
                <a:highlight>
                  <a:srgbClr val="DF3B02"/>
                </a:highligh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weil es dazu neigte, </a:t>
            </a:r>
            <a:br>
              <a:rPr lang="de-DE" sz="2400" b="1" kern="100" spc="3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  <a:effectLst/>
                <a:highlight>
                  <a:srgbClr val="DF3B02"/>
                </a:highligh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b="1" u="sng" kern="100" spc="3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  <a:effectLst/>
                <a:highlight>
                  <a:srgbClr val="DF3B02"/>
                </a:highligh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sich mit heidnischen Völkern durch HEIRAT zu VERBINDEN</a:t>
            </a:r>
            <a:br>
              <a:rPr lang="de-DE" sz="2400" b="1" kern="100" spc="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  <a:effectLst/>
                <a:highlight>
                  <a:srgbClr val="DF3B02"/>
                </a:highligh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b="1" kern="100" spc="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  <a:effectLst/>
                <a:highlight>
                  <a:srgbClr val="DF3B02"/>
                </a:highligh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 sich </a:t>
            </a:r>
            <a:r>
              <a:rPr lang="de-DE" sz="2400" b="1" u="sng" kern="100" spc="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  <a:effectLst/>
                <a:highlight>
                  <a:srgbClr val="DF3B02"/>
                </a:highligh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dadurch zum GÖTZENDIENST verleiten ließ</a:t>
            </a:r>
            <a:r>
              <a:rPr lang="de-DE" sz="2400" b="1" kern="100" spc="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  <a:effectLst/>
                <a:highlight>
                  <a:srgbClr val="DF3B02"/>
                </a:highligh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.“</a:t>
            </a:r>
            <a:r>
              <a:rPr lang="de-DE" sz="2400" kern="100" spc="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  <a:effectLst/>
                <a:highlight>
                  <a:srgbClr val="DF3B02"/>
                </a:highligh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E9EF6A2-51D6-EC47-EDF1-A7A6DAFC5F05}"/>
              </a:ext>
            </a:extLst>
          </p:cNvPr>
          <p:cNvSpPr txBox="1"/>
          <p:nvPr/>
        </p:nvSpPr>
        <p:spPr>
          <a:xfrm rot="5400000">
            <a:off x="7056663" y="3613637"/>
            <a:ext cx="9557657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 G. White, Patriarchen und Propheten, S. 240 (238)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641775D-39D8-AF13-312B-3F93089FC942}"/>
              </a:ext>
            </a:extLst>
          </p:cNvPr>
          <p:cNvSpPr txBox="1"/>
          <p:nvPr/>
        </p:nvSpPr>
        <p:spPr>
          <a:xfrm>
            <a:off x="171126" y="81280"/>
            <a:ext cx="2693994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92075" lvl="1">
              <a:spcBef>
                <a:spcPts val="600"/>
              </a:spcBef>
            </a:pPr>
            <a: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Mo, 14. Juli ’25 – </a:t>
            </a:r>
            <a:b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Ein holpriger  Beginn</a:t>
            </a:r>
            <a:endParaRPr lang="en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95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a persona acostado en una cama&#10;&#10;El contenido generado por IA puede ser incorrecto.">
            <a:extLst>
              <a:ext uri="{FF2B5EF4-FFF2-40B4-BE49-F238E27FC236}">
                <a16:creationId xmlns:a16="http://schemas.microsoft.com/office/drawing/2014/main" id="{6D9384D8-0BCE-DCE2-C393-B1CDA5DE48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3649" y="545123"/>
            <a:ext cx="9240726" cy="614890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44109440-B62B-87C7-4FBB-F59BCFE8D9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04888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016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5CB3A76-85F9-5BA8-2556-45329AD36680}"/>
              </a:ext>
            </a:extLst>
          </p:cNvPr>
          <p:cNvSpPr txBox="1"/>
          <p:nvPr/>
        </p:nvSpPr>
        <p:spPr>
          <a:xfrm>
            <a:off x="3336682" y="0"/>
            <a:ext cx="8855317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 contourW="19050" prstMaterial="matte">
              <a:bevelT w="63500" h="12700" prst="angle"/>
              <a:contourClr>
                <a:schemeClr val="tx1"/>
              </a:contourClr>
            </a:sp3d>
          </a:bodyPr>
          <a:lstStyle/>
          <a:p>
            <a:pPr algn="ctr"/>
            <a:r>
              <a:rPr lang="en" sz="4800" b="1" spc="300" dirty="0">
                <a:ln/>
                <a:gradFill>
                  <a:gsLst>
                    <a:gs pos="0">
                      <a:schemeClr val="accent5">
                        <a:hueOff val="0"/>
                        <a:satOff val="0"/>
                        <a:lumOff val="0"/>
                        <a:alphaOff val="0"/>
                        <a:satMod val="103000"/>
                        <a:lumMod val="102000"/>
                        <a:tint val="94000"/>
                      </a:schemeClr>
                    </a:gs>
                    <a:gs pos="45000">
                      <a:schemeClr val="accent5">
                        <a:hueOff val="0"/>
                        <a:satOff val="0"/>
                        <a:lumOff val="0"/>
                        <a:alphaOff val="0"/>
                        <a:satMod val="110000"/>
                        <a:lumMod val="100000"/>
                        <a:shade val="100000"/>
                      </a:schemeClr>
                    </a:gs>
                    <a:gs pos="53000">
                      <a:schemeClr val="accent6"/>
                    </a:gs>
                    <a:gs pos="100000">
                      <a:schemeClr val="accent6"/>
                    </a:gs>
                  </a:gsLst>
                  <a:lin ang="5400000" scaled="0"/>
                </a:gradFill>
              </a:rPr>
              <a:t>GOTTES ANTWORT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194771E-6904-26A4-2607-19A6BF477908}"/>
              </a:ext>
            </a:extLst>
          </p:cNvPr>
          <p:cNvSpPr txBox="1"/>
          <p:nvPr/>
        </p:nvSpPr>
        <p:spPr>
          <a:xfrm>
            <a:off x="271100" y="2321004"/>
            <a:ext cx="4758103" cy="3598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de-DE" sz="2200" b="1" dirty="0"/>
              <a:t>Der Pharao wird wütend auf </a:t>
            </a:r>
            <a:r>
              <a:rPr lang="de-DE" sz="2200" b="1" dirty="0">
                <a:solidFill>
                  <a:schemeClr val="bg1"/>
                </a:solidFill>
              </a:rPr>
              <a:t>Mose. </a:t>
            </a:r>
            <a:r>
              <a:rPr lang="de-DE" sz="2200" b="1" dirty="0"/>
              <a:t>Das Volk wird wütend auf </a:t>
            </a:r>
            <a:r>
              <a:rPr lang="de-DE" sz="2200" b="1" dirty="0">
                <a:solidFill>
                  <a:schemeClr val="bg1"/>
                </a:solidFill>
              </a:rPr>
              <a:t>Mose. </a:t>
            </a:r>
            <a:r>
              <a:rPr lang="de-DE" sz="2200" b="1" dirty="0"/>
              <a:t>Mose... ist nicht zornig, </a:t>
            </a:r>
            <a:br>
              <a:rPr lang="de-DE" sz="2200" b="1" dirty="0"/>
            </a:br>
            <a:r>
              <a:rPr lang="de-DE" sz="2200" b="1" dirty="0"/>
              <a:t>aber er ist bestürzt </a:t>
            </a:r>
            <a:br>
              <a:rPr lang="de-DE" sz="2200" b="1" dirty="0"/>
            </a:br>
            <a:r>
              <a:rPr lang="de-DE" sz="2200" b="1" dirty="0"/>
              <a:t>und wendet sich </a:t>
            </a:r>
            <a:br>
              <a:rPr lang="de-DE" sz="2200" b="1" dirty="0"/>
            </a:br>
            <a:r>
              <a:rPr lang="de-DE" sz="2200" b="1" dirty="0"/>
              <a:t>mit seinen Zweifeln </a:t>
            </a:r>
            <a:br>
              <a:rPr lang="de-DE" sz="2200" b="1" dirty="0"/>
            </a:br>
            <a:r>
              <a:rPr lang="de-DE" sz="2200" b="1" dirty="0"/>
              <a:t>an GOTT:</a:t>
            </a:r>
            <a:endParaRPr lang="en" sz="2200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358A65F-D461-76AC-ECE3-43E9063D0CB1}"/>
              </a:ext>
            </a:extLst>
          </p:cNvPr>
          <p:cNvSpPr txBox="1"/>
          <p:nvPr/>
        </p:nvSpPr>
        <p:spPr>
          <a:xfrm>
            <a:off x="95250" y="674191"/>
            <a:ext cx="12001500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20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Da sprach der HERR zu Mose: Nun sollst du sehen, was Ich dem Pharao antun werde; </a:t>
            </a:r>
            <a:br>
              <a:rPr lang="de-DE" sz="20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denn durch eine STARKE HAND muss er sie ziehen lassen </a:t>
            </a:r>
            <a:br>
              <a:rPr lang="de-DE" sz="20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und durch eine STARKE HAND muss er sie aus seinem Land treiben.</a:t>
            </a:r>
            <a:r>
              <a:rPr lang="en" sz="20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.’” </a:t>
            </a:r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(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2. Mose </a:t>
            </a:r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 6:1)</a:t>
            </a:r>
            <a:endParaRPr lang="en" sz="16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" name="CuadroTexto 5">
            <a:extLst>
              <a:ext uri="{FF2B5EF4-FFF2-40B4-BE49-F238E27FC236}">
                <a16:creationId xmlns:a16="http://schemas.microsoft.com/office/drawing/2014/main" id="{7B79FF49-8F3E-FB70-3CCD-5F88F28E13C8}"/>
              </a:ext>
            </a:extLst>
          </p:cNvPr>
          <p:cNvSpPr txBox="1"/>
          <p:nvPr/>
        </p:nvSpPr>
        <p:spPr>
          <a:xfrm>
            <a:off x="6365998" y="2006481"/>
            <a:ext cx="5257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"Warum bedrängst Du dieses Volk? Warum hast Du mich gesandt?" </a:t>
            </a:r>
            <a:br>
              <a:rPr lang="de-DE" sz="2400" b="1" dirty="0"/>
            </a:br>
            <a:r>
              <a:rPr lang="de-DE" sz="2200" b="1" dirty="0"/>
              <a:t>( 2. Mose 5,22).</a:t>
            </a:r>
            <a:endParaRPr lang="en" sz="2200" b="1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DBD1392-4689-57EB-CE83-378889029BA6}"/>
              </a:ext>
            </a:extLst>
          </p:cNvPr>
          <p:cNvSpPr txBox="1"/>
          <p:nvPr/>
        </p:nvSpPr>
        <p:spPr>
          <a:xfrm>
            <a:off x="171126" y="81280"/>
            <a:ext cx="2693994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182563" lvl="1">
              <a:spcBef>
                <a:spcPts val="600"/>
              </a:spcBef>
            </a:pPr>
            <a: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Di, 15. Juli ‘25 – </a:t>
            </a:r>
            <a:b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Das Göttliche “ICH”</a:t>
            </a:r>
          </a:p>
        </p:txBody>
      </p:sp>
    </p:spTree>
    <p:extLst>
      <p:ext uri="{BB962C8B-B14F-4D97-AF65-F5344CB8AC3E}">
        <p14:creationId xmlns:p14="http://schemas.microsoft.com/office/powerpoint/2010/main" val="268650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5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5D3CA9-129E-C092-105B-1BF8CC372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21">
            <a:extLst>
              <a:ext uri="{FF2B5EF4-FFF2-40B4-BE49-F238E27FC236}">
                <a16:creationId xmlns:a16="http://schemas.microsoft.com/office/drawing/2014/main" id="{DDEDD5ED-511A-88D3-EF91-ABB87F878BEF}"/>
              </a:ext>
            </a:extLst>
          </p:cNvPr>
          <p:cNvSpPr/>
          <p:nvPr/>
        </p:nvSpPr>
        <p:spPr>
          <a:xfrm>
            <a:off x="0" y="0"/>
            <a:ext cx="12192000" cy="1304888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016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uadroTexto 2">
            <a:extLst>
              <a:ext uri="{FF2B5EF4-FFF2-40B4-BE49-F238E27FC236}">
                <a16:creationId xmlns:a16="http://schemas.microsoft.com/office/drawing/2014/main" id="{F90A9B3F-BE17-88FD-BEC8-58F298420B5D}"/>
              </a:ext>
            </a:extLst>
          </p:cNvPr>
          <p:cNvSpPr txBox="1"/>
          <p:nvPr/>
        </p:nvSpPr>
        <p:spPr>
          <a:xfrm>
            <a:off x="2971800" y="0"/>
            <a:ext cx="6313714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 contourW="19050" prstMaterial="matte">
              <a:bevelT w="63500" h="12700" prst="angle"/>
              <a:contourClr>
                <a:schemeClr val="tx1"/>
              </a:contourClr>
            </a:sp3d>
          </a:bodyPr>
          <a:lstStyle/>
          <a:p>
            <a:pPr algn="ctr"/>
            <a:r>
              <a:rPr lang="en" sz="4800" b="1" spc="300" dirty="0">
                <a:ln/>
                <a:gradFill>
                  <a:gsLst>
                    <a:gs pos="0">
                      <a:schemeClr val="accent5">
                        <a:hueOff val="0"/>
                        <a:satOff val="0"/>
                        <a:lumOff val="0"/>
                        <a:alphaOff val="0"/>
                        <a:satMod val="103000"/>
                        <a:lumMod val="102000"/>
                        <a:tint val="94000"/>
                      </a:schemeClr>
                    </a:gs>
                    <a:gs pos="45000">
                      <a:schemeClr val="accent5">
                        <a:hueOff val="0"/>
                        <a:satOff val="0"/>
                        <a:lumOff val="0"/>
                        <a:alphaOff val="0"/>
                        <a:satMod val="110000"/>
                        <a:lumMod val="100000"/>
                        <a:shade val="100000"/>
                      </a:schemeClr>
                    </a:gs>
                    <a:gs pos="53000">
                      <a:schemeClr val="accent6"/>
                    </a:gs>
                    <a:gs pos="100000">
                      <a:schemeClr val="accent6"/>
                    </a:gs>
                  </a:gsLst>
                  <a:lin ang="5400000" scaled="0"/>
                </a:gradFill>
              </a:rPr>
              <a:t>GOTTES ANTWORT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10FD197-2B76-347D-C704-20919CEEF4B5}"/>
              </a:ext>
            </a:extLst>
          </p:cNvPr>
          <p:cNvSpPr txBox="1"/>
          <p:nvPr/>
        </p:nvSpPr>
        <p:spPr>
          <a:xfrm>
            <a:off x="2462464" y="704218"/>
            <a:ext cx="72670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Schauen wir uns GOTTES Antwort an (2. Mose 6,1-8):</a:t>
            </a:r>
            <a:endParaRPr lang="en" sz="2000" b="1" dirty="0"/>
          </a:p>
        </p:txBody>
      </p:sp>
      <p:pic>
        <p:nvPicPr>
          <p:cNvPr id="13" name="Imagen 12" descr="Un grupo de personas junto a un caballo&#10;&#10;El contenido generado por IA puede ser incorrecto.">
            <a:extLst>
              <a:ext uri="{FF2B5EF4-FFF2-40B4-BE49-F238E27FC236}">
                <a16:creationId xmlns:a16="http://schemas.microsoft.com/office/drawing/2014/main" id="{48B54EFF-BF2C-BA39-CC0D-356333E8B5D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07131" y="-144261"/>
            <a:ext cx="2090624" cy="27875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1" name="Imagen 20" descr="Imagen que contiene agua, exterior, hombre, parado&#10;&#10;El contenido generado por IA puede ser incorrecto.">
            <a:extLst>
              <a:ext uri="{FF2B5EF4-FFF2-40B4-BE49-F238E27FC236}">
                <a16:creationId xmlns:a16="http://schemas.microsoft.com/office/drawing/2014/main" id="{65A49592-8FAD-6517-2E64-EEA24E30B7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5906" y="557498"/>
            <a:ext cx="1933816" cy="255749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Imagen 10" descr="Un dibujo de una persona con un florero con flores&#10;&#10;El contenido generado por IA puede ser incorrecto.">
            <a:extLst>
              <a:ext uri="{FF2B5EF4-FFF2-40B4-BE49-F238E27FC236}">
                <a16:creationId xmlns:a16="http://schemas.microsoft.com/office/drawing/2014/main" id="{CC02B37B-51BB-F26E-DB1D-63305CA4FEF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5906" y="4459410"/>
            <a:ext cx="1768219" cy="235867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Imagen 14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980EC7E0-C5AC-37A2-8554-761A030B3A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22801" y="1409754"/>
            <a:ext cx="1784645" cy="2380584"/>
          </a:xfrm>
          <a:prstGeom prst="rect">
            <a:avLst/>
          </a:prstGeom>
          <a:effectLst>
            <a:softEdge rad="63500"/>
          </a:effectLst>
        </p:spPr>
      </p:pic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3A8262E4-B576-7B04-7909-5C5F86C81C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3101340"/>
              </p:ext>
            </p:extLst>
          </p:nvPr>
        </p:nvGraphicFramePr>
        <p:xfrm>
          <a:off x="2114125" y="1304887"/>
          <a:ext cx="9985160" cy="5351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21E0ABDF-835E-0C6E-D471-533B29AEE56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29452" y="3347457"/>
            <a:ext cx="2616190" cy="351054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" name="Imagen 18" descr="Imagen que contiene persona, tabla, comida, hombre&#10;&#10;El contenido generado por IA puede ser incorrecto.">
            <a:extLst>
              <a:ext uri="{FF2B5EF4-FFF2-40B4-BE49-F238E27FC236}">
                <a16:creationId xmlns:a16="http://schemas.microsoft.com/office/drawing/2014/main" id="{F7977C0C-43C2-BE8B-ED79-865E391ACC7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067" y="2193069"/>
            <a:ext cx="1915496" cy="255749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7C7B2E5-C819-F11F-FD8B-1E8AD1B0B868}"/>
              </a:ext>
            </a:extLst>
          </p:cNvPr>
          <p:cNvSpPr txBox="1"/>
          <p:nvPr/>
        </p:nvSpPr>
        <p:spPr>
          <a:xfrm>
            <a:off x="171126" y="81280"/>
            <a:ext cx="2693994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182563" lvl="1">
              <a:spcBef>
                <a:spcPts val="600"/>
              </a:spcBef>
            </a:pPr>
            <a: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Di, 15. Juli ‘25 – </a:t>
            </a:r>
            <a:b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Das Göttliche “ICH”</a:t>
            </a:r>
          </a:p>
        </p:txBody>
      </p:sp>
    </p:spTree>
    <p:extLst>
      <p:ext uri="{BB962C8B-B14F-4D97-AF65-F5344CB8AC3E}">
        <p14:creationId xmlns:p14="http://schemas.microsoft.com/office/powerpoint/2010/main" val="126544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2BD0434-E91C-4713-8F0C-CE80D6A71E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graphicEl>
                                              <a:dgm id="{D2BD0434-E91C-4713-8F0C-CE80D6A71E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graphicEl>
                                              <a:dgm id="{D2BD0434-E91C-4713-8F0C-CE80D6A71E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graphicEl>
                                              <a:dgm id="{D2BD0434-E91C-4713-8F0C-CE80D6A71E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8F6AAAA-D8E6-4B28-A525-73E230E24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graphicEl>
                                              <a:dgm id="{08F6AAAA-D8E6-4B28-A525-73E230E248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graphicEl>
                                              <a:dgm id="{08F6AAAA-D8E6-4B28-A525-73E230E24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graphicEl>
                                              <a:dgm id="{08F6AAAA-D8E6-4B28-A525-73E230E24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76A652E-E40F-4CE7-A0E6-7E225E9EBE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graphicEl>
                                              <a:dgm id="{B76A652E-E40F-4CE7-A0E6-7E225E9EBE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graphicEl>
                                              <a:dgm id="{B76A652E-E40F-4CE7-A0E6-7E225E9EBE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graphicEl>
                                              <a:dgm id="{B76A652E-E40F-4CE7-A0E6-7E225E9EBE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749E4E8-AC38-4211-BAFB-30B99EDA11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graphicEl>
                                              <a:dgm id="{3749E4E8-AC38-4211-BAFB-30B99EDA11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graphicEl>
                                              <a:dgm id="{3749E4E8-AC38-4211-BAFB-30B99EDA11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graphicEl>
                                              <a:dgm id="{3749E4E8-AC38-4211-BAFB-30B99EDA11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F91FA3C-876E-4C39-9C5B-3ADBB1C6F2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graphicEl>
                                              <a:dgm id="{1F91FA3C-876E-4C39-9C5B-3ADBB1C6F2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graphicEl>
                                              <a:dgm id="{1F91FA3C-876E-4C39-9C5B-3ADBB1C6F2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graphicEl>
                                              <a:dgm id="{1F91FA3C-876E-4C39-9C5B-3ADBB1C6F2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8430AA8-6DB6-4CAB-A95C-B1CB7F6A4C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>
                                            <p:graphicEl>
                                              <a:dgm id="{48430AA8-6DB6-4CAB-A95C-B1CB7F6A4C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graphicEl>
                                              <a:dgm id="{48430AA8-6DB6-4CAB-A95C-B1CB7F6A4C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graphicEl>
                                              <a:dgm id="{48430AA8-6DB6-4CAB-A95C-B1CB7F6A4C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0508775-F007-40A3-AAE7-EAC9CD6B1F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>
                                            <p:graphicEl>
                                              <a:dgm id="{70508775-F007-40A3-AAE7-EAC9CD6B1F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graphicEl>
                                              <a:dgm id="{70508775-F007-40A3-AAE7-EAC9CD6B1F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graphicEl>
                                              <a:dgm id="{70508775-F007-40A3-AAE7-EAC9CD6B1F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81243C3-2355-447E-B86D-A476F0F9BE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>
                                            <p:graphicEl>
                                              <a:dgm id="{B81243C3-2355-447E-B86D-A476F0F9BE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graphicEl>
                                              <a:dgm id="{B81243C3-2355-447E-B86D-A476F0F9BE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graphicEl>
                                              <a:dgm id="{B81243C3-2355-447E-B86D-A476F0F9BE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D9F2B9D-42CE-4B44-8D29-23C9963075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>
                                            <p:graphicEl>
                                              <a:dgm id="{FD9F2B9D-42CE-4B44-8D29-23C9963075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graphicEl>
                                              <a:dgm id="{FD9F2B9D-42CE-4B44-8D29-23C9963075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graphicEl>
                                              <a:dgm id="{FD9F2B9D-42CE-4B44-8D29-23C9963075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D9163F5-12D1-4C79-BB1E-E2A3236236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">
                                            <p:graphicEl>
                                              <a:dgm id="{CD9163F5-12D1-4C79-BB1E-E2A3236236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>
                                            <p:graphicEl>
                                              <a:dgm id="{CD9163F5-12D1-4C79-BB1E-E2A3236236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>
                                            <p:graphicEl>
                                              <a:dgm id="{CD9163F5-12D1-4C79-BB1E-E2A3236236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823029D-24F6-41D6-BEFD-24031D346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8">
                                            <p:graphicEl>
                                              <a:dgm id="{7823029D-24F6-41D6-BEFD-24031D3463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>
                                            <p:graphicEl>
                                              <a:dgm id="{7823029D-24F6-41D6-BEFD-24031D346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>
                                            <p:graphicEl>
                                              <a:dgm id="{7823029D-24F6-41D6-BEFD-24031D346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7D247F-690A-43CC-8F1E-A8548CEC70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">
                                            <p:graphicEl>
                                              <a:dgm id="{EC7D247F-690A-43CC-8F1E-A8548CEC70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">
                                            <p:graphicEl>
                                              <a:dgm id="{EC7D247F-690A-43CC-8F1E-A8548CEC70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">
                                            <p:graphicEl>
                                              <a:dgm id="{EC7D247F-690A-43CC-8F1E-A8548CEC70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41BBAB7-6096-40F6-95D9-14624A9B0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8">
                                            <p:graphicEl>
                                              <a:dgm id="{D41BBAB7-6096-40F6-95D9-14624A9B0F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>
                                            <p:graphicEl>
                                              <a:dgm id="{D41BBAB7-6096-40F6-95D9-14624A9B0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">
                                            <p:graphicEl>
                                              <a:dgm id="{D41BBAB7-6096-40F6-95D9-14624A9B0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9FF4BF1-3F20-4D9F-9C42-024DC57621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">
                                            <p:graphicEl>
                                              <a:dgm id="{49FF4BF1-3F20-4D9F-9C42-024DC57621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">
                                            <p:graphicEl>
                                              <a:dgm id="{49FF4BF1-3F20-4D9F-9C42-024DC57621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">
                                            <p:graphicEl>
                                              <a:dgm id="{49FF4BF1-3F20-4D9F-9C42-024DC57621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264CDA2-959C-4332-83D0-29F23DC13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8">
                                            <p:graphicEl>
                                              <a:dgm id="{D264CDA2-959C-4332-83D0-29F23DC13F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">
                                            <p:graphicEl>
                                              <a:dgm id="{D264CDA2-959C-4332-83D0-29F23DC13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>
                                            <p:graphicEl>
                                              <a:dgm id="{D264CDA2-959C-4332-83D0-29F23DC13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EA50098-44D4-49D6-BA4F-F8F0602CA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8">
                                            <p:graphicEl>
                                              <a:dgm id="{0EA50098-44D4-49D6-BA4F-F8F0602CAB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">
                                            <p:graphicEl>
                                              <a:dgm id="{0EA50098-44D4-49D6-BA4F-F8F0602CA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">
                                            <p:graphicEl>
                                              <a:dgm id="{0EA50098-44D4-49D6-BA4F-F8F0602CA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3A50A6D-C96B-4FBD-9017-8778821501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8">
                                            <p:graphicEl>
                                              <a:dgm id="{93A50A6D-C96B-4FBD-9017-8778821501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">
                                            <p:graphicEl>
                                              <a:dgm id="{93A50A6D-C96B-4FBD-9017-8778821501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">
                                            <p:graphicEl>
                                              <a:dgm id="{93A50A6D-C96B-4FBD-9017-8778821501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BC1A523-D165-4D06-A252-CB406E710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8">
                                            <p:graphicEl>
                                              <a:dgm id="{CBC1A523-D165-4D06-A252-CB406E710E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">
                                            <p:graphicEl>
                                              <a:dgm id="{CBC1A523-D165-4D06-A252-CB406E710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">
                                            <p:graphicEl>
                                              <a:dgm id="{CBC1A523-D165-4D06-A252-CB406E710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C544EDE-1920-4EF6-BBC4-9A9B6C0A7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8">
                                            <p:graphicEl>
                                              <a:dgm id="{FC544EDE-1920-4EF6-BBC4-9A9B6C0A7D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8">
                                            <p:graphicEl>
                                              <a:dgm id="{FC544EDE-1920-4EF6-BBC4-9A9B6C0A7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8">
                                            <p:graphicEl>
                                              <a:dgm id="{FC544EDE-1920-4EF6-BBC4-9A9B6C0A7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D17A06B-4AB5-490A-BE50-8F7C04EF61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8">
                                            <p:graphicEl>
                                              <a:dgm id="{6D17A06B-4AB5-490A-BE50-8F7C04EF61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8">
                                            <p:graphicEl>
                                              <a:dgm id="{6D17A06B-4AB5-490A-BE50-8F7C04EF61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8">
                                            <p:graphicEl>
                                              <a:dgm id="{6D17A06B-4AB5-490A-BE50-8F7C04EF61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84B7CBF-10FD-4BCD-9113-EEB22E607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8">
                                            <p:graphicEl>
                                              <a:dgm id="{F84B7CBF-10FD-4BCD-9113-EEB22E607B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8">
                                            <p:graphicEl>
                                              <a:dgm id="{F84B7CBF-10FD-4BCD-9113-EEB22E607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8">
                                            <p:graphicEl>
                                              <a:dgm id="{F84B7CBF-10FD-4BCD-9113-EEB22E607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DCC2682-82D8-4132-9F41-16F25ED727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8">
                                            <p:graphicEl>
                                              <a:dgm id="{2DCC2682-82D8-4132-9F41-16F25ED727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8">
                                            <p:graphicEl>
                                              <a:dgm id="{2DCC2682-82D8-4132-9F41-16F25ED727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8">
                                            <p:graphicEl>
                                              <a:dgm id="{2DCC2682-82D8-4132-9F41-16F25ED727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2FA91CB-0F4D-44BE-819F-9233F6F543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8">
                                            <p:graphicEl>
                                              <a:dgm id="{12FA91CB-0F4D-44BE-819F-9233F6F543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8">
                                            <p:graphicEl>
                                              <a:dgm id="{12FA91CB-0F4D-44BE-819F-9233F6F543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8">
                                            <p:graphicEl>
                                              <a:dgm id="{12FA91CB-0F4D-44BE-819F-9233F6F543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9DDD4C1-462B-4119-8CBF-CF44941C33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8">
                                            <p:graphicEl>
                                              <a:dgm id="{79DDD4C1-462B-4119-8CBF-CF44941C33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8">
                                            <p:graphicEl>
                                              <a:dgm id="{79DDD4C1-462B-4119-8CBF-CF44941C33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8">
                                            <p:graphicEl>
                                              <a:dgm id="{79DDD4C1-462B-4119-8CBF-CF44941C33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8" grpId="0" uiExpand="1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67E58279-8E7F-C61D-7C07-EBB8AACA86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67181"/>
          </a:xfrm>
          <a:prstGeom prst="rect">
            <a:avLst/>
          </a:prstGeom>
          <a:blipFill dpi="0" rotWithShape="1">
            <a:blip r:embed="rId4" cstate="email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DDAE721-E75C-1B7F-100B-35E93B3B2E95}"/>
              </a:ext>
            </a:extLst>
          </p:cNvPr>
          <p:cNvSpPr txBox="1"/>
          <p:nvPr/>
        </p:nvSpPr>
        <p:spPr>
          <a:xfrm>
            <a:off x="2961150" y="-19587"/>
            <a:ext cx="389754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MOSES ANTWORT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2ED36F3-E1F5-210D-A71B-B9E596F25E86}"/>
              </a:ext>
            </a:extLst>
          </p:cNvPr>
          <p:cNvSpPr txBox="1"/>
          <p:nvPr/>
        </p:nvSpPr>
        <p:spPr>
          <a:xfrm>
            <a:off x="5405295" y="4739518"/>
            <a:ext cx="7096681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400" b="1" dirty="0">
                <a:solidFill>
                  <a:schemeClr val="bg1">
                    <a:lumMod val="95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2400" b="1" dirty="0">
                <a:solidFill>
                  <a:schemeClr val="bg1">
                    <a:lumMod val="95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Mose aber redete vor dem Herrn und sprach: </a:t>
            </a:r>
            <a:br>
              <a:rPr lang="de-DE" sz="2400" b="1" dirty="0">
                <a:solidFill>
                  <a:schemeClr val="bg1">
                    <a:lumMod val="95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400" b="1" dirty="0">
                <a:solidFill>
                  <a:schemeClr val="bg1">
                    <a:lumMod val="95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Siehe, die Kinder Israels hören nicht auf mich; </a:t>
            </a:r>
            <a:br>
              <a:rPr lang="de-DE" sz="2400" b="1" dirty="0">
                <a:solidFill>
                  <a:schemeClr val="bg1">
                    <a:lumMod val="95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400" b="1" dirty="0">
                <a:solidFill>
                  <a:schemeClr val="bg1">
                    <a:lumMod val="95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wie sollte denn der Pharao auf mich hören? </a:t>
            </a:r>
            <a:br>
              <a:rPr lang="de-DE" sz="2400" b="1" dirty="0">
                <a:solidFill>
                  <a:schemeClr val="bg1">
                    <a:lumMod val="95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400" b="1" dirty="0">
                <a:solidFill>
                  <a:schemeClr val="bg1">
                    <a:lumMod val="95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Dazu habe ich unbeschnittene Lippen! </a:t>
            </a:r>
            <a:r>
              <a:rPr lang="en" sz="2400" b="1" dirty="0">
                <a:solidFill>
                  <a:schemeClr val="bg1">
                    <a:lumMod val="95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?” </a:t>
            </a:r>
            <a:br>
              <a:rPr lang="en" sz="2400" b="1" dirty="0">
                <a:solidFill>
                  <a:schemeClr val="bg1">
                    <a:lumMod val="95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en" sz="2000" b="1" dirty="0">
                <a:solidFill>
                  <a:schemeClr val="bg1">
                    <a:lumMod val="95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</a:t>
            </a:r>
            <a:r>
              <a:rPr lang="de-DE" sz="2000" b="1" dirty="0">
                <a:solidFill>
                  <a:schemeClr val="bg1">
                    <a:lumMod val="95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2. Mose </a:t>
            </a:r>
            <a:r>
              <a:rPr lang="en" sz="2000" b="1" dirty="0">
                <a:solidFill>
                  <a:schemeClr val="bg1">
                    <a:lumMod val="95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6:12)</a:t>
            </a:r>
            <a:endParaRPr lang="en" b="1" dirty="0">
              <a:solidFill>
                <a:schemeClr val="bg1">
                  <a:lumMod val="95000"/>
                </a:schemeClr>
              </a:solidFill>
              <a:effectLst>
                <a:glow rad="127000">
                  <a:srgbClr val="4D664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D71CB0E-9178-9368-699D-7A66C0BFE5B2}"/>
              </a:ext>
            </a:extLst>
          </p:cNvPr>
          <p:cNvSpPr txBox="1"/>
          <p:nvPr/>
        </p:nvSpPr>
        <p:spPr>
          <a:xfrm>
            <a:off x="246840" y="1426963"/>
            <a:ext cx="5849159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Nach den ermutigenden Worten GOTTES </a:t>
            </a:r>
            <a:br>
              <a:rPr lang="de-DE" sz="2400" b="1" dirty="0"/>
            </a:br>
            <a:r>
              <a:rPr lang="de-DE" sz="2400" b="1" dirty="0"/>
              <a:t>sprach Mose erneut zum Volk, </a:t>
            </a:r>
            <a:br>
              <a:rPr lang="de-DE" sz="2400" b="1" dirty="0"/>
            </a:br>
            <a:r>
              <a:rPr lang="de-DE" sz="2400" b="1" dirty="0"/>
              <a:t>aber es hörte nicht auf ihn </a:t>
            </a:r>
            <a:br>
              <a:rPr lang="de-DE" sz="2400" b="1" dirty="0"/>
            </a:br>
            <a:r>
              <a:rPr lang="de-DE" sz="2400" b="1" dirty="0"/>
              <a:t>„vor Kleinmut und harter Arbeit“ </a:t>
            </a:r>
          </a:p>
          <a:p>
            <a:pPr algn="ctr">
              <a:spcBef>
                <a:spcPts val="600"/>
              </a:spcBef>
            </a:pPr>
            <a:r>
              <a:rPr lang="de-DE" sz="2000" b="1" dirty="0"/>
              <a:t>(2. Mose 6,9).</a:t>
            </a:r>
            <a:endParaRPr lang="en" sz="2000" b="1" dirty="0"/>
          </a:p>
        </p:txBody>
      </p:sp>
      <p:pic>
        <p:nvPicPr>
          <p:cNvPr id="4" name="Imagen 3" descr="Imagen que contiene naturaleza, fuego, comida, sostener&#10;&#10;El contenido generado por IA puede ser incorrecto.">
            <a:extLst>
              <a:ext uri="{FF2B5EF4-FFF2-40B4-BE49-F238E27FC236}">
                <a16:creationId xmlns:a16="http://schemas.microsoft.com/office/drawing/2014/main" id="{117B3D61-0E6E-54DB-2DC8-B7E11D5DFC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36780" y="282451"/>
            <a:ext cx="4122506" cy="372983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EA0415E-58ED-1736-5500-04AD870993FB}"/>
              </a:ext>
            </a:extLst>
          </p:cNvPr>
          <p:cNvSpPr txBox="1"/>
          <p:nvPr/>
        </p:nvSpPr>
        <p:spPr>
          <a:xfrm>
            <a:off x="6095999" y="3910016"/>
            <a:ext cx="56005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200" b="1" dirty="0"/>
              <a:t>Mose weigerte sich </a:t>
            </a:r>
            <a:br>
              <a:rPr lang="de-DE" sz="2200" b="1" dirty="0"/>
            </a:br>
            <a:r>
              <a:rPr lang="de-DE" sz="2200" b="1" dirty="0"/>
              <a:t>und brachte erneut seine Argumente vor:</a:t>
            </a:r>
            <a:endParaRPr lang="en" sz="2200" b="1" dirty="0"/>
          </a:p>
        </p:txBody>
      </p:sp>
      <p:sp>
        <p:nvSpPr>
          <p:cNvPr id="2" name="CuadroTexto 5">
            <a:extLst>
              <a:ext uri="{FF2B5EF4-FFF2-40B4-BE49-F238E27FC236}">
                <a16:creationId xmlns:a16="http://schemas.microsoft.com/office/drawing/2014/main" id="{9A84ADA3-2BAA-276E-9D88-B94FEA9D6D80}"/>
              </a:ext>
            </a:extLst>
          </p:cNvPr>
          <p:cNvSpPr txBox="1"/>
          <p:nvPr/>
        </p:nvSpPr>
        <p:spPr>
          <a:xfrm>
            <a:off x="-1" y="3419012"/>
            <a:ext cx="58491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200" b="1" dirty="0"/>
              <a:t>Daraufhin beauftragte GOTT ihn wiederholt, </a:t>
            </a:r>
            <a:br>
              <a:rPr lang="de-DE" sz="2200" b="1" dirty="0"/>
            </a:br>
            <a:r>
              <a:rPr lang="de-DE" sz="2200" b="1" dirty="0"/>
              <a:t>erneut zum Pharao zu sprechen </a:t>
            </a:r>
            <a:br>
              <a:rPr lang="de-DE" sz="2200" b="1" dirty="0"/>
            </a:br>
            <a:r>
              <a:rPr lang="de-DE" sz="2200" b="1" dirty="0"/>
              <a:t>und ihn zur FREILASSUNG ISRAELS </a:t>
            </a:r>
            <a:br>
              <a:rPr lang="de-DE" sz="2200" b="1" dirty="0"/>
            </a:br>
            <a:r>
              <a:rPr lang="de-DE" sz="2200" b="1" dirty="0"/>
              <a:t>aufzufordern </a:t>
            </a:r>
            <a:br>
              <a:rPr lang="de-DE" sz="2200" b="1" dirty="0"/>
            </a:br>
            <a:r>
              <a:rPr lang="de-DE" sz="2000" b="1" dirty="0"/>
              <a:t>(2. Mose 6,10-11):</a:t>
            </a:r>
            <a:endParaRPr lang="en" sz="2200" b="1" dirty="0"/>
          </a:p>
        </p:txBody>
      </p:sp>
      <p:sp>
        <p:nvSpPr>
          <p:cNvPr id="9" name="CuadroTexto 5">
            <a:extLst>
              <a:ext uri="{FF2B5EF4-FFF2-40B4-BE49-F238E27FC236}">
                <a16:creationId xmlns:a16="http://schemas.microsoft.com/office/drawing/2014/main" id="{AC6FE9D6-C4AB-926A-A034-B1CAFB2F972F}"/>
              </a:ext>
            </a:extLst>
          </p:cNvPr>
          <p:cNvSpPr txBox="1"/>
          <p:nvPr/>
        </p:nvSpPr>
        <p:spPr>
          <a:xfrm>
            <a:off x="246840" y="5192684"/>
            <a:ext cx="58491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ctr">
              <a:spcBef>
                <a:spcPts val="600"/>
              </a:spcBef>
              <a:defRPr sz="2200" b="1"/>
            </a:lvl1pPr>
          </a:lstStyle>
          <a:p>
            <a:r>
              <a:rPr lang="de-DE" sz="2400" dirty="0">
                <a:solidFill>
                  <a:srgbClr val="FFFF00"/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„Geh hinein und rede mit dem Pharao, </a:t>
            </a:r>
            <a:br>
              <a:rPr lang="de-DE" sz="2400" dirty="0">
                <a:solidFill>
                  <a:srgbClr val="FFFF00"/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400" dirty="0">
                <a:solidFill>
                  <a:srgbClr val="FFFF00"/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dem König von Ägypten, </a:t>
            </a:r>
            <a:br>
              <a:rPr lang="de-DE" sz="2400" dirty="0">
                <a:solidFill>
                  <a:srgbClr val="FFFF00"/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400" dirty="0">
                <a:solidFill>
                  <a:srgbClr val="FFFF00"/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dass er die Israeliten </a:t>
            </a:r>
            <a:br>
              <a:rPr lang="de-DE" sz="2400" dirty="0">
                <a:solidFill>
                  <a:srgbClr val="FFFF00"/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400" dirty="0">
                <a:solidFill>
                  <a:srgbClr val="FFFF00"/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aus seinem Lande ziehen lasse.“</a:t>
            </a:r>
            <a:endParaRPr lang="en" sz="2400" dirty="0">
              <a:solidFill>
                <a:srgbClr val="FFFF00"/>
              </a:solidFill>
              <a:effectLst>
                <a:glow rad="127000">
                  <a:srgbClr val="4D664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C632485-381F-721F-9EE5-4A1425C2F10E}"/>
              </a:ext>
            </a:extLst>
          </p:cNvPr>
          <p:cNvSpPr txBox="1"/>
          <p:nvPr/>
        </p:nvSpPr>
        <p:spPr>
          <a:xfrm>
            <a:off x="171126" y="81280"/>
            <a:ext cx="2887034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182563" lvl="1">
              <a:spcBef>
                <a:spcPts val="600"/>
              </a:spcBef>
            </a:pPr>
            <a: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Mi, 16. Juli ‘25 – Unbeschnittene Lippen</a:t>
            </a:r>
          </a:p>
        </p:txBody>
      </p:sp>
    </p:spTree>
    <p:extLst>
      <p:ext uri="{BB962C8B-B14F-4D97-AF65-F5344CB8AC3E}">
        <p14:creationId xmlns:p14="http://schemas.microsoft.com/office/powerpoint/2010/main" val="335780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2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ED6463-AB4D-0BE9-E37C-D96A65F52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Mujer sentada en el pasto&#10;&#10;El contenido generado por IA puede ser incorrecto.">
            <a:extLst>
              <a:ext uri="{FF2B5EF4-FFF2-40B4-BE49-F238E27FC236}">
                <a16:creationId xmlns:a16="http://schemas.microsoft.com/office/drawing/2014/main" id="{CAEC92CB-9FE2-371F-EE43-AC321527C7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2" t="26161" r="1610" b="13757"/>
          <a:stretch>
            <a:fillRect/>
          </a:stretch>
        </p:blipFill>
        <p:spPr>
          <a:xfrm>
            <a:off x="-180192" y="1399638"/>
            <a:ext cx="12649785" cy="545836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8B28F741-99BC-F868-3A63-2F2C729CD1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67181"/>
          </a:xfrm>
          <a:prstGeom prst="rect">
            <a:avLst/>
          </a:prstGeom>
          <a:blipFill dpi="0" rotWithShape="1">
            <a:blip r:embed="rId5" cstate="email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56C5975-7AEA-1D2F-B858-6FD5916792CC}"/>
              </a:ext>
            </a:extLst>
          </p:cNvPr>
          <p:cNvSpPr txBox="1"/>
          <p:nvPr/>
        </p:nvSpPr>
        <p:spPr>
          <a:xfrm>
            <a:off x="2961150" y="-19587"/>
            <a:ext cx="389754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MOSES ANTWORT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AB969BB-FA14-EF94-7082-6E752FDB2022}"/>
              </a:ext>
            </a:extLst>
          </p:cNvPr>
          <p:cNvSpPr txBox="1"/>
          <p:nvPr/>
        </p:nvSpPr>
        <p:spPr>
          <a:xfrm>
            <a:off x="6858693" y="-32457"/>
            <a:ext cx="527558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Mose aber redete vor dem Herrn und sprach: </a:t>
            </a:r>
            <a:br>
              <a:rPr lang="de-DE" sz="2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Siehe, die Kinder Israels hören nicht auf mich; </a:t>
            </a:r>
            <a:br>
              <a:rPr lang="de-DE" sz="2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wie sollte denn der Pharao auf mich hören? </a:t>
            </a:r>
            <a:br>
              <a:rPr lang="de-DE" sz="2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Dazu habe ich unbeschnittene Lippen! </a:t>
            </a:r>
            <a:r>
              <a:rPr lang="en" sz="2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?” </a:t>
            </a:r>
            <a:br>
              <a:rPr lang="en" sz="2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en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</a:t>
            </a:r>
            <a:r>
              <a:rPr lang="de-DE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2. Mose </a:t>
            </a:r>
            <a:r>
              <a:rPr lang="en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4D664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6:12)</a:t>
            </a:r>
            <a:endParaRPr lang="en" sz="16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127000">
                  <a:srgbClr val="4D664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18610D1-82FA-8BFB-84B5-AF5E2B683CD4}"/>
              </a:ext>
            </a:extLst>
          </p:cNvPr>
          <p:cNvSpPr txBox="1"/>
          <p:nvPr/>
        </p:nvSpPr>
        <p:spPr>
          <a:xfrm>
            <a:off x="0" y="3208068"/>
            <a:ext cx="7508240" cy="321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>
                <a:solidFill>
                  <a:srgbClr val="F8E8D0"/>
                </a:solidFill>
              </a:rPr>
              <a:t>Wenn wir Entmutigung erleben, </a:t>
            </a:r>
            <a:br>
              <a:rPr lang="de-DE" sz="2000" b="1" dirty="0">
                <a:solidFill>
                  <a:srgbClr val="F8E8D0"/>
                </a:solidFill>
              </a:rPr>
            </a:br>
            <a:r>
              <a:rPr lang="de-DE" sz="2000" b="1" dirty="0">
                <a:solidFill>
                  <a:srgbClr val="F8E8D0"/>
                </a:solidFill>
              </a:rPr>
              <a:t>sollten wir uns Asaphs Worte zu eigen machen: </a:t>
            </a:r>
            <a:br>
              <a:rPr lang="de-DE" sz="2000" b="1" dirty="0">
                <a:solidFill>
                  <a:srgbClr val="F8E8D0"/>
                </a:solidFill>
              </a:rPr>
            </a:br>
            <a:r>
              <a:rPr lang="de-DE" sz="2000" b="1" dirty="0">
                <a:solidFill>
                  <a:srgbClr val="F8E8D0"/>
                </a:solidFill>
              </a:rPr>
              <a:t>„Aber ich bin immer bei Dir, denn Du hältst meine rechte Hand. Du leitest mich mit Deinem Rat </a:t>
            </a:r>
            <a:br>
              <a:rPr lang="de-DE" sz="2000" b="1" dirty="0">
                <a:solidFill>
                  <a:srgbClr val="F8E8D0"/>
                </a:solidFill>
              </a:rPr>
            </a:br>
            <a:r>
              <a:rPr lang="de-DE" sz="2000" b="1" dirty="0">
                <a:solidFill>
                  <a:srgbClr val="F8E8D0"/>
                </a:solidFill>
              </a:rPr>
              <a:t>und später wirst Du mich in die Herrlichkeit aufnehmen. </a:t>
            </a:r>
          </a:p>
          <a:p>
            <a:pPr>
              <a:spcBef>
                <a:spcPts val="600"/>
              </a:spcBef>
            </a:pPr>
            <a:r>
              <a:rPr lang="de-DE" sz="2000" b="1" dirty="0">
                <a:solidFill>
                  <a:srgbClr val="F8E8D0"/>
                </a:solidFill>
              </a:rPr>
              <a:t>Wen habe ich im Himmel außer Dir? </a:t>
            </a:r>
            <a:br>
              <a:rPr lang="de-DE" sz="2000" b="1" dirty="0">
                <a:solidFill>
                  <a:srgbClr val="F8E8D0"/>
                </a:solidFill>
              </a:rPr>
            </a:br>
            <a:r>
              <a:rPr lang="de-DE" sz="2000" b="1" dirty="0">
                <a:solidFill>
                  <a:srgbClr val="F8E8D0"/>
                </a:solidFill>
              </a:rPr>
              <a:t>Wenn ich bei Dir bin, wünsche ich mir nichts auf Erden. </a:t>
            </a:r>
            <a:br>
              <a:rPr lang="de-DE" sz="2000" b="1" dirty="0">
                <a:solidFill>
                  <a:srgbClr val="F8E8D0"/>
                </a:solidFill>
              </a:rPr>
            </a:br>
            <a:r>
              <a:rPr lang="de-DE" sz="2000" b="1" dirty="0">
                <a:solidFill>
                  <a:srgbClr val="F8E8D0"/>
                </a:solidFill>
              </a:rPr>
              <a:t>Mein Leib und mein Geist mögen versagen, </a:t>
            </a:r>
            <a:br>
              <a:rPr lang="de-DE" sz="2000" b="1" dirty="0">
                <a:solidFill>
                  <a:srgbClr val="F8E8D0"/>
                </a:solidFill>
              </a:rPr>
            </a:br>
            <a:r>
              <a:rPr lang="de-DE" sz="2000" b="1" dirty="0">
                <a:solidFill>
                  <a:srgbClr val="F8E8D0"/>
                </a:solidFill>
              </a:rPr>
              <a:t>aber GOTT stärkt mein Herz; Er ist mein ewiges Erbe" </a:t>
            </a:r>
            <a:br>
              <a:rPr lang="de-DE" sz="2000" b="1" dirty="0">
                <a:solidFill>
                  <a:srgbClr val="F8E8D0"/>
                </a:solidFill>
              </a:rPr>
            </a:br>
            <a:r>
              <a:rPr lang="de-DE" b="1" dirty="0">
                <a:solidFill>
                  <a:srgbClr val="F8E8D0"/>
                </a:solidFill>
              </a:rPr>
              <a:t>(Psalm 73,23-26).</a:t>
            </a:r>
            <a:endParaRPr lang="en" sz="2000" b="1" dirty="0">
              <a:solidFill>
                <a:srgbClr val="F8E8D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7D16CCA-57A7-E4A8-699E-E1BAEBC2D16A}"/>
              </a:ext>
            </a:extLst>
          </p:cNvPr>
          <p:cNvSpPr txBox="1"/>
          <p:nvPr/>
        </p:nvSpPr>
        <p:spPr>
          <a:xfrm>
            <a:off x="685800" y="1458259"/>
            <a:ext cx="988694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Mose war niedergeschlagen, deprimiert und enttäuscht. </a:t>
            </a:r>
            <a:br>
              <a:rPr lang="de-DE" sz="2000" b="1" dirty="0"/>
            </a:br>
            <a:r>
              <a:rPr lang="de-DE" sz="2000" b="1" dirty="0"/>
              <a:t>Aber wie andere große Persönlichkeiten, </a:t>
            </a:r>
            <a:br>
              <a:rPr lang="de-DE" sz="2000" b="1" dirty="0"/>
            </a:br>
            <a:r>
              <a:rPr lang="de-DE" sz="2000" b="1" dirty="0"/>
              <a:t>denen es genauso ging wie ihm – z. B. Asaph und Hiob -, </a:t>
            </a:r>
            <a:br>
              <a:rPr lang="de-DE" sz="2000" b="1" dirty="0"/>
            </a:br>
            <a:r>
              <a:rPr lang="de-DE" sz="2000" b="1" dirty="0"/>
              <a:t>gab er nicht der Verzweiflung nach. </a:t>
            </a:r>
            <a:br>
              <a:rPr lang="de-DE" sz="2000" b="1" dirty="0"/>
            </a:br>
            <a:r>
              <a:rPr lang="de-DE" sz="2000" b="1" dirty="0"/>
              <a:t>Sein Vertrauen auf GOTT war stärker </a:t>
            </a:r>
            <a:br>
              <a:rPr lang="de-DE" sz="2000" b="1" dirty="0"/>
            </a:br>
            <a:r>
              <a:rPr lang="de-DE" sz="2000" b="1" dirty="0"/>
              <a:t>als seine momentanen Gefühle.</a:t>
            </a:r>
            <a:endParaRPr lang="en" sz="2000" b="1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6A093D6-3AF5-8D31-73DC-86FAA723602E}"/>
              </a:ext>
            </a:extLst>
          </p:cNvPr>
          <p:cNvSpPr txBox="1"/>
          <p:nvPr/>
        </p:nvSpPr>
        <p:spPr>
          <a:xfrm>
            <a:off x="171126" y="81280"/>
            <a:ext cx="2887034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182563" lvl="1">
              <a:spcBef>
                <a:spcPts val="600"/>
              </a:spcBef>
            </a:pPr>
            <a: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Mi, 16. Juli ‘25 – Unbeschnittene Lippen</a:t>
            </a:r>
          </a:p>
        </p:txBody>
      </p:sp>
    </p:spTree>
    <p:extLst>
      <p:ext uri="{BB962C8B-B14F-4D97-AF65-F5344CB8AC3E}">
        <p14:creationId xmlns:p14="http://schemas.microsoft.com/office/powerpoint/2010/main" val="396340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326282-B3DF-D5CC-E4B0-BB06CE803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AB1D294E-895A-A0AD-25B6-C173012939E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1943100"/>
            <a:ext cx="5314950" cy="4914899"/>
            <a:chOff x="0" y="1943100"/>
            <a:chExt cx="5314950" cy="4914899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B3CE281F-AAEB-E8C7-9DB7-4005F6118A0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962150"/>
              <a:ext cx="5314950" cy="4895849"/>
            </a:xfrm>
            <a:prstGeom prst="rect">
              <a:avLst/>
            </a:prstGeom>
          </p:spPr>
        </p:pic>
        <p:cxnSp>
          <p:nvCxnSpPr>
            <p:cNvPr id="5" name="Conector recto 4">
              <a:extLst>
                <a:ext uri="{FF2B5EF4-FFF2-40B4-BE49-F238E27FC236}">
                  <a16:creationId xmlns:a16="http://schemas.microsoft.com/office/drawing/2014/main" id="{C6AF52CF-6965-36C4-ABC4-F0841932A331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5305425" y="1943100"/>
              <a:ext cx="0" cy="49148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B9A908E3-A977-AC79-DB45-C9F5D96457DE}"/>
              </a:ext>
            </a:extLst>
          </p:cNvPr>
          <p:cNvSpPr txBox="1"/>
          <p:nvPr/>
        </p:nvSpPr>
        <p:spPr>
          <a:xfrm>
            <a:off x="5688453" y="2116782"/>
            <a:ext cx="6343648" cy="313932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1750">
              <a:bevelT w="38100" h="38100"/>
              <a:contourClr>
                <a:schemeClr val="accent6">
                  <a:lumMod val="50000"/>
                </a:schemeClr>
              </a:contourClr>
            </a:sp3d>
          </a:bodyPr>
          <a:lstStyle/>
          <a:p>
            <a:pPr algn="ctr">
              <a:spcBef>
                <a:spcPts val="2400"/>
              </a:spcBef>
            </a:pPr>
            <a:r>
              <a:rPr lang="de-DE" sz="6600" b="1" spc="300" dirty="0">
                <a:ln w="0"/>
                <a:gradFill>
                  <a:gsLst>
                    <a:gs pos="0">
                      <a:schemeClr val="accent6">
                        <a:lumMod val="50000"/>
                      </a:schemeClr>
                    </a:gs>
                    <a:gs pos="50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DIE ROLLE VON MOSE UND AARON </a:t>
            </a:r>
            <a:endParaRPr lang="en" sz="6600" b="1" spc="300" dirty="0">
              <a:ln w="0"/>
              <a:gradFill>
                <a:gsLst>
                  <a:gs pos="0">
                    <a:schemeClr val="accent6">
                      <a:lumMod val="50000"/>
                    </a:schemeClr>
                  </a:gs>
                  <a:gs pos="50000">
                    <a:schemeClr val="accent6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Imagen 1" descr="Un grupo de personas en una boda&#10;&#10;El contenido generado por IA puede ser incorrecto.">
            <a:extLst>
              <a:ext uri="{FF2B5EF4-FFF2-40B4-BE49-F238E27FC236}">
                <a16:creationId xmlns:a16="http://schemas.microsoft.com/office/drawing/2014/main" id="{A5396E47-21EA-44A9-1CEF-188075BE7A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" t="7455" r="146" b="6569"/>
          <a:stretch>
            <a:fillRect/>
          </a:stretch>
        </p:blipFill>
        <p:spPr>
          <a:xfrm>
            <a:off x="-305" y="560"/>
            <a:ext cx="12192000" cy="524110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4452732"/>
            <a:ext cx="12228128" cy="1311974"/>
            <a:chOff x="-305" y="2987478"/>
            <a:chExt cx="12188952" cy="182880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 useBgFill="1">
          <p:nvSpPr>
            <p:cNvPr id="13" name="Freeform: Shape 12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6A4A69CB-0B7C-40CE-254C-E081F7A389D9}"/>
              </a:ext>
            </a:extLst>
          </p:cNvPr>
          <p:cNvSpPr txBox="1"/>
          <p:nvPr/>
        </p:nvSpPr>
        <p:spPr>
          <a:xfrm>
            <a:off x="115652" y="4679793"/>
            <a:ext cx="12112171" cy="216982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s-ES" sz="23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andara" panose="020E0502030303020204" pitchFamily="34" charset="0"/>
              </a:rPr>
              <a:t>“</a:t>
            </a:r>
            <a:r>
              <a:rPr lang="de-DE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andara" panose="020E0502030303020204" pitchFamily="34" charset="0"/>
              </a:rPr>
              <a:t>Danach gingen Mose und Aaron hinein und sagten zum Pharao: </a:t>
            </a:r>
            <a:br>
              <a:rPr lang="de-DE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andara" panose="020E0502030303020204" pitchFamily="34" charset="0"/>
              </a:rPr>
            </a:br>
            <a:r>
              <a:rPr lang="de-DE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andara" panose="020E0502030303020204" pitchFamily="34" charset="0"/>
              </a:rPr>
              <a:t>,So spricht der HERR, der GOTT ISRAELS: </a:t>
            </a:r>
            <a:br>
              <a:rPr lang="de-DE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andara" panose="020E0502030303020204" pitchFamily="34" charset="0"/>
              </a:rPr>
            </a:br>
            <a:r>
              <a:rPr lang="de-DE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highlight>
                  <a:srgbClr val="F8E8D0"/>
                </a:highlight>
                <a:latin typeface="Candara" panose="020E0502030303020204" pitchFamily="34" charset="0"/>
                <a:sym typeface="Wingdings 2" panose="05020102010507070707" pitchFamily="18" charset="2"/>
              </a:rPr>
              <a:t></a:t>
            </a:r>
            <a:r>
              <a:rPr lang="de-DE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highlight>
                  <a:srgbClr val="F8E8D0"/>
                </a:highlight>
                <a:latin typeface="Candara" panose="020E0502030303020204" pitchFamily="34" charset="0"/>
              </a:rPr>
              <a:t>Lass Mein Volk ziehen, damit sie Mir in der Wüste ein Fest feiern!</a:t>
            </a:r>
            <a:r>
              <a:rPr lang="de-DE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highlight>
                  <a:srgbClr val="F8E8D0"/>
                </a:highlight>
                <a:latin typeface="Candara" panose="020E0502030303020204" pitchFamily="34" charset="0"/>
                <a:sym typeface="Wingdings 2" panose="05020102010507070707" pitchFamily="18" charset="2"/>
              </a:rPr>
              <a:t></a:t>
            </a:r>
            <a:r>
              <a:rPr lang="de-DE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highlight>
                  <a:srgbClr val="F8E8D0"/>
                </a:highlight>
                <a:latin typeface="Candara" panose="020E0502030303020204" pitchFamily="34" charset="0"/>
              </a:rPr>
              <a:t> </a:t>
            </a:r>
            <a:br>
              <a:rPr lang="de-DE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highlight>
                  <a:srgbClr val="F8E8D0"/>
                </a:highlight>
                <a:latin typeface="Candara" panose="020E0502030303020204" pitchFamily="34" charset="0"/>
              </a:rPr>
            </a:br>
            <a:r>
              <a:rPr lang="de-DE" sz="2300" b="1" dirty="0">
                <a:ln w="12700" cmpd="sng">
                  <a:noFill/>
                  <a:prstDash val="solid"/>
                </a:ln>
                <a:solidFill>
                  <a:srgbClr val="3A538A"/>
                </a:solidFill>
                <a:latin typeface="Candara" panose="020E0502030303020204" pitchFamily="34" charset="0"/>
              </a:rPr>
              <a:t>Der Pharao aber antwortete ⟨ihnen⟩: ,Wer ist der HERR, dass ich auf Seine Stimme hören sollte, Israel ziehen zu lassen? Ich kenne den HERRN nicht und werde Israel auch nicht ziehen lassen.</a:t>
            </a:r>
            <a:r>
              <a:rPr kumimoji="0" lang="en-US" sz="23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andara" panose="020E0502030303020204" pitchFamily="34" charset="0"/>
              </a:rPr>
              <a:t>’ </a:t>
            </a:r>
            <a:r>
              <a:rPr kumimoji="0" lang="es-ES" sz="23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andara" panose="020E0502030303020204" pitchFamily="34" charset="0"/>
              </a:rPr>
              <a:t>” 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3A538A"/>
                </a:solidFill>
                <a:effectLst/>
                <a:uLnTx/>
                <a:uFillTx/>
                <a:latin typeface="Candara" panose="020E0502030303020204" pitchFamily="34" charset="0"/>
              </a:rPr>
              <a:t>2. Mose 5:1-2</a:t>
            </a:r>
            <a:endParaRPr kumimoji="0" lang="es-ES" sz="16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3A538A"/>
              </a:solidFill>
              <a:effectLst/>
              <a:uLnTx/>
              <a:uFillTx/>
              <a:latin typeface="Candara" panose="020E0502030303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05D1A20-22D3-D930-B0ED-7C3A698C69FA}"/>
              </a:ext>
            </a:extLst>
          </p:cNvPr>
          <p:cNvSpPr/>
          <p:nvPr/>
        </p:nvSpPr>
        <p:spPr>
          <a:xfrm rot="593889">
            <a:off x="9596873" y="79209"/>
            <a:ext cx="2986989" cy="7630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ln w="0"/>
                <a:solidFill>
                  <a:schemeClr val="bg2">
                    <a:lumMod val="10000"/>
                    <a:alpha val="56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42000" endPos="62000" dist="25400" dir="5400000" sy="-90000" algn="bl" rotWithShape="0"/>
                </a:effectLst>
                <a:highlight>
                  <a:srgbClr val="F8E8D0"/>
                </a:highlight>
                <a:latin typeface="Candara" panose="020E0502030303020204" pitchFamily="34" charset="0"/>
                <a:ea typeface="+mj-ea"/>
                <a:cs typeface="+mj-cs"/>
              </a:rPr>
              <a:t>MERKTEXT</a:t>
            </a:r>
            <a:endParaRPr lang="en-US" sz="4000" b="1" kern="1200" cap="none" spc="0" dirty="0">
              <a:ln w="0"/>
              <a:solidFill>
                <a:schemeClr val="bg2">
                  <a:lumMod val="10000"/>
                  <a:alpha val="56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42000" endPos="62000" dist="25400" dir="5400000" sy="-90000" algn="bl" rotWithShape="0"/>
              </a:effectLst>
              <a:highlight>
                <a:srgbClr val="F8E8D0"/>
              </a:highlight>
              <a:latin typeface="Candara" panose="020E0502030303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3242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1FC32AA-FACB-6205-3B70-19B2F5DB65DA}"/>
              </a:ext>
            </a:extLst>
          </p:cNvPr>
          <p:cNvSpPr txBox="1"/>
          <p:nvPr/>
        </p:nvSpPr>
        <p:spPr>
          <a:xfrm>
            <a:off x="2174240" y="44349"/>
            <a:ext cx="10058228" cy="830997"/>
          </a:xfrm>
          <a:prstGeom prst="rect">
            <a:avLst/>
          </a:prstGeom>
          <a:solidFill>
            <a:srgbClr val="F0C434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2400" b="1" dirty="0">
                <a:solidFill>
                  <a:srgbClr val="952B38"/>
                </a:solidFill>
                <a:latin typeface="Candara" panose="020E0502030303020204" pitchFamily="34" charset="0"/>
              </a:rPr>
              <a:t>“</a:t>
            </a:r>
            <a:r>
              <a:rPr lang="de-DE" sz="2400" b="1" dirty="0">
                <a:solidFill>
                  <a:srgbClr val="952B38"/>
                </a:solidFill>
                <a:latin typeface="Candara" panose="020E0502030303020204" pitchFamily="34" charset="0"/>
              </a:rPr>
              <a:t>Der HERR sprach zu Mose: ,Siehe, Ich setze dich zum GOTT für den Pharao </a:t>
            </a:r>
            <a:br>
              <a:rPr lang="de-DE" sz="2400" b="1" dirty="0">
                <a:solidFill>
                  <a:srgbClr val="952B38"/>
                </a:solidFill>
                <a:latin typeface="Candara" panose="020E0502030303020204" pitchFamily="34" charset="0"/>
              </a:rPr>
            </a:br>
            <a:r>
              <a:rPr lang="de-DE" sz="2400" b="1" dirty="0">
                <a:solidFill>
                  <a:srgbClr val="952B38"/>
                </a:solidFill>
                <a:latin typeface="Candara" panose="020E0502030303020204" pitchFamily="34" charset="0"/>
              </a:rPr>
              <a:t>und Aaron, dein Bruder, soll dein Prophet sein.‘ “ 	</a:t>
            </a:r>
            <a:r>
              <a:rPr lang="en" b="1" dirty="0">
                <a:solidFill>
                  <a:srgbClr val="952B38"/>
                </a:solidFill>
                <a:latin typeface="Candara" panose="020E0502030303020204" pitchFamily="34" charset="0"/>
              </a:rPr>
              <a:t>(</a:t>
            </a:r>
            <a:r>
              <a:rPr lang="de-DE" b="1" dirty="0">
                <a:solidFill>
                  <a:srgbClr val="952B38"/>
                </a:solidFill>
                <a:latin typeface="Candara" panose="020E0502030303020204" pitchFamily="34" charset="0"/>
              </a:rPr>
              <a:t>2. Mose </a:t>
            </a:r>
            <a:r>
              <a:rPr lang="en" b="1" dirty="0">
                <a:solidFill>
                  <a:srgbClr val="952B38"/>
                </a:solidFill>
                <a:latin typeface="Candara" panose="020E0502030303020204" pitchFamily="34" charset="0"/>
              </a:rPr>
              <a:t>7:1)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77280B1-8D0B-8FAF-D2F5-DECF4A483B38}"/>
              </a:ext>
            </a:extLst>
          </p:cNvPr>
          <p:cNvSpPr txBox="1"/>
          <p:nvPr/>
        </p:nvSpPr>
        <p:spPr>
          <a:xfrm>
            <a:off x="965701" y="4795943"/>
            <a:ext cx="457996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Wiederholt weigerte sich MOSE </a:t>
            </a:r>
            <a:br>
              <a:rPr lang="de-DE" sz="2000" b="1" dirty="0"/>
            </a:br>
            <a:r>
              <a:rPr lang="de-DE" sz="2000" b="1" dirty="0"/>
              <a:t>beim Pharao vorstellig zu werden: </a:t>
            </a:r>
            <a:br>
              <a:rPr lang="de-DE" sz="2000" b="1" dirty="0"/>
            </a:br>
            <a:r>
              <a:rPr lang="de-DE" sz="2000" b="1" dirty="0"/>
              <a:t>„[…] ich habe eine </a:t>
            </a:r>
            <a:r>
              <a:rPr lang="de-DE" sz="2000" b="1" dirty="0">
                <a:highlight>
                  <a:srgbClr val="FFFF00"/>
                </a:highlight>
              </a:rPr>
              <a:t>schwere Sprache </a:t>
            </a:r>
            <a:br>
              <a:rPr lang="de-DE" sz="2000" b="1" dirty="0"/>
            </a:br>
            <a:r>
              <a:rPr lang="de-DE" sz="2000" b="1" dirty="0"/>
              <a:t>und eine </a:t>
            </a:r>
            <a:r>
              <a:rPr lang="de-DE" sz="2000" b="1" dirty="0">
                <a:highlight>
                  <a:srgbClr val="FFFF00"/>
                </a:highlight>
              </a:rPr>
              <a:t>schwere Zunge</a:t>
            </a:r>
            <a:r>
              <a:rPr lang="de-DE" sz="2000" b="1" dirty="0"/>
              <a:t>.“  </a:t>
            </a:r>
            <a:br>
              <a:rPr lang="de-DE" sz="2000" b="1" dirty="0"/>
            </a:br>
            <a:r>
              <a:rPr lang="de-DE" b="1" dirty="0"/>
              <a:t>(2. Mose 4,10c LÜ)</a:t>
            </a:r>
          </a:p>
        </p:txBody>
      </p:sp>
      <p:pic>
        <p:nvPicPr>
          <p:cNvPr id="5" name="Imagen 4" descr="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0FCCDA61-CDF8-F631-A58A-269C64E3C1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41" y="1004610"/>
            <a:ext cx="4976035" cy="381143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2" name="CuadroTexto 3">
            <a:extLst>
              <a:ext uri="{FF2B5EF4-FFF2-40B4-BE49-F238E27FC236}">
                <a16:creationId xmlns:a16="http://schemas.microsoft.com/office/drawing/2014/main" id="{46E672A7-9704-884F-8CA2-AB52D0483576}"/>
              </a:ext>
            </a:extLst>
          </p:cNvPr>
          <p:cNvSpPr txBox="1"/>
          <p:nvPr/>
        </p:nvSpPr>
        <p:spPr>
          <a:xfrm>
            <a:off x="6096000" y="934986"/>
            <a:ext cx="4976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b="1" dirty="0"/>
              <a:t>Was war der </a:t>
            </a:r>
            <a:r>
              <a:rPr lang="de-DE" b="1" u="sng" dirty="0"/>
              <a:t>tatsächliche Grund</a:t>
            </a:r>
            <a:r>
              <a:rPr lang="de-DE" b="1" dirty="0"/>
              <a:t> dafür?</a:t>
            </a:r>
            <a:br>
              <a:rPr lang="de-DE" b="1" dirty="0"/>
            </a:br>
            <a:r>
              <a:rPr lang="de-DE" b="1" dirty="0"/>
              <a:t>War es nur die </a:t>
            </a:r>
            <a:r>
              <a:rPr lang="de-DE" b="1" u="sng" dirty="0"/>
              <a:t>Angst vor Misserfolg?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B136BAA-B57A-873F-3EC3-7112E5CC3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8000"/>
                    </a14:imgEffect>
                    <a14:imgEffect>
                      <a14:brightnessContrast bright="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3919" y="1881625"/>
            <a:ext cx="4500196" cy="4600697"/>
          </a:xfrm>
          <a:prstGeom prst="rect">
            <a:avLst/>
          </a:prstGeom>
          <a:effectLst>
            <a:glow rad="736600">
              <a:schemeClr val="accent4">
                <a:lumMod val="20000"/>
                <a:lumOff val="80000"/>
              </a:schemeClr>
            </a:glow>
          </a:effectLst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9E5EA920-A0E7-079E-4EAF-46273EE22ACE}"/>
              </a:ext>
            </a:extLst>
          </p:cNvPr>
          <p:cNvSpPr txBox="1"/>
          <p:nvPr/>
        </p:nvSpPr>
        <p:spPr>
          <a:xfrm rot="5400000">
            <a:off x="9178719" y="3814446"/>
            <a:ext cx="4500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/>
              <a:t>E. G. White in 7aBC zu 2. Mose 4, 10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966D0C2-0B0A-9235-AACE-AE4A9AB4688B}"/>
              </a:ext>
            </a:extLst>
          </p:cNvPr>
          <p:cNvSpPr txBox="1"/>
          <p:nvPr/>
        </p:nvSpPr>
        <p:spPr>
          <a:xfrm>
            <a:off x="120326" y="81280"/>
            <a:ext cx="1891354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92075" lvl="1">
              <a:spcBef>
                <a:spcPts val="600"/>
              </a:spcBef>
            </a:pPr>
            <a: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Do, 17. Juli ‘25 – </a:t>
            </a:r>
            <a:b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Wie GOTT </a:t>
            </a:r>
            <a:b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zum Pharao</a:t>
            </a:r>
          </a:p>
        </p:txBody>
      </p:sp>
    </p:spTree>
    <p:extLst>
      <p:ext uri="{BB962C8B-B14F-4D97-AF65-F5344CB8AC3E}">
        <p14:creationId xmlns:p14="http://schemas.microsoft.com/office/powerpoint/2010/main" val="261572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6A14EE-91D0-4A99-0796-91760365F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feld 30">
            <a:extLst>
              <a:ext uri="{FF2B5EF4-FFF2-40B4-BE49-F238E27FC236}">
                <a16:creationId xmlns:a16="http://schemas.microsoft.com/office/drawing/2014/main" id="{8E5F727E-724C-A64D-B257-F4F82B76281C}"/>
              </a:ext>
            </a:extLst>
          </p:cNvPr>
          <p:cNvSpPr txBox="1"/>
          <p:nvPr/>
        </p:nvSpPr>
        <p:spPr>
          <a:xfrm>
            <a:off x="8344906" y="4542801"/>
            <a:ext cx="28250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Aaron </a:t>
            </a:r>
            <a:br>
              <a:rPr lang="de-DE" dirty="0"/>
            </a:br>
            <a:r>
              <a:rPr lang="de-DE" dirty="0"/>
              <a:t>für Mose</a:t>
            </a:r>
            <a:br>
              <a:rPr lang="de-DE" dirty="0"/>
            </a:br>
            <a:r>
              <a:rPr lang="de-DE" dirty="0"/>
              <a:t> für GOTT</a:t>
            </a:r>
            <a:br>
              <a:rPr lang="de-DE" dirty="0"/>
            </a:br>
            <a:r>
              <a:rPr lang="de-DE" dirty="0"/>
              <a:t>„Empfänger + Überbringer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CDCC715-0562-F1F1-59A7-19C0D3F36CA6}"/>
              </a:ext>
            </a:extLst>
          </p:cNvPr>
          <p:cNvSpPr txBox="1"/>
          <p:nvPr/>
        </p:nvSpPr>
        <p:spPr>
          <a:xfrm>
            <a:off x="2164880" y="44349"/>
            <a:ext cx="10067587" cy="830997"/>
          </a:xfrm>
          <a:prstGeom prst="rect">
            <a:avLst/>
          </a:prstGeom>
          <a:solidFill>
            <a:srgbClr val="F0C434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2400" b="1" dirty="0">
                <a:solidFill>
                  <a:srgbClr val="952B38"/>
                </a:solidFill>
                <a:latin typeface="Candara" panose="020E0502030303020204" pitchFamily="34" charset="0"/>
              </a:rPr>
              <a:t>“</a:t>
            </a:r>
            <a:r>
              <a:rPr lang="de-DE" sz="2400" b="1" dirty="0">
                <a:solidFill>
                  <a:srgbClr val="952B38"/>
                </a:solidFill>
                <a:latin typeface="Candara" panose="020E0502030303020204" pitchFamily="34" charset="0"/>
              </a:rPr>
              <a:t>Der HERR sprach zu Mose: ,Siehe, Ich setze dich zum GOTT für den Pharao </a:t>
            </a:r>
            <a:br>
              <a:rPr lang="de-DE" sz="2400" b="1" dirty="0">
                <a:solidFill>
                  <a:srgbClr val="952B38"/>
                </a:solidFill>
                <a:latin typeface="Candara" panose="020E0502030303020204" pitchFamily="34" charset="0"/>
              </a:rPr>
            </a:br>
            <a:r>
              <a:rPr lang="de-DE" sz="2400" b="1" dirty="0">
                <a:solidFill>
                  <a:srgbClr val="952B38"/>
                </a:solidFill>
                <a:latin typeface="Candara" panose="020E0502030303020204" pitchFamily="34" charset="0"/>
              </a:rPr>
              <a:t>und Aaron, dein Bruder, soll dein Prophet sein.‘ “ 	</a:t>
            </a:r>
            <a:r>
              <a:rPr lang="en" b="1" dirty="0">
                <a:solidFill>
                  <a:srgbClr val="952B38"/>
                </a:solidFill>
                <a:latin typeface="Candara" panose="020E0502030303020204" pitchFamily="34" charset="0"/>
              </a:rPr>
              <a:t>(</a:t>
            </a:r>
            <a:r>
              <a:rPr lang="de-DE" b="1" dirty="0">
                <a:solidFill>
                  <a:srgbClr val="952B38"/>
                </a:solidFill>
                <a:latin typeface="Candara" panose="020E0502030303020204" pitchFamily="34" charset="0"/>
              </a:rPr>
              <a:t>2. Mose </a:t>
            </a:r>
            <a:r>
              <a:rPr lang="en" b="1" dirty="0">
                <a:solidFill>
                  <a:srgbClr val="952B38"/>
                </a:solidFill>
                <a:latin typeface="Candara" panose="020E0502030303020204" pitchFamily="34" charset="0"/>
              </a:rPr>
              <a:t>7:1)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690C2A1-8FBA-2E3F-4354-9F13169EEF35}"/>
              </a:ext>
            </a:extLst>
          </p:cNvPr>
          <p:cNvSpPr txBox="1"/>
          <p:nvPr/>
        </p:nvSpPr>
        <p:spPr>
          <a:xfrm>
            <a:off x="5618212" y="914751"/>
            <a:ext cx="609565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Aber GOTT hatte für alles eine Lösung: </a:t>
            </a:r>
            <a:br>
              <a:rPr lang="de-DE" sz="2000" b="1" dirty="0"/>
            </a:br>
            <a:r>
              <a:rPr lang="de-DE" sz="2000" b="1" dirty="0"/>
              <a:t>Aaron, sein Bruder, der diese Bedenken nicht hatte,</a:t>
            </a:r>
            <a:br>
              <a:rPr lang="de-DE" sz="2000" b="1" dirty="0"/>
            </a:br>
            <a:r>
              <a:rPr lang="de-DE" sz="2000" b="1" dirty="0"/>
              <a:t>sollte Moses „Mund“ vor Pharao sein. </a:t>
            </a:r>
          </a:p>
          <a:p>
            <a:pPr algn="ctr">
              <a:spcBef>
                <a:spcPts val="600"/>
              </a:spcBef>
            </a:pPr>
            <a:r>
              <a:rPr lang="de-DE" sz="2000" b="1" dirty="0"/>
              <a:t>Mose sprach zu seinem Bruder </a:t>
            </a:r>
            <a:br>
              <a:rPr lang="de-DE" sz="2000" b="1" dirty="0"/>
            </a:br>
            <a:r>
              <a:rPr lang="de-DE" sz="2000" b="1" dirty="0"/>
              <a:t>und der sprach zu den anderen (2. Mose 4,10-16).</a:t>
            </a:r>
            <a:endParaRPr lang="en" sz="2000" b="1" dirty="0"/>
          </a:p>
        </p:txBody>
      </p:sp>
      <p:pic>
        <p:nvPicPr>
          <p:cNvPr id="5" name="Imagen 4" descr="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5B72318D-0A69-36B5-D491-882D6801DD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97" y="1081379"/>
            <a:ext cx="3688346" cy="282511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ABAF67B-3D47-08CC-31DC-C98D8B2FEEA0}"/>
              </a:ext>
            </a:extLst>
          </p:cNvPr>
          <p:cNvSpPr txBox="1"/>
          <p:nvPr/>
        </p:nvSpPr>
        <p:spPr>
          <a:xfrm>
            <a:off x="-2188" y="5849932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Nach den anfänglichen, aber von GOTT angekündigten „Misserfolgen“ vor Pharao </a:t>
            </a:r>
            <a:br>
              <a:rPr lang="de-DE" sz="2000" b="1" dirty="0"/>
            </a:br>
            <a:r>
              <a:rPr lang="de-DE" sz="2000" b="1" dirty="0"/>
              <a:t>musste GOTT Mose erneut an Aarons Rolle als seinen Helfer und Sprecher erinnern </a:t>
            </a:r>
            <a:br>
              <a:rPr lang="de-DE" sz="2000" b="1" dirty="0"/>
            </a:br>
            <a:r>
              <a:rPr lang="de-DE" sz="2000" b="1" dirty="0"/>
              <a:t>(2. Mose 7,1-2).</a:t>
            </a:r>
            <a:endParaRPr lang="en" sz="2000" b="1" dirty="0"/>
          </a:p>
        </p:txBody>
      </p:sp>
      <p:pic>
        <p:nvPicPr>
          <p:cNvPr id="6" name="Grafik 5" descr="Aus der Cloud herunterladen Silhouette">
            <a:extLst>
              <a:ext uri="{FF2B5EF4-FFF2-40B4-BE49-F238E27FC236}">
                <a16:creationId xmlns:a16="http://schemas.microsoft.com/office/drawing/2014/main" id="{89A6149C-D3DB-1785-A971-1757F1CA2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54771" y="2598443"/>
            <a:ext cx="1081015" cy="1081015"/>
          </a:xfrm>
          <a:prstGeom prst="rect">
            <a:avLst/>
          </a:prstGeom>
        </p:spPr>
      </p:pic>
      <p:pic>
        <p:nvPicPr>
          <p:cNvPr id="12" name="Grafik 11" descr="Marketing Silhouette">
            <a:extLst>
              <a:ext uri="{FF2B5EF4-FFF2-40B4-BE49-F238E27FC236}">
                <a16:creationId xmlns:a16="http://schemas.microsoft.com/office/drawing/2014/main" id="{A44989A9-C806-44B6-1F36-A26B681A00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5332" y="3686902"/>
            <a:ext cx="914400" cy="914400"/>
          </a:xfrm>
          <a:prstGeom prst="rect">
            <a:avLst/>
          </a:prstGeom>
        </p:spPr>
      </p:pic>
      <p:pic>
        <p:nvPicPr>
          <p:cNvPr id="13" name="Grafik 12" descr="Marketing Silhouette">
            <a:extLst>
              <a:ext uri="{FF2B5EF4-FFF2-40B4-BE49-F238E27FC236}">
                <a16:creationId xmlns:a16="http://schemas.microsoft.com/office/drawing/2014/main" id="{1B58D403-7159-2654-FE07-0C0221FB46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529399">
            <a:off x="7580987" y="3012933"/>
            <a:ext cx="914400" cy="914400"/>
          </a:xfrm>
          <a:prstGeom prst="rect">
            <a:avLst/>
          </a:prstGeom>
        </p:spPr>
      </p:pic>
      <p:pic>
        <p:nvPicPr>
          <p:cNvPr id="15" name="Grafik 14" descr="Pyramide mit einfarbiger Füllung">
            <a:extLst>
              <a:ext uri="{FF2B5EF4-FFF2-40B4-BE49-F238E27FC236}">
                <a16:creationId xmlns:a16="http://schemas.microsoft.com/office/drawing/2014/main" id="{40A4CBBD-0781-6B87-3C6E-97779D0946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16719" y="3700462"/>
            <a:ext cx="914400" cy="9144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F71619D0-47EA-8363-C0D9-CF4DDD614D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4000" y1="22892" x2="64000" y2="22892"/>
                        <a14:foregroundMark x1="72000" y1="66265" x2="72000" y2="66265"/>
                        <a14:foregroundMark x1="70667" y1="61446" x2="70667" y2="53012"/>
                        <a14:foregroundMark x1="77333" y1="80723" x2="65333" y2="795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0756" y="3752226"/>
            <a:ext cx="714375" cy="790575"/>
          </a:xfrm>
          <a:prstGeom prst="rect">
            <a:avLst/>
          </a:prstGeom>
          <a:solidFill>
            <a:srgbClr val="D7EFF9"/>
          </a:solidFill>
        </p:spPr>
      </p:pic>
      <p:pic>
        <p:nvPicPr>
          <p:cNvPr id="21" name="Grafik 20" descr="Marketing Silhouette">
            <a:extLst>
              <a:ext uri="{FF2B5EF4-FFF2-40B4-BE49-F238E27FC236}">
                <a16:creationId xmlns:a16="http://schemas.microsoft.com/office/drawing/2014/main" id="{7E3E710B-6618-11CD-A408-6C10D8E79F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53693" y="3660754"/>
            <a:ext cx="914400" cy="914400"/>
          </a:xfrm>
          <a:prstGeom prst="rect">
            <a:avLst/>
          </a:prstGeom>
        </p:spPr>
      </p:pic>
      <p:sp>
        <p:nvSpPr>
          <p:cNvPr id="22" name="Pfeil: nach rechts gekrümmt 21">
            <a:extLst>
              <a:ext uri="{FF2B5EF4-FFF2-40B4-BE49-F238E27FC236}">
                <a16:creationId xmlns:a16="http://schemas.microsoft.com/office/drawing/2014/main" id="{FA958CF8-2FA3-A0A5-31FE-B7B4120F7EC3}"/>
              </a:ext>
            </a:extLst>
          </p:cNvPr>
          <p:cNvSpPr/>
          <p:nvPr/>
        </p:nvSpPr>
        <p:spPr>
          <a:xfrm>
            <a:off x="3966632" y="3491395"/>
            <a:ext cx="689212" cy="974580"/>
          </a:xfrm>
          <a:prstGeom prst="curved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3" name="Pfeil: nach rechts gekrümmt 22">
            <a:extLst>
              <a:ext uri="{FF2B5EF4-FFF2-40B4-BE49-F238E27FC236}">
                <a16:creationId xmlns:a16="http://schemas.microsoft.com/office/drawing/2014/main" id="{4A6282EB-26F8-6288-C685-391A39A579C9}"/>
              </a:ext>
            </a:extLst>
          </p:cNvPr>
          <p:cNvSpPr/>
          <p:nvPr/>
        </p:nvSpPr>
        <p:spPr>
          <a:xfrm rot="16200000">
            <a:off x="5361780" y="4294858"/>
            <a:ext cx="460878" cy="1185128"/>
          </a:xfrm>
          <a:prstGeom prst="curved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4" name="Pfeil: nach rechts gekrümmt 23">
            <a:extLst>
              <a:ext uri="{FF2B5EF4-FFF2-40B4-BE49-F238E27FC236}">
                <a16:creationId xmlns:a16="http://schemas.microsoft.com/office/drawing/2014/main" id="{E3EECA52-FD08-FA22-837B-945CE0A6B434}"/>
              </a:ext>
            </a:extLst>
          </p:cNvPr>
          <p:cNvSpPr/>
          <p:nvPr/>
        </p:nvSpPr>
        <p:spPr>
          <a:xfrm rot="20189457">
            <a:off x="7664848" y="3716579"/>
            <a:ext cx="689212" cy="974580"/>
          </a:xfrm>
          <a:prstGeom prst="curved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5" name="Pfeil: nach rechts gekrümmt 24">
            <a:extLst>
              <a:ext uri="{FF2B5EF4-FFF2-40B4-BE49-F238E27FC236}">
                <a16:creationId xmlns:a16="http://schemas.microsoft.com/office/drawing/2014/main" id="{B6267FA9-4EA6-6A43-1E0F-ADAA96AC01E9}"/>
              </a:ext>
            </a:extLst>
          </p:cNvPr>
          <p:cNvSpPr/>
          <p:nvPr/>
        </p:nvSpPr>
        <p:spPr>
          <a:xfrm rot="16200000">
            <a:off x="9586280" y="4294858"/>
            <a:ext cx="460878" cy="1185128"/>
          </a:xfrm>
          <a:prstGeom prst="curved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8F7723D5-C6FA-8BF7-6FD9-D76DD071DE95}"/>
              </a:ext>
            </a:extLst>
          </p:cNvPr>
          <p:cNvSpPr txBox="1"/>
          <p:nvPr/>
        </p:nvSpPr>
        <p:spPr>
          <a:xfrm>
            <a:off x="3778122" y="3028160"/>
            <a:ext cx="731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GOTT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C6472A63-C042-6B28-5923-8544B8E01F7C}"/>
              </a:ext>
            </a:extLst>
          </p:cNvPr>
          <p:cNvSpPr txBox="1"/>
          <p:nvPr/>
        </p:nvSpPr>
        <p:spPr>
          <a:xfrm>
            <a:off x="6196408" y="3024369"/>
            <a:ext cx="1641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Mose für GOTT</a:t>
            </a:r>
            <a:br>
              <a:rPr lang="de-DE" dirty="0"/>
            </a:br>
            <a:r>
              <a:rPr lang="de-DE" dirty="0"/>
              <a:t>„Überbringer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B14E964-DB03-971E-81D0-74448CECD93A}"/>
              </a:ext>
            </a:extLst>
          </p:cNvPr>
          <p:cNvSpPr txBox="1"/>
          <p:nvPr/>
        </p:nvSpPr>
        <p:spPr>
          <a:xfrm>
            <a:off x="2164881" y="4465975"/>
            <a:ext cx="2876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/>
              <a:t>Mose</a:t>
            </a:r>
            <a:br>
              <a:rPr lang="de-DE" dirty="0"/>
            </a:br>
            <a:r>
              <a:rPr lang="de-DE" dirty="0"/>
              <a:t>„Empfänger + Überbringer“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FEE6727E-02DF-19E7-89E2-4B47EF978A4A}"/>
              </a:ext>
            </a:extLst>
          </p:cNvPr>
          <p:cNvSpPr txBox="1"/>
          <p:nvPr/>
        </p:nvSpPr>
        <p:spPr>
          <a:xfrm>
            <a:off x="6121785" y="4444476"/>
            <a:ext cx="1476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Aaron</a:t>
            </a:r>
            <a:br>
              <a:rPr lang="de-DE" dirty="0"/>
            </a:br>
            <a:r>
              <a:rPr lang="de-DE" dirty="0"/>
              <a:t>„Empfänger“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99E77410-4ED8-3947-6F75-B2EFD7CDFBBE}"/>
              </a:ext>
            </a:extLst>
          </p:cNvPr>
          <p:cNvSpPr txBox="1"/>
          <p:nvPr/>
        </p:nvSpPr>
        <p:spPr>
          <a:xfrm>
            <a:off x="10712852" y="3695997"/>
            <a:ext cx="12027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Pharao,</a:t>
            </a:r>
            <a:br>
              <a:rPr lang="de-DE" dirty="0"/>
            </a:br>
            <a:r>
              <a:rPr lang="de-DE" dirty="0"/>
              <a:t>der</a:t>
            </a:r>
            <a:br>
              <a:rPr lang="de-DE" dirty="0"/>
            </a:br>
            <a:r>
              <a:rPr lang="de-DE" dirty="0"/>
              <a:t>Anti-GOTT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F413E80-FBAC-54D5-A727-BC0CACA0DE34}"/>
              </a:ext>
            </a:extLst>
          </p:cNvPr>
          <p:cNvSpPr txBox="1"/>
          <p:nvPr/>
        </p:nvSpPr>
        <p:spPr>
          <a:xfrm>
            <a:off x="120326" y="81280"/>
            <a:ext cx="1891354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92075" lvl="1">
              <a:spcBef>
                <a:spcPts val="600"/>
              </a:spcBef>
            </a:pPr>
            <a: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Do, 17. Juli ‘25 – </a:t>
            </a:r>
            <a:b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Wie GOTT </a:t>
            </a:r>
            <a:b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zum Pharao</a:t>
            </a:r>
          </a:p>
        </p:txBody>
      </p:sp>
    </p:spTree>
    <p:extLst>
      <p:ext uri="{BB962C8B-B14F-4D97-AF65-F5344CB8AC3E}">
        <p14:creationId xmlns:p14="http://schemas.microsoft.com/office/powerpoint/2010/main" val="354944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" grpId="0"/>
      <p:bldP spid="11" grpId="0"/>
      <p:bldP spid="22" grpId="0" animBg="1"/>
      <p:bldP spid="23" grpId="0" animBg="1"/>
      <p:bldP spid="24" grpId="0" animBg="1"/>
      <p:bldP spid="25" grpId="0" animBg="1"/>
      <p:bldP spid="27" grpId="0"/>
      <p:bldP spid="28" grpId="0"/>
      <p:bldP spid="29" grpId="0"/>
      <p:bldP spid="30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F67C53-B14E-18C6-28C5-9A6F7203E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15F77F9-4151-F454-34AA-3B1035EE617E}"/>
              </a:ext>
            </a:extLst>
          </p:cNvPr>
          <p:cNvSpPr txBox="1"/>
          <p:nvPr/>
        </p:nvSpPr>
        <p:spPr>
          <a:xfrm>
            <a:off x="2397760" y="44349"/>
            <a:ext cx="9834708" cy="830997"/>
          </a:xfrm>
          <a:prstGeom prst="rect">
            <a:avLst/>
          </a:prstGeom>
          <a:solidFill>
            <a:srgbClr val="F0C434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2400" b="1" dirty="0">
                <a:solidFill>
                  <a:srgbClr val="952B38"/>
                </a:solidFill>
                <a:latin typeface="Candara" panose="020E0502030303020204" pitchFamily="34" charset="0"/>
              </a:rPr>
              <a:t>“</a:t>
            </a:r>
            <a:r>
              <a:rPr lang="de-DE" sz="2400" b="1" dirty="0">
                <a:solidFill>
                  <a:srgbClr val="952B38"/>
                </a:solidFill>
                <a:latin typeface="Candara" panose="020E0502030303020204" pitchFamily="34" charset="0"/>
              </a:rPr>
              <a:t>Der HERR sprach zu Mose: Siehe, ich setze dich zum Gott für den Pharao, und Aaron, dein Bruder, soll dein Prophet sein. </a:t>
            </a:r>
            <a:r>
              <a:rPr lang="en" b="1" dirty="0">
                <a:solidFill>
                  <a:srgbClr val="952B38"/>
                </a:solidFill>
                <a:latin typeface="Candara" panose="020E0502030303020204" pitchFamily="34" charset="0"/>
              </a:rPr>
              <a:t>(</a:t>
            </a:r>
            <a:r>
              <a:rPr lang="de-DE" b="1" dirty="0">
                <a:solidFill>
                  <a:srgbClr val="952B38"/>
                </a:solidFill>
                <a:latin typeface="Candara" panose="020E0502030303020204" pitchFamily="34" charset="0"/>
              </a:rPr>
              <a:t>2. Mose </a:t>
            </a:r>
            <a:r>
              <a:rPr lang="en" b="1" dirty="0">
                <a:solidFill>
                  <a:srgbClr val="952B38"/>
                </a:solidFill>
                <a:latin typeface="Candara" panose="020E0502030303020204" pitchFamily="34" charset="0"/>
              </a:rPr>
              <a:t>7:1)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A1683B9-D16B-FD95-2C1F-FF50D7FFEDB8}"/>
              </a:ext>
            </a:extLst>
          </p:cNvPr>
          <p:cNvSpPr txBox="1"/>
          <p:nvPr/>
        </p:nvSpPr>
        <p:spPr>
          <a:xfrm>
            <a:off x="5534788" y="4197550"/>
            <a:ext cx="6289439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Auch viele andere Propheten in der Folge </a:t>
            </a:r>
            <a:br>
              <a:rPr lang="de-DE" sz="2400" b="1" dirty="0"/>
            </a:br>
            <a:r>
              <a:rPr lang="de-DE" sz="2400" b="1" dirty="0"/>
              <a:t>warnte GOTT wie den Mose, </a:t>
            </a:r>
            <a:br>
              <a:rPr lang="de-DE" sz="2400" b="1" dirty="0"/>
            </a:br>
            <a:r>
              <a:rPr lang="de-DE" sz="2400" b="1" dirty="0"/>
              <a:t>dass ihre/seine Botschaft </a:t>
            </a:r>
            <a:br>
              <a:rPr lang="de-DE" sz="2400" b="1" dirty="0"/>
            </a:br>
            <a:r>
              <a:rPr lang="de-DE" sz="2400" b="1" dirty="0"/>
              <a:t>nicht gehört werden würde </a:t>
            </a:r>
            <a:br>
              <a:rPr lang="de-DE" sz="2400" b="1" dirty="0"/>
            </a:br>
            <a:r>
              <a:rPr lang="de-DE" sz="2400" b="1" dirty="0"/>
              <a:t>und GOTT mit großer Macht </a:t>
            </a:r>
            <a:br>
              <a:rPr lang="de-DE" sz="2400" b="1" dirty="0"/>
            </a:br>
            <a:r>
              <a:rPr lang="de-DE" sz="2400" b="1" dirty="0"/>
              <a:t>handeln müsse </a:t>
            </a:r>
            <a:br>
              <a:rPr lang="de-DE" sz="2000" b="1" dirty="0"/>
            </a:br>
            <a:r>
              <a:rPr lang="de-DE" sz="2000" b="1" dirty="0"/>
              <a:t>(2. Mose 7,4).</a:t>
            </a:r>
            <a:endParaRPr lang="en" sz="2000" b="1" dirty="0"/>
          </a:p>
        </p:txBody>
      </p:sp>
      <p:pic>
        <p:nvPicPr>
          <p:cNvPr id="12" name="Grafik 11" descr="Ein Bild, das Menschliches Gesicht, Kleidung, Bild, Kunst enthält.&#10;&#10;KI-generierte Inhalte können fehlerhaft sein.">
            <a:extLst>
              <a:ext uri="{FF2B5EF4-FFF2-40B4-BE49-F238E27FC236}">
                <a16:creationId xmlns:a16="http://schemas.microsoft.com/office/drawing/2014/main" id="{638F56A0-2D1F-5B33-3D41-C5CA9B67D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80" b="67104" l="9375" r="44750">
                        <a14:foregroundMark x1="31375" y1="22774" x2="41250" y2="26804"/>
                        <a14:foregroundMark x1="41250" y1="26804" x2="43250" y2="36082"/>
                        <a14:foregroundMark x1="43250" y1="36082" x2="39000" y2="44892"/>
                        <a14:foregroundMark x1="39000" y1="44892" x2="33250" y2="50141"/>
                        <a14:foregroundMark x1="13375" y1="37582" x2="9375" y2="42643"/>
                        <a14:foregroundMark x1="10000" y1="46204" x2="10000" y2="46204"/>
                        <a14:foregroundMark x1="11500" y1="49016" x2="11500" y2="49016"/>
                        <a14:foregroundMark x1="12375" y1="49203" x2="12375" y2="49203"/>
                        <a14:foregroundMark x1="11875" y1="50141" x2="11875" y2="50141"/>
                        <a14:foregroundMark x1="17125" y1="55576" x2="17125" y2="55576"/>
                        <a14:foregroundMark x1="17250" y1="57170" x2="17250" y2="57170"/>
                        <a14:foregroundMark x1="17500" y1="57732" x2="17500" y2="57732"/>
                        <a14:foregroundMark x1="19125" y1="58669" x2="21500" y2="59419"/>
                        <a14:foregroundMark x1="22875" y1="63355" x2="22250" y2="63074"/>
                        <a14:foregroundMark x1="22500" y1="67104" x2="22500" y2="67104"/>
                        <a14:backgroundMark x1="41750" y1="65323" x2="41375" y2="57732"/>
                        <a14:backgroundMark x1="41375" y1="57732" x2="32750" y2="53233"/>
                        <a14:backgroundMark x1="32750" y1="53233" x2="31750" y2="60918"/>
                        <a14:backgroundMark x1="31750" y1="60918" x2="42750" y2="66073"/>
                        <a14:backgroundMark x1="42750" y1="66073" x2="42625" y2="648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3" t="21545" r="50788" b="31732"/>
          <a:stretch>
            <a:fillRect/>
          </a:stretch>
        </p:blipFill>
        <p:spPr>
          <a:xfrm flipH="1">
            <a:off x="0" y="3262097"/>
            <a:ext cx="2264536" cy="3197225"/>
          </a:xfrm>
          <a:prstGeom prst="rect">
            <a:avLst/>
          </a:prstGeom>
        </p:spPr>
      </p:pic>
      <p:pic>
        <p:nvPicPr>
          <p:cNvPr id="14" name="Grafik 13" descr="Ein Bild, das Menschliches Gesicht, Kleidung, Bild, Kunst enthält.&#10;&#10;KI-generierte Inhalte können fehlerhaft sein.">
            <a:extLst>
              <a:ext uri="{FF2B5EF4-FFF2-40B4-BE49-F238E27FC236}">
                <a16:creationId xmlns:a16="http://schemas.microsoft.com/office/drawing/2014/main" id="{CEBF6231-BEC1-2B9D-2EF9-8352FA74DD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79" t="46310" r="1164" b="6066"/>
          <a:stretch>
            <a:fillRect/>
          </a:stretch>
        </p:blipFill>
        <p:spPr>
          <a:xfrm rot="323985" flipH="1">
            <a:off x="3702978" y="4595873"/>
            <a:ext cx="1985605" cy="246061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6" name="Grafik 15" descr="Ein Bild, das Kunst, Farbigkeit enthält.&#10;&#10;KI-generierte Inhalte können fehlerhaft sein.">
            <a:extLst>
              <a:ext uri="{FF2B5EF4-FFF2-40B4-BE49-F238E27FC236}">
                <a16:creationId xmlns:a16="http://schemas.microsoft.com/office/drawing/2014/main" id="{59C7CCD3-1198-0385-30D3-3DD80C0EAA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162" y="713003"/>
            <a:ext cx="5029199" cy="362651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E2F7858-C648-320B-D5F0-18708C9E4532}"/>
              </a:ext>
            </a:extLst>
          </p:cNvPr>
          <p:cNvSpPr txBox="1"/>
          <p:nvPr/>
        </p:nvSpPr>
        <p:spPr>
          <a:xfrm>
            <a:off x="4295774" y="1007636"/>
            <a:ext cx="80105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Bei dieser Gelegenheit zog GOTT einen Vergleich </a:t>
            </a:r>
            <a:br>
              <a:rPr lang="de-DE" sz="2000" b="1" dirty="0"/>
            </a:br>
            <a:r>
              <a:rPr lang="de-DE" sz="2000" b="1" dirty="0"/>
              <a:t>mit der Rolle der Propheten.</a:t>
            </a:r>
          </a:p>
        </p:txBody>
      </p:sp>
      <p:pic>
        <p:nvPicPr>
          <p:cNvPr id="18" name="Grafik 17" descr="Ein Bild, das Wolke, Himmel, Bild, Natur enthält.&#10;&#10;KI-generierte Inhalte können fehlerhaft sein.">
            <a:extLst>
              <a:ext uri="{FF2B5EF4-FFF2-40B4-BE49-F238E27FC236}">
                <a16:creationId xmlns:a16="http://schemas.microsoft.com/office/drawing/2014/main" id="{2D407177-A7DD-C79D-839F-DC74C5B56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11" y="3368489"/>
            <a:ext cx="1767388" cy="344516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9" name="CuadroTexto 8">
            <a:extLst>
              <a:ext uri="{FF2B5EF4-FFF2-40B4-BE49-F238E27FC236}">
                <a16:creationId xmlns:a16="http://schemas.microsoft.com/office/drawing/2014/main" id="{E9F314AE-78FB-B896-4251-B0B2E2D324D0}"/>
              </a:ext>
            </a:extLst>
          </p:cNvPr>
          <p:cNvSpPr txBox="1"/>
          <p:nvPr/>
        </p:nvSpPr>
        <p:spPr>
          <a:xfrm>
            <a:off x="4290946" y="2604016"/>
            <a:ext cx="801052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200" b="1" dirty="0"/>
              <a:t>In diesem Sinne spielt Mose </a:t>
            </a:r>
            <a:br>
              <a:rPr lang="de-DE" sz="2200" b="1" dirty="0"/>
            </a:br>
            <a:r>
              <a:rPr lang="de-DE" sz="2200" b="1" dirty="0"/>
              <a:t>die Rolle GOTTES </a:t>
            </a:r>
            <a:br>
              <a:rPr lang="de-DE" sz="2200" b="1" dirty="0"/>
            </a:br>
            <a:r>
              <a:rPr lang="de-DE" sz="2200" b="1" dirty="0"/>
              <a:t>und Aaron </a:t>
            </a:r>
            <a:br>
              <a:rPr lang="de-DE" sz="2200" b="1" dirty="0"/>
            </a:br>
            <a:r>
              <a:rPr lang="de-DE" sz="2200" b="1" dirty="0"/>
              <a:t>die Rolle des Propheten.</a:t>
            </a:r>
            <a:endParaRPr lang="en" sz="2200" b="1" dirty="0"/>
          </a:p>
        </p:txBody>
      </p:sp>
      <p:sp>
        <p:nvSpPr>
          <p:cNvPr id="20" name="CuadroTexto 8">
            <a:extLst>
              <a:ext uri="{FF2B5EF4-FFF2-40B4-BE49-F238E27FC236}">
                <a16:creationId xmlns:a16="http://schemas.microsoft.com/office/drawing/2014/main" id="{2E877647-578E-E2BE-509B-45B1A7AD9C92}"/>
              </a:ext>
            </a:extLst>
          </p:cNvPr>
          <p:cNvSpPr txBox="1"/>
          <p:nvPr/>
        </p:nvSpPr>
        <p:spPr>
          <a:xfrm>
            <a:off x="4290947" y="1786864"/>
            <a:ext cx="80105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GOTT (eine Botschaft) </a:t>
            </a:r>
            <a:r>
              <a:rPr lang="de-DE" sz="2000" b="1" dirty="0">
                <a:sym typeface="Wingdings" panose="05000000000000000000" pitchFamily="2" charset="2"/>
              </a:rPr>
              <a:t></a:t>
            </a:r>
            <a:endParaRPr lang="de-DE" sz="2000" b="1" dirty="0"/>
          </a:p>
        </p:txBody>
      </p:sp>
      <p:sp>
        <p:nvSpPr>
          <p:cNvPr id="21" name="CuadroTexto 8">
            <a:extLst>
              <a:ext uri="{FF2B5EF4-FFF2-40B4-BE49-F238E27FC236}">
                <a16:creationId xmlns:a16="http://schemas.microsoft.com/office/drawing/2014/main" id="{84BD6296-2B45-1EB1-C469-A9DBB38EB9A9}"/>
              </a:ext>
            </a:extLst>
          </p:cNvPr>
          <p:cNvSpPr txBox="1"/>
          <p:nvPr/>
        </p:nvSpPr>
        <p:spPr>
          <a:xfrm>
            <a:off x="6954445" y="2059584"/>
            <a:ext cx="39461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>
                <a:sym typeface="Wingdings" panose="05000000000000000000" pitchFamily="2" charset="2"/>
              </a:rPr>
              <a:t>Propheten (Gottes Botschaft) </a:t>
            </a:r>
            <a:endParaRPr lang="de-DE" sz="2000" b="1" dirty="0"/>
          </a:p>
        </p:txBody>
      </p:sp>
      <p:sp>
        <p:nvSpPr>
          <p:cNvPr id="22" name="CuadroTexto 8">
            <a:extLst>
              <a:ext uri="{FF2B5EF4-FFF2-40B4-BE49-F238E27FC236}">
                <a16:creationId xmlns:a16="http://schemas.microsoft.com/office/drawing/2014/main" id="{42A1DFFD-D822-6416-A072-C5499F0DFD3A}"/>
              </a:ext>
            </a:extLst>
          </p:cNvPr>
          <p:cNvSpPr txBox="1"/>
          <p:nvPr/>
        </p:nvSpPr>
        <p:spPr>
          <a:xfrm>
            <a:off x="10479506" y="2260110"/>
            <a:ext cx="16122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</a:pPr>
            <a:r>
              <a:rPr lang="de-DE" sz="2000" b="1" dirty="0"/>
              <a:t>an das Volk (uns)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527FD3B-A802-501C-B615-B682266B17E2}"/>
              </a:ext>
            </a:extLst>
          </p:cNvPr>
          <p:cNvSpPr txBox="1"/>
          <p:nvPr/>
        </p:nvSpPr>
        <p:spPr>
          <a:xfrm>
            <a:off x="120326" y="81280"/>
            <a:ext cx="1891354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92075" lvl="1">
              <a:spcBef>
                <a:spcPts val="600"/>
              </a:spcBef>
            </a:pPr>
            <a: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Do, 17. Juli ‘25 – </a:t>
            </a:r>
            <a:b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Wie GOTT </a:t>
            </a:r>
            <a:b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zum Pharao</a:t>
            </a:r>
          </a:p>
        </p:txBody>
      </p:sp>
    </p:spTree>
    <p:extLst>
      <p:ext uri="{BB962C8B-B14F-4D97-AF65-F5344CB8AC3E}">
        <p14:creationId xmlns:p14="http://schemas.microsoft.com/office/powerpoint/2010/main" val="78795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9" grpId="0"/>
      <p:bldP spid="20" grpId="0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6EEB11-972C-04AB-5A82-CF1BC1094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5530161-DD43-0B50-D9E5-A5F2DD02B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468" y="156411"/>
            <a:ext cx="91440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943F041-EDC7-F84A-9885-09CA52ACB80A}"/>
              </a:ext>
            </a:extLst>
          </p:cNvPr>
          <p:cNvSpPr txBox="1"/>
          <p:nvPr/>
        </p:nvSpPr>
        <p:spPr>
          <a:xfrm>
            <a:off x="2397760" y="44349"/>
            <a:ext cx="9834708" cy="830997"/>
          </a:xfrm>
          <a:prstGeom prst="rect">
            <a:avLst/>
          </a:prstGeom>
          <a:solidFill>
            <a:srgbClr val="F0C434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2400" b="1" dirty="0">
                <a:solidFill>
                  <a:srgbClr val="952B38"/>
                </a:solidFill>
                <a:latin typeface="Candara" panose="020E0502030303020204" pitchFamily="34" charset="0"/>
              </a:rPr>
              <a:t>“</a:t>
            </a:r>
            <a:r>
              <a:rPr lang="de-DE" sz="2400" b="1" dirty="0">
                <a:solidFill>
                  <a:srgbClr val="952B38"/>
                </a:solidFill>
                <a:latin typeface="Candara" panose="020E0502030303020204" pitchFamily="34" charset="0"/>
              </a:rPr>
              <a:t>Der HERR sprach zu Mose: Siehe, ich setze dich zum Gott für den Pharao, </a:t>
            </a:r>
            <a:br>
              <a:rPr lang="de-DE" sz="2400" b="1" dirty="0">
                <a:solidFill>
                  <a:srgbClr val="952B38"/>
                </a:solidFill>
                <a:latin typeface="Candara" panose="020E0502030303020204" pitchFamily="34" charset="0"/>
              </a:rPr>
            </a:br>
            <a:r>
              <a:rPr lang="de-DE" sz="2400" b="1" dirty="0">
                <a:solidFill>
                  <a:srgbClr val="952B38"/>
                </a:solidFill>
                <a:latin typeface="Candara" panose="020E0502030303020204" pitchFamily="34" charset="0"/>
              </a:rPr>
              <a:t>und Aaron, dein Bruder, soll dein Prophet sein. </a:t>
            </a:r>
            <a:r>
              <a:rPr lang="en" b="1" dirty="0">
                <a:solidFill>
                  <a:srgbClr val="952B38"/>
                </a:solidFill>
                <a:latin typeface="Candara" panose="020E0502030303020204" pitchFamily="34" charset="0"/>
              </a:rPr>
              <a:t>(</a:t>
            </a:r>
            <a:r>
              <a:rPr lang="de-DE" b="1" dirty="0">
                <a:solidFill>
                  <a:srgbClr val="952B38"/>
                </a:solidFill>
                <a:latin typeface="Candara" panose="020E0502030303020204" pitchFamily="34" charset="0"/>
              </a:rPr>
              <a:t>2. Mose </a:t>
            </a:r>
            <a:r>
              <a:rPr lang="en" b="1" dirty="0">
                <a:solidFill>
                  <a:srgbClr val="952B38"/>
                </a:solidFill>
                <a:latin typeface="Candara" panose="020E0502030303020204" pitchFamily="34" charset="0"/>
              </a:rPr>
              <a:t>7:1)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26E210E-17FF-0820-234F-33684BDC3F7E}"/>
              </a:ext>
            </a:extLst>
          </p:cNvPr>
          <p:cNvSpPr txBox="1"/>
          <p:nvPr/>
        </p:nvSpPr>
        <p:spPr>
          <a:xfrm>
            <a:off x="2204590" y="2099972"/>
            <a:ext cx="87133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Wie spätere Propheten </a:t>
            </a:r>
            <a:br>
              <a:rPr lang="de-DE" sz="2400" b="1" dirty="0"/>
            </a:br>
            <a:r>
              <a:rPr lang="de-DE" sz="2400" b="1" dirty="0"/>
              <a:t>sollte auch Mose zum Volk und zum Pharao sprechen, </a:t>
            </a:r>
            <a:br>
              <a:rPr lang="de-DE" sz="2400" b="1" dirty="0"/>
            </a:br>
            <a:r>
              <a:rPr lang="de-DE" sz="2400" b="1" dirty="0"/>
              <a:t>"ob sie nun hören oder sich abwenden, </a:t>
            </a:r>
            <a:br>
              <a:rPr lang="de-DE" sz="2400" b="1" dirty="0"/>
            </a:br>
            <a:r>
              <a:rPr lang="de-DE" sz="2400" b="1" dirty="0"/>
              <a:t>denn sie sind sehr widerspenstig" (Hesekiel 2,7). </a:t>
            </a:r>
          </a:p>
        </p:txBody>
      </p:sp>
      <p:sp>
        <p:nvSpPr>
          <p:cNvPr id="2" name="CuadroTexto 5">
            <a:extLst>
              <a:ext uri="{FF2B5EF4-FFF2-40B4-BE49-F238E27FC236}">
                <a16:creationId xmlns:a16="http://schemas.microsoft.com/office/drawing/2014/main" id="{A8D0C8A6-05ED-A887-4AB1-EE637A035FE2}"/>
              </a:ext>
            </a:extLst>
          </p:cNvPr>
          <p:cNvSpPr txBox="1"/>
          <p:nvPr/>
        </p:nvSpPr>
        <p:spPr>
          <a:xfrm>
            <a:off x="4384677" y="4229563"/>
            <a:ext cx="6446709" cy="3139321"/>
          </a:xfrm>
          <a:prstGeom prst="rect">
            <a:avLst/>
          </a:prstGeom>
          <a:solidFill>
            <a:srgbClr val="F0C434"/>
          </a:solidFill>
          <a:effectLst>
            <a:softEdge rad="635000"/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endParaRPr lang="de-DE" sz="2800" b="1" dirty="0"/>
          </a:p>
          <a:p>
            <a:pPr algn="ctr">
              <a:spcBef>
                <a:spcPts val="600"/>
              </a:spcBef>
            </a:pPr>
            <a:r>
              <a:rPr lang="de-DE" sz="3200" b="1" dirty="0"/>
              <a:t>Das gilt auch für uns, </a:t>
            </a:r>
            <a:br>
              <a:rPr lang="de-DE" sz="3200" b="1" dirty="0"/>
            </a:br>
            <a:r>
              <a:rPr lang="de-DE" sz="3200" b="1" dirty="0"/>
              <a:t>denn wir sind </a:t>
            </a:r>
            <a:br>
              <a:rPr lang="de-DE" sz="3200" b="1" dirty="0"/>
            </a:br>
            <a:r>
              <a:rPr lang="de-DE" sz="3200" b="1" dirty="0"/>
              <a:t>die hörbare </a:t>
            </a:r>
            <a:r>
              <a:rPr lang="de-DE" sz="3600" b="1" dirty="0"/>
              <a:t>Stimme</a:t>
            </a:r>
            <a:r>
              <a:rPr lang="de-DE" sz="3200" b="1" dirty="0"/>
              <a:t> </a:t>
            </a:r>
            <a:r>
              <a:rPr lang="de-DE" sz="3600" b="1" dirty="0"/>
              <a:t>GOTTES</a:t>
            </a:r>
            <a:r>
              <a:rPr lang="de-DE" sz="3200" b="1" dirty="0"/>
              <a:t> </a:t>
            </a:r>
            <a:br>
              <a:rPr lang="de-DE" sz="3200" b="1" dirty="0"/>
            </a:br>
            <a:r>
              <a:rPr lang="de-DE" sz="3200" b="1" dirty="0"/>
              <a:t>auf dieser Erde.</a:t>
            </a:r>
          </a:p>
          <a:p>
            <a:pPr algn="ctr">
              <a:spcBef>
                <a:spcPts val="600"/>
              </a:spcBef>
            </a:pPr>
            <a:endParaRPr lang="en" sz="2800" b="1" dirty="0"/>
          </a:p>
        </p:txBody>
      </p:sp>
      <p:pic>
        <p:nvPicPr>
          <p:cNvPr id="13" name="Grafik 12" descr="Ein Bild, das Menschliches Gesicht, Kleidung, Bild, Kunst enthält.&#10;&#10;KI-generierte Inhalte können fehlerhaft sein.">
            <a:extLst>
              <a:ext uri="{FF2B5EF4-FFF2-40B4-BE49-F238E27FC236}">
                <a16:creationId xmlns:a16="http://schemas.microsoft.com/office/drawing/2014/main" id="{90D884B1-ED6C-6FD9-86F6-5C3BB0C2BA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359" b="95408" l="7375" r="53125">
                        <a14:foregroundMark x1="30625" y1="56888" x2="41375" y2="53889"/>
                        <a14:foregroundMark x1="41375" y1="53889" x2="43500" y2="65042"/>
                        <a14:foregroundMark x1="39375" y1="51828" x2="39375" y2="51828"/>
                        <a14:foregroundMark x1="34625" y1="61481" x2="34625" y2="61481"/>
                        <a14:foregroundMark x1="33750" y1="58575" x2="39750" y2="65698"/>
                        <a14:foregroundMark x1="39750" y1="65698" x2="31875" y2="59325"/>
                        <a14:foregroundMark x1="35875" y1="51359" x2="39000" y2="52015"/>
                        <a14:foregroundMark x1="31875" y1="67573" x2="21375" y2="72915"/>
                        <a14:foregroundMark x1="21375" y1="72915" x2="40250" y2="77132"/>
                        <a14:foregroundMark x1="40250" y1="77132" x2="49375" y2="71040"/>
                        <a14:foregroundMark x1="49375" y1="71040" x2="49125" y2="67479"/>
                        <a14:foregroundMark x1="52500" y1="72352" x2="53375" y2="88379"/>
                        <a14:foregroundMark x1="53375" y1="88379" x2="40500" y2="95220"/>
                        <a14:foregroundMark x1="40500" y1="95220" x2="22000" y2="95783"/>
                        <a14:foregroundMark x1="22000" y1="95783" x2="10000" y2="93627"/>
                        <a14:foregroundMark x1="10000" y1="93627" x2="17125" y2="83318"/>
                        <a14:foregroundMark x1="17125" y1="83318" x2="21375" y2="82193"/>
                        <a14:foregroundMark x1="15875" y1="90815" x2="28750" y2="91378"/>
                        <a14:foregroundMark x1="20250" y1="92502" x2="31500" y2="93158"/>
                        <a14:foregroundMark x1="31500" y1="93158" x2="33500" y2="92877"/>
                        <a14:foregroundMark x1="22375" y1="94377" x2="43250" y2="95408"/>
                        <a14:foregroundMark x1="15000" y1="72352" x2="15000" y2="72352"/>
                        <a14:foregroundMark x1="15250" y1="75914" x2="11125" y2="77132"/>
                        <a14:foregroundMark x1="16125" y1="76476" x2="16125" y2="79663"/>
                        <a14:foregroundMark x1="11375" y1="79007" x2="14250" y2="77788"/>
                        <a14:foregroundMark x1="11375" y1="75445" x2="11375" y2="75445"/>
                        <a14:foregroundMark x1="15500" y1="71978" x2="15500" y2="71978"/>
                        <a14:foregroundMark x1="20000" y1="79475" x2="29000" y2="80694"/>
                        <a14:foregroundMark x1="14250" y1="83693" x2="23500" y2="80881"/>
                        <a14:foregroundMark x1="36750" y1="67291" x2="36750" y2="64574"/>
                        <a14:foregroundMark x1="31875" y1="61012" x2="31625" y2="59794"/>
                        <a14:foregroundMark x1="39750" y1="56232" x2="39750" y2="56232"/>
                        <a14:foregroundMark x1="43750" y1="56795" x2="43750" y2="56795"/>
                        <a14:foregroundMark x1="31125" y1="59044" x2="31125" y2="59700"/>
                        <a14:foregroundMark x1="30875" y1="59325" x2="30875" y2="59325"/>
                        <a14:foregroundMark x1="30500" y1="59044" x2="33375" y2="61856"/>
                        <a14:foregroundMark x1="43875" y1="59044" x2="44000" y2="58201"/>
                        <a14:foregroundMark x1="44000" y1="58857" x2="43591" y2="56022"/>
                        <a14:foregroundMark x1="41750" y1="53421" x2="43250" y2="56795"/>
                        <a14:foregroundMark x1="42625" y1="53515" x2="43625" y2="55483"/>
                        <a14:foregroundMark x1="13500" y1="74321" x2="16250" y2="77694"/>
                        <a14:backgroundMark x1="45334" y1="55016" x2="46375" y2="56888"/>
                        <a14:backgroundMark x1="43875" y1="52390" x2="44253" y2="53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2" t="49829" r="41058" b="2547"/>
          <a:stretch>
            <a:fillRect/>
          </a:stretch>
        </p:blipFill>
        <p:spPr>
          <a:xfrm>
            <a:off x="-157737" y="1722933"/>
            <a:ext cx="3341950" cy="3893397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B7C23B7-BC05-70B1-56C3-6545410608DB}"/>
              </a:ext>
            </a:extLst>
          </p:cNvPr>
          <p:cNvSpPr txBox="1"/>
          <p:nvPr/>
        </p:nvSpPr>
        <p:spPr>
          <a:xfrm>
            <a:off x="120326" y="81280"/>
            <a:ext cx="1891354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92075" lvl="1">
              <a:spcBef>
                <a:spcPts val="600"/>
              </a:spcBef>
            </a:pPr>
            <a: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Do, 17. Juli ‘25 – </a:t>
            </a:r>
            <a:b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Wie GOTT </a:t>
            </a:r>
            <a:b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zum Pharao</a:t>
            </a:r>
          </a:p>
        </p:txBody>
      </p:sp>
    </p:spTree>
    <p:extLst>
      <p:ext uri="{BB962C8B-B14F-4D97-AF65-F5344CB8AC3E}">
        <p14:creationId xmlns:p14="http://schemas.microsoft.com/office/powerpoint/2010/main" val="123265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97A5F4-3497-5A24-BC36-945A47862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B73961B-C416-A5D8-67E3-5B283863A9E2}"/>
              </a:ext>
            </a:extLst>
          </p:cNvPr>
          <p:cNvSpPr txBox="1"/>
          <p:nvPr/>
        </p:nvSpPr>
        <p:spPr>
          <a:xfrm>
            <a:off x="961291" y="121662"/>
            <a:ext cx="10269417" cy="634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" sz="2400" b="1" dirty="0">
                <a:solidFill>
                  <a:schemeClr val="bg2"/>
                </a:solidFill>
                <a:latin typeface="Constantia" panose="02030602050306030303" pitchFamily="18" charset="0"/>
              </a:rPr>
              <a:t>“</a:t>
            </a:r>
            <a:r>
              <a:rPr lang="de-DE" sz="2400" b="1" dirty="0">
                <a:solidFill>
                  <a:schemeClr val="bg2"/>
                </a:solidFill>
                <a:latin typeface="Constantia" panose="02030602050306030303" pitchFamily="18" charset="0"/>
              </a:rPr>
              <a:t>Die Hebräer hatten gehofft, </a:t>
            </a:r>
            <a:br>
              <a:rPr lang="de-DE" sz="2400" b="1" dirty="0">
                <a:solidFill>
                  <a:schemeClr val="bg2"/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chemeClr val="bg2"/>
                </a:solidFill>
                <a:latin typeface="Constantia" panose="02030602050306030303" pitchFamily="18" charset="0"/>
              </a:rPr>
              <a:t>ihre Freiheit ohne eine besondere Prüfung ihres Glaubens, </a:t>
            </a:r>
            <a:br>
              <a:rPr lang="de-DE" sz="2400" b="1" dirty="0">
                <a:solidFill>
                  <a:schemeClr val="bg2"/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chemeClr val="bg2"/>
                </a:solidFill>
                <a:latin typeface="Constantia" panose="02030602050306030303" pitchFamily="18" charset="0"/>
              </a:rPr>
              <a:t>ohne wirkliche Mühsal oder Leiden zu erlangen. </a:t>
            </a:r>
          </a:p>
          <a:p>
            <a:pPr algn="ctr">
              <a:spcBef>
                <a:spcPts val="600"/>
              </a:spcBef>
            </a:pPr>
            <a:endParaRPr lang="de-DE" sz="700" b="1" dirty="0">
              <a:solidFill>
                <a:schemeClr val="bg2"/>
              </a:solidFill>
              <a:latin typeface="Constantia" panose="02030602050306030303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de-DE" sz="2400" b="1" dirty="0">
                <a:solidFill>
                  <a:schemeClr val="bg2"/>
                </a:solidFill>
                <a:latin typeface="Constantia" panose="02030602050306030303" pitchFamily="18" charset="0"/>
              </a:rPr>
              <a:t>Aber sie waren noch nicht bereit für die Befreiung. </a:t>
            </a:r>
            <a:br>
              <a:rPr lang="de-DE" sz="2400" b="1" dirty="0">
                <a:solidFill>
                  <a:schemeClr val="bg2"/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chemeClr val="bg2"/>
                </a:solidFill>
                <a:latin typeface="Constantia" panose="02030602050306030303" pitchFamily="18" charset="0"/>
              </a:rPr>
              <a:t>Sie hatten wenig Vertrauen zu GOTT </a:t>
            </a:r>
            <a:br>
              <a:rPr lang="de-DE" sz="2400" b="1" dirty="0">
                <a:solidFill>
                  <a:schemeClr val="bg2"/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chemeClr val="bg2"/>
                </a:solidFill>
                <a:latin typeface="Constantia" panose="02030602050306030303" pitchFamily="18" charset="0"/>
              </a:rPr>
              <a:t>und waren nicht bereit, </a:t>
            </a:r>
            <a:br>
              <a:rPr lang="de-DE" sz="2400" b="1" dirty="0">
                <a:solidFill>
                  <a:schemeClr val="bg2"/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chemeClr val="bg2"/>
                </a:solidFill>
                <a:latin typeface="Constantia" panose="02030602050306030303" pitchFamily="18" charset="0"/>
              </a:rPr>
              <a:t>ihre Leiden geduldig zu ertragen, </a:t>
            </a:r>
            <a:br>
              <a:rPr lang="de-DE" sz="2400" b="1" dirty="0">
                <a:solidFill>
                  <a:schemeClr val="bg2"/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chemeClr val="bg2"/>
                </a:solidFill>
                <a:latin typeface="Constantia" panose="02030602050306030303" pitchFamily="18" charset="0"/>
              </a:rPr>
              <a:t>bis GOTT es für angebracht hielt, </a:t>
            </a:r>
            <a:br>
              <a:rPr lang="de-DE" sz="2400" b="1" dirty="0">
                <a:solidFill>
                  <a:schemeClr val="bg2"/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chemeClr val="bg2"/>
                </a:solidFill>
                <a:latin typeface="Constantia" panose="02030602050306030303" pitchFamily="18" charset="0"/>
              </a:rPr>
              <a:t>für sie zu handeln. </a:t>
            </a:r>
          </a:p>
          <a:p>
            <a:pPr algn="ctr">
              <a:spcBef>
                <a:spcPts val="600"/>
              </a:spcBef>
            </a:pPr>
            <a:br>
              <a:rPr lang="de-DE" sz="2400" b="1" dirty="0">
                <a:solidFill>
                  <a:schemeClr val="bg2"/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chemeClr val="bg2"/>
                </a:solidFill>
                <a:latin typeface="Constantia" panose="02030602050306030303" pitchFamily="18" charset="0"/>
              </a:rPr>
              <a:t>Viele waren damit zufrieden, in der Knechtschaft zu bleiben, </a:t>
            </a:r>
            <a:br>
              <a:rPr lang="de-DE" sz="2400" b="1" dirty="0">
                <a:solidFill>
                  <a:schemeClr val="bg2"/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chemeClr val="bg2"/>
                </a:solidFill>
                <a:latin typeface="Constantia" panose="02030602050306030303" pitchFamily="18" charset="0"/>
              </a:rPr>
              <a:t>anstatt sich den Schwierigkeiten zu stellen, </a:t>
            </a:r>
            <a:br>
              <a:rPr lang="de-DE" sz="2400" b="1" dirty="0">
                <a:solidFill>
                  <a:schemeClr val="bg2"/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chemeClr val="bg2"/>
                </a:solidFill>
                <a:latin typeface="Constantia" panose="02030602050306030303" pitchFamily="18" charset="0"/>
              </a:rPr>
              <a:t>die ein Umzug in ein fremdes Land mit sich bringen würde; </a:t>
            </a:r>
            <a:br>
              <a:rPr lang="de-DE" sz="2400" b="1" dirty="0">
                <a:solidFill>
                  <a:schemeClr val="bg2"/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chemeClr val="bg2"/>
                </a:solidFill>
                <a:latin typeface="Constantia" panose="02030602050306030303" pitchFamily="18" charset="0"/>
              </a:rPr>
              <a:t>und die Gewohnheiten einiger </a:t>
            </a:r>
            <a:br>
              <a:rPr lang="de-DE" sz="2400" b="1" dirty="0">
                <a:solidFill>
                  <a:schemeClr val="bg2"/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chemeClr val="bg2"/>
                </a:solidFill>
                <a:latin typeface="Constantia" panose="02030602050306030303" pitchFamily="18" charset="0"/>
              </a:rPr>
              <a:t>waren denen der Ägypter so ähnlich geworden, </a:t>
            </a:r>
            <a:br>
              <a:rPr lang="de-DE" sz="2400" b="1" dirty="0">
                <a:solidFill>
                  <a:schemeClr val="bg2"/>
                </a:solidFill>
                <a:latin typeface="Constantia" panose="02030602050306030303" pitchFamily="18" charset="0"/>
              </a:rPr>
            </a:br>
            <a:r>
              <a:rPr lang="de-DE" sz="2400" b="1" dirty="0">
                <a:solidFill>
                  <a:schemeClr val="bg2"/>
                </a:solidFill>
                <a:latin typeface="Constantia" panose="02030602050306030303" pitchFamily="18" charset="0"/>
              </a:rPr>
              <a:t>dass sie lieber in Ägypten lebten. </a:t>
            </a:r>
            <a:endParaRPr lang="en" sz="2400" b="1" dirty="0">
              <a:solidFill>
                <a:schemeClr val="bg2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92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ED7501-5095-CFBE-4812-E715572AD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A6F947E-3DA7-B73B-9D55-3A1F2E24FFEF}"/>
              </a:ext>
            </a:extLst>
          </p:cNvPr>
          <p:cNvSpPr txBox="1"/>
          <p:nvPr/>
        </p:nvSpPr>
        <p:spPr>
          <a:xfrm>
            <a:off x="961291" y="258901"/>
            <a:ext cx="10269417" cy="634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>
                <a:latin typeface="Constantia" panose="02030602050306030303" pitchFamily="18" charset="0"/>
              </a:rPr>
              <a:t>Deshalb befreite der HERR sie nicht, </a:t>
            </a:r>
            <a:br>
              <a:rPr lang="de-DE" sz="2400" b="1" dirty="0">
                <a:latin typeface="Constantia" panose="02030602050306030303" pitchFamily="18" charset="0"/>
              </a:rPr>
            </a:br>
            <a:r>
              <a:rPr lang="de-DE" sz="2400" b="1" dirty="0">
                <a:latin typeface="Constantia" panose="02030602050306030303" pitchFamily="18" charset="0"/>
              </a:rPr>
              <a:t>als GOTT das erste Mal Seine Macht </a:t>
            </a:r>
            <a:br>
              <a:rPr lang="de-DE" sz="2400" b="1" dirty="0">
                <a:latin typeface="Constantia" panose="02030602050306030303" pitchFamily="18" charset="0"/>
              </a:rPr>
            </a:br>
            <a:r>
              <a:rPr lang="de-DE" sz="2400" b="1" dirty="0">
                <a:latin typeface="Constantia" panose="02030602050306030303" pitchFamily="18" charset="0"/>
              </a:rPr>
              <a:t>vor dem Pharao offenbarte. </a:t>
            </a:r>
          </a:p>
          <a:p>
            <a:pPr algn="ctr">
              <a:spcBef>
                <a:spcPts val="600"/>
              </a:spcBef>
            </a:pPr>
            <a:br>
              <a:rPr lang="de-DE" sz="700" b="1" dirty="0">
                <a:latin typeface="Constantia" panose="02030602050306030303" pitchFamily="18" charset="0"/>
              </a:rPr>
            </a:br>
            <a:r>
              <a:rPr lang="de-DE" sz="2400" b="1" dirty="0">
                <a:latin typeface="Constantia" panose="02030602050306030303" pitchFamily="18" charset="0"/>
              </a:rPr>
              <a:t>Er hat die Ereignisse so gestaltet, </a:t>
            </a:r>
            <a:br>
              <a:rPr lang="de-DE" sz="2400" b="1" dirty="0">
                <a:latin typeface="Constantia" panose="02030602050306030303" pitchFamily="18" charset="0"/>
              </a:rPr>
            </a:br>
            <a:r>
              <a:rPr lang="de-DE" sz="2400" b="1" dirty="0">
                <a:latin typeface="Constantia" panose="02030602050306030303" pitchFamily="18" charset="0"/>
              </a:rPr>
              <a:t>dass der tyrannische Geist des ägyptischen Königs </a:t>
            </a:r>
            <a:br>
              <a:rPr lang="de-DE" sz="2400" b="1" dirty="0">
                <a:latin typeface="Constantia" panose="02030602050306030303" pitchFamily="18" charset="0"/>
              </a:rPr>
            </a:br>
            <a:r>
              <a:rPr lang="de-DE" sz="2400" b="1" dirty="0">
                <a:latin typeface="Constantia" panose="02030602050306030303" pitchFamily="18" charset="0"/>
              </a:rPr>
              <a:t>sich voll entfalten konnte</a:t>
            </a:r>
            <a:br>
              <a:rPr lang="de-DE" sz="2400" b="1" dirty="0">
                <a:latin typeface="Constantia" panose="02030602050306030303" pitchFamily="18" charset="0"/>
              </a:rPr>
            </a:br>
            <a:r>
              <a:rPr lang="de-DE" sz="2400" b="1" dirty="0">
                <a:latin typeface="Constantia" panose="02030602050306030303" pitchFamily="18" charset="0"/>
              </a:rPr>
              <a:t> und dass sich GOTT Seinem Volk offenbaren konnte. </a:t>
            </a:r>
          </a:p>
          <a:p>
            <a:pPr algn="ctr">
              <a:spcBef>
                <a:spcPts val="600"/>
              </a:spcBef>
            </a:pPr>
            <a:endParaRPr lang="de-DE" sz="2400" b="1" dirty="0">
              <a:solidFill>
                <a:schemeClr val="bg2"/>
              </a:solidFill>
              <a:latin typeface="Constantia" panose="02030602050306030303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de-DE" sz="3200" b="1" spc="500" dirty="0">
                <a:ln>
                  <a:solidFill>
                    <a:schemeClr val="accent1">
                      <a:shade val="15000"/>
                    </a:schemeClr>
                  </a:solidFill>
                </a:ln>
                <a:blipFill>
                  <a:blip r:embed="rId4"/>
                  <a:stretch>
                    <a:fillRect/>
                  </a:stretch>
                </a:blipFill>
                <a:effectLst>
                  <a:glow rad="520700">
                    <a:schemeClr val="bg1"/>
                  </a:glow>
                </a:effectLst>
                <a:latin typeface="Constantia" panose="02030602050306030303" pitchFamily="18" charset="0"/>
              </a:rPr>
              <a:t>Als sie Seine </a:t>
            </a:r>
            <a:r>
              <a:rPr lang="de-DE" sz="3200" b="1" spc="500" dirty="0">
                <a:ln>
                  <a:solidFill>
                    <a:schemeClr val="accent1">
                      <a:shade val="15000"/>
                    </a:schemeClr>
                  </a:solidFill>
                </a:ln>
                <a:gradFill>
                  <a:gsLst>
                    <a:gs pos="65000">
                      <a:schemeClr val="accent3">
                        <a:lumMod val="60000"/>
                        <a:lumOff val="40000"/>
                      </a:schemeClr>
                    </a:gs>
                    <a:gs pos="74000">
                      <a:schemeClr val="accent5">
                        <a:lumMod val="60000"/>
                        <a:lumOff val="40000"/>
                      </a:schemeClr>
                    </a:gs>
                    <a:gs pos="54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glow rad="520700">
                    <a:schemeClr val="bg1"/>
                  </a:glow>
                </a:effectLst>
                <a:latin typeface="Constantia" panose="02030602050306030303" pitchFamily="18" charset="0"/>
              </a:rPr>
              <a:t>GERECHTIGKEIT</a:t>
            </a:r>
            <a:r>
              <a:rPr lang="de-DE" sz="3200" b="1" spc="500" dirty="0">
                <a:ln>
                  <a:solidFill>
                    <a:schemeClr val="accent1">
                      <a:shade val="15000"/>
                    </a:schemeClr>
                  </a:solidFill>
                </a:ln>
                <a:blipFill>
                  <a:blip r:embed="rId4"/>
                  <a:stretch>
                    <a:fillRect/>
                  </a:stretch>
                </a:blipFill>
                <a:effectLst>
                  <a:glow rad="520700">
                    <a:schemeClr val="bg1"/>
                  </a:glow>
                </a:effectLst>
                <a:latin typeface="Constantia" panose="02030602050306030303" pitchFamily="18" charset="0"/>
              </a:rPr>
              <a:t>, </a:t>
            </a:r>
            <a:br>
              <a:rPr lang="de-DE" sz="3200" b="1" spc="500" dirty="0">
                <a:ln>
                  <a:solidFill>
                    <a:schemeClr val="accent1">
                      <a:shade val="15000"/>
                    </a:schemeClr>
                  </a:solidFill>
                </a:ln>
                <a:blipFill>
                  <a:blip r:embed="rId4"/>
                  <a:stretch>
                    <a:fillRect/>
                  </a:stretch>
                </a:blipFill>
                <a:effectLst>
                  <a:glow rad="520700">
                    <a:schemeClr val="bg1"/>
                  </a:glow>
                </a:effectLst>
                <a:latin typeface="Constantia" panose="02030602050306030303" pitchFamily="18" charset="0"/>
              </a:rPr>
            </a:br>
            <a:r>
              <a:rPr lang="de-DE" sz="3200" b="1" spc="500" dirty="0">
                <a:ln>
                  <a:solidFill>
                    <a:schemeClr val="accent1">
                      <a:shade val="15000"/>
                    </a:schemeClr>
                  </a:solidFill>
                </a:ln>
                <a:blipFill>
                  <a:blip r:embed="rId4"/>
                  <a:stretch>
                    <a:fillRect/>
                  </a:stretch>
                </a:blipFill>
                <a:effectLst>
                  <a:glow rad="520700">
                    <a:schemeClr val="bg1"/>
                  </a:glow>
                </a:effectLst>
                <a:latin typeface="Constantia" panose="02030602050306030303" pitchFamily="18" charset="0"/>
              </a:rPr>
              <a:t>Seine </a:t>
            </a:r>
            <a:r>
              <a:rPr lang="de-DE" sz="3200" b="1" spc="500" dirty="0">
                <a:ln>
                  <a:solidFill>
                    <a:schemeClr val="accent1">
                      <a:shade val="15000"/>
                    </a:schemeClr>
                  </a:solidFill>
                </a:ln>
                <a:gradFill>
                  <a:gsLst>
                    <a:gs pos="65000">
                      <a:schemeClr val="accent3">
                        <a:lumMod val="60000"/>
                        <a:lumOff val="40000"/>
                      </a:schemeClr>
                    </a:gs>
                    <a:gs pos="74000">
                      <a:schemeClr val="accent5">
                        <a:lumMod val="60000"/>
                        <a:lumOff val="40000"/>
                      </a:schemeClr>
                    </a:gs>
                    <a:gs pos="54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glow rad="520700">
                    <a:schemeClr val="bg1"/>
                  </a:glow>
                </a:effectLst>
                <a:latin typeface="Constantia" panose="02030602050306030303" pitchFamily="18" charset="0"/>
              </a:rPr>
              <a:t>MACHT </a:t>
            </a:r>
            <a:br>
              <a:rPr lang="de-DE" sz="3200" b="1" spc="500" dirty="0">
                <a:ln>
                  <a:solidFill>
                    <a:schemeClr val="accent1">
                      <a:shade val="15000"/>
                    </a:schemeClr>
                  </a:solidFill>
                </a:ln>
                <a:blipFill>
                  <a:blip r:embed="rId4"/>
                  <a:stretch>
                    <a:fillRect/>
                  </a:stretch>
                </a:blipFill>
                <a:effectLst>
                  <a:glow rad="520700">
                    <a:schemeClr val="bg1"/>
                  </a:glow>
                </a:effectLst>
                <a:latin typeface="Constantia" panose="02030602050306030303" pitchFamily="18" charset="0"/>
              </a:rPr>
            </a:br>
            <a:r>
              <a:rPr lang="de-DE" sz="3200" b="1" spc="500" dirty="0">
                <a:ln>
                  <a:solidFill>
                    <a:schemeClr val="accent1">
                      <a:shade val="15000"/>
                    </a:schemeClr>
                  </a:solidFill>
                </a:ln>
                <a:blipFill>
                  <a:blip r:embed="rId4"/>
                  <a:stretch>
                    <a:fillRect/>
                  </a:stretch>
                </a:blipFill>
                <a:effectLst>
                  <a:glow rad="520700">
                    <a:schemeClr val="bg1"/>
                  </a:glow>
                </a:effectLst>
                <a:latin typeface="Constantia" panose="02030602050306030303" pitchFamily="18" charset="0"/>
              </a:rPr>
              <a:t>und Seine </a:t>
            </a:r>
            <a:r>
              <a:rPr lang="de-DE" sz="3200" b="1" spc="500" dirty="0">
                <a:ln>
                  <a:solidFill>
                    <a:schemeClr val="accent1">
                      <a:shade val="15000"/>
                    </a:schemeClr>
                  </a:solidFill>
                </a:ln>
                <a:gradFill>
                  <a:gsLst>
                    <a:gs pos="65000">
                      <a:schemeClr val="accent3">
                        <a:lumMod val="60000"/>
                        <a:lumOff val="40000"/>
                      </a:schemeClr>
                    </a:gs>
                    <a:gs pos="74000">
                      <a:schemeClr val="accent5">
                        <a:lumMod val="60000"/>
                        <a:lumOff val="40000"/>
                      </a:schemeClr>
                    </a:gs>
                    <a:gs pos="54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glow rad="520700">
                    <a:schemeClr val="bg1"/>
                  </a:glow>
                </a:effectLst>
                <a:latin typeface="Constantia" panose="02030602050306030303" pitchFamily="18" charset="0"/>
              </a:rPr>
              <a:t>LIEBE</a:t>
            </a:r>
            <a:r>
              <a:rPr lang="de-DE" sz="3200" b="1" spc="500" dirty="0">
                <a:ln>
                  <a:solidFill>
                    <a:schemeClr val="accent1">
                      <a:shade val="15000"/>
                    </a:schemeClr>
                  </a:solidFill>
                </a:ln>
                <a:blipFill>
                  <a:blip r:embed="rId4"/>
                  <a:stretch>
                    <a:fillRect/>
                  </a:stretch>
                </a:blipFill>
                <a:effectLst>
                  <a:glow rad="520700">
                    <a:schemeClr val="bg1"/>
                  </a:glow>
                </a:effectLst>
                <a:latin typeface="Constantia" panose="02030602050306030303" pitchFamily="18" charset="0"/>
              </a:rPr>
              <a:t> erkannten, </a:t>
            </a:r>
            <a:br>
              <a:rPr lang="de-DE" sz="3200" b="1" spc="500" dirty="0">
                <a:ln>
                  <a:solidFill>
                    <a:schemeClr val="accent1">
                      <a:shade val="15000"/>
                    </a:schemeClr>
                  </a:solidFill>
                </a:ln>
                <a:blipFill>
                  <a:blip r:embed="rId4"/>
                  <a:stretch>
                    <a:fillRect/>
                  </a:stretch>
                </a:blipFill>
                <a:effectLst>
                  <a:glow rad="520700">
                    <a:schemeClr val="bg1"/>
                  </a:glow>
                </a:effectLst>
                <a:latin typeface="Constantia" panose="02030602050306030303" pitchFamily="18" charset="0"/>
              </a:rPr>
            </a:br>
            <a:r>
              <a:rPr lang="de-DE" sz="3200" b="1" spc="500" dirty="0">
                <a:ln>
                  <a:solidFill>
                    <a:schemeClr val="accent1">
                      <a:shade val="15000"/>
                    </a:schemeClr>
                  </a:solidFill>
                </a:ln>
                <a:blipFill>
                  <a:blip r:embed="rId4"/>
                  <a:stretch>
                    <a:fillRect/>
                  </a:stretch>
                </a:blipFill>
                <a:effectLst>
                  <a:glow rad="520700">
                    <a:schemeClr val="bg1"/>
                  </a:glow>
                </a:effectLst>
                <a:latin typeface="Constantia" panose="02030602050306030303" pitchFamily="18" charset="0"/>
              </a:rPr>
              <a:t>entschieden sie sich, </a:t>
            </a:r>
            <a:br>
              <a:rPr lang="de-DE" sz="3200" b="1" spc="500" dirty="0">
                <a:ln>
                  <a:solidFill>
                    <a:schemeClr val="accent1">
                      <a:shade val="15000"/>
                    </a:schemeClr>
                  </a:solidFill>
                </a:ln>
                <a:blipFill>
                  <a:blip r:embed="rId4"/>
                  <a:stretch>
                    <a:fillRect/>
                  </a:stretch>
                </a:blipFill>
                <a:effectLst>
                  <a:glow rad="520700">
                    <a:schemeClr val="bg1"/>
                  </a:glow>
                </a:effectLst>
                <a:latin typeface="Constantia" panose="02030602050306030303" pitchFamily="18" charset="0"/>
              </a:rPr>
            </a:br>
            <a:r>
              <a:rPr lang="de-DE" sz="3200" b="1" spc="500" dirty="0">
                <a:ln>
                  <a:solidFill>
                    <a:schemeClr val="accent1">
                      <a:shade val="15000"/>
                    </a:schemeClr>
                  </a:solidFill>
                </a:ln>
                <a:blipFill>
                  <a:blip r:embed="rId4"/>
                  <a:stretch>
                    <a:fillRect/>
                  </a:stretch>
                </a:blipFill>
                <a:effectLst>
                  <a:glow rad="520700">
                    <a:schemeClr val="bg1"/>
                  </a:glow>
                </a:effectLst>
                <a:latin typeface="Constantia" panose="02030602050306030303" pitchFamily="18" charset="0"/>
              </a:rPr>
              <a:t>Ägypten zu verlassen </a:t>
            </a:r>
            <a:br>
              <a:rPr lang="de-DE" sz="3200" b="1" spc="500" dirty="0">
                <a:ln>
                  <a:solidFill>
                    <a:schemeClr val="accent1">
                      <a:shade val="15000"/>
                    </a:schemeClr>
                  </a:solidFill>
                </a:ln>
                <a:blipFill>
                  <a:blip r:embed="rId4"/>
                  <a:stretch>
                    <a:fillRect/>
                  </a:stretch>
                </a:blipFill>
                <a:effectLst>
                  <a:glow rad="520700">
                    <a:schemeClr val="bg1"/>
                  </a:glow>
                </a:effectLst>
                <a:latin typeface="Constantia" panose="02030602050306030303" pitchFamily="18" charset="0"/>
              </a:rPr>
            </a:br>
            <a:r>
              <a:rPr lang="de-DE" sz="3200" b="1" spc="500" dirty="0">
                <a:ln>
                  <a:solidFill>
                    <a:schemeClr val="accent1">
                      <a:shade val="15000"/>
                    </a:schemeClr>
                  </a:solidFill>
                </a:ln>
                <a:blipFill>
                  <a:blip r:embed="rId4"/>
                  <a:stretch>
                    <a:fillRect/>
                  </a:stretch>
                </a:blipFill>
                <a:effectLst>
                  <a:glow rad="520700">
                    <a:schemeClr val="bg1"/>
                  </a:glow>
                </a:effectLst>
                <a:latin typeface="Constantia" panose="02030602050306030303" pitchFamily="18" charset="0"/>
              </a:rPr>
              <a:t>und sich in Seinen DIENST zu stellen</a:t>
            </a:r>
            <a:r>
              <a:rPr lang="en" sz="3200" b="1" spc="500" dirty="0">
                <a:ln>
                  <a:solidFill>
                    <a:schemeClr val="accent1">
                      <a:shade val="15000"/>
                    </a:schemeClr>
                  </a:solidFill>
                </a:ln>
                <a:blipFill>
                  <a:blip r:embed="rId4"/>
                  <a:stretch>
                    <a:fillRect/>
                  </a:stretch>
                </a:blipFill>
                <a:effectLst>
                  <a:glow rad="520700">
                    <a:schemeClr val="bg1"/>
                  </a:glow>
                </a:effectLst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A83C211-E443-E9E0-4DEA-EE837EE6D63C}"/>
              </a:ext>
            </a:extLst>
          </p:cNvPr>
          <p:cNvSpPr txBox="1"/>
          <p:nvPr/>
        </p:nvSpPr>
        <p:spPr>
          <a:xfrm rot="5400000">
            <a:off x="9026716" y="3300137"/>
            <a:ext cx="5603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E. G. White, Patriarchen und Propheten, S. 236 (engl. Ausg.)</a:t>
            </a:r>
          </a:p>
        </p:txBody>
      </p:sp>
    </p:spTree>
    <p:extLst>
      <p:ext uri="{BB962C8B-B14F-4D97-AF65-F5344CB8AC3E}">
        <p14:creationId xmlns:p14="http://schemas.microsoft.com/office/powerpoint/2010/main" val="71962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4A576F8-2BB4-78B1-7CAB-2B799A1BA797}"/>
              </a:ext>
            </a:extLst>
          </p:cNvPr>
          <p:cNvSpPr txBox="1"/>
          <p:nvPr/>
        </p:nvSpPr>
        <p:spPr>
          <a:xfrm>
            <a:off x="3621894" y="208448"/>
            <a:ext cx="28751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Mose ahnte schon, dass es für den Pharao nicht einfach sein wird, Israel den Auszug aus Ägypten zu gestatten.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436E6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n 6" descr="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9B642608-2A8E-8DC1-BA99-9B31E086D8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97" y="208448"/>
            <a:ext cx="2760191" cy="351630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2F9681B-F0AB-259B-84AB-D8ADFEFCA87C}"/>
              </a:ext>
            </a:extLst>
          </p:cNvPr>
          <p:cNvSpPr txBox="1"/>
          <p:nvPr/>
        </p:nvSpPr>
        <p:spPr>
          <a:xfrm>
            <a:off x="0" y="5435155"/>
            <a:ext cx="72307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Anfrage wurde gestellt; sie wurde abgelehnt; </a:t>
            </a:r>
            <a:br>
              <a:rPr lang="de-DE" sz="24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4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gab Repressalien; Mose tat keine Wunder; </a:t>
            </a:r>
            <a:br>
              <a:rPr lang="de-DE" sz="24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4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 es war enttäuschend.</a:t>
            </a:r>
            <a:endParaRPr lang="en" sz="2400" b="1" dirty="0">
              <a:solidFill>
                <a:schemeClr val="bg1"/>
              </a:solidFill>
              <a:effectLst>
                <a:glow rad="127000">
                  <a:srgbClr val="436E6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46BE25D-91E0-4803-EE8F-1B4BDEE16497}"/>
              </a:ext>
            </a:extLst>
          </p:cNvPr>
          <p:cNvSpPr txBox="1"/>
          <p:nvPr/>
        </p:nvSpPr>
        <p:spPr>
          <a:xfrm>
            <a:off x="0" y="4548272"/>
            <a:ext cx="72307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Volk hoffte also auf Wunder, die den Pharao dazu bewegen könnten seine Bitte zu gestatten.</a:t>
            </a:r>
            <a:endParaRPr lang="en" sz="2400" b="1" dirty="0">
              <a:solidFill>
                <a:schemeClr val="bg1"/>
              </a:solidFill>
              <a:effectLst>
                <a:glow rad="127000">
                  <a:srgbClr val="436E6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Grafik 3" descr="Ein Bild, das Gebäude, Himmel, draußen, Gelände enthält.&#10;&#10;KI-generierte Inhalte können fehlerhaft sein.">
            <a:extLst>
              <a:ext uri="{FF2B5EF4-FFF2-40B4-BE49-F238E27FC236}">
                <a16:creationId xmlns:a16="http://schemas.microsoft.com/office/drawing/2014/main" id="{DCB0AD1E-848A-0449-D620-A19E289D5A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75" y="339302"/>
            <a:ext cx="5718887" cy="617939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47DCA53-3BC7-8C4D-04E1-00D6C259A057}"/>
              </a:ext>
            </a:extLst>
          </p:cNvPr>
          <p:cNvSpPr txBox="1"/>
          <p:nvPr/>
        </p:nvSpPr>
        <p:spPr>
          <a:xfrm>
            <a:off x="4033505" y="1839664"/>
            <a:ext cx="328169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erschien auch nicht logisch, eine so große Zahl nützlicher Menschen einfach freizulassen, </a:t>
            </a:r>
            <a:br>
              <a:rPr lang="de-DE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schwere Arbeiten verrichteten, </a:t>
            </a:r>
            <a:br>
              <a:rPr lang="de-DE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welche die Ägypter </a:t>
            </a:r>
            <a:br>
              <a:rPr lang="de-DE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000" b="1" dirty="0">
                <a:solidFill>
                  <a:schemeClr val="bg1"/>
                </a:solidFill>
                <a:effectLst>
                  <a:glow rad="127000">
                    <a:srgbClr val="436E6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nicht erledigen wollten.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436E6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265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D2B101-64CB-0190-BCFA-10439006B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87A02A6-2204-5998-31F9-04F4BCCDD0DE}"/>
              </a:ext>
            </a:extLst>
          </p:cNvPr>
          <p:cNvSpPr txBox="1"/>
          <p:nvPr/>
        </p:nvSpPr>
        <p:spPr>
          <a:xfrm>
            <a:off x="1196636" y="177161"/>
            <a:ext cx="6512459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200" b="1" dirty="0">
                <a:solidFill>
                  <a:srgbClr val="7A21A4"/>
                </a:solidFill>
                <a:highlight>
                  <a:srgbClr val="F8E8D0"/>
                </a:highlight>
              </a:rPr>
              <a:t>Die Forderung: “Lass Mein Volk ziehen.”</a:t>
            </a:r>
          </a:p>
          <a:p>
            <a:pPr lvl="1">
              <a:spcBef>
                <a:spcPts val="600"/>
              </a:spcBef>
            </a:pPr>
            <a:r>
              <a:rPr lang="en" sz="2200" b="1" dirty="0"/>
              <a:t>Pharao’s Antwort (2. Mose 5:1-2)</a:t>
            </a:r>
            <a:br>
              <a:rPr lang="en" sz="2200" b="1" dirty="0"/>
            </a:br>
            <a:r>
              <a:rPr lang="en" sz="2200" b="1" dirty="0"/>
              <a:t>	</a:t>
            </a:r>
            <a:r>
              <a:rPr lang="en" sz="2200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So, 13. Juli ’25 – Wer ist der HERR?</a:t>
            </a:r>
            <a:endParaRPr lang="en" sz="22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lvl="1">
              <a:spcBef>
                <a:spcPts val="600"/>
              </a:spcBef>
            </a:pPr>
            <a:r>
              <a:rPr lang="en" sz="2200" b="1" dirty="0"/>
              <a:t>Die Antwort des Volkes (2. Mose 5:3-21)</a:t>
            </a:r>
            <a:br>
              <a:rPr lang="en" sz="2200" b="1" dirty="0"/>
            </a:br>
            <a:r>
              <a:rPr lang="en" sz="2200" b="1" dirty="0"/>
              <a:t>	</a:t>
            </a:r>
            <a:r>
              <a:rPr lang="en" sz="2200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Mo, 14. Juli ’25 – Ein holpriger  Beginn</a:t>
            </a:r>
          </a:p>
          <a:p>
            <a:pPr lvl="1">
              <a:spcBef>
                <a:spcPts val="600"/>
              </a:spcBef>
            </a:pPr>
            <a:r>
              <a:rPr lang="en" sz="2200" b="1" dirty="0"/>
              <a:t>Gottes Antwort (2. Mose 5:22-6:8)</a:t>
            </a:r>
            <a:br>
              <a:rPr lang="en" sz="2200" b="1" dirty="0"/>
            </a:br>
            <a:r>
              <a:rPr lang="en" sz="2200" b="1" dirty="0"/>
              <a:t>	</a:t>
            </a:r>
            <a:r>
              <a:rPr lang="en" sz="2200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Di, 15. Juli ‘25 – Das Göttliche “ICH”</a:t>
            </a:r>
          </a:p>
          <a:p>
            <a:pPr lvl="1">
              <a:spcBef>
                <a:spcPts val="600"/>
              </a:spcBef>
            </a:pPr>
            <a:r>
              <a:rPr lang="en" sz="2200" b="1" dirty="0"/>
              <a:t>Moses  Antwort (2. Mose 6:9-13)</a:t>
            </a:r>
            <a:br>
              <a:rPr lang="en" sz="2200" b="1" dirty="0"/>
            </a:br>
            <a:r>
              <a:rPr lang="en" sz="2200" b="1" dirty="0"/>
              <a:t>	</a:t>
            </a:r>
            <a:r>
              <a:rPr lang="en" sz="2200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Mi, 16. Juli ‘25 – Unbeschnittene Lippen</a:t>
            </a:r>
          </a:p>
          <a:p>
            <a:pPr>
              <a:spcBef>
                <a:spcPts val="1800"/>
              </a:spcBef>
            </a:pPr>
            <a:r>
              <a:rPr lang="en" sz="2200" b="1" dirty="0">
                <a:solidFill>
                  <a:srgbClr val="A01965"/>
                </a:solidFill>
                <a:highlight>
                  <a:srgbClr val="F8E8D0"/>
                </a:highlight>
              </a:rPr>
              <a:t>Die Rolle von Mose und Aaron (</a:t>
            </a:r>
            <a:r>
              <a:rPr lang="de-DE" sz="2200" b="1" dirty="0">
                <a:solidFill>
                  <a:srgbClr val="A01965"/>
                </a:solidFill>
                <a:highlight>
                  <a:srgbClr val="F8E8D0"/>
                </a:highlight>
              </a:rPr>
              <a:t>2. Mose</a:t>
            </a:r>
            <a:r>
              <a:rPr lang="en" sz="2200" b="1" dirty="0">
                <a:solidFill>
                  <a:srgbClr val="A01965"/>
                </a:solidFill>
                <a:highlight>
                  <a:srgbClr val="F8E8D0"/>
                </a:highlight>
              </a:rPr>
              <a:t> 6:28-7:7)</a:t>
            </a:r>
            <a:br>
              <a:rPr lang="en" sz="2200" b="1" dirty="0">
                <a:solidFill>
                  <a:srgbClr val="A01965"/>
                </a:solidFill>
                <a:highlight>
                  <a:srgbClr val="F8E8D0"/>
                </a:highlight>
              </a:rPr>
            </a:br>
            <a:r>
              <a:rPr lang="en" sz="2200" b="1" dirty="0">
                <a:solidFill>
                  <a:srgbClr val="A01965"/>
                </a:solidFill>
              </a:rPr>
              <a:t>	</a:t>
            </a:r>
            <a:r>
              <a:rPr lang="en" sz="2200" b="1" i="1" dirty="0">
                <a:solidFill>
                  <a:schemeClr val="tx2">
                    <a:lumMod val="20000"/>
                    <a:lumOff val="80000"/>
                  </a:schemeClr>
                </a:solidFill>
                <a:highlight>
                  <a:srgbClr val="4C7665"/>
                </a:highlight>
              </a:rPr>
              <a:t>Do, 17. Juli ‘25 – Wie GOTT zum Pharao</a:t>
            </a:r>
          </a:p>
        </p:txBody>
      </p:sp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FF1F7A4-8538-3497-351D-E7CD32B534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2833" y="4565382"/>
            <a:ext cx="4366334" cy="211545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Imagen 9" descr="Manzana de color rojo&#10;&#10;El contenido generado por IA puede ser incorrecto.">
            <a:extLst>
              <a:ext uri="{FF2B5EF4-FFF2-40B4-BE49-F238E27FC236}">
                <a16:creationId xmlns:a16="http://schemas.microsoft.com/office/drawing/2014/main" id="{F26FFF10-8627-F1E0-EB55-D79A1480904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907" y="652198"/>
            <a:ext cx="308050" cy="30137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Huevo dentro de una taza&#10;&#10;El contenido generado por IA puede ser incorrecto.">
            <a:extLst>
              <a:ext uri="{FF2B5EF4-FFF2-40B4-BE49-F238E27FC236}">
                <a16:creationId xmlns:a16="http://schemas.microsoft.com/office/drawing/2014/main" id="{796CBED1-E0ED-24EA-6817-C3700DD1C86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907" y="1357668"/>
            <a:ext cx="314722" cy="31027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Huevo dentro de un tazón&#10;&#10;El contenido generado por IA puede ser incorrecto.">
            <a:extLst>
              <a:ext uri="{FF2B5EF4-FFF2-40B4-BE49-F238E27FC236}">
                <a16:creationId xmlns:a16="http://schemas.microsoft.com/office/drawing/2014/main" id="{6388A2A0-80B6-2B1F-A460-267DD72E534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907" y="2872308"/>
            <a:ext cx="309162" cy="3113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magen que contiene verde, alimentos, tabla, tazón&#10;&#10;El contenido generado por IA puede ser incorrecto.">
            <a:extLst>
              <a:ext uri="{FF2B5EF4-FFF2-40B4-BE49-F238E27FC236}">
                <a16:creationId xmlns:a16="http://schemas.microsoft.com/office/drawing/2014/main" id="{9EF58C8B-72AB-FE93-2698-5ABA7B40F7C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907" y="2114234"/>
            <a:ext cx="314722" cy="32584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&#10;&#10;El contenido generado por IA puede ser incorrecto.">
            <a:extLst>
              <a:ext uri="{FF2B5EF4-FFF2-40B4-BE49-F238E27FC236}">
                <a16:creationId xmlns:a16="http://schemas.microsoft.com/office/drawing/2014/main" id="{60FC394B-8E8B-5E03-342C-21E0EF4E18B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15153" y="190585"/>
            <a:ext cx="336802" cy="3561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Forma&#10;&#10;El contenido generado por IA puede ser incorrecto.">
            <a:extLst>
              <a:ext uri="{FF2B5EF4-FFF2-40B4-BE49-F238E27FC236}">
                <a16:creationId xmlns:a16="http://schemas.microsoft.com/office/drawing/2014/main" id="{DA1B6D2D-ADB7-7C13-4D27-16E0EA3DB0E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4895" y="3745323"/>
            <a:ext cx="336803" cy="3561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6A4A9F2F-4244-7C49-7DF9-2A9BAB05329F}"/>
              </a:ext>
            </a:extLst>
          </p:cNvPr>
          <p:cNvSpPr/>
          <p:nvPr/>
        </p:nvSpPr>
        <p:spPr>
          <a:xfrm>
            <a:off x="6501705" y="220559"/>
            <a:ext cx="614107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7200" b="1" i="1" spc="1000" dirty="0">
                <a:ln>
                  <a:solidFill>
                    <a:schemeClr val="accent3">
                      <a:lumMod val="50000"/>
                    </a:schemeClr>
                  </a:solidFill>
                </a:ln>
                <a:blipFill>
                  <a:blip r:embed="rId10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Ü B      E R</a:t>
            </a:r>
            <a:endParaRPr lang="de-DE" sz="7200" b="1" i="1" cap="none" spc="1000" dirty="0">
              <a:ln>
                <a:solidFill>
                  <a:schemeClr val="accent3">
                    <a:lumMod val="50000"/>
                  </a:schemeClr>
                </a:solidFill>
              </a:ln>
              <a:blipFill>
                <a:blip r:embed="rId10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F342178-9E56-C3B8-F8CA-96F1A46A2F45}"/>
              </a:ext>
            </a:extLst>
          </p:cNvPr>
          <p:cNvSpPr/>
          <p:nvPr/>
        </p:nvSpPr>
        <p:spPr>
          <a:xfrm rot="5400000">
            <a:off x="7250433" y="1909336"/>
            <a:ext cx="491627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7200" b="1" spc="700" dirty="0">
                <a:ln>
                  <a:solidFill>
                    <a:schemeClr val="accent3">
                      <a:lumMod val="50000"/>
                    </a:schemeClr>
                  </a:solidFill>
                </a:ln>
                <a:blipFill>
                  <a:blip r:embed="rId11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</a:t>
            </a:r>
            <a:r>
              <a:rPr lang="de-DE" sz="7200" b="1" cap="none" spc="700" dirty="0">
                <a:ln>
                  <a:solidFill>
                    <a:schemeClr val="accent3">
                      <a:lumMod val="50000"/>
                    </a:schemeClr>
                  </a:solidFill>
                </a:ln>
                <a:blipFill>
                  <a:blip r:embed="rId11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lick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7F24CFC-2ADD-592C-0582-BB83DA8E0E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066" y="-39296"/>
            <a:ext cx="2342326" cy="156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0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497BD3-BF87-4C4A-F3EC-D9C7EADF2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7B5EF73D-6028-4A34-F9F2-514CE6BF819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1943100"/>
            <a:ext cx="5314950" cy="4914899"/>
            <a:chOff x="0" y="1943100"/>
            <a:chExt cx="5314950" cy="4914899"/>
          </a:xfrm>
        </p:grpSpPr>
        <p:pic>
          <p:nvPicPr>
            <p:cNvPr id="4" name="Imagen 3" descr="Un grupo de personas en un escenario&#10;&#10;El contenido generado por IA puede ser incorrecto.">
              <a:extLst>
                <a:ext uri="{FF2B5EF4-FFF2-40B4-BE49-F238E27FC236}">
                  <a16:creationId xmlns:a16="http://schemas.microsoft.com/office/drawing/2014/main" id="{220C6728-6485-9873-4470-BFF2031F5B8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943" b="3943"/>
            <a:stretch>
              <a:fillRect/>
            </a:stretch>
          </p:blipFill>
          <p:spPr>
            <a:xfrm>
              <a:off x="0" y="1962150"/>
              <a:ext cx="5314950" cy="4895849"/>
            </a:xfrm>
            <a:prstGeom prst="rect">
              <a:avLst/>
            </a:prstGeom>
          </p:spPr>
        </p:pic>
        <p:cxnSp>
          <p:nvCxnSpPr>
            <p:cNvPr id="5" name="Conector recto 4">
              <a:extLst>
                <a:ext uri="{FF2B5EF4-FFF2-40B4-BE49-F238E27FC236}">
                  <a16:creationId xmlns:a16="http://schemas.microsoft.com/office/drawing/2014/main" id="{B15C8E82-B23E-540A-28D8-6CB8EBC570B1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5305425" y="1943100"/>
              <a:ext cx="0" cy="49148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279D5E0E-2F28-B80C-1458-E6F7C7D04DF1}"/>
              </a:ext>
            </a:extLst>
          </p:cNvPr>
          <p:cNvSpPr txBox="1"/>
          <p:nvPr/>
        </p:nvSpPr>
        <p:spPr>
          <a:xfrm>
            <a:off x="5153025" y="1183332"/>
            <a:ext cx="7124700" cy="517064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1750">
              <a:bevelT w="38100" h="38100"/>
              <a:contourClr>
                <a:schemeClr val="accent3">
                  <a:lumMod val="50000"/>
                </a:schemeClr>
              </a:contourClr>
            </a:sp3d>
          </a:bodyPr>
          <a:lstStyle/>
          <a:p>
            <a:pPr algn="ctr"/>
            <a:r>
              <a:rPr lang="de-DE" sz="6600" b="1" spc="300" dirty="0">
                <a:ln w="0"/>
                <a:gradFill>
                  <a:gsLst>
                    <a:gs pos="0">
                      <a:schemeClr val="accent3">
                        <a:lumMod val="50000"/>
                      </a:schemeClr>
                    </a:gs>
                    <a:gs pos="50000">
                      <a:schemeClr val="accent3"/>
                    </a:gs>
                    <a:gs pos="100000">
                      <a:srgbClr val="FF4343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DIE FORDERUNG: “LASS </a:t>
            </a:r>
            <a:br>
              <a:rPr lang="de-DE" sz="6600" b="1" spc="300" dirty="0">
                <a:ln w="0"/>
                <a:gradFill>
                  <a:gsLst>
                    <a:gs pos="0">
                      <a:schemeClr val="accent3">
                        <a:lumMod val="50000"/>
                      </a:schemeClr>
                    </a:gs>
                    <a:gs pos="50000">
                      <a:schemeClr val="accent3"/>
                    </a:gs>
                    <a:gs pos="100000">
                      <a:srgbClr val="FF4343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de-DE" sz="6600" b="1" spc="300" dirty="0">
                <a:ln w="0"/>
                <a:gradFill>
                  <a:gsLst>
                    <a:gs pos="0">
                      <a:schemeClr val="accent3">
                        <a:lumMod val="50000"/>
                      </a:schemeClr>
                    </a:gs>
                    <a:gs pos="50000">
                      <a:schemeClr val="accent3"/>
                    </a:gs>
                    <a:gs pos="100000">
                      <a:srgbClr val="FF4343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MEIN VOLK ZIEHEN.”</a:t>
            </a:r>
          </a:p>
        </p:txBody>
      </p:sp>
    </p:spTree>
    <p:extLst>
      <p:ext uri="{BB962C8B-B14F-4D97-AF65-F5344CB8AC3E}">
        <p14:creationId xmlns:p14="http://schemas.microsoft.com/office/powerpoint/2010/main" val="422307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6D76134-881B-966D-C83F-357885F3F6BE}"/>
              </a:ext>
            </a:extLst>
          </p:cNvPr>
          <p:cNvSpPr txBox="1"/>
          <p:nvPr/>
        </p:nvSpPr>
        <p:spPr>
          <a:xfrm>
            <a:off x="3235906" y="0"/>
            <a:ext cx="89560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BD5B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PHARAOS ANTWORT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EF5978C-C796-A3B3-A7EF-B8B1FAD40C11}"/>
              </a:ext>
            </a:extLst>
          </p:cNvPr>
          <p:cNvSpPr txBox="1"/>
          <p:nvPr/>
        </p:nvSpPr>
        <p:spPr>
          <a:xfrm>
            <a:off x="1" y="685634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Der Pharao antwortete: Wer ist der HERR, dass ich Ihm gehorchen müsse und Israel ziehen lasse? </a:t>
            </a:r>
            <a:br>
              <a:rPr lang="de-DE" sz="2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Ich weiß nichts von dem HERRN, will auch Israel nicht ziehen lassen.</a:t>
            </a:r>
            <a:r>
              <a:rPr lang="en" sz="2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.” </a:t>
            </a:r>
            <a:r>
              <a:rPr lang="en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(2. Mose 5:2)</a:t>
            </a:r>
            <a:endParaRPr lang="en" sz="16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glow rad="127000">
                  <a:srgbClr val="2D014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4348288-D948-E068-378F-D33A25B3E43D}"/>
              </a:ext>
            </a:extLst>
          </p:cNvPr>
          <p:cNvSpPr txBox="1"/>
          <p:nvPr/>
        </p:nvSpPr>
        <p:spPr>
          <a:xfrm>
            <a:off x="171126" y="3923933"/>
            <a:ext cx="5154854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200" b="1" dirty="0" err="1">
                <a:solidFill>
                  <a:schemeClr val="bg2"/>
                </a:solidFill>
              </a:rPr>
              <a:t>Thutmose</a:t>
            </a:r>
            <a:r>
              <a:rPr lang="de-DE" sz="2200" b="1" dirty="0">
                <a:solidFill>
                  <a:schemeClr val="bg2"/>
                </a:solidFill>
              </a:rPr>
              <a:t> III. war noch ein Kind, </a:t>
            </a:r>
            <a:br>
              <a:rPr lang="de-DE" sz="2200" b="1" dirty="0">
                <a:solidFill>
                  <a:schemeClr val="bg2"/>
                </a:solidFill>
              </a:rPr>
            </a:br>
            <a:r>
              <a:rPr lang="de-DE" sz="2200" b="1" dirty="0">
                <a:solidFill>
                  <a:schemeClr val="bg2"/>
                </a:solidFill>
              </a:rPr>
              <a:t>als er unter der Regentschaft </a:t>
            </a:r>
            <a:br>
              <a:rPr lang="de-DE" sz="2200" b="1" dirty="0">
                <a:solidFill>
                  <a:schemeClr val="bg2"/>
                </a:solidFill>
              </a:rPr>
            </a:br>
            <a:r>
              <a:rPr lang="de-DE" sz="2200" b="1" dirty="0">
                <a:solidFill>
                  <a:schemeClr val="bg2"/>
                </a:solidFill>
              </a:rPr>
              <a:t>der Hatschepsut auf den Thron </a:t>
            </a:r>
            <a:br>
              <a:rPr lang="de-DE" sz="2200" b="1" dirty="0">
                <a:solidFill>
                  <a:schemeClr val="bg2"/>
                </a:solidFill>
              </a:rPr>
            </a:br>
            <a:r>
              <a:rPr lang="de-DE" sz="2200" b="1" dirty="0">
                <a:solidFill>
                  <a:schemeClr val="bg2"/>
                </a:solidFill>
              </a:rPr>
              <a:t>gesetzt wurde, um zu verhindern, </a:t>
            </a:r>
            <a:br>
              <a:rPr lang="de-DE" sz="2200" b="1" dirty="0">
                <a:solidFill>
                  <a:schemeClr val="bg2"/>
                </a:solidFill>
              </a:rPr>
            </a:br>
            <a:r>
              <a:rPr lang="de-DE" sz="2200" b="1" dirty="0">
                <a:solidFill>
                  <a:schemeClr val="bg2"/>
                </a:solidFill>
              </a:rPr>
              <a:t>dass MOSE zum Pharao ernannt wurde. </a:t>
            </a:r>
          </a:p>
          <a:p>
            <a:pPr algn="ctr">
              <a:spcBef>
                <a:spcPts val="600"/>
              </a:spcBef>
            </a:pPr>
            <a:r>
              <a:rPr lang="de-DE" sz="2200" b="1" dirty="0">
                <a:solidFill>
                  <a:schemeClr val="bg2"/>
                </a:solidFill>
              </a:rPr>
              <a:t>MOSE floh aus Ägypten, </a:t>
            </a:r>
            <a:br>
              <a:rPr lang="de-DE" sz="2200" b="1" dirty="0">
                <a:solidFill>
                  <a:schemeClr val="bg2"/>
                </a:solidFill>
              </a:rPr>
            </a:br>
            <a:r>
              <a:rPr lang="de-DE" sz="2200" b="1" dirty="0">
                <a:solidFill>
                  <a:schemeClr val="bg2"/>
                </a:solidFill>
              </a:rPr>
              <a:t>als </a:t>
            </a:r>
            <a:r>
              <a:rPr lang="de-DE" sz="2200" b="1" dirty="0" err="1">
                <a:solidFill>
                  <a:schemeClr val="bg2"/>
                </a:solidFill>
              </a:rPr>
              <a:t>Thutmose</a:t>
            </a:r>
            <a:r>
              <a:rPr lang="de-DE" sz="2200" b="1" dirty="0">
                <a:solidFill>
                  <a:schemeClr val="bg2"/>
                </a:solidFill>
              </a:rPr>
              <a:t> noch </a:t>
            </a:r>
            <a:br>
              <a:rPr lang="de-DE" sz="2200" b="1" dirty="0">
                <a:solidFill>
                  <a:schemeClr val="bg2"/>
                </a:solidFill>
              </a:rPr>
            </a:br>
            <a:r>
              <a:rPr lang="de-DE" sz="2200" b="1" dirty="0">
                <a:solidFill>
                  <a:schemeClr val="bg2"/>
                </a:solidFill>
              </a:rPr>
              <a:t>ein Teenager war.</a:t>
            </a:r>
            <a:endParaRPr lang="en" sz="2200" b="1" dirty="0">
              <a:solidFill>
                <a:schemeClr val="bg2"/>
              </a:solidFill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AB568844-9866-E032-DDAE-582998A4B2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6978" y="1363635"/>
            <a:ext cx="3487293" cy="253198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E71643E-6F09-0CA1-62EB-1B119CF7C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210" y="1219257"/>
            <a:ext cx="4966695" cy="357733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31ADAF6-8D8F-5BC8-6ED4-D90DC790E263}"/>
              </a:ext>
            </a:extLst>
          </p:cNvPr>
          <p:cNvSpPr txBox="1"/>
          <p:nvPr/>
        </p:nvSpPr>
        <p:spPr>
          <a:xfrm>
            <a:off x="5414984" y="4305550"/>
            <a:ext cx="6605890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>
                <a:solidFill>
                  <a:schemeClr val="bg2"/>
                </a:solidFill>
              </a:rPr>
              <a:t>40 Jahre später betrat MOSE </a:t>
            </a:r>
            <a:br>
              <a:rPr lang="de-DE" sz="2400" b="1" dirty="0">
                <a:solidFill>
                  <a:schemeClr val="bg2"/>
                </a:solidFill>
              </a:rPr>
            </a:br>
            <a:r>
              <a:rPr lang="de-DE" sz="2400" b="1" dirty="0">
                <a:solidFill>
                  <a:schemeClr val="bg2"/>
                </a:solidFill>
              </a:rPr>
              <a:t>den Königshof Pharaos. </a:t>
            </a:r>
            <a:br>
              <a:rPr lang="de-DE" sz="2400" b="1" dirty="0">
                <a:solidFill>
                  <a:schemeClr val="bg2"/>
                </a:solidFill>
              </a:rPr>
            </a:br>
            <a:r>
              <a:rPr lang="de-DE" sz="2400" b="1" dirty="0">
                <a:solidFill>
                  <a:schemeClr val="bg2"/>
                </a:solidFill>
              </a:rPr>
              <a:t>War er gekommen, um sein Recht </a:t>
            </a:r>
            <a:br>
              <a:rPr lang="de-DE" sz="2400" b="1" dirty="0">
                <a:solidFill>
                  <a:schemeClr val="bg2"/>
                </a:solidFill>
              </a:rPr>
            </a:br>
            <a:r>
              <a:rPr lang="de-DE" sz="2400" b="1" dirty="0">
                <a:solidFill>
                  <a:schemeClr val="bg2"/>
                </a:solidFill>
              </a:rPr>
              <a:t>auf den Thron einzufordern? </a:t>
            </a:r>
          </a:p>
          <a:p>
            <a:pPr algn="ctr">
              <a:spcBef>
                <a:spcPts val="600"/>
              </a:spcBef>
            </a:pPr>
            <a:r>
              <a:rPr lang="de-DE" sz="2400" b="1" dirty="0">
                <a:solidFill>
                  <a:schemeClr val="bg2"/>
                </a:solidFill>
              </a:rPr>
              <a:t>Ganz und gar nicht! Das Anliegen war einfach: </a:t>
            </a:r>
            <a:r>
              <a:rPr lang="de-DE" sz="2400" b="1" dirty="0">
                <a:solidFill>
                  <a:srgbClr val="FFFF00"/>
                </a:solidFill>
              </a:rPr>
              <a:t>„Lass Mein Volk ziehen“ </a:t>
            </a:r>
            <a:r>
              <a:rPr lang="de-DE" sz="2400" b="1" dirty="0">
                <a:solidFill>
                  <a:schemeClr val="bg2"/>
                </a:solidFill>
              </a:rPr>
              <a:t>(2. Mose 5:1).</a:t>
            </a:r>
            <a:endParaRPr lang="en" sz="2400" b="1" dirty="0">
              <a:solidFill>
                <a:schemeClr val="bg2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CAA0AFB-6DB3-FAD3-27D0-128DBD19EBCF}"/>
              </a:ext>
            </a:extLst>
          </p:cNvPr>
          <p:cNvSpPr txBox="1"/>
          <p:nvPr/>
        </p:nvSpPr>
        <p:spPr>
          <a:xfrm>
            <a:off x="171126" y="81280"/>
            <a:ext cx="2693994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92075" lvl="1">
              <a:spcBef>
                <a:spcPts val="600"/>
              </a:spcBef>
            </a:pPr>
            <a: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So, 13. Juli ’25 – </a:t>
            </a:r>
            <a:b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Wer ist der HERR?</a:t>
            </a:r>
            <a:endParaRPr lang="en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50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5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621535-70A2-78A9-788C-E2E2954C1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5EECE77-2187-6762-EEC9-B14F965ABDCC}"/>
              </a:ext>
            </a:extLst>
          </p:cNvPr>
          <p:cNvSpPr txBox="1"/>
          <p:nvPr/>
        </p:nvSpPr>
        <p:spPr>
          <a:xfrm>
            <a:off x="3235906" y="0"/>
            <a:ext cx="89560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BD5B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PHARAOS ANTWORT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EDD7A8E-006F-0608-6BD4-ACCD62EB84F2}"/>
              </a:ext>
            </a:extLst>
          </p:cNvPr>
          <p:cNvSpPr txBox="1"/>
          <p:nvPr/>
        </p:nvSpPr>
        <p:spPr>
          <a:xfrm>
            <a:off x="1" y="675474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Der Pharao antwortete: Wer ist der HERR, dass ich Ihm gehorchen müsse und Israel ziehen lasse? </a:t>
            </a:r>
            <a:br>
              <a:rPr lang="de-DE" sz="2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Ich weiß nichts von dem HERRN, will auch Israel nicht ziehen lassen.</a:t>
            </a:r>
            <a:r>
              <a:rPr lang="en" sz="2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.” </a:t>
            </a:r>
            <a:r>
              <a:rPr lang="en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27000">
                    <a:srgbClr val="2D014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(2. Mose 5:2)</a:t>
            </a:r>
            <a:endParaRPr lang="en" sz="16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glow rad="127000">
                  <a:srgbClr val="2D014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8" name="Imagen 7" descr="Diagrama&#10;&#10;El contenido generado por IA puede ser incorrecto.">
            <a:extLst>
              <a:ext uri="{FF2B5EF4-FFF2-40B4-BE49-F238E27FC236}">
                <a16:creationId xmlns:a16="http://schemas.microsoft.com/office/drawing/2014/main" id="{F3C0A051-213C-3026-D54B-3E63B68B71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7923" y="1363635"/>
            <a:ext cx="3057525" cy="22931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Imagen 11" descr="Grupo de personas con instrumentos musicales&#10;&#10;El contenido generado por IA puede ser incorrecto.">
            <a:extLst>
              <a:ext uri="{FF2B5EF4-FFF2-40B4-BE49-F238E27FC236}">
                <a16:creationId xmlns:a16="http://schemas.microsoft.com/office/drawing/2014/main" id="{C6EC0BBF-FB21-32F2-F0B7-4CD9DE8F922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464" y="1302080"/>
            <a:ext cx="3997614" cy="533181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A485D6F-C15D-44EE-2021-EDFBF7275334}"/>
              </a:ext>
            </a:extLst>
          </p:cNvPr>
          <p:cNvSpPr txBox="1"/>
          <p:nvPr/>
        </p:nvSpPr>
        <p:spPr>
          <a:xfrm>
            <a:off x="3641558" y="1254455"/>
            <a:ext cx="396879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>
                <a:solidFill>
                  <a:schemeClr val="bg2"/>
                </a:solidFill>
              </a:rPr>
              <a:t>Die Offenbarung </a:t>
            </a:r>
            <a:r>
              <a:rPr lang="de-DE" sz="2000" b="1" dirty="0">
                <a:solidFill>
                  <a:schemeClr val="bg2"/>
                </a:solidFill>
              </a:rPr>
              <a:t>(Offb. 11:8)</a:t>
            </a:r>
            <a:br>
              <a:rPr lang="de-DE" sz="2400" b="1" dirty="0">
                <a:solidFill>
                  <a:schemeClr val="bg2"/>
                </a:solidFill>
              </a:rPr>
            </a:br>
            <a:r>
              <a:rPr lang="de-DE" sz="2400" b="1" dirty="0">
                <a:solidFill>
                  <a:schemeClr val="bg2"/>
                </a:solidFill>
              </a:rPr>
              <a:t>vergleicht </a:t>
            </a:r>
            <a:br>
              <a:rPr lang="de-DE" sz="2400" b="1" dirty="0">
                <a:solidFill>
                  <a:schemeClr val="bg2"/>
                </a:solidFill>
              </a:rPr>
            </a:br>
            <a:r>
              <a:rPr lang="de-DE" sz="2400" b="1" dirty="0">
                <a:solidFill>
                  <a:schemeClr val="bg2"/>
                </a:solidFill>
              </a:rPr>
              <a:t>die Einstellung </a:t>
            </a:r>
            <a:br>
              <a:rPr lang="de-DE" sz="2400" b="1" dirty="0">
                <a:solidFill>
                  <a:schemeClr val="bg2"/>
                </a:solidFill>
              </a:rPr>
            </a:br>
            <a:r>
              <a:rPr lang="de-DE" sz="2400" b="1" dirty="0">
                <a:solidFill>
                  <a:schemeClr val="bg2"/>
                </a:solidFill>
              </a:rPr>
              <a:t>der f</a:t>
            </a:r>
            <a:r>
              <a:rPr lang="de-DE" sz="2400" b="1" u="sng" dirty="0">
                <a:solidFill>
                  <a:schemeClr val="bg2"/>
                </a:solidFill>
              </a:rPr>
              <a:t>ranzösischen</a:t>
            </a:r>
            <a:r>
              <a:rPr lang="de-DE" sz="2400" b="1" dirty="0">
                <a:solidFill>
                  <a:schemeClr val="bg2"/>
                </a:solidFill>
              </a:rPr>
              <a:t> Nation </a:t>
            </a:r>
            <a:br>
              <a:rPr lang="de-DE" sz="2400" b="1" dirty="0">
                <a:solidFill>
                  <a:schemeClr val="bg2"/>
                </a:solidFill>
              </a:rPr>
            </a:br>
            <a:r>
              <a:rPr lang="de-DE" sz="2400" b="1" dirty="0">
                <a:solidFill>
                  <a:schemeClr val="bg2"/>
                </a:solidFill>
              </a:rPr>
              <a:t>(Franz. </a:t>
            </a:r>
            <a:r>
              <a:rPr lang="de-DE" sz="2400" b="1" u="sng" dirty="0">
                <a:solidFill>
                  <a:schemeClr val="bg2"/>
                </a:solidFill>
              </a:rPr>
              <a:t>Revolution,</a:t>
            </a:r>
            <a:r>
              <a:rPr lang="de-DE" sz="2400" b="1" dirty="0">
                <a:solidFill>
                  <a:schemeClr val="bg2"/>
                </a:solidFill>
              </a:rPr>
              <a:t> </a:t>
            </a:r>
            <a:r>
              <a:rPr lang="de-DE" sz="2400" b="1" u="sng" dirty="0">
                <a:solidFill>
                  <a:schemeClr val="bg2"/>
                </a:solidFill>
              </a:rPr>
              <a:t>1798)</a:t>
            </a:r>
            <a:br>
              <a:rPr lang="de-DE" sz="2400" b="1" u="sng" dirty="0">
                <a:solidFill>
                  <a:schemeClr val="bg2"/>
                </a:solidFill>
              </a:rPr>
            </a:br>
            <a:r>
              <a:rPr lang="de-DE" sz="2400" b="1" u="sng" dirty="0">
                <a:solidFill>
                  <a:schemeClr val="bg2"/>
                </a:solidFill>
              </a:rPr>
              <a:t>mit Pharaos Gottesleugnung.</a:t>
            </a:r>
            <a:br>
              <a:rPr lang="de-DE" sz="2400" b="1" dirty="0">
                <a:solidFill>
                  <a:schemeClr val="bg2"/>
                </a:solidFill>
              </a:rPr>
            </a:br>
            <a:endParaRPr lang="en" sz="2400" b="1" dirty="0">
              <a:solidFill>
                <a:schemeClr val="bg2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324B0AE-3F61-FD6D-8720-9411496BEC02}"/>
              </a:ext>
            </a:extLst>
          </p:cNvPr>
          <p:cNvSpPr txBox="1"/>
          <p:nvPr/>
        </p:nvSpPr>
        <p:spPr>
          <a:xfrm>
            <a:off x="234802" y="3718334"/>
            <a:ext cx="3406756" cy="287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200" b="1" dirty="0">
                <a:solidFill>
                  <a:schemeClr val="bg2"/>
                </a:solidFill>
              </a:rPr>
              <a:t>Mit seiner Antwort</a:t>
            </a:r>
            <a:br>
              <a:rPr lang="de-DE" sz="2200" b="1" dirty="0">
                <a:solidFill>
                  <a:schemeClr val="bg2"/>
                </a:solidFill>
              </a:rPr>
            </a:br>
            <a:r>
              <a:rPr lang="de-DE" sz="2200" b="1" dirty="0">
                <a:solidFill>
                  <a:schemeClr val="bg2"/>
                </a:solidFill>
              </a:rPr>
              <a:t>fordert Pharao Tutmosis nicht MOSE, </a:t>
            </a:r>
            <a:br>
              <a:rPr lang="de-DE" sz="2200" b="1" dirty="0">
                <a:solidFill>
                  <a:schemeClr val="bg2"/>
                </a:solidFill>
              </a:rPr>
            </a:br>
            <a:r>
              <a:rPr lang="de-DE" sz="2200" b="1" dirty="0">
                <a:solidFill>
                  <a:schemeClr val="bg2"/>
                </a:solidFill>
              </a:rPr>
              <a:t>sondern an GOTT selbst heraus. </a:t>
            </a:r>
          </a:p>
          <a:p>
            <a:pPr algn="ctr">
              <a:spcBef>
                <a:spcPts val="600"/>
              </a:spcBef>
            </a:pPr>
            <a:r>
              <a:rPr lang="de-DE" sz="2200" b="1" dirty="0">
                <a:solidFill>
                  <a:schemeClr val="bg2"/>
                </a:solidFill>
              </a:rPr>
              <a:t>Kurz gesagt, er ignoriert </a:t>
            </a:r>
            <a:r>
              <a:rPr lang="de-DE" sz="2200" b="1" u="sng" dirty="0">
                <a:solidFill>
                  <a:schemeClr val="bg2"/>
                </a:solidFill>
              </a:rPr>
              <a:t>GOTTES Existenz </a:t>
            </a:r>
            <a:br>
              <a:rPr lang="de-DE" sz="2200" b="1" u="sng" dirty="0">
                <a:solidFill>
                  <a:schemeClr val="bg2"/>
                </a:solidFill>
              </a:rPr>
            </a:br>
            <a:r>
              <a:rPr lang="de-DE" sz="2200" b="1" dirty="0">
                <a:solidFill>
                  <a:schemeClr val="bg2"/>
                </a:solidFill>
              </a:rPr>
              <a:t>(2. Mose 5,2).</a:t>
            </a:r>
            <a:endParaRPr lang="en" sz="2200" b="1" dirty="0">
              <a:solidFill>
                <a:schemeClr val="bg2"/>
              </a:solidFill>
            </a:endParaRPr>
          </a:p>
        </p:txBody>
      </p:sp>
      <p:sp>
        <p:nvSpPr>
          <p:cNvPr id="2" name="CuadroTexto 6">
            <a:extLst>
              <a:ext uri="{FF2B5EF4-FFF2-40B4-BE49-F238E27FC236}">
                <a16:creationId xmlns:a16="http://schemas.microsoft.com/office/drawing/2014/main" id="{9333A99A-9D55-9ECE-B267-D4478A411D97}"/>
              </a:ext>
            </a:extLst>
          </p:cNvPr>
          <p:cNvSpPr txBox="1"/>
          <p:nvPr/>
        </p:nvSpPr>
        <p:spPr>
          <a:xfrm>
            <a:off x="3474638" y="3940415"/>
            <a:ext cx="4374447" cy="2923877"/>
          </a:xfrm>
          <a:prstGeom prst="rect">
            <a:avLst/>
          </a:prstGeom>
          <a:noFill/>
          <a:effectLst>
            <a:glow rad="825500">
              <a:schemeClr val="accent1">
                <a:alpha val="98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>
                <a:solidFill>
                  <a:schemeClr val="bg2"/>
                </a:solidFill>
              </a:rPr>
              <a:t>Wie Pharao erklärte auch </a:t>
            </a:r>
            <a:br>
              <a:rPr lang="de-DE" sz="2400" b="1" dirty="0">
                <a:solidFill>
                  <a:schemeClr val="bg2"/>
                </a:solidFill>
              </a:rPr>
            </a:br>
            <a:r>
              <a:rPr lang="de-DE" sz="2400" b="1" dirty="0">
                <a:solidFill>
                  <a:schemeClr val="bg2"/>
                </a:solidFill>
              </a:rPr>
              <a:t>die </a:t>
            </a:r>
            <a:r>
              <a:rPr lang="de-DE" sz="2400" b="1" u="sng" dirty="0">
                <a:solidFill>
                  <a:schemeClr val="bg2"/>
                </a:solidFill>
              </a:rPr>
              <a:t>französische Republik </a:t>
            </a:r>
            <a:br>
              <a:rPr lang="de-DE" sz="2400" b="1" u="sng" dirty="0">
                <a:solidFill>
                  <a:schemeClr val="bg2"/>
                </a:solidFill>
              </a:rPr>
            </a:br>
            <a:r>
              <a:rPr lang="de-DE" sz="2400" b="1" dirty="0">
                <a:solidFill>
                  <a:schemeClr val="bg2"/>
                </a:solidFill>
              </a:rPr>
              <a:t>die </a:t>
            </a:r>
            <a:r>
              <a:rPr lang="de-DE" sz="2400" b="1" u="sng" dirty="0">
                <a:solidFill>
                  <a:schemeClr val="bg2"/>
                </a:solidFill>
              </a:rPr>
              <a:t>Religion</a:t>
            </a:r>
            <a:r>
              <a:rPr lang="de-DE" sz="2400" b="1" dirty="0">
                <a:solidFill>
                  <a:schemeClr val="bg2"/>
                </a:solidFill>
              </a:rPr>
              <a:t> für </a:t>
            </a:r>
            <a:r>
              <a:rPr lang="de-DE" sz="2400" b="1" u="sng" dirty="0">
                <a:solidFill>
                  <a:schemeClr val="bg2"/>
                </a:solidFill>
              </a:rPr>
              <a:t>abgeschafft</a:t>
            </a:r>
            <a:r>
              <a:rPr lang="de-DE" sz="2400" b="1" dirty="0">
                <a:solidFill>
                  <a:schemeClr val="bg2"/>
                </a:solidFill>
              </a:rPr>
              <a:t> und erklärte sich selbst </a:t>
            </a:r>
            <a:br>
              <a:rPr lang="de-DE" sz="2400" b="1" dirty="0">
                <a:solidFill>
                  <a:schemeClr val="bg2"/>
                </a:solidFill>
              </a:rPr>
            </a:br>
            <a:r>
              <a:rPr lang="de-DE" sz="2400" b="1" dirty="0">
                <a:solidFill>
                  <a:schemeClr val="bg2"/>
                </a:solidFill>
              </a:rPr>
              <a:t>zu einer </a:t>
            </a:r>
            <a:br>
              <a:rPr lang="de-DE" sz="2400" b="1" dirty="0">
                <a:solidFill>
                  <a:schemeClr val="bg2"/>
                </a:solidFill>
              </a:rPr>
            </a:br>
            <a:r>
              <a:rPr lang="de-DE" sz="3200" b="1" spc="300" dirty="0">
                <a:ln>
                  <a:solidFill>
                    <a:srgbClr val="C0000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66700">
                    <a:schemeClr val="bg2">
                      <a:lumMod val="75000"/>
                      <a:alpha val="70000"/>
                    </a:schemeClr>
                  </a:glow>
                </a:effectLst>
              </a:rPr>
              <a:t>ATHEISTISCHEN NATION.</a:t>
            </a:r>
            <a:endParaRPr lang="en" sz="2400" b="1" spc="300" dirty="0">
              <a:ln>
                <a:solidFill>
                  <a:srgbClr val="C00000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266700">
                  <a:schemeClr val="bg2">
                    <a:lumMod val="75000"/>
                    <a:alpha val="70000"/>
                  </a:schemeClr>
                </a:glow>
              </a:effectLst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1BD27CF-7900-06F1-E87F-B7C381B570FC}"/>
              </a:ext>
            </a:extLst>
          </p:cNvPr>
          <p:cNvSpPr txBox="1"/>
          <p:nvPr/>
        </p:nvSpPr>
        <p:spPr>
          <a:xfrm>
            <a:off x="171126" y="81280"/>
            <a:ext cx="2693994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92075" lvl="1">
              <a:spcBef>
                <a:spcPts val="600"/>
              </a:spcBef>
            </a:pPr>
            <a: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So, 13. Juli ’25 – </a:t>
            </a:r>
            <a:b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Wer ist der HERR?</a:t>
            </a:r>
            <a:endParaRPr lang="en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80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uiExpand="1" build="p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E886AF16-379A-0E0E-EAB2-6EB34F8BC0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984" y="1802651"/>
            <a:ext cx="6671816" cy="457569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80FC145-9A65-684D-1080-A7712D2C4424}"/>
              </a:ext>
            </a:extLst>
          </p:cNvPr>
          <p:cNvSpPr txBox="1"/>
          <p:nvPr/>
        </p:nvSpPr>
        <p:spPr>
          <a:xfrm>
            <a:off x="4614203" y="0"/>
            <a:ext cx="730281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" sz="4400" b="1" dirty="0">
                <a:ln w="22225">
                  <a:solidFill>
                    <a:srgbClr val="FF381D"/>
                  </a:solidFill>
                  <a:prstDash val="solid"/>
                </a:ln>
                <a:solidFill>
                  <a:srgbClr val="FFBC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ANTWORT DES VOLKES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36812A5-EE95-4111-0605-BCBA7CD3314C}"/>
              </a:ext>
            </a:extLst>
          </p:cNvPr>
          <p:cNvSpPr txBox="1"/>
          <p:nvPr/>
        </p:nvSpPr>
        <p:spPr>
          <a:xfrm>
            <a:off x="3052689" y="633323"/>
            <a:ext cx="88643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und sprachen zu ihnen: ,Der HERR richte Seine Augen wider euch </a:t>
            </a:r>
            <a:br>
              <a:rPr lang="de-DE" sz="2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und strafe es, dass ihr uns stinkend gemacht habt vor dem Pharao </a:t>
            </a:r>
            <a:br>
              <a:rPr lang="de-DE" sz="2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und seinen Großen und habt ihnen so das Schwert in ihre Hände gegeben, </a:t>
            </a:r>
            <a:br>
              <a:rPr lang="de-DE" sz="2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uns zu töten</a:t>
            </a:r>
            <a:r>
              <a:rPr lang="en" sz="2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.’ ” 	</a:t>
            </a:r>
            <a:r>
              <a:rPr lang="en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</a:t>
            </a:r>
            <a:r>
              <a:rPr lang="de-DE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2. Mose </a:t>
            </a:r>
            <a:r>
              <a:rPr lang="en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5:21)</a:t>
            </a:r>
            <a:endParaRPr lang="en" sz="1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F6E8B3-5E99-D016-4F4F-B7FE0C774732}"/>
              </a:ext>
            </a:extLst>
          </p:cNvPr>
          <p:cNvSpPr txBox="1"/>
          <p:nvPr/>
        </p:nvSpPr>
        <p:spPr>
          <a:xfrm>
            <a:off x="5794084" y="2528531"/>
            <a:ext cx="639791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Als Mose die Zeichen,</a:t>
            </a:r>
            <a:br>
              <a:rPr lang="de-DE" sz="2400" b="1" dirty="0"/>
            </a:br>
            <a:r>
              <a:rPr lang="de-DE" sz="2400" b="1" dirty="0"/>
              <a:t>die GOTT ihm gegeben hatte, </a:t>
            </a:r>
            <a:br>
              <a:rPr lang="de-DE" sz="2400" b="1" dirty="0"/>
            </a:br>
            <a:r>
              <a:rPr lang="de-DE" sz="2400" b="1" dirty="0"/>
              <a:t>vor dem Volk tat, glaubten sie </a:t>
            </a:r>
            <a:br>
              <a:rPr lang="de-DE" sz="2400" b="1" dirty="0"/>
            </a:br>
            <a:r>
              <a:rPr lang="de-DE" sz="2400" b="1" dirty="0"/>
              <a:t>und beteten an (2. Mose 4,29-31).</a:t>
            </a:r>
          </a:p>
          <a:p>
            <a:pPr algn="ctr">
              <a:spcBef>
                <a:spcPts val="600"/>
              </a:spcBef>
            </a:pPr>
            <a:r>
              <a:rPr lang="de-DE" sz="2400" b="1" dirty="0"/>
              <a:t> </a:t>
            </a:r>
          </a:p>
          <a:p>
            <a:pPr algn="ctr">
              <a:spcBef>
                <a:spcPts val="600"/>
              </a:spcBef>
            </a:pPr>
            <a:r>
              <a:rPr lang="de-DE" sz="2400" b="1" dirty="0"/>
              <a:t>Wir können uns vorstellen, </a:t>
            </a:r>
            <a:br>
              <a:rPr lang="de-DE" sz="2400" b="1" dirty="0"/>
            </a:br>
            <a:r>
              <a:rPr lang="de-DE" sz="2400" b="1" dirty="0"/>
              <a:t>wie ungeduldig sie </a:t>
            </a:r>
            <a:br>
              <a:rPr lang="de-DE" sz="2400" b="1" dirty="0"/>
            </a:br>
            <a:r>
              <a:rPr lang="de-DE" sz="2400" b="1" dirty="0"/>
              <a:t>auf die Antwort Pharaos </a:t>
            </a:r>
            <a:br>
              <a:rPr lang="de-DE" sz="2400" b="1" dirty="0"/>
            </a:br>
            <a:r>
              <a:rPr lang="de-DE" sz="2400" b="1" dirty="0"/>
              <a:t>gewartet haben.</a:t>
            </a:r>
            <a:endParaRPr lang="en" sz="2400" b="1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9FBAE3D-6251-217C-78B3-E012A729A53C}"/>
              </a:ext>
            </a:extLst>
          </p:cNvPr>
          <p:cNvSpPr txBox="1"/>
          <p:nvPr/>
        </p:nvSpPr>
        <p:spPr>
          <a:xfrm>
            <a:off x="171126" y="81280"/>
            <a:ext cx="2693994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92075" lvl="1">
              <a:spcBef>
                <a:spcPts val="600"/>
              </a:spcBef>
            </a:pPr>
            <a: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Mo, 14. Juli ’25 – </a:t>
            </a:r>
            <a:b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Ein holpriger  Beginn</a:t>
            </a:r>
            <a:endParaRPr lang="en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53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E3E9D7-4290-ADEB-A447-2A0A7F8BB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A6AC1A2-094B-907D-6319-E13D3C254C9D}"/>
              </a:ext>
            </a:extLst>
          </p:cNvPr>
          <p:cNvSpPr txBox="1"/>
          <p:nvPr/>
        </p:nvSpPr>
        <p:spPr>
          <a:xfrm>
            <a:off x="4614203" y="0"/>
            <a:ext cx="730281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" sz="4400" b="1" dirty="0">
                <a:ln w="22225">
                  <a:solidFill>
                    <a:srgbClr val="FF381D"/>
                  </a:solidFill>
                  <a:prstDash val="solid"/>
                </a:ln>
                <a:solidFill>
                  <a:srgbClr val="FFBC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ANTWORT DES VOLKES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FCC4D60-BE17-DB06-0540-20614F9402DC}"/>
              </a:ext>
            </a:extLst>
          </p:cNvPr>
          <p:cNvSpPr txBox="1"/>
          <p:nvPr/>
        </p:nvSpPr>
        <p:spPr>
          <a:xfrm>
            <a:off x="0" y="1810911"/>
            <a:ext cx="4214813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br>
              <a:rPr lang="de-DE" sz="2000" b="1" dirty="0"/>
            </a:br>
            <a:r>
              <a:rPr lang="de-DE" sz="2000" b="1" dirty="0"/>
              <a:t>Der Pharao hatte kein Ohr </a:t>
            </a:r>
            <a:br>
              <a:rPr lang="de-DE" sz="2000" b="1" dirty="0"/>
            </a:br>
            <a:r>
              <a:rPr lang="de-DE" sz="2000" b="1" dirty="0"/>
              <a:t>für ihre Beschwerden:</a:t>
            </a:r>
          </a:p>
          <a:p>
            <a:pPr algn="ctr">
              <a:spcBef>
                <a:spcPts val="600"/>
              </a:spcBef>
            </a:pPr>
            <a:r>
              <a:rPr lang="de-DE" sz="2000" b="1" dirty="0"/>
              <a:t>Er verschärfte noch die Arbeitsbedingungen</a:t>
            </a:r>
            <a:endParaRPr lang="en" sz="2000" b="1" dirty="0"/>
          </a:p>
        </p:txBody>
      </p:sp>
      <p:pic>
        <p:nvPicPr>
          <p:cNvPr id="8" name="Grafik 7" descr="Ein Bild, das Gebäude, Himmel, draußen, Gelände enthält.&#10;&#10;KI-generierte Inhalte können fehlerhaft sein.">
            <a:extLst>
              <a:ext uri="{FF2B5EF4-FFF2-40B4-BE49-F238E27FC236}">
                <a16:creationId xmlns:a16="http://schemas.microsoft.com/office/drawing/2014/main" id="{C7DA3323-F1C1-D30E-30E5-2B72D74B4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" t="64298" r="39092" b="4246"/>
          <a:stretch>
            <a:fillRect/>
          </a:stretch>
        </p:blipFill>
        <p:spPr>
          <a:xfrm>
            <a:off x="4102902" y="2191554"/>
            <a:ext cx="7471214" cy="4294614"/>
          </a:xfrm>
          <a:prstGeom prst="rect">
            <a:avLst/>
          </a:prstGeom>
        </p:spPr>
      </p:pic>
      <p:sp>
        <p:nvSpPr>
          <p:cNvPr id="2" name="CuadroTexto 4">
            <a:extLst>
              <a:ext uri="{FF2B5EF4-FFF2-40B4-BE49-F238E27FC236}">
                <a16:creationId xmlns:a16="http://schemas.microsoft.com/office/drawing/2014/main" id="{AD42EB2B-866C-614C-5E6E-378F71002C12}"/>
              </a:ext>
            </a:extLst>
          </p:cNvPr>
          <p:cNvSpPr txBox="1"/>
          <p:nvPr/>
        </p:nvSpPr>
        <p:spPr>
          <a:xfrm>
            <a:off x="3052689" y="633323"/>
            <a:ext cx="88643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und sprachen zu ihnen: ,Der HERR richte Seine Augen wider euch </a:t>
            </a:r>
            <a:br>
              <a:rPr lang="de-DE" sz="2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und strafe es, dass ihr uns stinkend gemacht habt vor dem Pharao </a:t>
            </a:r>
            <a:br>
              <a:rPr lang="de-DE" sz="2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und seinen Großen und habt ihnen so das Schwert in ihre Hände gegeben, </a:t>
            </a:r>
            <a:br>
              <a:rPr lang="de-DE" sz="2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uns zu töten</a:t>
            </a:r>
            <a:r>
              <a:rPr lang="en" sz="2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.’ ” 	</a:t>
            </a:r>
            <a:r>
              <a:rPr lang="en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</a:t>
            </a:r>
            <a:r>
              <a:rPr lang="de-DE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2. Mose </a:t>
            </a:r>
            <a:r>
              <a:rPr lang="en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5:21)</a:t>
            </a:r>
            <a:endParaRPr lang="en" sz="1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4" name="CuadroTexto 12">
            <a:extLst>
              <a:ext uri="{FF2B5EF4-FFF2-40B4-BE49-F238E27FC236}">
                <a16:creationId xmlns:a16="http://schemas.microsoft.com/office/drawing/2014/main" id="{BDC75C89-D1D1-0E2A-F049-BA945E8FF33A}"/>
              </a:ext>
            </a:extLst>
          </p:cNvPr>
          <p:cNvSpPr txBox="1"/>
          <p:nvPr/>
        </p:nvSpPr>
        <p:spPr>
          <a:xfrm>
            <a:off x="48819" y="5702082"/>
            <a:ext cx="42148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Was war der GRUND für diese </a:t>
            </a:r>
            <a:r>
              <a:rPr lang="de-DE" sz="2000" b="1" dirty="0">
                <a:solidFill>
                  <a:schemeClr val="accent3">
                    <a:lumMod val="50000"/>
                  </a:schemeClr>
                </a:solidFill>
              </a:rPr>
              <a:t>drakonischen Maßnahmen?</a:t>
            </a:r>
            <a:endParaRPr lang="en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CuadroTexto 12">
            <a:extLst>
              <a:ext uri="{FF2B5EF4-FFF2-40B4-BE49-F238E27FC236}">
                <a16:creationId xmlns:a16="http://schemas.microsoft.com/office/drawing/2014/main" id="{EB043544-A5B1-8D78-65A7-1CF49470B722}"/>
              </a:ext>
            </a:extLst>
          </p:cNvPr>
          <p:cNvSpPr txBox="1"/>
          <p:nvPr/>
        </p:nvSpPr>
        <p:spPr>
          <a:xfrm>
            <a:off x="289946" y="3674478"/>
            <a:ext cx="421481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Ab sofort hatten sie </a:t>
            </a:r>
            <a:br>
              <a:rPr lang="de-DE" sz="2000" b="1" dirty="0"/>
            </a:br>
            <a:r>
              <a:rPr lang="de-DE" sz="2000" b="1" dirty="0"/>
              <a:t>bei </a:t>
            </a:r>
            <a:r>
              <a:rPr lang="de-DE" sz="2000" b="1" dirty="0">
                <a:solidFill>
                  <a:schemeClr val="accent3">
                    <a:lumMod val="50000"/>
                  </a:schemeClr>
                </a:solidFill>
              </a:rPr>
              <a:t>gleicher </a:t>
            </a:r>
            <a:r>
              <a:rPr lang="de-DE" sz="2000" b="1" dirty="0"/>
              <a:t>Arbeits</a:t>
            </a:r>
            <a:r>
              <a:rPr lang="de-DE" sz="2000" b="1" dirty="0">
                <a:solidFill>
                  <a:schemeClr val="accent3">
                    <a:lumMod val="50000"/>
                  </a:schemeClr>
                </a:solidFill>
              </a:rPr>
              <a:t>leistung</a:t>
            </a:r>
            <a:r>
              <a:rPr lang="de-DE" sz="2000" b="1" dirty="0"/>
              <a:t> </a:t>
            </a:r>
            <a:br>
              <a:rPr lang="de-DE" sz="2000" b="1" dirty="0"/>
            </a:br>
            <a:r>
              <a:rPr lang="de-DE" sz="2000" b="1" dirty="0">
                <a:solidFill>
                  <a:schemeClr val="accent3">
                    <a:lumMod val="50000"/>
                  </a:schemeClr>
                </a:solidFill>
              </a:rPr>
              <a:t>selbst</a:t>
            </a:r>
            <a:r>
              <a:rPr lang="de-DE" sz="2000" b="1" dirty="0"/>
              <a:t> für die </a:t>
            </a:r>
            <a:r>
              <a:rPr lang="de-DE" sz="2000" b="1" dirty="0">
                <a:solidFill>
                  <a:schemeClr val="accent3">
                    <a:lumMod val="50000"/>
                  </a:schemeClr>
                </a:solidFill>
              </a:rPr>
              <a:t>Beschaffung </a:t>
            </a:r>
            <a:br>
              <a:rPr lang="de-DE" sz="2000" b="1" dirty="0"/>
            </a:br>
            <a:r>
              <a:rPr lang="de-DE" sz="2000" b="1" dirty="0"/>
              <a:t>des </a:t>
            </a:r>
            <a:r>
              <a:rPr lang="de-DE" sz="2000" b="1" dirty="0">
                <a:solidFill>
                  <a:schemeClr val="accent3">
                    <a:lumMod val="50000"/>
                  </a:schemeClr>
                </a:solidFill>
              </a:rPr>
              <a:t>Rohmaterials</a:t>
            </a:r>
            <a:r>
              <a:rPr lang="de-DE" sz="2000" b="1" dirty="0"/>
              <a:t> zu sorgen </a:t>
            </a:r>
            <a:br>
              <a:rPr lang="de-DE" sz="2000" b="1" dirty="0"/>
            </a:br>
            <a:r>
              <a:rPr lang="de-DE" b="1" dirty="0"/>
              <a:t>(2. Mose 5,6-8).</a:t>
            </a:r>
            <a:endParaRPr lang="en" sz="2000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ACAE7AC-3B65-3663-9E9A-C45CC677FDEE}"/>
              </a:ext>
            </a:extLst>
          </p:cNvPr>
          <p:cNvSpPr txBox="1"/>
          <p:nvPr/>
        </p:nvSpPr>
        <p:spPr>
          <a:xfrm>
            <a:off x="171126" y="81280"/>
            <a:ext cx="2693994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92075" lvl="1">
              <a:spcBef>
                <a:spcPts val="600"/>
              </a:spcBef>
            </a:pPr>
            <a: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Mo, 14. Juli ’25 – </a:t>
            </a:r>
            <a:b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Ein holpriger  Beginn</a:t>
            </a:r>
            <a:endParaRPr lang="en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8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66"/>
      </a:accent3>
      <a:accent4>
        <a:srgbClr val="FFC000"/>
      </a:accent4>
      <a:accent5>
        <a:srgbClr val="990099"/>
      </a:accent5>
      <a:accent6>
        <a:srgbClr val="70AD47"/>
      </a:accent6>
      <a:hlink>
        <a:srgbClr val="0563C1"/>
      </a:hlink>
      <a:folHlink>
        <a:srgbClr val="2992FA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2817</Words>
  <Application>Microsoft Office PowerPoint</Application>
  <PresentationFormat>Panorámica</PresentationFormat>
  <Paragraphs>148</Paragraphs>
  <Slides>25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25</vt:i4>
      </vt:variant>
    </vt:vector>
  </HeadingPairs>
  <TitlesOfParts>
    <vt:vector size="34" baseType="lpstr">
      <vt:lpstr>Candara</vt:lpstr>
      <vt:lpstr>Constantia</vt:lpstr>
      <vt:lpstr>Arial</vt:lpstr>
      <vt:lpstr>Aptos Display</vt:lpstr>
      <vt:lpstr>Calibri</vt:lpstr>
      <vt:lpstr>Aptos</vt:lpstr>
      <vt:lpstr>Wingdings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104</cp:revision>
  <dcterms:created xsi:type="dcterms:W3CDTF">2025-06-22T14:18:26Z</dcterms:created>
  <dcterms:modified xsi:type="dcterms:W3CDTF">2025-07-17T14:05:10Z</dcterms:modified>
</cp:coreProperties>
</file>