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1"/>
  </p:notesMasterIdLst>
  <p:sldIdLst>
    <p:sldId id="295" r:id="rId3"/>
    <p:sldId id="290" r:id="rId4"/>
    <p:sldId id="257" r:id="rId5"/>
    <p:sldId id="298" r:id="rId6"/>
    <p:sldId id="259" r:id="rId7"/>
    <p:sldId id="260" r:id="rId8"/>
    <p:sldId id="292" r:id="rId9"/>
    <p:sldId id="297" r:id="rId10"/>
    <p:sldId id="300" r:id="rId11"/>
    <p:sldId id="311" r:id="rId12"/>
    <p:sldId id="312" r:id="rId13"/>
    <p:sldId id="304" r:id="rId14"/>
    <p:sldId id="313" r:id="rId15"/>
    <p:sldId id="314" r:id="rId16"/>
    <p:sldId id="315" r:id="rId17"/>
    <p:sldId id="308" r:id="rId18"/>
    <p:sldId id="316" r:id="rId19"/>
    <p:sldId id="291" r:id="rId20"/>
  </p:sldIdLst>
  <p:sldSz cx="12192000" cy="6858000"/>
  <p:notesSz cx="6858000" cy="9144000"/>
  <p:embeddedFontLst>
    <p:embeddedFont>
      <p:font typeface="Comic Sans MS" panose="030F0702030302020204" pitchFamily="66" charset="0"/>
      <p:regular r:id="rId22"/>
      <p:bold r:id="rId23"/>
      <p:italic r:id="rId24"/>
      <p:boldItalic r:id="rId25"/>
    </p:embeddedFont>
    <p:embeddedFont>
      <p:font typeface="Constantia" panose="02030602050306030303" pitchFamily="18" charset="0"/>
      <p:regular r:id="rId26"/>
      <p:bold r:id="rId27"/>
      <p:italic r:id="rId28"/>
      <p:boldItalic r:id="rId2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6A6D"/>
    <a:srgbClr val="AE4522"/>
    <a:srgbClr val="F6F3FF"/>
    <a:srgbClr val="2254AE"/>
    <a:srgbClr val="EABDB4"/>
    <a:srgbClr val="C74F36"/>
    <a:srgbClr val="8443EC"/>
    <a:srgbClr val="E400EA"/>
    <a:srgbClr val="FEB3FF"/>
    <a:srgbClr val="D7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8" d="100"/>
          <a:sy n="98" d="100"/>
        </p:scale>
        <p:origin x="7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1" Type="http://schemas.openxmlformats.org/officeDocument/2006/relationships/image" Target="../media/image46.png"/></Relationships>
</file>

<file path=ppt/diagrams/_rels/data10.xml.rels><?xml version="1.0" encoding="UTF-8" standalone="yes"?>
<Relationships xmlns="http://schemas.openxmlformats.org/package/2006/relationships"><Relationship Id="rId1" Type="http://schemas.openxmlformats.org/officeDocument/2006/relationships/image" Target="../media/image71.jpeg"/></Relationships>
</file>

<file path=ppt/diagrams/_rels/data2.xml.rels><?xml version="1.0" encoding="UTF-8" standalone="yes"?>
<Relationships xmlns="http://schemas.openxmlformats.org/package/2006/relationships"><Relationship Id="rId1" Type="http://schemas.openxmlformats.org/officeDocument/2006/relationships/image" Target="../media/image50.jpeg"/></Relationships>
</file>

<file path=ppt/diagrams/_rels/data3.xml.rels><?xml version="1.0" encoding="UTF-8" standalone="yes"?>
<Relationships xmlns="http://schemas.openxmlformats.org/package/2006/relationships"><Relationship Id="rId1" Type="http://schemas.openxmlformats.org/officeDocument/2006/relationships/image" Target="../media/image52.jpeg"/></Relationships>
</file>

<file path=ppt/diagrams/_rels/data4.xml.rels><?xml version="1.0" encoding="UTF-8" standalone="yes"?>
<Relationships xmlns="http://schemas.openxmlformats.org/package/2006/relationships"><Relationship Id="rId1" Type="http://schemas.openxmlformats.org/officeDocument/2006/relationships/image" Target="../media/image55.jpeg"/></Relationships>
</file>

<file path=ppt/diagrams/_rels/data5.xml.rels><?xml version="1.0" encoding="UTF-8" standalone="yes"?>
<Relationships xmlns="http://schemas.openxmlformats.org/package/2006/relationships"><Relationship Id="rId1" Type="http://schemas.openxmlformats.org/officeDocument/2006/relationships/image" Target="../media/image58.jpeg"/></Relationships>
</file>

<file path=ppt/diagrams/_rels/data6.xml.rels><?xml version="1.0" encoding="UTF-8" standalone="yes"?>
<Relationships xmlns="http://schemas.openxmlformats.org/package/2006/relationships"><Relationship Id="rId1" Type="http://schemas.openxmlformats.org/officeDocument/2006/relationships/image" Target="../media/image61.jpeg"/></Relationships>
</file>

<file path=ppt/diagrams/_rels/data7.xml.rels><?xml version="1.0" encoding="UTF-8" standalone="yes"?>
<Relationships xmlns="http://schemas.openxmlformats.org/package/2006/relationships"><Relationship Id="rId1" Type="http://schemas.openxmlformats.org/officeDocument/2006/relationships/image" Target="../media/image64.jpeg"/></Relationships>
</file>

<file path=ppt/diagrams/_rels/data8.xml.rels><?xml version="1.0" encoding="UTF-8" standalone="yes"?>
<Relationships xmlns="http://schemas.openxmlformats.org/package/2006/relationships"><Relationship Id="rId1" Type="http://schemas.openxmlformats.org/officeDocument/2006/relationships/image" Target="../media/image65.jpeg"/></Relationships>
</file>

<file path=ppt/diagrams/_rels/data9.xml.rels><?xml version="1.0" encoding="UTF-8" standalone="yes"?>
<Relationships xmlns="http://schemas.openxmlformats.org/package/2006/relationships"><Relationship Id="rId1" Type="http://schemas.openxmlformats.org/officeDocument/2006/relationships/image" Target="../media/image68.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7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50.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52.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55.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58.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61.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64.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65.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6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5A7ED7"/>
        </a:solidFill>
      </dgm:spPr>
      <dgm:t>
        <a:bodyPr/>
        <a:lstStyle/>
        <a:p>
          <a:r>
            <a:rPr lang="de-DE" sz="2000" b="1" dirty="0">
              <a:effectLst>
                <a:outerShdw blurRad="38100" dist="38100" dir="2700000" algn="tl">
                  <a:srgbClr val="000000">
                    <a:alpha val="43137"/>
                  </a:srgbClr>
                </a:outerShdw>
              </a:effectLst>
            </a:rPr>
            <a:t>Hapi, Götze zum Thema Nil</a:t>
          </a:r>
          <a:endParaRPr lang="es-ES" sz="2000" b="1"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5A7ED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626A6D"/>
        </a:solidFill>
        <a:ln>
          <a:solidFill>
            <a:srgbClr val="626A6D"/>
          </a:solidFill>
        </a:ln>
      </dgm:spPr>
      <dgm:t>
        <a:bodyPr/>
        <a:lstStyle/>
        <a:p>
          <a:endParaRPr lang="de-DE" sz="2000" b="1" dirty="0">
            <a:effectLst>
              <a:outerShdw blurRad="38100" dist="38100" dir="2700000" algn="tl">
                <a:srgbClr val="000000">
                  <a:alpha val="43137"/>
                </a:srgbClr>
              </a:outerShdw>
            </a:effectLst>
          </a:endParaRPr>
        </a:p>
        <a:p>
          <a:r>
            <a:rPr lang="de-DE" sz="2000" b="1" dirty="0">
              <a:effectLst>
                <a:outerShdw blurRad="38100" dist="38100" dir="2700000" algn="tl">
                  <a:srgbClr val="000000">
                    <a:alpha val="43137"/>
                  </a:srgbClr>
                </a:outerShdw>
              </a:effectLst>
            </a:rPr>
            <a:t>Ra, Götze zum Thema Sonne</a:t>
          </a:r>
          <a:endParaRPr lang="es-ES" sz="2000" b="1"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626A6D"/>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custScaleY="79763">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6064" custLinFactY="-100000" custLinFactNeighborX="100000" custLinFactNeighborY="-150423"/>
      <dgm:spPr>
        <a:prstGeom prst="plaque">
          <a:avLst/>
        </a:prstGeom>
        <a:ln>
          <a:solidFill>
            <a:srgbClr val="626A6D"/>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8133" custLinFactY="-77844" custLinFactNeighborX="100000" custLinFactNeighborY="-100000"/>
      <dgm:spPr>
        <a:prstGeom prst="plaque">
          <a:avLst/>
        </a:prstGeom>
        <a:ln>
          <a:solidFill>
            <a:srgbClr val="626A6D"/>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438E67"/>
        </a:solidFill>
      </dgm:spPr>
      <dgm:t>
        <a:bodyPr/>
        <a:lstStyle/>
        <a:p>
          <a:r>
            <a:rPr lang="de-DE" sz="2000" b="1" dirty="0">
              <a:effectLst>
                <a:outerShdw blurRad="38100" dist="38100" dir="2700000" algn="tl">
                  <a:srgbClr val="000000">
                    <a:alpha val="43137"/>
                  </a:srgbClr>
                </a:outerShdw>
              </a:effectLst>
            </a:rPr>
            <a:t>Heket, der weibliche Götze zum Thema Frösche</a:t>
          </a:r>
          <a:endParaRPr lang="es-ES" sz="2000" b="1"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438E6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8E7144"/>
        </a:solidFill>
      </dgm:spPr>
      <dgm:t>
        <a:bodyPr/>
        <a:lstStyle/>
        <a:p>
          <a:r>
            <a:rPr lang="de-DE" sz="2000" b="1" dirty="0">
              <a:effectLst>
                <a:outerShdw blurRad="38100" dist="38100" dir="2700000" algn="tl">
                  <a:srgbClr val="000000">
                    <a:alpha val="43137"/>
                  </a:srgbClr>
                </a:outerShdw>
              </a:effectLst>
            </a:rPr>
            <a:t>Geb, Götze zum Thema Erde</a:t>
          </a:r>
          <a:endParaRPr lang="es-ES" sz="2000" b="1"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8E7144"/>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F88B47"/>
        </a:solidFill>
        <a:ln>
          <a:solidFill>
            <a:srgbClr val="F88B47"/>
          </a:solidFill>
        </a:ln>
      </dgm:spPr>
      <dgm:t>
        <a:bodyPr/>
        <a:lstStyle/>
        <a:p>
          <a:r>
            <a:rPr lang="de-DE" sz="2000" b="1" dirty="0">
              <a:effectLst>
                <a:outerShdw blurRad="38100" dist="38100" dir="2700000" algn="tl">
                  <a:srgbClr val="000000">
                    <a:alpha val="43137"/>
                  </a:srgbClr>
                </a:outerShdw>
              </a:effectLst>
            </a:rPr>
            <a:t>Uatchit, weibl. Götze zum Thema Sumpf-gebiete</a:t>
          </a:r>
          <a:endParaRPr lang="es-ES" sz="2000" b="1"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F88B4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F6691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F6691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12AA6C"/>
        </a:solidFill>
        <a:ln>
          <a:solidFill>
            <a:srgbClr val="12AA6C"/>
          </a:solidFill>
        </a:ln>
      </dgm:spPr>
      <dgm:t>
        <a:bodyPr/>
        <a:lstStyle/>
        <a:p>
          <a:r>
            <a:rPr lang="de-DE" sz="2000" b="1" dirty="0">
              <a:effectLst>
                <a:outerShdw blurRad="38100" dist="38100" dir="2700000" algn="tl">
                  <a:srgbClr val="000000">
                    <a:alpha val="43137"/>
                  </a:srgbClr>
                </a:outerShdw>
              </a:effectLst>
            </a:rPr>
            <a:t>Khnum, Götze zum Thema Schöpfung</a:t>
          </a:r>
          <a:endParaRPr lang="es-ES" sz="2000" b="1"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12AA6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12AA6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12AA6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8443EC"/>
        </a:solidFill>
        <a:ln>
          <a:solidFill>
            <a:srgbClr val="8443EC"/>
          </a:solidFill>
        </a:ln>
      </dgm:spPr>
      <dgm:t>
        <a:bodyPr/>
        <a:lstStyle/>
        <a:p>
          <a:r>
            <a:rPr lang="de-DE" sz="2000" b="1" dirty="0">
              <a:effectLst>
                <a:outerShdw blurRad="38100" dist="38100" dir="2700000" algn="tl">
                  <a:srgbClr val="000000">
                    <a:alpha val="43137"/>
                  </a:srgbClr>
                </a:outerShdw>
              </a:effectLst>
            </a:rPr>
            <a:t>Sekhmet, weibl. Götze zum Thema Heilkunst</a:t>
          </a:r>
          <a:endParaRPr lang="es-ES" sz="2000" b="1"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8443E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8443E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8443E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r>
            <a:rPr lang="de-DE" sz="2000" b="1" dirty="0">
              <a:effectLst>
                <a:outerShdw blurRad="38100" dist="38100" dir="2700000" algn="tl">
                  <a:srgbClr val="000000">
                    <a:alpha val="43137"/>
                  </a:srgbClr>
                </a:outerShdw>
              </a:effectLst>
            </a:rPr>
            <a:t>Nut, weibl. Götze zum Thema Himmel</a:t>
          </a:r>
          <a:endParaRPr lang="es-ES" sz="2000" b="1"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2254AE"/>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68521"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custLinFactNeighborX="-5450"/>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endParaRPr lang="de-DE" sz="2000" b="1" dirty="0">
            <a:effectLst>
              <a:outerShdw blurRad="38100" dist="38100" dir="2700000" algn="tl">
                <a:srgbClr val="000000">
                  <a:alpha val="43137"/>
                </a:srgbClr>
              </a:outerShdw>
            </a:effectLst>
          </a:endParaRPr>
        </a:p>
        <a:p>
          <a:r>
            <a:rPr lang="de-DE" sz="2000" b="1" dirty="0">
              <a:effectLst>
                <a:outerShdw blurRad="38100" dist="38100" dir="2700000" algn="tl">
                  <a:srgbClr val="000000">
                    <a:alpha val="43137"/>
                  </a:srgbClr>
                </a:outerShdw>
              </a:effectLst>
            </a:rPr>
            <a:t>Seth, Götze zum Thema Sturm</a:t>
          </a:r>
          <a:endParaRPr lang="es-ES" sz="2000" b="1"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2254AE"/>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7613" custLinFactY="-100000" custLinFactNeighborX="100000" custLinFactNeighborY="-126439"/>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AE4522"/>
        </a:solidFill>
        <a:ln>
          <a:solidFill>
            <a:srgbClr val="AE4522"/>
          </a:solidFill>
        </a:ln>
      </dgm:spPr>
      <dgm:t>
        <a:bodyPr/>
        <a:lstStyle/>
        <a:p>
          <a:r>
            <a:rPr lang="de-DE" sz="2000" b="1" dirty="0">
              <a:effectLst>
                <a:outerShdw blurRad="38100" dist="38100" dir="2700000" algn="tl">
                  <a:srgbClr val="000000">
                    <a:alpha val="43137"/>
                  </a:srgbClr>
                </a:outerShdw>
              </a:effectLst>
            </a:rPr>
            <a:t>Neper, Götze zum Thema Getreide</a:t>
          </a:r>
          <a:endParaRPr lang="es-ES" sz="2000" b="1"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AE4522"/>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0000" custLinFactY="-200000" custLinFactNeighborX="159352" custLinFactNeighborY="-209483"/>
      <dgm:spPr>
        <a:prstGeom prst="plaque">
          <a:avLst/>
        </a:prstGeom>
        <a:ln>
          <a:solidFill>
            <a:srgbClr val="AE452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AE452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338274" y="848714"/>
          <a:ext cx="1619238" cy="1394429"/>
        </a:xfrm>
        <a:prstGeom prst="hexagon">
          <a:avLst>
            <a:gd name="adj" fmla="val 25000"/>
            <a:gd name="vf" fmla="val 115470"/>
          </a:avLst>
        </a:prstGeom>
        <a:solidFill>
          <a:srgbClr val="5A7ED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Hapi, Götze zum Thema Nil</a:t>
          </a:r>
          <a:endParaRPr lang="es-ES" sz="2000" b="1" kern="1200" dirty="0">
            <a:effectLst>
              <a:outerShdw blurRad="38100" dist="38100" dir="2700000" algn="tl">
                <a:srgbClr val="000000">
                  <a:alpha val="43137"/>
                </a:srgbClr>
              </a:outerShdw>
            </a:effectLst>
          </a:endParaRPr>
        </a:p>
      </dsp:txBody>
      <dsp:txXfrm>
        <a:off x="1589413" y="1064986"/>
        <a:ext cx="1116960" cy="961885"/>
      </dsp:txXfrm>
    </dsp:sp>
    <dsp:sp modelId="{4003989A-EAE1-47D4-B0F1-272D4DE7EFDC}">
      <dsp:nvSpPr>
        <dsp:cNvPr id="0" name=""/>
        <dsp:cNvSpPr/>
      </dsp:nvSpPr>
      <dsp:spPr>
        <a:xfrm>
          <a:off x="1375835" y="1464481"/>
          <a:ext cx="188985" cy="16310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110988"/>
          <a:ext cx="1617168" cy="1394003"/>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5A7ED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094871" y="1312031"/>
          <a:ext cx="188985" cy="16310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1048207"/>
          <a:ext cx="1787816" cy="1228033"/>
        </a:xfrm>
        <a:prstGeom prst="plaque">
          <a:avLst/>
        </a:prstGeom>
        <a:solidFill>
          <a:srgbClr val="626A6D"/>
        </a:solidFill>
        <a:ln>
          <a:solidFill>
            <a:srgbClr val="626A6D"/>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endParaRPr lang="de-DE" sz="2000" b="1"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Ra, Götze zum Thema Sonne</a:t>
          </a:r>
          <a:endParaRPr lang="es-ES" sz="2000" b="1" kern="1200" dirty="0">
            <a:effectLst>
              <a:outerShdw blurRad="38100" dist="38100" dir="2700000" algn="tl">
                <a:srgbClr val="000000">
                  <a:alpha val="43137"/>
                </a:srgbClr>
              </a:outerShdw>
            </a:effectLst>
          </a:endParaRPr>
        </a:p>
      </dsp:txBody>
      <dsp:txXfrm>
        <a:off x="1673717" y="1192936"/>
        <a:ext cx="1498358" cy="938575"/>
      </dsp:txXfrm>
    </dsp:sp>
    <dsp:sp modelId="{4003989A-EAE1-47D4-B0F1-272D4DE7EFDC}">
      <dsp:nvSpPr>
        <dsp:cNvPr id="0" name=""/>
        <dsp:cNvSpPr/>
      </dsp:nvSpPr>
      <dsp:spPr>
        <a:xfrm>
          <a:off x="1916968" y="1121306"/>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77892"/>
          <a:ext cx="1785530" cy="1539132"/>
        </a:xfrm>
        <a:prstGeom prst="plaqu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569339" y="1083694"/>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59299" y="1029459"/>
          <a:ext cx="2128655" cy="1833121"/>
        </a:xfrm>
        <a:prstGeom prst="hexagon">
          <a:avLst>
            <a:gd name="adj" fmla="val 25000"/>
            <a:gd name="vf" fmla="val 115470"/>
          </a:avLst>
        </a:prstGeom>
        <a:solidFill>
          <a:srgbClr val="438E6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Heket, der weibliche Götze zum Thema Frösche</a:t>
          </a:r>
          <a:endParaRPr lang="es-ES" sz="2000" b="1" kern="1200" dirty="0">
            <a:effectLst>
              <a:outerShdw blurRad="38100" dist="38100" dir="2700000" algn="tl">
                <a:srgbClr val="000000">
                  <a:alpha val="43137"/>
                </a:srgbClr>
              </a:outerShdw>
            </a:effectLst>
          </a:endParaRPr>
        </a:p>
      </dsp:txBody>
      <dsp:txXfrm>
        <a:off x="2089447" y="1313771"/>
        <a:ext cx="1468359" cy="1264497"/>
      </dsp:txXfrm>
    </dsp:sp>
    <dsp:sp modelId="{4003989A-EAE1-47D4-B0F1-272D4DE7EFDC}">
      <dsp:nvSpPr>
        <dsp:cNvPr id="0" name=""/>
        <dsp:cNvSpPr/>
      </dsp:nvSpPr>
      <dsp:spPr>
        <a:xfrm>
          <a:off x="1808676" y="1838948"/>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59643"/>
          <a:ext cx="2125933" cy="1832560"/>
        </a:xfrm>
        <a:prstGeom prst="hexagon">
          <a:avLst>
            <a:gd name="adj" fmla="val 25000"/>
            <a:gd name="vf" fmla="val 115470"/>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438E6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39320" y="1638537"/>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hexagon">
          <a:avLst>
            <a:gd name="adj" fmla="val 25000"/>
            <a:gd name="vf" fmla="val 115470"/>
          </a:avLst>
        </a:prstGeom>
        <a:solidFill>
          <a:srgbClr val="8E7144"/>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Geb, Götze zum Thema Erde</a:t>
          </a:r>
          <a:endParaRPr lang="es-ES" sz="2000" b="1" kern="1200" dirty="0">
            <a:effectLst>
              <a:outerShdw blurRad="38100" dist="38100" dir="2700000" algn="tl">
                <a:srgbClr val="000000">
                  <a:alpha val="43137"/>
                </a:srgbClr>
              </a:outerShdw>
            </a:effectLst>
          </a:endParaRPr>
        </a:p>
      </dsp:txBody>
      <dsp:txXfrm>
        <a:off x="2030795" y="1204879"/>
        <a:ext cx="1410698" cy="1214841"/>
      </dsp:txXfrm>
    </dsp:sp>
    <dsp:sp modelId="{4003989A-EAE1-47D4-B0F1-272D4DE7EFDC}">
      <dsp:nvSpPr>
        <dsp:cNvPr id="0" name=""/>
        <dsp:cNvSpPr/>
      </dsp:nvSpPr>
      <dsp:spPr>
        <a:xfrm>
          <a:off x="1761050" y="170943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8E7144"/>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06199" y="151689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F88B47"/>
        </a:solidFill>
        <a:ln w="12700" cap="flat" cmpd="sng" algn="ctr">
          <a:solidFill>
            <a:srgbClr val="F88B47"/>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Uatchit, weibl. Götze zum Thema Sumpf-gebiete</a:t>
          </a:r>
          <a:endParaRPr lang="es-ES" sz="2000" b="1" kern="1200" dirty="0">
            <a:effectLst>
              <a:outerShdw blurRad="38100" dist="38100" dir="2700000" algn="tl">
                <a:srgbClr val="000000">
                  <a:alpha val="43137"/>
                </a:srgbClr>
              </a:outerShdw>
            </a:effectLst>
          </a:endParaRP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F88B47"/>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12AA6C"/>
        </a:solidFill>
        <a:ln w="12700" cap="flat" cmpd="sng" algn="ctr">
          <a:solidFill>
            <a:srgbClr val="12AA6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Khnum, Götze zum Thema Schöpfung</a:t>
          </a:r>
          <a:endParaRPr lang="es-ES" sz="2000" b="1" kern="1200" dirty="0">
            <a:effectLst>
              <a:outerShdw blurRad="38100" dist="38100" dir="2700000" algn="tl">
                <a:srgbClr val="000000">
                  <a:alpha val="43137"/>
                </a:srgbClr>
              </a:outerShdw>
            </a:effectLst>
          </a:endParaRP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8443EC"/>
        </a:solidFill>
        <a:ln w="12700" cap="flat" cmpd="sng" algn="ctr">
          <a:solidFill>
            <a:srgbClr val="8443E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Sekhmet, weibl. Götze zum Thema Heilkunst</a:t>
          </a:r>
          <a:endParaRPr lang="es-ES" sz="2000" b="1" kern="1200" dirty="0">
            <a:effectLst>
              <a:outerShdw blurRad="38100" dist="38100" dir="2700000" algn="tl">
                <a:srgbClr val="000000">
                  <a:alpha val="43137"/>
                </a:srgbClr>
              </a:outerShdw>
            </a:effectLst>
          </a:endParaRP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646077" y="8145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Nut, weibl. Götze zum Thema Himmel</a:t>
          </a:r>
          <a:endParaRPr lang="es-ES" sz="2000" b="1" kern="1200" dirty="0">
            <a:effectLst>
              <a:outerShdw blurRad="38100" dist="38100" dir="2700000" algn="tl">
                <a:srgbClr val="000000">
                  <a:alpha val="43137"/>
                </a:srgbClr>
              </a:outerShdw>
            </a:effectLst>
          </a:endParaRPr>
        </a:p>
      </dsp:txBody>
      <dsp:txXfrm>
        <a:off x="1827525" y="995978"/>
        <a:ext cx="1424920" cy="1176706"/>
      </dsp:txXfrm>
    </dsp:sp>
    <dsp:sp modelId="{4003989A-EAE1-47D4-B0F1-272D4DE7EFDC}">
      <dsp:nvSpPr>
        <dsp:cNvPr id="0" name=""/>
        <dsp:cNvSpPr/>
      </dsp:nvSpPr>
      <dsp:spPr>
        <a:xfrm>
          <a:off x="2024431" y="830729"/>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71164" y="0"/>
          <a:ext cx="1785530" cy="1539132"/>
        </a:xfrm>
        <a:prstGeom prst="plaqu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387244" y="1265684"/>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endParaRPr lang="de-DE" sz="2000" b="1"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Seth, Götze zum Thema Sturm</a:t>
          </a:r>
          <a:endParaRPr lang="es-ES" sz="2000" b="1" kern="120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568254"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AE4522"/>
        </a:solidFill>
        <a:ln>
          <a:solidFill>
            <a:srgbClr val="AE4522"/>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Neper, Götze zum Thema Getreide</a:t>
          </a:r>
          <a:endParaRPr lang="es-ES" sz="2000" b="1" kern="120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2111623" y="756960"/>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0156" y="1265684"/>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FE80B-0763-4392-AFEC-354438841FD7}" type="datetimeFigureOut">
              <a:rPr lang="es-ES" smtClean="0"/>
              <a:t>24/07/2025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B3F07-6A77-47EE-9E29-7A3E18A48FFE}" type="slidenum">
              <a:rPr lang="es-ES" smtClean="0"/>
              <a:t>‹Nº›</a:t>
            </a:fld>
            <a:endParaRPr lang="es-ES"/>
          </a:p>
        </p:txBody>
      </p:sp>
    </p:spTree>
    <p:extLst>
      <p:ext uri="{BB962C8B-B14F-4D97-AF65-F5344CB8AC3E}">
        <p14:creationId xmlns:p14="http://schemas.microsoft.com/office/powerpoint/2010/main" val="89536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5DB3F07-6A77-47EE-9E29-7A3E18A48FFE}" type="slidenum">
              <a:rPr lang="es-ES" smtClean="0"/>
              <a:t>6</a:t>
            </a:fld>
            <a:endParaRPr lang="es-ES"/>
          </a:p>
        </p:txBody>
      </p:sp>
    </p:spTree>
    <p:extLst>
      <p:ext uri="{BB962C8B-B14F-4D97-AF65-F5344CB8AC3E}">
        <p14:creationId xmlns:p14="http://schemas.microsoft.com/office/powerpoint/2010/main" val="3704524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FC8958-DEB7-CE22-FC6D-874948BF95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AEF29E2-AD31-C01F-58A2-5D3A78B0B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EDE711F-8E64-54BD-9B60-E0FE3CC10858}"/>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5" name="Marcador de pie de página 4">
            <a:extLst>
              <a:ext uri="{FF2B5EF4-FFF2-40B4-BE49-F238E27FC236}">
                <a16:creationId xmlns:a16="http://schemas.microsoft.com/office/drawing/2014/main" id="{89AB7981-DBB1-4A17-E46C-3EADF237129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F98C41-9286-C54D-DBE4-EE6D5C60017B}"/>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70514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76388-247B-3D63-6639-2397DC1F10C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A5AF03D-D81D-0604-EABA-67C272975A8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9EE5D0-F6D3-2B3F-F0B0-AE7F939F01C1}"/>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5" name="Marcador de pie de página 4">
            <a:extLst>
              <a:ext uri="{FF2B5EF4-FFF2-40B4-BE49-F238E27FC236}">
                <a16:creationId xmlns:a16="http://schemas.microsoft.com/office/drawing/2014/main" id="{C3164F0C-96DC-4BB6-C435-4740AA3840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D85E4C-9CC8-13F0-20EF-51613BB30CC4}"/>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46042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B0A970D-770E-571E-C3AA-9C7C2982A6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0197039-1AD1-B43E-C33F-B790CD07A6D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FB1716-A20D-3F86-0CEB-4C3B549D3C4A}"/>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5" name="Marcador de pie de página 4">
            <a:extLst>
              <a:ext uri="{FF2B5EF4-FFF2-40B4-BE49-F238E27FC236}">
                <a16:creationId xmlns:a16="http://schemas.microsoft.com/office/drawing/2014/main" id="{C9EA92CA-B51E-CF92-1DBC-C6E85ADA15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5DC67D-D153-E694-1D82-DF43C956C23A}"/>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400697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4607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6917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437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12669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2639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83193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079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3769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D5125-5046-5F2F-2343-37DB7D6E71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784373-01BF-1220-5EBE-91E1CB4BFE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B5427E-3F54-B3F2-81E7-B30FDFDE8491}"/>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5" name="Marcador de pie de página 4">
            <a:extLst>
              <a:ext uri="{FF2B5EF4-FFF2-40B4-BE49-F238E27FC236}">
                <a16:creationId xmlns:a16="http://schemas.microsoft.com/office/drawing/2014/main" id="{9A4690D6-BBBF-6B02-EBBE-050F66B2AF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2D11BF-E062-43D6-20D0-97123E98BBCE}"/>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307989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2226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8315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1027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D089D1-DC0C-B76F-6145-88605D4042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FF360C-F41B-91C6-0047-AF32273E3B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9ED7722-D889-89EA-CD35-7E43074D2484}"/>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5" name="Marcador de pie de página 4">
            <a:extLst>
              <a:ext uri="{FF2B5EF4-FFF2-40B4-BE49-F238E27FC236}">
                <a16:creationId xmlns:a16="http://schemas.microsoft.com/office/drawing/2014/main" id="{101D4814-A038-A670-AA70-524ACD39C6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46418E-4AFC-C82C-7F43-603EDC4473D7}"/>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160481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3E03DF-6290-4D7B-4A3F-9CFAAABDC66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5F0331-DCCA-D8E6-1AFA-A98A2037A8B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09A39AB-334F-7115-3650-05F6FC95156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C6DDFF0-1923-8E05-C056-218E4E315175}"/>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6" name="Marcador de pie de página 5">
            <a:extLst>
              <a:ext uri="{FF2B5EF4-FFF2-40B4-BE49-F238E27FC236}">
                <a16:creationId xmlns:a16="http://schemas.microsoft.com/office/drawing/2014/main" id="{305E0A56-A4AC-1123-42C6-490DC7ABAA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B3349A-73D7-1591-B084-8DD0EDD78E1F}"/>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34698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B0784D-2F4A-0824-7888-A4F01E3B42B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3A4750-E1F5-02AF-942F-6EED89C773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83D45AB-3DD4-6E7C-AA6C-9BC54868B08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FEA4474-9B8D-6BD9-7136-F2C0DA10D0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6584BE-939E-B706-2502-729980CFBD1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8BCE80-AAF9-1BF5-9956-1FD56E31001E}"/>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8" name="Marcador de pie de página 7">
            <a:extLst>
              <a:ext uri="{FF2B5EF4-FFF2-40B4-BE49-F238E27FC236}">
                <a16:creationId xmlns:a16="http://schemas.microsoft.com/office/drawing/2014/main" id="{044780FF-3C5F-992F-9639-75579B8F9E4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49C8D03-1901-F2E4-8C9B-8112B4A70C5D}"/>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9161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FDB36D-6633-70B0-F512-C5E09F66D90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C5DC6E2-0328-364B-DD05-D6DF162E24E5}"/>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4" name="Marcador de pie de página 3">
            <a:extLst>
              <a:ext uri="{FF2B5EF4-FFF2-40B4-BE49-F238E27FC236}">
                <a16:creationId xmlns:a16="http://schemas.microsoft.com/office/drawing/2014/main" id="{D621B49F-A231-6378-C06D-70C6884ADA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B844733-1778-9887-439D-CAC9740662A7}"/>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119453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9BC637D-C03F-705A-5EE7-98F19480E700}"/>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3" name="Marcador de pie de página 2">
            <a:extLst>
              <a:ext uri="{FF2B5EF4-FFF2-40B4-BE49-F238E27FC236}">
                <a16:creationId xmlns:a16="http://schemas.microsoft.com/office/drawing/2014/main" id="{DE5F84BD-3819-6377-3CAE-752869394EF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1A4B5AA-E84C-2014-5C9F-366859A5E65B}"/>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1246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874DEB-393F-ED00-8A84-634AB56E78E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F31F71C-2FEA-1977-7205-F21A6511B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E3AEF4D-096F-CC25-9A4A-F787D3BCE7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EEB55F0-911D-7351-D9CF-9E198E8A7E1B}"/>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6" name="Marcador de pie de página 5">
            <a:extLst>
              <a:ext uri="{FF2B5EF4-FFF2-40B4-BE49-F238E27FC236}">
                <a16:creationId xmlns:a16="http://schemas.microsoft.com/office/drawing/2014/main" id="{F9FB2D06-8850-52D4-18E4-D6D7E15BDC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544B813-A5F0-B377-240A-D4593EFAD59D}"/>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74972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77AEDE-1A9E-040F-31E6-66F9B60E4ED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F00E7A2-D8EB-9534-B175-1C8A24140E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08F72D6-FD8B-36D6-3716-564C8B414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946F10-2E5E-5D77-034F-985DB09511E0}"/>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6" name="Marcador de pie de página 5">
            <a:extLst>
              <a:ext uri="{FF2B5EF4-FFF2-40B4-BE49-F238E27FC236}">
                <a16:creationId xmlns:a16="http://schemas.microsoft.com/office/drawing/2014/main" id="{5DC7AE18-933E-076A-0A80-9B4FC9C59E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DAAC27D-71F7-8C6A-3E8B-F45252F59D5E}"/>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42180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A8CE9C4-C26A-D45F-FCC6-C170A18A3A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62B41F-B65A-B127-8B50-089DA3A965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A362FA5-E187-0472-7BA2-8EE66BB696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35A8A0-36A1-4A87-9068-626A0DA9179F}" type="datetimeFigureOut">
              <a:rPr lang="es-ES" smtClean="0"/>
              <a:t>24/07/2025</a:t>
            </a:fld>
            <a:endParaRPr lang="es-ES"/>
          </a:p>
        </p:txBody>
      </p:sp>
      <p:sp>
        <p:nvSpPr>
          <p:cNvPr id="5" name="Marcador de pie de página 4">
            <a:extLst>
              <a:ext uri="{FF2B5EF4-FFF2-40B4-BE49-F238E27FC236}">
                <a16:creationId xmlns:a16="http://schemas.microsoft.com/office/drawing/2014/main" id="{86D69CFD-9D71-4117-AE9A-B7845D039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A564C53-EC07-5628-0E3C-1D56B3D208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F9E0AD-476D-4439-8624-E1E7787E3D3E}" type="slidenum">
              <a:rPr lang="es-ES" smtClean="0"/>
              <a:t>‹Nº›</a:t>
            </a:fld>
            <a:endParaRPr lang="es-ES"/>
          </a:p>
        </p:txBody>
      </p:sp>
    </p:spTree>
    <p:extLst>
      <p:ext uri="{BB962C8B-B14F-4D97-AF65-F5344CB8AC3E}">
        <p14:creationId xmlns:p14="http://schemas.microsoft.com/office/powerpoint/2010/main" val="649625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24/07/2025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541853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5" Type="http://schemas.microsoft.com/office/2007/relationships/hdphoto" Target="../media/hdphoto1.wdp"/><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9.jpeg"/><Relationship Id="rId7" Type="http://schemas.openxmlformats.org/officeDocument/2006/relationships/diagramColors" Target="../diagrams/colors2.xml"/><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66.jp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jpeg"/><Relationship Id="rId10" Type="http://schemas.openxmlformats.org/officeDocument/2006/relationships/image" Target="../media/image23.png"/><Relationship Id="rId4" Type="http://schemas.openxmlformats.org/officeDocument/2006/relationships/image" Target="../media/image18.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B7B81025-E3A0-6F59-52CC-D77FD91D368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473F330-3F0B-E513-A946-48688D94F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Patrón de fondo&#10;&#10;El contenido generado por IA puede ser incorrecto.">
            <a:extLst>
              <a:ext uri="{FF2B5EF4-FFF2-40B4-BE49-F238E27FC236}">
                <a16:creationId xmlns:a16="http://schemas.microsoft.com/office/drawing/2014/main" id="{4D8139A3-04D6-F8A6-8F94-96FE51864499}"/>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0" y="-22565"/>
            <a:ext cx="2693955" cy="1435903"/>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CDF9E83D-C9DD-35D3-FA32-FDA5170AD15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flipH="1">
            <a:off x="-1" y="1059474"/>
            <a:ext cx="2693955" cy="1435903"/>
          </a:xfrm>
          <a:prstGeom prst="rect">
            <a:avLst/>
          </a:prstGeom>
        </p:spPr>
      </p:pic>
      <p:pic>
        <p:nvPicPr>
          <p:cNvPr id="22" name="Imagen 21" descr="Patrón de fondo&#10;&#10;El contenido generado por IA puede ser incorrecto.">
            <a:extLst>
              <a:ext uri="{FF2B5EF4-FFF2-40B4-BE49-F238E27FC236}">
                <a16:creationId xmlns:a16="http://schemas.microsoft.com/office/drawing/2014/main" id="{B796DBDA-9095-C82D-0E00-84FF713F6F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3594948"/>
            <a:ext cx="2693955" cy="1435903"/>
          </a:xfrm>
          <a:prstGeom prst="rect">
            <a:avLst/>
          </a:prstGeom>
        </p:spPr>
      </p:pic>
      <p:pic>
        <p:nvPicPr>
          <p:cNvPr id="23" name="Imagen 22" descr="Patrón de fondo&#10;&#10;El contenido generado por IA puede ser incorrecto.">
            <a:extLst>
              <a:ext uri="{FF2B5EF4-FFF2-40B4-BE49-F238E27FC236}">
                <a16:creationId xmlns:a16="http://schemas.microsoft.com/office/drawing/2014/main" id="{D9C19F68-0193-B217-CDAC-A43A3F89EE98}"/>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flipH="1">
            <a:off x="-2" y="4676987"/>
            <a:ext cx="2693955" cy="1435903"/>
          </a:xfrm>
          <a:prstGeom prst="rect">
            <a:avLst/>
          </a:prstGeom>
        </p:spPr>
      </p:pic>
      <p:pic>
        <p:nvPicPr>
          <p:cNvPr id="24" name="Imagen 23" descr="Patrón de fondo&#10;&#10;El contenido generado por IA puede ser incorrecto.">
            <a:extLst>
              <a:ext uri="{FF2B5EF4-FFF2-40B4-BE49-F238E27FC236}">
                <a16:creationId xmlns:a16="http://schemas.microsoft.com/office/drawing/2014/main" id="{186F4C80-854F-31D4-CC45-4E72860D8F88}"/>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tretch>
            <a:fillRect/>
          </a:stretch>
        </p:blipFill>
        <p:spPr>
          <a:xfrm rot="20465627" flipV="1">
            <a:off x="-199936" y="2034710"/>
            <a:ext cx="2954044" cy="1574533"/>
          </a:xfrm>
          <a:prstGeom prst="rect">
            <a:avLst/>
          </a:prstGeom>
        </p:spPr>
      </p:pic>
      <p:pic>
        <p:nvPicPr>
          <p:cNvPr id="13" name="Imagen 12">
            <a:extLst>
              <a:ext uri="{FF2B5EF4-FFF2-40B4-BE49-F238E27FC236}">
                <a16:creationId xmlns:a16="http://schemas.microsoft.com/office/drawing/2014/main" id="{8DFB2F19-2B37-4768-9F9D-B8897B898EC3}"/>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a:ext>
            </a:extLst>
          </a:blip>
          <a:srcRect/>
          <a:stretch/>
        </p:blipFill>
        <p:spPr>
          <a:xfrm>
            <a:off x="9020439"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43DE70AE-3FFB-9B00-1DD1-C4E55118CE77}"/>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r="-36"/>
          <a:stretch>
            <a:fillRect/>
          </a:stretch>
        </p:blipFill>
        <p:spPr>
          <a:xfrm>
            <a:off x="9020439"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3" name="Imagen 2">
            <a:extLst>
              <a:ext uri="{FF2B5EF4-FFF2-40B4-BE49-F238E27FC236}">
                <a16:creationId xmlns:a16="http://schemas.microsoft.com/office/drawing/2014/main" id="{A342FCEF-43A9-88A0-5C11-502EA758CF96}"/>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a:ext>
            </a:extLst>
          </a:blip>
          <a:srcRect/>
          <a:stretch/>
        </p:blipFill>
        <p:spPr>
          <a:xfrm>
            <a:off x="9020439" y="4620643"/>
            <a:ext cx="3016182" cy="2088000"/>
          </a:xfrm>
          <a:prstGeom prst="rect">
            <a:avLst/>
          </a:prstGeom>
          <a:ln w="88900" cap="sq" cmpd="thickThin">
            <a:solidFill>
              <a:schemeClr val="tx1"/>
            </a:solidFill>
            <a:prstDash val="solid"/>
            <a:miter lim="800000"/>
          </a:ln>
          <a:effectLst>
            <a:innerShdw blurRad="76200">
              <a:srgbClr val="000000"/>
            </a:innerShdw>
          </a:effectLst>
        </p:spPr>
      </p:pic>
      <p:pic>
        <p:nvPicPr>
          <p:cNvPr id="2" name="Imagen 1">
            <a:extLst>
              <a:ext uri="{FF2B5EF4-FFF2-40B4-BE49-F238E27FC236}">
                <a16:creationId xmlns:a16="http://schemas.microsoft.com/office/drawing/2014/main" id="{76DAEF76-BE58-A3B4-86A2-4A9E7CB4A051}"/>
              </a:ext>
            </a:extLst>
          </p:cNvPr>
          <p:cNvPicPr>
            <a:picLocks noGrp="1" noRot="1" noChangeAspect="1" noMove="1" noResize="1" noEditPoints="1" noAdjustHandles="1" noChangeArrowheads="1" noChangeShapeType="1" noCrop="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5849921"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4" name="Imagen 3">
            <a:extLst>
              <a:ext uri="{FF2B5EF4-FFF2-40B4-BE49-F238E27FC236}">
                <a16:creationId xmlns:a16="http://schemas.microsoft.com/office/drawing/2014/main" id="{DF4EE753-455C-3037-4E6C-ED21843A866A}"/>
              </a:ext>
            </a:extLst>
          </p:cNvPr>
          <p:cNvPicPr>
            <a:picLocks noGrp="1" noRot="1" noChangeAspect="1" noMove="1" noResize="1" noEditPoints="1" noAdjustHandles="1" noChangeArrowheads="1" noChangeShapeType="1" noCrop="1"/>
          </p:cNvPicPr>
          <p:nvPr/>
        </p:nvPicPr>
        <p:blipFill rotWithShape="1">
          <a:blip r:embed="rId9" cstate="print">
            <a:extLst>
              <a:ext uri="{28A0092B-C50C-407E-A947-70E740481C1C}">
                <a14:useLocalDpi xmlns:a14="http://schemas.microsoft.com/office/drawing/2010/main"/>
              </a:ext>
            </a:extLst>
          </a:blip>
          <a:srcRect l="-298"/>
          <a:stretch>
            <a:fillRect/>
          </a:stretch>
        </p:blipFill>
        <p:spPr>
          <a:xfrm>
            <a:off x="5849921"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6" name="Imagen 5">
            <a:extLst>
              <a:ext uri="{FF2B5EF4-FFF2-40B4-BE49-F238E27FC236}">
                <a16:creationId xmlns:a16="http://schemas.microsoft.com/office/drawing/2014/main" id="{FBCC7871-84DC-DFF8-C91D-84DBD3FE80C8}"/>
              </a:ext>
            </a:extLst>
          </p:cNvPr>
          <p:cNvPicPr>
            <a:picLocks noGrp="1" noRot="1" noChangeAspect="1" noMove="1" noResize="1" noEditPoints="1" noAdjustHandles="1" noChangeArrowheads="1" noChangeShapeType="1" noCrop="1"/>
          </p:cNvPicPr>
          <p:nvPr/>
        </p:nvPicPr>
        <p:blipFill rotWithShape="1">
          <a:blip r:embed="rId10" cstate="print">
            <a:extLst>
              <a:ext uri="{28A0092B-C50C-407E-A947-70E740481C1C}">
                <a14:useLocalDpi xmlns:a14="http://schemas.microsoft.com/office/drawing/2010/main"/>
              </a:ext>
            </a:extLst>
          </a:blip>
          <a:srcRect l="-242"/>
          <a:stretch>
            <a:fillRect/>
          </a:stretch>
        </p:blipFill>
        <p:spPr>
          <a:xfrm>
            <a:off x="5849921" y="4620643"/>
            <a:ext cx="3016182" cy="2088000"/>
          </a:xfrm>
          <a:prstGeom prst="rect">
            <a:avLst/>
          </a:prstGeom>
          <a:ln w="88900" cap="sq" cmpd="thickThin">
            <a:solidFill>
              <a:schemeClr val="tx1"/>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CBF8EEE6-5426-D5E4-9EDB-F039FDF9273A}"/>
              </a:ext>
            </a:extLst>
          </p:cNvPr>
          <p:cNvPicPr>
            <a:picLocks noGrp="1" noRot="1" noChangeAspect="1" noMove="1" noResize="1" noEditPoints="1" noAdjustHandles="1" noChangeArrowheads="1" noChangeShapeType="1" noCrop="1"/>
          </p:cNvPicPr>
          <p:nvPr/>
        </p:nvPicPr>
        <p:blipFill rotWithShape="1">
          <a:blip r:embed="rId11" cstate="print">
            <a:extLst>
              <a:ext uri="{28A0092B-C50C-407E-A947-70E740481C1C}">
                <a14:useLocalDpi xmlns:a14="http://schemas.microsoft.com/office/drawing/2010/main"/>
              </a:ext>
            </a:extLst>
          </a:blip>
          <a:srcRect/>
          <a:stretch>
            <a:fillRect/>
          </a:stretch>
        </p:blipFill>
        <p:spPr>
          <a:xfrm>
            <a:off x="2693955"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FC7B0C9B-73B9-30D3-9B0A-BB0DEA76E863}"/>
              </a:ext>
            </a:extLst>
          </p:cNvPr>
          <p:cNvPicPr>
            <a:picLocks noGrp="1" noRot="1" noChangeAspect="1" noMove="1" noResize="1" noEditPoints="1" noAdjustHandles="1" noChangeArrowheads="1" noChangeShapeType="1" noCrop="1"/>
          </p:cNvPicPr>
          <p:nvPr/>
        </p:nvPicPr>
        <p:blipFill rotWithShape="1">
          <a:blip r:embed="rId12" cstate="print">
            <a:extLst>
              <a:ext uri="{28A0092B-C50C-407E-A947-70E740481C1C}">
                <a14:useLocalDpi xmlns:a14="http://schemas.microsoft.com/office/drawing/2010/main"/>
              </a:ext>
            </a:extLst>
          </a:blip>
          <a:srcRect r="-223"/>
          <a:stretch>
            <a:fillRect/>
          </a:stretch>
        </p:blipFill>
        <p:spPr>
          <a:xfrm>
            <a:off x="2693955"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BD5BE6D0-5564-E511-4FCF-C4970A275476}"/>
              </a:ext>
            </a:extLst>
          </p:cNvPr>
          <p:cNvPicPr>
            <a:picLocks noGrp="1" noRot="1" noChangeAspect="1" noMove="1" noResize="1" noEditPoints="1" noAdjustHandles="1" noChangeArrowheads="1" noChangeShapeType="1" noCrop="1"/>
          </p:cNvPicPr>
          <p:nvPr/>
        </p:nvPicPr>
        <p:blipFill rotWithShape="1">
          <a:blip r:embed="rId13" cstate="print">
            <a:extLst>
              <a:ext uri="{28A0092B-C50C-407E-A947-70E740481C1C}">
                <a14:useLocalDpi xmlns:a14="http://schemas.microsoft.com/office/drawing/2010/main"/>
              </a:ext>
            </a:extLst>
          </a:blip>
          <a:srcRect/>
          <a:stretch/>
        </p:blipFill>
        <p:spPr>
          <a:xfrm>
            <a:off x="2693955" y="4620643"/>
            <a:ext cx="3016182" cy="2088000"/>
          </a:xfrm>
          <a:prstGeom prst="rect">
            <a:avLst/>
          </a:prstGeom>
          <a:ln w="88900" cap="sq" cmpd="thickThin">
            <a:solidFill>
              <a:schemeClr val="tx1"/>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4D0B3F37-679F-377F-000E-346FB817BC06}"/>
              </a:ext>
            </a:extLst>
          </p:cNvPr>
          <p:cNvSpPr txBox="1">
            <a:spLocks noGrp="1" noRot="1" noMove="1" noResize="1" noEditPoints="1" noAdjustHandles="1" noChangeArrowheads="1" noChangeShapeType="1"/>
          </p:cNvSpPr>
          <p:nvPr/>
        </p:nvSpPr>
        <p:spPr>
          <a:xfrm>
            <a:off x="-126024" y="-238126"/>
            <a:ext cx="2960554" cy="6062262"/>
          </a:xfrm>
          <a:prstGeom prst="rect">
            <a:avLst/>
          </a:prstGeom>
          <a:noFill/>
        </p:spPr>
        <p:txBody>
          <a:bodyPr vert="wordArtVert" wrap="square" rtlCol="0" anchor="ctr" anchorCtr="0">
            <a:spAutoFit/>
            <a:scene3d>
              <a:camera prst="orthographicFront"/>
              <a:lightRig rig="glow" dir="t"/>
            </a:scene3d>
            <a:sp3d extrusionH="57150" contourW="31750">
              <a:bevelT w="38100" h="38100" prst="relaxedInset"/>
              <a:contourClr>
                <a:schemeClr val="accent5">
                  <a:lumMod val="50000"/>
                </a:schemeClr>
              </a:contourClr>
            </a:sp3d>
          </a:bodyPr>
          <a:lstStyle/>
          <a:p>
            <a:pPr algn="ctr"/>
            <a:r>
              <a:rPr lang="es-ES" sz="7600" b="1" kern="0" spc="-3000" dirty="0">
                <a:ln w="9525">
                  <a:noFill/>
                  <a:prstDash val="solid"/>
                </a:ln>
                <a:solidFill>
                  <a:schemeClr val="accent5">
                    <a:lumMod val="75000"/>
                  </a:schemeClr>
                </a:solidFill>
                <a:effectLst>
                  <a:outerShdw blurRad="12700" dist="25400" dir="2700000" algn="tl" rotWithShape="0">
                    <a:schemeClr val="accent4">
                      <a:lumMod val="75000"/>
                    </a:schemeClr>
                  </a:outerShdw>
                </a:effectLst>
              </a:rPr>
              <a:t>DIE </a:t>
            </a:r>
            <a:r>
              <a:rPr lang="es-ES" sz="7600" b="1" kern="0" spc="-3000" dirty="0" err="1">
                <a:ln w="9525">
                  <a:noFill/>
                  <a:prstDash val="solid"/>
                </a:ln>
                <a:solidFill>
                  <a:schemeClr val="accent5">
                    <a:lumMod val="75000"/>
                  </a:schemeClr>
                </a:solidFill>
                <a:effectLst>
                  <a:outerShdw blurRad="12700" dist="25400" dir="2700000" algn="tl" rotWithShape="0">
                    <a:schemeClr val="accent4">
                      <a:lumMod val="75000"/>
                    </a:schemeClr>
                  </a:outerShdw>
                </a:effectLst>
              </a:rPr>
              <a:t>PLAGEN</a:t>
            </a:r>
            <a:endParaRPr lang="es-ES" sz="7600" b="1" kern="0" spc="-3000" dirty="0">
              <a:ln w="9525">
                <a:noFill/>
                <a:prstDash val="solid"/>
              </a:ln>
              <a:solidFill>
                <a:schemeClr val="accent5">
                  <a:lumMod val="75000"/>
                </a:schemeClr>
              </a:solidFill>
              <a:effectLst>
                <a:outerShdw blurRad="12700" dist="25400" dir="2700000" algn="tl" rotWithShape="0">
                  <a:schemeClr val="accent4">
                    <a:lumMod val="75000"/>
                  </a:schemeClr>
                </a:outerShdw>
              </a:effectLst>
            </a:endParaRPr>
          </a:p>
        </p:txBody>
      </p:sp>
      <p:sp>
        <p:nvSpPr>
          <p:cNvPr id="14" name="CuadroTexto 13">
            <a:extLst>
              <a:ext uri="{FF2B5EF4-FFF2-40B4-BE49-F238E27FC236}">
                <a16:creationId xmlns:a16="http://schemas.microsoft.com/office/drawing/2014/main" id="{B3F0B25D-8EFF-3246-7EBA-08D72A67C7C8}"/>
              </a:ext>
            </a:extLst>
          </p:cNvPr>
          <p:cNvSpPr txBox="1">
            <a:spLocks noGrp="1" noRot="1" noMove="1" noResize="1" noEditPoints="1" noAdjustHandles="1" noChangeArrowheads="1" noChangeShapeType="1"/>
          </p:cNvSpPr>
          <p:nvPr/>
        </p:nvSpPr>
        <p:spPr>
          <a:xfrm>
            <a:off x="0" y="6171493"/>
            <a:ext cx="2554171" cy="338554"/>
          </a:xfrm>
          <a:prstGeom prst="rect">
            <a:avLst/>
          </a:prstGeom>
          <a:noFill/>
        </p:spPr>
        <p:txBody>
          <a:bodyPr wrap="square" rtlCol="0">
            <a:spAutoFit/>
          </a:bodyPr>
          <a:lstStyle/>
          <a:p>
            <a:pPr algn="ctr"/>
            <a:r>
              <a:rPr lang="de-DE" sz="1600" b="1" dirty="0">
                <a:solidFill>
                  <a:schemeClr val="accent5">
                    <a:lumMod val="50000"/>
                  </a:schemeClr>
                </a:solidFill>
              </a:rPr>
              <a:t>Lektion 4, 26. Juli 2025</a:t>
            </a:r>
          </a:p>
        </p:txBody>
      </p:sp>
      <p:pic>
        <p:nvPicPr>
          <p:cNvPr id="5" name="Grafik 4">
            <a:extLst>
              <a:ext uri="{FF2B5EF4-FFF2-40B4-BE49-F238E27FC236}">
                <a16:creationId xmlns:a16="http://schemas.microsoft.com/office/drawing/2014/main" id="{204501EB-CDEF-8F83-2CE3-C6119CDE0007}"/>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14">
            <a:duotone>
              <a:prstClr val="black"/>
              <a:srgbClr val="D9C3A5">
                <a:tint val="50000"/>
                <a:satMod val="180000"/>
              </a:srgbClr>
            </a:duotone>
            <a:extLst>
              <a:ext uri="{BEBA8EAE-BF5A-486C-A8C5-ECC9F3942E4B}">
                <a14:imgProps xmlns:a14="http://schemas.microsoft.com/office/drawing/2010/main">
                  <a14:imgLayer r:embed="rId15">
                    <a14:imgEffect>
                      <a14:sharpenSoften amount="27000"/>
                    </a14:imgEffect>
                    <a14:imgEffect>
                      <a14:colorTemperature colorTemp="5936"/>
                    </a14:imgEffect>
                    <a14:imgEffect>
                      <a14:saturation sat="108000"/>
                    </a14:imgEffect>
                    <a14:imgEffect>
                      <a14:brightnessContrast bright="-41000" contrast="96000"/>
                    </a14:imgEffect>
                  </a14:imgLayer>
                </a14:imgProps>
              </a:ext>
            </a:extLst>
          </a:blip>
          <a:stretch>
            <a:fillRect/>
          </a:stretch>
        </p:blipFill>
        <p:spPr>
          <a:xfrm rot="5400000">
            <a:off x="7186266" y="4108201"/>
            <a:ext cx="335648" cy="4597249"/>
          </a:xfrm>
          <a:prstGeom prst="rect">
            <a:avLst/>
          </a:prstGeom>
          <a:noFill/>
          <a:ln>
            <a:noFill/>
          </a:ln>
          <a:effectLst>
            <a:softEdge rad="31750"/>
          </a:effectLst>
        </p:spPr>
      </p:pic>
    </p:spTree>
    <p:extLst>
      <p:ext uri="{BB962C8B-B14F-4D97-AF65-F5344CB8AC3E}">
        <p14:creationId xmlns:p14="http://schemas.microsoft.com/office/powerpoint/2010/main" val="422600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CFD62EA-3F7A-9522-934C-608CD685BE2E}"/>
            </a:ext>
          </a:extLst>
        </p:cNvPr>
        <p:cNvGrpSpPr/>
        <p:nvPr/>
      </p:nvGrpSpPr>
      <p:grpSpPr>
        <a:xfrm>
          <a:off x="0" y="0"/>
          <a:ext cx="0" cy="0"/>
          <a:chOff x="0" y="0"/>
          <a:chExt cx="0" cy="0"/>
        </a:xfrm>
      </p:grpSpPr>
      <p:pic>
        <p:nvPicPr>
          <p:cNvPr id="3" name="Imagen 2" descr="Imagen que contiene agua, mujer, hombre, parado&#10;&#10;El contenido generado por IA puede ser incorrecto.">
            <a:extLst>
              <a:ext uri="{FF2B5EF4-FFF2-40B4-BE49-F238E27FC236}">
                <a16:creationId xmlns:a16="http://schemas.microsoft.com/office/drawing/2014/main" id="{9901A5B1-02F2-8EDE-C518-FA3EB6317D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4902649" y="1571125"/>
            <a:ext cx="672730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05E0B570-BB3B-5613-4892-6123BC68514A}"/>
              </a:ext>
            </a:extLst>
          </p:cNvPr>
          <p:cNvSpPr txBox="1"/>
          <p:nvPr/>
        </p:nvSpPr>
        <p:spPr>
          <a:xfrm>
            <a:off x="690562" y="676186"/>
            <a:ext cx="10810875"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de-DE" b="1" dirty="0">
                <a:solidFill>
                  <a:srgbClr val="438E67"/>
                </a:solidFill>
                <a:latin typeface="Comic Sans MS" panose="030F0702030302020204" pitchFamily="66" charset="0"/>
              </a:rPr>
              <a:t>„Und der HERR sprach zu Mose: ,Sage Aaron: - Recke deine Hand aus mit deinem Stabe über die Ströme, Kanäle und Sümpfe und lass Frösche über Ägyptenland kommen‘ “</a:t>
            </a:r>
            <a:r>
              <a:rPr lang="es-ES" sz="1800" b="1" dirty="0">
                <a:solidFill>
                  <a:srgbClr val="438E67"/>
                </a:solidFill>
                <a:latin typeface="Comic Sans MS" panose="030F0702030302020204" pitchFamily="66" charset="0"/>
              </a:rPr>
              <a:t> </a:t>
            </a:r>
            <a:r>
              <a:rPr lang="es-ES" sz="1400" b="1" dirty="0">
                <a:solidFill>
                  <a:srgbClr val="438E67"/>
                </a:solidFill>
                <a:latin typeface="Comic Sans MS" panose="030F0702030302020204" pitchFamily="66" charset="0"/>
              </a:rPr>
              <a:t>(2. </a:t>
            </a:r>
            <a:r>
              <a:rPr lang="es-ES" sz="1400" b="1" dirty="0" err="1">
                <a:solidFill>
                  <a:srgbClr val="438E67"/>
                </a:solidFill>
                <a:latin typeface="Comic Sans MS" panose="030F0702030302020204" pitchFamily="66" charset="0"/>
              </a:rPr>
              <a:t>Mose</a:t>
            </a:r>
            <a:r>
              <a:rPr lang="es-ES" sz="1400" b="1" dirty="0">
                <a:solidFill>
                  <a:srgbClr val="438E67"/>
                </a:solidFill>
                <a:latin typeface="Comic Sans MS" panose="030F0702030302020204" pitchFamily="66" charset="0"/>
              </a:rPr>
              <a:t> 8:1)</a:t>
            </a:r>
            <a:endParaRPr lang="es-ES" sz="1800" b="1" dirty="0">
              <a:solidFill>
                <a:srgbClr val="438E67"/>
              </a:solidFill>
              <a:latin typeface="Comic Sans MS" panose="030F0702030302020204" pitchFamily="66" charset="0"/>
            </a:endParaRPr>
          </a:p>
        </p:txBody>
      </p:sp>
      <p:sp>
        <p:nvSpPr>
          <p:cNvPr id="6" name="CuadroTexto 5">
            <a:extLst>
              <a:ext uri="{FF2B5EF4-FFF2-40B4-BE49-F238E27FC236}">
                <a16:creationId xmlns:a16="http://schemas.microsoft.com/office/drawing/2014/main" id="{E9D55EC0-9B0A-02D5-85F0-A6A8270B6382}"/>
              </a:ext>
            </a:extLst>
          </p:cNvPr>
          <p:cNvSpPr txBox="1"/>
          <p:nvPr/>
        </p:nvSpPr>
        <p:spPr>
          <a:xfrm>
            <a:off x="1" y="-57750"/>
            <a:ext cx="12191998" cy="769441"/>
          </a:xfrm>
          <a:prstGeom prst="rect">
            <a:avLst/>
          </a:prstGeom>
          <a:noFill/>
        </p:spPr>
        <p:txBody>
          <a:bodyPr wrap="square" rtlCol="0">
            <a:spAutoFit/>
          </a:bodyPr>
          <a:lstStyle/>
          <a:p>
            <a:pPr algn="ctr"/>
            <a:r>
              <a:rPr lang="es-ES" sz="4400" b="1" dirty="0" err="1">
                <a:ln w="10160">
                  <a:solidFill>
                    <a:schemeClr val="accent3"/>
                  </a:solidFill>
                  <a:prstDash val="solid"/>
                </a:ln>
                <a:solidFill>
                  <a:srgbClr val="E8F4EE"/>
                </a:solidFill>
                <a:effectLst>
                  <a:outerShdw blurRad="38100" dist="22860" dir="5400000" algn="tl" rotWithShape="0">
                    <a:srgbClr val="000000">
                      <a:alpha val="30000"/>
                    </a:srgbClr>
                  </a:outerShdw>
                </a:effectLst>
              </a:rPr>
              <a:t>ZWEITE</a:t>
            </a:r>
            <a:r>
              <a:rPr lang="es-ES"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rPr>
              <a:t> </a:t>
            </a:r>
            <a:r>
              <a:rPr lang="es-ES" sz="4400" b="1" dirty="0" err="1">
                <a:ln w="10160">
                  <a:solidFill>
                    <a:schemeClr val="accent3"/>
                  </a:solidFill>
                  <a:prstDash val="solid"/>
                </a:ln>
                <a:solidFill>
                  <a:srgbClr val="E8F4EE"/>
                </a:solidFill>
                <a:effectLst>
                  <a:outerShdw blurRad="38100" dist="22860" dir="5400000" algn="tl" rotWithShape="0">
                    <a:srgbClr val="000000">
                      <a:alpha val="30000"/>
                    </a:srgbClr>
                  </a:outerShdw>
                </a:effectLst>
              </a:rPr>
              <a:t>PLAGE</a:t>
            </a:r>
            <a:r>
              <a:rPr lang="es-ES"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rPr>
              <a:t> (</a:t>
            </a:r>
            <a:r>
              <a:rPr lang="es-ES" sz="4400" b="1" dirty="0" err="1">
                <a:ln w="10160">
                  <a:solidFill>
                    <a:schemeClr val="accent3"/>
                  </a:solidFill>
                  <a:prstDash val="solid"/>
                </a:ln>
                <a:solidFill>
                  <a:srgbClr val="E8F4EE"/>
                </a:solidFill>
                <a:effectLst>
                  <a:outerShdw blurRad="38100" dist="22860" dir="5400000" algn="tl" rotWithShape="0">
                    <a:srgbClr val="000000">
                      <a:alpha val="30000"/>
                    </a:srgbClr>
                  </a:outerShdw>
                </a:effectLst>
              </a:rPr>
              <a:t>MILD</a:t>
            </a:r>
            <a:r>
              <a:rPr lang="es-ES"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rPr>
              <a:t>): </a:t>
            </a:r>
            <a:r>
              <a:rPr lang="es-ES" sz="4400" b="1" dirty="0" err="1">
                <a:ln w="10160">
                  <a:solidFill>
                    <a:schemeClr val="accent3"/>
                  </a:solidFill>
                  <a:prstDash val="solid"/>
                </a:ln>
                <a:solidFill>
                  <a:srgbClr val="E8F4EE"/>
                </a:solidFill>
                <a:effectLst>
                  <a:outerShdw blurRad="38100" dist="22860" dir="5400000" algn="tl" rotWithShape="0">
                    <a:srgbClr val="000000">
                      <a:alpha val="30000"/>
                    </a:srgbClr>
                  </a:outerShdw>
                </a:effectLst>
              </a:rPr>
              <a:t>FRÖSCHE</a:t>
            </a:r>
            <a:endParaRPr lang="es-ES"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endParaRPr>
          </a:p>
        </p:txBody>
      </p:sp>
      <p:sp>
        <p:nvSpPr>
          <p:cNvPr id="10" name="CuadroTexto 9">
            <a:extLst>
              <a:ext uri="{FF2B5EF4-FFF2-40B4-BE49-F238E27FC236}">
                <a16:creationId xmlns:a16="http://schemas.microsoft.com/office/drawing/2014/main" id="{7134BDEF-044F-59C4-A4D9-BE0888357CDF}"/>
              </a:ext>
            </a:extLst>
          </p:cNvPr>
          <p:cNvSpPr txBox="1"/>
          <p:nvPr/>
        </p:nvSpPr>
        <p:spPr>
          <a:xfrm>
            <a:off x="244285" y="4896837"/>
            <a:ext cx="3681413" cy="400110"/>
          </a:xfrm>
          <a:prstGeom prst="rect">
            <a:avLst/>
          </a:prstGeom>
          <a:noFill/>
        </p:spPr>
        <p:txBody>
          <a:bodyPr wrap="square">
            <a:spAutoFit/>
          </a:bodyPr>
          <a:lstStyle/>
          <a:p>
            <a:pPr lvl="0">
              <a:spcBef>
                <a:spcPts val="600"/>
              </a:spcBef>
              <a:defRPr/>
            </a:pPr>
            <a:r>
              <a:rPr lang="es-ES" sz="2000" b="1" dirty="0">
                <a:solidFill>
                  <a:srgbClr val="438E67"/>
                </a:solidFill>
              </a:rPr>
              <a:t>2. </a:t>
            </a:r>
            <a:r>
              <a:rPr lang="es-ES" sz="2000" b="1" dirty="0" err="1">
                <a:solidFill>
                  <a:srgbClr val="438E67"/>
                </a:solidFill>
              </a:rPr>
              <a:t>Mose</a:t>
            </a:r>
            <a:r>
              <a:rPr lang="es-ES" sz="2000" b="1" dirty="0">
                <a:solidFill>
                  <a:srgbClr val="438E67"/>
                </a:solidFill>
              </a:rPr>
              <a:t> 8:1-15</a:t>
            </a:r>
          </a:p>
        </p:txBody>
      </p:sp>
      <p:graphicFrame>
        <p:nvGraphicFramePr>
          <p:cNvPr id="13" name="Diagrama 12">
            <a:extLst>
              <a:ext uri="{FF2B5EF4-FFF2-40B4-BE49-F238E27FC236}">
                <a16:creationId xmlns:a16="http://schemas.microsoft.com/office/drawing/2014/main" id="{DADAB16B-03A2-8460-F132-DD87BE7ADCDE}"/>
              </a:ext>
            </a:extLst>
          </p:cNvPr>
          <p:cNvGraphicFramePr/>
          <p:nvPr>
            <p:extLst>
              <p:ext uri="{D42A27DB-BD31-4B8C-83A1-F6EECF244321}">
                <p14:modId xmlns:p14="http://schemas.microsoft.com/office/powerpoint/2010/main" val="364299340"/>
              </p:ext>
            </p:extLst>
          </p:nvPr>
        </p:nvGraphicFramePr>
        <p:xfrm>
          <a:off x="244285" y="1693248"/>
          <a:ext cx="3887955" cy="2922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E9EAA392-0F05-BF9A-80A8-579DBCF35417}"/>
              </a:ext>
            </a:extLst>
          </p:cNvPr>
          <p:cNvSpPr txBox="1"/>
          <p:nvPr/>
        </p:nvSpPr>
        <p:spPr>
          <a:xfrm>
            <a:off x="244285" y="5296947"/>
            <a:ext cx="3681413" cy="1015663"/>
          </a:xfrm>
          <a:prstGeom prst="rect">
            <a:avLst/>
          </a:prstGeom>
          <a:noFill/>
        </p:spPr>
        <p:txBody>
          <a:bodyPr wrap="square">
            <a:spAutoFit/>
          </a:bodyPr>
          <a:lstStyle/>
          <a:p>
            <a:pPr lvl="0">
              <a:spcBef>
                <a:spcPts val="600"/>
              </a:spcBef>
              <a:defRPr/>
            </a:pPr>
            <a:r>
              <a:rPr lang="de-DE" sz="2000" b="1" dirty="0">
                <a:solidFill>
                  <a:prstClr val="black"/>
                </a:solidFill>
              </a:rPr>
              <a:t>Wieder ahmten die Magier </a:t>
            </a:r>
            <a:br>
              <a:rPr lang="de-DE" sz="2000" b="1" dirty="0">
                <a:solidFill>
                  <a:prstClr val="black"/>
                </a:solidFill>
              </a:rPr>
            </a:br>
            <a:r>
              <a:rPr lang="de-DE" sz="2000" b="1" dirty="0">
                <a:solidFill>
                  <a:prstClr val="black"/>
                </a:solidFill>
              </a:rPr>
              <a:t>die Plage nach, konnten sie aber nicht stoppen.</a:t>
            </a:r>
          </a:p>
        </p:txBody>
      </p:sp>
    </p:spTree>
    <p:extLst>
      <p:ext uri="{BB962C8B-B14F-4D97-AF65-F5344CB8AC3E}">
        <p14:creationId xmlns:p14="http://schemas.microsoft.com/office/powerpoint/2010/main" val="62173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strips(down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39FA7A1-892E-9A9A-CA21-92B131DFB835}"/>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EE050054-4EDD-697E-D20A-CDE4BDD4455F}"/>
              </a:ext>
            </a:extLst>
          </p:cNvPr>
          <p:cNvSpPr txBox="1"/>
          <p:nvPr/>
        </p:nvSpPr>
        <p:spPr>
          <a:xfrm>
            <a:off x="571500" y="681731"/>
            <a:ext cx="11049000"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de-DE" b="1" dirty="0">
                <a:solidFill>
                  <a:srgbClr val="8E7144"/>
                </a:solidFill>
                <a:latin typeface="Comic Sans MS" panose="030F0702030302020204" pitchFamily="66" charset="0"/>
              </a:rPr>
              <a:t>„Und der HERR sprach zu Mose: Sage Aaron: ,Strecke deinen Stab aus und schlag in den Staub der Erde, dass er zu Stechmücken/Läusen werde in ganz Ägyptenland‘ “</a:t>
            </a:r>
            <a:r>
              <a:rPr lang="es-ES" sz="1800" b="1" dirty="0">
                <a:solidFill>
                  <a:srgbClr val="8E7144"/>
                </a:solidFill>
                <a:latin typeface="Comic Sans MS" panose="030F0702030302020204" pitchFamily="66" charset="0"/>
              </a:rPr>
              <a:t> </a:t>
            </a:r>
            <a:r>
              <a:rPr lang="es-ES" sz="1400" b="1" dirty="0">
                <a:solidFill>
                  <a:srgbClr val="8E7144"/>
                </a:solidFill>
                <a:latin typeface="Comic Sans MS" panose="030F0702030302020204" pitchFamily="66" charset="0"/>
              </a:rPr>
              <a:t>(2. </a:t>
            </a:r>
            <a:r>
              <a:rPr lang="es-ES" sz="1400" b="1" dirty="0" err="1">
                <a:solidFill>
                  <a:srgbClr val="8E7144"/>
                </a:solidFill>
                <a:latin typeface="Comic Sans MS" panose="030F0702030302020204" pitchFamily="66" charset="0"/>
              </a:rPr>
              <a:t>Mose</a:t>
            </a:r>
            <a:r>
              <a:rPr lang="es-ES" sz="1400" b="1" dirty="0">
                <a:solidFill>
                  <a:srgbClr val="8E7144"/>
                </a:solidFill>
                <a:latin typeface="Comic Sans MS" panose="030F0702030302020204" pitchFamily="66" charset="0"/>
              </a:rPr>
              <a:t> 8:12)</a:t>
            </a:r>
            <a:endParaRPr lang="es-ES" sz="1800" b="1" dirty="0">
              <a:solidFill>
                <a:srgbClr val="8E7144"/>
              </a:solidFill>
              <a:latin typeface="Comic Sans MS" panose="030F0702030302020204" pitchFamily="66" charset="0"/>
            </a:endParaRPr>
          </a:p>
        </p:txBody>
      </p:sp>
      <p:sp>
        <p:nvSpPr>
          <p:cNvPr id="6" name="CuadroTexto 5">
            <a:extLst>
              <a:ext uri="{FF2B5EF4-FFF2-40B4-BE49-F238E27FC236}">
                <a16:creationId xmlns:a16="http://schemas.microsoft.com/office/drawing/2014/main" id="{88723346-4315-F375-8098-6C594C01D621}"/>
              </a:ext>
            </a:extLst>
          </p:cNvPr>
          <p:cNvSpPr txBox="1"/>
          <p:nvPr/>
        </p:nvSpPr>
        <p:spPr>
          <a:xfrm>
            <a:off x="1" y="-57750"/>
            <a:ext cx="12191998" cy="769441"/>
          </a:xfrm>
          <a:prstGeom prst="rect">
            <a:avLst/>
          </a:prstGeom>
          <a:noFill/>
        </p:spPr>
        <p:txBody>
          <a:bodyPr wrap="square" rtlCol="0">
            <a:spAutoFit/>
          </a:bodyPr>
          <a:lstStyle/>
          <a:p>
            <a:pPr algn="ctr"/>
            <a:r>
              <a:rPr lang="es-ES" sz="4400" b="1" dirty="0" err="1">
                <a:ln w="10160">
                  <a:solidFill>
                    <a:schemeClr val="accent3"/>
                  </a:solidFill>
                  <a:prstDash val="solid"/>
                </a:ln>
                <a:solidFill>
                  <a:srgbClr val="F1ECE3"/>
                </a:solidFill>
                <a:effectLst>
                  <a:outerShdw blurRad="38100" dist="22860" dir="5400000" algn="tl" rotWithShape="0">
                    <a:srgbClr val="000000">
                      <a:alpha val="30000"/>
                    </a:srgbClr>
                  </a:outerShdw>
                </a:effectLst>
              </a:rPr>
              <a:t>DRITTE</a:t>
            </a:r>
            <a:r>
              <a:rPr lang="es-ES"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 </a:t>
            </a:r>
            <a:r>
              <a:rPr lang="es-ES" sz="4400" b="1" dirty="0" err="1">
                <a:ln w="10160">
                  <a:solidFill>
                    <a:schemeClr val="accent3"/>
                  </a:solidFill>
                  <a:prstDash val="solid"/>
                </a:ln>
                <a:solidFill>
                  <a:srgbClr val="F1ECE3"/>
                </a:solidFill>
                <a:effectLst>
                  <a:outerShdw blurRad="38100" dist="22860" dir="5400000" algn="tl" rotWithShape="0">
                    <a:srgbClr val="000000">
                      <a:alpha val="30000"/>
                    </a:srgbClr>
                  </a:outerShdw>
                </a:effectLst>
              </a:rPr>
              <a:t>PLAGE</a:t>
            </a:r>
            <a:r>
              <a:rPr lang="es-ES"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 (</a:t>
            </a:r>
            <a:r>
              <a:rPr lang="es-ES" sz="4400" b="1" dirty="0" err="1">
                <a:ln w="10160">
                  <a:solidFill>
                    <a:schemeClr val="accent3"/>
                  </a:solidFill>
                  <a:prstDash val="solid"/>
                </a:ln>
                <a:solidFill>
                  <a:srgbClr val="F1ECE3"/>
                </a:solidFill>
                <a:effectLst>
                  <a:outerShdw blurRad="38100" dist="22860" dir="5400000" algn="tl" rotWithShape="0">
                    <a:srgbClr val="000000">
                      <a:alpha val="30000"/>
                    </a:srgbClr>
                  </a:outerShdw>
                </a:effectLst>
              </a:rPr>
              <a:t>MILD</a:t>
            </a:r>
            <a:r>
              <a:rPr lang="es-ES"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 </a:t>
            </a:r>
            <a:r>
              <a:rPr lang="es-ES" sz="4400" b="1" dirty="0" err="1">
                <a:ln w="10160">
                  <a:solidFill>
                    <a:schemeClr val="accent3"/>
                  </a:solidFill>
                  <a:prstDash val="solid"/>
                </a:ln>
                <a:solidFill>
                  <a:srgbClr val="F1ECE3"/>
                </a:solidFill>
                <a:effectLst>
                  <a:outerShdw blurRad="38100" dist="22860" dir="5400000" algn="tl" rotWithShape="0">
                    <a:srgbClr val="000000">
                      <a:alpha val="30000"/>
                    </a:srgbClr>
                  </a:outerShdw>
                </a:effectLst>
              </a:rPr>
              <a:t>LÄUSE</a:t>
            </a:r>
            <a:endParaRPr lang="es-ES"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endParaRPr>
          </a:p>
        </p:txBody>
      </p:sp>
      <p:sp>
        <p:nvSpPr>
          <p:cNvPr id="10" name="CuadroTexto 9">
            <a:extLst>
              <a:ext uri="{FF2B5EF4-FFF2-40B4-BE49-F238E27FC236}">
                <a16:creationId xmlns:a16="http://schemas.microsoft.com/office/drawing/2014/main" id="{F5882452-A1BB-CDFF-EBB7-E4DF8F2B3A6E}"/>
              </a:ext>
            </a:extLst>
          </p:cNvPr>
          <p:cNvSpPr txBox="1"/>
          <p:nvPr/>
        </p:nvSpPr>
        <p:spPr>
          <a:xfrm>
            <a:off x="395287" y="4067162"/>
            <a:ext cx="3681413" cy="400110"/>
          </a:xfrm>
          <a:prstGeom prst="rect">
            <a:avLst/>
          </a:prstGeom>
          <a:noFill/>
        </p:spPr>
        <p:txBody>
          <a:bodyPr wrap="square">
            <a:spAutoFit/>
          </a:bodyPr>
          <a:lstStyle/>
          <a:p>
            <a:pPr lvl="0">
              <a:spcBef>
                <a:spcPts val="600"/>
              </a:spcBef>
              <a:defRPr/>
            </a:pPr>
            <a:r>
              <a:rPr lang="es-ES" sz="2000" b="1" dirty="0">
                <a:solidFill>
                  <a:srgbClr val="8E7144"/>
                </a:solidFill>
              </a:rPr>
              <a:t>2. </a:t>
            </a:r>
            <a:r>
              <a:rPr lang="es-ES" sz="2000" b="1" dirty="0" err="1">
                <a:solidFill>
                  <a:srgbClr val="8E7144"/>
                </a:solidFill>
              </a:rPr>
              <a:t>Mose</a:t>
            </a:r>
            <a:r>
              <a:rPr lang="es-ES" sz="2000" b="1" dirty="0">
                <a:solidFill>
                  <a:srgbClr val="8E7144"/>
                </a:solidFill>
              </a:rPr>
              <a:t> 8:12-15</a:t>
            </a:r>
          </a:p>
        </p:txBody>
      </p:sp>
      <p:graphicFrame>
        <p:nvGraphicFramePr>
          <p:cNvPr id="13" name="Diagrama 12">
            <a:extLst>
              <a:ext uri="{FF2B5EF4-FFF2-40B4-BE49-F238E27FC236}">
                <a16:creationId xmlns:a16="http://schemas.microsoft.com/office/drawing/2014/main" id="{4D700DBF-50D2-13C5-E182-C50A828705F1}"/>
              </a:ext>
            </a:extLst>
          </p:cNvPr>
          <p:cNvGraphicFramePr/>
          <p:nvPr>
            <p:extLst>
              <p:ext uri="{D42A27DB-BD31-4B8C-83A1-F6EECF244321}">
                <p14:modId xmlns:p14="http://schemas.microsoft.com/office/powerpoint/2010/main" val="3737812877"/>
              </p:ext>
            </p:extLst>
          </p:nvPr>
        </p:nvGraphicFramePr>
        <p:xfrm>
          <a:off x="395286" y="161925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a:extLst>
              <a:ext uri="{FF2B5EF4-FFF2-40B4-BE49-F238E27FC236}">
                <a16:creationId xmlns:a16="http://schemas.microsoft.com/office/drawing/2014/main" id="{282CC8B4-E755-BE1B-BBB3-FDB5BC65F0A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4470948" y="1580750"/>
            <a:ext cx="747676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64127C96-E1BE-5DD9-A9C6-CA935802D497}"/>
              </a:ext>
            </a:extLst>
          </p:cNvPr>
          <p:cNvSpPr txBox="1"/>
          <p:nvPr/>
        </p:nvSpPr>
        <p:spPr>
          <a:xfrm>
            <a:off x="0" y="4467272"/>
            <a:ext cx="4391025" cy="2246769"/>
          </a:xfrm>
          <a:prstGeom prst="rect">
            <a:avLst/>
          </a:prstGeom>
          <a:noFill/>
        </p:spPr>
        <p:txBody>
          <a:bodyPr wrap="square">
            <a:spAutoFit/>
          </a:bodyPr>
          <a:lstStyle/>
          <a:p>
            <a:pPr lvl="0">
              <a:spcBef>
                <a:spcPts val="600"/>
              </a:spcBef>
              <a:defRPr/>
            </a:pPr>
            <a:r>
              <a:rPr lang="de-DE" sz="2000" b="1" dirty="0">
                <a:solidFill>
                  <a:prstClr val="black"/>
                </a:solidFill>
              </a:rPr>
              <a:t>Die Erschaffung des Lebens aus dem Staub der Erde (1. Mose 1,24)? Es gab keinen Zweifel mehr über den Ursprung der Plagen. Selbst die Magier bekannten vor Pharao: „Das ist der Finger Gottes“ (2. Mo 8,15). Und sie gaben sich geschlagen.</a:t>
            </a:r>
          </a:p>
        </p:txBody>
      </p:sp>
    </p:spTree>
    <p:extLst>
      <p:ext uri="{BB962C8B-B14F-4D97-AF65-F5344CB8AC3E}">
        <p14:creationId xmlns:p14="http://schemas.microsoft.com/office/powerpoint/2010/main" val="35331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1054DC-64D8-A28A-ADF3-8AA17E45289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1E8EA46-2BD0-0641-752B-6FF72DE12678}"/>
              </a:ext>
            </a:extLst>
          </p:cNvPr>
          <p:cNvSpPr txBox="1"/>
          <p:nvPr/>
        </p:nvSpPr>
        <p:spPr>
          <a:xfrm>
            <a:off x="690562" y="676186"/>
            <a:ext cx="10810875" cy="861774"/>
          </a:xfrm>
          <a:prstGeom prst="rect">
            <a:avLst/>
          </a:prstGeom>
          <a:noFill/>
        </p:spPr>
        <p:txBody>
          <a:bodyPr wrap="square">
            <a:spAutoFit/>
          </a:bodyPr>
          <a:lstStyle/>
          <a:p>
            <a:pPr algn="ctr"/>
            <a:r>
              <a:rPr lang="de-DE"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„Und der HERR tat so, und es kam viel Ungeziefer in das Haus des Pharao, in die Häuser seiner Großen und über ganz Ägyptenland, und das Land wurde verheert von dem Ungeziefer“</a:t>
            </a:r>
            <a:r>
              <a:rPr lang="es-ES" sz="18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(2. </a:t>
            </a:r>
            <a:r>
              <a:rPr lang="es-ES" sz="1400" b="1" dirty="0" err="1">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Mose</a:t>
            </a:r>
            <a:r>
              <a:rPr lang="es-ES" sz="14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8:20)</a:t>
            </a:r>
            <a:endParaRPr lang="es-ES" sz="18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F35E404-73D1-0A2F-4CA9-8D03E430F84F}"/>
              </a:ext>
            </a:extLst>
          </p:cNvPr>
          <p:cNvSpPr txBox="1"/>
          <p:nvPr/>
        </p:nvSpPr>
        <p:spPr>
          <a:xfrm>
            <a:off x="1" y="0"/>
            <a:ext cx="12191998" cy="769441"/>
          </a:xfrm>
          <a:prstGeom prst="rect">
            <a:avLst/>
          </a:prstGeom>
          <a:noFill/>
        </p:spPr>
        <p:txBody>
          <a:bodyPr wrap="square" rtlCol="0">
            <a:spAutoFit/>
          </a:bodyPr>
          <a:lstStyle/>
          <a:p>
            <a:pPr algn="ctr"/>
            <a:r>
              <a:rPr lang="es-ES" sz="4400" b="1" dirty="0">
                <a:ln w="22225">
                  <a:solidFill>
                    <a:schemeClr val="accent2"/>
                  </a:solidFill>
                  <a:prstDash val="solid"/>
                </a:ln>
                <a:solidFill>
                  <a:schemeClr val="accent2">
                    <a:lumMod val="40000"/>
                    <a:lumOff val="60000"/>
                  </a:schemeClr>
                </a:solidFill>
              </a:rPr>
              <a:t>VIERTE </a:t>
            </a:r>
            <a:r>
              <a:rPr lang="es-ES" sz="4400" b="1" dirty="0" err="1">
                <a:ln w="22225">
                  <a:solidFill>
                    <a:schemeClr val="accent2"/>
                  </a:solidFill>
                  <a:prstDash val="solid"/>
                </a:ln>
                <a:solidFill>
                  <a:schemeClr val="accent2">
                    <a:lumMod val="40000"/>
                    <a:lumOff val="60000"/>
                  </a:schemeClr>
                </a:solidFill>
              </a:rPr>
              <a:t>PLAGE</a:t>
            </a:r>
            <a:r>
              <a:rPr lang="es-ES" sz="4400" b="1" dirty="0">
                <a:ln w="22225">
                  <a:solidFill>
                    <a:schemeClr val="accent2"/>
                  </a:solidFill>
                  <a:prstDash val="solid"/>
                </a:ln>
                <a:solidFill>
                  <a:schemeClr val="accent2">
                    <a:lumMod val="40000"/>
                    <a:lumOff val="60000"/>
                  </a:schemeClr>
                </a:solidFill>
              </a:rPr>
              <a:t> (</a:t>
            </a:r>
            <a:r>
              <a:rPr lang="es-ES" sz="4400" b="1" dirty="0" err="1">
                <a:ln w="22225">
                  <a:solidFill>
                    <a:schemeClr val="accent2"/>
                  </a:solidFill>
                  <a:prstDash val="solid"/>
                </a:ln>
                <a:solidFill>
                  <a:schemeClr val="accent2">
                    <a:lumMod val="40000"/>
                    <a:lumOff val="60000"/>
                  </a:schemeClr>
                </a:solidFill>
              </a:rPr>
              <a:t>ERNSTHAFT</a:t>
            </a:r>
            <a:r>
              <a:rPr lang="es-ES" sz="4400" b="1" dirty="0">
                <a:ln w="22225">
                  <a:solidFill>
                    <a:schemeClr val="accent2"/>
                  </a:solidFill>
                  <a:prstDash val="solid"/>
                </a:ln>
                <a:solidFill>
                  <a:schemeClr val="accent2">
                    <a:lumMod val="40000"/>
                    <a:lumOff val="60000"/>
                  </a:schemeClr>
                </a:solidFill>
              </a:rPr>
              <a:t>): </a:t>
            </a:r>
            <a:r>
              <a:rPr lang="es-ES" sz="4400" b="1" dirty="0" err="1">
                <a:ln w="22225">
                  <a:solidFill>
                    <a:schemeClr val="accent2"/>
                  </a:solidFill>
                  <a:prstDash val="solid"/>
                </a:ln>
                <a:solidFill>
                  <a:schemeClr val="accent2">
                    <a:lumMod val="40000"/>
                    <a:lumOff val="60000"/>
                  </a:schemeClr>
                </a:solidFill>
              </a:rPr>
              <a:t>FLIEGEN</a:t>
            </a:r>
            <a:endParaRPr lang="es-ES" sz="4400" b="1" dirty="0">
              <a:ln w="22225">
                <a:solidFill>
                  <a:schemeClr val="accent2"/>
                </a:solidFill>
                <a:prstDash val="solid"/>
              </a:ln>
              <a:solidFill>
                <a:schemeClr val="accent2">
                  <a:lumMod val="40000"/>
                  <a:lumOff val="60000"/>
                </a:schemeClr>
              </a:solidFill>
            </a:endParaRPr>
          </a:p>
        </p:txBody>
      </p:sp>
      <p:sp>
        <p:nvSpPr>
          <p:cNvPr id="10" name="CuadroTexto 9">
            <a:extLst>
              <a:ext uri="{FF2B5EF4-FFF2-40B4-BE49-F238E27FC236}">
                <a16:creationId xmlns:a16="http://schemas.microsoft.com/office/drawing/2014/main" id="{F0C3DBE5-AB9C-894D-5B9C-72698371C061}"/>
              </a:ext>
            </a:extLst>
          </p:cNvPr>
          <p:cNvSpPr txBox="1"/>
          <p:nvPr/>
        </p:nvSpPr>
        <p:spPr>
          <a:xfrm>
            <a:off x="6667500" y="4767768"/>
            <a:ext cx="4456798" cy="400110"/>
          </a:xfrm>
          <a:prstGeom prst="rect">
            <a:avLst/>
          </a:prstGeom>
          <a:noFill/>
        </p:spPr>
        <p:txBody>
          <a:bodyPr wrap="square">
            <a:spAutoFit/>
            <a:scene3d>
              <a:camera prst="orthographicFront"/>
              <a:lightRig rig="threePt" dir="t"/>
            </a:scene3d>
            <a:sp3d extrusionH="57150">
              <a:bevelT w="38100" h="38100"/>
            </a:sp3d>
          </a:bodyPr>
          <a:lstStyle/>
          <a:p>
            <a:pPr lvl="0">
              <a:spcBef>
                <a:spcPts val="600"/>
              </a:spcBef>
              <a:defRPr/>
            </a:pPr>
            <a:r>
              <a:rPr lang="es-ES" sz="2000" b="1" dirty="0">
                <a:solidFill>
                  <a:srgbClr val="F88B47"/>
                </a:solidFill>
              </a:rPr>
              <a:t>2. </a:t>
            </a:r>
            <a:r>
              <a:rPr lang="es-ES" sz="2000" b="1" dirty="0" err="1">
                <a:solidFill>
                  <a:srgbClr val="F88B47"/>
                </a:solidFill>
              </a:rPr>
              <a:t>Mose</a:t>
            </a:r>
            <a:r>
              <a:rPr kumimoji="0" lang="es-ES" sz="2000" b="1" i="0" u="none" strike="noStrike" kern="1200" cap="none" spc="0" normalizeH="0" baseline="0" noProof="0" dirty="0">
                <a:ln>
                  <a:noFill/>
                </a:ln>
                <a:solidFill>
                  <a:srgbClr val="F88B47"/>
                </a:solidFill>
                <a:effectLst/>
                <a:uLnTx/>
                <a:uFillTx/>
                <a:latin typeface="Aptos" panose="02110004020202020204"/>
                <a:ea typeface="+mn-ea"/>
                <a:cs typeface="+mn-cs"/>
              </a:rPr>
              <a:t> 8:20-32.</a:t>
            </a:r>
          </a:p>
        </p:txBody>
      </p:sp>
      <p:graphicFrame>
        <p:nvGraphicFramePr>
          <p:cNvPr id="3" name="Diagrama 2">
            <a:extLst>
              <a:ext uri="{FF2B5EF4-FFF2-40B4-BE49-F238E27FC236}">
                <a16:creationId xmlns:a16="http://schemas.microsoft.com/office/drawing/2014/main" id="{B629B6A6-209C-E965-4BE2-1CE5DB03BCF8}"/>
              </a:ext>
            </a:extLst>
          </p:cNvPr>
          <p:cNvGraphicFramePr/>
          <p:nvPr>
            <p:extLst>
              <p:ext uri="{D42A27DB-BD31-4B8C-83A1-F6EECF244321}">
                <p14:modId xmlns:p14="http://schemas.microsoft.com/office/powerpoint/2010/main" val="4204579310"/>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93BFA260-68A6-5861-0B03-840791D059BD}"/>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E4ABBFB-5B65-309B-4D57-77827245C9A4}"/>
              </a:ext>
            </a:extLst>
          </p:cNvPr>
          <p:cNvSpPr txBox="1"/>
          <p:nvPr/>
        </p:nvSpPr>
        <p:spPr>
          <a:xfrm>
            <a:off x="6667500" y="5167878"/>
            <a:ext cx="5305425" cy="1323439"/>
          </a:xfrm>
          <a:prstGeom prst="rect">
            <a:avLst/>
          </a:prstGeom>
          <a:noFill/>
        </p:spPr>
        <p:txBody>
          <a:bodyPr wrap="square">
            <a:spAutoFit/>
          </a:bodyPr>
          <a:lstStyle/>
          <a:p>
            <a:pPr lvl="0">
              <a:spcBef>
                <a:spcPts val="600"/>
              </a:spcBef>
              <a:defRPr/>
            </a:pPr>
            <a:r>
              <a:rPr lang="de-DE" sz="2000" b="1" dirty="0">
                <a:solidFill>
                  <a:prstClr val="black"/>
                </a:solidFill>
              </a:rPr>
              <a:t>Zum ersten Mal wurden die Israeliten vor der Plage geschützt. Dies veranlasste den Pharao zu Verhandlungen, aber letztlich hielt er seinen Teil der Abmachung nicht ein.</a:t>
            </a:r>
          </a:p>
        </p:txBody>
      </p:sp>
    </p:spTree>
    <p:extLst>
      <p:ext uri="{BB962C8B-B14F-4D97-AF65-F5344CB8AC3E}">
        <p14:creationId xmlns:p14="http://schemas.microsoft.com/office/powerpoint/2010/main" val="366120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F66A6C6-01CF-D6A1-F40E-52D2E3DF9AE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57B62C3C-B594-2A4F-23B2-584F706A8DB8}"/>
              </a:ext>
            </a:extLst>
          </p:cNvPr>
          <p:cNvSpPr txBox="1"/>
          <p:nvPr/>
        </p:nvSpPr>
        <p:spPr>
          <a:xfrm>
            <a:off x="690562" y="769441"/>
            <a:ext cx="10810875" cy="646331"/>
          </a:xfrm>
          <a:prstGeom prst="rect">
            <a:avLst/>
          </a:prstGeom>
          <a:noFill/>
        </p:spPr>
        <p:txBody>
          <a:bodyPr wrap="square">
            <a:spAutoFit/>
          </a:bodyPr>
          <a:lstStyle/>
          <a:p>
            <a:pPr algn="ctr"/>
            <a:r>
              <a:rPr lang="de-DE"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„so wird die Hand des HERRN kommen über dein Vieh auf dem Felde, über die Pferde, Esel, Kamele, Rinder und Schafe, eine sehr schwere Pest“</a:t>
            </a:r>
            <a:r>
              <a:rPr lang="es-ES" sz="18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(2. </a:t>
            </a:r>
            <a:r>
              <a:rPr lang="es-ES" sz="1400"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Mose</a:t>
            </a:r>
            <a:r>
              <a:rPr lang="es-ES" sz="14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9:3)</a:t>
            </a:r>
            <a:endParaRPr lang="es-ES" sz="18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3F9D26E-A1B0-76BD-3326-6657EEE067E6}"/>
              </a:ext>
            </a:extLst>
          </p:cNvPr>
          <p:cNvSpPr txBox="1"/>
          <p:nvPr/>
        </p:nvSpPr>
        <p:spPr>
          <a:xfrm>
            <a:off x="1" y="0"/>
            <a:ext cx="12191998" cy="769441"/>
          </a:xfrm>
          <a:prstGeom prst="rect">
            <a:avLst/>
          </a:prstGeom>
          <a:noFill/>
        </p:spPr>
        <p:txBody>
          <a:bodyPr wrap="square" rtlCol="0">
            <a:spAutoFit/>
          </a:bodyPr>
          <a:lstStyle/>
          <a:p>
            <a:pPr algn="ctr"/>
            <a:r>
              <a:rPr lang="es-ES" sz="4400" b="1" dirty="0" err="1">
                <a:ln w="22225">
                  <a:solidFill>
                    <a:schemeClr val="accent5">
                      <a:lumMod val="75000"/>
                    </a:schemeClr>
                  </a:solidFill>
                  <a:prstDash val="solid"/>
                </a:ln>
                <a:solidFill>
                  <a:schemeClr val="accent5">
                    <a:lumMod val="40000"/>
                    <a:lumOff val="60000"/>
                  </a:schemeClr>
                </a:solidFill>
              </a:rPr>
              <a:t>FÜNFTE</a:t>
            </a:r>
            <a:r>
              <a:rPr lang="es-ES" sz="4400" b="1" dirty="0">
                <a:ln w="22225">
                  <a:solidFill>
                    <a:schemeClr val="accent5">
                      <a:lumMod val="75000"/>
                    </a:schemeClr>
                  </a:solidFill>
                  <a:prstDash val="solid"/>
                </a:ln>
                <a:solidFill>
                  <a:schemeClr val="accent5">
                    <a:lumMod val="40000"/>
                    <a:lumOff val="60000"/>
                  </a:schemeClr>
                </a:solidFill>
              </a:rPr>
              <a:t> </a:t>
            </a:r>
            <a:r>
              <a:rPr lang="es-ES" sz="4400" b="1" dirty="0" err="1">
                <a:ln w="22225">
                  <a:solidFill>
                    <a:schemeClr val="accent5">
                      <a:lumMod val="75000"/>
                    </a:schemeClr>
                  </a:solidFill>
                  <a:prstDash val="solid"/>
                </a:ln>
                <a:solidFill>
                  <a:schemeClr val="accent5">
                    <a:lumMod val="40000"/>
                    <a:lumOff val="60000"/>
                  </a:schemeClr>
                </a:solidFill>
              </a:rPr>
              <a:t>PLAGE</a:t>
            </a:r>
            <a:r>
              <a:rPr lang="es-ES" sz="4400" b="1" dirty="0">
                <a:ln w="22225">
                  <a:solidFill>
                    <a:schemeClr val="accent5">
                      <a:lumMod val="75000"/>
                    </a:schemeClr>
                  </a:solidFill>
                  <a:prstDash val="solid"/>
                </a:ln>
                <a:solidFill>
                  <a:schemeClr val="accent5">
                    <a:lumMod val="40000"/>
                    <a:lumOff val="60000"/>
                  </a:schemeClr>
                </a:solidFill>
              </a:rPr>
              <a:t> (</a:t>
            </a:r>
            <a:r>
              <a:rPr lang="es-ES" sz="4400" b="1" dirty="0" err="1">
                <a:ln w="22225">
                  <a:solidFill>
                    <a:schemeClr val="accent5">
                      <a:lumMod val="75000"/>
                    </a:schemeClr>
                  </a:solidFill>
                  <a:prstDash val="solid"/>
                </a:ln>
                <a:solidFill>
                  <a:schemeClr val="accent5">
                    <a:lumMod val="40000"/>
                    <a:lumOff val="60000"/>
                  </a:schemeClr>
                </a:solidFill>
              </a:rPr>
              <a:t>ERNSTHAFT</a:t>
            </a:r>
            <a:r>
              <a:rPr lang="es-ES" sz="4400" b="1" dirty="0">
                <a:ln w="22225">
                  <a:solidFill>
                    <a:schemeClr val="accent5">
                      <a:lumMod val="75000"/>
                    </a:schemeClr>
                  </a:solidFill>
                  <a:prstDash val="solid"/>
                </a:ln>
                <a:solidFill>
                  <a:schemeClr val="accent5">
                    <a:lumMod val="40000"/>
                    <a:lumOff val="60000"/>
                  </a:schemeClr>
                </a:solidFill>
              </a:rPr>
              <a:t>): </a:t>
            </a:r>
            <a:r>
              <a:rPr lang="es-ES" sz="4400" b="1" dirty="0" err="1">
                <a:ln w="22225">
                  <a:solidFill>
                    <a:schemeClr val="accent5">
                      <a:lumMod val="75000"/>
                    </a:schemeClr>
                  </a:solidFill>
                  <a:prstDash val="solid"/>
                </a:ln>
                <a:solidFill>
                  <a:schemeClr val="accent5">
                    <a:lumMod val="40000"/>
                    <a:lumOff val="60000"/>
                  </a:schemeClr>
                </a:solidFill>
              </a:rPr>
              <a:t>VIEHSTERBEN</a:t>
            </a:r>
            <a:endParaRPr lang="es-ES" sz="4400" b="1" dirty="0">
              <a:ln w="22225">
                <a:solidFill>
                  <a:schemeClr val="accent5">
                    <a:lumMod val="75000"/>
                  </a:schemeClr>
                </a:solidFill>
                <a:prstDash val="solid"/>
              </a:ln>
              <a:solidFill>
                <a:schemeClr val="accent5">
                  <a:lumMod val="40000"/>
                  <a:lumOff val="60000"/>
                </a:schemeClr>
              </a:solidFill>
            </a:endParaRPr>
          </a:p>
        </p:txBody>
      </p:sp>
      <p:sp>
        <p:nvSpPr>
          <p:cNvPr id="10" name="CuadroTexto 9">
            <a:extLst>
              <a:ext uri="{FF2B5EF4-FFF2-40B4-BE49-F238E27FC236}">
                <a16:creationId xmlns:a16="http://schemas.microsoft.com/office/drawing/2014/main" id="{B2C20041-4CD2-C5ED-CAC9-AAA235CBD330}"/>
              </a:ext>
            </a:extLst>
          </p:cNvPr>
          <p:cNvSpPr txBox="1"/>
          <p:nvPr/>
        </p:nvSpPr>
        <p:spPr>
          <a:xfrm>
            <a:off x="6710813" y="4550297"/>
            <a:ext cx="4456798" cy="400110"/>
          </a:xfrm>
          <a:prstGeom prst="rect">
            <a:avLst/>
          </a:prstGeom>
          <a:noFill/>
        </p:spPr>
        <p:txBody>
          <a:bodyPr wrap="square">
            <a:spAutoFit/>
            <a:scene3d>
              <a:camera prst="orthographicFront"/>
              <a:lightRig rig="threePt" dir="t"/>
            </a:scene3d>
            <a:sp3d extrusionH="57150">
              <a:bevelT w="38100" h="38100"/>
            </a:sp3d>
          </a:bodyPr>
          <a:lstStyle/>
          <a:p>
            <a:pPr lvl="0">
              <a:spcBef>
                <a:spcPts val="600"/>
              </a:spcBef>
              <a:defRPr/>
            </a:pPr>
            <a:r>
              <a:rPr lang="es-ES" sz="2000" b="1" dirty="0">
                <a:solidFill>
                  <a:srgbClr val="12AA6C"/>
                </a:solidFill>
              </a:rPr>
              <a:t>2. </a:t>
            </a:r>
            <a:r>
              <a:rPr lang="es-ES" sz="2000" b="1" dirty="0" err="1">
                <a:solidFill>
                  <a:srgbClr val="12AA6C"/>
                </a:solidFill>
              </a:rPr>
              <a:t>Mose</a:t>
            </a:r>
            <a:r>
              <a:rPr kumimoji="0" lang="es-ES" sz="2000" b="1" i="0" u="none" strike="noStrike" kern="1200" cap="none" spc="0" normalizeH="0" baseline="0" noProof="0" dirty="0">
                <a:ln>
                  <a:noFill/>
                </a:ln>
                <a:solidFill>
                  <a:srgbClr val="12AA6C"/>
                </a:solidFill>
                <a:effectLst/>
                <a:uLnTx/>
                <a:uFillTx/>
                <a:latin typeface="Aptos" panose="02110004020202020204"/>
                <a:ea typeface="+mn-ea"/>
                <a:cs typeface="+mn-cs"/>
              </a:rPr>
              <a:t> 9:1-7.</a:t>
            </a:r>
          </a:p>
        </p:txBody>
      </p:sp>
      <p:graphicFrame>
        <p:nvGraphicFramePr>
          <p:cNvPr id="3" name="Diagrama 2">
            <a:extLst>
              <a:ext uri="{FF2B5EF4-FFF2-40B4-BE49-F238E27FC236}">
                <a16:creationId xmlns:a16="http://schemas.microsoft.com/office/drawing/2014/main" id="{7F903568-9884-D2D7-00C9-1A044253D6CE}"/>
              </a:ext>
            </a:extLst>
          </p:cNvPr>
          <p:cNvGraphicFramePr/>
          <p:nvPr>
            <p:extLst>
              <p:ext uri="{D42A27DB-BD31-4B8C-83A1-F6EECF244321}">
                <p14:modId xmlns:p14="http://schemas.microsoft.com/office/powerpoint/2010/main" val="3552897804"/>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5CDEA013-B74C-1BEB-C3B5-E04BD9B1039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27F5698B-BFE7-E204-83C9-CED1F4BB9FC1}"/>
              </a:ext>
            </a:extLst>
          </p:cNvPr>
          <p:cNvSpPr txBox="1"/>
          <p:nvPr/>
        </p:nvSpPr>
        <p:spPr>
          <a:xfrm>
            <a:off x="6710813" y="4950407"/>
            <a:ext cx="5124449" cy="1631216"/>
          </a:xfrm>
          <a:prstGeom prst="rect">
            <a:avLst/>
          </a:prstGeom>
          <a:noFill/>
        </p:spPr>
        <p:txBody>
          <a:bodyPr wrap="square">
            <a:spAutoFit/>
          </a:bodyPr>
          <a:lstStyle/>
          <a:p>
            <a:pPr lvl="0">
              <a:spcBef>
                <a:spcPts val="600"/>
              </a:spcBef>
              <a:defRPr/>
            </a:pPr>
            <a:r>
              <a:rPr lang="de-DE" sz="2000" b="1" dirty="0">
                <a:solidFill>
                  <a:prstClr val="black"/>
                </a:solidFill>
              </a:rPr>
              <a:t>Viele der Götzen waren mit einem Tierkopf verziert, so dass diese Plage die meisten von ihnen bloßstellte. Das Vieh der Ägypter starb wie prophezeit, aber das Vieh der Israeliten blieb verschont.</a:t>
            </a:r>
          </a:p>
        </p:txBody>
      </p:sp>
    </p:spTree>
    <p:extLst>
      <p:ext uri="{BB962C8B-B14F-4D97-AF65-F5344CB8AC3E}">
        <p14:creationId xmlns:p14="http://schemas.microsoft.com/office/powerpoint/2010/main" val="370068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a:extLst>
            <a:ext uri="{FF2B5EF4-FFF2-40B4-BE49-F238E27FC236}">
              <a16:creationId xmlns:a16="http://schemas.microsoft.com/office/drawing/2014/main" id="{5BA916C8-6CB1-38B5-774C-413FE3883D9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F787A0E7-218B-6515-FDDE-066F8E2A2F4B}"/>
              </a:ext>
            </a:extLst>
          </p:cNvPr>
          <p:cNvSpPr txBox="1"/>
          <p:nvPr/>
        </p:nvSpPr>
        <p:spPr>
          <a:xfrm>
            <a:off x="430304" y="775839"/>
            <a:ext cx="11331392" cy="646331"/>
          </a:xfrm>
          <a:prstGeom prst="rect">
            <a:avLst/>
          </a:prstGeom>
          <a:noFill/>
        </p:spPr>
        <p:txBody>
          <a:bodyPr wrap="square">
            <a:spAutoFit/>
          </a:bodyPr>
          <a:lstStyle/>
          <a:p>
            <a:pPr algn="ctr"/>
            <a:r>
              <a:rPr lang="de-DE"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„Und sie nahmen Ruß aus dem Ofen und traten vor den Pharao, und Mose warf den Ruß gen Himmel. Da brachen auf böse Blattern an den Menschen und am Vieh“</a:t>
            </a:r>
            <a:r>
              <a:rPr lang="es-ES"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(2. </a:t>
            </a:r>
            <a:r>
              <a:rPr lang="es-ES" sz="1400"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Mose</a:t>
            </a:r>
            <a:r>
              <a:rPr lang="es-ES" sz="14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9:10)</a:t>
            </a:r>
            <a:endParaRPr lang="es-ES"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A7288F4-2A6A-6D59-F814-5F68871C6693}"/>
              </a:ext>
            </a:extLst>
          </p:cNvPr>
          <p:cNvSpPr txBox="1"/>
          <p:nvPr/>
        </p:nvSpPr>
        <p:spPr>
          <a:xfrm>
            <a:off x="1" y="0"/>
            <a:ext cx="12191998" cy="769441"/>
          </a:xfrm>
          <a:prstGeom prst="rect">
            <a:avLst/>
          </a:prstGeom>
          <a:noFill/>
        </p:spPr>
        <p:txBody>
          <a:bodyPr wrap="square" rtlCol="0">
            <a:spAutoFit/>
          </a:bodyPr>
          <a:lstStyle/>
          <a:p>
            <a:pPr algn="ctr"/>
            <a:r>
              <a:rPr lang="es-ES" sz="4400" b="1" dirty="0" err="1">
                <a:ln w="22225">
                  <a:solidFill>
                    <a:schemeClr val="accent6">
                      <a:lumMod val="50000"/>
                    </a:schemeClr>
                  </a:solidFill>
                  <a:prstDash val="solid"/>
                </a:ln>
                <a:solidFill>
                  <a:schemeClr val="accent6">
                    <a:lumMod val="40000"/>
                    <a:lumOff val="60000"/>
                  </a:schemeClr>
                </a:solidFill>
              </a:rPr>
              <a:t>SECHSTE</a:t>
            </a:r>
            <a:r>
              <a:rPr lang="es-ES" sz="4400" b="1" dirty="0">
                <a:ln w="22225">
                  <a:solidFill>
                    <a:schemeClr val="accent6">
                      <a:lumMod val="50000"/>
                    </a:schemeClr>
                  </a:solidFill>
                  <a:prstDash val="solid"/>
                </a:ln>
                <a:solidFill>
                  <a:schemeClr val="accent6">
                    <a:lumMod val="40000"/>
                    <a:lumOff val="60000"/>
                  </a:schemeClr>
                </a:solidFill>
              </a:rPr>
              <a:t> </a:t>
            </a:r>
            <a:r>
              <a:rPr lang="es-ES" sz="4400" b="1" dirty="0" err="1">
                <a:ln w="22225">
                  <a:solidFill>
                    <a:schemeClr val="accent6">
                      <a:lumMod val="50000"/>
                    </a:schemeClr>
                  </a:solidFill>
                  <a:prstDash val="solid"/>
                </a:ln>
                <a:solidFill>
                  <a:schemeClr val="accent6">
                    <a:lumMod val="40000"/>
                    <a:lumOff val="60000"/>
                  </a:schemeClr>
                </a:solidFill>
              </a:rPr>
              <a:t>PLAGE</a:t>
            </a:r>
            <a:r>
              <a:rPr lang="es-ES" sz="4400" b="1" dirty="0">
                <a:ln w="22225">
                  <a:solidFill>
                    <a:schemeClr val="accent6">
                      <a:lumMod val="50000"/>
                    </a:schemeClr>
                  </a:solidFill>
                  <a:prstDash val="solid"/>
                </a:ln>
                <a:solidFill>
                  <a:schemeClr val="accent6">
                    <a:lumMod val="40000"/>
                    <a:lumOff val="60000"/>
                  </a:schemeClr>
                </a:solidFill>
              </a:rPr>
              <a:t> (</a:t>
            </a:r>
            <a:r>
              <a:rPr lang="es-ES" sz="4400" b="1" dirty="0" err="1">
                <a:ln w="22225">
                  <a:solidFill>
                    <a:schemeClr val="accent6">
                      <a:lumMod val="50000"/>
                    </a:schemeClr>
                  </a:solidFill>
                  <a:prstDash val="solid"/>
                </a:ln>
                <a:solidFill>
                  <a:schemeClr val="accent6">
                    <a:lumMod val="40000"/>
                    <a:lumOff val="60000"/>
                  </a:schemeClr>
                </a:solidFill>
              </a:rPr>
              <a:t>ERNSTHAFT</a:t>
            </a:r>
            <a:r>
              <a:rPr lang="es-ES" sz="4400" b="1" dirty="0">
                <a:ln w="22225">
                  <a:solidFill>
                    <a:schemeClr val="accent6">
                      <a:lumMod val="50000"/>
                    </a:schemeClr>
                  </a:solidFill>
                  <a:prstDash val="solid"/>
                </a:ln>
                <a:solidFill>
                  <a:schemeClr val="accent6">
                    <a:lumMod val="40000"/>
                    <a:lumOff val="60000"/>
                  </a:schemeClr>
                </a:solidFill>
              </a:rPr>
              <a:t>): </a:t>
            </a:r>
            <a:r>
              <a:rPr lang="es-ES" sz="4400" b="1" dirty="0" err="1">
                <a:ln w="22225">
                  <a:solidFill>
                    <a:schemeClr val="accent6">
                      <a:lumMod val="50000"/>
                    </a:schemeClr>
                  </a:solidFill>
                  <a:prstDash val="solid"/>
                </a:ln>
                <a:solidFill>
                  <a:schemeClr val="accent6">
                    <a:lumMod val="40000"/>
                    <a:lumOff val="60000"/>
                  </a:schemeClr>
                </a:solidFill>
              </a:rPr>
              <a:t>GESCHWÜRE</a:t>
            </a:r>
            <a:endParaRPr lang="es-ES" sz="4400" b="1" dirty="0">
              <a:ln w="22225">
                <a:solidFill>
                  <a:schemeClr val="accent6">
                    <a:lumMod val="50000"/>
                  </a:schemeClr>
                </a:solidFill>
                <a:prstDash val="solid"/>
              </a:ln>
              <a:solidFill>
                <a:schemeClr val="accent6">
                  <a:lumMod val="40000"/>
                  <a:lumOff val="60000"/>
                </a:schemeClr>
              </a:solidFill>
            </a:endParaRPr>
          </a:p>
        </p:txBody>
      </p:sp>
      <p:sp>
        <p:nvSpPr>
          <p:cNvPr id="10" name="CuadroTexto 9">
            <a:extLst>
              <a:ext uri="{FF2B5EF4-FFF2-40B4-BE49-F238E27FC236}">
                <a16:creationId xmlns:a16="http://schemas.microsoft.com/office/drawing/2014/main" id="{3C9531C6-7866-BE3C-B213-3CBDC6E70D4E}"/>
              </a:ext>
            </a:extLst>
          </p:cNvPr>
          <p:cNvSpPr txBox="1"/>
          <p:nvPr/>
        </p:nvSpPr>
        <p:spPr>
          <a:xfrm>
            <a:off x="6462666" y="3827658"/>
            <a:ext cx="5661955" cy="400110"/>
          </a:xfrm>
          <a:prstGeom prst="rect">
            <a:avLst/>
          </a:prstGeom>
          <a:noFill/>
        </p:spPr>
        <p:txBody>
          <a:bodyPr wrap="square">
            <a:spAutoFit/>
            <a:scene3d>
              <a:camera prst="orthographicFront"/>
              <a:lightRig rig="threePt" dir="t"/>
            </a:scene3d>
            <a:sp3d extrusionH="57150">
              <a:bevelT w="38100" h="38100"/>
            </a:sp3d>
          </a:bodyPr>
          <a:lstStyle/>
          <a:p>
            <a:pPr lvl="0">
              <a:spcBef>
                <a:spcPts val="600"/>
              </a:spcBef>
              <a:defRPr/>
            </a:pPr>
            <a:r>
              <a:rPr lang="es-ES" sz="2000" b="1" dirty="0">
                <a:solidFill>
                  <a:srgbClr val="8443EC"/>
                </a:solidFill>
              </a:rPr>
              <a:t>2. </a:t>
            </a:r>
            <a:r>
              <a:rPr lang="es-ES" sz="2000" b="1" dirty="0" err="1">
                <a:solidFill>
                  <a:srgbClr val="8443EC"/>
                </a:solidFill>
              </a:rPr>
              <a:t>Mose</a:t>
            </a:r>
            <a:r>
              <a:rPr kumimoji="0" lang="es-ES" sz="2000" b="1" i="0" u="none" strike="noStrike" kern="1200" cap="none" spc="0" normalizeH="0" baseline="0" noProof="0" dirty="0">
                <a:ln>
                  <a:noFill/>
                </a:ln>
                <a:solidFill>
                  <a:srgbClr val="8443EC"/>
                </a:solidFill>
                <a:effectLst/>
                <a:uLnTx/>
                <a:uFillTx/>
                <a:latin typeface="Aptos" panose="02110004020202020204"/>
                <a:ea typeface="+mn-ea"/>
                <a:cs typeface="+mn-cs"/>
              </a:rPr>
              <a:t> 9:</a:t>
            </a:r>
            <a:r>
              <a:rPr lang="es-ES" sz="2000" b="1" dirty="0">
                <a:solidFill>
                  <a:srgbClr val="8443EC"/>
                </a:solidFill>
                <a:latin typeface="Aptos" panose="02110004020202020204"/>
              </a:rPr>
              <a:t>8</a:t>
            </a:r>
            <a:r>
              <a:rPr kumimoji="0" lang="es-ES" sz="2000" b="1" i="0" u="none" strike="noStrike" kern="1200" cap="none" spc="0" normalizeH="0" baseline="0" noProof="0" dirty="0">
                <a:ln>
                  <a:noFill/>
                </a:ln>
                <a:solidFill>
                  <a:srgbClr val="8443EC"/>
                </a:solidFill>
                <a:effectLst/>
                <a:uLnTx/>
                <a:uFillTx/>
                <a:latin typeface="Aptos" panose="02110004020202020204"/>
                <a:ea typeface="+mn-ea"/>
                <a:cs typeface="+mn-cs"/>
              </a:rPr>
              <a:t>-12.</a:t>
            </a:r>
          </a:p>
        </p:txBody>
      </p:sp>
      <p:graphicFrame>
        <p:nvGraphicFramePr>
          <p:cNvPr id="3" name="Diagrama 2">
            <a:extLst>
              <a:ext uri="{FF2B5EF4-FFF2-40B4-BE49-F238E27FC236}">
                <a16:creationId xmlns:a16="http://schemas.microsoft.com/office/drawing/2014/main" id="{7098E087-2A0A-4415-6600-1B5568D495AD}"/>
              </a:ext>
            </a:extLst>
          </p:cNvPr>
          <p:cNvGraphicFramePr/>
          <p:nvPr>
            <p:extLst>
              <p:ext uri="{D42A27DB-BD31-4B8C-83A1-F6EECF244321}">
                <p14:modId xmlns:p14="http://schemas.microsoft.com/office/powerpoint/2010/main" val="602150601"/>
              </p:ext>
            </p:extLst>
          </p:nvPr>
        </p:nvGraphicFramePr>
        <p:xfrm>
          <a:off x="8342544" y="1579087"/>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B94E89F9-BBE4-A2BC-9F5C-8B2BF538C7D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6">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5742A4D2-A3D6-6E5C-EE49-3D7422EFB795}"/>
              </a:ext>
            </a:extLst>
          </p:cNvPr>
          <p:cNvSpPr txBox="1"/>
          <p:nvPr/>
        </p:nvSpPr>
        <p:spPr>
          <a:xfrm>
            <a:off x="6462665" y="4246219"/>
            <a:ext cx="5299031" cy="2246769"/>
          </a:xfrm>
          <a:prstGeom prst="rect">
            <a:avLst/>
          </a:prstGeom>
          <a:noFill/>
        </p:spPr>
        <p:txBody>
          <a:bodyPr wrap="square">
            <a:spAutoFit/>
          </a:bodyPr>
          <a:lstStyle/>
          <a:p>
            <a:pPr lvl="0">
              <a:spcBef>
                <a:spcPts val="600"/>
              </a:spcBef>
              <a:defRPr/>
            </a:pPr>
            <a:r>
              <a:rPr lang="de-DE" sz="2000" b="1" dirty="0">
                <a:solidFill>
                  <a:prstClr val="black"/>
                </a:solidFill>
              </a:rPr>
              <a:t>Nicht einmal Zauberer konnten sich selbst heilen </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(2. Mo 9:11). </a:t>
            </a:r>
            <a:r>
              <a:rPr lang="de-DE" sz="2000" b="1" dirty="0">
                <a:solidFill>
                  <a:prstClr val="black"/>
                </a:solidFill>
              </a:rPr>
              <a:t>Der Pharao hatte keinen Zweifel an der Ursache der Plagen. Aber er hatte beschlossen, sich nicht vor GOTT zu beugen. Darum gestattete es GOTT, dass Pharao den Folgen seiner Rebellion ausgeliefert wurde (2. Mo 9,12</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405369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3D6B1AF-1BC4-BAFF-2F5C-5A070A5ABBF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49AAF885-A2F5-408D-C811-2867B824022D}"/>
              </a:ext>
            </a:extLst>
          </p:cNvPr>
          <p:cNvSpPr txBox="1"/>
          <p:nvPr/>
        </p:nvSpPr>
        <p:spPr>
          <a:xfrm>
            <a:off x="690562" y="676186"/>
            <a:ext cx="10810875" cy="646331"/>
          </a:xfrm>
          <a:prstGeom prst="rect">
            <a:avLst/>
          </a:prstGeom>
          <a:noFill/>
        </p:spPr>
        <p:txBody>
          <a:bodyPr wrap="square">
            <a:spAutoFit/>
          </a:bodyPr>
          <a:lstStyle/>
          <a:p>
            <a:pPr algn="ctr"/>
            <a:r>
              <a:rPr lang="de-DE" b="1" dirty="0">
                <a:solidFill>
                  <a:srgbClr val="F6F3FF"/>
                </a:solidFill>
                <a:effectLst>
                  <a:outerShdw blurRad="38100" dist="38100" dir="2700000" algn="tl">
                    <a:srgbClr val="000000">
                      <a:alpha val="43137"/>
                    </a:srgbClr>
                  </a:outerShdw>
                </a:effectLst>
                <a:latin typeface="Comic Sans MS" panose="030F0702030302020204" pitchFamily="66" charset="0"/>
              </a:rPr>
              <a:t>„Siehe, ich will morgen um diese Zeit einen sehr großen Hagel fallen lassen, wie er noch nie </a:t>
            </a:r>
            <a:br>
              <a:rPr lang="de-DE" b="1" dirty="0">
                <a:solidFill>
                  <a:srgbClr val="F6F3FF"/>
                </a:solidFill>
                <a:effectLst>
                  <a:outerShdw blurRad="38100" dist="38100" dir="2700000" algn="tl">
                    <a:srgbClr val="000000">
                      <a:alpha val="43137"/>
                    </a:srgbClr>
                  </a:outerShdw>
                </a:effectLst>
                <a:latin typeface="Comic Sans MS" panose="030F0702030302020204" pitchFamily="66" charset="0"/>
              </a:rPr>
            </a:br>
            <a:r>
              <a:rPr lang="de-DE" b="1" dirty="0">
                <a:solidFill>
                  <a:srgbClr val="F6F3FF"/>
                </a:solidFill>
                <a:effectLst>
                  <a:outerShdw blurRad="38100" dist="38100" dir="2700000" algn="tl">
                    <a:srgbClr val="000000">
                      <a:alpha val="43137"/>
                    </a:srgbClr>
                  </a:outerShdw>
                </a:effectLst>
                <a:latin typeface="Comic Sans MS" panose="030F0702030302020204" pitchFamily="66" charset="0"/>
              </a:rPr>
              <a:t>in Ägypten gewesen ist von der Zeit an, als es gegründet wurde, bis heute“</a:t>
            </a:r>
            <a:r>
              <a:rPr lang="es-ES" sz="1800" b="1" dirty="0">
                <a:solidFill>
                  <a:srgbClr val="F6F3FF"/>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6F3FF"/>
                </a:solidFill>
                <a:effectLst>
                  <a:outerShdw blurRad="38100" dist="38100" dir="2700000" algn="tl">
                    <a:srgbClr val="000000">
                      <a:alpha val="43137"/>
                    </a:srgbClr>
                  </a:outerShdw>
                </a:effectLst>
                <a:latin typeface="Comic Sans MS" panose="030F0702030302020204" pitchFamily="66" charset="0"/>
              </a:rPr>
              <a:t>(2. </a:t>
            </a:r>
            <a:r>
              <a:rPr lang="es-ES" sz="1400" b="1" dirty="0" err="1">
                <a:solidFill>
                  <a:srgbClr val="F6F3FF"/>
                </a:solidFill>
                <a:effectLst>
                  <a:outerShdw blurRad="38100" dist="38100" dir="2700000" algn="tl">
                    <a:srgbClr val="000000">
                      <a:alpha val="43137"/>
                    </a:srgbClr>
                  </a:outerShdw>
                </a:effectLst>
                <a:latin typeface="Comic Sans MS" panose="030F0702030302020204" pitchFamily="66" charset="0"/>
              </a:rPr>
              <a:t>Mose</a:t>
            </a:r>
            <a:r>
              <a:rPr lang="es-ES" sz="1400" b="1" dirty="0">
                <a:solidFill>
                  <a:srgbClr val="F6F3FF"/>
                </a:solidFill>
                <a:effectLst>
                  <a:outerShdw blurRad="38100" dist="38100" dir="2700000" algn="tl">
                    <a:srgbClr val="000000">
                      <a:alpha val="43137"/>
                    </a:srgbClr>
                  </a:outerShdw>
                </a:effectLst>
                <a:latin typeface="Comic Sans MS" panose="030F0702030302020204" pitchFamily="66" charset="0"/>
              </a:rPr>
              <a:t> 9:18)</a:t>
            </a:r>
            <a:endParaRPr lang="es-ES" sz="1800" b="1" dirty="0">
              <a:solidFill>
                <a:srgbClr val="F6F3FF"/>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D38C607-DFC0-5B78-C74C-A3C9FD5D82B3}"/>
              </a:ext>
            </a:extLst>
          </p:cNvPr>
          <p:cNvSpPr txBox="1"/>
          <p:nvPr/>
        </p:nvSpPr>
        <p:spPr>
          <a:xfrm>
            <a:off x="1" y="0"/>
            <a:ext cx="12191998"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s-ES" sz="4400" b="1" dirty="0" err="1">
                <a:ln/>
                <a:solidFill>
                  <a:schemeClr val="accent4"/>
                </a:solidFill>
              </a:rPr>
              <a:t>SIEBENTE</a:t>
            </a:r>
            <a:r>
              <a:rPr lang="es-ES" sz="4400" b="1" dirty="0">
                <a:ln/>
                <a:solidFill>
                  <a:schemeClr val="accent4"/>
                </a:solidFill>
              </a:rPr>
              <a:t> </a:t>
            </a:r>
            <a:r>
              <a:rPr lang="es-ES" sz="4400" b="1" dirty="0" err="1">
                <a:ln/>
                <a:solidFill>
                  <a:schemeClr val="accent4"/>
                </a:solidFill>
              </a:rPr>
              <a:t>PLAGE</a:t>
            </a:r>
            <a:r>
              <a:rPr lang="es-ES" sz="4400" b="1" dirty="0">
                <a:ln/>
                <a:solidFill>
                  <a:schemeClr val="accent4"/>
                </a:solidFill>
              </a:rPr>
              <a:t> (</a:t>
            </a:r>
            <a:r>
              <a:rPr lang="es-ES" sz="4400" b="1" dirty="0" err="1">
                <a:ln/>
                <a:solidFill>
                  <a:schemeClr val="accent4"/>
                </a:solidFill>
              </a:rPr>
              <a:t>VERHEEREND</a:t>
            </a:r>
            <a:r>
              <a:rPr lang="es-ES" sz="4400" b="1" dirty="0">
                <a:ln/>
                <a:solidFill>
                  <a:schemeClr val="accent4"/>
                </a:solidFill>
              </a:rPr>
              <a:t>): </a:t>
            </a:r>
            <a:r>
              <a:rPr lang="es-ES" sz="4400" b="1" dirty="0" err="1">
                <a:ln/>
                <a:solidFill>
                  <a:schemeClr val="accent4"/>
                </a:solidFill>
              </a:rPr>
              <a:t>HAGEL</a:t>
            </a:r>
            <a:endParaRPr lang="es-ES" sz="4400" b="1" dirty="0">
              <a:ln/>
              <a:solidFill>
                <a:schemeClr val="accent4"/>
              </a:solidFill>
            </a:endParaRPr>
          </a:p>
        </p:txBody>
      </p:sp>
      <p:sp>
        <p:nvSpPr>
          <p:cNvPr id="10" name="CuadroTexto 9">
            <a:extLst>
              <a:ext uri="{FF2B5EF4-FFF2-40B4-BE49-F238E27FC236}">
                <a16:creationId xmlns:a16="http://schemas.microsoft.com/office/drawing/2014/main" id="{B57D08DB-D194-20D5-D98A-BFAA27CB5413}"/>
              </a:ext>
            </a:extLst>
          </p:cNvPr>
          <p:cNvSpPr txBox="1"/>
          <p:nvPr/>
        </p:nvSpPr>
        <p:spPr>
          <a:xfrm>
            <a:off x="4214751" y="2119418"/>
            <a:ext cx="3109486" cy="400110"/>
          </a:xfrm>
          <a:prstGeom prst="rect">
            <a:avLst/>
          </a:prstGeom>
          <a:noFill/>
        </p:spPr>
        <p:txBody>
          <a:bodyPr wrap="square">
            <a:spAutoFit/>
          </a:bodyPr>
          <a:lstStyle/>
          <a:p>
            <a:pPr lvl="0">
              <a:spcBef>
                <a:spcPts val="600"/>
              </a:spcBef>
              <a:defRPr/>
            </a:pPr>
            <a:r>
              <a:rPr lang="es-ES" sz="2000" b="1" dirty="0">
                <a:solidFill>
                  <a:srgbClr val="2254AE"/>
                </a:solidFill>
              </a:rPr>
              <a:t>2. </a:t>
            </a:r>
            <a:r>
              <a:rPr lang="es-ES" sz="2000" b="1" dirty="0" err="1">
                <a:solidFill>
                  <a:srgbClr val="2254AE"/>
                </a:solidFill>
              </a:rPr>
              <a:t>Mose</a:t>
            </a:r>
            <a:r>
              <a:rPr kumimoji="0" lang="es-ES" sz="2000" b="1" i="0" u="none" strike="noStrike" kern="1200" cap="none" spc="0" normalizeH="0" baseline="0" noProof="0" dirty="0">
                <a:ln>
                  <a:noFill/>
                </a:ln>
                <a:solidFill>
                  <a:srgbClr val="2254AE"/>
                </a:solidFill>
                <a:effectLst/>
                <a:uLnTx/>
                <a:uFillTx/>
                <a:latin typeface="Aptos" panose="02110004020202020204"/>
                <a:ea typeface="+mn-ea"/>
                <a:cs typeface="+mn-cs"/>
              </a:rPr>
              <a:t> 9:13-35.</a:t>
            </a:r>
          </a:p>
        </p:txBody>
      </p:sp>
      <p:graphicFrame>
        <p:nvGraphicFramePr>
          <p:cNvPr id="2" name="Diagrama 1">
            <a:extLst>
              <a:ext uri="{FF2B5EF4-FFF2-40B4-BE49-F238E27FC236}">
                <a16:creationId xmlns:a16="http://schemas.microsoft.com/office/drawing/2014/main" id="{6CB47C43-8A27-DF18-8CAF-D79AA66E4EC0}"/>
              </a:ext>
            </a:extLst>
          </p:cNvPr>
          <p:cNvGraphicFramePr/>
          <p:nvPr>
            <p:extLst>
              <p:ext uri="{D42A27DB-BD31-4B8C-83A1-F6EECF244321}">
                <p14:modId xmlns:p14="http://schemas.microsoft.com/office/powerpoint/2010/main" val="831210348"/>
              </p:ext>
            </p:extLst>
          </p:nvPr>
        </p:nvGraphicFramePr>
        <p:xfrm>
          <a:off x="356787" y="1705512"/>
          <a:ext cx="3602369"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a 2">
            <a:extLst>
              <a:ext uri="{FF2B5EF4-FFF2-40B4-BE49-F238E27FC236}">
                <a16:creationId xmlns:a16="http://schemas.microsoft.com/office/drawing/2014/main" id="{993BE1DE-D1E3-7200-756E-157F4316029C}"/>
              </a:ext>
            </a:extLst>
          </p:cNvPr>
          <p:cNvGraphicFramePr/>
          <p:nvPr>
            <p:extLst>
              <p:ext uri="{D42A27DB-BD31-4B8C-83A1-F6EECF244321}">
                <p14:modId xmlns:p14="http://schemas.microsoft.com/office/powerpoint/2010/main" val="1155525045"/>
              </p:ext>
            </p:extLst>
          </p:nvPr>
        </p:nvGraphicFramePr>
        <p:xfrm>
          <a:off x="356788" y="4189395"/>
          <a:ext cx="3368192" cy="23541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Imagen 6" descr="Un dibujo de una persona&#10;&#10;El contenido generado por IA puede ser incorrecto.">
            <a:extLst>
              <a:ext uri="{FF2B5EF4-FFF2-40B4-BE49-F238E27FC236}">
                <a16:creationId xmlns:a16="http://schemas.microsoft.com/office/drawing/2014/main" id="{2D9F6C3D-0AE3-88FF-B73E-98094084F8FC}"/>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783123" y="1564104"/>
            <a:ext cx="4150360" cy="517357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0757219E-1DC4-344C-4662-0CBBF98A1690}"/>
              </a:ext>
            </a:extLst>
          </p:cNvPr>
          <p:cNvSpPr txBox="1"/>
          <p:nvPr/>
        </p:nvSpPr>
        <p:spPr>
          <a:xfrm>
            <a:off x="4214751" y="2519528"/>
            <a:ext cx="3334196" cy="3477875"/>
          </a:xfrm>
          <a:prstGeom prst="rect">
            <a:avLst/>
          </a:prstGeom>
          <a:noFill/>
        </p:spPr>
        <p:txBody>
          <a:bodyPr wrap="square">
            <a:spAutoFit/>
          </a:bodyPr>
          <a:lstStyle/>
          <a:p>
            <a:pPr lvl="0">
              <a:spcBef>
                <a:spcPts val="600"/>
              </a:spcBef>
              <a:defRPr/>
            </a:pPr>
            <a:r>
              <a:rPr lang="de-DE" sz="2000" b="1" dirty="0">
                <a:solidFill>
                  <a:prstClr val="black"/>
                </a:solidFill>
              </a:rPr>
              <a:t>Der Glaube der Ägypter </a:t>
            </a:r>
            <a:br>
              <a:rPr lang="de-DE" sz="2000" b="1" dirty="0">
                <a:solidFill>
                  <a:prstClr val="black"/>
                </a:solidFill>
              </a:rPr>
            </a:br>
            <a:r>
              <a:rPr lang="de-DE" sz="2000" b="1" dirty="0">
                <a:solidFill>
                  <a:prstClr val="black"/>
                </a:solidFill>
              </a:rPr>
              <a:t>wurde auf die Probe gestellt. Diejenigen, die glaubten, retteten das Leben ihrer Diener und ihres Viehs (2. Mose 9,20). Der Pharao glaubte nicht und obwohl er seine Sünde zugab, war sein Bekenntnis nicht aufrichtig</a:t>
            </a:r>
            <a:br>
              <a:rPr lang="de-DE" sz="2000" b="1" dirty="0">
                <a:solidFill>
                  <a:prstClr val="black"/>
                </a:solidFill>
              </a:rPr>
            </a:br>
            <a:r>
              <a:rPr lang="de-DE" sz="2000" b="1" dirty="0">
                <a:solidFill>
                  <a:prstClr val="black"/>
                </a:solidFill>
              </a:rPr>
              <a:t>(2. Mose 9,27-30</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31562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75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49" presetClass="entr" presetSubtype="0" decel="10000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360"/>
                                          </p:val>
                                        </p:tav>
                                        <p:tav tm="100000">
                                          <p:val>
                                            <p:fltVal val="0"/>
                                          </p:val>
                                        </p:tav>
                                      </p:tavLst>
                                    </p:anim>
                                    <p:animEffect transition="in" filter="fade">
                                      <p:cBhvr>
                                        <p:cTn id="38" dur="500"/>
                                        <p:tgtEl>
                                          <p:spTgt spid="3"/>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Graphic spid="3" grpId="0">
        <p:bldAsOne/>
      </p:bldGraphic>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F0C150A-2268-4263-73BD-6E62C56B51A4}"/>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C8D6FD46-6334-2167-4EA6-E2C13C1F94B8}"/>
              </a:ext>
            </a:extLst>
          </p:cNvPr>
          <p:cNvSpPr txBox="1"/>
          <p:nvPr/>
        </p:nvSpPr>
        <p:spPr>
          <a:xfrm>
            <a:off x="690562" y="676186"/>
            <a:ext cx="10810875" cy="646331"/>
          </a:xfrm>
          <a:prstGeom prst="rect">
            <a:avLst/>
          </a:prstGeom>
          <a:noFill/>
        </p:spPr>
        <p:txBody>
          <a:bodyPr wrap="square">
            <a:spAutoFit/>
          </a:bodyPr>
          <a:lstStyle/>
          <a:p>
            <a:pPr algn="ctr"/>
            <a:r>
              <a:rPr lang="de-DE"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„Weigerst du dich aber, Mein Volk ziehen zu lassen, siehe, so will Ich morgen Heuschrecken kommen lassen über dein Gebiet“</a:t>
            </a:r>
            <a:r>
              <a:rPr lang="es-ES" sz="18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(2. </a:t>
            </a:r>
            <a:r>
              <a:rPr lang="es-ES" sz="1400"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Mose</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10:4)</a:t>
            </a:r>
            <a:endParaRPr lang="es-ES" sz="18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8E01CDCF-7EE7-2AED-519D-7A15EF303620}"/>
              </a:ext>
            </a:extLst>
          </p:cNvPr>
          <p:cNvSpPr txBox="1"/>
          <p:nvPr/>
        </p:nvSpPr>
        <p:spPr>
          <a:xfrm>
            <a:off x="1" y="0"/>
            <a:ext cx="12191998"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r>
              <a:rPr lang="es-ES" sz="4000" dirty="0" err="1">
                <a:solidFill>
                  <a:schemeClr val="accent2">
                    <a:lumMod val="40000"/>
                    <a:lumOff val="60000"/>
                  </a:schemeClr>
                </a:solidFill>
              </a:rPr>
              <a:t>ACHTE</a:t>
            </a:r>
            <a:r>
              <a:rPr lang="es-ES" sz="4000" dirty="0">
                <a:solidFill>
                  <a:schemeClr val="accent2">
                    <a:lumMod val="40000"/>
                    <a:lumOff val="60000"/>
                  </a:schemeClr>
                </a:solidFill>
              </a:rPr>
              <a:t> </a:t>
            </a:r>
            <a:r>
              <a:rPr lang="es-ES" sz="4000" dirty="0" err="1">
                <a:solidFill>
                  <a:schemeClr val="accent2">
                    <a:lumMod val="40000"/>
                    <a:lumOff val="60000"/>
                  </a:schemeClr>
                </a:solidFill>
              </a:rPr>
              <a:t>PLAGE</a:t>
            </a:r>
            <a:r>
              <a:rPr lang="es-ES" sz="4000" dirty="0">
                <a:solidFill>
                  <a:schemeClr val="accent2">
                    <a:lumMod val="40000"/>
                    <a:lumOff val="60000"/>
                  </a:schemeClr>
                </a:solidFill>
              </a:rPr>
              <a:t> (</a:t>
            </a:r>
            <a:r>
              <a:rPr lang="es-ES" sz="4000" dirty="0" err="1">
                <a:solidFill>
                  <a:schemeClr val="accent2">
                    <a:lumMod val="40000"/>
                    <a:lumOff val="60000"/>
                  </a:schemeClr>
                </a:solidFill>
              </a:rPr>
              <a:t>VERHEEREND</a:t>
            </a:r>
            <a:r>
              <a:rPr lang="es-ES" sz="4000" dirty="0">
                <a:solidFill>
                  <a:schemeClr val="accent2">
                    <a:lumMod val="40000"/>
                    <a:lumOff val="60000"/>
                  </a:schemeClr>
                </a:solidFill>
              </a:rPr>
              <a:t>): </a:t>
            </a:r>
            <a:r>
              <a:rPr lang="es-ES" sz="4000" dirty="0" err="1">
                <a:solidFill>
                  <a:schemeClr val="accent2">
                    <a:lumMod val="40000"/>
                    <a:lumOff val="60000"/>
                  </a:schemeClr>
                </a:solidFill>
              </a:rPr>
              <a:t>HEUSCHRECKEN</a:t>
            </a:r>
            <a:endParaRPr lang="es-ES" sz="4000" dirty="0">
              <a:solidFill>
                <a:schemeClr val="accent2">
                  <a:lumMod val="40000"/>
                  <a:lumOff val="60000"/>
                </a:schemeClr>
              </a:solidFill>
            </a:endParaRPr>
          </a:p>
        </p:txBody>
      </p:sp>
      <p:sp>
        <p:nvSpPr>
          <p:cNvPr id="10" name="CuadroTexto 9">
            <a:extLst>
              <a:ext uri="{FF2B5EF4-FFF2-40B4-BE49-F238E27FC236}">
                <a16:creationId xmlns:a16="http://schemas.microsoft.com/office/drawing/2014/main" id="{D6B1F340-336F-B309-6D88-59272B1E7E67}"/>
              </a:ext>
            </a:extLst>
          </p:cNvPr>
          <p:cNvSpPr txBox="1"/>
          <p:nvPr/>
        </p:nvSpPr>
        <p:spPr>
          <a:xfrm>
            <a:off x="241283" y="4311690"/>
            <a:ext cx="3589572" cy="400110"/>
          </a:xfrm>
          <a:prstGeom prst="rect">
            <a:avLst/>
          </a:prstGeom>
          <a:noFill/>
        </p:spPr>
        <p:txBody>
          <a:bodyPr wrap="square">
            <a:spAutoFit/>
          </a:bodyPr>
          <a:lstStyle/>
          <a:p>
            <a:pPr lvl="0">
              <a:spcBef>
                <a:spcPts val="600"/>
              </a:spcBef>
              <a:defRPr/>
            </a:pPr>
            <a:r>
              <a:rPr lang="es-ES" sz="2000" b="1" dirty="0">
                <a:solidFill>
                  <a:srgbClr val="AE4522"/>
                </a:solidFill>
              </a:rPr>
              <a:t>2. </a:t>
            </a:r>
            <a:r>
              <a:rPr lang="es-ES" sz="2000" b="1" dirty="0" err="1">
                <a:solidFill>
                  <a:srgbClr val="AE4522"/>
                </a:solidFill>
              </a:rPr>
              <a:t>Mose</a:t>
            </a:r>
            <a:r>
              <a:rPr kumimoji="0" lang="es-ES" sz="2000" b="1" i="0" u="none" strike="noStrike" kern="1200" cap="none" spc="0" normalizeH="0" baseline="0" noProof="0" dirty="0">
                <a:ln>
                  <a:noFill/>
                </a:ln>
                <a:solidFill>
                  <a:srgbClr val="AE4522"/>
                </a:solidFill>
                <a:effectLst/>
                <a:uLnTx/>
                <a:uFillTx/>
                <a:latin typeface="Aptos" panose="02110004020202020204"/>
                <a:ea typeface="+mn-ea"/>
                <a:cs typeface="+mn-cs"/>
              </a:rPr>
              <a:t> 10:1-20.</a:t>
            </a:r>
          </a:p>
        </p:txBody>
      </p:sp>
      <p:graphicFrame>
        <p:nvGraphicFramePr>
          <p:cNvPr id="2" name="Diagrama 1">
            <a:extLst>
              <a:ext uri="{FF2B5EF4-FFF2-40B4-BE49-F238E27FC236}">
                <a16:creationId xmlns:a16="http://schemas.microsoft.com/office/drawing/2014/main" id="{D3C6BC07-2808-93E4-CBAA-9FA91EC3DBBC}"/>
              </a:ext>
            </a:extLst>
          </p:cNvPr>
          <p:cNvGraphicFramePr/>
          <p:nvPr>
            <p:extLst>
              <p:ext uri="{D42A27DB-BD31-4B8C-83A1-F6EECF244321}">
                <p14:modId xmlns:p14="http://schemas.microsoft.com/office/powerpoint/2010/main" val="427392025"/>
              </p:ext>
            </p:extLst>
          </p:nvPr>
        </p:nvGraphicFramePr>
        <p:xfrm>
          <a:off x="462663" y="1609259"/>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D6DDCF6F-B541-DF30-7E69-010B5FB5332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4203033" y="1721470"/>
            <a:ext cx="7858224" cy="4900711"/>
          </a:xfrm>
          <a:prstGeom prst="roundRect">
            <a:avLst>
              <a:gd name="adj" fmla="val 4167"/>
            </a:avLst>
          </a:prstGeom>
          <a:solidFill>
            <a:srgbClr val="FFFFFF"/>
          </a:solidFill>
          <a:ln w="76200" cap="sq">
            <a:solidFill>
              <a:schemeClr val="accent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87A7CFF1-7107-3639-B807-575CE68043D1}"/>
              </a:ext>
            </a:extLst>
          </p:cNvPr>
          <p:cNvSpPr txBox="1"/>
          <p:nvPr/>
        </p:nvSpPr>
        <p:spPr>
          <a:xfrm>
            <a:off x="241283" y="4711800"/>
            <a:ext cx="3589572" cy="1323439"/>
          </a:xfrm>
          <a:prstGeom prst="rect">
            <a:avLst/>
          </a:prstGeom>
          <a:noFill/>
        </p:spPr>
        <p:txBody>
          <a:bodyPr wrap="square">
            <a:spAutoFit/>
          </a:bodyPr>
          <a:lstStyle/>
          <a:p>
            <a:pPr lvl="0">
              <a:spcBef>
                <a:spcPts val="600"/>
              </a:spcBef>
              <a:defRPr/>
            </a:pPr>
            <a:r>
              <a:rPr lang="de-DE" sz="2000" b="1" dirty="0">
                <a:solidFill>
                  <a:prstClr val="black"/>
                </a:solidFill>
              </a:rPr>
              <a:t>Als Ägypten verwüstet war, baten die Ägypter selbst </a:t>
            </a:r>
            <a:br>
              <a:rPr lang="de-DE" sz="2000" b="1" dirty="0">
                <a:solidFill>
                  <a:prstClr val="black"/>
                </a:solidFill>
              </a:rPr>
            </a:br>
            <a:r>
              <a:rPr lang="de-DE" sz="2000" b="1" dirty="0">
                <a:solidFill>
                  <a:prstClr val="black"/>
                </a:solidFill>
              </a:rPr>
              <a:t>den Pharao, Israel ziehen </a:t>
            </a:r>
            <a:br>
              <a:rPr lang="de-DE" sz="2000" b="1" dirty="0">
                <a:solidFill>
                  <a:prstClr val="black"/>
                </a:solidFill>
              </a:rPr>
            </a:br>
            <a:r>
              <a:rPr lang="de-DE" sz="2000" b="1" dirty="0">
                <a:solidFill>
                  <a:prstClr val="black"/>
                </a:solidFill>
              </a:rPr>
              <a:t>zu lassen (2. Mose 10:7</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31022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0B9CFFE-E128-A059-D1F9-8FDCB1D88AFD}"/>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7E65032-ED16-4008-6A46-5AF1B2CF2FA9}"/>
              </a:ext>
            </a:extLst>
          </p:cNvPr>
          <p:cNvSpPr txBox="1"/>
          <p:nvPr/>
        </p:nvSpPr>
        <p:spPr>
          <a:xfrm>
            <a:off x="690562" y="676186"/>
            <a:ext cx="10810875" cy="646331"/>
          </a:xfrm>
          <a:prstGeom prst="rect">
            <a:avLst/>
          </a:prstGeom>
          <a:noFill/>
        </p:spPr>
        <p:txBody>
          <a:bodyPr wrap="square">
            <a:spAutoFit/>
          </a:bodyPr>
          <a:lstStyle/>
          <a:p>
            <a:pPr algn="ctr"/>
            <a:r>
              <a:rPr lang="de-DE"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„Da sprach der HERR zu Mose: ,Recke deine Hand zum Himmel, dass eine solche Finsternis werde in Ägyptenland, dass man sie greifen kann‘ “</a:t>
            </a:r>
            <a:r>
              <a:rPr lang="es-ES" sz="18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(2. </a:t>
            </a:r>
            <a:r>
              <a:rPr lang="es-ES" sz="1400"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Mose</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10:21)</a:t>
            </a:r>
            <a:endParaRPr lang="es-ES" sz="18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8547BB59-4904-5FBA-CCB9-B71F88664C36}"/>
              </a:ext>
            </a:extLst>
          </p:cNvPr>
          <p:cNvSpPr txBox="1"/>
          <p:nvPr/>
        </p:nvSpPr>
        <p:spPr>
          <a:xfrm>
            <a:off x="1" y="0"/>
            <a:ext cx="12191998"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r>
              <a:rPr lang="es-ES" dirty="0" err="1">
                <a:solidFill>
                  <a:schemeClr val="accent3">
                    <a:lumMod val="40000"/>
                    <a:lumOff val="60000"/>
                  </a:schemeClr>
                </a:solidFill>
              </a:rPr>
              <a:t>NEUNTE</a:t>
            </a:r>
            <a:r>
              <a:rPr lang="es-ES" dirty="0">
                <a:solidFill>
                  <a:schemeClr val="accent3">
                    <a:lumMod val="40000"/>
                    <a:lumOff val="60000"/>
                  </a:schemeClr>
                </a:solidFill>
              </a:rPr>
              <a:t> </a:t>
            </a:r>
            <a:r>
              <a:rPr lang="es-ES" dirty="0" err="1">
                <a:solidFill>
                  <a:schemeClr val="accent3">
                    <a:lumMod val="40000"/>
                    <a:lumOff val="60000"/>
                  </a:schemeClr>
                </a:solidFill>
              </a:rPr>
              <a:t>PLAGE</a:t>
            </a:r>
            <a:r>
              <a:rPr lang="es-ES" dirty="0">
                <a:solidFill>
                  <a:schemeClr val="accent3">
                    <a:lumMod val="40000"/>
                    <a:lumOff val="60000"/>
                  </a:schemeClr>
                </a:solidFill>
              </a:rPr>
              <a:t> (</a:t>
            </a:r>
            <a:r>
              <a:rPr lang="es-ES" dirty="0" err="1">
                <a:solidFill>
                  <a:schemeClr val="accent3">
                    <a:lumMod val="40000"/>
                    <a:lumOff val="60000"/>
                  </a:schemeClr>
                </a:solidFill>
              </a:rPr>
              <a:t>VERHEEREND</a:t>
            </a:r>
            <a:r>
              <a:rPr lang="es-ES" dirty="0">
                <a:solidFill>
                  <a:schemeClr val="accent3">
                    <a:lumMod val="40000"/>
                    <a:lumOff val="60000"/>
                  </a:schemeClr>
                </a:solidFill>
              </a:rPr>
              <a:t>): </a:t>
            </a:r>
            <a:r>
              <a:rPr lang="es-ES" dirty="0" err="1">
                <a:solidFill>
                  <a:schemeClr val="accent3">
                    <a:lumMod val="40000"/>
                    <a:lumOff val="60000"/>
                  </a:schemeClr>
                </a:solidFill>
              </a:rPr>
              <a:t>FINSTERNIS</a:t>
            </a:r>
            <a:endParaRPr lang="es-ES" dirty="0">
              <a:solidFill>
                <a:schemeClr val="accent3">
                  <a:lumMod val="40000"/>
                  <a:lumOff val="60000"/>
                </a:schemeClr>
              </a:solidFill>
            </a:endParaRPr>
          </a:p>
        </p:txBody>
      </p:sp>
      <p:sp>
        <p:nvSpPr>
          <p:cNvPr id="10" name="CuadroTexto 9">
            <a:extLst>
              <a:ext uri="{FF2B5EF4-FFF2-40B4-BE49-F238E27FC236}">
                <a16:creationId xmlns:a16="http://schemas.microsoft.com/office/drawing/2014/main" id="{6A408383-1839-D338-FED0-30BEE13A4716}"/>
              </a:ext>
            </a:extLst>
          </p:cNvPr>
          <p:cNvSpPr txBox="1"/>
          <p:nvPr/>
        </p:nvSpPr>
        <p:spPr>
          <a:xfrm>
            <a:off x="224440" y="3858101"/>
            <a:ext cx="3782077" cy="400110"/>
          </a:xfrm>
          <a:prstGeom prst="rect">
            <a:avLst/>
          </a:prstGeom>
          <a:noFill/>
        </p:spPr>
        <p:txBody>
          <a:bodyPr wrap="square">
            <a:spAutoFit/>
          </a:bodyPr>
          <a:lstStyle/>
          <a:p>
            <a:pPr lvl="0">
              <a:spcBef>
                <a:spcPts val="600"/>
              </a:spcBef>
              <a:defRPr/>
            </a:pPr>
            <a:r>
              <a:rPr lang="es-ES" sz="2000" b="1" dirty="0">
                <a:solidFill>
                  <a:srgbClr val="626A6D"/>
                </a:solidFill>
              </a:rPr>
              <a:t>2. </a:t>
            </a:r>
            <a:r>
              <a:rPr lang="es-ES" sz="2000" b="1" dirty="0" err="1">
                <a:solidFill>
                  <a:srgbClr val="626A6D"/>
                </a:solidFill>
              </a:rPr>
              <a:t>Mose</a:t>
            </a:r>
            <a:r>
              <a:rPr kumimoji="0" lang="es-ES" sz="2000" b="1" i="0" u="none" strike="noStrike" kern="1200" cap="none" spc="0" normalizeH="0" baseline="0" noProof="0" dirty="0">
                <a:ln>
                  <a:noFill/>
                </a:ln>
                <a:solidFill>
                  <a:srgbClr val="626A6D"/>
                </a:solidFill>
                <a:effectLst/>
                <a:uLnTx/>
                <a:uFillTx/>
                <a:latin typeface="Aptos" panose="02110004020202020204"/>
                <a:ea typeface="+mn-ea"/>
                <a:cs typeface="+mn-cs"/>
              </a:rPr>
              <a:t> 10:21-29.</a:t>
            </a:r>
          </a:p>
        </p:txBody>
      </p:sp>
      <p:graphicFrame>
        <p:nvGraphicFramePr>
          <p:cNvPr id="2" name="Diagrama 1">
            <a:extLst>
              <a:ext uri="{FF2B5EF4-FFF2-40B4-BE49-F238E27FC236}">
                <a16:creationId xmlns:a16="http://schemas.microsoft.com/office/drawing/2014/main" id="{7B710B13-AE9B-7B60-645B-A8C8F8A6A822}"/>
              </a:ext>
            </a:extLst>
          </p:cNvPr>
          <p:cNvGraphicFramePr/>
          <p:nvPr>
            <p:extLst>
              <p:ext uri="{D42A27DB-BD31-4B8C-83A1-F6EECF244321}">
                <p14:modId xmlns:p14="http://schemas.microsoft.com/office/powerpoint/2010/main" val="4191749096"/>
              </p:ext>
            </p:extLst>
          </p:nvPr>
        </p:nvGraphicFramePr>
        <p:xfrm>
          <a:off x="441809" y="1503968"/>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2240E1FD-744E-1BA6-31B7-404B377DC44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203033" y="1721470"/>
            <a:ext cx="7858224" cy="4900711"/>
          </a:xfrm>
          <a:prstGeom prst="roundRect">
            <a:avLst>
              <a:gd name="adj" fmla="val 4167"/>
            </a:avLst>
          </a:prstGeom>
          <a:solidFill>
            <a:srgbClr val="FFFFFF"/>
          </a:solidFill>
          <a:ln w="76200" cap="sq">
            <a:solidFill>
              <a:schemeClr val="accent3">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B193DC52-8702-3997-4B43-2E8559CFAE88}"/>
              </a:ext>
            </a:extLst>
          </p:cNvPr>
          <p:cNvSpPr txBox="1"/>
          <p:nvPr/>
        </p:nvSpPr>
        <p:spPr>
          <a:xfrm>
            <a:off x="224440" y="4257054"/>
            <a:ext cx="3782077" cy="1938992"/>
          </a:xfrm>
          <a:prstGeom prst="rect">
            <a:avLst/>
          </a:prstGeom>
          <a:noFill/>
        </p:spPr>
        <p:txBody>
          <a:bodyPr wrap="square">
            <a:spAutoFit/>
          </a:bodyPr>
          <a:lstStyle/>
          <a:p>
            <a:pPr lvl="0">
              <a:spcBef>
                <a:spcPts val="600"/>
              </a:spcBef>
              <a:defRPr/>
            </a:pPr>
            <a:r>
              <a:rPr lang="de-DE" sz="2000" b="1" dirty="0">
                <a:solidFill>
                  <a:prstClr val="black"/>
                </a:solidFill>
              </a:rPr>
              <a:t>Dichte Finsternis brachte das Leben in Ägypten 3 Tage lang zum Stillstand (außer im Land Gosen). GOTT gewährte eine Zeit der Besinnung, die der Pharao nicht wirklich nutzte.</a:t>
            </a:r>
          </a:p>
        </p:txBody>
      </p:sp>
    </p:spTree>
    <p:extLst>
      <p:ext uri="{BB962C8B-B14F-4D97-AF65-F5344CB8AC3E}">
        <p14:creationId xmlns:p14="http://schemas.microsoft.com/office/powerpoint/2010/main" val="43507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2112D0D-E55F-AA28-4AFF-44843A5ADA00}"/>
              </a:ext>
            </a:extLst>
          </p:cNvPr>
          <p:cNvSpPr txBox="1"/>
          <p:nvPr/>
        </p:nvSpPr>
        <p:spPr>
          <a:xfrm>
            <a:off x="261183" y="1524536"/>
            <a:ext cx="11452660" cy="5262979"/>
          </a:xfrm>
          <a:prstGeom prst="rect">
            <a:avLst/>
          </a:prstGeom>
          <a:noFill/>
        </p:spPr>
        <p:txBody>
          <a:bodyPr wrap="square">
            <a:spAutoFit/>
          </a:bodyPr>
          <a:lstStyle/>
          <a:p>
            <a:pPr>
              <a:spcBef>
                <a:spcPts val="600"/>
              </a:spcBef>
            </a:pPr>
            <a:r>
              <a:rPr lang="de-DE" sz="2400" b="1" dirty="0">
                <a:latin typeface="Constantia" panose="02030602050306030303" pitchFamily="18" charset="0"/>
              </a:rPr>
              <a:t>„Vor der Verhängung einer jeden Plage sollte Mose deren Art und Wirkung beschreiben, damit der König sich davor retten konnte, wenn er wollte. Auf jede Strafe,  die er (durch Nachahmung) verhöhnte, sollte eine noch heftigere folgen, bis sein stolzes Herz gedemütigt wäre und er den SCHÖPFER des Himmels und der Erde als den WAHREN und LEBENDIGEN GOTT anerkennen würde. Der HERR würde den Ägyptern Gelegenheit geben, zu erkennen, wie nichtig die Weisheit ihrer mächtigen Männer und wie schwach die Macht ihrer Götzen war, wenn sie den Geboten des HERRN (JHWH‘s, des Ewig Seienden) Widerstand leisteten</a:t>
            </a:r>
            <a:r>
              <a:rPr lang="es-ES" sz="2400" b="1" dirty="0">
                <a:latin typeface="Constantia" panose="02030602050306030303" pitchFamily="18" charset="0"/>
              </a:rPr>
              <a:t>. </a:t>
            </a:r>
            <a:r>
              <a:rPr lang="de-DE" sz="2400" b="1" dirty="0">
                <a:latin typeface="Constantia" panose="02030602050306030303" pitchFamily="18" charset="0"/>
              </a:rPr>
              <a:t>GOTT würde das ägyptische Volk für seinen Götzendienst bestrafen und es zum Schweigen bringen, wenn es sich mit den Segnungen seiner sinnlosen Götzen rühmte</a:t>
            </a:r>
            <a:r>
              <a:rPr lang="es-ES" sz="2400" b="1" dirty="0">
                <a:latin typeface="Constantia" panose="02030602050306030303" pitchFamily="18" charset="0"/>
              </a:rPr>
              <a:t>. </a:t>
            </a:r>
            <a:r>
              <a:rPr lang="de-DE" sz="2400" b="1" dirty="0">
                <a:latin typeface="Constantia" panose="02030602050306030303" pitchFamily="18" charset="0"/>
              </a:rPr>
              <a:t>GOTT wollte seinen Eigenen NAMEN verherrlichen, damit andere Völker von Seiner Macht hören und vor Seinen mächtigen Taten zittern und damit Sein Volk dazu gebracht wird, sich von seinem Götzendienst abzuwenden und Ihn allein anzubeten“</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4B74E5FC-383C-D18E-234E-4DEC4C25BEFA}"/>
              </a:ext>
            </a:extLst>
          </p:cNvPr>
          <p:cNvSpPr txBox="1"/>
          <p:nvPr/>
        </p:nvSpPr>
        <p:spPr>
          <a:xfrm>
            <a:off x="67376" y="637859"/>
            <a:ext cx="9808144" cy="369332"/>
          </a:xfrm>
          <a:prstGeom prst="rect">
            <a:avLst/>
          </a:prstGeom>
          <a:noFill/>
        </p:spPr>
        <p:txBody>
          <a:bodyPr wrap="square" rtlCol="0">
            <a:spAutoFit/>
          </a:bodyPr>
          <a:lstStyle/>
          <a:p>
            <a:pPr algn="ctr"/>
            <a:r>
              <a:rPr lang="de-DE" b="1" dirty="0"/>
              <a:t>E. G. White, Patriarchen und Propheten, S. 263</a:t>
            </a:r>
          </a:p>
        </p:txBody>
      </p:sp>
    </p:spTree>
    <p:extLst>
      <p:ext uri="{BB962C8B-B14F-4D97-AF65-F5344CB8AC3E}">
        <p14:creationId xmlns:p14="http://schemas.microsoft.com/office/powerpoint/2010/main" val="44519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C59F55-A893-A990-A133-FAB2C0FA3B1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a:extLst>
              <a:ext uri="{FF2B5EF4-FFF2-40B4-BE49-F238E27FC236}">
                <a16:creationId xmlns:a16="http://schemas.microsoft.com/office/drawing/2014/main" id="{227F0C74-14A2-D2FD-B356-A218BBB973A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0" y="2959630"/>
            <a:ext cx="6400781" cy="3898370"/>
          </a:xfrm>
          <a:prstGeom prst="rect">
            <a:avLst/>
          </a:prstGeom>
          <a:effectLst>
            <a:outerShdw blurRad="50800" dist="38100" dir="18900000" algn="bl" rotWithShape="0">
              <a:prstClr val="black">
                <a:alpha val="40000"/>
              </a:prstClr>
            </a:outerShdw>
          </a:effectLst>
        </p:spPr>
      </p:pic>
      <p:pic>
        <p:nvPicPr>
          <p:cNvPr id="2" name="Imagen 1" descr="Imagen que contiene persona, interior, a rayas, sostener&#10;&#10;El contenido generado por IA puede ser incorrecto.">
            <a:extLst>
              <a:ext uri="{FF2B5EF4-FFF2-40B4-BE49-F238E27FC236}">
                <a16:creationId xmlns:a16="http://schemas.microsoft.com/office/drawing/2014/main" id="{50EE0C82-4FD9-103F-6F5C-B928286D185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5" name="CuadroTexto 4">
            <a:extLst>
              <a:ext uri="{FF2B5EF4-FFF2-40B4-BE49-F238E27FC236}">
                <a16:creationId xmlns:a16="http://schemas.microsoft.com/office/drawing/2014/main" id="{0473E252-DC24-C923-8E28-0823DB5593D4}"/>
              </a:ext>
            </a:extLst>
          </p:cNvPr>
          <p:cNvSpPr txBox="1"/>
          <p:nvPr/>
        </p:nvSpPr>
        <p:spPr>
          <a:xfrm>
            <a:off x="0" y="198367"/>
            <a:ext cx="6591299" cy="3077766"/>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„So blieb das Herz Pharaos verstockt und er ließ die Söhne Israel nicht ziehen, wie der HERR durch Mose geredet hatte“ </a:t>
            </a:r>
            <a:r>
              <a:rPr kumimoji="0" lang="de-DE" sz="24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2. Mose 9:35 (SLT)</a:t>
            </a:r>
            <a:endParaRPr kumimoji="0" lang="de-DE"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s-ES" sz="24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50008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5752233-2D7B-5003-51DD-2A0D336D4302}"/>
              </a:ext>
            </a:extLst>
          </p:cNvPr>
          <p:cNvSpPr txBox="1"/>
          <p:nvPr/>
        </p:nvSpPr>
        <p:spPr>
          <a:xfrm>
            <a:off x="6362599" y="3768382"/>
            <a:ext cx="5819775"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4F7F0D"/>
                </a:solidFill>
              </a:rPr>
              <a:t>Die </a:t>
            </a:r>
            <a:r>
              <a:rPr lang="es-ES" sz="2000" b="1" dirty="0" err="1">
                <a:solidFill>
                  <a:srgbClr val="4F7F0D"/>
                </a:solidFill>
              </a:rPr>
              <a:t>Vorgeschichte</a:t>
            </a:r>
            <a:r>
              <a:rPr lang="es-ES" sz="2000" b="1" dirty="0">
                <a:solidFill>
                  <a:srgbClr val="4F7F0D"/>
                </a:solidFill>
              </a:rPr>
              <a:t>:</a:t>
            </a:r>
          </a:p>
          <a:p>
            <a:pPr lvl="1">
              <a:spcBef>
                <a:spcPts val="600"/>
              </a:spcBef>
            </a:pPr>
            <a:r>
              <a:rPr lang="de-DE" sz="2000" b="1" dirty="0"/>
              <a:t>Der Schlangenkampf (2. Mose 7:8-12</a:t>
            </a:r>
            <a:r>
              <a:rPr lang="es-ES" sz="2000" b="1" dirty="0"/>
              <a:t>)</a:t>
            </a:r>
          </a:p>
          <a:p>
            <a:pPr lvl="1">
              <a:spcBef>
                <a:spcPts val="600"/>
              </a:spcBef>
            </a:pPr>
            <a:r>
              <a:rPr lang="de-DE" sz="2000" b="1" dirty="0"/>
              <a:t>Ein verhärtetes Herz (2. Mose 7:13</a:t>
            </a:r>
            <a:r>
              <a:rPr lang="es-ES" sz="2000" b="1" dirty="0"/>
              <a:t>)</a:t>
            </a:r>
          </a:p>
          <a:p>
            <a:pPr>
              <a:spcBef>
                <a:spcPts val="1800"/>
              </a:spcBef>
            </a:pPr>
            <a:r>
              <a:rPr lang="es-ES" sz="2000" b="1" dirty="0">
                <a:solidFill>
                  <a:srgbClr val="263DCA"/>
                </a:solidFill>
              </a:rPr>
              <a:t>Die </a:t>
            </a:r>
            <a:r>
              <a:rPr lang="es-ES" sz="2000" b="1" dirty="0" err="1">
                <a:solidFill>
                  <a:srgbClr val="263DCA"/>
                </a:solidFill>
              </a:rPr>
              <a:t>Plagen</a:t>
            </a:r>
            <a:r>
              <a:rPr lang="es-ES" sz="2000" b="1" dirty="0">
                <a:solidFill>
                  <a:srgbClr val="263DCA"/>
                </a:solidFill>
              </a:rPr>
              <a:t>:</a:t>
            </a:r>
          </a:p>
          <a:p>
            <a:pPr lvl="1">
              <a:spcBef>
                <a:spcPts val="600"/>
              </a:spcBef>
            </a:pPr>
            <a:r>
              <a:rPr lang="de-DE" sz="2000" b="1" dirty="0"/>
              <a:t>Drei milde Plagen (2. Mose 7:14-8:15</a:t>
            </a:r>
            <a:r>
              <a:rPr lang="es-ES" sz="2000" b="1" dirty="0"/>
              <a:t>)</a:t>
            </a:r>
          </a:p>
          <a:p>
            <a:pPr lvl="1">
              <a:spcBef>
                <a:spcPts val="600"/>
              </a:spcBef>
            </a:pPr>
            <a:r>
              <a:rPr lang="de-DE" sz="2000" b="1" dirty="0"/>
              <a:t>Drei ernsthafte Plagen (2. Mose 8:16-9:12</a:t>
            </a:r>
            <a:r>
              <a:rPr lang="es-ES" sz="2000" b="1" dirty="0"/>
              <a:t>)</a:t>
            </a:r>
          </a:p>
          <a:p>
            <a:pPr lvl="1">
              <a:spcBef>
                <a:spcPts val="600"/>
              </a:spcBef>
            </a:pPr>
            <a:r>
              <a:rPr lang="de-DE" sz="2000" b="1" dirty="0"/>
              <a:t>Drei verheerende Plagen (2. Mose 9:13-10:29</a:t>
            </a:r>
            <a:r>
              <a:rPr lang="es-ES" sz="2000" b="1" dirty="0"/>
              <a:t>)</a:t>
            </a:r>
          </a:p>
        </p:txBody>
      </p:sp>
      <p:sp>
        <p:nvSpPr>
          <p:cNvPr id="3" name="CuadroTexto 2">
            <a:extLst>
              <a:ext uri="{FF2B5EF4-FFF2-40B4-BE49-F238E27FC236}">
                <a16:creationId xmlns:a16="http://schemas.microsoft.com/office/drawing/2014/main" id="{043EB75B-1830-7BA1-58B6-07C3FE278B8F}"/>
              </a:ext>
            </a:extLst>
          </p:cNvPr>
          <p:cNvSpPr txBox="1"/>
          <p:nvPr/>
        </p:nvSpPr>
        <p:spPr>
          <a:xfrm>
            <a:off x="161924" y="130441"/>
            <a:ext cx="6543676" cy="1323439"/>
          </a:xfrm>
          <a:prstGeom prst="rect">
            <a:avLst/>
          </a:prstGeom>
          <a:noFill/>
        </p:spPr>
        <p:txBody>
          <a:bodyPr wrap="square" rtlCol="0">
            <a:spAutoFit/>
          </a:bodyPr>
          <a:lstStyle/>
          <a:p>
            <a:pPr>
              <a:spcBef>
                <a:spcPts val="600"/>
              </a:spcBef>
            </a:pPr>
            <a:r>
              <a:rPr lang="de-DE" sz="2000" b="1" dirty="0"/>
              <a:t>Wenn das Volk GOTTES vor einem Krieg stand, wies GOTT es an, zunächst Friedensbedingungen auszuhandeln. Wenn keine Einigung erzielt werden konnte, musste man aktiv werden (5. Mose 20,10-12).</a:t>
            </a:r>
          </a:p>
        </p:txBody>
      </p:sp>
      <p:pic>
        <p:nvPicPr>
          <p:cNvPr id="5" name="Imagen 4" descr="Un pastel de bodas&#10;&#10;El contenido generado por IA puede ser incorrecto.">
            <a:extLst>
              <a:ext uri="{FF2B5EF4-FFF2-40B4-BE49-F238E27FC236}">
                <a16:creationId xmlns:a16="http://schemas.microsoft.com/office/drawing/2014/main" id="{94173006-7BB6-E051-F500-D68C7719D8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34175" y="335126"/>
            <a:ext cx="5336096" cy="2864266"/>
          </a:xfrm>
          <a:prstGeom prst="rect">
            <a:avLst/>
          </a:prstGeom>
          <a:effectLst>
            <a:outerShdw blurRad="50800" dist="38100" algn="l" rotWithShape="0">
              <a:prstClr val="black">
                <a:alpha val="40000"/>
              </a:prstClr>
            </a:outerShdw>
          </a:effectLst>
        </p:spPr>
      </p:pic>
      <p:pic>
        <p:nvPicPr>
          <p:cNvPr id="7" name="Imagen 6" descr="Imagen que contiene fila, tabla, grande, montón&#10;&#10;El contenido generado por IA puede ser incorrecto.">
            <a:extLst>
              <a:ext uri="{FF2B5EF4-FFF2-40B4-BE49-F238E27FC236}">
                <a16:creationId xmlns:a16="http://schemas.microsoft.com/office/drawing/2014/main" id="{4DB78BC9-AC11-2CC2-595A-A3E13F33503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078" y="3922386"/>
            <a:ext cx="4225933" cy="25972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en 8" descr="Un dibujo de una persona&#10;&#10;El contenido generado por IA puede ser incorrecto.">
            <a:extLst>
              <a:ext uri="{FF2B5EF4-FFF2-40B4-BE49-F238E27FC236}">
                <a16:creationId xmlns:a16="http://schemas.microsoft.com/office/drawing/2014/main" id="{733701EE-55DF-BCA0-768A-0C90FF8C9A0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4010025" y="3922385"/>
            <a:ext cx="1809752" cy="28051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cono&#10;&#10;El contenido generado por IA puede ser incorrecto.">
            <a:extLst>
              <a:ext uri="{FF2B5EF4-FFF2-40B4-BE49-F238E27FC236}">
                <a16:creationId xmlns:a16="http://schemas.microsoft.com/office/drawing/2014/main" id="{B554827B-3D73-6FC5-2D56-772F3269840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39786" y="5108683"/>
            <a:ext cx="297825" cy="297825"/>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B1489463-AD26-82A5-6571-758D70F6C89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39786" y="3800249"/>
            <a:ext cx="297825" cy="297825"/>
          </a:xfrm>
          <a:prstGeom prst="rect">
            <a:avLst/>
          </a:prstGeom>
          <a:effectLst>
            <a:outerShdw blurRad="50800" dist="38100" dir="8100000" algn="tr" rotWithShape="0">
              <a:prstClr val="black">
                <a:alpha val="40000"/>
              </a:prstClr>
            </a:outerShdw>
          </a:effectLst>
        </p:spPr>
      </p:pic>
      <p:pic>
        <p:nvPicPr>
          <p:cNvPr id="21" name="Imagen 20" descr="Forma, Flecha&#10;&#10;El contenido generado por IA puede ser incorrecto.">
            <a:extLst>
              <a:ext uri="{FF2B5EF4-FFF2-40B4-BE49-F238E27FC236}">
                <a16:creationId xmlns:a16="http://schemas.microsoft.com/office/drawing/2014/main" id="{C79A316D-86B5-9EB8-4549-E8BE341B160D}"/>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flipH="1">
            <a:off x="6433184" y="5532909"/>
            <a:ext cx="396564" cy="206116"/>
          </a:xfrm>
          <a:prstGeom prst="rect">
            <a:avLst/>
          </a:prstGeom>
          <a:effectLst>
            <a:outerShdw blurRad="50800" dist="38100" dir="8100000" algn="tr" rotWithShape="0">
              <a:prstClr val="black">
                <a:alpha val="40000"/>
              </a:prstClr>
            </a:outerShdw>
          </a:effectLst>
        </p:spPr>
      </p:pic>
      <p:pic>
        <p:nvPicPr>
          <p:cNvPr id="25" name="Imagen 24" descr="Imagen que contiene monitor, pantalla, computadora, firmar&#10;&#10;El contenido generado por IA puede ser incorrecto.">
            <a:extLst>
              <a:ext uri="{FF2B5EF4-FFF2-40B4-BE49-F238E27FC236}">
                <a16:creationId xmlns:a16="http://schemas.microsoft.com/office/drawing/2014/main" id="{D5B0FAEE-5089-56BC-82DA-783E8A4CDE4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6433184" y="5922893"/>
            <a:ext cx="396564" cy="206116"/>
          </a:xfrm>
          <a:prstGeom prst="rect">
            <a:avLst/>
          </a:prstGeom>
          <a:effectLst>
            <a:outerShdw blurRad="50800" dist="38100" dir="8100000" algn="tr" rotWithShape="0">
              <a:prstClr val="black">
                <a:alpha val="40000"/>
              </a:prstClr>
            </a:outerShdw>
          </a:effectLst>
        </p:spPr>
      </p:pic>
      <p:pic>
        <p:nvPicPr>
          <p:cNvPr id="26" name="Imagen 25" descr="Pantalla de video juego&#10;&#10;El contenido generado por IA puede ser incorrecto.">
            <a:extLst>
              <a:ext uri="{FF2B5EF4-FFF2-40B4-BE49-F238E27FC236}">
                <a16:creationId xmlns:a16="http://schemas.microsoft.com/office/drawing/2014/main" id="{DF828DBF-D763-812E-FBEF-2D6A94C6638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6433184" y="4240441"/>
            <a:ext cx="396564" cy="206116"/>
          </a:xfrm>
          <a:prstGeom prst="rect">
            <a:avLst/>
          </a:prstGeom>
          <a:effectLst>
            <a:outerShdw blurRad="50800" dist="38100" dir="8100000" algn="tr" rotWithShape="0">
              <a:prstClr val="black">
                <a:alpha val="40000"/>
              </a:prstClr>
            </a:outerShdw>
          </a:effectLst>
        </p:spPr>
      </p:pic>
      <p:pic>
        <p:nvPicPr>
          <p:cNvPr id="27" name="Imagen 26" descr="Pantalla de video juego&#10;&#10;El contenido generado por IA puede ser incorrecto.">
            <a:extLst>
              <a:ext uri="{FF2B5EF4-FFF2-40B4-BE49-F238E27FC236}">
                <a16:creationId xmlns:a16="http://schemas.microsoft.com/office/drawing/2014/main" id="{D106AF38-DD73-A16A-1B04-C5A2B5255AC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flipH="1">
            <a:off x="6433184" y="4616236"/>
            <a:ext cx="396564" cy="206116"/>
          </a:xfrm>
          <a:prstGeom prst="rect">
            <a:avLst/>
          </a:prstGeom>
          <a:effectLst>
            <a:outerShdw blurRad="50800" dist="38100" dir="8100000" algn="tr" rotWithShape="0">
              <a:prstClr val="black">
                <a:alpha val="40000"/>
              </a:prstClr>
            </a:outerShdw>
          </a:effectLst>
        </p:spPr>
      </p:pic>
      <p:pic>
        <p:nvPicPr>
          <p:cNvPr id="29" name="Imagen 28" descr="Forma, Flecha&#10;&#10;El contenido generado por IA puede ser incorrecto.">
            <a:extLst>
              <a:ext uri="{FF2B5EF4-FFF2-40B4-BE49-F238E27FC236}">
                <a16:creationId xmlns:a16="http://schemas.microsoft.com/office/drawing/2014/main" id="{79681E11-24CD-1221-1E2C-1F00C50A6C8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flipH="1">
            <a:off x="6433184" y="6313523"/>
            <a:ext cx="396564" cy="20611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98DAC17A-4566-3704-2BA7-CD93EBE5778A}"/>
              </a:ext>
            </a:extLst>
          </p:cNvPr>
          <p:cNvSpPr txBox="1"/>
          <p:nvPr/>
        </p:nvSpPr>
        <p:spPr>
          <a:xfrm>
            <a:off x="161923" y="2773258"/>
            <a:ext cx="6543675" cy="1015663"/>
          </a:xfrm>
          <a:prstGeom prst="rect">
            <a:avLst/>
          </a:prstGeom>
          <a:noFill/>
        </p:spPr>
        <p:txBody>
          <a:bodyPr wrap="square">
            <a:spAutoFit/>
          </a:bodyPr>
          <a:lstStyle/>
          <a:p>
            <a:pPr>
              <a:spcBef>
                <a:spcPts val="600"/>
              </a:spcBef>
            </a:pPr>
            <a:r>
              <a:rPr lang="de-DE" sz="2000" b="1" dirty="0"/>
              <a:t>Als die Plagen fielen, konnte kein Götze des riesigen ägyptischen Pantheons Ägypten vor der Macht des EINEN WAHREN GOTTES schützen.</a:t>
            </a:r>
          </a:p>
        </p:txBody>
      </p:sp>
      <p:sp>
        <p:nvSpPr>
          <p:cNvPr id="11" name="CuadroTexto 10">
            <a:extLst>
              <a:ext uri="{FF2B5EF4-FFF2-40B4-BE49-F238E27FC236}">
                <a16:creationId xmlns:a16="http://schemas.microsoft.com/office/drawing/2014/main" id="{C299A7AC-BB09-3D6B-1080-81E4096BF6E5}"/>
              </a:ext>
            </a:extLst>
          </p:cNvPr>
          <p:cNvSpPr txBox="1"/>
          <p:nvPr/>
        </p:nvSpPr>
        <p:spPr>
          <a:xfrm>
            <a:off x="161922" y="1605737"/>
            <a:ext cx="6543675" cy="1015663"/>
          </a:xfrm>
          <a:prstGeom prst="rect">
            <a:avLst/>
          </a:prstGeom>
          <a:noFill/>
        </p:spPr>
        <p:txBody>
          <a:bodyPr wrap="square">
            <a:spAutoFit/>
          </a:bodyPr>
          <a:lstStyle/>
          <a:p>
            <a:pPr>
              <a:spcBef>
                <a:spcPts val="600"/>
              </a:spcBef>
            </a:pPr>
            <a:r>
              <a:rPr lang="de-DE" sz="2000" b="1" dirty="0"/>
              <a:t>So ging GOTT auch mit Ägypten um. Da aber Thutmosis keine friedliche Lösung akzeptierte, war der richtige Zeitpunkt zum Handeln gekommen.</a:t>
            </a:r>
          </a:p>
        </p:txBody>
      </p:sp>
    </p:spTree>
    <p:extLst>
      <p:ext uri="{BB962C8B-B14F-4D97-AF65-F5344CB8AC3E}">
        <p14:creationId xmlns:p14="http://schemas.microsoft.com/office/powerpoint/2010/main" val="342691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ppt_x</p:attrName>
                                        </p:attrNameLst>
                                      </p:cBhvr>
                                      <p:tavLst>
                                        <p:tav tm="0">
                                          <p:val>
                                            <p:strVal val="#ppt_x-#ppt_w/2"/>
                                          </p:val>
                                        </p:tav>
                                        <p:tav tm="100000">
                                          <p:val>
                                            <p:strVal val="#ppt_x"/>
                                          </p:val>
                                        </p:tav>
                                      </p:tavLst>
                                    </p:anim>
                                    <p:anim calcmode="lin" valueType="num">
                                      <p:cBhvr>
                                        <p:cTn id="25" dur="500" fill="hold"/>
                                        <p:tgtEl>
                                          <p:spTgt spid="7"/>
                                        </p:tgtEl>
                                        <p:attrNameLst>
                                          <p:attrName>ppt_y</p:attrName>
                                        </p:attrNameLst>
                                      </p:cBhvr>
                                      <p:tavLst>
                                        <p:tav tm="0">
                                          <p:val>
                                            <p:strVal val="#ppt_y"/>
                                          </p:val>
                                        </p:tav>
                                        <p:tav tm="100000">
                                          <p:val>
                                            <p:strVal val="#ppt_y"/>
                                          </p:val>
                                        </p:tav>
                                      </p:tavLst>
                                    </p:anim>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3"/>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17" presetClass="entr" presetSubtype="8"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ppt_x</p:attrName>
                                        </p:attrNameLst>
                                      </p:cBhvr>
                                      <p:tavLst>
                                        <p:tav tm="0">
                                          <p:val>
                                            <p:strVal val="#ppt_x-#ppt_w/2"/>
                                          </p:val>
                                        </p:tav>
                                        <p:tav tm="100000">
                                          <p:val>
                                            <p:strVal val="#ppt_x"/>
                                          </p:val>
                                        </p:tav>
                                      </p:tavLst>
                                    </p:anim>
                                    <p:anim calcmode="lin" valueType="num">
                                      <p:cBhvr>
                                        <p:cTn id="51" dur="500" fill="hold"/>
                                        <p:tgtEl>
                                          <p:spTgt spid="26"/>
                                        </p:tgtEl>
                                        <p:attrNameLst>
                                          <p:attrName>ppt_y</p:attrName>
                                        </p:attrNameLst>
                                      </p:cBhvr>
                                      <p:tavLst>
                                        <p:tav tm="0">
                                          <p:val>
                                            <p:strVal val="#ppt_y"/>
                                          </p:val>
                                        </p:tav>
                                        <p:tav tm="100000">
                                          <p:val>
                                            <p:strVal val="#ppt_y"/>
                                          </p:val>
                                        </p:tav>
                                      </p:tavLst>
                                    </p:anim>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strVal val="#ppt_h"/>
                                          </p:val>
                                        </p:tav>
                                        <p:tav tm="100000">
                                          <p:val>
                                            <p:strVal val="#ppt_h"/>
                                          </p:val>
                                        </p:tav>
                                      </p:tavLst>
                                    </p:anim>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par>
                          <p:cTn id="58" fill="hold">
                            <p:stCondLst>
                              <p:cond delay="2000"/>
                            </p:stCondLst>
                            <p:childTnLst>
                              <p:par>
                                <p:cTn id="59" presetID="17" presetClass="entr" presetSubtype="8"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ppt_x</p:attrName>
                                        </p:attrNameLst>
                                      </p:cBhvr>
                                      <p:tavLst>
                                        <p:tav tm="0">
                                          <p:val>
                                            <p:strVal val="#ppt_x-#ppt_w/2"/>
                                          </p:val>
                                        </p:tav>
                                        <p:tav tm="100000">
                                          <p:val>
                                            <p:strVal val="#ppt_x"/>
                                          </p:val>
                                        </p:tav>
                                      </p:tavLst>
                                    </p:anim>
                                    <p:anim calcmode="lin" valueType="num">
                                      <p:cBhvr>
                                        <p:cTn id="62" dur="500" fill="hold"/>
                                        <p:tgtEl>
                                          <p:spTgt spid="27"/>
                                        </p:tgtEl>
                                        <p:attrNameLst>
                                          <p:attrName>ppt_y</p:attrName>
                                        </p:attrNameLst>
                                      </p:cBhvr>
                                      <p:tavLst>
                                        <p:tav tm="0">
                                          <p:val>
                                            <p:strVal val="#ppt_y"/>
                                          </p:val>
                                        </p:tav>
                                        <p:tav tm="100000">
                                          <p:val>
                                            <p:strVal val="#ppt_y"/>
                                          </p:val>
                                        </p:tav>
                                      </p:tavLst>
                                    </p:anim>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strVal val="#ppt_h"/>
                                          </p:val>
                                        </p:tav>
                                        <p:tav tm="100000">
                                          <p:val>
                                            <p:strVal val="#ppt_h"/>
                                          </p:val>
                                        </p:tav>
                                      </p:tavLst>
                                    </p:anim>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strVal val="#ppt_w+.3"/>
                                          </p:val>
                                        </p:tav>
                                        <p:tav tm="100000">
                                          <p:val>
                                            <p:strVal val="#ppt_w"/>
                                          </p:val>
                                        </p:tav>
                                      </p:tavLst>
                                    </p:anim>
                                    <p:anim calcmode="lin" valueType="num">
                                      <p:cBhvr>
                                        <p:cTn id="74" dur="500" fill="hold"/>
                                        <p:tgtEl>
                                          <p:spTgt spid="10"/>
                                        </p:tgtEl>
                                        <p:attrNameLst>
                                          <p:attrName>ppt_h</p:attrName>
                                        </p:attrNameLst>
                                      </p:cBhvr>
                                      <p:tavLst>
                                        <p:tav tm="0">
                                          <p:val>
                                            <p:strVal val="#ppt_h"/>
                                          </p:val>
                                        </p:tav>
                                        <p:tav tm="100000">
                                          <p:val>
                                            <p:strVal val="#ppt_h"/>
                                          </p:val>
                                        </p:tav>
                                      </p:tavLst>
                                    </p:anim>
                                    <p:animEffect transition="in" filter="fade">
                                      <p:cBhvr>
                                        <p:cTn id="75" dur="500"/>
                                        <p:tgtEl>
                                          <p:spTgt spid="10"/>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par>
                          <p:cTn id="80" fill="hold">
                            <p:stCondLst>
                              <p:cond delay="1000"/>
                            </p:stCondLst>
                            <p:childTnLst>
                              <p:par>
                                <p:cTn id="81" presetID="17" presetClass="entr" presetSubtype="8" fill="hold" nodeType="after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500" fill="hold"/>
                                        <p:tgtEl>
                                          <p:spTgt spid="21"/>
                                        </p:tgtEl>
                                        <p:attrNameLst>
                                          <p:attrName>ppt_x</p:attrName>
                                        </p:attrNameLst>
                                      </p:cBhvr>
                                      <p:tavLst>
                                        <p:tav tm="0">
                                          <p:val>
                                            <p:strVal val="#ppt_x-#ppt_w/2"/>
                                          </p:val>
                                        </p:tav>
                                        <p:tav tm="100000">
                                          <p:val>
                                            <p:strVal val="#ppt_x"/>
                                          </p:val>
                                        </p:tav>
                                      </p:tavLst>
                                    </p:anim>
                                    <p:anim calcmode="lin" valueType="num">
                                      <p:cBhvr>
                                        <p:cTn id="84" dur="500" fill="hold"/>
                                        <p:tgtEl>
                                          <p:spTgt spid="21"/>
                                        </p:tgtEl>
                                        <p:attrNameLst>
                                          <p:attrName>ppt_y</p:attrName>
                                        </p:attrNameLst>
                                      </p:cBhvr>
                                      <p:tavLst>
                                        <p:tav tm="0">
                                          <p:val>
                                            <p:strVal val="#ppt_y"/>
                                          </p:val>
                                        </p:tav>
                                        <p:tav tm="100000">
                                          <p:val>
                                            <p:strVal val="#ppt_y"/>
                                          </p:val>
                                        </p:tav>
                                      </p:tavLst>
                                    </p:anim>
                                    <p:anim calcmode="lin" valueType="num">
                                      <p:cBhvr>
                                        <p:cTn id="85" dur="500" fill="hold"/>
                                        <p:tgtEl>
                                          <p:spTgt spid="21"/>
                                        </p:tgtEl>
                                        <p:attrNameLst>
                                          <p:attrName>ppt_w</p:attrName>
                                        </p:attrNameLst>
                                      </p:cBhvr>
                                      <p:tavLst>
                                        <p:tav tm="0">
                                          <p:val>
                                            <p:fltVal val="0"/>
                                          </p:val>
                                        </p:tav>
                                        <p:tav tm="100000">
                                          <p:val>
                                            <p:strVal val="#ppt_w"/>
                                          </p:val>
                                        </p:tav>
                                      </p:tavLst>
                                    </p:anim>
                                    <p:anim calcmode="lin" valueType="num">
                                      <p:cBhvr>
                                        <p:cTn id="86" dur="500" fill="hold"/>
                                        <p:tgtEl>
                                          <p:spTgt spid="21"/>
                                        </p:tgtEl>
                                        <p:attrNameLst>
                                          <p:attrName>ppt_h</p:attrName>
                                        </p:attrNameLst>
                                      </p:cBhvr>
                                      <p:tavLst>
                                        <p:tav tm="0">
                                          <p:val>
                                            <p:strVal val="#ppt_h"/>
                                          </p:val>
                                        </p:tav>
                                        <p:tav tm="100000">
                                          <p:val>
                                            <p:strVal val="#ppt_h"/>
                                          </p:val>
                                        </p:tav>
                                      </p:tavLst>
                                    </p:anim>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par>
                          <p:cTn id="91" fill="hold">
                            <p:stCondLst>
                              <p:cond delay="2000"/>
                            </p:stCondLst>
                            <p:childTnLst>
                              <p:par>
                                <p:cTn id="92" presetID="17" presetClass="entr" presetSubtype="8" fill="hold" nodeType="after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500" fill="hold"/>
                                        <p:tgtEl>
                                          <p:spTgt spid="25"/>
                                        </p:tgtEl>
                                        <p:attrNameLst>
                                          <p:attrName>ppt_x</p:attrName>
                                        </p:attrNameLst>
                                      </p:cBhvr>
                                      <p:tavLst>
                                        <p:tav tm="0">
                                          <p:val>
                                            <p:strVal val="#ppt_x-#ppt_w/2"/>
                                          </p:val>
                                        </p:tav>
                                        <p:tav tm="100000">
                                          <p:val>
                                            <p:strVal val="#ppt_x"/>
                                          </p:val>
                                        </p:tav>
                                      </p:tavLst>
                                    </p:anim>
                                    <p:anim calcmode="lin" valueType="num">
                                      <p:cBhvr>
                                        <p:cTn id="95" dur="500" fill="hold"/>
                                        <p:tgtEl>
                                          <p:spTgt spid="25"/>
                                        </p:tgtEl>
                                        <p:attrNameLst>
                                          <p:attrName>ppt_y</p:attrName>
                                        </p:attrNameLst>
                                      </p:cBhvr>
                                      <p:tavLst>
                                        <p:tav tm="0">
                                          <p:val>
                                            <p:strVal val="#ppt_y"/>
                                          </p:val>
                                        </p:tav>
                                        <p:tav tm="100000">
                                          <p:val>
                                            <p:strVal val="#ppt_y"/>
                                          </p:val>
                                        </p:tav>
                                      </p:tavLst>
                                    </p:anim>
                                    <p:anim calcmode="lin" valueType="num">
                                      <p:cBhvr>
                                        <p:cTn id="96" dur="500" fill="hold"/>
                                        <p:tgtEl>
                                          <p:spTgt spid="25"/>
                                        </p:tgtEl>
                                        <p:attrNameLst>
                                          <p:attrName>ppt_w</p:attrName>
                                        </p:attrNameLst>
                                      </p:cBhvr>
                                      <p:tavLst>
                                        <p:tav tm="0">
                                          <p:val>
                                            <p:fltVal val="0"/>
                                          </p:val>
                                        </p:tav>
                                        <p:tav tm="100000">
                                          <p:val>
                                            <p:strVal val="#ppt_w"/>
                                          </p:val>
                                        </p:tav>
                                      </p:tavLst>
                                    </p:anim>
                                    <p:anim calcmode="lin" valueType="num">
                                      <p:cBhvr>
                                        <p:cTn id="97" dur="500" fill="hold"/>
                                        <p:tgtEl>
                                          <p:spTgt spid="25"/>
                                        </p:tgtEl>
                                        <p:attrNameLst>
                                          <p:attrName>ppt_h</p:attrName>
                                        </p:attrNameLst>
                                      </p:cBhvr>
                                      <p:tavLst>
                                        <p:tav tm="0">
                                          <p:val>
                                            <p:strVal val="#ppt_h"/>
                                          </p:val>
                                        </p:tav>
                                        <p:tav tm="100000">
                                          <p:val>
                                            <p:strVal val="#ppt_h"/>
                                          </p:val>
                                        </p:tav>
                                      </p:tavLst>
                                    </p:anim>
                                  </p:childTnLst>
                                </p:cTn>
                              </p:par>
                            </p:childTnLst>
                          </p:cTn>
                        </p:par>
                        <p:par>
                          <p:cTn id="98" fill="hold">
                            <p:stCondLst>
                              <p:cond delay="2500"/>
                            </p:stCondLst>
                            <p:childTnLst>
                              <p:par>
                                <p:cTn id="99" presetID="22" presetClass="entr" presetSubtype="8" fill="hold" grpId="0" nodeType="afterEffect">
                                  <p:stCondLst>
                                    <p:cond delay="0"/>
                                  </p:stCondLst>
                                  <p:childTnLst>
                                    <p:set>
                                      <p:cBhvr>
                                        <p:cTn id="100" dur="1" fill="hold">
                                          <p:stCondLst>
                                            <p:cond delay="0"/>
                                          </p:stCondLst>
                                        </p:cTn>
                                        <p:tgtEl>
                                          <p:spTgt spid="2">
                                            <p:txEl>
                                              <p:pRg st="5" end="5"/>
                                            </p:txEl>
                                          </p:spTgt>
                                        </p:tgtEl>
                                        <p:attrNameLst>
                                          <p:attrName>style.visibility</p:attrName>
                                        </p:attrNameLst>
                                      </p:cBhvr>
                                      <p:to>
                                        <p:strVal val="visible"/>
                                      </p:to>
                                    </p:set>
                                    <p:animEffect transition="in" filter="wipe(left)">
                                      <p:cBhvr>
                                        <p:cTn id="101" dur="500"/>
                                        <p:tgtEl>
                                          <p:spTgt spid="2">
                                            <p:txEl>
                                              <p:pRg st="5" end="5"/>
                                            </p:txEl>
                                          </p:spTgt>
                                        </p:tgtEl>
                                      </p:cBhvr>
                                    </p:animEffect>
                                  </p:childTnLst>
                                </p:cTn>
                              </p:par>
                            </p:childTnLst>
                          </p:cTn>
                        </p:par>
                        <p:par>
                          <p:cTn id="102" fill="hold">
                            <p:stCondLst>
                              <p:cond delay="3000"/>
                            </p:stCondLst>
                            <p:childTnLst>
                              <p:par>
                                <p:cTn id="103" presetID="17" presetClass="entr" presetSubtype="8" fill="hold" nodeType="after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p:cTn id="105" dur="500" fill="hold"/>
                                        <p:tgtEl>
                                          <p:spTgt spid="29"/>
                                        </p:tgtEl>
                                        <p:attrNameLst>
                                          <p:attrName>ppt_x</p:attrName>
                                        </p:attrNameLst>
                                      </p:cBhvr>
                                      <p:tavLst>
                                        <p:tav tm="0">
                                          <p:val>
                                            <p:strVal val="#ppt_x-#ppt_w/2"/>
                                          </p:val>
                                        </p:tav>
                                        <p:tav tm="100000">
                                          <p:val>
                                            <p:strVal val="#ppt_x"/>
                                          </p:val>
                                        </p:tav>
                                      </p:tavLst>
                                    </p:anim>
                                    <p:anim calcmode="lin" valueType="num">
                                      <p:cBhvr>
                                        <p:cTn id="106" dur="500" fill="hold"/>
                                        <p:tgtEl>
                                          <p:spTgt spid="29"/>
                                        </p:tgtEl>
                                        <p:attrNameLst>
                                          <p:attrName>ppt_y</p:attrName>
                                        </p:attrNameLst>
                                      </p:cBhvr>
                                      <p:tavLst>
                                        <p:tav tm="0">
                                          <p:val>
                                            <p:strVal val="#ppt_y"/>
                                          </p:val>
                                        </p:tav>
                                        <p:tav tm="100000">
                                          <p:val>
                                            <p:strVal val="#ppt_y"/>
                                          </p:val>
                                        </p:tav>
                                      </p:tavLst>
                                    </p:anim>
                                    <p:anim calcmode="lin" valueType="num">
                                      <p:cBhvr>
                                        <p:cTn id="107" dur="500" fill="hold"/>
                                        <p:tgtEl>
                                          <p:spTgt spid="29"/>
                                        </p:tgtEl>
                                        <p:attrNameLst>
                                          <p:attrName>ppt_w</p:attrName>
                                        </p:attrNameLst>
                                      </p:cBhvr>
                                      <p:tavLst>
                                        <p:tav tm="0">
                                          <p:val>
                                            <p:fltVal val="0"/>
                                          </p:val>
                                        </p:tav>
                                        <p:tav tm="100000">
                                          <p:val>
                                            <p:strVal val="#ppt_w"/>
                                          </p:val>
                                        </p:tav>
                                      </p:tavLst>
                                    </p:anim>
                                    <p:anim calcmode="lin" valueType="num">
                                      <p:cBhvr>
                                        <p:cTn id="108" dur="500" fill="hold"/>
                                        <p:tgtEl>
                                          <p:spTgt spid="29"/>
                                        </p:tgtEl>
                                        <p:attrNameLst>
                                          <p:attrName>ppt_h</p:attrName>
                                        </p:attrNameLst>
                                      </p:cBhvr>
                                      <p:tavLst>
                                        <p:tav tm="0">
                                          <p:val>
                                            <p:strVal val="#ppt_h"/>
                                          </p:val>
                                        </p:tav>
                                        <p:tav tm="100000">
                                          <p:val>
                                            <p:strVal val="#ppt_h"/>
                                          </p:val>
                                        </p:tav>
                                      </p:tavLst>
                                    </p:anim>
                                  </p:childTnLst>
                                </p:cTn>
                              </p:par>
                            </p:childTnLst>
                          </p:cTn>
                        </p:par>
                        <p:par>
                          <p:cTn id="109" fill="hold">
                            <p:stCondLst>
                              <p:cond delay="3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3B8A80C-338E-C7CA-2732-4E7A7F0673AE}"/>
            </a:ext>
          </a:extLst>
        </p:cNvPr>
        <p:cNvGrpSpPr/>
        <p:nvPr/>
      </p:nvGrpSpPr>
      <p:grpSpPr>
        <a:xfrm>
          <a:off x="0" y="0"/>
          <a:ext cx="0" cy="0"/>
          <a:chOff x="0" y="0"/>
          <a:chExt cx="0" cy="0"/>
        </a:xfrm>
      </p:grpSpPr>
      <p:pic>
        <p:nvPicPr>
          <p:cNvPr id="4" name="Imagen 3" descr="Imagen que contiene persona, hombre, parado, sostener&#10;&#10;El contenido generado por IA puede ser incorrecto.">
            <a:extLst>
              <a:ext uri="{FF2B5EF4-FFF2-40B4-BE49-F238E27FC236}">
                <a16:creationId xmlns:a16="http://schemas.microsoft.com/office/drawing/2014/main" id="{CC4848F7-4CE5-44F8-FDD6-8A7066EB809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7335297" y="360828"/>
            <a:ext cx="4694384" cy="6366544"/>
          </a:xfrm>
          <a:prstGeom prst="rect">
            <a:avLst/>
          </a:prstGeom>
          <a:effectLst>
            <a:outerShdw blurRad="50800" dist="38100" dir="2700000" algn="tl" rotWithShape="0">
              <a:prstClr val="black">
                <a:alpha val="40000"/>
              </a:prstClr>
            </a:outerShdw>
          </a:effectLst>
        </p:spPr>
      </p:pic>
      <p:pic>
        <p:nvPicPr>
          <p:cNvPr id="6" name="Imagen 5" descr="Imagen que contiene persona, sostener, mujer, jugador&#10;&#10;El contenido generado por IA puede ser incorrecto.">
            <a:extLst>
              <a:ext uri="{FF2B5EF4-FFF2-40B4-BE49-F238E27FC236}">
                <a16:creationId xmlns:a16="http://schemas.microsoft.com/office/drawing/2014/main" id="{9035E35C-5379-939A-8495-370D8743D04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480406" y="360828"/>
            <a:ext cx="5355865" cy="6366545"/>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0BBAD165-29AD-D175-0BAB-F2B24B1F4CC0}"/>
              </a:ext>
            </a:extLst>
          </p:cNvPr>
          <p:cNvSpPr txBox="1"/>
          <p:nvPr/>
        </p:nvSpPr>
        <p:spPr>
          <a:xfrm>
            <a:off x="4492357" y="2489383"/>
            <a:ext cx="5355865" cy="1879233"/>
          </a:xfrm>
          <a:prstGeom prst="rect">
            <a:avLst/>
          </a:prstGeom>
          <a:noFill/>
          <a:effectLst>
            <a:outerShdw blurRad="50800" dist="152400" dir="13500000" algn="br" rotWithShape="0">
              <a:srgbClr val="C79399">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a:r>
              <a:rPr lang="es-ES" sz="6000" b="1" dirty="0">
                <a:ln/>
                <a:solidFill>
                  <a:srgbClr val="783E45"/>
                </a:solidFill>
                <a:effectLst>
                  <a:outerShdw blurRad="50800" dist="76200" dir="13500000" algn="br" rotWithShape="0">
                    <a:srgbClr val="5E3035">
                      <a:alpha val="40000"/>
                    </a:srgbClr>
                  </a:outerShdw>
                </a:effectLst>
              </a:rPr>
              <a:t>DIE VOR-</a:t>
            </a:r>
            <a:r>
              <a:rPr lang="es-ES" sz="6000" b="1" dirty="0" err="1">
                <a:ln/>
                <a:solidFill>
                  <a:srgbClr val="783E45"/>
                </a:solidFill>
                <a:effectLst>
                  <a:outerShdw blurRad="50800" dist="76200" dir="13500000" algn="br" rotWithShape="0">
                    <a:srgbClr val="5E3035">
                      <a:alpha val="40000"/>
                    </a:srgbClr>
                  </a:outerShdw>
                </a:effectLst>
              </a:rPr>
              <a:t>GESCHICHTE</a:t>
            </a:r>
            <a:endParaRPr lang="es-ES" sz="6000" b="1" dirty="0">
              <a:ln/>
              <a:solidFill>
                <a:srgbClr val="783E45"/>
              </a:solidFill>
              <a:effectLst>
                <a:outerShdw blurRad="50800" dist="76200" dir="13500000" algn="br" rotWithShape="0">
                  <a:srgbClr val="5E3035">
                    <a:alpha val="40000"/>
                  </a:srgbClr>
                </a:outerShdw>
              </a:effectLst>
            </a:endParaRPr>
          </a:p>
        </p:txBody>
      </p:sp>
    </p:spTree>
    <p:extLst>
      <p:ext uri="{BB962C8B-B14F-4D97-AF65-F5344CB8AC3E}">
        <p14:creationId xmlns:p14="http://schemas.microsoft.com/office/powerpoint/2010/main" val="5338033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A5781A-76FA-237E-6E92-F5148238EDC4}"/>
              </a:ext>
            </a:extLst>
          </p:cNvPr>
          <p:cNvSpPr txBox="1"/>
          <p:nvPr/>
        </p:nvSpPr>
        <p:spPr>
          <a:xfrm>
            <a:off x="1" y="-57750"/>
            <a:ext cx="10362604" cy="769441"/>
          </a:xfrm>
          <a:prstGeom prst="rect">
            <a:avLst/>
          </a:prstGeom>
          <a:noFill/>
        </p:spPr>
        <p:txBody>
          <a:bodyPr wrap="square">
            <a:spAutoFit/>
            <a:scene3d>
              <a:camera prst="orthographicFront"/>
              <a:lightRig rig="threePt" dir="t"/>
            </a:scene3d>
            <a:sp3d extrusionH="57150" contourW="19050">
              <a:bevelT h="25400" prst="softRound"/>
              <a:contourClr>
                <a:schemeClr val="accent5"/>
              </a:contourClr>
            </a:sp3d>
          </a:bodyPr>
          <a:lstStyle/>
          <a:p>
            <a:pPr algn="ctr"/>
            <a:r>
              <a:rPr lang="es-ES" sz="4400" b="1" spc="300" dirty="0">
                <a:ln w="9525">
                  <a:solidFill>
                    <a:schemeClr val="bg1"/>
                  </a:solidFill>
                  <a:prstDash val="solid"/>
                </a:ln>
                <a:solidFill>
                  <a:srgbClr val="BB4F28"/>
                </a:solidFill>
                <a:effectLst>
                  <a:outerShdw blurRad="12700" dist="38100" dir="2700000" algn="tl" rotWithShape="0">
                    <a:schemeClr val="accent5">
                      <a:lumMod val="60000"/>
                      <a:lumOff val="40000"/>
                    </a:schemeClr>
                  </a:outerShdw>
                </a:effectLst>
              </a:rPr>
              <a:t>DER </a:t>
            </a:r>
            <a:r>
              <a:rPr lang="es-ES" sz="4400" b="1" spc="300" dirty="0" err="1">
                <a:ln w="9525">
                  <a:solidFill>
                    <a:schemeClr val="bg1"/>
                  </a:solidFill>
                  <a:prstDash val="solid"/>
                </a:ln>
                <a:solidFill>
                  <a:srgbClr val="BB4F28"/>
                </a:solidFill>
                <a:effectLst>
                  <a:outerShdw blurRad="12700" dist="38100" dir="2700000" algn="tl" rotWithShape="0">
                    <a:schemeClr val="accent5">
                      <a:lumMod val="60000"/>
                      <a:lumOff val="40000"/>
                    </a:schemeClr>
                  </a:outerShdw>
                </a:effectLst>
              </a:rPr>
              <a:t>SCHLANGENKAMPF</a:t>
            </a:r>
            <a:endParaRPr lang="es-ES" sz="4400" b="1" spc="300" dirty="0">
              <a:ln w="9525">
                <a:solidFill>
                  <a:schemeClr val="bg1"/>
                </a:solidFill>
                <a:prstDash val="solid"/>
              </a:ln>
              <a:solidFill>
                <a:srgbClr val="BB4F28"/>
              </a:solidFill>
              <a:effectLst>
                <a:outerShdw blurRad="12700" dist="381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B0C758F2-9F4C-8465-50E1-EDB79CDA39C7}"/>
              </a:ext>
            </a:extLst>
          </p:cNvPr>
          <p:cNvSpPr txBox="1"/>
          <p:nvPr/>
        </p:nvSpPr>
        <p:spPr>
          <a:xfrm>
            <a:off x="204491" y="523909"/>
            <a:ext cx="9953625" cy="646331"/>
          </a:xfrm>
          <a:prstGeom prst="rect">
            <a:avLst/>
          </a:prstGeom>
          <a:noFill/>
        </p:spPr>
        <p:txBody>
          <a:bodyPr wrap="square">
            <a:spAutoFit/>
          </a:bodyPr>
          <a:lstStyle/>
          <a:p>
            <a:pPr algn="ctr"/>
            <a:r>
              <a:rPr lang="de-DE" b="1" dirty="0">
                <a:solidFill>
                  <a:srgbClr val="3A4567"/>
                </a:solidFill>
                <a:latin typeface="Comic Sans MS" panose="030F0702030302020204" pitchFamily="66" charset="0"/>
              </a:rPr>
              <a:t>„Ein jeder warf seinen Stab hin, da wurden Schlangen daraus; aber Aarons Stab verschlang ihre Stäbe“</a:t>
            </a:r>
            <a:r>
              <a:rPr lang="es-ES" b="1" dirty="0">
                <a:solidFill>
                  <a:srgbClr val="3A4567"/>
                </a:solidFill>
                <a:latin typeface="Comic Sans MS" panose="030F0702030302020204" pitchFamily="66" charset="0"/>
              </a:rPr>
              <a:t> </a:t>
            </a:r>
            <a:r>
              <a:rPr lang="es-ES" sz="1400" b="1" dirty="0">
                <a:solidFill>
                  <a:srgbClr val="3A4567"/>
                </a:solidFill>
                <a:latin typeface="Comic Sans MS" panose="030F0702030302020204" pitchFamily="66" charset="0"/>
              </a:rPr>
              <a:t>(2. </a:t>
            </a:r>
            <a:r>
              <a:rPr lang="es-ES" sz="1400" b="1" dirty="0" err="1">
                <a:solidFill>
                  <a:srgbClr val="3A4567"/>
                </a:solidFill>
                <a:latin typeface="Comic Sans MS" panose="030F0702030302020204" pitchFamily="66" charset="0"/>
              </a:rPr>
              <a:t>Mose</a:t>
            </a:r>
            <a:r>
              <a:rPr lang="es-ES" sz="1400" b="1" dirty="0">
                <a:solidFill>
                  <a:srgbClr val="3A4567"/>
                </a:solidFill>
                <a:latin typeface="Comic Sans MS" panose="030F0702030302020204" pitchFamily="66" charset="0"/>
              </a:rPr>
              <a:t> 7:12)</a:t>
            </a:r>
          </a:p>
        </p:txBody>
      </p:sp>
      <p:sp>
        <p:nvSpPr>
          <p:cNvPr id="6" name="CuadroTexto 5">
            <a:extLst>
              <a:ext uri="{FF2B5EF4-FFF2-40B4-BE49-F238E27FC236}">
                <a16:creationId xmlns:a16="http://schemas.microsoft.com/office/drawing/2014/main" id="{F30B65F5-184A-D4E4-6B37-DB6DEE7E580C}"/>
              </a:ext>
            </a:extLst>
          </p:cNvPr>
          <p:cNvSpPr txBox="1"/>
          <p:nvPr/>
        </p:nvSpPr>
        <p:spPr>
          <a:xfrm>
            <a:off x="175138" y="1330949"/>
            <a:ext cx="6673337" cy="1015663"/>
          </a:xfrm>
          <a:prstGeom prst="rect">
            <a:avLst/>
          </a:prstGeom>
          <a:noFill/>
        </p:spPr>
        <p:txBody>
          <a:bodyPr wrap="square" rtlCol="0">
            <a:spAutoFit/>
          </a:bodyPr>
          <a:lstStyle/>
          <a:p>
            <a:pPr>
              <a:spcBef>
                <a:spcPts val="600"/>
              </a:spcBef>
            </a:pPr>
            <a:r>
              <a:rPr lang="de-DE" sz="2000" b="1" dirty="0"/>
              <a:t>GOTT brachte zum Ausdruck, dass die Befreiung Israels ein Krieg war, den Er persönlich gegen die ägyptischen Götzen führte. (2. Mose 12,12; 4. Mose 33,4).</a:t>
            </a:r>
          </a:p>
        </p:txBody>
      </p:sp>
      <p:pic>
        <p:nvPicPr>
          <p:cNvPr id="7" name="Imagen 6" descr="Imagen que contiene persona, a rayas, corbata, vistiendo&#10;&#10;El contenido generado por IA puede ser incorrecto.">
            <a:extLst>
              <a:ext uri="{FF2B5EF4-FFF2-40B4-BE49-F238E27FC236}">
                <a16:creationId xmlns:a16="http://schemas.microsoft.com/office/drawing/2014/main" id="{99C8C92B-BB39-DAB2-5C88-2A6D9B9A77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93155" y="19224"/>
            <a:ext cx="1928153" cy="3429426"/>
          </a:xfrm>
          <a:prstGeom prst="rect">
            <a:avLst/>
          </a:prstGeom>
        </p:spPr>
      </p:pic>
      <p:pic>
        <p:nvPicPr>
          <p:cNvPr id="13" name="Imagen 12" descr="Pintura de unas personas&#10;&#10;El contenido generado por IA puede ser incorrecto.">
            <a:extLst>
              <a:ext uri="{FF2B5EF4-FFF2-40B4-BE49-F238E27FC236}">
                <a16:creationId xmlns:a16="http://schemas.microsoft.com/office/drawing/2014/main" id="{75929E2A-56AF-9B1E-B736-87811D91B45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06926" y="3426772"/>
            <a:ext cx="5160399" cy="3261255"/>
          </a:xfrm>
          <a:prstGeom prst="rect">
            <a:avLst/>
          </a:prstGeom>
          <a:ln w="38100" cap="sq">
            <a:solidFill>
              <a:srgbClr val="E08C6E"/>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613FD9F9-09C2-AF44-F67F-8D02EB2C3B59}"/>
              </a:ext>
            </a:extLst>
          </p:cNvPr>
          <p:cNvSpPr txBox="1"/>
          <p:nvPr/>
        </p:nvSpPr>
        <p:spPr>
          <a:xfrm>
            <a:off x="5334000" y="3418208"/>
            <a:ext cx="6857999" cy="1323439"/>
          </a:xfrm>
          <a:prstGeom prst="rect">
            <a:avLst/>
          </a:prstGeom>
          <a:noFill/>
        </p:spPr>
        <p:txBody>
          <a:bodyPr wrap="square">
            <a:spAutoFit/>
          </a:bodyPr>
          <a:lstStyle/>
          <a:p>
            <a:pPr>
              <a:spcBef>
                <a:spcPts val="600"/>
              </a:spcBef>
            </a:pPr>
            <a:r>
              <a:rPr lang="de-DE" sz="2000" b="1" dirty="0"/>
              <a:t>Indem GOTT den Stab in eine Schlange verwandelte, forderte er diesen weiblichen Götzen direkt heraus </a:t>
            </a:r>
            <a:br>
              <a:rPr lang="de-DE" sz="2000" b="1" dirty="0"/>
            </a:br>
            <a:r>
              <a:rPr lang="de-DE" sz="2000" b="1" dirty="0"/>
              <a:t>(2. Mose 7,10). Würde der Schlangengötze in der Lage sein, den Pharao zu beschützen?</a:t>
            </a:r>
          </a:p>
        </p:txBody>
      </p:sp>
      <p:pic>
        <p:nvPicPr>
          <p:cNvPr id="18" name="Imagen 17">
            <a:extLst>
              <a:ext uri="{FF2B5EF4-FFF2-40B4-BE49-F238E27FC236}">
                <a16:creationId xmlns:a16="http://schemas.microsoft.com/office/drawing/2014/main" id="{EC270841-C439-4E99-8C90-D7E2A02E701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085873" y="1400753"/>
            <a:ext cx="2775149" cy="199014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522322A-8022-85C6-A809-BE559355E2EF}"/>
              </a:ext>
            </a:extLst>
          </p:cNvPr>
          <p:cNvSpPr txBox="1"/>
          <p:nvPr/>
        </p:nvSpPr>
        <p:spPr>
          <a:xfrm>
            <a:off x="173601" y="2346611"/>
            <a:ext cx="6673337" cy="1015663"/>
          </a:xfrm>
          <a:prstGeom prst="rect">
            <a:avLst/>
          </a:prstGeom>
          <a:noFill/>
        </p:spPr>
        <p:txBody>
          <a:bodyPr wrap="square">
            <a:spAutoFit/>
          </a:bodyPr>
          <a:lstStyle/>
          <a:p>
            <a:pPr>
              <a:spcBef>
                <a:spcPts val="600"/>
              </a:spcBef>
            </a:pPr>
            <a:r>
              <a:rPr lang="de-DE" sz="2000" b="1" dirty="0"/>
              <a:t>Auf seiner Krone, einem Symbol seiner Macht, trug der Pharao eine deutliche Kobra, die den weiblichen Götzen Uadyet/Wadjet repräsentierte.</a:t>
            </a:r>
          </a:p>
        </p:txBody>
      </p:sp>
      <p:sp>
        <p:nvSpPr>
          <p:cNvPr id="9" name="CuadroTexto 8">
            <a:extLst>
              <a:ext uri="{FF2B5EF4-FFF2-40B4-BE49-F238E27FC236}">
                <a16:creationId xmlns:a16="http://schemas.microsoft.com/office/drawing/2014/main" id="{396FC0F6-9B03-5367-D796-5741C791E609}"/>
              </a:ext>
            </a:extLst>
          </p:cNvPr>
          <p:cNvSpPr txBox="1"/>
          <p:nvPr/>
        </p:nvSpPr>
        <p:spPr>
          <a:xfrm>
            <a:off x="5351399" y="6192573"/>
            <a:ext cx="6857999" cy="707886"/>
          </a:xfrm>
          <a:prstGeom prst="rect">
            <a:avLst/>
          </a:prstGeom>
          <a:noFill/>
        </p:spPr>
        <p:txBody>
          <a:bodyPr wrap="square">
            <a:spAutoFit/>
          </a:bodyPr>
          <a:lstStyle/>
          <a:p>
            <a:pPr>
              <a:spcBef>
                <a:spcPts val="600"/>
              </a:spcBef>
            </a:pPr>
            <a:r>
              <a:rPr lang="de-DE" sz="2000" b="1" dirty="0"/>
              <a:t>GOTT zeigte damit, dass Er und nicht die ägyptischen Götzen die souveräne Macht und Autorität besitzen.</a:t>
            </a:r>
          </a:p>
        </p:txBody>
      </p:sp>
      <p:sp>
        <p:nvSpPr>
          <p:cNvPr id="11" name="CuadroTexto 10">
            <a:extLst>
              <a:ext uri="{FF2B5EF4-FFF2-40B4-BE49-F238E27FC236}">
                <a16:creationId xmlns:a16="http://schemas.microsoft.com/office/drawing/2014/main" id="{BB8DDBEB-529F-6458-00BC-0FDECC76B4CB}"/>
              </a:ext>
            </a:extLst>
          </p:cNvPr>
          <p:cNvSpPr txBox="1"/>
          <p:nvPr/>
        </p:nvSpPr>
        <p:spPr>
          <a:xfrm>
            <a:off x="5351399" y="4651502"/>
            <a:ext cx="6857999" cy="1631216"/>
          </a:xfrm>
          <a:prstGeom prst="rect">
            <a:avLst/>
          </a:prstGeom>
          <a:noFill/>
        </p:spPr>
        <p:txBody>
          <a:bodyPr wrap="square">
            <a:spAutoFit/>
          </a:bodyPr>
          <a:lstStyle/>
          <a:p>
            <a:pPr>
              <a:spcBef>
                <a:spcPts val="600"/>
              </a:spcBef>
            </a:pPr>
            <a:r>
              <a:rPr lang="de-DE" sz="2000" b="1" dirty="0"/>
              <a:t>Satan ahmte das Wunder durch die Zauberer nach </a:t>
            </a:r>
            <a:br>
              <a:rPr lang="de-DE" sz="2000" b="1" dirty="0"/>
            </a:br>
            <a:r>
              <a:rPr lang="de-DE" sz="2000" b="1" dirty="0"/>
              <a:t>(2. Mose 7,11). Aber er kann kein Leben erschaffen; seine Schlangen sahen nur wie Schlangen aus. GOTT aber hatte eine lebendige Schlange geschaffen, die sogar in der Lage war, leblose Wesen zu verschlingen (2. Mose 7,12).</a:t>
            </a:r>
          </a:p>
        </p:txBody>
      </p:sp>
    </p:spTree>
    <p:extLst>
      <p:ext uri="{BB962C8B-B14F-4D97-AF65-F5344CB8AC3E}">
        <p14:creationId xmlns:p14="http://schemas.microsoft.com/office/powerpoint/2010/main" val="275750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strVal val="4*#ppt_w"/>
                                          </p:val>
                                        </p:tav>
                                        <p:tav tm="100000">
                                          <p:val>
                                            <p:strVal val="#ppt_w"/>
                                          </p:val>
                                        </p:tav>
                                      </p:tavLst>
                                    </p:anim>
                                    <p:anim calcmode="lin" valueType="num">
                                      <p:cBhvr>
                                        <p:cTn id="27" dur="500" fill="hold"/>
                                        <p:tgtEl>
                                          <p:spTgt spid="7"/>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1000"/>
                                        <p:tgtEl>
                                          <p:spTgt spid="13"/>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 calcmode="lin" valueType="num">
                                      <p:cBhvr>
                                        <p:cTn id="47" dur="500" fill="hold"/>
                                        <p:tgtEl>
                                          <p:spTgt spid="18"/>
                                        </p:tgtEl>
                                        <p:attrNameLst>
                                          <p:attrName>style.rotation</p:attrName>
                                        </p:attrNameLst>
                                      </p:cBhvr>
                                      <p:tavLst>
                                        <p:tav tm="0">
                                          <p:val>
                                            <p:fltVal val="360"/>
                                          </p:val>
                                        </p:tav>
                                        <p:tav tm="100000">
                                          <p:val>
                                            <p:fltVal val="0"/>
                                          </p:val>
                                        </p:tav>
                                      </p:tavLst>
                                    </p:anim>
                                    <p:animEffect transition="in" filter="fade">
                                      <p:cBhvr>
                                        <p:cTn id="48" dur="500"/>
                                        <p:tgtEl>
                                          <p:spTgt spid="18"/>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4"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A4A55B2-7EEB-96AE-8682-60586465427D}"/>
              </a:ext>
            </a:extLst>
          </p:cNvPr>
          <p:cNvSpPr txBox="1"/>
          <p:nvPr/>
        </p:nvSpPr>
        <p:spPr>
          <a:xfrm>
            <a:off x="0" y="-48125"/>
            <a:ext cx="12192000" cy="769441"/>
          </a:xfrm>
          <a:prstGeom prst="rect">
            <a:avLst/>
          </a:prstGeom>
          <a:noFill/>
        </p:spPr>
        <p:txBody>
          <a:bodyPr wrap="square">
            <a:spAutoFit/>
            <a:scene3d>
              <a:camera prst="orthographicFront"/>
              <a:lightRig rig="threePt" dir="t"/>
            </a:scene3d>
            <a:sp3d extrusionH="57150" contourW="25400">
              <a:bevelT h="25400" prst="softRound"/>
            </a:sp3d>
          </a:bodyPr>
          <a:lstStyle/>
          <a:p>
            <a:pPr algn="ctr"/>
            <a:r>
              <a:rPr lang="es-ES" sz="4400" b="1" spc="600" dirty="0" err="1">
                <a:ln w="9525">
                  <a:noFill/>
                  <a:prstDash val="solid"/>
                </a:ln>
                <a:blipFill>
                  <a:blip r:embed="rId4"/>
                  <a:tile tx="0" ty="0" sx="100000" sy="100000" flip="none" algn="tl"/>
                </a:blipFill>
                <a:effectLst>
                  <a:outerShdw blurRad="12700" dist="63500" dir="2700000" algn="tl" rotWithShape="0">
                    <a:srgbClr val="FFB098"/>
                  </a:outerShdw>
                </a:effectLst>
              </a:rPr>
              <a:t>EIN</a:t>
            </a:r>
            <a:r>
              <a:rPr lang="es-ES" sz="4400" b="1" spc="600" dirty="0">
                <a:ln w="9525">
                  <a:noFill/>
                  <a:prstDash val="solid"/>
                </a:ln>
                <a:blipFill>
                  <a:blip r:embed="rId4"/>
                  <a:tile tx="0" ty="0" sx="100000" sy="100000" flip="none" algn="tl"/>
                </a:blipFill>
                <a:effectLst>
                  <a:outerShdw blurRad="12700" dist="63500" dir="2700000" algn="tl" rotWithShape="0">
                    <a:srgbClr val="FFB098"/>
                  </a:outerShdw>
                </a:effectLst>
              </a:rPr>
              <a:t> </a:t>
            </a:r>
            <a:r>
              <a:rPr lang="es-ES" sz="4400" b="1" spc="600" dirty="0" err="1">
                <a:ln w="9525">
                  <a:noFill/>
                  <a:prstDash val="solid"/>
                </a:ln>
                <a:blipFill>
                  <a:blip r:embed="rId4"/>
                  <a:tile tx="0" ty="0" sx="100000" sy="100000" flip="none" algn="tl"/>
                </a:blipFill>
                <a:effectLst>
                  <a:outerShdw blurRad="12700" dist="63500" dir="2700000" algn="tl" rotWithShape="0">
                    <a:srgbClr val="FFB098"/>
                  </a:outerShdw>
                </a:effectLst>
              </a:rPr>
              <a:t>VERHÄRTETES</a:t>
            </a:r>
            <a:r>
              <a:rPr lang="es-ES" sz="4400" b="1" spc="600" dirty="0">
                <a:ln w="9525">
                  <a:noFill/>
                  <a:prstDash val="solid"/>
                </a:ln>
                <a:blipFill>
                  <a:blip r:embed="rId4"/>
                  <a:tile tx="0" ty="0" sx="100000" sy="100000" flip="none" algn="tl"/>
                </a:blipFill>
                <a:effectLst>
                  <a:outerShdw blurRad="12700" dist="63500" dir="2700000" algn="tl" rotWithShape="0">
                    <a:srgbClr val="FFB098"/>
                  </a:outerShdw>
                </a:effectLst>
              </a:rPr>
              <a:t> </a:t>
            </a:r>
            <a:r>
              <a:rPr lang="es-ES" sz="4400" b="1" spc="600" dirty="0" err="1">
                <a:ln w="9525">
                  <a:noFill/>
                  <a:prstDash val="solid"/>
                </a:ln>
                <a:blipFill>
                  <a:blip r:embed="rId4"/>
                  <a:tile tx="0" ty="0" sx="100000" sy="100000" flip="none" algn="tl"/>
                </a:blipFill>
                <a:effectLst>
                  <a:outerShdw blurRad="12700" dist="63500" dir="2700000" algn="tl" rotWithShape="0">
                    <a:srgbClr val="FFB098"/>
                  </a:outerShdw>
                </a:effectLst>
              </a:rPr>
              <a:t>HERZ</a:t>
            </a:r>
            <a:endParaRPr lang="es-ES" sz="4400" b="1" spc="600" dirty="0">
              <a:ln w="9525">
                <a:noFill/>
                <a:prstDash val="solid"/>
              </a:ln>
              <a:blipFill>
                <a:blip r:embed="rId4"/>
                <a:tile tx="0" ty="0" sx="100000" sy="100000" flip="none" algn="tl"/>
              </a:blipFill>
              <a:effectLst>
                <a:outerShdw blurRad="12700" dist="63500" dir="2700000" algn="tl" rotWithShape="0">
                  <a:srgbClr val="FFB098"/>
                </a:outerShdw>
              </a:effectLst>
            </a:endParaRPr>
          </a:p>
        </p:txBody>
      </p:sp>
      <p:sp>
        <p:nvSpPr>
          <p:cNvPr id="5" name="CuadroTexto 4">
            <a:extLst>
              <a:ext uri="{FF2B5EF4-FFF2-40B4-BE49-F238E27FC236}">
                <a16:creationId xmlns:a16="http://schemas.microsoft.com/office/drawing/2014/main" id="{34380C4B-9373-AD63-A168-B7A9773F0231}"/>
              </a:ext>
            </a:extLst>
          </p:cNvPr>
          <p:cNvSpPr txBox="1"/>
          <p:nvPr/>
        </p:nvSpPr>
        <p:spPr>
          <a:xfrm>
            <a:off x="0" y="595293"/>
            <a:ext cx="12192000" cy="338554"/>
          </a:xfrm>
          <a:prstGeom prst="rect">
            <a:avLst/>
          </a:prstGeom>
          <a:noFill/>
        </p:spPr>
        <p:txBody>
          <a:bodyPr wrap="square">
            <a:spAutoFit/>
            <a:scene3d>
              <a:camera prst="orthographicFront"/>
              <a:lightRig rig="threePt" dir="t"/>
            </a:scene3d>
            <a:sp3d extrusionH="57150">
              <a:bevelT w="38100" h="38100"/>
            </a:sp3d>
          </a:bodyPr>
          <a:lstStyle/>
          <a:p>
            <a:pPr algn="ctr"/>
            <a:r>
              <a:rPr lang="de-DE" sz="1600" b="1" dirty="0">
                <a:solidFill>
                  <a:schemeClr val="accent6">
                    <a:lumMod val="50000"/>
                  </a:schemeClr>
                </a:solidFill>
                <a:latin typeface="Comic Sans MS" panose="030F0702030302020204" pitchFamily="66" charset="0"/>
              </a:rPr>
              <a:t>„Aber das Herz Pharaos wurde verstockt und er hörte nicht auf sie, wie der HERR gesagt hatte“</a:t>
            </a:r>
            <a:r>
              <a:rPr lang="es-ES" sz="1600" b="1" dirty="0">
                <a:solidFill>
                  <a:schemeClr val="accent6">
                    <a:lumMod val="50000"/>
                  </a:schemeClr>
                </a:solidFill>
                <a:latin typeface="Comic Sans MS" panose="030F0702030302020204" pitchFamily="66" charset="0"/>
              </a:rPr>
              <a:t> </a:t>
            </a:r>
            <a:r>
              <a:rPr lang="es-ES" sz="1200" b="1" dirty="0">
                <a:solidFill>
                  <a:schemeClr val="accent6">
                    <a:lumMod val="50000"/>
                  </a:schemeClr>
                </a:solidFill>
                <a:latin typeface="Comic Sans MS" panose="030F0702030302020204" pitchFamily="66" charset="0"/>
              </a:rPr>
              <a:t>(2. </a:t>
            </a:r>
            <a:r>
              <a:rPr lang="es-ES" sz="1200" b="1" dirty="0" err="1">
                <a:solidFill>
                  <a:schemeClr val="accent6">
                    <a:lumMod val="50000"/>
                  </a:schemeClr>
                </a:solidFill>
                <a:latin typeface="Comic Sans MS" panose="030F0702030302020204" pitchFamily="66" charset="0"/>
              </a:rPr>
              <a:t>Mose</a:t>
            </a:r>
            <a:r>
              <a:rPr lang="es-ES" sz="1200" b="1" dirty="0">
                <a:solidFill>
                  <a:schemeClr val="accent6">
                    <a:lumMod val="50000"/>
                  </a:schemeClr>
                </a:solidFill>
                <a:latin typeface="Comic Sans MS" panose="030F0702030302020204" pitchFamily="66" charset="0"/>
              </a:rPr>
              <a:t> 7:13)</a:t>
            </a:r>
          </a:p>
        </p:txBody>
      </p:sp>
      <p:sp>
        <p:nvSpPr>
          <p:cNvPr id="6" name="CuadroTexto 5">
            <a:extLst>
              <a:ext uri="{FF2B5EF4-FFF2-40B4-BE49-F238E27FC236}">
                <a16:creationId xmlns:a16="http://schemas.microsoft.com/office/drawing/2014/main" id="{F17459D9-68F7-BBC9-E995-23A439A6A564}"/>
              </a:ext>
            </a:extLst>
          </p:cNvPr>
          <p:cNvSpPr txBox="1"/>
          <p:nvPr/>
        </p:nvSpPr>
        <p:spPr>
          <a:xfrm>
            <a:off x="3676853" y="1151463"/>
            <a:ext cx="8441354" cy="1323439"/>
          </a:xfrm>
          <a:prstGeom prst="rect">
            <a:avLst/>
          </a:prstGeom>
          <a:noFill/>
        </p:spPr>
        <p:txBody>
          <a:bodyPr wrap="square" rtlCol="0">
            <a:spAutoFit/>
          </a:bodyPr>
          <a:lstStyle/>
          <a:p>
            <a:pPr>
              <a:spcBef>
                <a:spcPts val="600"/>
              </a:spcBef>
            </a:pPr>
            <a:r>
              <a:rPr lang="de-DE" sz="2000" b="1" dirty="0"/>
              <a:t>Im 2. Buch Mose heißt es 9-mal, dass GOTT das Herz Pharaos verhärtete (2. Mose 4,21; 7,3; 9,12; 10,1.20.27; 11,10; 14,4. und weitere 9-mal heißt es, dass der Pharao selbst sein Herz verhärtete (2. Mose 7,13.14.22; 8,15.19.32; 9,7.34.35). Gleichstand! Wer verstockte das Herz Pharaos?</a:t>
            </a:r>
          </a:p>
        </p:txBody>
      </p:sp>
      <p:pic>
        <p:nvPicPr>
          <p:cNvPr id="4" name="Imagen 3" descr="Imagen que contiene interior, tabla, vidrio, florero&#10;&#10;El contenido generado por IA puede ser incorrecto.">
            <a:extLst>
              <a:ext uri="{FF2B5EF4-FFF2-40B4-BE49-F238E27FC236}">
                <a16:creationId xmlns:a16="http://schemas.microsoft.com/office/drawing/2014/main" id="{84754893-A1C4-D832-7D95-B5D5146204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09702" y="1243860"/>
            <a:ext cx="1677445" cy="3000882"/>
          </a:xfrm>
          <a:prstGeom prst="rect">
            <a:avLst/>
          </a:prstGeom>
        </p:spPr>
      </p:pic>
      <p:pic>
        <p:nvPicPr>
          <p:cNvPr id="8" name="Imagen 7" descr="Mano de una persona&#10;&#10;El contenido generado por IA puede ser incorrecto.">
            <a:extLst>
              <a:ext uri="{FF2B5EF4-FFF2-40B4-BE49-F238E27FC236}">
                <a16:creationId xmlns:a16="http://schemas.microsoft.com/office/drawing/2014/main" id="{2D9491FC-5E42-BC6A-DB7D-53EAA52419A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1674" y="1243860"/>
            <a:ext cx="1823687" cy="3000882"/>
          </a:xfrm>
          <a:prstGeom prst="rect">
            <a:avLst/>
          </a:prstGeom>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D3FCBB26-CAA5-75E2-1021-30D0BF91F38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01995" y="3863390"/>
            <a:ext cx="3974064" cy="2903700"/>
          </a:xfrm>
          <a:prstGeom prst="roundRect">
            <a:avLst>
              <a:gd name="adj" fmla="val 4167"/>
            </a:avLst>
          </a:prstGeom>
          <a:solidFill>
            <a:srgbClr val="FFFFFF"/>
          </a:solidFill>
          <a:ln w="76200" cap="sq">
            <a:solidFill>
              <a:srgbClr val="8A0003"/>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1080797F-174A-A96C-FB89-2E3FA62FB560}"/>
              </a:ext>
            </a:extLst>
          </p:cNvPr>
          <p:cNvSpPr txBox="1"/>
          <p:nvPr/>
        </p:nvSpPr>
        <p:spPr>
          <a:xfrm>
            <a:off x="9714" y="4339301"/>
            <a:ext cx="8092281" cy="1631216"/>
          </a:xfrm>
          <a:prstGeom prst="rect">
            <a:avLst/>
          </a:prstGeom>
          <a:noFill/>
        </p:spPr>
        <p:txBody>
          <a:bodyPr wrap="square">
            <a:spAutoFit/>
          </a:bodyPr>
          <a:lstStyle/>
          <a:p>
            <a:pPr>
              <a:spcBef>
                <a:spcPts val="600"/>
              </a:spcBef>
            </a:pPr>
            <a:r>
              <a:rPr lang="de-DE" sz="2000" b="1" dirty="0"/>
              <a:t>Nach der 6. Plage verhärtet GOTT das Herz des Pharao (2. Mose 9,12). Der Pharao hatte offenbar die Schwelle zur Reue überschritten. Bei der 7. Plage wird ihm zwar eine weitere Chance gegeben, aber Pharao verhärtet sein Herz wie gewohnt </a:t>
            </a:r>
            <a:br>
              <a:rPr lang="de-DE" sz="2000" b="1" dirty="0"/>
            </a:br>
            <a:r>
              <a:rPr lang="de-DE" sz="2000" b="1" dirty="0"/>
              <a:t>und damit wird es verstockt (2. Mose 9,34-35 ).</a:t>
            </a:r>
          </a:p>
        </p:txBody>
      </p:sp>
      <p:sp>
        <p:nvSpPr>
          <p:cNvPr id="14" name="CuadroTexto 13">
            <a:extLst>
              <a:ext uri="{FF2B5EF4-FFF2-40B4-BE49-F238E27FC236}">
                <a16:creationId xmlns:a16="http://schemas.microsoft.com/office/drawing/2014/main" id="{BFE1A211-6E64-AD53-8617-376EB90FDA88}"/>
              </a:ext>
            </a:extLst>
          </p:cNvPr>
          <p:cNvSpPr txBox="1"/>
          <p:nvPr/>
        </p:nvSpPr>
        <p:spPr>
          <a:xfrm>
            <a:off x="3676854" y="2444302"/>
            <a:ext cx="8441353" cy="1015663"/>
          </a:xfrm>
          <a:prstGeom prst="rect">
            <a:avLst/>
          </a:prstGeom>
          <a:noFill/>
        </p:spPr>
        <p:txBody>
          <a:bodyPr wrap="square">
            <a:spAutoFit/>
          </a:bodyPr>
          <a:lstStyle/>
          <a:p>
            <a:pPr>
              <a:spcBef>
                <a:spcPts val="600"/>
              </a:spcBef>
            </a:pPr>
            <a:r>
              <a:rPr lang="de-DE" sz="2000" b="1" dirty="0"/>
              <a:t>Nach den ersten 5 Plagen wird ausdrücklich gesagt, dass der Pharao selbst sein Herz verhärtete. Das heißt, er weigerte sich, der Aufforderung des HEILIGEN GEISTES, Israel freizulassen, zu folgen.</a:t>
            </a:r>
          </a:p>
        </p:txBody>
      </p:sp>
      <p:grpSp>
        <p:nvGrpSpPr>
          <p:cNvPr id="19" name="Grupo 18">
            <a:extLst>
              <a:ext uri="{FF2B5EF4-FFF2-40B4-BE49-F238E27FC236}">
                <a16:creationId xmlns:a16="http://schemas.microsoft.com/office/drawing/2014/main" id="{64C8EB67-F939-2EA0-8396-0473C4BC0E98}"/>
              </a:ext>
            </a:extLst>
          </p:cNvPr>
          <p:cNvGrpSpPr/>
          <p:nvPr/>
        </p:nvGrpSpPr>
        <p:grpSpPr>
          <a:xfrm>
            <a:off x="3429443" y="3428688"/>
            <a:ext cx="4203394" cy="914411"/>
            <a:chOff x="3496818" y="3628713"/>
            <a:chExt cx="4203394" cy="914411"/>
          </a:xfrm>
        </p:grpSpPr>
        <p:pic>
          <p:nvPicPr>
            <p:cNvPr id="16" name="Imagen 15" descr="Imagen que contiene muñeca, juguete, mujer, hombre&#10;&#10;El contenido generado por IA puede ser incorrecto.">
              <a:extLst>
                <a:ext uri="{FF2B5EF4-FFF2-40B4-BE49-F238E27FC236}">
                  <a16:creationId xmlns:a16="http://schemas.microsoft.com/office/drawing/2014/main" id="{DEFDE8BC-C98E-5D42-A38A-C91B289773D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3496818" y="3698232"/>
              <a:ext cx="4203394" cy="7678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Ave de color blanco&#10;&#10;El contenido generado por IA puede ser incorrecto.">
              <a:extLst>
                <a:ext uri="{FF2B5EF4-FFF2-40B4-BE49-F238E27FC236}">
                  <a16:creationId xmlns:a16="http://schemas.microsoft.com/office/drawing/2014/main" id="{9E10AB2E-0C05-D525-714C-5B6D58D89EA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02030" y="3628713"/>
              <a:ext cx="1288243" cy="914411"/>
            </a:xfrm>
            <a:prstGeom prst="rect">
              <a:avLst/>
            </a:prstGeom>
          </p:spPr>
        </p:pic>
      </p:grpSp>
      <p:sp>
        <p:nvSpPr>
          <p:cNvPr id="7" name="CuadroTexto 6">
            <a:extLst>
              <a:ext uri="{FF2B5EF4-FFF2-40B4-BE49-F238E27FC236}">
                <a16:creationId xmlns:a16="http://schemas.microsoft.com/office/drawing/2014/main" id="{587D80DF-4D40-3B87-4B33-7A8CBDC75DC3}"/>
              </a:ext>
            </a:extLst>
          </p:cNvPr>
          <p:cNvSpPr txBox="1"/>
          <p:nvPr/>
        </p:nvSpPr>
        <p:spPr>
          <a:xfrm>
            <a:off x="9714" y="5834190"/>
            <a:ext cx="8019861" cy="1015663"/>
          </a:xfrm>
          <a:prstGeom prst="rect">
            <a:avLst/>
          </a:prstGeom>
          <a:noFill/>
        </p:spPr>
        <p:txBody>
          <a:bodyPr wrap="square">
            <a:spAutoFit/>
          </a:bodyPr>
          <a:lstStyle/>
          <a:p>
            <a:pPr>
              <a:spcBef>
                <a:spcPts val="600"/>
              </a:spcBef>
            </a:pPr>
            <a:r>
              <a:rPr lang="de-DE" sz="2000" b="1" dirty="0"/>
              <a:t>Von da an war sein Schicksal besiegelt. GOTT hatte das Herz Pharaos verhärtet, weil er fest entschlossen war, nicht umzukehren und überließ ihn seinem gewohnten Verhärtungsprozess.</a:t>
            </a:r>
          </a:p>
        </p:txBody>
      </p:sp>
    </p:spTree>
    <p:extLst>
      <p:ext uri="{BB962C8B-B14F-4D97-AF65-F5344CB8AC3E}">
        <p14:creationId xmlns:p14="http://schemas.microsoft.com/office/powerpoint/2010/main" val="164416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Vertical)">
                                      <p:cBhvr>
                                        <p:cTn id="33" dur="500"/>
                                        <p:tgtEl>
                                          <p:spTgt spid="1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D648954-9D07-68FA-50A4-B6CB4B2810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0E68AFB-7452-E282-0EFE-15C2B4C23C18}"/>
              </a:ext>
            </a:extLst>
          </p:cNvPr>
          <p:cNvSpPr txBox="1"/>
          <p:nvPr/>
        </p:nvSpPr>
        <p:spPr>
          <a:xfrm>
            <a:off x="798898" y="1438730"/>
            <a:ext cx="10818795" cy="5262979"/>
          </a:xfrm>
          <a:prstGeom prst="rect">
            <a:avLst/>
          </a:prstGeom>
          <a:noFill/>
        </p:spPr>
        <p:txBody>
          <a:bodyPr wrap="square">
            <a:spAutoFit/>
          </a:bodyPr>
          <a:lstStyle/>
          <a:p>
            <a:pPr>
              <a:spcBef>
                <a:spcPts val="600"/>
              </a:spcBef>
            </a:pPr>
            <a:r>
              <a:rPr lang="de-DE" sz="2800" b="1" dirty="0">
                <a:latin typeface="Constantia" panose="02030602050306030303" pitchFamily="18" charset="0"/>
              </a:rPr>
              <a:t>„Bei jeder Zurückweisung des Lichts zeigte der Herr seine Macht noch deutlicher; aber die Halsstarrigkeit des Königs wuchs mit jedem neuen Beweis der Macht und Majestät des GOTTES des Himmels, bis der letzte Pfeil der Gnade aus dem göttlichen Köcher erschöpft war. Dann wurde der Mann durch seinen eigenen hartnäckigen Widerstand völlig verhärtet</a:t>
            </a:r>
            <a:r>
              <a:rPr lang="es-ES" sz="2800" b="1" dirty="0">
                <a:latin typeface="Constantia" panose="02030602050306030303" pitchFamily="18" charset="0"/>
              </a:rPr>
              <a:t>. </a:t>
            </a:r>
            <a:r>
              <a:rPr lang="de-DE" sz="2800" b="1" dirty="0">
                <a:latin typeface="Constantia" panose="02030602050306030303" pitchFamily="18" charset="0"/>
              </a:rPr>
              <a:t>Der Pharao säte Hartnäckigkeit und erntete in seinem Charakter die gleiche Ernte. Der Herr konnte nichts mehr tun, um ihn zu überzeugen, denn er war in seiner Verstocktheit und seinen Vorurteilen verbarrikadiert, sodass der Heilige Geist keinen Zugang zu seinem Herzen finden konnte. Pharao war seinem eigenen Unglauben und seiner Herzenshärte Ausgeliefert“</a:t>
            </a:r>
            <a:endParaRPr lang="es-ES"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61AE1EA3-C854-4738-445B-9DEB6A485FB8}"/>
              </a:ext>
            </a:extLst>
          </p:cNvPr>
          <p:cNvSpPr txBox="1"/>
          <p:nvPr/>
        </p:nvSpPr>
        <p:spPr>
          <a:xfrm>
            <a:off x="2045115" y="530180"/>
            <a:ext cx="6985182" cy="369332"/>
          </a:xfrm>
          <a:prstGeom prst="rect">
            <a:avLst/>
          </a:prstGeom>
          <a:noFill/>
        </p:spPr>
        <p:txBody>
          <a:bodyPr wrap="none" rtlCol="0">
            <a:spAutoFit/>
          </a:bodyPr>
          <a:lstStyle/>
          <a:p>
            <a:pPr algn="r"/>
            <a:r>
              <a:rPr lang="en-US" b="1" dirty="0"/>
              <a:t>E. G. White, The Review and Herald (</a:t>
            </a:r>
            <a:r>
              <a:rPr lang="en-US" b="1" dirty="0" err="1"/>
              <a:t>Zeitschrift</a:t>
            </a:r>
            <a:r>
              <a:rPr lang="en-US" b="1" dirty="0"/>
              <a:t>), 17. </a:t>
            </a:r>
            <a:r>
              <a:rPr lang="en-US" b="1" dirty="0" err="1"/>
              <a:t>Februar</a:t>
            </a:r>
            <a:r>
              <a:rPr lang="en-US" b="1" dirty="0"/>
              <a:t> 1891)</a:t>
            </a:r>
          </a:p>
        </p:txBody>
      </p:sp>
    </p:spTree>
    <p:extLst>
      <p:ext uri="{BB962C8B-B14F-4D97-AF65-F5344CB8AC3E}">
        <p14:creationId xmlns:p14="http://schemas.microsoft.com/office/powerpoint/2010/main" val="343221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7B20BA9-1DFE-768A-8ED1-97BD54F7597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462C098-87EF-3D43-0109-CB53CF601837}"/>
              </a:ext>
            </a:extLst>
          </p:cNvPr>
          <p:cNvSpPr txBox="1"/>
          <p:nvPr/>
        </p:nvSpPr>
        <p:spPr>
          <a:xfrm>
            <a:off x="3433320" y="2900515"/>
            <a:ext cx="5356718" cy="1138867"/>
          </a:xfrm>
          <a:prstGeom prst="rect">
            <a:avLst/>
          </a:prstGeom>
          <a:noFill/>
          <a:effectLst>
            <a:outerShdw blurRad="50800" dist="152400" dir="13500000" algn="br" rotWithShape="0">
              <a:srgbClr val="1DB4FF">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a:r>
              <a:rPr lang="es-ES" sz="6000" b="1" dirty="0">
                <a:ln/>
                <a:solidFill>
                  <a:srgbClr val="006699"/>
                </a:solidFill>
                <a:effectLst>
                  <a:outerShdw blurRad="50800" dist="76200" dir="13500000" algn="br" rotWithShape="0">
                    <a:srgbClr val="004364">
                      <a:alpha val="40000"/>
                    </a:srgbClr>
                  </a:outerShdw>
                </a:effectLst>
              </a:rPr>
              <a:t>DIE </a:t>
            </a:r>
            <a:r>
              <a:rPr lang="es-ES" sz="6000" b="1" dirty="0" err="1">
                <a:ln/>
                <a:solidFill>
                  <a:srgbClr val="006699"/>
                </a:solidFill>
                <a:effectLst>
                  <a:outerShdw blurRad="50800" dist="76200" dir="13500000" algn="br" rotWithShape="0">
                    <a:srgbClr val="004364">
                      <a:alpha val="40000"/>
                    </a:srgbClr>
                  </a:outerShdw>
                </a:effectLst>
              </a:rPr>
              <a:t>PLAGEN</a:t>
            </a:r>
            <a:endParaRPr lang="es-ES" sz="6000" b="1" dirty="0">
              <a:ln/>
              <a:solidFill>
                <a:srgbClr val="006699"/>
              </a:solidFill>
              <a:effectLst>
                <a:outerShdw blurRad="50800" dist="76200" dir="13500000" algn="br" rotWithShape="0">
                  <a:srgbClr val="004364">
                    <a:alpha val="40000"/>
                  </a:srgbClr>
                </a:outerShdw>
              </a:effectLst>
            </a:endParaRPr>
          </a:p>
        </p:txBody>
      </p:sp>
      <p:pic>
        <p:nvPicPr>
          <p:cNvPr id="10" name="Imagen 9" descr="Imagen que contiene agua, tabla, parado, pareja&#10;&#10;El contenido generado por IA puede ser incorrecto.">
            <a:extLst>
              <a:ext uri="{FF2B5EF4-FFF2-40B4-BE49-F238E27FC236}">
                <a16:creationId xmlns:a16="http://schemas.microsoft.com/office/drawing/2014/main" id="{6DF10C50-14D6-EA3C-4B47-D1E458DEFDA1}"/>
              </a:ext>
            </a:extLst>
          </p:cNvPr>
          <p:cNvPicPr>
            <a:picLocks noChangeAspect="1"/>
          </p:cNvPicPr>
          <p:nvPr/>
        </p:nvPicPr>
        <p:blipFill>
          <a:blip r:embed="rId3" cstate="print">
            <a:extLst>
              <a:ext uri="{28A0092B-C50C-407E-A947-70E740481C1C}">
                <a14:useLocalDpi xmlns:a14="http://schemas.microsoft.com/office/drawing/2010/main"/>
              </a:ext>
            </a:extLst>
          </a:blip>
          <a:srcRect l="-2"/>
          <a:stretch>
            <a:fillRect/>
          </a:stretch>
        </p:blipFill>
        <p:spPr>
          <a:xfrm>
            <a:off x="161192" y="182127"/>
            <a:ext cx="2434524" cy="6493747"/>
          </a:xfrm>
          <a:prstGeom prst="rect">
            <a:avLst/>
          </a:prstGeom>
          <a:ln>
            <a:noFill/>
          </a:ln>
          <a:effectLst>
            <a:softEdge rad="112500"/>
          </a:effectLst>
        </p:spPr>
      </p:pic>
      <p:pic>
        <p:nvPicPr>
          <p:cNvPr id="11" name="Imagen 10" descr="Imagen que contiene agua, tabla, parado, pareja&#10;&#10;El contenido generado por IA puede ser incorrecto.">
            <a:extLst>
              <a:ext uri="{FF2B5EF4-FFF2-40B4-BE49-F238E27FC236}">
                <a16:creationId xmlns:a16="http://schemas.microsoft.com/office/drawing/2014/main" id="{B424D368-F74F-B140-5673-B4D7142C434F}"/>
              </a:ext>
            </a:extLst>
          </p:cNvPr>
          <p:cNvPicPr>
            <a:picLocks noChangeAspect="1"/>
          </p:cNvPicPr>
          <p:nvPr/>
        </p:nvPicPr>
        <p:blipFill>
          <a:blip r:embed="rId4" cstate="print">
            <a:extLst>
              <a:ext uri="{28A0092B-C50C-407E-A947-70E740481C1C}">
                <a14:useLocalDpi xmlns:a14="http://schemas.microsoft.com/office/drawing/2010/main"/>
              </a:ext>
            </a:extLst>
          </a:blip>
          <a:srcRect r="-2"/>
          <a:stretch>
            <a:fillRect/>
          </a:stretch>
        </p:blipFill>
        <p:spPr>
          <a:xfrm>
            <a:off x="9438969" y="182127"/>
            <a:ext cx="2591840" cy="6493747"/>
          </a:xfrm>
          <a:prstGeom prst="rect">
            <a:avLst/>
          </a:prstGeom>
          <a:ln>
            <a:noFill/>
          </a:ln>
          <a:effectLst>
            <a:softEdge rad="112500"/>
          </a:effectLst>
        </p:spPr>
      </p:pic>
    </p:spTree>
    <p:extLst>
      <p:ext uri="{BB962C8B-B14F-4D97-AF65-F5344CB8AC3E}">
        <p14:creationId xmlns:p14="http://schemas.microsoft.com/office/powerpoint/2010/main" val="4383247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0755492-204D-1C05-ADBD-79B73F183B8D}"/>
              </a:ext>
            </a:extLst>
          </p:cNvPr>
          <p:cNvSpPr txBox="1"/>
          <p:nvPr/>
        </p:nvSpPr>
        <p:spPr>
          <a:xfrm>
            <a:off x="142875" y="676186"/>
            <a:ext cx="11963399" cy="584775"/>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de-DE" sz="1600" b="1" dirty="0">
                <a:solidFill>
                  <a:srgbClr val="C00000"/>
                </a:solidFill>
                <a:latin typeface="Comic Sans MS" panose="030F0702030302020204" pitchFamily="66" charset="0"/>
              </a:rPr>
              <a:t>„Darum spricht der HERR: ,Daran sollst du erfahren, dass Ich der HERR bin‘. Siehe, Ich will mit dem Stabe, den Ich in meiner Hand habe, auf das Wasser schlagen, das im Nil ist und es soll in Blut verwandelt werden“</a:t>
            </a:r>
            <a:r>
              <a:rPr lang="es-ES" sz="1600" b="1" dirty="0">
                <a:solidFill>
                  <a:srgbClr val="C00000"/>
                </a:solidFill>
                <a:latin typeface="Comic Sans MS" panose="030F0702030302020204" pitchFamily="66" charset="0"/>
              </a:rPr>
              <a:t> </a:t>
            </a:r>
            <a:r>
              <a:rPr lang="es-ES" sz="1200" b="1" dirty="0">
                <a:solidFill>
                  <a:srgbClr val="C00000"/>
                </a:solidFill>
                <a:latin typeface="Comic Sans MS" panose="030F0702030302020204" pitchFamily="66" charset="0"/>
              </a:rPr>
              <a:t>(2. </a:t>
            </a:r>
            <a:r>
              <a:rPr lang="es-ES" sz="1200" b="1" dirty="0" err="1">
                <a:solidFill>
                  <a:srgbClr val="C00000"/>
                </a:solidFill>
                <a:latin typeface="Comic Sans MS" panose="030F0702030302020204" pitchFamily="66" charset="0"/>
              </a:rPr>
              <a:t>Mose</a:t>
            </a:r>
            <a:r>
              <a:rPr lang="es-ES" sz="1200" b="1" dirty="0">
                <a:solidFill>
                  <a:srgbClr val="C00000"/>
                </a:solidFill>
                <a:latin typeface="Comic Sans MS" panose="030F0702030302020204" pitchFamily="66" charset="0"/>
              </a:rPr>
              <a:t> 7:17)</a:t>
            </a:r>
          </a:p>
        </p:txBody>
      </p:sp>
      <p:sp>
        <p:nvSpPr>
          <p:cNvPr id="6" name="CuadroTexto 5">
            <a:extLst>
              <a:ext uri="{FF2B5EF4-FFF2-40B4-BE49-F238E27FC236}">
                <a16:creationId xmlns:a16="http://schemas.microsoft.com/office/drawing/2014/main" id="{E9132D8B-2616-0037-BF4D-5653E0A3534D}"/>
              </a:ext>
            </a:extLst>
          </p:cNvPr>
          <p:cNvSpPr txBox="1"/>
          <p:nvPr/>
        </p:nvSpPr>
        <p:spPr>
          <a:xfrm>
            <a:off x="1" y="-57750"/>
            <a:ext cx="12191998" cy="769441"/>
          </a:xfrm>
          <a:prstGeom prst="rect">
            <a:avLst/>
          </a:prstGeom>
          <a:noFill/>
        </p:spPr>
        <p:txBody>
          <a:bodyPr wrap="square" rtlCol="0">
            <a:spAutoFit/>
          </a:bodyPr>
          <a:lstStyle/>
          <a:p>
            <a:pPr algn="ctr"/>
            <a:r>
              <a:rPr lang="es-ES" sz="4400" b="1" dirty="0" err="1">
                <a:ln w="10160">
                  <a:solidFill>
                    <a:schemeClr val="accent3"/>
                  </a:solidFill>
                  <a:prstDash val="solid"/>
                </a:ln>
                <a:solidFill>
                  <a:srgbClr val="FFE9E5"/>
                </a:solidFill>
                <a:effectLst>
                  <a:outerShdw blurRad="38100" dist="22860" dir="5400000" algn="tl" rotWithShape="0">
                    <a:srgbClr val="000000">
                      <a:alpha val="30000"/>
                    </a:srgbClr>
                  </a:outerShdw>
                </a:effectLst>
              </a:rPr>
              <a:t>ERSTE</a:t>
            </a:r>
            <a:r>
              <a:rPr lang="es-ES"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rPr>
              <a:t> </a:t>
            </a:r>
            <a:r>
              <a:rPr lang="es-ES" sz="4400" b="1" dirty="0" err="1">
                <a:ln w="10160">
                  <a:solidFill>
                    <a:schemeClr val="accent3"/>
                  </a:solidFill>
                  <a:prstDash val="solid"/>
                </a:ln>
                <a:solidFill>
                  <a:srgbClr val="FFE9E5"/>
                </a:solidFill>
                <a:effectLst>
                  <a:outerShdw blurRad="38100" dist="22860" dir="5400000" algn="tl" rotWithShape="0">
                    <a:srgbClr val="000000">
                      <a:alpha val="30000"/>
                    </a:srgbClr>
                  </a:outerShdw>
                </a:effectLst>
              </a:rPr>
              <a:t>PLAGE</a:t>
            </a:r>
            <a:r>
              <a:rPr lang="es-ES"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rPr>
              <a:t> (</a:t>
            </a:r>
            <a:r>
              <a:rPr lang="es-ES" sz="4400" b="1" dirty="0" err="1">
                <a:ln w="10160">
                  <a:solidFill>
                    <a:schemeClr val="accent3"/>
                  </a:solidFill>
                  <a:prstDash val="solid"/>
                </a:ln>
                <a:solidFill>
                  <a:srgbClr val="FFE9E5"/>
                </a:solidFill>
                <a:effectLst>
                  <a:outerShdw blurRad="38100" dist="22860" dir="5400000" algn="tl" rotWithShape="0">
                    <a:srgbClr val="000000">
                      <a:alpha val="30000"/>
                    </a:srgbClr>
                  </a:outerShdw>
                </a:effectLst>
              </a:rPr>
              <a:t>MILD</a:t>
            </a:r>
            <a:r>
              <a:rPr lang="es-ES"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rPr>
              <a:t>): </a:t>
            </a:r>
            <a:r>
              <a:rPr lang="es-ES" sz="4400" b="1" dirty="0" err="1">
                <a:ln w="10160">
                  <a:solidFill>
                    <a:schemeClr val="accent3"/>
                  </a:solidFill>
                  <a:prstDash val="solid"/>
                </a:ln>
                <a:solidFill>
                  <a:srgbClr val="FFE9E5"/>
                </a:solidFill>
                <a:effectLst>
                  <a:outerShdw blurRad="38100" dist="22860" dir="5400000" algn="tl" rotWithShape="0">
                    <a:srgbClr val="000000">
                      <a:alpha val="30000"/>
                    </a:srgbClr>
                  </a:outerShdw>
                </a:effectLst>
              </a:rPr>
              <a:t>BLUT</a:t>
            </a:r>
            <a:endParaRPr lang="es-ES"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endParaRPr>
          </a:p>
        </p:txBody>
      </p:sp>
      <p:sp>
        <p:nvSpPr>
          <p:cNvPr id="10" name="CuadroTexto 9">
            <a:extLst>
              <a:ext uri="{FF2B5EF4-FFF2-40B4-BE49-F238E27FC236}">
                <a16:creationId xmlns:a16="http://schemas.microsoft.com/office/drawing/2014/main" id="{19FE6557-F4DD-5E64-BA32-759560EAEA40}"/>
              </a:ext>
            </a:extLst>
          </p:cNvPr>
          <p:cNvSpPr txBox="1"/>
          <p:nvPr/>
        </p:nvSpPr>
        <p:spPr>
          <a:xfrm>
            <a:off x="395287" y="3971912"/>
            <a:ext cx="3681413" cy="400110"/>
          </a:xfrm>
          <a:prstGeom prst="rect">
            <a:avLst/>
          </a:prstGeom>
          <a:noFill/>
        </p:spPr>
        <p:txBody>
          <a:bodyPr wrap="square">
            <a:spAutoFit/>
          </a:bodyPr>
          <a:lstStyle/>
          <a:p>
            <a:pPr lvl="0">
              <a:spcBef>
                <a:spcPts val="600"/>
              </a:spcBef>
              <a:defRPr/>
            </a:pPr>
            <a:r>
              <a:rPr lang="es-ES" sz="2000" b="1" dirty="0">
                <a:solidFill>
                  <a:srgbClr val="C00000"/>
                </a:solidFill>
              </a:rPr>
              <a:t>2. </a:t>
            </a:r>
            <a:r>
              <a:rPr lang="es-ES" sz="2000" b="1" dirty="0" err="1">
                <a:solidFill>
                  <a:srgbClr val="C00000"/>
                </a:solidFill>
              </a:rPr>
              <a:t>Mose</a:t>
            </a:r>
            <a:r>
              <a:rPr kumimoji="0" lang="es-ES" sz="2000" b="1" i="0" u="none" strike="noStrike" kern="1200" cap="none" spc="0" normalizeH="0" baseline="0" noProof="0" dirty="0">
                <a:ln>
                  <a:noFill/>
                </a:ln>
                <a:solidFill>
                  <a:srgbClr val="C00000"/>
                </a:solidFill>
                <a:effectLst/>
                <a:uLnTx/>
                <a:uFillTx/>
                <a:latin typeface="Aptos" panose="02110004020202020204"/>
                <a:ea typeface="+mn-ea"/>
                <a:cs typeface="+mn-cs"/>
              </a:rPr>
              <a:t> 7:14-25</a:t>
            </a:r>
          </a:p>
        </p:txBody>
      </p:sp>
      <p:graphicFrame>
        <p:nvGraphicFramePr>
          <p:cNvPr id="13" name="Diagrama 12">
            <a:extLst>
              <a:ext uri="{FF2B5EF4-FFF2-40B4-BE49-F238E27FC236}">
                <a16:creationId xmlns:a16="http://schemas.microsoft.com/office/drawing/2014/main" id="{CC9BC21C-4F62-D018-51DC-C1F4EC9ECA1E}"/>
              </a:ext>
            </a:extLst>
          </p:cNvPr>
          <p:cNvGraphicFramePr/>
          <p:nvPr>
            <p:extLst>
              <p:ext uri="{D42A27DB-BD31-4B8C-83A1-F6EECF244321}">
                <p14:modId xmlns:p14="http://schemas.microsoft.com/office/powerpoint/2010/main" val="190697973"/>
              </p:ext>
            </p:extLst>
          </p:nvPr>
        </p:nvGraphicFramePr>
        <p:xfrm>
          <a:off x="395287" y="1619250"/>
          <a:ext cx="2957513"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descr="Un grupo de personas junto a un cuerpo de agua junto a un caballo&#10;&#10;El contenido generado por IA puede ser incorrecto.">
            <a:extLst>
              <a:ext uri="{FF2B5EF4-FFF2-40B4-BE49-F238E27FC236}">
                <a16:creationId xmlns:a16="http://schemas.microsoft.com/office/drawing/2014/main" id="{5E31FE68-9DF5-C985-E372-5F873ADC950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70948" y="1580750"/>
            <a:ext cx="747676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28442964-3B70-F5C5-6321-7BC287B788F0}"/>
              </a:ext>
            </a:extLst>
          </p:cNvPr>
          <p:cNvSpPr txBox="1"/>
          <p:nvPr/>
        </p:nvSpPr>
        <p:spPr>
          <a:xfrm>
            <a:off x="395287" y="4372022"/>
            <a:ext cx="3681413" cy="2246769"/>
          </a:xfrm>
          <a:prstGeom prst="rect">
            <a:avLst/>
          </a:prstGeom>
          <a:noFill/>
        </p:spPr>
        <p:txBody>
          <a:bodyPr wrap="square">
            <a:spAutoFit/>
          </a:bodyPr>
          <a:lstStyle/>
          <a:p>
            <a:pPr lvl="0">
              <a:spcBef>
                <a:spcPts val="600"/>
              </a:spcBef>
              <a:defRPr/>
            </a:pPr>
            <a:r>
              <a:rPr lang="de-DE" sz="2000" b="1" dirty="0">
                <a:solidFill>
                  <a:prstClr val="black"/>
                </a:solidFill>
              </a:rPr>
              <a:t>Das Hochwasser des Nils hat Ägypten Leben gebracht. Aber wer schuf die Wasserquellen? Die Magier simulierten die Verwandlung des Wassers, aber sie konnten sie nicht rückgängig machen.</a:t>
            </a:r>
          </a:p>
        </p:txBody>
      </p:sp>
    </p:spTree>
    <p:extLst>
      <p:ext uri="{BB962C8B-B14F-4D97-AF65-F5344CB8AC3E}">
        <p14:creationId xmlns:p14="http://schemas.microsoft.com/office/powerpoint/2010/main" val="258731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717</TotalTime>
  <Words>1773</Words>
  <Application>Microsoft Office PowerPoint</Application>
  <PresentationFormat>Panorámica</PresentationFormat>
  <Paragraphs>81</Paragraphs>
  <Slides>18</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18</vt:i4>
      </vt:variant>
    </vt:vector>
  </HeadingPairs>
  <TitlesOfParts>
    <vt:vector size="25" baseType="lpstr">
      <vt:lpstr>Comic Sans MS</vt:lpstr>
      <vt:lpstr>Constantia</vt:lpstr>
      <vt:lpstr>Arial</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116</cp:revision>
  <dcterms:created xsi:type="dcterms:W3CDTF">2025-06-28T14:27:47Z</dcterms:created>
  <dcterms:modified xsi:type="dcterms:W3CDTF">2025-07-24T14:40:31Z</dcterms:modified>
</cp:coreProperties>
</file>