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6"/>
  </p:notesMasterIdLst>
  <p:sldIdLst>
    <p:sldId id="295" r:id="rId3"/>
    <p:sldId id="317" r:id="rId4"/>
    <p:sldId id="318" r:id="rId5"/>
    <p:sldId id="319" r:id="rId6"/>
    <p:sldId id="257" r:id="rId7"/>
    <p:sldId id="298" r:id="rId8"/>
    <p:sldId id="259" r:id="rId9"/>
    <p:sldId id="260" r:id="rId10"/>
    <p:sldId id="321" r:id="rId11"/>
    <p:sldId id="292" r:id="rId12"/>
    <p:sldId id="322" r:id="rId13"/>
    <p:sldId id="297" r:id="rId14"/>
    <p:sldId id="300" r:id="rId15"/>
    <p:sldId id="311" r:id="rId16"/>
    <p:sldId id="312" r:id="rId17"/>
    <p:sldId id="304" r:id="rId18"/>
    <p:sldId id="313" r:id="rId19"/>
    <p:sldId id="314" r:id="rId20"/>
    <p:sldId id="315" r:id="rId21"/>
    <p:sldId id="308" r:id="rId22"/>
    <p:sldId id="316" r:id="rId23"/>
    <p:sldId id="291" r:id="rId24"/>
    <p:sldId id="320" r:id="rId25"/>
  </p:sldIdLst>
  <p:sldSz cx="12192000" cy="6858000"/>
  <p:notesSz cx="6858000" cy="9144000"/>
  <p:embeddedFontLst>
    <p:embeddedFont>
      <p:font typeface="Candara" panose="020E0502030303020204" pitchFamily="34" charset="0"/>
      <p:regular r:id="rId27"/>
      <p:bold r:id="rId28"/>
      <p:italic r:id="rId29"/>
      <p:boldItalic r:id="rId30"/>
    </p:embeddedFont>
    <p:embeddedFont>
      <p:font typeface="Constantia" panose="02030602050306030303" pitchFamily="18" charset="0"/>
      <p:regular r:id="rId31"/>
      <p:bold r:id="rId32"/>
      <p:italic r:id="rId33"/>
      <p:boldItalic r:id="rId3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200"/>
    <a:srgbClr val="626A6D"/>
    <a:srgbClr val="EABDB4"/>
    <a:srgbClr val="C74F36"/>
    <a:srgbClr val="F6F3FF"/>
    <a:srgbClr val="AE4522"/>
    <a:srgbClr val="2254AE"/>
    <a:srgbClr val="8443EC"/>
    <a:srgbClr val="E400EA"/>
    <a:srgbClr val="FEB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3" autoAdjust="0"/>
    <p:restoredTop sz="94660"/>
  </p:normalViewPr>
  <p:slideViewPr>
    <p:cSldViewPr snapToGrid="0">
      <p:cViewPr varScale="1">
        <p:scale>
          <a:sx n="98" d="100"/>
          <a:sy n="98" d="100"/>
        </p:scale>
        <p:origin x="9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image" Target="../media/image49.png"/></Relationships>
</file>

<file path=ppt/diagrams/_rels/data10.xml.rels><?xml version="1.0" encoding="UTF-8" standalone="yes"?>
<Relationships xmlns="http://schemas.openxmlformats.org/package/2006/relationships"><Relationship Id="rId1" Type="http://schemas.openxmlformats.org/officeDocument/2006/relationships/image" Target="../media/image74.jpeg"/></Relationships>
</file>

<file path=ppt/diagrams/_rels/data2.xml.rels><?xml version="1.0" encoding="UTF-8" standalone="yes"?>
<Relationships xmlns="http://schemas.openxmlformats.org/package/2006/relationships"><Relationship Id="rId1" Type="http://schemas.openxmlformats.org/officeDocument/2006/relationships/image" Target="../media/image53.jpeg"/></Relationships>
</file>

<file path=ppt/diagrams/_rels/data3.xml.rels><?xml version="1.0" encoding="UTF-8" standalone="yes"?>
<Relationships xmlns="http://schemas.openxmlformats.org/package/2006/relationships"><Relationship Id="rId1" Type="http://schemas.openxmlformats.org/officeDocument/2006/relationships/image" Target="../media/image55.jpeg"/></Relationships>
</file>

<file path=ppt/diagrams/_rels/data4.xml.rels><?xml version="1.0" encoding="UTF-8" standalone="yes"?>
<Relationships xmlns="http://schemas.openxmlformats.org/package/2006/relationships"><Relationship Id="rId1" Type="http://schemas.openxmlformats.org/officeDocument/2006/relationships/image" Target="../media/image58.jpeg"/></Relationships>
</file>

<file path=ppt/diagrams/_rels/data5.xml.rels><?xml version="1.0" encoding="UTF-8" standalone="yes"?>
<Relationships xmlns="http://schemas.openxmlformats.org/package/2006/relationships"><Relationship Id="rId1" Type="http://schemas.openxmlformats.org/officeDocument/2006/relationships/image" Target="../media/image61.jpeg"/></Relationships>
</file>

<file path=ppt/diagrams/_rels/data6.xml.rels><?xml version="1.0" encoding="UTF-8" standalone="yes"?>
<Relationships xmlns="http://schemas.openxmlformats.org/package/2006/relationships"><Relationship Id="rId1" Type="http://schemas.openxmlformats.org/officeDocument/2006/relationships/image" Target="../media/image64.jpeg"/></Relationships>
</file>

<file path=ppt/diagrams/_rels/data7.xml.rels><?xml version="1.0" encoding="UTF-8" standalone="yes"?>
<Relationships xmlns="http://schemas.openxmlformats.org/package/2006/relationships"><Relationship Id="rId1" Type="http://schemas.openxmlformats.org/officeDocument/2006/relationships/image" Target="../media/image67.jpeg"/></Relationships>
</file>

<file path=ppt/diagrams/_rels/data8.xml.rels><?xml version="1.0" encoding="UTF-8" standalone="yes"?>
<Relationships xmlns="http://schemas.openxmlformats.org/package/2006/relationships"><Relationship Id="rId1" Type="http://schemas.openxmlformats.org/officeDocument/2006/relationships/image" Target="../media/image68.jpeg"/></Relationships>
</file>

<file path=ppt/diagrams/_rels/data9.xml.rels><?xml version="1.0" encoding="UTF-8" standalone="yes"?>
<Relationships xmlns="http://schemas.openxmlformats.org/package/2006/relationships"><Relationship Id="rId1" Type="http://schemas.openxmlformats.org/officeDocument/2006/relationships/image" Target="../media/image7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74.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5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5.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8.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6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7.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68.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7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5A7ED7"/>
        </a:solidFill>
      </dgm:spPr>
      <dgm:t>
        <a:bodyPr/>
        <a:lstStyle/>
        <a:p>
          <a:r>
            <a:rPr lang="es-ES" sz="2000" dirty="0">
              <a:effectLst>
                <a:outerShdw blurRad="38100" dist="38100" dir="2700000" algn="tl">
                  <a:srgbClr val="000000">
                    <a:alpha val="43137"/>
                  </a:srgbClr>
                </a:outerShdw>
              </a:effectLst>
            </a:rPr>
            <a:t>Hapi, Götze zum Thema Nil</a:t>
          </a: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5A7ED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626A6D"/>
        </a:solidFill>
        <a:ln>
          <a:solidFill>
            <a:srgbClr val="626A6D"/>
          </a:solidFill>
        </a:ln>
      </dgm:spPr>
      <dgm:t>
        <a:bodyPr/>
        <a:lstStyle/>
        <a:p>
          <a:r>
            <a:rPr lang="en" sz="2000" b="1" dirty="0">
              <a:effectLst>
                <a:outerShdw blurRad="38100" dist="38100" dir="2700000" algn="tl">
                  <a:srgbClr val="000000">
                    <a:alpha val="43137"/>
                  </a:srgbClr>
                </a:outerShdw>
              </a:effectLst>
            </a:rPr>
            <a:t>Ra, Götze zum Thema Sonne</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626A6D"/>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ScaleY="79763">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6064" custLinFactY="-100000" custLinFactNeighborX="100000" custLinFactNeighborY="-150423"/>
      <dgm:spPr>
        <a:prstGeom prst="plaque">
          <a:avLst/>
        </a:prstGeom>
        <a:ln>
          <a:solidFill>
            <a:srgbClr val="626A6D"/>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8133" custLinFactY="-77844" custLinFactNeighborX="100000" custLinFactNeighborY="-100000"/>
      <dgm:spPr>
        <a:prstGeom prst="plaque">
          <a:avLst/>
        </a:prstGeom>
        <a:ln>
          <a:solidFill>
            <a:srgbClr val="626A6D"/>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438E67"/>
        </a:solidFill>
      </dgm:spPr>
      <dgm:t>
        <a:bodyPr/>
        <a:lstStyle/>
        <a:p>
          <a:r>
            <a:rPr lang="en" sz="2000" b="1" dirty="0">
              <a:effectLst>
                <a:outerShdw blurRad="38100" dist="38100" dir="2700000" algn="tl">
                  <a:srgbClr val="000000">
                    <a:alpha val="43137"/>
                  </a:srgbClr>
                </a:outerShdw>
              </a:effectLst>
            </a:rPr>
            <a:t>Heket, der weibliche Götze zum Thema Frösche</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438E6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8E7144"/>
        </a:solidFill>
      </dgm:spPr>
      <dgm:t>
        <a:bodyPr/>
        <a:lstStyle/>
        <a:p>
          <a:r>
            <a:rPr lang="en" sz="2000" b="1" dirty="0">
              <a:effectLst>
                <a:outerShdw blurRad="38100" dist="38100" dir="2700000" algn="tl">
                  <a:srgbClr val="000000">
                    <a:alpha val="43137"/>
                  </a:srgbClr>
                </a:outerShdw>
              </a:effectLst>
            </a:rPr>
            <a:t>Geb, Götze zum Thema Erde</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E7144"/>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F88B47"/>
        </a:solidFill>
        <a:ln>
          <a:solidFill>
            <a:srgbClr val="F88B47"/>
          </a:solidFill>
        </a:ln>
      </dgm:spPr>
      <dgm:t>
        <a:bodyPr/>
        <a:lstStyle/>
        <a:p>
          <a:r>
            <a:rPr lang="en" sz="2000" b="1" dirty="0">
              <a:effectLst>
                <a:outerShdw blurRad="38100" dist="38100" dir="2700000" algn="tl">
                  <a:srgbClr val="000000">
                    <a:alpha val="43137"/>
                  </a:srgbClr>
                </a:outerShdw>
              </a:effectLst>
            </a:rPr>
            <a:t>Uatchit, weibl. Götze zum Thema Sumpf-gebiete</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F88B4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F6691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F6691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12AA6C"/>
        </a:solidFill>
        <a:ln>
          <a:solidFill>
            <a:srgbClr val="12AA6C"/>
          </a:solidFill>
        </a:ln>
      </dgm:spPr>
      <dgm:t>
        <a:bodyPr/>
        <a:lstStyle/>
        <a:p>
          <a:r>
            <a:rPr lang="en" sz="2000" b="1" dirty="0">
              <a:effectLst>
                <a:outerShdw blurRad="38100" dist="38100" dir="2700000" algn="tl">
                  <a:srgbClr val="000000">
                    <a:alpha val="43137"/>
                  </a:srgbClr>
                </a:outerShdw>
              </a:effectLst>
            </a:rPr>
            <a:t>Khnum, Götze zum Thema Schöpfung</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12AA6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12AA6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12AA6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8443EC"/>
        </a:solidFill>
        <a:ln>
          <a:solidFill>
            <a:srgbClr val="8443EC"/>
          </a:solidFill>
        </a:ln>
      </dgm:spPr>
      <dgm:t>
        <a:bodyPr/>
        <a:lstStyle/>
        <a:p>
          <a:r>
            <a:rPr lang="en" sz="2000" b="1" dirty="0">
              <a:effectLst>
                <a:outerShdw blurRad="38100" dist="38100" dir="2700000" algn="tl">
                  <a:srgbClr val="000000">
                    <a:alpha val="43137"/>
                  </a:srgbClr>
                </a:outerShdw>
              </a:effectLst>
            </a:rPr>
            <a:t>Sekhmet, weibl. Götze zum Thema Heilkunst</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443E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LinFactNeighborX="7567" custLinFactNeighborY="-26017">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8443E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custLinFactNeighborX="-17727" custLinFactNeighborY="-242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8443E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endParaRPr lang="en" sz="2000" b="1" dirty="0">
            <a:effectLst>
              <a:outerShdw blurRad="38100" dist="38100" dir="2700000" algn="tl">
                <a:srgbClr val="000000">
                  <a:alpha val="43137"/>
                </a:srgbClr>
              </a:outerShdw>
            </a:effectLst>
          </a:endParaRPr>
        </a:p>
        <a:p>
          <a:r>
            <a:rPr lang="en" sz="2000" b="1" dirty="0">
              <a:effectLst>
                <a:outerShdw blurRad="38100" dist="38100" dir="2700000" algn="tl">
                  <a:srgbClr val="000000">
                    <a:alpha val="43137"/>
                  </a:srgbClr>
                </a:outerShdw>
              </a:effectLst>
            </a:rPr>
            <a:t>Nut, weibl. Götze zum Thema Himmel</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endParaRPr lang="en" sz="2000" b="1" dirty="0">
            <a:effectLst>
              <a:outerShdw blurRad="38100" dist="38100" dir="2700000" algn="tl">
                <a:srgbClr val="000000">
                  <a:alpha val="43137"/>
                </a:srgbClr>
              </a:outerShdw>
            </a:effectLst>
          </a:endParaRPr>
        </a:p>
        <a:p>
          <a:r>
            <a:rPr lang="en" sz="2000" b="1" dirty="0">
              <a:effectLst>
                <a:outerShdw blurRad="38100" dist="38100" dir="2700000" algn="tl">
                  <a:srgbClr val="000000">
                    <a:alpha val="43137"/>
                  </a:srgbClr>
                </a:outerShdw>
              </a:effectLst>
            </a:rPr>
            <a:t>Seth, Götze zum Thema Sturm</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7613" custLinFactY="-100000" custLinFactNeighborX="100000" custLinFactNeighborY="-126439"/>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AE4522"/>
        </a:solidFill>
        <a:ln>
          <a:solidFill>
            <a:srgbClr val="AE4522"/>
          </a:solidFill>
        </a:ln>
      </dgm:spPr>
      <dgm:t>
        <a:bodyPr/>
        <a:lstStyle/>
        <a:p>
          <a:r>
            <a:rPr lang="en" sz="2000" b="1" dirty="0">
              <a:effectLst>
                <a:outerShdw blurRad="38100" dist="38100" dir="2700000" algn="tl">
                  <a:srgbClr val="000000">
                    <a:alpha val="43137"/>
                  </a:srgbClr>
                </a:outerShdw>
              </a:effectLst>
            </a:rPr>
            <a:t>Neper, Götze zum Thema Getreide</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AE4522"/>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AE452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AE452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90777" y="1022765"/>
          <a:ext cx="1924753" cy="1657528"/>
        </a:xfrm>
        <a:prstGeom prst="hexagon">
          <a:avLst>
            <a:gd name="adj" fmla="val 25000"/>
            <a:gd name="vf" fmla="val 115470"/>
          </a:avLst>
        </a:prstGeom>
        <a:solidFill>
          <a:srgbClr val="5A7ED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outerShdw blurRad="38100" dist="38100" dir="2700000" algn="tl">
                  <a:srgbClr val="000000">
                    <a:alpha val="43137"/>
                  </a:srgbClr>
                </a:outerShdw>
              </a:effectLst>
            </a:rPr>
            <a:t>Hapi, Götze zum Thema Nil</a:t>
          </a:r>
        </a:p>
      </dsp:txBody>
      <dsp:txXfrm>
        <a:off x="1889300" y="1279843"/>
        <a:ext cx="1327707" cy="1143372"/>
      </dsp:txXfrm>
    </dsp:sp>
    <dsp:sp modelId="{4003989A-EAE1-47D4-B0F1-272D4DE7EFDC}">
      <dsp:nvSpPr>
        <dsp:cNvPr id="0" name=""/>
        <dsp:cNvSpPr/>
      </dsp:nvSpPr>
      <dsp:spPr>
        <a:xfrm>
          <a:off x="1635425" y="1754713"/>
          <a:ext cx="224642" cy="19388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145847"/>
          <a:ext cx="1922292" cy="1657021"/>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5A7ED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301449" y="1573500"/>
          <a:ext cx="224642" cy="19388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1048207"/>
          <a:ext cx="1787816" cy="1228033"/>
        </a:xfrm>
        <a:prstGeom prst="plaque">
          <a:avLst/>
        </a:prstGeom>
        <a:solidFill>
          <a:srgbClr val="626A6D"/>
        </a:solidFill>
        <a:ln>
          <a:solidFill>
            <a:srgbClr val="626A6D"/>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Ra, Götze zum Thema Sonne</a:t>
          </a:r>
          <a:endParaRPr lang="es-ES" sz="2000" kern="1200" dirty="0">
            <a:effectLst>
              <a:outerShdw blurRad="38100" dist="38100" dir="2700000" algn="tl">
                <a:srgbClr val="000000">
                  <a:alpha val="43137"/>
                </a:srgbClr>
              </a:outerShdw>
            </a:effectLst>
          </a:endParaRPr>
        </a:p>
      </dsp:txBody>
      <dsp:txXfrm>
        <a:off x="1673717" y="1192936"/>
        <a:ext cx="1498358" cy="938575"/>
      </dsp:txXfrm>
    </dsp:sp>
    <dsp:sp modelId="{4003989A-EAE1-47D4-B0F1-272D4DE7EFDC}">
      <dsp:nvSpPr>
        <dsp:cNvPr id="0" name=""/>
        <dsp:cNvSpPr/>
      </dsp:nvSpPr>
      <dsp:spPr>
        <a:xfrm>
          <a:off x="1916968" y="1121306"/>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77892"/>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9339" y="1083694"/>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59299" y="1029459"/>
          <a:ext cx="2128655" cy="1833121"/>
        </a:xfrm>
        <a:prstGeom prst="hexagon">
          <a:avLst>
            <a:gd name="adj" fmla="val 25000"/>
            <a:gd name="vf" fmla="val 115470"/>
          </a:avLst>
        </a:prstGeom>
        <a:solidFill>
          <a:srgbClr val="438E6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Heket, der weibliche Götze zum Thema Frösche</a:t>
          </a:r>
          <a:endParaRPr lang="es-ES" sz="2000" kern="1200" dirty="0">
            <a:effectLst>
              <a:outerShdw blurRad="38100" dist="38100" dir="2700000" algn="tl">
                <a:srgbClr val="000000">
                  <a:alpha val="43137"/>
                </a:srgbClr>
              </a:outerShdw>
            </a:effectLst>
          </a:endParaRPr>
        </a:p>
      </dsp:txBody>
      <dsp:txXfrm>
        <a:off x="2089447" y="1313771"/>
        <a:ext cx="1468359" cy="1264497"/>
      </dsp:txXfrm>
    </dsp:sp>
    <dsp:sp modelId="{4003989A-EAE1-47D4-B0F1-272D4DE7EFDC}">
      <dsp:nvSpPr>
        <dsp:cNvPr id="0" name=""/>
        <dsp:cNvSpPr/>
      </dsp:nvSpPr>
      <dsp:spPr>
        <a:xfrm>
          <a:off x="1808676" y="1838948"/>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59643"/>
          <a:ext cx="2125933" cy="1832560"/>
        </a:xfrm>
        <a:prstGeom prst="hexagon">
          <a:avLst>
            <a:gd name="adj" fmla="val 25000"/>
            <a:gd name="vf" fmla="val 115470"/>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438E6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39320" y="1638537"/>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hexagon">
          <a:avLst>
            <a:gd name="adj" fmla="val 25000"/>
            <a:gd name="vf" fmla="val 115470"/>
          </a:avLst>
        </a:prstGeom>
        <a:solidFill>
          <a:srgbClr val="8E714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Geb, Götze zum Thema Erde</a:t>
          </a:r>
          <a:endParaRPr lang="es-ES" sz="2000" kern="1200" dirty="0">
            <a:effectLst>
              <a:outerShdw blurRad="38100" dist="38100" dir="2700000" algn="tl">
                <a:srgbClr val="000000">
                  <a:alpha val="43137"/>
                </a:srgbClr>
              </a:outerShdw>
            </a:effectLst>
          </a:endParaRPr>
        </a:p>
      </dsp:txBody>
      <dsp:txXfrm>
        <a:off x="2030795" y="1204879"/>
        <a:ext cx="1410698" cy="1214841"/>
      </dsp:txXfrm>
    </dsp:sp>
    <dsp:sp modelId="{4003989A-EAE1-47D4-B0F1-272D4DE7EFDC}">
      <dsp:nvSpPr>
        <dsp:cNvPr id="0" name=""/>
        <dsp:cNvSpPr/>
      </dsp:nvSpPr>
      <dsp:spPr>
        <a:xfrm>
          <a:off x="1761050" y="170943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E7144"/>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06199" y="151689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F88B47"/>
        </a:solidFill>
        <a:ln w="12700" cap="flat" cmpd="sng" algn="ctr">
          <a:solidFill>
            <a:srgbClr val="F88B47"/>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Uatchit, weibl. Götze zum Thema Sumpf-gebiete</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F88B47"/>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12AA6C"/>
        </a:solidFill>
        <a:ln w="12700" cap="flat" cmpd="sng" algn="ctr">
          <a:solidFill>
            <a:srgbClr val="12AA6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Khnum, Götze zum Thema Schöpfung</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37012" y="473537"/>
          <a:ext cx="2045064" cy="1761135"/>
        </a:xfrm>
        <a:prstGeom prst="ellipse">
          <a:avLst/>
        </a:prstGeom>
        <a:solidFill>
          <a:srgbClr val="8443EC"/>
        </a:solidFill>
        <a:ln w="12700" cap="flat" cmpd="sng" algn="ctr">
          <a:solidFill>
            <a:srgbClr val="8443E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Sekhmet, weibl. Götze zum Thema Heilkunst</a:t>
          </a:r>
        </a:p>
      </dsp:txBody>
      <dsp:txXfrm>
        <a:off x="2036505" y="731449"/>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endParaRPr lang="en"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Nut, weibl. Götze zum Thema Himmel</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endParaRPr lang="en"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Seth, Götze zum Thema Sturm</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8254"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AE4522"/>
        </a:solidFill>
        <a:ln>
          <a:solidFill>
            <a:srgbClr val="AE4522"/>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Neper, Götze zum Thema Getreide</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E80B-0763-4392-AFEC-354438841FD7}" type="datetimeFigureOut">
              <a:rPr lang="es-ES" smtClean="0"/>
              <a:t>24/07/2025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B3F07-6A77-47EE-9E29-7A3E18A48FFE}" type="slidenum">
              <a:rPr lang="es-ES" smtClean="0"/>
              <a:t>‹Nº›</a:t>
            </a:fld>
            <a:endParaRPr lang="es-ES"/>
          </a:p>
        </p:txBody>
      </p:sp>
    </p:spTree>
    <p:extLst>
      <p:ext uri="{BB962C8B-B14F-4D97-AF65-F5344CB8AC3E}">
        <p14:creationId xmlns:p14="http://schemas.microsoft.com/office/powerpoint/2010/main" val="89536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DB3F07-6A77-47EE-9E29-7A3E18A48FFE}" type="slidenum">
              <a:rPr lang="es-ES" smtClean="0"/>
              <a:t>8</a:t>
            </a:fld>
            <a:endParaRPr lang="es-ES"/>
          </a:p>
        </p:txBody>
      </p:sp>
    </p:spTree>
    <p:extLst>
      <p:ext uri="{BB962C8B-B14F-4D97-AF65-F5344CB8AC3E}">
        <p14:creationId xmlns:p14="http://schemas.microsoft.com/office/powerpoint/2010/main" val="370452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EA330-5C10-EFC3-DA6D-6C1F0611A93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17C0BA1-CFC6-E8F9-3878-FCB0F90DBE6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0BC958-2882-9D31-FED9-13F4B396F34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8B5AA64-60A4-5000-5B6C-683F6394B907}"/>
              </a:ext>
            </a:extLst>
          </p:cNvPr>
          <p:cNvSpPr>
            <a:spLocks noGrp="1"/>
          </p:cNvSpPr>
          <p:nvPr>
            <p:ph type="sldNum" sz="quarter" idx="5"/>
          </p:nvPr>
        </p:nvSpPr>
        <p:spPr/>
        <p:txBody>
          <a:bodyPr/>
          <a:lstStyle/>
          <a:p>
            <a:fld id="{95DB3F07-6A77-47EE-9E29-7A3E18A48FFE}" type="slidenum">
              <a:rPr lang="es-ES" smtClean="0"/>
              <a:t>9</a:t>
            </a:fld>
            <a:endParaRPr lang="es-ES"/>
          </a:p>
        </p:txBody>
      </p:sp>
    </p:spTree>
    <p:extLst>
      <p:ext uri="{BB962C8B-B14F-4D97-AF65-F5344CB8AC3E}">
        <p14:creationId xmlns:p14="http://schemas.microsoft.com/office/powerpoint/2010/main" val="348975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C8958-DEB7-CE22-FC6D-874948BF95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EF29E2-AD31-C01F-58A2-5D3A78B0B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DE711F-8E64-54BD-9B60-E0FE3CC10858}"/>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89AB7981-DBB1-4A17-E46C-3EADF23712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F98C41-9286-C54D-DBE4-EE6D5C60017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7051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76388-247B-3D63-6639-2397DC1F10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5AF03D-D81D-0604-EABA-67C272975A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EE5D0-F6D3-2B3F-F0B0-AE7F939F01C1}"/>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C3164F0C-96DC-4BB6-C435-4740AA3840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D85E4C-9CC8-13F0-20EF-51613BB30CC4}"/>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60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0A970D-770E-571E-C3AA-9C7C2982A6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197039-1AD1-B43E-C33F-B790CD07A6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FB1716-A20D-3F86-0CEB-4C3B549D3C4A}"/>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C9EA92CA-B51E-CF92-1DBC-C6E85ADA15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5DC67D-D153-E694-1D82-DF43C956C23A}"/>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4006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60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6917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4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1266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63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8319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07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76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D5125-5046-5F2F-2343-37DB7D6E71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784373-01BF-1220-5EBE-91E1CB4BFE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B5427E-3F54-B3F2-81E7-B30FDFDE8491}"/>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9A4690D6-BBBF-6B02-EBBE-050F66B2AF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2D11BF-E062-43D6-20D0-97123E98BBC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07989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222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02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089D1-DC0C-B76F-6145-88605D4042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FF360C-F41B-91C6-0047-AF32273E3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ED7722-D889-89EA-CD35-7E43074D2484}"/>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101D4814-A038-A670-AA70-524ACD39C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46418E-4AFC-C82C-7F43-603EDC4473D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6048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E03DF-6290-4D7B-4A3F-9CFAAABDC66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5F0331-DCCA-D8E6-1AFA-A98A2037A8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9A39AB-334F-7115-3650-05F6FC95156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C6DDFF0-1923-8E05-C056-218E4E315175}"/>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6" name="Marcador de pie de página 5">
            <a:extLst>
              <a:ext uri="{FF2B5EF4-FFF2-40B4-BE49-F238E27FC236}">
                <a16:creationId xmlns:a16="http://schemas.microsoft.com/office/drawing/2014/main" id="{305E0A56-A4AC-1123-42C6-490DC7ABAA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B3349A-73D7-1591-B084-8DD0EDD78E1F}"/>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469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0784D-2F4A-0824-7888-A4F01E3B42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3A4750-E1F5-02AF-942F-6EED89C77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3D45AB-3DD4-6E7C-AA6C-9BC54868B0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FEA4474-9B8D-6BD9-7136-F2C0DA10D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6584BE-939E-B706-2502-729980CFBD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8BCE80-AAF9-1BF5-9956-1FD56E31001E}"/>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8" name="Marcador de pie de página 7">
            <a:extLst>
              <a:ext uri="{FF2B5EF4-FFF2-40B4-BE49-F238E27FC236}">
                <a16:creationId xmlns:a16="http://schemas.microsoft.com/office/drawing/2014/main" id="{044780FF-3C5F-992F-9639-75579B8F9E4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9C8D03-1901-F2E4-8C9B-8112B4A70C5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9161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DB36D-6633-70B0-F512-C5E09F66D90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5DC6E2-0328-364B-DD05-D6DF162E24E5}"/>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4" name="Marcador de pie de página 3">
            <a:extLst>
              <a:ext uri="{FF2B5EF4-FFF2-40B4-BE49-F238E27FC236}">
                <a16:creationId xmlns:a16="http://schemas.microsoft.com/office/drawing/2014/main" id="{D621B49F-A231-6378-C06D-70C6884ADA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B844733-1778-9887-439D-CAC9740662A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1945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BC637D-C03F-705A-5EE7-98F19480E700}"/>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3" name="Marcador de pie de página 2">
            <a:extLst>
              <a:ext uri="{FF2B5EF4-FFF2-40B4-BE49-F238E27FC236}">
                <a16:creationId xmlns:a16="http://schemas.microsoft.com/office/drawing/2014/main" id="{DE5F84BD-3819-6377-3CAE-752869394EF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1A4B5AA-E84C-2014-5C9F-366859A5E65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1246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74DEB-393F-ED00-8A84-634AB56E78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31F71C-2FEA-1977-7205-F21A6511B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3AEF4D-096F-CC25-9A4A-F787D3BCE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EB55F0-911D-7351-D9CF-9E198E8A7E1B}"/>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6" name="Marcador de pie de página 5">
            <a:extLst>
              <a:ext uri="{FF2B5EF4-FFF2-40B4-BE49-F238E27FC236}">
                <a16:creationId xmlns:a16="http://schemas.microsoft.com/office/drawing/2014/main" id="{F9FB2D06-8850-52D4-18E4-D6D7E15BDC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44B813-A5F0-B377-240A-D4593EFAD59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7497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7AEDE-1A9E-040F-31E6-66F9B60E4E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00E7A2-D8EB-9534-B175-1C8A24140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08F72D6-FD8B-36D6-3716-564C8B41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946F10-2E5E-5D77-034F-985DB09511E0}"/>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6" name="Marcador de pie de página 5">
            <a:extLst>
              <a:ext uri="{FF2B5EF4-FFF2-40B4-BE49-F238E27FC236}">
                <a16:creationId xmlns:a16="http://schemas.microsoft.com/office/drawing/2014/main" id="{5DC7AE18-933E-076A-0A80-9B4FC9C59E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AAC27D-71F7-8C6A-3E8B-F45252F59D5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218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A8CE9C4-C26A-D45F-FCC6-C170A18A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62B41F-B65A-B127-8B50-089DA3A9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362FA5-E187-0472-7BA2-8EE66BB69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86D69CFD-9D71-4117-AE9A-B7845D039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A564C53-EC07-5628-0E3C-1D56B3D20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F9E0AD-476D-4439-8624-E1E7787E3D3E}" type="slidenum">
              <a:rPr lang="es-ES" smtClean="0"/>
              <a:t>‹Nº›</a:t>
            </a:fld>
            <a:endParaRPr lang="es-ES"/>
          </a:p>
        </p:txBody>
      </p:sp>
    </p:spTree>
    <p:extLst>
      <p:ext uri="{BB962C8B-B14F-4D97-AF65-F5344CB8AC3E}">
        <p14:creationId xmlns:p14="http://schemas.microsoft.com/office/powerpoint/2010/main" val="64962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54185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5" Type="http://schemas.microsoft.com/office/2007/relationships/hdphoto" Target="../media/hdphoto1.wdp"/><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2.jpeg"/><Relationship Id="rId7" Type="http://schemas.openxmlformats.org/officeDocument/2006/relationships/diagramColors" Target="../diagrams/colors2.xml"/><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69.jpe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jpg"/><Relationship Id="rId2" Type="http://schemas.openxmlformats.org/officeDocument/2006/relationships/image" Target="../media/image16.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jp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7B81025-E3A0-6F59-52CC-D77FD91D368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73F330-3F0B-E513-A946-48688D94F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Patrón de fondo&#10;&#10;El contenido generado por IA puede ser incorrecto.">
            <a:extLst>
              <a:ext uri="{FF2B5EF4-FFF2-40B4-BE49-F238E27FC236}">
                <a16:creationId xmlns:a16="http://schemas.microsoft.com/office/drawing/2014/main" id="{4D8139A3-04D6-F8A6-8F94-96FE5186449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22565"/>
            <a:ext cx="2693955" cy="1435903"/>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CDF9E83D-C9DD-35D3-FA32-FDA5170AD15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flipH="1">
            <a:off x="-1" y="1059474"/>
            <a:ext cx="2693955" cy="1435903"/>
          </a:xfrm>
          <a:prstGeom prst="rect">
            <a:avLst/>
          </a:prstGeom>
        </p:spPr>
      </p:pic>
      <p:pic>
        <p:nvPicPr>
          <p:cNvPr id="22" name="Imagen 21" descr="Patrón de fondo&#10;&#10;El contenido generado por IA puede ser incorrecto.">
            <a:extLst>
              <a:ext uri="{FF2B5EF4-FFF2-40B4-BE49-F238E27FC236}">
                <a16:creationId xmlns:a16="http://schemas.microsoft.com/office/drawing/2014/main" id="{B796DBDA-9095-C82D-0E00-84FF713F6F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594948"/>
            <a:ext cx="2693955" cy="1435903"/>
          </a:xfrm>
          <a:prstGeom prst="rect">
            <a:avLst/>
          </a:prstGeom>
        </p:spPr>
      </p:pic>
      <p:pic>
        <p:nvPicPr>
          <p:cNvPr id="23" name="Imagen 22" descr="Patrón de fondo&#10;&#10;El contenido generado por IA puede ser incorrecto.">
            <a:extLst>
              <a:ext uri="{FF2B5EF4-FFF2-40B4-BE49-F238E27FC236}">
                <a16:creationId xmlns:a16="http://schemas.microsoft.com/office/drawing/2014/main" id="{D9C19F68-0193-B217-CDAC-A43A3F89EE9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flipH="1">
            <a:off x="-2" y="4676987"/>
            <a:ext cx="2693955" cy="1435903"/>
          </a:xfrm>
          <a:prstGeom prst="rect">
            <a:avLst/>
          </a:prstGeom>
        </p:spPr>
      </p:pic>
      <p:pic>
        <p:nvPicPr>
          <p:cNvPr id="24" name="Imagen 23" descr="Patrón de fondo&#10;&#10;El contenido generado por IA puede ser incorrecto.">
            <a:extLst>
              <a:ext uri="{FF2B5EF4-FFF2-40B4-BE49-F238E27FC236}">
                <a16:creationId xmlns:a16="http://schemas.microsoft.com/office/drawing/2014/main" id="{186F4C80-854F-31D4-CC45-4E72860D8F88}"/>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rot="20465627" flipV="1">
            <a:off x="-199936" y="2034710"/>
            <a:ext cx="2954044" cy="1574533"/>
          </a:xfrm>
          <a:prstGeom prst="rect">
            <a:avLst/>
          </a:prstGeom>
        </p:spPr>
      </p:pic>
      <p:pic>
        <p:nvPicPr>
          <p:cNvPr id="13" name="Imagen 12">
            <a:extLst>
              <a:ext uri="{FF2B5EF4-FFF2-40B4-BE49-F238E27FC236}">
                <a16:creationId xmlns:a16="http://schemas.microsoft.com/office/drawing/2014/main" id="{8DFB2F19-2B37-4768-9F9D-B8897B898EC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9020439"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3DE70AE-3FFB-9B00-1DD1-C4E55118CE77}"/>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r="-36"/>
          <a:stretch>
            <a:fillRect/>
          </a:stretch>
        </p:blipFill>
        <p:spPr>
          <a:xfrm>
            <a:off x="9020439"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3" name="Imagen 2">
            <a:extLst>
              <a:ext uri="{FF2B5EF4-FFF2-40B4-BE49-F238E27FC236}">
                <a16:creationId xmlns:a16="http://schemas.microsoft.com/office/drawing/2014/main" id="{A342FCEF-43A9-88A0-5C11-502EA758CF96}"/>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p:blipFill>
        <p:spPr>
          <a:xfrm>
            <a:off x="9020439"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76DAEF76-BE58-A3B4-86A2-4A9E7CB4A051}"/>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5849921"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DF4EE753-455C-3037-4E6C-ED21843A866A}"/>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l="-298"/>
          <a:stretch>
            <a:fillRect/>
          </a:stretch>
        </p:blipFill>
        <p:spPr>
          <a:xfrm>
            <a:off x="5849921"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FBCC7871-84DC-DFF8-C91D-84DBD3FE80C8}"/>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l="-242"/>
          <a:stretch>
            <a:fillRect/>
          </a:stretch>
        </p:blipFill>
        <p:spPr>
          <a:xfrm>
            <a:off x="5849921"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CBF8EEE6-5426-D5E4-9EDB-F039FDF9273A}"/>
              </a:ext>
            </a:extLst>
          </p:cNvPr>
          <p:cNvPicPr>
            <a:picLocks noGrp="1" noRot="1" noChangeAspect="1" noMove="1" noResize="1" noEditPoints="1" noAdjustHandles="1" noChangeArrowheads="1" noChangeShapeType="1" noCrop="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2693955"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FC7B0C9B-73B9-30D3-9B0A-BB0DEA76E863}"/>
              </a:ext>
            </a:extLst>
          </p:cNvPr>
          <p:cNvPicPr>
            <a:picLocks noGrp="1" noRot="1" noChangeAspect="1" noMove="1" noResize="1" noEditPoints="1" noAdjustHandles="1" noChangeArrowheads="1" noChangeShapeType="1" noCrop="1"/>
          </p:cNvPicPr>
          <p:nvPr/>
        </p:nvPicPr>
        <p:blipFill rotWithShape="1">
          <a:blip r:embed="rId12" cstate="email">
            <a:extLst>
              <a:ext uri="{28A0092B-C50C-407E-A947-70E740481C1C}">
                <a14:useLocalDpi xmlns:a14="http://schemas.microsoft.com/office/drawing/2010/main"/>
              </a:ext>
            </a:extLst>
          </a:blip>
          <a:srcRect r="-223"/>
          <a:stretch>
            <a:fillRect/>
          </a:stretch>
        </p:blipFill>
        <p:spPr>
          <a:xfrm>
            <a:off x="2693955"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D5BE6D0-5564-E511-4FCF-C4970A275476}"/>
              </a:ext>
            </a:extLst>
          </p:cNvPr>
          <p:cNvPicPr>
            <a:picLocks noGrp="1" noRot="1" noChangeAspect="1" noMove="1" noResize="1" noEditPoints="1" noAdjustHandles="1" noChangeArrowheads="1" noChangeShapeType="1" noCrop="1"/>
          </p:cNvPicPr>
          <p:nvPr/>
        </p:nvPicPr>
        <p:blipFill rotWithShape="1">
          <a:blip r:embed="rId13" cstate="print">
            <a:extLst>
              <a:ext uri="{28A0092B-C50C-407E-A947-70E740481C1C}">
                <a14:useLocalDpi xmlns:a14="http://schemas.microsoft.com/office/drawing/2010/main"/>
              </a:ext>
            </a:extLst>
          </a:blip>
          <a:srcRect/>
          <a:stretch/>
        </p:blipFill>
        <p:spPr>
          <a:xfrm>
            <a:off x="2693955" y="4620643"/>
            <a:ext cx="3016182" cy="2088000"/>
          </a:xfrm>
          <a:prstGeom prst="rect">
            <a:avLst/>
          </a:prstGeom>
          <a:ln w="88900" cap="sq" cmpd="thickThin">
            <a:solidFill>
              <a:schemeClr val="tx1"/>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D0B3F37-679F-377F-000E-346FB817BC06}"/>
              </a:ext>
            </a:extLst>
          </p:cNvPr>
          <p:cNvSpPr txBox="1">
            <a:spLocks noGrp="1" noRot="1" noMove="1" noResize="1" noEditPoints="1" noAdjustHandles="1" noChangeArrowheads="1" noChangeShapeType="1"/>
          </p:cNvSpPr>
          <p:nvPr/>
        </p:nvSpPr>
        <p:spPr>
          <a:xfrm>
            <a:off x="56590" y="-238126"/>
            <a:ext cx="2595326" cy="6062262"/>
          </a:xfrm>
          <a:prstGeom prst="rect">
            <a:avLst/>
          </a:prstGeom>
          <a:noFill/>
        </p:spPr>
        <p:txBody>
          <a:bodyPr vert="wordArtVert" wrap="square" rtlCol="0" anchor="ctr" anchorCtr="0">
            <a:spAutoFit/>
            <a:scene3d>
              <a:camera prst="orthographicFront"/>
              <a:lightRig rig="glow" dir="t"/>
            </a:scene3d>
            <a:sp3d extrusionH="57150" contourW="31750">
              <a:bevelT w="38100" h="38100" prst="relaxedInset"/>
              <a:contourClr>
                <a:schemeClr val="accent5">
                  <a:lumMod val="50000"/>
                </a:schemeClr>
              </a:contourClr>
            </a:sp3d>
          </a:bodyPr>
          <a:lstStyle/>
          <a:p>
            <a:pPr algn="ctr"/>
            <a:r>
              <a:rPr lang="en" sz="66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rPr>
              <a:t>DIE PLAGEN</a:t>
            </a:r>
          </a:p>
        </p:txBody>
      </p:sp>
      <p:sp>
        <p:nvSpPr>
          <p:cNvPr id="14" name="CuadroTexto 13">
            <a:extLst>
              <a:ext uri="{FF2B5EF4-FFF2-40B4-BE49-F238E27FC236}">
                <a16:creationId xmlns:a16="http://schemas.microsoft.com/office/drawing/2014/main" id="{B3F0B25D-8EFF-3246-7EBA-08D72A67C7C8}"/>
              </a:ext>
            </a:extLst>
          </p:cNvPr>
          <p:cNvSpPr txBox="1">
            <a:spLocks noGrp="1" noRot="1" noMove="1" noResize="1" noEditPoints="1" noAdjustHandles="1" noChangeArrowheads="1" noChangeShapeType="1"/>
          </p:cNvSpPr>
          <p:nvPr/>
        </p:nvSpPr>
        <p:spPr>
          <a:xfrm>
            <a:off x="0" y="6171493"/>
            <a:ext cx="2554171" cy="338554"/>
          </a:xfrm>
          <a:prstGeom prst="rect">
            <a:avLst/>
          </a:prstGeom>
          <a:noFill/>
        </p:spPr>
        <p:txBody>
          <a:bodyPr wrap="square" rtlCol="0">
            <a:spAutoFit/>
          </a:bodyPr>
          <a:lstStyle/>
          <a:p>
            <a:pPr algn="ctr"/>
            <a:r>
              <a:rPr lang="en" sz="1600" b="1" dirty="0">
                <a:solidFill>
                  <a:schemeClr val="accent5">
                    <a:lumMod val="50000"/>
                  </a:schemeClr>
                </a:solidFill>
              </a:rPr>
              <a:t>Lektion 4, 26. Juli 2025</a:t>
            </a:r>
          </a:p>
        </p:txBody>
      </p:sp>
      <p:pic>
        <p:nvPicPr>
          <p:cNvPr id="5" name="Grafik 4">
            <a:extLst>
              <a:ext uri="{FF2B5EF4-FFF2-40B4-BE49-F238E27FC236}">
                <a16:creationId xmlns:a16="http://schemas.microsoft.com/office/drawing/2014/main" id="{9A0B6021-10E8-35D3-C59F-925275EFFCC3}"/>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14">
            <a:duotone>
              <a:prstClr val="black"/>
              <a:srgbClr val="D9C3A5">
                <a:tint val="50000"/>
                <a:satMod val="180000"/>
              </a:srgbClr>
            </a:duotone>
            <a:extLst>
              <a:ext uri="{BEBA8EAE-BF5A-486C-A8C5-ECC9F3942E4B}">
                <a14:imgProps xmlns:a14="http://schemas.microsoft.com/office/drawing/2010/main">
                  <a14:imgLayer r:embed="rId15">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7186266" y="4108201"/>
            <a:ext cx="335648" cy="4597249"/>
          </a:xfrm>
          <a:prstGeom prst="rect">
            <a:avLst/>
          </a:prstGeom>
          <a:noFill/>
          <a:ln>
            <a:noFill/>
          </a:ln>
          <a:effectLst>
            <a:softEdge rad="31750"/>
          </a:effectLst>
        </p:spPr>
      </p:pic>
    </p:spTree>
    <p:extLst>
      <p:ext uri="{BB962C8B-B14F-4D97-AF65-F5344CB8AC3E}">
        <p14:creationId xmlns:p14="http://schemas.microsoft.com/office/powerpoint/2010/main" val="42260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648954-9D07-68FA-50A4-B6CB4B2810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E68AFB-7452-E282-0EFE-15C2B4C23C18}"/>
              </a:ext>
            </a:extLst>
          </p:cNvPr>
          <p:cNvSpPr txBox="1"/>
          <p:nvPr/>
        </p:nvSpPr>
        <p:spPr>
          <a:xfrm>
            <a:off x="690038" y="1656343"/>
            <a:ext cx="10818795" cy="5062924"/>
          </a:xfrm>
          <a:prstGeom prst="rect">
            <a:avLst/>
          </a:prstGeom>
          <a:noFill/>
        </p:spPr>
        <p:txBody>
          <a:bodyPr wrap="square">
            <a:spAutoFit/>
          </a:bodyPr>
          <a:lstStyle/>
          <a:p>
            <a:pPr algn="ctr">
              <a:spcBef>
                <a:spcPts val="600"/>
              </a:spcBef>
            </a:pPr>
            <a:r>
              <a:rPr lang="en" sz="2800" b="1" dirty="0">
                <a:latin typeface="Constantia" panose="02030602050306030303" pitchFamily="18" charset="0"/>
              </a:rPr>
              <a:t>“</a:t>
            </a:r>
            <a:r>
              <a:rPr lang="de-DE" sz="2800" b="1" dirty="0">
                <a:latin typeface="Constantia" panose="02030602050306030303" pitchFamily="18" charset="0"/>
              </a:rPr>
              <a:t>Bei jeder Zurückweisung des Lichts </a:t>
            </a:r>
            <a:br>
              <a:rPr lang="de-DE" sz="2800" b="1" dirty="0">
                <a:latin typeface="Constantia" panose="02030602050306030303" pitchFamily="18" charset="0"/>
              </a:rPr>
            </a:br>
            <a:r>
              <a:rPr lang="de-DE" sz="2800" b="1" dirty="0">
                <a:latin typeface="Constantia" panose="02030602050306030303" pitchFamily="18" charset="0"/>
              </a:rPr>
              <a:t>zeigte der Herr seine Macht noch deutlicher; </a:t>
            </a:r>
          </a:p>
          <a:p>
            <a:pPr algn="ctr">
              <a:spcBef>
                <a:spcPts val="600"/>
              </a:spcBef>
            </a:pPr>
            <a:r>
              <a:rPr lang="de-DE" sz="2800" b="1" dirty="0">
                <a:latin typeface="Constantia" panose="02030602050306030303" pitchFamily="18" charset="0"/>
              </a:rPr>
              <a:t>aber </a:t>
            </a:r>
            <a:r>
              <a:rPr lang="de-DE" sz="2800" b="1" dirty="0">
                <a:highlight>
                  <a:srgbClr val="D7D200"/>
                </a:highlight>
                <a:latin typeface="Constantia" panose="02030602050306030303" pitchFamily="18" charset="0"/>
              </a:rPr>
              <a:t>die Halsstarrigkeit des Königs </a:t>
            </a:r>
            <a:br>
              <a:rPr lang="de-DE" sz="2800" b="1" dirty="0">
                <a:latin typeface="Constantia" panose="02030602050306030303" pitchFamily="18" charset="0"/>
              </a:rPr>
            </a:br>
            <a:r>
              <a:rPr lang="de-DE" sz="2800" b="1" dirty="0">
                <a:highlight>
                  <a:srgbClr val="D7D200"/>
                </a:highlight>
                <a:latin typeface="Constantia" panose="02030602050306030303" pitchFamily="18" charset="0"/>
              </a:rPr>
              <a:t>wuchs</a:t>
            </a:r>
            <a:r>
              <a:rPr lang="de-DE" sz="2800" b="1" dirty="0">
                <a:latin typeface="Constantia" panose="02030602050306030303" pitchFamily="18" charset="0"/>
              </a:rPr>
              <a:t> mit </a:t>
            </a:r>
            <a:r>
              <a:rPr lang="de-DE" sz="2800" b="1" dirty="0">
                <a:highlight>
                  <a:srgbClr val="D7D200"/>
                </a:highlight>
                <a:latin typeface="Constantia" panose="02030602050306030303" pitchFamily="18" charset="0"/>
              </a:rPr>
              <a:t>jedem neuen Beweis </a:t>
            </a:r>
            <a:r>
              <a:rPr lang="de-DE" sz="2800" b="1" dirty="0">
                <a:latin typeface="Constantia" panose="02030602050306030303" pitchFamily="18" charset="0"/>
              </a:rPr>
              <a:t>der Macht und Majestät </a:t>
            </a:r>
            <a:br>
              <a:rPr lang="de-DE" sz="2800" b="1" dirty="0">
                <a:latin typeface="Constantia" panose="02030602050306030303" pitchFamily="18" charset="0"/>
              </a:rPr>
            </a:br>
            <a:r>
              <a:rPr lang="de-DE" sz="2800" b="1" dirty="0">
                <a:latin typeface="Constantia" panose="02030602050306030303" pitchFamily="18" charset="0"/>
              </a:rPr>
              <a:t>des GOTTES des Himmels, </a:t>
            </a:r>
            <a:br>
              <a:rPr lang="de-DE" sz="2800" b="1" dirty="0">
                <a:latin typeface="Constantia" panose="02030602050306030303" pitchFamily="18" charset="0"/>
              </a:rPr>
            </a:br>
            <a:r>
              <a:rPr lang="de-DE" sz="2800" b="1" dirty="0">
                <a:latin typeface="Constantia" panose="02030602050306030303" pitchFamily="18" charset="0"/>
              </a:rPr>
              <a:t>bis der letzte Pfeil der Gnade </a:t>
            </a:r>
            <a:br>
              <a:rPr lang="de-DE" sz="2800" b="1" dirty="0">
                <a:latin typeface="Constantia" panose="02030602050306030303" pitchFamily="18" charset="0"/>
              </a:rPr>
            </a:br>
            <a:r>
              <a:rPr lang="de-DE" sz="2800" b="1" dirty="0">
                <a:latin typeface="Constantia" panose="02030602050306030303" pitchFamily="18" charset="0"/>
              </a:rPr>
              <a:t>aus dem göttlichen Köcher erschöpft war. </a:t>
            </a:r>
          </a:p>
          <a:p>
            <a:pPr algn="ctr">
              <a:spcBef>
                <a:spcPts val="600"/>
              </a:spcBef>
            </a:pPr>
            <a:r>
              <a:rPr lang="de-DE" sz="2800" b="1" dirty="0">
                <a:latin typeface="Constantia" panose="02030602050306030303" pitchFamily="18" charset="0"/>
              </a:rPr>
              <a:t>Dann wurde der Mann </a:t>
            </a:r>
            <a:br>
              <a:rPr lang="de-DE" sz="2800" b="1" dirty="0">
                <a:latin typeface="Constantia" panose="02030602050306030303" pitchFamily="18" charset="0"/>
              </a:rPr>
            </a:br>
            <a:r>
              <a:rPr lang="de-DE" sz="2800" b="1" dirty="0">
                <a:solidFill>
                  <a:srgbClr val="C00000"/>
                </a:solidFill>
                <a:latin typeface="Constantia" panose="02030602050306030303" pitchFamily="18" charset="0"/>
              </a:rPr>
              <a:t>durch seinen eigenen hartnäckigen Widerstand </a:t>
            </a:r>
            <a:br>
              <a:rPr lang="de-DE" sz="2800" b="1" dirty="0">
                <a:solidFill>
                  <a:srgbClr val="C00000"/>
                </a:solidFill>
                <a:latin typeface="Constantia" panose="02030602050306030303" pitchFamily="18" charset="0"/>
              </a:rPr>
            </a:br>
            <a:r>
              <a:rPr lang="de-DE" sz="2800" b="1" dirty="0">
                <a:solidFill>
                  <a:srgbClr val="C00000"/>
                </a:solidFill>
                <a:latin typeface="Constantia" panose="02030602050306030303" pitchFamily="18" charset="0"/>
              </a:rPr>
              <a:t>völlig verhärtet. </a:t>
            </a:r>
          </a:p>
          <a:p>
            <a:pPr>
              <a:spcBef>
                <a:spcPts val="600"/>
              </a:spcBef>
            </a:pPr>
            <a:endParaRPr lang="de-DE"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61AE1EA3-C854-4738-445B-9DEB6A485FB8}"/>
              </a:ext>
            </a:extLst>
          </p:cNvPr>
          <p:cNvSpPr txBox="1"/>
          <p:nvPr/>
        </p:nvSpPr>
        <p:spPr>
          <a:xfrm>
            <a:off x="2045115" y="530180"/>
            <a:ext cx="7979418" cy="369332"/>
          </a:xfrm>
          <a:prstGeom prst="rect">
            <a:avLst/>
          </a:prstGeom>
          <a:noFill/>
        </p:spPr>
        <p:txBody>
          <a:bodyPr wrap="square" rtlCol="0">
            <a:spAutoFit/>
          </a:bodyPr>
          <a:lstStyle/>
          <a:p>
            <a:pPr algn="ctr"/>
            <a:r>
              <a:rPr lang="en" b="1" dirty="0"/>
              <a:t>E. G. White, </a:t>
            </a:r>
            <a:r>
              <a:rPr lang="en" b="1" noProof="0" dirty="0"/>
              <a:t>The Review and Herald </a:t>
            </a:r>
            <a:r>
              <a:rPr lang="de-DE" b="1" dirty="0"/>
              <a:t>(Zeitschrift)</a:t>
            </a:r>
            <a:r>
              <a:rPr lang="en" b="1" dirty="0"/>
              <a:t>, 17. Februar 1891)</a:t>
            </a:r>
          </a:p>
        </p:txBody>
      </p:sp>
    </p:spTree>
    <p:extLst>
      <p:ext uri="{BB962C8B-B14F-4D97-AF65-F5344CB8AC3E}">
        <p14:creationId xmlns:p14="http://schemas.microsoft.com/office/powerpoint/2010/main" val="34322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CD483A-615D-BBCB-A009-64154DC5B2E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FDDE2B9-3856-9FFC-DB69-5520BE87049F}"/>
              </a:ext>
            </a:extLst>
          </p:cNvPr>
          <p:cNvSpPr txBox="1"/>
          <p:nvPr/>
        </p:nvSpPr>
        <p:spPr>
          <a:xfrm>
            <a:off x="798898" y="1427740"/>
            <a:ext cx="10818795" cy="4985980"/>
          </a:xfrm>
          <a:prstGeom prst="rect">
            <a:avLst/>
          </a:prstGeom>
          <a:noFill/>
        </p:spPr>
        <p:txBody>
          <a:bodyPr wrap="square">
            <a:spAutoFit/>
          </a:bodyPr>
          <a:lstStyle/>
          <a:p>
            <a:pPr algn="ctr">
              <a:spcBef>
                <a:spcPts val="600"/>
              </a:spcBef>
            </a:pPr>
            <a:r>
              <a:rPr lang="de-DE" sz="2800" b="1" dirty="0">
                <a:latin typeface="Constantia" panose="02030602050306030303" pitchFamily="18" charset="0"/>
              </a:rPr>
              <a:t>Der </a:t>
            </a:r>
            <a:r>
              <a:rPr lang="de-DE" sz="2800" b="1" dirty="0">
                <a:highlight>
                  <a:srgbClr val="D7D200"/>
                </a:highlight>
                <a:latin typeface="Constantia" panose="02030602050306030303" pitchFamily="18" charset="0"/>
              </a:rPr>
              <a:t>Pharao säte Hartnäckigkeit </a:t>
            </a:r>
            <a:br>
              <a:rPr lang="de-DE" sz="2800" b="1" dirty="0">
                <a:latin typeface="Constantia" panose="02030602050306030303" pitchFamily="18" charset="0"/>
              </a:rPr>
            </a:br>
            <a:r>
              <a:rPr lang="de-DE" sz="2800" b="1" dirty="0">
                <a:latin typeface="Constantia" panose="02030602050306030303" pitchFamily="18" charset="0"/>
              </a:rPr>
              <a:t>und </a:t>
            </a:r>
            <a:r>
              <a:rPr lang="de-DE" sz="2800" b="1" dirty="0">
                <a:highlight>
                  <a:srgbClr val="D7D200"/>
                </a:highlight>
                <a:latin typeface="Constantia" panose="02030602050306030303" pitchFamily="18" charset="0"/>
              </a:rPr>
              <a:t>erntete in seinem Charakter die gleiche Ernte. </a:t>
            </a:r>
          </a:p>
          <a:p>
            <a:pPr algn="ctr">
              <a:spcBef>
                <a:spcPts val="600"/>
              </a:spcBef>
            </a:pPr>
            <a:r>
              <a:rPr lang="de-DE" sz="2800" b="1" dirty="0">
                <a:latin typeface="Constantia" panose="02030602050306030303" pitchFamily="18" charset="0"/>
              </a:rPr>
              <a:t>Der Herr konnte nichts mehr tun, </a:t>
            </a:r>
            <a:br>
              <a:rPr lang="de-DE" sz="2800" b="1" dirty="0">
                <a:latin typeface="Constantia" panose="02030602050306030303" pitchFamily="18" charset="0"/>
              </a:rPr>
            </a:br>
            <a:r>
              <a:rPr lang="de-DE" sz="2800" b="1" dirty="0">
                <a:latin typeface="Constantia" panose="02030602050306030303" pitchFamily="18" charset="0"/>
              </a:rPr>
              <a:t>um ihn zu überzeugen, </a:t>
            </a:r>
            <a:br>
              <a:rPr lang="de-DE" sz="2800" b="1" dirty="0">
                <a:latin typeface="Constantia" panose="02030602050306030303" pitchFamily="18" charset="0"/>
              </a:rPr>
            </a:br>
            <a:r>
              <a:rPr lang="de-DE" sz="2800" b="1" dirty="0">
                <a:latin typeface="Constantia" panose="02030602050306030303" pitchFamily="18" charset="0"/>
              </a:rPr>
              <a:t>denn er war in seiner Verstocktheit </a:t>
            </a:r>
            <a:br>
              <a:rPr lang="de-DE" sz="2800" b="1" dirty="0">
                <a:latin typeface="Constantia" panose="02030602050306030303" pitchFamily="18" charset="0"/>
              </a:rPr>
            </a:br>
            <a:r>
              <a:rPr lang="de-DE" sz="2800" b="1" dirty="0">
                <a:latin typeface="Constantia" panose="02030602050306030303" pitchFamily="18" charset="0"/>
              </a:rPr>
              <a:t>und seinen Vorurteilen verbarrikadiert, </a:t>
            </a:r>
            <a:br>
              <a:rPr lang="de-DE" sz="2800" b="1" dirty="0">
                <a:latin typeface="Constantia" panose="02030602050306030303" pitchFamily="18" charset="0"/>
              </a:rPr>
            </a:br>
            <a:r>
              <a:rPr lang="de-DE" sz="2800" b="1" dirty="0">
                <a:highlight>
                  <a:srgbClr val="D7D200"/>
                </a:highlight>
                <a:latin typeface="Constantia" panose="02030602050306030303" pitchFamily="18" charset="0"/>
              </a:rPr>
              <a:t>sodass der Heilige Geist </a:t>
            </a:r>
            <a:br>
              <a:rPr lang="de-DE" sz="2800" b="1" dirty="0">
                <a:highlight>
                  <a:srgbClr val="D7D200"/>
                </a:highlight>
                <a:latin typeface="Constantia" panose="02030602050306030303" pitchFamily="18" charset="0"/>
              </a:rPr>
            </a:br>
            <a:r>
              <a:rPr lang="de-DE" sz="2800" b="1" dirty="0">
                <a:highlight>
                  <a:srgbClr val="D7D200"/>
                </a:highlight>
                <a:latin typeface="Constantia" panose="02030602050306030303" pitchFamily="18" charset="0"/>
              </a:rPr>
              <a:t>keinen Zugang zu seinem Herzen finden konnte. </a:t>
            </a:r>
            <a:br>
              <a:rPr lang="de-DE" sz="2800" b="1" dirty="0">
                <a:highlight>
                  <a:srgbClr val="D7D200"/>
                </a:highlight>
                <a:latin typeface="Constantia" panose="02030602050306030303" pitchFamily="18" charset="0"/>
              </a:rPr>
            </a:br>
            <a:r>
              <a:rPr lang="de-DE" sz="2800" b="1" dirty="0">
                <a:solidFill>
                  <a:srgbClr val="C00000"/>
                </a:solidFill>
                <a:latin typeface="Constantia" panose="02030602050306030303" pitchFamily="18" charset="0"/>
              </a:rPr>
              <a:t>Pharao war seinem eigenen Unglauben </a:t>
            </a:r>
            <a:br>
              <a:rPr lang="de-DE" sz="2800" b="1" dirty="0">
                <a:solidFill>
                  <a:srgbClr val="C00000"/>
                </a:solidFill>
                <a:latin typeface="Constantia" panose="02030602050306030303" pitchFamily="18" charset="0"/>
              </a:rPr>
            </a:br>
            <a:r>
              <a:rPr lang="de-DE" sz="2800" b="1" dirty="0">
                <a:solidFill>
                  <a:srgbClr val="C00000"/>
                </a:solidFill>
                <a:latin typeface="Constantia" panose="02030602050306030303" pitchFamily="18" charset="0"/>
              </a:rPr>
              <a:t>und seiner Herzenshärte </a:t>
            </a:r>
          </a:p>
          <a:p>
            <a:pPr algn="ctr">
              <a:spcBef>
                <a:spcPts val="600"/>
              </a:spcBef>
            </a:pPr>
            <a:r>
              <a:rPr lang="de-DE" sz="2800" b="1" dirty="0">
                <a:solidFill>
                  <a:srgbClr val="C00000"/>
                </a:solidFill>
                <a:latin typeface="Constantia" panose="02030602050306030303" pitchFamily="18" charset="0"/>
              </a:rPr>
              <a:t>ausgeliefert</a:t>
            </a:r>
            <a:r>
              <a:rPr lang="en" sz="2800" b="1" dirty="0">
                <a:solidFill>
                  <a:srgbClr val="C00000"/>
                </a:solidFill>
                <a:latin typeface="Constantia" panose="02030602050306030303" pitchFamily="18" charset="0"/>
              </a:rPr>
              <a:t>.”</a:t>
            </a:r>
          </a:p>
        </p:txBody>
      </p:sp>
      <p:sp>
        <p:nvSpPr>
          <p:cNvPr id="4" name="CuadroTexto 3">
            <a:extLst>
              <a:ext uri="{FF2B5EF4-FFF2-40B4-BE49-F238E27FC236}">
                <a16:creationId xmlns:a16="http://schemas.microsoft.com/office/drawing/2014/main" id="{03C49507-0B81-9748-796E-88A570528EEA}"/>
              </a:ext>
            </a:extLst>
          </p:cNvPr>
          <p:cNvSpPr txBox="1"/>
          <p:nvPr/>
        </p:nvSpPr>
        <p:spPr>
          <a:xfrm>
            <a:off x="2045115" y="530180"/>
            <a:ext cx="7979418" cy="369332"/>
          </a:xfrm>
          <a:prstGeom prst="rect">
            <a:avLst/>
          </a:prstGeom>
          <a:noFill/>
        </p:spPr>
        <p:txBody>
          <a:bodyPr wrap="square" rtlCol="0">
            <a:spAutoFit/>
          </a:bodyPr>
          <a:lstStyle/>
          <a:p>
            <a:pPr algn="ctr"/>
            <a:r>
              <a:rPr lang="en" b="1" dirty="0"/>
              <a:t>E. G. White, </a:t>
            </a:r>
            <a:r>
              <a:rPr lang="en" b="1" noProof="0" dirty="0"/>
              <a:t>The Review and Herald </a:t>
            </a:r>
            <a:r>
              <a:rPr lang="de-DE" b="1" dirty="0"/>
              <a:t>(Zeitschrift)</a:t>
            </a:r>
            <a:r>
              <a:rPr lang="en" b="1" dirty="0"/>
              <a:t>, 17. Februar 1891)</a:t>
            </a:r>
          </a:p>
        </p:txBody>
      </p:sp>
    </p:spTree>
    <p:extLst>
      <p:ext uri="{BB962C8B-B14F-4D97-AF65-F5344CB8AC3E}">
        <p14:creationId xmlns:p14="http://schemas.microsoft.com/office/powerpoint/2010/main" val="255208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B20BA9-1DFE-768A-8ED1-97BD54F7597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462C098-87EF-3D43-0109-CB53CF601837}"/>
              </a:ext>
            </a:extLst>
          </p:cNvPr>
          <p:cNvSpPr txBox="1"/>
          <p:nvPr/>
        </p:nvSpPr>
        <p:spPr>
          <a:xfrm>
            <a:off x="3433320" y="2900515"/>
            <a:ext cx="5356718" cy="1138867"/>
          </a:xfrm>
          <a:prstGeom prst="rect">
            <a:avLst/>
          </a:prstGeom>
          <a:noFill/>
          <a:effectLst>
            <a:outerShdw blurRad="50800" dist="152400" dir="13500000" algn="br" rotWithShape="0">
              <a:srgbClr val="1DB4FF">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n" sz="6000" b="1" dirty="0">
                <a:ln/>
                <a:solidFill>
                  <a:srgbClr val="006699"/>
                </a:solidFill>
                <a:effectLst>
                  <a:outerShdw blurRad="50800" dist="76200" dir="13500000" algn="br" rotWithShape="0">
                    <a:srgbClr val="004364">
                      <a:alpha val="40000"/>
                    </a:srgbClr>
                  </a:outerShdw>
                </a:effectLst>
              </a:rPr>
              <a:t>DIE PLAGEN</a:t>
            </a:r>
          </a:p>
        </p:txBody>
      </p:sp>
      <p:pic>
        <p:nvPicPr>
          <p:cNvPr id="10" name="Imagen 9" descr="Imagen que contiene agua, tabla, parado, pareja&#10;&#10;El contenido generado por IA puede ser incorrecto.">
            <a:extLst>
              <a:ext uri="{FF2B5EF4-FFF2-40B4-BE49-F238E27FC236}">
                <a16:creationId xmlns:a16="http://schemas.microsoft.com/office/drawing/2014/main" id="{6DF10C50-14D6-EA3C-4B47-D1E458DEFDA1}"/>
              </a:ext>
            </a:extLst>
          </p:cNvPr>
          <p:cNvPicPr>
            <a:picLocks noChangeAspect="1"/>
          </p:cNvPicPr>
          <p:nvPr/>
        </p:nvPicPr>
        <p:blipFill>
          <a:blip r:embed="rId3" cstate="email">
            <a:extLst>
              <a:ext uri="{28A0092B-C50C-407E-A947-70E740481C1C}">
                <a14:useLocalDpi xmlns:a14="http://schemas.microsoft.com/office/drawing/2010/main"/>
              </a:ext>
            </a:extLst>
          </a:blip>
          <a:srcRect l="-2"/>
          <a:stretch>
            <a:fillRect/>
          </a:stretch>
        </p:blipFill>
        <p:spPr>
          <a:xfrm>
            <a:off x="161192" y="182127"/>
            <a:ext cx="2434524" cy="6493747"/>
          </a:xfrm>
          <a:prstGeom prst="rect">
            <a:avLst/>
          </a:prstGeom>
          <a:ln>
            <a:noFill/>
          </a:ln>
          <a:effectLst>
            <a:softEdge rad="112500"/>
          </a:effectLst>
        </p:spPr>
      </p:pic>
      <p:pic>
        <p:nvPicPr>
          <p:cNvPr id="11" name="Imagen 10" descr="Imagen que contiene agua, tabla, parado, pareja&#10;&#10;El contenido generado por IA puede ser incorrecto.">
            <a:extLst>
              <a:ext uri="{FF2B5EF4-FFF2-40B4-BE49-F238E27FC236}">
                <a16:creationId xmlns:a16="http://schemas.microsoft.com/office/drawing/2014/main" id="{B424D368-F74F-B140-5673-B4D7142C434F}"/>
              </a:ext>
            </a:extLst>
          </p:cNvPr>
          <p:cNvPicPr>
            <a:picLocks noChangeAspect="1"/>
          </p:cNvPicPr>
          <p:nvPr/>
        </p:nvPicPr>
        <p:blipFill>
          <a:blip r:embed="rId4" cstate="email">
            <a:extLst>
              <a:ext uri="{28A0092B-C50C-407E-A947-70E740481C1C}">
                <a14:useLocalDpi xmlns:a14="http://schemas.microsoft.com/office/drawing/2010/main"/>
              </a:ext>
            </a:extLst>
          </a:blip>
          <a:srcRect r="-2"/>
          <a:stretch>
            <a:fillRect/>
          </a:stretch>
        </p:blipFill>
        <p:spPr>
          <a:xfrm>
            <a:off x="9438969" y="182127"/>
            <a:ext cx="2591840" cy="6493747"/>
          </a:xfrm>
          <a:prstGeom prst="rect">
            <a:avLst/>
          </a:prstGeom>
          <a:ln>
            <a:noFill/>
          </a:ln>
          <a:effectLst>
            <a:softEdge rad="112500"/>
          </a:effectLst>
        </p:spPr>
      </p:pic>
    </p:spTree>
    <p:extLst>
      <p:ext uri="{BB962C8B-B14F-4D97-AF65-F5344CB8AC3E}">
        <p14:creationId xmlns:p14="http://schemas.microsoft.com/office/powerpoint/2010/main" val="43832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755492-204D-1C05-ADBD-79B73F183B8D}"/>
              </a:ext>
            </a:extLst>
          </p:cNvPr>
          <p:cNvSpPr txBox="1"/>
          <p:nvPr/>
        </p:nvSpPr>
        <p:spPr>
          <a:xfrm>
            <a:off x="0" y="676186"/>
            <a:ext cx="12191997" cy="1015663"/>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2000" b="1" dirty="0">
                <a:solidFill>
                  <a:srgbClr val="C00000"/>
                </a:solidFill>
                <a:latin typeface="Candara" panose="020E0502030303020204" pitchFamily="34" charset="0"/>
              </a:rPr>
              <a:t>“</a:t>
            </a:r>
            <a:r>
              <a:rPr lang="de-DE" sz="2000" b="1" dirty="0">
                <a:solidFill>
                  <a:srgbClr val="C00000"/>
                </a:solidFill>
                <a:latin typeface="Candara" panose="020E0502030303020204" pitchFamily="34" charset="0"/>
              </a:rPr>
              <a:t>Darum spricht der HERR: ,Daran sollst du erfahren, dass Ich der HERR bin‘. Siehe, Ich will mit dem Stabe, den Ich in meiner Hand habe, auf das Wasser schlagen, das im Nil ist und es soll in Blut verwandelt werden</a:t>
            </a:r>
            <a:r>
              <a:rPr lang="en-US" sz="2000" b="1" dirty="0">
                <a:solidFill>
                  <a:srgbClr val="C00000"/>
                </a:solidFill>
                <a:latin typeface="Candara" panose="020E0502030303020204" pitchFamily="34" charset="0"/>
              </a:rPr>
              <a:t>.</a:t>
            </a:r>
            <a:r>
              <a:rPr lang="en" sz="2000" b="1" dirty="0">
                <a:solidFill>
                  <a:srgbClr val="C00000"/>
                </a:solidFill>
                <a:latin typeface="Candara" panose="020E0502030303020204" pitchFamily="34" charset="0"/>
              </a:rPr>
              <a:t>” </a:t>
            </a:r>
            <a:br>
              <a:rPr lang="en" sz="2000" b="1" dirty="0">
                <a:solidFill>
                  <a:srgbClr val="C00000"/>
                </a:solidFill>
                <a:latin typeface="Candara" panose="020E0502030303020204" pitchFamily="34" charset="0"/>
              </a:rPr>
            </a:br>
            <a:r>
              <a:rPr lang="en" b="1" dirty="0">
                <a:solidFill>
                  <a:srgbClr val="C00000"/>
                </a:solidFill>
                <a:latin typeface="Candara" panose="020E0502030303020204" pitchFamily="34" charset="0"/>
              </a:rPr>
              <a:t>(2. Mose 7:17)</a:t>
            </a:r>
            <a:endParaRPr lang="en" sz="1600" b="1" dirty="0">
              <a:solidFill>
                <a:srgbClr val="C00000"/>
              </a:solidFill>
              <a:latin typeface="Candara" panose="020E0502030303020204" pitchFamily="34" charset="0"/>
            </a:endParaRPr>
          </a:p>
        </p:txBody>
      </p:sp>
      <p:sp>
        <p:nvSpPr>
          <p:cNvPr id="6" name="CuadroTexto 5">
            <a:extLst>
              <a:ext uri="{FF2B5EF4-FFF2-40B4-BE49-F238E27FC236}">
                <a16:creationId xmlns:a16="http://schemas.microsoft.com/office/drawing/2014/main" id="{E9132D8B-2616-0037-BF4D-5653E0A3534D}"/>
              </a:ext>
            </a:extLst>
          </p:cNvPr>
          <p:cNvSpPr txBox="1"/>
          <p:nvPr/>
        </p:nvSpPr>
        <p:spPr>
          <a:xfrm>
            <a:off x="4244621" y="-57750"/>
            <a:ext cx="7947377" cy="769441"/>
          </a:xfrm>
          <a:prstGeom prst="rect">
            <a:avLst/>
          </a:prstGeom>
          <a:noFill/>
        </p:spPr>
        <p:txBody>
          <a:bodyPr wrap="square" rtlCol="0">
            <a:spAutoFit/>
          </a:bodyPr>
          <a:lstStyle/>
          <a:p>
            <a:pPr algn="ctr"/>
            <a:r>
              <a:rPr lang="en"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ERSTE PLAGE (MILD): BLUT</a:t>
            </a:r>
          </a:p>
        </p:txBody>
      </p:sp>
      <p:sp>
        <p:nvSpPr>
          <p:cNvPr id="10" name="CuadroTexto 9">
            <a:extLst>
              <a:ext uri="{FF2B5EF4-FFF2-40B4-BE49-F238E27FC236}">
                <a16:creationId xmlns:a16="http://schemas.microsoft.com/office/drawing/2014/main" id="{19FE6557-F4DD-5E64-BA32-759560EAEA40}"/>
              </a:ext>
            </a:extLst>
          </p:cNvPr>
          <p:cNvSpPr txBox="1"/>
          <p:nvPr/>
        </p:nvSpPr>
        <p:spPr>
          <a:xfrm>
            <a:off x="395287" y="422908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C00000"/>
                </a:solidFill>
                <a:effectLst/>
                <a:uLnTx/>
                <a:uFillTx/>
                <a:latin typeface="Aptos" panose="02110004020202020204"/>
                <a:ea typeface="+mn-ea"/>
                <a:cs typeface="+mn-cs"/>
              </a:rPr>
              <a:t>2. Mose 7:14-25</a:t>
            </a:r>
          </a:p>
        </p:txBody>
      </p:sp>
      <p:graphicFrame>
        <p:nvGraphicFramePr>
          <p:cNvPr id="13" name="Diagrama 12">
            <a:extLst>
              <a:ext uri="{FF2B5EF4-FFF2-40B4-BE49-F238E27FC236}">
                <a16:creationId xmlns:a16="http://schemas.microsoft.com/office/drawing/2014/main" id="{CC9BC21C-4F62-D018-51DC-C1F4EC9ECA1E}"/>
              </a:ext>
            </a:extLst>
          </p:cNvPr>
          <p:cNvGraphicFramePr/>
          <p:nvPr>
            <p:extLst>
              <p:ext uri="{D42A27DB-BD31-4B8C-83A1-F6EECF244321}">
                <p14:modId xmlns:p14="http://schemas.microsoft.com/office/powerpoint/2010/main" val="2932475022"/>
              </p:ext>
            </p:extLst>
          </p:nvPr>
        </p:nvGraphicFramePr>
        <p:xfrm>
          <a:off x="395287" y="1619250"/>
          <a:ext cx="3515531" cy="282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descr="Un grupo de personas junto a un cuerpo de agua junto a un caballo&#10;&#10;El contenido generado por IA puede ser incorrecto.">
            <a:extLst>
              <a:ext uri="{FF2B5EF4-FFF2-40B4-BE49-F238E27FC236}">
                <a16:creationId xmlns:a16="http://schemas.microsoft.com/office/drawing/2014/main" id="{5E31FE68-9DF5-C985-E372-5F873ADC95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70948" y="1594818"/>
            <a:ext cx="7476767" cy="4972050"/>
          </a:xfrm>
          <a:prstGeom prst="rect">
            <a:avLst/>
          </a:prstGeom>
        </p:spPr>
      </p:pic>
      <p:sp>
        <p:nvSpPr>
          <p:cNvPr id="3" name="CuadroTexto 2">
            <a:extLst>
              <a:ext uri="{FF2B5EF4-FFF2-40B4-BE49-F238E27FC236}">
                <a16:creationId xmlns:a16="http://schemas.microsoft.com/office/drawing/2014/main" id="{28442964-3B70-F5C5-6321-7BC287B788F0}"/>
              </a:ext>
            </a:extLst>
          </p:cNvPr>
          <p:cNvSpPr txBox="1"/>
          <p:nvPr/>
        </p:nvSpPr>
        <p:spPr>
          <a:xfrm>
            <a:off x="98475" y="4629197"/>
            <a:ext cx="4372474" cy="1938992"/>
          </a:xfrm>
          <a:prstGeom prst="rect">
            <a:avLst/>
          </a:prstGeom>
          <a:noFill/>
        </p:spPr>
        <p:txBody>
          <a:bodyPr wrap="square">
            <a:spAutoFit/>
          </a:bodyPr>
          <a:lstStyle/>
          <a:p>
            <a:pPr lvl="0">
              <a:spcBef>
                <a:spcPts val="600"/>
              </a:spcBef>
              <a:defRPr/>
            </a:pPr>
            <a:r>
              <a:rPr lang="de-DE" sz="2000" b="1" dirty="0">
                <a:solidFill>
                  <a:prstClr val="black"/>
                </a:solidFill>
              </a:rPr>
              <a:t>Das Hochwasser des Nils hat Ägypten Leben gebracht. Aber wer schuf die Wasserquellen? Die </a:t>
            </a:r>
            <a:r>
              <a:rPr lang="de-DE" sz="2000" b="1" dirty="0">
                <a:solidFill>
                  <a:prstClr val="black"/>
                </a:solidFill>
                <a:highlight>
                  <a:srgbClr val="D7D200"/>
                </a:highlight>
              </a:rPr>
              <a:t>Magier simulierten die Verwandlung </a:t>
            </a:r>
            <a:r>
              <a:rPr lang="de-DE" sz="2000" b="1" dirty="0">
                <a:solidFill>
                  <a:prstClr val="black"/>
                </a:solidFill>
              </a:rPr>
              <a:t>des Wassers, aber sie konnten sie </a:t>
            </a:r>
            <a:r>
              <a:rPr lang="de-DE" sz="2000" b="1" dirty="0">
                <a:solidFill>
                  <a:prstClr val="black"/>
                </a:solidFill>
                <a:highlight>
                  <a:srgbClr val="D7D200"/>
                </a:highlight>
              </a:rPr>
              <a:t>nicht rückgängig machen.</a:t>
            </a:r>
            <a:endParaRPr kumimoji="0" lang="en" sz="2000" b="1" i="0" u="none" strike="noStrike" kern="1200" cap="none" spc="0" normalizeH="0" baseline="0" noProof="0" dirty="0">
              <a:ln>
                <a:noFill/>
              </a:ln>
              <a:solidFill>
                <a:prstClr val="black"/>
              </a:solidFill>
              <a:effectLst/>
              <a:highlight>
                <a:srgbClr val="D7D200"/>
              </a:highlight>
              <a:uLnTx/>
              <a:uFillTx/>
              <a:latin typeface="Aptos" panose="02110004020202020204"/>
            </a:endParaRPr>
          </a:p>
        </p:txBody>
      </p:sp>
      <p:sp>
        <p:nvSpPr>
          <p:cNvPr id="4" name="Textfeld 3">
            <a:extLst>
              <a:ext uri="{FF2B5EF4-FFF2-40B4-BE49-F238E27FC236}">
                <a16:creationId xmlns:a16="http://schemas.microsoft.com/office/drawing/2014/main" id="{3F63F7D1-055C-93BD-57B9-FBED576A7A99}"/>
              </a:ext>
            </a:extLst>
          </p:cNvPr>
          <p:cNvSpPr txBox="1"/>
          <p:nvPr/>
        </p:nvSpPr>
        <p:spPr>
          <a:xfrm>
            <a:off x="50852" y="57323"/>
            <a:ext cx="2431091" cy="646331"/>
          </a:xfrm>
          <a:prstGeom prst="rect">
            <a:avLst/>
          </a:prstGeom>
          <a:solidFill>
            <a:schemeClr val="bg1">
              <a:lumMod val="75000"/>
            </a:schemeClr>
          </a:solidFill>
        </p:spPr>
        <p:txBody>
          <a:bodyPr wrap="square" rtlCol="0">
            <a:spAutoFit/>
          </a:bodyPr>
          <a:lstStyle/>
          <a:p>
            <a:r>
              <a:rPr lang="de-DE" b="1" i="1" dirty="0">
                <a:solidFill>
                  <a:srgbClr val="C00000"/>
                </a:solidFill>
                <a:highlight>
                  <a:srgbClr val="F6F3FF"/>
                </a:highlight>
              </a:rPr>
              <a:t>Di, 22. Juli ‘25 – </a:t>
            </a:r>
            <a:br>
              <a:rPr lang="de-DE" b="1" i="1" dirty="0">
                <a:solidFill>
                  <a:srgbClr val="C00000"/>
                </a:solidFill>
                <a:highlight>
                  <a:srgbClr val="F6F3FF"/>
                </a:highlight>
              </a:rPr>
            </a:br>
            <a:r>
              <a:rPr lang="de-DE" b="1" i="1" dirty="0">
                <a:solidFill>
                  <a:srgbClr val="C00000"/>
                </a:solidFill>
                <a:highlight>
                  <a:srgbClr val="F6F3FF"/>
                </a:highlight>
              </a:rPr>
              <a:t>Die ersten 3 Plagen</a:t>
            </a:r>
            <a:endParaRPr lang="en" b="1" i="1" dirty="0">
              <a:solidFill>
                <a:srgbClr val="C00000"/>
              </a:solidFill>
              <a:highlight>
                <a:srgbClr val="F6F3FF"/>
              </a:highlight>
            </a:endParaRPr>
          </a:p>
        </p:txBody>
      </p:sp>
    </p:spTree>
    <p:extLst>
      <p:ext uri="{BB962C8B-B14F-4D97-AF65-F5344CB8AC3E}">
        <p14:creationId xmlns:p14="http://schemas.microsoft.com/office/powerpoint/2010/main" val="258731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CFD62EA-3F7A-9522-934C-608CD685BE2E}"/>
            </a:ext>
          </a:extLst>
        </p:cNvPr>
        <p:cNvGrpSpPr/>
        <p:nvPr/>
      </p:nvGrpSpPr>
      <p:grpSpPr>
        <a:xfrm>
          <a:off x="0" y="0"/>
          <a:ext cx="0" cy="0"/>
          <a:chOff x="0" y="0"/>
          <a:chExt cx="0" cy="0"/>
        </a:xfrm>
      </p:grpSpPr>
      <p:pic>
        <p:nvPicPr>
          <p:cNvPr id="3" name="Imagen 2" descr="Imagen que contiene agua, mujer, hombre, parado&#10;&#10;El contenido generado por IA puede ser incorrecto.">
            <a:extLst>
              <a:ext uri="{FF2B5EF4-FFF2-40B4-BE49-F238E27FC236}">
                <a16:creationId xmlns:a16="http://schemas.microsoft.com/office/drawing/2014/main" id="{9901A5B1-02F2-8EDE-C518-FA3EB6317D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02649" y="1571125"/>
            <a:ext cx="672730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05E0B570-BB3B-5613-4892-6123BC68514A}"/>
              </a:ext>
            </a:extLst>
          </p:cNvPr>
          <p:cNvSpPr txBox="1"/>
          <p:nvPr/>
        </p:nvSpPr>
        <p:spPr>
          <a:xfrm>
            <a:off x="1334029" y="732631"/>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rgbClr val="438E67"/>
                </a:solidFill>
                <a:latin typeface="Candara" panose="020E0502030303020204" pitchFamily="34" charset="0"/>
              </a:rPr>
              <a:t>“</a:t>
            </a:r>
            <a:r>
              <a:rPr lang="de-DE" b="1" dirty="0">
                <a:solidFill>
                  <a:srgbClr val="438E67"/>
                </a:solidFill>
                <a:latin typeface="Candara" panose="020E0502030303020204" pitchFamily="34" charset="0"/>
              </a:rPr>
              <a:t>Und der HERR sprach zu Mose: ,Sage Aaron: - Recke deine Hand aus mit deinem Stabe über die Ströme, Kanäle und Sümpfe und lass Frösche über Ägyptenland kommen –. ‘ </a:t>
            </a:r>
            <a:r>
              <a:rPr lang="en" sz="1800" b="1" dirty="0">
                <a:solidFill>
                  <a:srgbClr val="438E67"/>
                </a:solidFill>
                <a:latin typeface="Candara" panose="020E0502030303020204" pitchFamily="34" charset="0"/>
              </a:rPr>
              <a:t>” </a:t>
            </a:r>
            <a:r>
              <a:rPr lang="en" sz="1400" b="1" dirty="0">
                <a:solidFill>
                  <a:srgbClr val="438E67"/>
                </a:solidFill>
                <a:latin typeface="Candara" panose="020E0502030303020204" pitchFamily="34" charset="0"/>
              </a:rPr>
              <a:t>(2. Mose 8:1)</a:t>
            </a:r>
            <a:endParaRPr lang="es-ES" sz="1800" b="1" dirty="0">
              <a:solidFill>
                <a:srgbClr val="438E67"/>
              </a:solidFill>
              <a:latin typeface="Candara" panose="020E0502030303020204" pitchFamily="34" charset="0"/>
            </a:endParaRPr>
          </a:p>
        </p:txBody>
      </p:sp>
      <p:sp>
        <p:nvSpPr>
          <p:cNvPr id="6" name="CuadroTexto 5">
            <a:extLst>
              <a:ext uri="{FF2B5EF4-FFF2-40B4-BE49-F238E27FC236}">
                <a16:creationId xmlns:a16="http://schemas.microsoft.com/office/drawing/2014/main" id="{E9D55EC0-9B0A-02D5-85F0-A6A8270B6382}"/>
              </a:ext>
            </a:extLst>
          </p:cNvPr>
          <p:cNvSpPr txBox="1"/>
          <p:nvPr/>
        </p:nvSpPr>
        <p:spPr>
          <a:xfrm>
            <a:off x="3465689" y="-57750"/>
            <a:ext cx="8726310" cy="769441"/>
          </a:xfrm>
          <a:prstGeom prst="rect">
            <a:avLst/>
          </a:prstGeom>
          <a:noFill/>
        </p:spPr>
        <p:txBody>
          <a:bodyPr wrap="square" rtlCol="0">
            <a:spAutoFit/>
          </a:bodyPr>
          <a:lstStyle/>
          <a:p>
            <a:pPr algn="ctr"/>
            <a:r>
              <a:rPr lang="en"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ZWEITE PLAGE (</a:t>
            </a:r>
            <a:r>
              <a:rPr lang="es-ES" sz="4400" b="1" dirty="0" err="1">
                <a:ln w="10160">
                  <a:solidFill>
                    <a:schemeClr val="accent3"/>
                  </a:solidFill>
                  <a:prstDash val="solid"/>
                </a:ln>
                <a:solidFill>
                  <a:srgbClr val="E8F4EE"/>
                </a:solidFill>
                <a:effectLst>
                  <a:outerShdw blurRad="38100" dist="22860" dir="5400000" algn="tl" rotWithShape="0">
                    <a:srgbClr val="000000">
                      <a:alpha val="30000"/>
                    </a:srgbClr>
                  </a:outerShdw>
                </a:effectLst>
              </a:rPr>
              <a:t>MILD</a:t>
            </a:r>
            <a:r>
              <a:rPr lang="en"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 FRÖSCHE</a:t>
            </a:r>
          </a:p>
        </p:txBody>
      </p:sp>
      <p:sp>
        <p:nvSpPr>
          <p:cNvPr id="10" name="CuadroTexto 9">
            <a:extLst>
              <a:ext uri="{FF2B5EF4-FFF2-40B4-BE49-F238E27FC236}">
                <a16:creationId xmlns:a16="http://schemas.microsoft.com/office/drawing/2014/main" id="{7134BDEF-044F-59C4-A4D9-BE0888357CDF}"/>
              </a:ext>
            </a:extLst>
          </p:cNvPr>
          <p:cNvSpPr txBox="1"/>
          <p:nvPr/>
        </p:nvSpPr>
        <p:spPr>
          <a:xfrm>
            <a:off x="244285" y="489683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438E67"/>
                </a:solidFill>
                <a:effectLst/>
                <a:uLnTx/>
                <a:uFillTx/>
                <a:latin typeface="Aptos" panose="02110004020202020204"/>
                <a:ea typeface="+mn-ea"/>
                <a:cs typeface="+mn-cs"/>
              </a:rPr>
              <a:t>2. Mose 8:1-15</a:t>
            </a:r>
          </a:p>
        </p:txBody>
      </p:sp>
      <p:graphicFrame>
        <p:nvGraphicFramePr>
          <p:cNvPr id="13" name="Diagrama 12">
            <a:extLst>
              <a:ext uri="{FF2B5EF4-FFF2-40B4-BE49-F238E27FC236}">
                <a16:creationId xmlns:a16="http://schemas.microsoft.com/office/drawing/2014/main" id="{DADAB16B-03A2-8460-F132-DD87BE7ADCDE}"/>
              </a:ext>
            </a:extLst>
          </p:cNvPr>
          <p:cNvGraphicFramePr/>
          <p:nvPr>
            <p:extLst>
              <p:ext uri="{D42A27DB-BD31-4B8C-83A1-F6EECF244321}">
                <p14:modId xmlns:p14="http://schemas.microsoft.com/office/powerpoint/2010/main" val="2558879073"/>
              </p:ext>
            </p:extLst>
          </p:nvPr>
        </p:nvGraphicFramePr>
        <p:xfrm>
          <a:off x="244285" y="1693248"/>
          <a:ext cx="3887955" cy="292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E9EAA392-0F05-BF9A-80A8-579DBCF35417}"/>
              </a:ext>
            </a:extLst>
          </p:cNvPr>
          <p:cNvSpPr txBox="1"/>
          <p:nvPr/>
        </p:nvSpPr>
        <p:spPr>
          <a:xfrm>
            <a:off x="244285" y="5296947"/>
            <a:ext cx="4398053" cy="1107996"/>
          </a:xfrm>
          <a:prstGeom prst="rect">
            <a:avLst/>
          </a:prstGeom>
          <a:noFill/>
        </p:spPr>
        <p:txBody>
          <a:bodyPr wrap="square">
            <a:spAutoFit/>
          </a:bodyPr>
          <a:lstStyle/>
          <a:p>
            <a:pPr lvl="0">
              <a:spcBef>
                <a:spcPts val="600"/>
              </a:spcBef>
              <a:defRPr/>
            </a:pPr>
            <a:r>
              <a:rPr lang="de-DE" sz="2200" b="1" dirty="0">
                <a:solidFill>
                  <a:prstClr val="black"/>
                </a:solidFill>
              </a:rPr>
              <a:t>Wieder </a:t>
            </a:r>
            <a:r>
              <a:rPr lang="de-DE" sz="2200" b="1" dirty="0">
                <a:solidFill>
                  <a:prstClr val="black"/>
                </a:solidFill>
                <a:highlight>
                  <a:srgbClr val="D7D200"/>
                </a:highlight>
              </a:rPr>
              <a:t>ahmten</a:t>
            </a:r>
            <a:r>
              <a:rPr lang="de-DE" sz="2200" b="1" dirty="0">
                <a:solidFill>
                  <a:prstClr val="black"/>
                </a:solidFill>
              </a:rPr>
              <a:t> die Magier </a:t>
            </a:r>
            <a:br>
              <a:rPr lang="de-DE" sz="2200" b="1" dirty="0">
                <a:solidFill>
                  <a:prstClr val="black"/>
                </a:solidFill>
              </a:rPr>
            </a:br>
            <a:r>
              <a:rPr lang="de-DE" sz="2200" b="1" dirty="0">
                <a:solidFill>
                  <a:prstClr val="black"/>
                </a:solidFill>
              </a:rPr>
              <a:t>die </a:t>
            </a:r>
            <a:r>
              <a:rPr lang="de-DE" sz="2200" b="1" dirty="0">
                <a:solidFill>
                  <a:prstClr val="black"/>
                </a:solidFill>
                <a:highlight>
                  <a:srgbClr val="D7D200"/>
                </a:highlight>
              </a:rPr>
              <a:t>Plage nach, </a:t>
            </a:r>
            <a:br>
              <a:rPr lang="de-DE" sz="2200" b="1" dirty="0">
                <a:solidFill>
                  <a:prstClr val="black"/>
                </a:solidFill>
              </a:rPr>
            </a:br>
            <a:r>
              <a:rPr lang="de-DE" sz="2200" b="1" dirty="0">
                <a:solidFill>
                  <a:prstClr val="black"/>
                </a:solidFill>
              </a:rPr>
              <a:t>konnten sie </a:t>
            </a:r>
            <a:r>
              <a:rPr lang="de-DE" sz="2200" b="1" dirty="0">
                <a:solidFill>
                  <a:prstClr val="black"/>
                </a:solidFill>
                <a:highlight>
                  <a:srgbClr val="D7D200"/>
                </a:highlight>
              </a:rPr>
              <a:t>aber nicht stoppen.</a:t>
            </a:r>
            <a:endParaRPr kumimoji="0" lang="en" sz="2200" b="1" i="0" u="none" strike="noStrike" kern="1200" cap="none" spc="0" normalizeH="0" baseline="0" noProof="0" dirty="0">
              <a:ln>
                <a:noFill/>
              </a:ln>
              <a:solidFill>
                <a:prstClr val="black"/>
              </a:solidFill>
              <a:effectLst/>
              <a:highlight>
                <a:srgbClr val="D7D200"/>
              </a:highlight>
              <a:uLnTx/>
              <a:uFillTx/>
              <a:latin typeface="Aptos" panose="02110004020202020204"/>
            </a:endParaRPr>
          </a:p>
        </p:txBody>
      </p:sp>
      <p:sp>
        <p:nvSpPr>
          <p:cNvPr id="2" name="Textfeld 1">
            <a:extLst>
              <a:ext uri="{FF2B5EF4-FFF2-40B4-BE49-F238E27FC236}">
                <a16:creationId xmlns:a16="http://schemas.microsoft.com/office/drawing/2014/main" id="{AD2405F9-2A4F-38BB-AAA5-2C8D91E23559}"/>
              </a:ext>
            </a:extLst>
          </p:cNvPr>
          <p:cNvSpPr txBox="1"/>
          <p:nvPr/>
        </p:nvSpPr>
        <p:spPr>
          <a:xfrm>
            <a:off x="50852" y="57323"/>
            <a:ext cx="2431091" cy="646331"/>
          </a:xfrm>
          <a:prstGeom prst="rect">
            <a:avLst/>
          </a:prstGeom>
          <a:solidFill>
            <a:schemeClr val="bg1">
              <a:lumMod val="75000"/>
            </a:schemeClr>
          </a:solidFill>
        </p:spPr>
        <p:txBody>
          <a:bodyPr wrap="square" rtlCol="0">
            <a:spAutoFit/>
          </a:bodyPr>
          <a:lstStyle/>
          <a:p>
            <a:r>
              <a:rPr lang="de-DE" b="1" i="1" dirty="0">
                <a:solidFill>
                  <a:srgbClr val="C00000"/>
                </a:solidFill>
                <a:highlight>
                  <a:srgbClr val="F6F3FF"/>
                </a:highlight>
              </a:rPr>
              <a:t>Di, 22. Juli ‘25 – </a:t>
            </a:r>
            <a:br>
              <a:rPr lang="de-DE" b="1" i="1" dirty="0">
                <a:solidFill>
                  <a:srgbClr val="C00000"/>
                </a:solidFill>
                <a:highlight>
                  <a:srgbClr val="F6F3FF"/>
                </a:highlight>
              </a:rPr>
            </a:br>
            <a:r>
              <a:rPr lang="de-DE" b="1" i="1" dirty="0">
                <a:solidFill>
                  <a:srgbClr val="C00000"/>
                </a:solidFill>
                <a:highlight>
                  <a:srgbClr val="F6F3FF"/>
                </a:highlight>
              </a:rPr>
              <a:t>Die ersten 3 Plagen</a:t>
            </a:r>
            <a:endParaRPr lang="en" b="1" i="1" dirty="0">
              <a:solidFill>
                <a:srgbClr val="C00000"/>
              </a:solidFill>
              <a:highlight>
                <a:srgbClr val="F6F3FF"/>
              </a:highlight>
            </a:endParaRPr>
          </a:p>
        </p:txBody>
      </p:sp>
    </p:spTree>
    <p:extLst>
      <p:ext uri="{BB962C8B-B14F-4D97-AF65-F5344CB8AC3E}">
        <p14:creationId xmlns:p14="http://schemas.microsoft.com/office/powerpoint/2010/main" val="6217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9FA7A1-892E-9A9A-CA21-92B131DFB83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EE050054-4EDD-697E-D20A-CDE4BDD4455F}"/>
              </a:ext>
            </a:extLst>
          </p:cNvPr>
          <p:cNvSpPr txBox="1"/>
          <p:nvPr/>
        </p:nvSpPr>
        <p:spPr>
          <a:xfrm>
            <a:off x="1266299" y="664897"/>
            <a:ext cx="10810875" cy="984885"/>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2000" b="1" dirty="0">
                <a:solidFill>
                  <a:srgbClr val="8E7144"/>
                </a:solidFill>
                <a:latin typeface="Candara" panose="020E0502030303020204" pitchFamily="34" charset="0"/>
              </a:rPr>
              <a:t>“</a:t>
            </a:r>
            <a:r>
              <a:rPr lang="de-DE" sz="2000" b="1" dirty="0">
                <a:solidFill>
                  <a:srgbClr val="8E7144"/>
                </a:solidFill>
                <a:latin typeface="Candara" panose="020E0502030303020204" pitchFamily="34" charset="0"/>
              </a:rPr>
              <a:t>Und der HERR sprach zu Mose: Sage Aaron: ,Strecke deinen Stab aus </a:t>
            </a:r>
            <a:br>
              <a:rPr lang="de-DE" sz="2000" b="1" dirty="0">
                <a:solidFill>
                  <a:srgbClr val="8E7144"/>
                </a:solidFill>
                <a:latin typeface="Candara" panose="020E0502030303020204" pitchFamily="34" charset="0"/>
              </a:rPr>
            </a:br>
            <a:r>
              <a:rPr lang="de-DE" sz="2000" b="1" dirty="0">
                <a:solidFill>
                  <a:srgbClr val="8E7144"/>
                </a:solidFill>
                <a:latin typeface="Candara" panose="020E0502030303020204" pitchFamily="34" charset="0"/>
              </a:rPr>
              <a:t>und schlag in den Staub der Erde, dass er zu Stechmücken/Läusen werde in ganz Ägyptenland.</a:t>
            </a:r>
            <a:r>
              <a:rPr lang="en" sz="2000" b="1" dirty="0">
                <a:solidFill>
                  <a:srgbClr val="8E7144"/>
                </a:solidFill>
                <a:latin typeface="Candara" panose="020E0502030303020204" pitchFamily="34" charset="0"/>
              </a:rPr>
              <a:t>’ ” </a:t>
            </a:r>
            <a:r>
              <a:rPr lang="en" b="1" dirty="0">
                <a:solidFill>
                  <a:srgbClr val="8E7144"/>
                </a:solidFill>
                <a:latin typeface="Candara" panose="020E0502030303020204" pitchFamily="34" charset="0"/>
              </a:rPr>
              <a:t>(2. Mose 8:12)</a:t>
            </a:r>
            <a:endParaRPr lang="es-ES" sz="2000" b="1" dirty="0">
              <a:solidFill>
                <a:srgbClr val="8E7144"/>
              </a:solidFill>
              <a:latin typeface="Candara" panose="020E0502030303020204" pitchFamily="34" charset="0"/>
            </a:endParaRPr>
          </a:p>
        </p:txBody>
      </p:sp>
      <p:sp>
        <p:nvSpPr>
          <p:cNvPr id="6" name="CuadroTexto 5">
            <a:extLst>
              <a:ext uri="{FF2B5EF4-FFF2-40B4-BE49-F238E27FC236}">
                <a16:creationId xmlns:a16="http://schemas.microsoft.com/office/drawing/2014/main" id="{88723346-4315-F375-8098-6C594C01D621}"/>
              </a:ext>
            </a:extLst>
          </p:cNvPr>
          <p:cNvSpPr txBox="1"/>
          <p:nvPr/>
        </p:nvSpPr>
        <p:spPr>
          <a:xfrm>
            <a:off x="4470947" y="-57750"/>
            <a:ext cx="7721051" cy="769441"/>
          </a:xfrm>
          <a:prstGeom prst="rect">
            <a:avLst/>
          </a:prstGeom>
          <a:noFill/>
        </p:spPr>
        <p:txBody>
          <a:bodyPr wrap="square" rtlCol="0">
            <a:spAutoFit/>
          </a:bodyPr>
          <a:lstStyle/>
          <a:p>
            <a:pPr algn="ctr"/>
            <a:r>
              <a:rPr lang="en"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DRITTE PLAGE (</a:t>
            </a:r>
            <a:r>
              <a:rPr lang="es-ES" sz="4400" b="1" dirty="0" err="1">
                <a:ln w="10160">
                  <a:solidFill>
                    <a:schemeClr val="accent3"/>
                  </a:solidFill>
                  <a:prstDash val="solid"/>
                </a:ln>
                <a:solidFill>
                  <a:srgbClr val="F1ECE3"/>
                </a:solidFill>
                <a:effectLst>
                  <a:outerShdw blurRad="38100" dist="22860" dir="5400000" algn="tl" rotWithShape="0">
                    <a:srgbClr val="000000">
                      <a:alpha val="30000"/>
                    </a:srgbClr>
                  </a:outerShdw>
                </a:effectLst>
              </a:rPr>
              <a:t>MILD</a:t>
            </a:r>
            <a:r>
              <a:rPr lang="en"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 LÄUSE</a:t>
            </a:r>
          </a:p>
        </p:txBody>
      </p:sp>
      <p:sp>
        <p:nvSpPr>
          <p:cNvPr id="10" name="CuadroTexto 9">
            <a:extLst>
              <a:ext uri="{FF2B5EF4-FFF2-40B4-BE49-F238E27FC236}">
                <a16:creationId xmlns:a16="http://schemas.microsoft.com/office/drawing/2014/main" id="{F5882452-A1BB-CDFF-EBB7-E4DF8F2B3A6E}"/>
              </a:ext>
            </a:extLst>
          </p:cNvPr>
          <p:cNvSpPr txBox="1"/>
          <p:nvPr/>
        </p:nvSpPr>
        <p:spPr>
          <a:xfrm>
            <a:off x="112250" y="4112063"/>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8E7144"/>
                </a:solidFill>
                <a:effectLst/>
                <a:uLnTx/>
                <a:uFillTx/>
                <a:latin typeface="Aptos" panose="02110004020202020204"/>
                <a:ea typeface="+mn-ea"/>
                <a:cs typeface="+mn-cs"/>
              </a:rPr>
              <a:t>2. Mose 8:12-15</a:t>
            </a:r>
          </a:p>
        </p:txBody>
      </p:sp>
      <p:graphicFrame>
        <p:nvGraphicFramePr>
          <p:cNvPr id="13" name="Diagrama 12">
            <a:extLst>
              <a:ext uri="{FF2B5EF4-FFF2-40B4-BE49-F238E27FC236}">
                <a16:creationId xmlns:a16="http://schemas.microsoft.com/office/drawing/2014/main" id="{4D700DBF-50D2-13C5-E182-C50A828705F1}"/>
              </a:ext>
            </a:extLst>
          </p:cNvPr>
          <p:cNvGraphicFramePr/>
          <p:nvPr>
            <p:extLst>
              <p:ext uri="{D42A27DB-BD31-4B8C-83A1-F6EECF244321}">
                <p14:modId xmlns:p14="http://schemas.microsoft.com/office/powerpoint/2010/main" val="3111066261"/>
              </p:ext>
            </p:extLst>
          </p:nvPr>
        </p:nvGraphicFramePr>
        <p:xfrm>
          <a:off x="395286" y="161925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a:extLst>
              <a:ext uri="{FF2B5EF4-FFF2-40B4-BE49-F238E27FC236}">
                <a16:creationId xmlns:a16="http://schemas.microsoft.com/office/drawing/2014/main" id="{282CC8B4-E755-BE1B-BBB3-FDB5BC65F0A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4470948" y="1580750"/>
            <a:ext cx="7476767" cy="4972050"/>
          </a:xfrm>
          <a:prstGeom prst="rect">
            <a:avLst/>
          </a:prstGeom>
        </p:spPr>
      </p:pic>
      <p:sp>
        <p:nvSpPr>
          <p:cNvPr id="3" name="CuadroTexto 2">
            <a:extLst>
              <a:ext uri="{FF2B5EF4-FFF2-40B4-BE49-F238E27FC236}">
                <a16:creationId xmlns:a16="http://schemas.microsoft.com/office/drawing/2014/main" id="{64127C96-E1BE-5DD9-A9C6-CA935802D497}"/>
              </a:ext>
            </a:extLst>
          </p:cNvPr>
          <p:cNvSpPr txBox="1"/>
          <p:nvPr/>
        </p:nvSpPr>
        <p:spPr>
          <a:xfrm>
            <a:off x="79592" y="4435766"/>
            <a:ext cx="4601261" cy="2246769"/>
          </a:xfrm>
          <a:prstGeom prst="rect">
            <a:avLst/>
          </a:prstGeom>
          <a:noFill/>
        </p:spPr>
        <p:txBody>
          <a:bodyPr wrap="square">
            <a:spAutoFit/>
          </a:bodyPr>
          <a:lstStyle/>
          <a:p>
            <a:pPr lvl="0">
              <a:spcBef>
                <a:spcPts val="600"/>
              </a:spcBef>
              <a:defRPr/>
            </a:pPr>
            <a:r>
              <a:rPr lang="de-DE" sz="2000" b="1" dirty="0">
                <a:solidFill>
                  <a:prstClr val="black"/>
                </a:solidFill>
              </a:rPr>
              <a:t>Die </a:t>
            </a:r>
            <a:r>
              <a:rPr lang="de-DE" sz="2000" b="1" dirty="0">
                <a:solidFill>
                  <a:prstClr val="black"/>
                </a:solidFill>
                <a:highlight>
                  <a:srgbClr val="FFFF00"/>
                </a:highlight>
              </a:rPr>
              <a:t>Erschaffung des Lebens aus dem Staub der Erde </a:t>
            </a:r>
            <a:r>
              <a:rPr lang="de-DE" sz="2000" b="1" dirty="0">
                <a:solidFill>
                  <a:prstClr val="black"/>
                </a:solidFill>
                <a:highlight>
                  <a:srgbClr val="EABDB4"/>
                </a:highlight>
              </a:rPr>
              <a:t>(1. Mose 1,24)? </a:t>
            </a:r>
            <a:r>
              <a:rPr lang="de-DE" sz="2000" b="1" dirty="0">
                <a:solidFill>
                  <a:prstClr val="black"/>
                </a:solidFill>
              </a:rPr>
              <a:t>Es gab keinen Zweifel mehr über den Ursprung der Plagen. Selbst die Magier bekannten vor Pharao: </a:t>
            </a:r>
            <a:br>
              <a:rPr lang="de-DE" sz="2000" b="1" dirty="0">
                <a:solidFill>
                  <a:prstClr val="black"/>
                </a:solidFill>
              </a:rPr>
            </a:br>
            <a:r>
              <a:rPr lang="de-DE" sz="2000" b="1" dirty="0">
                <a:solidFill>
                  <a:prstClr val="black"/>
                </a:solidFill>
                <a:highlight>
                  <a:srgbClr val="FFFF00"/>
                </a:highlight>
              </a:rPr>
              <a:t>„Das ist der Finger Gottes“ </a:t>
            </a:r>
            <a:r>
              <a:rPr lang="de-DE" b="1" dirty="0">
                <a:solidFill>
                  <a:prstClr val="black"/>
                </a:solidFill>
                <a:highlight>
                  <a:srgbClr val="EABDB4"/>
                </a:highlight>
              </a:rPr>
              <a:t>(2. Mo 8,15)</a:t>
            </a:r>
            <a:r>
              <a:rPr lang="de-DE" sz="2000" b="1" dirty="0">
                <a:solidFill>
                  <a:prstClr val="black"/>
                </a:solidFill>
                <a:highlight>
                  <a:srgbClr val="EABDB4"/>
                </a:highlight>
              </a:rPr>
              <a:t>. </a:t>
            </a:r>
            <a:r>
              <a:rPr lang="de-DE" sz="2000" b="1" dirty="0">
                <a:solidFill>
                  <a:prstClr val="black"/>
                </a:solidFill>
              </a:rPr>
              <a:t>Und sie </a:t>
            </a:r>
            <a:r>
              <a:rPr lang="de-DE" sz="2000" b="1" dirty="0">
                <a:solidFill>
                  <a:prstClr val="black"/>
                </a:solidFill>
                <a:highlight>
                  <a:srgbClr val="D7D200"/>
                </a:highlight>
              </a:rPr>
              <a:t>gaben sich geschlagen.</a:t>
            </a:r>
            <a:endParaRPr kumimoji="0" lang="en" sz="2000" b="1" i="0" u="none" strike="noStrike" kern="1200" cap="none" spc="0" normalizeH="0" baseline="0" noProof="0" dirty="0">
              <a:ln>
                <a:noFill/>
              </a:ln>
              <a:solidFill>
                <a:prstClr val="black"/>
              </a:solidFill>
              <a:effectLst/>
              <a:highlight>
                <a:srgbClr val="D7D200"/>
              </a:highlight>
              <a:uLnTx/>
              <a:uFillTx/>
              <a:latin typeface="Aptos" panose="02110004020202020204"/>
            </a:endParaRPr>
          </a:p>
        </p:txBody>
      </p:sp>
      <p:sp>
        <p:nvSpPr>
          <p:cNvPr id="7" name="Textfeld 6">
            <a:extLst>
              <a:ext uri="{FF2B5EF4-FFF2-40B4-BE49-F238E27FC236}">
                <a16:creationId xmlns:a16="http://schemas.microsoft.com/office/drawing/2014/main" id="{7015CA2C-36FC-4E0F-21A3-474753809E45}"/>
              </a:ext>
            </a:extLst>
          </p:cNvPr>
          <p:cNvSpPr txBox="1"/>
          <p:nvPr/>
        </p:nvSpPr>
        <p:spPr>
          <a:xfrm>
            <a:off x="50852" y="57323"/>
            <a:ext cx="2431091" cy="646331"/>
          </a:xfrm>
          <a:prstGeom prst="rect">
            <a:avLst/>
          </a:prstGeom>
          <a:solidFill>
            <a:schemeClr val="bg1">
              <a:lumMod val="75000"/>
            </a:schemeClr>
          </a:solidFill>
        </p:spPr>
        <p:txBody>
          <a:bodyPr wrap="square" rtlCol="0">
            <a:spAutoFit/>
          </a:bodyPr>
          <a:lstStyle/>
          <a:p>
            <a:r>
              <a:rPr lang="de-DE" b="1" i="1" dirty="0">
                <a:solidFill>
                  <a:srgbClr val="C00000"/>
                </a:solidFill>
                <a:highlight>
                  <a:srgbClr val="F6F3FF"/>
                </a:highlight>
              </a:rPr>
              <a:t>Di, 22. Juli ‘25 – </a:t>
            </a:r>
            <a:br>
              <a:rPr lang="de-DE" b="1" i="1" dirty="0">
                <a:solidFill>
                  <a:srgbClr val="C00000"/>
                </a:solidFill>
                <a:highlight>
                  <a:srgbClr val="F6F3FF"/>
                </a:highlight>
              </a:rPr>
            </a:br>
            <a:r>
              <a:rPr lang="de-DE" b="1" i="1" dirty="0">
                <a:solidFill>
                  <a:srgbClr val="C00000"/>
                </a:solidFill>
                <a:highlight>
                  <a:srgbClr val="F6F3FF"/>
                </a:highlight>
              </a:rPr>
              <a:t>Die ersten 3 Plagen</a:t>
            </a:r>
            <a:endParaRPr lang="en" b="1" i="1" dirty="0">
              <a:solidFill>
                <a:srgbClr val="C00000"/>
              </a:solidFill>
              <a:highlight>
                <a:srgbClr val="F6F3FF"/>
              </a:highlight>
            </a:endParaRPr>
          </a:p>
        </p:txBody>
      </p:sp>
    </p:spTree>
    <p:extLst>
      <p:ext uri="{BB962C8B-B14F-4D97-AF65-F5344CB8AC3E}">
        <p14:creationId xmlns:p14="http://schemas.microsoft.com/office/powerpoint/2010/main" val="35331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054DC-64D8-A28A-ADF3-8AA17E45289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1E8EA46-2BD0-0641-752B-6FF72DE12678}"/>
              </a:ext>
            </a:extLst>
          </p:cNvPr>
          <p:cNvSpPr txBox="1"/>
          <p:nvPr/>
        </p:nvSpPr>
        <p:spPr>
          <a:xfrm>
            <a:off x="2471058" y="676186"/>
            <a:ext cx="9720942" cy="1015663"/>
          </a:xfrm>
          <a:prstGeom prst="rect">
            <a:avLst/>
          </a:prstGeom>
          <a:noFill/>
        </p:spPr>
        <p:txBody>
          <a:bodyPr wrap="square">
            <a:spAutoFit/>
          </a:bodyPr>
          <a:lstStyle/>
          <a:p>
            <a:pPr algn="ctr"/>
            <a:r>
              <a:rPr lang="en" sz="2000" b="1" dirty="0">
                <a:solidFill>
                  <a:schemeClr val="bg1"/>
                </a:solidFill>
                <a:effectLst>
                  <a:glow rad="127000">
                    <a:srgbClr val="F66912"/>
                  </a:glow>
                  <a:outerShdw blurRad="38100" dist="38100" dir="2700000" algn="tl">
                    <a:srgbClr val="000000">
                      <a:alpha val="43137"/>
                    </a:srgbClr>
                  </a:outerShdw>
                </a:effectLst>
                <a:latin typeface="Candara" panose="020E0502030303020204" pitchFamily="34" charset="0"/>
              </a:rPr>
              <a:t>“</a:t>
            </a:r>
            <a:r>
              <a:rPr lang="de-DE" sz="2000" b="1" dirty="0">
                <a:solidFill>
                  <a:schemeClr val="bg1"/>
                </a:solidFill>
                <a:effectLst>
                  <a:glow rad="127000">
                    <a:srgbClr val="F66912"/>
                  </a:glow>
                  <a:outerShdw blurRad="38100" dist="38100" dir="2700000" algn="tl">
                    <a:srgbClr val="000000">
                      <a:alpha val="43137"/>
                    </a:srgbClr>
                  </a:outerShdw>
                </a:effectLst>
                <a:latin typeface="Candara" panose="020E0502030303020204" pitchFamily="34" charset="0"/>
              </a:rPr>
              <a:t>Und der HERR tat so, und es kam viel Ungeziefer in das Haus des Pharao, </a:t>
            </a:r>
            <a:br>
              <a:rPr lang="de-DE" sz="2000" b="1" dirty="0">
                <a:solidFill>
                  <a:schemeClr val="bg1"/>
                </a:solidFill>
                <a:effectLst>
                  <a:glow rad="127000">
                    <a:srgbClr val="F6691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F66912"/>
                  </a:glow>
                  <a:outerShdw blurRad="38100" dist="38100" dir="2700000" algn="tl">
                    <a:srgbClr val="000000">
                      <a:alpha val="43137"/>
                    </a:srgbClr>
                  </a:outerShdw>
                </a:effectLst>
                <a:latin typeface="Candara" panose="020E0502030303020204" pitchFamily="34" charset="0"/>
              </a:rPr>
              <a:t>in die Häuser seiner Großen und über ganz Ägyptenland, </a:t>
            </a:r>
            <a:br>
              <a:rPr lang="de-DE" sz="2000" b="1" dirty="0">
                <a:solidFill>
                  <a:schemeClr val="bg1"/>
                </a:solidFill>
                <a:effectLst>
                  <a:glow rad="127000">
                    <a:srgbClr val="F66912"/>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F66912"/>
                  </a:glow>
                  <a:outerShdw blurRad="38100" dist="38100" dir="2700000" algn="tl">
                    <a:srgbClr val="000000">
                      <a:alpha val="43137"/>
                    </a:srgbClr>
                  </a:outerShdw>
                </a:effectLst>
                <a:latin typeface="Candara" panose="020E0502030303020204" pitchFamily="34" charset="0"/>
              </a:rPr>
              <a:t>und das Land wurde verheert von dem Ungeziefer.</a:t>
            </a:r>
            <a:r>
              <a:rPr lang="en" sz="2000" b="1" dirty="0">
                <a:solidFill>
                  <a:schemeClr val="bg1"/>
                </a:solidFill>
                <a:effectLst>
                  <a:glow rad="127000">
                    <a:srgbClr val="F66912"/>
                  </a:glow>
                  <a:outerShdw blurRad="38100" dist="38100" dir="2700000" algn="tl">
                    <a:srgbClr val="000000">
                      <a:alpha val="43137"/>
                    </a:srgbClr>
                  </a:outerShdw>
                </a:effectLst>
                <a:latin typeface="Candara" panose="020E0502030303020204" pitchFamily="34" charset="0"/>
              </a:rPr>
              <a:t>” 	</a:t>
            </a:r>
            <a:r>
              <a:rPr lang="en" b="1" dirty="0">
                <a:solidFill>
                  <a:schemeClr val="bg1"/>
                </a:solidFill>
                <a:effectLst>
                  <a:glow rad="127000">
                    <a:srgbClr val="F66912"/>
                  </a:glow>
                  <a:outerShdw blurRad="38100" dist="38100" dir="2700000" algn="tl">
                    <a:srgbClr val="000000">
                      <a:alpha val="43137"/>
                    </a:srgbClr>
                  </a:outerShdw>
                </a:effectLst>
                <a:latin typeface="Candara" panose="020E0502030303020204" pitchFamily="34" charset="0"/>
              </a:rPr>
              <a:t>(2. Mose 8:20)</a:t>
            </a:r>
            <a:endParaRPr lang="es-ES" sz="2000" b="1" dirty="0">
              <a:solidFill>
                <a:schemeClr val="bg1"/>
              </a:solidFill>
              <a:effectLst>
                <a:glow rad="127000">
                  <a:srgbClr val="F66912"/>
                </a:glow>
                <a:outerShdw blurRad="38100" dist="38100" dir="2700000" algn="tl">
                  <a:srgbClr val="000000">
                    <a:alpha val="43137"/>
                  </a:srgbClr>
                </a:outerShdw>
              </a:effectLst>
              <a:latin typeface="Candara" panose="020E0502030303020204" pitchFamily="34" charset="0"/>
            </a:endParaRPr>
          </a:p>
        </p:txBody>
      </p:sp>
      <p:sp>
        <p:nvSpPr>
          <p:cNvPr id="6" name="CuadroTexto 5">
            <a:extLst>
              <a:ext uri="{FF2B5EF4-FFF2-40B4-BE49-F238E27FC236}">
                <a16:creationId xmlns:a16="http://schemas.microsoft.com/office/drawing/2014/main" id="{4F35E404-73D1-0A2F-4CA9-8D03E430F84F}"/>
              </a:ext>
            </a:extLst>
          </p:cNvPr>
          <p:cNvSpPr txBox="1"/>
          <p:nvPr/>
        </p:nvSpPr>
        <p:spPr>
          <a:xfrm>
            <a:off x="2383971" y="0"/>
            <a:ext cx="9808028" cy="769441"/>
          </a:xfrm>
          <a:prstGeom prst="rect">
            <a:avLst/>
          </a:prstGeom>
          <a:noFill/>
        </p:spPr>
        <p:txBody>
          <a:bodyPr wrap="square" rtlCol="0">
            <a:spAutoFit/>
          </a:bodyPr>
          <a:lstStyle/>
          <a:p>
            <a:pPr algn="ctr"/>
            <a:r>
              <a:rPr lang="en" sz="4400" b="1" dirty="0">
                <a:ln w="22225">
                  <a:solidFill>
                    <a:schemeClr val="accent2"/>
                  </a:solidFill>
                  <a:prstDash val="solid"/>
                </a:ln>
                <a:solidFill>
                  <a:schemeClr val="accent2">
                    <a:lumMod val="40000"/>
                    <a:lumOff val="60000"/>
                  </a:schemeClr>
                </a:solidFill>
              </a:rPr>
              <a:t>VIERTE PLAGE (ERNSTHAFT): FLIEGEN</a:t>
            </a:r>
          </a:p>
        </p:txBody>
      </p:sp>
      <p:sp>
        <p:nvSpPr>
          <p:cNvPr id="10" name="CuadroTexto 9">
            <a:extLst>
              <a:ext uri="{FF2B5EF4-FFF2-40B4-BE49-F238E27FC236}">
                <a16:creationId xmlns:a16="http://schemas.microsoft.com/office/drawing/2014/main" id="{F0C3DBE5-AB9C-894D-5B9C-72698371C061}"/>
              </a:ext>
            </a:extLst>
          </p:cNvPr>
          <p:cNvSpPr txBox="1"/>
          <p:nvPr/>
        </p:nvSpPr>
        <p:spPr>
          <a:xfrm>
            <a:off x="6687029" y="4767768"/>
            <a:ext cx="4696855"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F88B47"/>
                </a:solidFill>
                <a:effectLst/>
                <a:uLnTx/>
                <a:uFillTx/>
                <a:latin typeface="Aptos" panose="02110004020202020204"/>
                <a:ea typeface="+mn-ea"/>
                <a:cs typeface="+mn-cs"/>
              </a:rPr>
              <a:t>2. Mose 8:16-28.</a:t>
            </a:r>
          </a:p>
        </p:txBody>
      </p:sp>
      <p:graphicFrame>
        <p:nvGraphicFramePr>
          <p:cNvPr id="3" name="Diagrama 2">
            <a:extLst>
              <a:ext uri="{FF2B5EF4-FFF2-40B4-BE49-F238E27FC236}">
                <a16:creationId xmlns:a16="http://schemas.microsoft.com/office/drawing/2014/main" id="{B629B6A6-209C-E965-4BE2-1CE5DB03BCF8}"/>
              </a:ext>
            </a:extLst>
          </p:cNvPr>
          <p:cNvGraphicFramePr/>
          <p:nvPr>
            <p:extLst>
              <p:ext uri="{D42A27DB-BD31-4B8C-83A1-F6EECF244321}">
                <p14:modId xmlns:p14="http://schemas.microsoft.com/office/powerpoint/2010/main" val="3436819118"/>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93BFA260-68A6-5861-0B03-840791D059B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E4ABBFB-5B65-309B-4D57-77827245C9A4}"/>
              </a:ext>
            </a:extLst>
          </p:cNvPr>
          <p:cNvSpPr txBox="1"/>
          <p:nvPr/>
        </p:nvSpPr>
        <p:spPr>
          <a:xfrm>
            <a:off x="6687030" y="5135509"/>
            <a:ext cx="5504969" cy="1323439"/>
          </a:xfrm>
          <a:prstGeom prst="rect">
            <a:avLst/>
          </a:prstGeom>
          <a:noFill/>
        </p:spPr>
        <p:txBody>
          <a:bodyPr wrap="square">
            <a:spAutoFit/>
          </a:bodyPr>
          <a:lstStyle/>
          <a:p>
            <a:pPr lvl="0">
              <a:spcBef>
                <a:spcPts val="600"/>
              </a:spcBef>
              <a:defRPr/>
            </a:pPr>
            <a:r>
              <a:rPr lang="de-DE" sz="2000" b="1" dirty="0">
                <a:solidFill>
                  <a:prstClr val="black"/>
                </a:solidFill>
              </a:rPr>
              <a:t>Zum ersten Mal wurden die </a:t>
            </a:r>
            <a:r>
              <a:rPr lang="de-DE" sz="2000" b="1" dirty="0">
                <a:solidFill>
                  <a:prstClr val="black"/>
                </a:solidFill>
                <a:highlight>
                  <a:srgbClr val="FFFF00"/>
                </a:highlight>
              </a:rPr>
              <a:t>Israeliten vor der Plage geschützt.</a:t>
            </a:r>
            <a:r>
              <a:rPr lang="de-DE" sz="2000" b="1" dirty="0">
                <a:solidFill>
                  <a:prstClr val="black"/>
                </a:solidFill>
              </a:rPr>
              <a:t> Dies veranlasste den Pharao zu Verhandlungen, aber letztlich hielt er seinen Teil der </a:t>
            </a:r>
            <a:r>
              <a:rPr lang="de-DE" sz="2000" b="1" dirty="0">
                <a:solidFill>
                  <a:prstClr val="black"/>
                </a:solidFill>
                <a:highlight>
                  <a:srgbClr val="D7D200"/>
                </a:highlight>
              </a:rPr>
              <a:t>Abmachung nicht ein.</a:t>
            </a:r>
            <a:endParaRPr kumimoji="0" lang="en" sz="2000" b="1" i="0" u="none" strike="noStrike" kern="1200" cap="none" spc="0" normalizeH="0" baseline="0" noProof="0" dirty="0">
              <a:ln>
                <a:noFill/>
              </a:ln>
              <a:solidFill>
                <a:prstClr val="black"/>
              </a:solidFill>
              <a:effectLst/>
              <a:highlight>
                <a:srgbClr val="D7D200"/>
              </a:highlight>
              <a:uLnTx/>
              <a:uFillTx/>
              <a:latin typeface="Aptos" panose="02110004020202020204"/>
            </a:endParaRPr>
          </a:p>
        </p:txBody>
      </p:sp>
      <p:sp>
        <p:nvSpPr>
          <p:cNvPr id="2" name="Textfeld 1">
            <a:extLst>
              <a:ext uri="{FF2B5EF4-FFF2-40B4-BE49-F238E27FC236}">
                <a16:creationId xmlns:a16="http://schemas.microsoft.com/office/drawing/2014/main" id="{0FEEE351-BF2F-E62E-F445-06C8141E2932}"/>
              </a:ext>
            </a:extLst>
          </p:cNvPr>
          <p:cNvSpPr txBox="1"/>
          <p:nvPr/>
        </p:nvSpPr>
        <p:spPr>
          <a:xfrm>
            <a:off x="50852" y="57323"/>
            <a:ext cx="2431091" cy="923330"/>
          </a:xfrm>
          <a:prstGeom prst="rect">
            <a:avLst/>
          </a:prstGeom>
          <a:solidFill>
            <a:schemeClr val="bg1">
              <a:lumMod val="75000"/>
            </a:schemeClr>
          </a:solidFill>
        </p:spPr>
        <p:txBody>
          <a:bodyPr wrap="square" rtlCol="0">
            <a:spAutoFit/>
          </a:bodyPr>
          <a:lstStyle/>
          <a:p>
            <a:r>
              <a:rPr lang="de-DE" b="1" i="1" dirty="0">
                <a:solidFill>
                  <a:srgbClr val="C00000"/>
                </a:solidFill>
                <a:highlight>
                  <a:srgbClr val="F6F3FF"/>
                </a:highlight>
              </a:rPr>
              <a:t>Mi, 23. Juli ‘25 – </a:t>
            </a:r>
            <a:br>
              <a:rPr lang="de-DE" b="1" i="1" dirty="0">
                <a:solidFill>
                  <a:srgbClr val="C00000"/>
                </a:solidFill>
                <a:highlight>
                  <a:srgbClr val="F6F3FF"/>
                </a:highlight>
              </a:rPr>
            </a:br>
            <a:r>
              <a:rPr lang="de-DE" b="1" i="1" dirty="0">
                <a:solidFill>
                  <a:srgbClr val="C00000"/>
                </a:solidFill>
                <a:highlight>
                  <a:srgbClr val="F6F3FF"/>
                </a:highlight>
              </a:rPr>
              <a:t>Ungeziefer, </a:t>
            </a:r>
            <a:r>
              <a:rPr lang="de-DE" b="1" i="1" dirty="0" err="1">
                <a:solidFill>
                  <a:srgbClr val="C00000"/>
                </a:solidFill>
                <a:highlight>
                  <a:srgbClr val="F6F3FF"/>
                </a:highlight>
              </a:rPr>
              <a:t>Viehpest</a:t>
            </a:r>
            <a:r>
              <a:rPr lang="de-DE" b="1" i="1" dirty="0">
                <a:solidFill>
                  <a:srgbClr val="C00000"/>
                </a:solidFill>
                <a:highlight>
                  <a:srgbClr val="F6F3FF"/>
                </a:highlight>
              </a:rPr>
              <a:t> und Geschwüre</a:t>
            </a:r>
            <a:endParaRPr lang="en" b="1" i="1" dirty="0">
              <a:solidFill>
                <a:srgbClr val="C00000"/>
              </a:solidFill>
              <a:highlight>
                <a:srgbClr val="F6F3FF"/>
              </a:highlight>
            </a:endParaRPr>
          </a:p>
        </p:txBody>
      </p:sp>
    </p:spTree>
    <p:extLst>
      <p:ext uri="{BB962C8B-B14F-4D97-AF65-F5344CB8AC3E}">
        <p14:creationId xmlns:p14="http://schemas.microsoft.com/office/powerpoint/2010/main" val="3661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66A6C6-01CF-D6A1-F40E-52D2E3DF9AE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B62C3C-B594-2A4F-23B2-584F706A8DB8}"/>
              </a:ext>
            </a:extLst>
          </p:cNvPr>
          <p:cNvSpPr txBox="1"/>
          <p:nvPr/>
        </p:nvSpPr>
        <p:spPr>
          <a:xfrm>
            <a:off x="1943629" y="1092607"/>
            <a:ext cx="10810875" cy="707886"/>
          </a:xfrm>
          <a:prstGeom prst="rect">
            <a:avLst/>
          </a:prstGeom>
          <a:noFill/>
        </p:spPr>
        <p:txBody>
          <a:bodyPr wrap="square">
            <a:spAutoFit/>
          </a:bodyPr>
          <a:lstStyle/>
          <a:p>
            <a:pPr algn="ctr"/>
            <a:r>
              <a:rPr lang="en" sz="2000" b="1" dirty="0">
                <a:solidFill>
                  <a:schemeClr val="bg1"/>
                </a:solidFill>
                <a:effectLst>
                  <a:glow rad="127000">
                    <a:srgbClr val="12AA6C"/>
                  </a:glow>
                  <a:outerShdw blurRad="38100" dist="38100" dir="2700000" algn="tl">
                    <a:srgbClr val="000000">
                      <a:alpha val="43137"/>
                    </a:srgbClr>
                  </a:outerShdw>
                </a:effectLst>
                <a:latin typeface="Candara" panose="020E0502030303020204" pitchFamily="34" charset="0"/>
              </a:rPr>
              <a:t>“</a:t>
            </a:r>
            <a:r>
              <a:rPr lang="en-US" sz="2000" b="1" dirty="0">
                <a:solidFill>
                  <a:schemeClr val="bg1"/>
                </a:solidFill>
                <a:effectLst>
                  <a:glow rad="127000">
                    <a:srgbClr val="12AA6C"/>
                  </a:glow>
                  <a:outerShdw blurRad="38100" dist="38100" dir="2700000" algn="tl">
                    <a:srgbClr val="000000">
                      <a:alpha val="43137"/>
                    </a:srgbClr>
                  </a:outerShdw>
                </a:effectLst>
                <a:latin typeface="Candara" panose="020E0502030303020204" pitchFamily="34" charset="0"/>
              </a:rPr>
              <a:t> </a:t>
            </a:r>
            <a:r>
              <a:rPr lang="de-DE" sz="2000" b="1" dirty="0">
                <a:solidFill>
                  <a:schemeClr val="bg1"/>
                </a:solidFill>
                <a:effectLst>
                  <a:glow rad="127000">
                    <a:srgbClr val="12AA6C"/>
                  </a:glow>
                  <a:outerShdw blurRad="38100" dist="38100" dir="2700000" algn="tl">
                    <a:srgbClr val="000000">
                      <a:alpha val="43137"/>
                    </a:srgbClr>
                  </a:outerShdw>
                </a:effectLst>
                <a:latin typeface="Candara" panose="020E0502030303020204" pitchFamily="34" charset="0"/>
              </a:rPr>
              <a:t>so wird die Hand des HERRN kommen über dein Vieh auf dem Felde, </a:t>
            </a:r>
            <a:br>
              <a:rPr lang="de-DE" sz="2000" b="1" dirty="0">
                <a:solidFill>
                  <a:schemeClr val="bg1"/>
                </a:solidFill>
                <a:effectLst>
                  <a:glow rad="127000">
                    <a:srgbClr val="12AA6C"/>
                  </a:glow>
                  <a:outerShdw blurRad="38100" dist="38100" dir="2700000" algn="tl">
                    <a:srgbClr val="000000">
                      <a:alpha val="43137"/>
                    </a:srgbClr>
                  </a:outerShdw>
                </a:effectLst>
                <a:latin typeface="Candara" panose="020E0502030303020204" pitchFamily="34" charset="0"/>
              </a:rPr>
            </a:br>
            <a:r>
              <a:rPr lang="de-DE" sz="2000" b="1" dirty="0">
                <a:solidFill>
                  <a:schemeClr val="bg1"/>
                </a:solidFill>
                <a:effectLst>
                  <a:glow rad="127000">
                    <a:srgbClr val="12AA6C"/>
                  </a:glow>
                  <a:outerShdw blurRad="38100" dist="38100" dir="2700000" algn="tl">
                    <a:srgbClr val="000000">
                      <a:alpha val="43137"/>
                    </a:srgbClr>
                  </a:outerShdw>
                </a:effectLst>
                <a:latin typeface="Candara" panose="020E0502030303020204" pitchFamily="34" charset="0"/>
              </a:rPr>
              <a:t>über die Pferde, Esel, Kamele, Rinder und Schafe, eine sehr schwere Pest.</a:t>
            </a:r>
            <a:r>
              <a:rPr lang="en-US" sz="2000" b="1" dirty="0">
                <a:solidFill>
                  <a:schemeClr val="bg1"/>
                </a:solidFill>
                <a:effectLst>
                  <a:glow rad="127000">
                    <a:srgbClr val="12AA6C"/>
                  </a:glow>
                  <a:outerShdw blurRad="38100" dist="38100" dir="2700000" algn="tl">
                    <a:srgbClr val="000000">
                      <a:alpha val="43137"/>
                    </a:srgbClr>
                  </a:outerShdw>
                </a:effectLst>
                <a:latin typeface="Candara" panose="020E0502030303020204" pitchFamily="34" charset="0"/>
              </a:rPr>
              <a:t> </a:t>
            </a:r>
            <a:r>
              <a:rPr lang="en" b="1" dirty="0">
                <a:solidFill>
                  <a:schemeClr val="bg1"/>
                </a:solidFill>
                <a:effectLst>
                  <a:glow rad="127000">
                    <a:srgbClr val="12AA6C"/>
                  </a:glow>
                  <a:outerShdw blurRad="38100" dist="38100" dir="2700000" algn="tl">
                    <a:srgbClr val="000000">
                      <a:alpha val="43137"/>
                    </a:srgbClr>
                  </a:outerShdw>
                </a:effectLst>
                <a:latin typeface="Candara" panose="020E0502030303020204" pitchFamily="34" charset="0"/>
              </a:rPr>
              <a:t>(2. Mose 9:3)</a:t>
            </a:r>
            <a:endParaRPr lang="es-ES" sz="2400" b="1" dirty="0">
              <a:solidFill>
                <a:schemeClr val="bg1"/>
              </a:solidFill>
              <a:effectLst>
                <a:glow rad="127000">
                  <a:srgbClr val="12AA6C"/>
                </a:glow>
                <a:outerShdw blurRad="38100" dist="38100" dir="2700000" algn="tl">
                  <a:srgbClr val="000000">
                    <a:alpha val="43137"/>
                  </a:srgbClr>
                </a:outerShdw>
              </a:effectLst>
              <a:latin typeface="Candara" panose="020E0502030303020204" pitchFamily="34" charset="0"/>
            </a:endParaRPr>
          </a:p>
        </p:txBody>
      </p:sp>
      <p:sp>
        <p:nvSpPr>
          <p:cNvPr id="6" name="CuadroTexto 5">
            <a:extLst>
              <a:ext uri="{FF2B5EF4-FFF2-40B4-BE49-F238E27FC236}">
                <a16:creationId xmlns:a16="http://schemas.microsoft.com/office/drawing/2014/main" id="{63F9D26E-A1B0-76BD-3326-6657EEE067E6}"/>
              </a:ext>
            </a:extLst>
          </p:cNvPr>
          <p:cNvSpPr txBox="1"/>
          <p:nvPr/>
        </p:nvSpPr>
        <p:spPr>
          <a:xfrm>
            <a:off x="3327798" y="-97974"/>
            <a:ext cx="8015110" cy="1446550"/>
          </a:xfrm>
          <a:prstGeom prst="rect">
            <a:avLst/>
          </a:prstGeom>
          <a:noFill/>
        </p:spPr>
        <p:txBody>
          <a:bodyPr wrap="square" rtlCol="0">
            <a:spAutoFit/>
          </a:bodyPr>
          <a:lstStyle/>
          <a:p>
            <a:pPr algn="ctr"/>
            <a:r>
              <a:rPr lang="en" sz="4400" b="1" dirty="0">
                <a:ln w="22225">
                  <a:solidFill>
                    <a:schemeClr val="accent5">
                      <a:lumMod val="75000"/>
                    </a:schemeClr>
                  </a:solidFill>
                  <a:prstDash val="solid"/>
                </a:ln>
                <a:solidFill>
                  <a:schemeClr val="accent5">
                    <a:lumMod val="40000"/>
                    <a:lumOff val="60000"/>
                  </a:schemeClr>
                </a:solidFill>
              </a:rPr>
              <a:t>FÜNFTE PLAGE (ERNSTHAFT): VIEHSTERBEN</a:t>
            </a:r>
          </a:p>
        </p:txBody>
      </p:sp>
      <p:sp>
        <p:nvSpPr>
          <p:cNvPr id="10" name="CuadroTexto 9">
            <a:extLst>
              <a:ext uri="{FF2B5EF4-FFF2-40B4-BE49-F238E27FC236}">
                <a16:creationId xmlns:a16="http://schemas.microsoft.com/office/drawing/2014/main" id="{B2C20041-4CD2-C5ED-CAC9-AAA235CBD330}"/>
              </a:ext>
            </a:extLst>
          </p:cNvPr>
          <p:cNvSpPr txBox="1"/>
          <p:nvPr/>
        </p:nvSpPr>
        <p:spPr>
          <a:xfrm>
            <a:off x="6870468" y="4367658"/>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12AA6C"/>
                </a:solidFill>
                <a:effectLst/>
                <a:uLnTx/>
                <a:uFillTx/>
                <a:latin typeface="Aptos" panose="02110004020202020204"/>
                <a:ea typeface="+mn-ea"/>
                <a:cs typeface="+mn-cs"/>
              </a:rPr>
              <a:t>2. </a:t>
            </a:r>
            <a:r>
              <a:rPr lang="en" sz="2000" b="1" dirty="0">
                <a:solidFill>
                  <a:srgbClr val="12AA6C"/>
                </a:solidFill>
                <a:latin typeface="Aptos" panose="02110004020202020204"/>
              </a:rPr>
              <a:t>Mose </a:t>
            </a:r>
            <a:r>
              <a:rPr kumimoji="0" lang="en" sz="2000" b="1" i="0" u="none" strike="noStrike" kern="1200" cap="none" spc="0" normalizeH="0" baseline="0" noProof="0" dirty="0">
                <a:ln>
                  <a:noFill/>
                </a:ln>
                <a:solidFill>
                  <a:srgbClr val="12AA6C"/>
                </a:solidFill>
                <a:effectLst/>
                <a:uLnTx/>
                <a:uFillTx/>
                <a:latin typeface="Aptos" panose="02110004020202020204"/>
                <a:ea typeface="+mn-ea"/>
                <a:cs typeface="+mn-cs"/>
              </a:rPr>
              <a:t>9:1-7.</a:t>
            </a:r>
          </a:p>
        </p:txBody>
      </p:sp>
      <p:graphicFrame>
        <p:nvGraphicFramePr>
          <p:cNvPr id="3" name="Diagrama 2">
            <a:extLst>
              <a:ext uri="{FF2B5EF4-FFF2-40B4-BE49-F238E27FC236}">
                <a16:creationId xmlns:a16="http://schemas.microsoft.com/office/drawing/2014/main" id="{7F903568-9884-D2D7-00C9-1A044253D6CE}"/>
              </a:ext>
            </a:extLst>
          </p:cNvPr>
          <p:cNvGraphicFramePr/>
          <p:nvPr>
            <p:extLst>
              <p:ext uri="{D42A27DB-BD31-4B8C-83A1-F6EECF244321}">
                <p14:modId xmlns:p14="http://schemas.microsoft.com/office/powerpoint/2010/main" val="2808701737"/>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5CDEA013-B74C-1BEB-C3B5-E04BD9B1039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27F5698B-BFE7-E204-83C9-CED1F4BB9FC1}"/>
              </a:ext>
            </a:extLst>
          </p:cNvPr>
          <p:cNvSpPr txBox="1"/>
          <p:nvPr/>
        </p:nvSpPr>
        <p:spPr>
          <a:xfrm>
            <a:off x="6870467" y="4767768"/>
            <a:ext cx="5321532" cy="1631216"/>
          </a:xfrm>
          <a:prstGeom prst="rect">
            <a:avLst/>
          </a:prstGeom>
          <a:noFill/>
        </p:spPr>
        <p:txBody>
          <a:bodyPr wrap="square">
            <a:spAutoFit/>
          </a:bodyPr>
          <a:lstStyle/>
          <a:p>
            <a:pPr lvl="0">
              <a:spcBef>
                <a:spcPts val="600"/>
              </a:spcBef>
              <a:defRPr/>
            </a:pPr>
            <a:r>
              <a:rPr lang="de-DE" sz="2000" b="1" dirty="0">
                <a:solidFill>
                  <a:prstClr val="black"/>
                </a:solidFill>
              </a:rPr>
              <a:t>Viele der Götzen waren mit einem Tierkopf verziert, so dass diese Plage </a:t>
            </a:r>
            <a:br>
              <a:rPr lang="de-DE" sz="2000" b="1" dirty="0">
                <a:solidFill>
                  <a:prstClr val="black"/>
                </a:solidFill>
              </a:rPr>
            </a:br>
            <a:r>
              <a:rPr lang="de-DE" sz="2000" b="1" dirty="0">
                <a:solidFill>
                  <a:prstClr val="black"/>
                </a:solidFill>
              </a:rPr>
              <a:t>die meisten von ihnen bloßstellte.</a:t>
            </a:r>
            <a:br>
              <a:rPr lang="de-DE" sz="2000" b="1" dirty="0">
                <a:solidFill>
                  <a:prstClr val="black"/>
                </a:solidFill>
              </a:rPr>
            </a:br>
            <a:r>
              <a:rPr lang="de-DE" sz="2000" b="1" dirty="0">
                <a:solidFill>
                  <a:prstClr val="black"/>
                </a:solidFill>
              </a:rPr>
              <a:t>Das Vieh der Ägypter starb wie prophezeit,</a:t>
            </a:r>
            <a:br>
              <a:rPr lang="de-DE" sz="2000" b="1" dirty="0">
                <a:solidFill>
                  <a:prstClr val="black"/>
                </a:solidFill>
              </a:rPr>
            </a:br>
            <a:r>
              <a:rPr lang="de-DE" sz="2000" b="1" dirty="0">
                <a:solidFill>
                  <a:prstClr val="black"/>
                </a:solidFill>
              </a:rPr>
              <a:t>aber das Vieh der Israeliten blieb verschont.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feld 1">
            <a:extLst>
              <a:ext uri="{FF2B5EF4-FFF2-40B4-BE49-F238E27FC236}">
                <a16:creationId xmlns:a16="http://schemas.microsoft.com/office/drawing/2014/main" id="{0BD9C0BE-DB6D-7424-8026-89D91BDFAE3D}"/>
              </a:ext>
            </a:extLst>
          </p:cNvPr>
          <p:cNvSpPr txBox="1"/>
          <p:nvPr/>
        </p:nvSpPr>
        <p:spPr>
          <a:xfrm>
            <a:off x="50852" y="57323"/>
            <a:ext cx="2431091" cy="923330"/>
          </a:xfrm>
          <a:prstGeom prst="rect">
            <a:avLst/>
          </a:prstGeom>
          <a:solidFill>
            <a:schemeClr val="bg1">
              <a:lumMod val="75000"/>
            </a:schemeClr>
          </a:solidFill>
        </p:spPr>
        <p:txBody>
          <a:bodyPr wrap="square" rtlCol="0">
            <a:spAutoFit/>
          </a:bodyPr>
          <a:lstStyle/>
          <a:p>
            <a:r>
              <a:rPr lang="de-DE" b="1" i="1" dirty="0">
                <a:solidFill>
                  <a:srgbClr val="C00000"/>
                </a:solidFill>
                <a:highlight>
                  <a:srgbClr val="F6F3FF"/>
                </a:highlight>
              </a:rPr>
              <a:t>Mi, 23. Juli ‘25 – </a:t>
            </a:r>
            <a:br>
              <a:rPr lang="de-DE" b="1" i="1" dirty="0">
                <a:solidFill>
                  <a:srgbClr val="C00000"/>
                </a:solidFill>
                <a:highlight>
                  <a:srgbClr val="F6F3FF"/>
                </a:highlight>
              </a:rPr>
            </a:br>
            <a:r>
              <a:rPr lang="de-DE" b="1" i="1" dirty="0">
                <a:solidFill>
                  <a:srgbClr val="C00000"/>
                </a:solidFill>
                <a:highlight>
                  <a:srgbClr val="F6F3FF"/>
                </a:highlight>
              </a:rPr>
              <a:t>Ungeziefer, </a:t>
            </a:r>
            <a:r>
              <a:rPr lang="de-DE" b="1" i="1" dirty="0" err="1">
                <a:solidFill>
                  <a:srgbClr val="C00000"/>
                </a:solidFill>
                <a:highlight>
                  <a:srgbClr val="F6F3FF"/>
                </a:highlight>
              </a:rPr>
              <a:t>Viehpest</a:t>
            </a:r>
            <a:r>
              <a:rPr lang="de-DE" b="1" i="1" dirty="0">
                <a:solidFill>
                  <a:srgbClr val="C00000"/>
                </a:solidFill>
                <a:highlight>
                  <a:srgbClr val="F6F3FF"/>
                </a:highlight>
              </a:rPr>
              <a:t> und Geschwüre</a:t>
            </a:r>
            <a:endParaRPr lang="en" b="1" i="1" dirty="0">
              <a:solidFill>
                <a:srgbClr val="C00000"/>
              </a:solidFill>
              <a:highlight>
                <a:srgbClr val="F6F3FF"/>
              </a:highlight>
            </a:endParaRPr>
          </a:p>
        </p:txBody>
      </p:sp>
    </p:spTree>
    <p:extLst>
      <p:ext uri="{BB962C8B-B14F-4D97-AF65-F5344CB8AC3E}">
        <p14:creationId xmlns:p14="http://schemas.microsoft.com/office/powerpoint/2010/main" val="37006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A916C8-6CB1-38B5-774C-413FE3883D9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F787A0E7-218B-6515-FDDE-066F8E2A2F4B}"/>
              </a:ext>
            </a:extLst>
          </p:cNvPr>
          <p:cNvSpPr txBox="1"/>
          <p:nvPr/>
        </p:nvSpPr>
        <p:spPr>
          <a:xfrm>
            <a:off x="1301161" y="1109017"/>
            <a:ext cx="11331392" cy="646331"/>
          </a:xfrm>
          <a:prstGeom prst="rect">
            <a:avLst/>
          </a:prstGeom>
          <a:noFill/>
        </p:spPr>
        <p:txBody>
          <a:bodyPr wrap="square">
            <a:spAutoFit/>
          </a:bodyPr>
          <a:lstStyle/>
          <a:p>
            <a:pPr algn="ctr"/>
            <a:r>
              <a:rPr lang="de-DE" b="1" dirty="0">
                <a:solidFill>
                  <a:schemeClr val="bg1"/>
                </a:solidFill>
                <a:effectLst>
                  <a:glow rad="127000">
                    <a:srgbClr val="8443EC"/>
                  </a:glow>
                  <a:outerShdw blurRad="38100" dist="38100" dir="2700000" algn="tl">
                    <a:srgbClr val="000000">
                      <a:alpha val="43137"/>
                    </a:srgbClr>
                  </a:outerShdw>
                </a:effectLst>
                <a:latin typeface="Candara" panose="020E0502030303020204" pitchFamily="34" charset="0"/>
              </a:rPr>
              <a:t>"Und sie nahmen Ruß aus dem Ofen und traten vor den Pharao, und Mose warf den Ruß gen Himmel. </a:t>
            </a:r>
            <a:br>
              <a:rPr lang="de-DE" b="1" dirty="0">
                <a:solidFill>
                  <a:schemeClr val="bg1"/>
                </a:solidFill>
                <a:effectLst>
                  <a:glow rad="127000">
                    <a:srgbClr val="8443EC"/>
                  </a:glow>
                  <a:outerShdw blurRad="38100" dist="38100" dir="2700000" algn="tl">
                    <a:srgbClr val="000000">
                      <a:alpha val="43137"/>
                    </a:srgbClr>
                  </a:outerShdw>
                </a:effectLst>
                <a:latin typeface="Candara" panose="020E0502030303020204" pitchFamily="34" charset="0"/>
              </a:rPr>
            </a:br>
            <a:r>
              <a:rPr lang="de-DE" b="1" dirty="0">
                <a:solidFill>
                  <a:schemeClr val="bg1"/>
                </a:solidFill>
                <a:effectLst>
                  <a:glow rad="127000">
                    <a:srgbClr val="8443EC"/>
                  </a:glow>
                  <a:outerShdw blurRad="38100" dist="38100" dir="2700000" algn="tl">
                    <a:srgbClr val="000000">
                      <a:alpha val="43137"/>
                    </a:srgbClr>
                  </a:outerShdw>
                </a:effectLst>
                <a:latin typeface="Candara" panose="020E0502030303020204" pitchFamily="34" charset="0"/>
              </a:rPr>
              <a:t>Da brachen auf böse Blattern an den Menschen und am Vieh." (2. Mose 9,10)</a:t>
            </a:r>
            <a:endParaRPr lang="es-ES" sz="1800" b="1" dirty="0">
              <a:solidFill>
                <a:schemeClr val="bg1"/>
              </a:solidFill>
              <a:effectLst>
                <a:glow rad="127000">
                  <a:srgbClr val="8443EC"/>
                </a:glow>
                <a:outerShdw blurRad="38100" dist="38100" dir="2700000" algn="tl">
                  <a:srgbClr val="000000">
                    <a:alpha val="43137"/>
                  </a:srgbClr>
                </a:outerShdw>
              </a:effectLst>
              <a:latin typeface="Candara" panose="020E0502030303020204" pitchFamily="34" charset="0"/>
            </a:endParaRPr>
          </a:p>
        </p:txBody>
      </p:sp>
      <p:sp>
        <p:nvSpPr>
          <p:cNvPr id="6" name="CuadroTexto 5">
            <a:extLst>
              <a:ext uri="{FF2B5EF4-FFF2-40B4-BE49-F238E27FC236}">
                <a16:creationId xmlns:a16="http://schemas.microsoft.com/office/drawing/2014/main" id="{0A7288F4-2A6A-6D59-F814-5F68871C6693}"/>
              </a:ext>
            </a:extLst>
          </p:cNvPr>
          <p:cNvSpPr txBox="1"/>
          <p:nvPr/>
        </p:nvSpPr>
        <p:spPr>
          <a:xfrm>
            <a:off x="3505199" y="-54430"/>
            <a:ext cx="8686799" cy="1446550"/>
          </a:xfrm>
          <a:prstGeom prst="rect">
            <a:avLst/>
          </a:prstGeom>
          <a:noFill/>
        </p:spPr>
        <p:txBody>
          <a:bodyPr wrap="square" rtlCol="0">
            <a:spAutoFit/>
          </a:bodyPr>
          <a:lstStyle/>
          <a:p>
            <a:pPr algn="ctr"/>
            <a:r>
              <a:rPr lang="en" sz="4400" b="1" dirty="0">
                <a:ln w="22225">
                  <a:solidFill>
                    <a:schemeClr val="accent6">
                      <a:lumMod val="50000"/>
                    </a:schemeClr>
                  </a:solidFill>
                  <a:prstDash val="solid"/>
                </a:ln>
                <a:solidFill>
                  <a:schemeClr val="accent6">
                    <a:lumMod val="40000"/>
                    <a:lumOff val="60000"/>
                  </a:schemeClr>
                </a:solidFill>
              </a:rPr>
              <a:t>SECHSTE PLAGE (</a:t>
            </a:r>
            <a:r>
              <a:rPr lang="de-DE" sz="4400" b="1" dirty="0">
                <a:ln w="22225">
                  <a:solidFill>
                    <a:schemeClr val="accent6">
                      <a:lumMod val="50000"/>
                    </a:schemeClr>
                  </a:solidFill>
                  <a:prstDash val="solid"/>
                </a:ln>
                <a:solidFill>
                  <a:schemeClr val="accent6">
                    <a:lumMod val="40000"/>
                    <a:lumOff val="60000"/>
                  </a:schemeClr>
                </a:solidFill>
              </a:rPr>
              <a:t>ERNSTHAFT</a:t>
            </a:r>
            <a:r>
              <a:rPr lang="en" sz="4400" b="1" dirty="0">
                <a:ln w="22225">
                  <a:solidFill>
                    <a:schemeClr val="accent6">
                      <a:lumMod val="50000"/>
                    </a:schemeClr>
                  </a:solidFill>
                  <a:prstDash val="solid"/>
                </a:ln>
                <a:solidFill>
                  <a:schemeClr val="accent6">
                    <a:lumMod val="40000"/>
                    <a:lumOff val="60000"/>
                  </a:schemeClr>
                </a:solidFill>
              </a:rPr>
              <a:t>): GESCHWÜRE</a:t>
            </a:r>
          </a:p>
        </p:txBody>
      </p:sp>
      <p:sp>
        <p:nvSpPr>
          <p:cNvPr id="10" name="CuadroTexto 9">
            <a:extLst>
              <a:ext uri="{FF2B5EF4-FFF2-40B4-BE49-F238E27FC236}">
                <a16:creationId xmlns:a16="http://schemas.microsoft.com/office/drawing/2014/main" id="{3C9531C6-7866-BE3C-B213-3CBDC6E70D4E}"/>
              </a:ext>
            </a:extLst>
          </p:cNvPr>
          <p:cNvSpPr txBox="1"/>
          <p:nvPr/>
        </p:nvSpPr>
        <p:spPr>
          <a:xfrm>
            <a:off x="6433275" y="3325785"/>
            <a:ext cx="2055969"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000" b="1" dirty="0">
                <a:solidFill>
                  <a:srgbClr val="8443EC"/>
                </a:solidFill>
                <a:latin typeface="Aptos" panose="02110004020202020204"/>
              </a:rPr>
              <a:t>2. Mose</a:t>
            </a:r>
            <a:r>
              <a:rPr kumimoji="0" lang="en" sz="2000" b="1" i="0" u="none" strike="noStrike" kern="1200" cap="none" spc="0" normalizeH="0" baseline="0" noProof="0" dirty="0">
                <a:ln>
                  <a:noFill/>
                </a:ln>
                <a:solidFill>
                  <a:srgbClr val="8443EC"/>
                </a:solidFill>
                <a:effectLst/>
                <a:uLnTx/>
                <a:uFillTx/>
                <a:latin typeface="Aptos" panose="02110004020202020204"/>
                <a:ea typeface="+mn-ea"/>
                <a:cs typeface="+mn-cs"/>
              </a:rPr>
              <a:t> 9: </a:t>
            </a:r>
            <a:r>
              <a:rPr lang="en" sz="2000" b="1" dirty="0">
                <a:solidFill>
                  <a:srgbClr val="8443EC"/>
                </a:solidFill>
                <a:latin typeface="Aptos" panose="02110004020202020204"/>
              </a:rPr>
              <a:t>8-12 </a:t>
            </a:r>
            <a:r>
              <a:rPr kumimoji="0" lang="en" sz="2000" b="1" i="0" u="none" strike="noStrike" kern="1200" cap="none" spc="0" normalizeH="0" baseline="0" noProof="0" dirty="0">
                <a:ln>
                  <a:noFill/>
                </a:ln>
                <a:solidFill>
                  <a:srgbClr val="8443EC"/>
                </a:solidFill>
                <a:effectLst/>
                <a:uLnTx/>
                <a:uFillTx/>
                <a:latin typeface="Aptos" panose="02110004020202020204"/>
                <a:ea typeface="+mn-ea"/>
                <a:cs typeface="+mn-cs"/>
              </a:rPr>
              <a:t>.</a:t>
            </a:r>
          </a:p>
        </p:txBody>
      </p:sp>
      <p:graphicFrame>
        <p:nvGraphicFramePr>
          <p:cNvPr id="3" name="Diagrama 2">
            <a:extLst>
              <a:ext uri="{FF2B5EF4-FFF2-40B4-BE49-F238E27FC236}">
                <a16:creationId xmlns:a16="http://schemas.microsoft.com/office/drawing/2014/main" id="{7098E087-2A0A-4415-6600-1B5568D495AD}"/>
              </a:ext>
            </a:extLst>
          </p:cNvPr>
          <p:cNvGraphicFramePr/>
          <p:nvPr>
            <p:extLst>
              <p:ext uri="{D42A27DB-BD31-4B8C-83A1-F6EECF244321}">
                <p14:modId xmlns:p14="http://schemas.microsoft.com/office/powerpoint/2010/main" val="2544925082"/>
              </p:ext>
            </p:extLst>
          </p:nvPr>
        </p:nvGraphicFramePr>
        <p:xfrm>
          <a:off x="8175972" y="1755348"/>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B94E89F9-BBE4-A2BC-9F5C-8B2BF538C7D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5742A4D2-A3D6-6E5C-EE49-3D7422EFB795}"/>
              </a:ext>
            </a:extLst>
          </p:cNvPr>
          <p:cNvSpPr txBox="1"/>
          <p:nvPr/>
        </p:nvSpPr>
        <p:spPr>
          <a:xfrm>
            <a:off x="5047852" y="3693642"/>
            <a:ext cx="7157156" cy="3093154"/>
          </a:xfrm>
          <a:prstGeom prst="rect">
            <a:avLst/>
          </a:prstGeom>
          <a:solidFill>
            <a:schemeClr val="bg1">
              <a:lumMod val="65000"/>
              <a:alpha val="88000"/>
            </a:schemeClr>
          </a:solidFill>
        </p:spPr>
        <p:txBody>
          <a:bodyPr wrap="square">
            <a:spAutoFit/>
          </a:bodyPr>
          <a:lstStyle/>
          <a:p>
            <a:pPr lvl="0">
              <a:spcBef>
                <a:spcPts val="600"/>
              </a:spcBef>
              <a:defRPr/>
            </a:pPr>
            <a:r>
              <a:rPr lang="de-DE" sz="2000" b="1" dirty="0">
                <a:solidFill>
                  <a:prstClr val="black"/>
                </a:solidFill>
              </a:rPr>
              <a:t>(Vers11): „Auch die Zauberer konnten nicht vor Mose treten wegen der bösen Blattern; denn es waren an den Zauberern ebenso böse Blattern wie an allen Ägyptern.“</a:t>
            </a:r>
          </a:p>
          <a:p>
            <a:pPr lvl="0">
              <a:spcBef>
                <a:spcPts val="600"/>
              </a:spcBef>
              <a:defRPr/>
            </a:pPr>
            <a:r>
              <a:rPr lang="de-DE" sz="2000" b="1" dirty="0">
                <a:solidFill>
                  <a:prstClr val="black"/>
                </a:solidFill>
              </a:rPr>
              <a:t> Der </a:t>
            </a:r>
            <a:r>
              <a:rPr lang="de-DE" sz="2000" b="1" dirty="0">
                <a:solidFill>
                  <a:prstClr val="black"/>
                </a:solidFill>
                <a:highlight>
                  <a:srgbClr val="C74F36"/>
                </a:highlight>
              </a:rPr>
              <a:t>Pharao hatte </a:t>
            </a:r>
            <a:r>
              <a:rPr lang="de-DE" sz="2000" b="1" dirty="0">
                <a:solidFill>
                  <a:prstClr val="black"/>
                </a:solidFill>
              </a:rPr>
              <a:t>keinen Zweifel an der Ursache der Plagen. Aber er hatte </a:t>
            </a:r>
            <a:r>
              <a:rPr lang="de-DE" sz="2000" b="1" dirty="0">
                <a:solidFill>
                  <a:prstClr val="black"/>
                </a:solidFill>
                <a:highlight>
                  <a:srgbClr val="C74F36"/>
                </a:highlight>
              </a:rPr>
              <a:t>beschlossen,</a:t>
            </a:r>
            <a:r>
              <a:rPr lang="de-DE" sz="2000" b="1" dirty="0">
                <a:solidFill>
                  <a:prstClr val="black"/>
                </a:solidFill>
              </a:rPr>
              <a:t> </a:t>
            </a:r>
            <a:r>
              <a:rPr lang="de-DE" sz="2000" b="1" dirty="0">
                <a:solidFill>
                  <a:prstClr val="black"/>
                </a:solidFill>
                <a:highlight>
                  <a:srgbClr val="C74F36"/>
                </a:highlight>
              </a:rPr>
              <a:t>sich nicht vor GOTT zu beugen.  </a:t>
            </a:r>
          </a:p>
          <a:p>
            <a:pPr lvl="0">
              <a:spcBef>
                <a:spcPts val="600"/>
              </a:spcBef>
              <a:defRPr/>
            </a:pPr>
            <a:r>
              <a:rPr lang="de-DE" sz="2000" b="1" dirty="0">
                <a:solidFill>
                  <a:prstClr val="black"/>
                </a:solidFill>
                <a:highlight>
                  <a:srgbClr val="C74F36"/>
                </a:highlight>
              </a:rPr>
              <a:t>„Du trittst mein Volk NOCH unter dich und </a:t>
            </a:r>
            <a:r>
              <a:rPr lang="de-DE" sz="2000" b="1" dirty="0" err="1">
                <a:solidFill>
                  <a:prstClr val="black"/>
                </a:solidFill>
                <a:highlight>
                  <a:srgbClr val="C74F36"/>
                </a:highlight>
              </a:rPr>
              <a:t>willst‘s</a:t>
            </a:r>
            <a:r>
              <a:rPr lang="de-DE" sz="2000" b="1" dirty="0">
                <a:solidFill>
                  <a:prstClr val="black"/>
                </a:solidFill>
                <a:highlight>
                  <a:srgbClr val="C74F36"/>
                </a:highlight>
              </a:rPr>
              <a:t> nicht ziehen lassen.“</a:t>
            </a:r>
          </a:p>
          <a:p>
            <a:pPr lvl="0">
              <a:spcBef>
                <a:spcPts val="600"/>
              </a:spcBef>
              <a:defRPr/>
            </a:pPr>
            <a:r>
              <a:rPr lang="de-DE" sz="2000" b="1" dirty="0">
                <a:solidFill>
                  <a:prstClr val="black"/>
                </a:solidFill>
              </a:rPr>
              <a:t>Darum gestattete es GOTT, dass Pharao </a:t>
            </a:r>
            <a:br>
              <a:rPr lang="de-DE" sz="2000" b="1" dirty="0">
                <a:solidFill>
                  <a:prstClr val="black"/>
                </a:solidFill>
              </a:rPr>
            </a:br>
            <a:r>
              <a:rPr lang="de-DE" sz="2000" b="1" dirty="0">
                <a:solidFill>
                  <a:prstClr val="black"/>
                </a:solidFill>
              </a:rPr>
              <a:t>den </a:t>
            </a:r>
            <a:r>
              <a:rPr lang="de-DE" sz="2000" b="1" dirty="0">
                <a:solidFill>
                  <a:prstClr val="black"/>
                </a:solidFill>
                <a:highlight>
                  <a:srgbClr val="D7D200"/>
                </a:highlight>
              </a:rPr>
              <a:t>Folgen seiner Rebellion ausgeliefert </a:t>
            </a:r>
            <a:r>
              <a:rPr lang="de-DE" sz="2000" b="1" dirty="0">
                <a:solidFill>
                  <a:prstClr val="black"/>
                </a:solidFill>
              </a:rPr>
              <a:t>wurde (2. Mo 9,12).</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2" name="Textfeld 1">
            <a:extLst>
              <a:ext uri="{FF2B5EF4-FFF2-40B4-BE49-F238E27FC236}">
                <a16:creationId xmlns:a16="http://schemas.microsoft.com/office/drawing/2014/main" id="{44C5DA73-B015-46C0-1FF0-130B59ED3ED8}"/>
              </a:ext>
            </a:extLst>
          </p:cNvPr>
          <p:cNvSpPr txBox="1"/>
          <p:nvPr/>
        </p:nvSpPr>
        <p:spPr>
          <a:xfrm>
            <a:off x="50852" y="57323"/>
            <a:ext cx="2431091" cy="923330"/>
          </a:xfrm>
          <a:prstGeom prst="rect">
            <a:avLst/>
          </a:prstGeom>
          <a:solidFill>
            <a:schemeClr val="bg1">
              <a:lumMod val="75000"/>
            </a:schemeClr>
          </a:solidFill>
        </p:spPr>
        <p:txBody>
          <a:bodyPr wrap="square" rtlCol="0">
            <a:spAutoFit/>
          </a:bodyPr>
          <a:lstStyle/>
          <a:p>
            <a:r>
              <a:rPr lang="de-DE" b="1" i="1" dirty="0">
                <a:solidFill>
                  <a:srgbClr val="C00000"/>
                </a:solidFill>
                <a:highlight>
                  <a:srgbClr val="F6F3FF"/>
                </a:highlight>
              </a:rPr>
              <a:t>Mi, 23. Juli ‘25 – </a:t>
            </a:r>
            <a:br>
              <a:rPr lang="de-DE" b="1" i="1" dirty="0">
                <a:solidFill>
                  <a:srgbClr val="C00000"/>
                </a:solidFill>
                <a:highlight>
                  <a:srgbClr val="F6F3FF"/>
                </a:highlight>
              </a:rPr>
            </a:br>
            <a:r>
              <a:rPr lang="de-DE" b="1" i="1" dirty="0">
                <a:solidFill>
                  <a:srgbClr val="C00000"/>
                </a:solidFill>
                <a:highlight>
                  <a:srgbClr val="F6F3FF"/>
                </a:highlight>
              </a:rPr>
              <a:t>Ungeziefer, </a:t>
            </a:r>
            <a:r>
              <a:rPr lang="de-DE" b="1" i="1" dirty="0" err="1">
                <a:solidFill>
                  <a:srgbClr val="C00000"/>
                </a:solidFill>
                <a:highlight>
                  <a:srgbClr val="F6F3FF"/>
                </a:highlight>
              </a:rPr>
              <a:t>Viehpest</a:t>
            </a:r>
            <a:r>
              <a:rPr lang="de-DE" b="1" i="1" dirty="0">
                <a:solidFill>
                  <a:srgbClr val="C00000"/>
                </a:solidFill>
                <a:highlight>
                  <a:srgbClr val="F6F3FF"/>
                </a:highlight>
              </a:rPr>
              <a:t> und Geschwüre</a:t>
            </a:r>
            <a:endParaRPr lang="en" b="1" i="1" dirty="0">
              <a:solidFill>
                <a:srgbClr val="C00000"/>
              </a:solidFill>
              <a:highlight>
                <a:srgbClr val="F6F3FF"/>
              </a:highlight>
            </a:endParaRPr>
          </a:p>
        </p:txBody>
      </p:sp>
    </p:spTree>
    <p:extLst>
      <p:ext uri="{BB962C8B-B14F-4D97-AF65-F5344CB8AC3E}">
        <p14:creationId xmlns:p14="http://schemas.microsoft.com/office/powerpoint/2010/main" val="40536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3D6B1AF-1BC4-BAFF-2F5C-5A070A5ABBF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49AAF885-A2F5-408D-C811-2867B824022D}"/>
              </a:ext>
            </a:extLst>
          </p:cNvPr>
          <p:cNvSpPr txBox="1"/>
          <p:nvPr/>
        </p:nvSpPr>
        <p:spPr>
          <a:xfrm>
            <a:off x="1794932" y="676186"/>
            <a:ext cx="10397067" cy="707886"/>
          </a:xfrm>
          <a:prstGeom prst="rect">
            <a:avLst/>
          </a:prstGeom>
          <a:noFill/>
        </p:spPr>
        <p:txBody>
          <a:bodyPr wrap="square">
            <a:spAutoFit/>
          </a:bodyPr>
          <a:lstStyle/>
          <a:p>
            <a:pPr algn="ctr"/>
            <a:r>
              <a:rPr lang="de-DE" sz="2000" b="1" dirty="0">
                <a:solidFill>
                  <a:srgbClr val="F6F3FF"/>
                </a:solidFill>
                <a:effectLst>
                  <a:outerShdw blurRad="38100" dist="38100" dir="2700000" algn="tl">
                    <a:srgbClr val="000000">
                      <a:alpha val="43137"/>
                    </a:srgbClr>
                  </a:outerShdw>
                </a:effectLst>
                <a:latin typeface="Candara" panose="020E0502030303020204" pitchFamily="34" charset="0"/>
              </a:rPr>
              <a:t>Siehe, ich will morgen um diese Zeit einen sehr großen Hagel fallen lassen, wie er noch nie </a:t>
            </a:r>
            <a:br>
              <a:rPr lang="de-DE" sz="2000" b="1" dirty="0">
                <a:solidFill>
                  <a:srgbClr val="F6F3FF"/>
                </a:solidFill>
                <a:effectLst>
                  <a:outerShdw blurRad="38100" dist="38100" dir="2700000" algn="tl">
                    <a:srgbClr val="000000">
                      <a:alpha val="43137"/>
                    </a:srgbClr>
                  </a:outerShdw>
                </a:effectLst>
                <a:latin typeface="Candara" panose="020E0502030303020204" pitchFamily="34" charset="0"/>
              </a:rPr>
            </a:br>
            <a:r>
              <a:rPr lang="de-DE" sz="2000" b="1" dirty="0">
                <a:solidFill>
                  <a:srgbClr val="F6F3FF"/>
                </a:solidFill>
                <a:effectLst>
                  <a:outerShdw blurRad="38100" dist="38100" dir="2700000" algn="tl">
                    <a:srgbClr val="000000">
                      <a:alpha val="43137"/>
                    </a:srgbClr>
                  </a:outerShdw>
                </a:effectLst>
                <a:latin typeface="Candara" panose="020E0502030303020204" pitchFamily="34" charset="0"/>
              </a:rPr>
              <a:t>in Ägypten gewesen ist von der Zeit an, als es gegründet wurde, bis heute. </a:t>
            </a:r>
            <a:r>
              <a:rPr lang="de-DE" b="1" dirty="0">
                <a:solidFill>
                  <a:srgbClr val="F6F3FF"/>
                </a:solidFill>
                <a:effectLst>
                  <a:outerShdw blurRad="38100" dist="38100" dir="2700000" algn="tl">
                    <a:srgbClr val="000000">
                      <a:alpha val="43137"/>
                    </a:srgbClr>
                  </a:outerShdw>
                </a:effectLst>
                <a:latin typeface="Candara" panose="020E0502030303020204" pitchFamily="34" charset="0"/>
              </a:rPr>
              <a:t>(2. Mo 9,18)</a:t>
            </a:r>
            <a:endParaRPr lang="es-ES" sz="2000" b="1" dirty="0">
              <a:solidFill>
                <a:srgbClr val="F6F3FF"/>
              </a:solidFill>
              <a:effectLst>
                <a:outerShdw blurRad="38100" dist="38100" dir="2700000" algn="tl">
                  <a:srgbClr val="000000">
                    <a:alpha val="43137"/>
                  </a:srgbClr>
                </a:outerShdw>
              </a:effectLst>
              <a:latin typeface="Candara" panose="020E0502030303020204" pitchFamily="34" charset="0"/>
            </a:endParaRPr>
          </a:p>
        </p:txBody>
      </p:sp>
      <p:sp>
        <p:nvSpPr>
          <p:cNvPr id="6" name="CuadroTexto 5">
            <a:extLst>
              <a:ext uri="{FF2B5EF4-FFF2-40B4-BE49-F238E27FC236}">
                <a16:creationId xmlns:a16="http://schemas.microsoft.com/office/drawing/2014/main" id="{6D38C607-DFC0-5B78-C74C-A3C9FD5D82B3}"/>
              </a:ext>
            </a:extLst>
          </p:cNvPr>
          <p:cNvSpPr txBox="1"/>
          <p:nvPr/>
        </p:nvSpPr>
        <p:spPr>
          <a:xfrm>
            <a:off x="1665513" y="0"/>
            <a:ext cx="10526485"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4"/>
                </a:solidFill>
              </a:rPr>
              <a:t>SIEBENTE PLAGE (VERHEEREND): HAGEL</a:t>
            </a:r>
          </a:p>
        </p:txBody>
      </p:sp>
      <p:sp>
        <p:nvSpPr>
          <p:cNvPr id="10" name="CuadroTexto 9">
            <a:extLst>
              <a:ext uri="{FF2B5EF4-FFF2-40B4-BE49-F238E27FC236}">
                <a16:creationId xmlns:a16="http://schemas.microsoft.com/office/drawing/2014/main" id="{B57D08DB-D194-20D5-D98A-BFAA27CB5413}"/>
              </a:ext>
            </a:extLst>
          </p:cNvPr>
          <p:cNvSpPr txBox="1"/>
          <p:nvPr/>
        </p:nvSpPr>
        <p:spPr>
          <a:xfrm>
            <a:off x="3932525" y="1532394"/>
            <a:ext cx="335541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2254AE"/>
                </a:solidFill>
                <a:effectLst/>
                <a:uLnTx/>
                <a:uFillTx/>
                <a:latin typeface="Aptos" panose="02110004020202020204"/>
                <a:ea typeface="+mn-ea"/>
                <a:cs typeface="+mn-cs"/>
              </a:rPr>
              <a:t>2. Mose 9:13-35.</a:t>
            </a:r>
          </a:p>
        </p:txBody>
      </p:sp>
      <p:graphicFrame>
        <p:nvGraphicFramePr>
          <p:cNvPr id="2" name="Diagrama 1">
            <a:extLst>
              <a:ext uri="{FF2B5EF4-FFF2-40B4-BE49-F238E27FC236}">
                <a16:creationId xmlns:a16="http://schemas.microsoft.com/office/drawing/2014/main" id="{6CB47C43-8A27-DF18-8CAF-D79AA66E4EC0}"/>
              </a:ext>
            </a:extLst>
          </p:cNvPr>
          <p:cNvGraphicFramePr/>
          <p:nvPr>
            <p:extLst>
              <p:ext uri="{D42A27DB-BD31-4B8C-83A1-F6EECF244321}">
                <p14:modId xmlns:p14="http://schemas.microsoft.com/office/powerpoint/2010/main" val="2274121199"/>
              </p:ext>
            </p:extLst>
          </p:nvPr>
        </p:nvGraphicFramePr>
        <p:xfrm>
          <a:off x="356788" y="1705512"/>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a:extLst>
              <a:ext uri="{FF2B5EF4-FFF2-40B4-BE49-F238E27FC236}">
                <a16:creationId xmlns:a16="http://schemas.microsoft.com/office/drawing/2014/main" id="{993BE1DE-D1E3-7200-756E-157F4316029C}"/>
              </a:ext>
            </a:extLst>
          </p:cNvPr>
          <p:cNvGraphicFramePr/>
          <p:nvPr>
            <p:extLst>
              <p:ext uri="{D42A27DB-BD31-4B8C-83A1-F6EECF244321}">
                <p14:modId xmlns:p14="http://schemas.microsoft.com/office/powerpoint/2010/main" val="732281955"/>
              </p:ext>
            </p:extLst>
          </p:nvPr>
        </p:nvGraphicFramePr>
        <p:xfrm>
          <a:off x="356788" y="4189395"/>
          <a:ext cx="3368192" cy="2354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descr="Un dibujo de una persona&#10;&#10;El contenido generado por IA puede ser incorrecto.">
            <a:extLst>
              <a:ext uri="{FF2B5EF4-FFF2-40B4-BE49-F238E27FC236}">
                <a16:creationId xmlns:a16="http://schemas.microsoft.com/office/drawing/2014/main" id="{2D9F6C3D-0AE3-88FF-B73E-98094084F8F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83123" y="1564104"/>
            <a:ext cx="4150360" cy="517357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0757219E-1DC4-344C-4662-0CBBF98A1690}"/>
              </a:ext>
            </a:extLst>
          </p:cNvPr>
          <p:cNvSpPr txBox="1"/>
          <p:nvPr/>
        </p:nvSpPr>
        <p:spPr>
          <a:xfrm>
            <a:off x="3932525" y="1932504"/>
            <a:ext cx="3850597" cy="4785926"/>
          </a:xfrm>
          <a:prstGeom prst="rect">
            <a:avLst/>
          </a:prstGeom>
          <a:noFill/>
        </p:spPr>
        <p:txBody>
          <a:bodyPr wrap="square">
            <a:spAutoFit/>
          </a:bodyPr>
          <a:lstStyle/>
          <a:p>
            <a:pPr lvl="0">
              <a:spcBef>
                <a:spcPts val="600"/>
              </a:spcBef>
              <a:defRPr/>
            </a:pPr>
            <a:r>
              <a:rPr lang="de-DE" sz="2000" b="1" dirty="0">
                <a:solidFill>
                  <a:prstClr val="black"/>
                </a:solidFill>
              </a:rPr>
              <a:t>Der Glaube der Ägypter </a:t>
            </a:r>
            <a:br>
              <a:rPr lang="de-DE" sz="2000" b="1" dirty="0">
                <a:solidFill>
                  <a:prstClr val="black"/>
                </a:solidFill>
              </a:rPr>
            </a:br>
            <a:r>
              <a:rPr lang="de-DE" sz="2000" b="1" dirty="0">
                <a:solidFill>
                  <a:prstClr val="black"/>
                </a:solidFill>
              </a:rPr>
              <a:t>wurde auf die Probe gestellt. Diejenigen, die glaubten, retteten das Leben ihrer Diener und ihres Viehs </a:t>
            </a:r>
            <a:br>
              <a:rPr lang="de-DE" sz="2000" b="1" dirty="0">
                <a:solidFill>
                  <a:prstClr val="black"/>
                </a:solidFill>
              </a:rPr>
            </a:br>
            <a:r>
              <a:rPr lang="de-DE" sz="2000" b="1" dirty="0">
                <a:solidFill>
                  <a:prstClr val="black"/>
                </a:solidFill>
              </a:rPr>
              <a:t>(2. Mose 9,20). </a:t>
            </a:r>
          </a:p>
          <a:p>
            <a:pPr lvl="0">
              <a:spcBef>
                <a:spcPts val="600"/>
              </a:spcBef>
              <a:defRPr/>
            </a:pPr>
            <a:r>
              <a:rPr lang="de-DE" sz="2000" b="1" dirty="0">
                <a:solidFill>
                  <a:prstClr val="black"/>
                </a:solidFill>
              </a:rPr>
              <a:t>Der Pharao glaubte nicht </a:t>
            </a:r>
            <a:br>
              <a:rPr lang="de-DE" sz="2000" b="1" dirty="0">
                <a:solidFill>
                  <a:prstClr val="black"/>
                </a:solidFill>
              </a:rPr>
            </a:br>
            <a:r>
              <a:rPr lang="de-DE" sz="2000" b="1" dirty="0">
                <a:solidFill>
                  <a:prstClr val="black"/>
                </a:solidFill>
              </a:rPr>
              <a:t>und </a:t>
            </a:r>
            <a:r>
              <a:rPr lang="de-DE" sz="2000" b="1" u="sng" dirty="0">
                <a:solidFill>
                  <a:prstClr val="black"/>
                </a:solidFill>
              </a:rPr>
              <a:t>obwohl er seine Sünde zugab, war </a:t>
            </a:r>
            <a:r>
              <a:rPr lang="de-DE" sz="2000" b="1" u="sng" dirty="0">
                <a:solidFill>
                  <a:prstClr val="black"/>
                </a:solidFill>
                <a:highlight>
                  <a:srgbClr val="C74F36"/>
                </a:highlight>
              </a:rPr>
              <a:t>sein Bekenntnis nicht aufrichtig </a:t>
            </a:r>
            <a:br>
              <a:rPr lang="de-DE" sz="2000" b="1" u="sng" dirty="0">
                <a:solidFill>
                  <a:prstClr val="black"/>
                </a:solidFill>
              </a:rPr>
            </a:br>
            <a:r>
              <a:rPr lang="de-DE" sz="2000" b="1" dirty="0">
                <a:solidFill>
                  <a:prstClr val="black"/>
                </a:solidFill>
              </a:rPr>
              <a:t>(2. Mose 9,27-30):</a:t>
            </a:r>
            <a:br>
              <a:rPr lang="de-DE" sz="2000" b="1" dirty="0">
                <a:solidFill>
                  <a:prstClr val="black"/>
                </a:solidFill>
              </a:rPr>
            </a:br>
            <a:r>
              <a:rPr lang="de-DE" sz="2000" b="1" dirty="0">
                <a:solidFill>
                  <a:prstClr val="black"/>
                </a:solidFill>
              </a:rPr>
              <a:t>„Ich weiß aber: </a:t>
            </a:r>
            <a:br>
              <a:rPr lang="de-DE" sz="2000" b="1" dirty="0">
                <a:solidFill>
                  <a:prstClr val="black"/>
                </a:solidFill>
              </a:rPr>
            </a:br>
            <a:r>
              <a:rPr lang="de-DE" sz="2000" b="1" dirty="0">
                <a:solidFill>
                  <a:prstClr val="black"/>
                </a:solidFill>
              </a:rPr>
              <a:t>Du und deine Großen, </a:t>
            </a:r>
            <a:br>
              <a:rPr lang="de-DE" sz="2000" b="1" dirty="0">
                <a:solidFill>
                  <a:prstClr val="black"/>
                </a:solidFill>
              </a:rPr>
            </a:br>
            <a:r>
              <a:rPr lang="de-DE" sz="2000" b="1" dirty="0">
                <a:solidFill>
                  <a:prstClr val="black"/>
                </a:solidFill>
                <a:highlight>
                  <a:srgbClr val="D7D200"/>
                </a:highlight>
              </a:rPr>
              <a:t>ihr fürchtet euch noch nicht </a:t>
            </a:r>
            <a:br>
              <a:rPr lang="de-DE" sz="2000" b="1" dirty="0">
                <a:solidFill>
                  <a:prstClr val="black"/>
                </a:solidFill>
                <a:highlight>
                  <a:srgbClr val="D7D200"/>
                </a:highlight>
              </a:rPr>
            </a:br>
            <a:r>
              <a:rPr lang="de-DE" sz="2000" b="1" dirty="0">
                <a:solidFill>
                  <a:prstClr val="black"/>
                </a:solidFill>
                <a:highlight>
                  <a:srgbClr val="D7D200"/>
                </a:highlight>
              </a:rPr>
              <a:t>vor GOTT dem HERRN.“</a:t>
            </a:r>
            <a:endParaRPr kumimoji="0" lang="en" sz="2000" b="1" i="0" u="none" strike="noStrike" kern="1200" cap="none" spc="0" normalizeH="0" baseline="0" noProof="0" dirty="0">
              <a:ln>
                <a:noFill/>
              </a:ln>
              <a:solidFill>
                <a:prstClr val="black"/>
              </a:solidFill>
              <a:effectLst/>
              <a:highlight>
                <a:srgbClr val="D7D200"/>
              </a:highlight>
              <a:uLnTx/>
              <a:uFillTx/>
              <a:latin typeface="Aptos" panose="02110004020202020204"/>
            </a:endParaRPr>
          </a:p>
        </p:txBody>
      </p:sp>
      <p:sp>
        <p:nvSpPr>
          <p:cNvPr id="4" name="Textfeld 3">
            <a:extLst>
              <a:ext uri="{FF2B5EF4-FFF2-40B4-BE49-F238E27FC236}">
                <a16:creationId xmlns:a16="http://schemas.microsoft.com/office/drawing/2014/main" id="{AA56FCCE-3E82-3C5A-5D2A-C5D950A0CF7F}"/>
              </a:ext>
            </a:extLst>
          </p:cNvPr>
          <p:cNvSpPr txBox="1"/>
          <p:nvPr/>
        </p:nvSpPr>
        <p:spPr>
          <a:xfrm>
            <a:off x="50853" y="57323"/>
            <a:ext cx="1744080" cy="1200329"/>
          </a:xfrm>
          <a:prstGeom prst="rect">
            <a:avLst/>
          </a:prstGeom>
          <a:solidFill>
            <a:schemeClr val="bg1">
              <a:lumMod val="75000"/>
            </a:schemeClr>
          </a:solidFill>
        </p:spPr>
        <p:txBody>
          <a:bodyPr wrap="square" rtlCol="0">
            <a:spAutoFit/>
          </a:bodyPr>
          <a:lstStyle/>
          <a:p>
            <a:r>
              <a:rPr lang="de-DE" b="1" i="1" dirty="0">
                <a:solidFill>
                  <a:srgbClr val="C00000"/>
                </a:solidFill>
                <a:highlight>
                  <a:srgbClr val="F6F3FF"/>
                </a:highlight>
              </a:rPr>
              <a:t>Do, 24. Juli ‘25 – Hagel, Heuschrecken u. Finsternis</a:t>
            </a:r>
            <a:endParaRPr lang="en" b="1" i="1" dirty="0">
              <a:solidFill>
                <a:srgbClr val="C00000"/>
              </a:solidFill>
              <a:highlight>
                <a:srgbClr val="F6F3FF"/>
              </a:highlight>
            </a:endParaRPr>
          </a:p>
        </p:txBody>
      </p:sp>
    </p:spTree>
    <p:extLst>
      <p:ext uri="{BB962C8B-B14F-4D97-AF65-F5344CB8AC3E}">
        <p14:creationId xmlns:p14="http://schemas.microsoft.com/office/powerpoint/2010/main" val="331562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7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49" presetClass="entr" presetSubtype="0" decel="10000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Graphic spid="3" grpId="0">
        <p:bldAsOne/>
      </p:bldGraphic>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59F55-A893-A990-A133-FAB2C0FA3B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227F0C74-14A2-D2FD-B356-A218BBB973AC}"/>
              </a:ext>
            </a:extLst>
          </p:cNvPr>
          <p:cNvPicPr>
            <a:picLocks noChangeAspect="1"/>
          </p:cNvPicPr>
          <p:nvPr/>
        </p:nvPicPr>
        <p:blipFill>
          <a:blip r:embed="rId2">
            <a:extLst>
              <a:ext uri="{28A0092B-C50C-407E-A947-70E740481C1C}">
                <a14:useLocalDpi xmlns:a14="http://schemas.microsoft.com/office/drawing/2010/main" val="0"/>
              </a:ext>
            </a:extLst>
          </a:blip>
          <a:srcRect t="14894" b="14894"/>
          <a:stretch/>
        </p:blipFill>
        <p:spPr>
          <a:xfrm>
            <a:off x="20" y="2959630"/>
            <a:ext cx="6400781" cy="3898370"/>
          </a:xfrm>
          <a:prstGeom prst="rect">
            <a:avLst/>
          </a:prstGeom>
          <a:effectLst>
            <a:outerShdw blurRad="50800" dist="38100" dir="18900000" algn="bl" rotWithShape="0">
              <a:prstClr val="black">
                <a:alpha val="40000"/>
              </a:prstClr>
            </a:outerShdw>
          </a:effectLst>
        </p:spPr>
      </p:pic>
      <p:pic>
        <p:nvPicPr>
          <p:cNvPr id="2" name="Imagen 1" descr="Imagen que contiene persona, interior, a rayas, sostener&#10;&#10;El contenido generado por IA puede ser incorrecto.">
            <a:extLst>
              <a:ext uri="{FF2B5EF4-FFF2-40B4-BE49-F238E27FC236}">
                <a16:creationId xmlns:a16="http://schemas.microsoft.com/office/drawing/2014/main" id="{50EE0C82-4FD9-103F-6F5C-B928286D1856}"/>
              </a:ext>
            </a:extLst>
          </p:cNvPr>
          <p:cNvPicPr>
            <a:picLocks noChangeAspect="1"/>
          </p:cNvPicPr>
          <p:nvPr/>
        </p:nvPicPr>
        <p:blipFill>
          <a:blip r:embed="rId3">
            <a:extLst>
              <a:ext uri="{28A0092B-C50C-407E-A947-70E740481C1C}">
                <a14:useLocalDpi xmlns:a14="http://schemas.microsoft.com/office/drawing/2010/main" val="0"/>
              </a:ext>
            </a:extLst>
          </a:blip>
          <a:srcRect r="3353"/>
          <a:stretch>
            <a:fill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73E252-DC24-C923-8E28-0823DB5593D4}"/>
              </a:ext>
            </a:extLst>
          </p:cNvPr>
          <p:cNvSpPr txBox="1"/>
          <p:nvPr/>
        </p:nvSpPr>
        <p:spPr>
          <a:xfrm>
            <a:off x="0" y="0"/>
            <a:ext cx="6591299" cy="307776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rPr>
              <a:t>“</a:t>
            </a:r>
            <a:r>
              <a:rPr kumimoji="0" lang="de-DE" sz="32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rPr>
              <a:t>So blieb das Herz Pharaos verstockt und er ließ die Söhne Israel </a:t>
            </a:r>
            <a:br>
              <a:rPr kumimoji="0" lang="de-DE" sz="32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rPr>
            </a:br>
            <a:r>
              <a:rPr kumimoji="0" lang="de-DE" sz="32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rPr>
              <a:t>nicht ziehen, </a:t>
            </a:r>
            <a:br>
              <a:rPr kumimoji="0" lang="de-DE" sz="32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rPr>
            </a:br>
            <a:r>
              <a:rPr kumimoji="0" lang="de-DE" sz="32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rPr>
              <a:t>wie der HERR </a:t>
            </a:r>
            <a:br>
              <a:rPr kumimoji="0" lang="de-DE" sz="32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rPr>
            </a:br>
            <a:r>
              <a:rPr kumimoji="0" lang="de-DE" sz="32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rPr>
              <a:t>durch Mose geredet hatte.</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rPr>
              <a:t>”</a:t>
            </a:r>
          </a:p>
          <a:p>
            <a:pPr marL="0" marR="0" lvl="0" indent="0" algn="ctr" defTabSz="914400" rtl="0" eaLnBrk="1" fontAlgn="auto" latinLnBrk="0" hangingPunct="1">
              <a:lnSpc>
                <a:spcPct val="100000"/>
              </a:lnSpc>
              <a:spcBef>
                <a:spcPts val="400"/>
              </a:spcBef>
              <a:spcAft>
                <a:spcPts val="0"/>
              </a:spcAft>
              <a:buClrTx/>
              <a:buSzTx/>
              <a:buFontTx/>
              <a:buNone/>
              <a:tabLst/>
              <a:defRPr/>
            </a:pPr>
            <a:r>
              <a:rPr lang="es-ES" sz="2400" b="1" dirty="0">
                <a:ln w="12700" cmpd="sng">
                  <a:noFill/>
                  <a:prstDash val="solid"/>
                </a:ln>
                <a:solidFill>
                  <a:srgbClr val="196B24">
                    <a:lumMod val="75000"/>
                  </a:srgbClr>
                </a:solidFill>
                <a:latin typeface="Candara" panose="020E0502030303020204" pitchFamily="34" charset="0"/>
              </a:rPr>
              <a:t>2. Mose </a:t>
            </a:r>
            <a:r>
              <a:rPr kumimoji="0" lang="es-ES" sz="24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rPr>
              <a:t>9:35 </a:t>
            </a:r>
            <a:r>
              <a:rPr kumimoji="0" lang="es-ES" sz="20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rPr>
              <a:t>(SLT)</a:t>
            </a:r>
            <a:endParaRPr kumimoji="0" lang="es-ES" sz="2400" b="1" i="0" u="none" strike="noStrike" kern="1200" cap="none" spc="0" normalizeH="0" baseline="0" noProof="0" dirty="0">
              <a:ln w="12700" cmpd="sng">
                <a:noFill/>
                <a:prstDash val="solid"/>
              </a:ln>
              <a:solidFill>
                <a:srgbClr val="196B24">
                  <a:lumMod val="75000"/>
                </a:srgbClr>
              </a:solidFill>
              <a:effectLst/>
              <a:uLnTx/>
              <a:uFillTx/>
              <a:latin typeface="Candara" panose="020E0502030303020204" pitchFamily="34" charset="0"/>
            </a:endParaRPr>
          </a:p>
        </p:txBody>
      </p:sp>
      <p:sp>
        <p:nvSpPr>
          <p:cNvPr id="4" name="Rechteck 3">
            <a:extLst>
              <a:ext uri="{FF2B5EF4-FFF2-40B4-BE49-F238E27FC236}">
                <a16:creationId xmlns:a16="http://schemas.microsoft.com/office/drawing/2014/main" id="{68F4D3DA-E8B5-D75C-CCCA-DBA8EAB2EF1C}"/>
              </a:ext>
            </a:extLst>
          </p:cNvPr>
          <p:cNvSpPr/>
          <p:nvPr/>
        </p:nvSpPr>
        <p:spPr>
          <a:xfrm rot="593889">
            <a:off x="5432835" y="1312977"/>
            <a:ext cx="2986989" cy="763037"/>
          </a:xfrm>
          <a:prstGeom prst="rect">
            <a:avLst/>
          </a:prstGeom>
          <a:scene3d>
            <a:camera prst="orthographicFront"/>
            <a:lightRig rig="threePt" dir="t"/>
          </a:scene3d>
          <a:sp3d>
            <a:bevelT prst="angle"/>
          </a:sp3d>
        </p:spPr>
        <p:txBody>
          <a:bodyPr vert="horz" lIns="91440" tIns="45720" rIns="91440" bIns="45720" rtlCol="0" anchor="ctr">
            <a:noAutofit/>
          </a:bodyPr>
          <a:lstStyle/>
          <a:p>
            <a:pPr>
              <a:lnSpc>
                <a:spcPct val="90000"/>
              </a:lnSpc>
              <a:spcBef>
                <a:spcPct val="0"/>
              </a:spcBef>
              <a:spcAft>
                <a:spcPts val="600"/>
              </a:spcAft>
            </a:pPr>
            <a:r>
              <a:rPr lang="en-US" sz="4000" b="1" kern="1200" dirty="0">
                <a:ln w="0"/>
                <a:solidFill>
                  <a:schemeClr val="bg2">
                    <a:lumMod val="10000"/>
                    <a:alpha val="56000"/>
                  </a:schemeClr>
                </a:solidFill>
                <a:effectLst>
                  <a:outerShdw blurRad="38100" dist="38100" dir="2700000" algn="tl">
                    <a:srgbClr val="000000">
                      <a:alpha val="43137"/>
                    </a:srgbClr>
                  </a:outerShdw>
                  <a:reflection blurRad="6350" stA="42000" endPos="62000" dist="25400" dir="5400000" sy="-90000" algn="bl" rotWithShape="0"/>
                </a:effectLst>
                <a:highlight>
                  <a:srgbClr val="F8E8D0"/>
                </a:highlight>
                <a:latin typeface="Candara" panose="020E0502030303020204" pitchFamily="34" charset="0"/>
                <a:ea typeface="+mj-ea"/>
                <a:cs typeface="+mj-cs"/>
              </a:rPr>
              <a:t>MERKTEXT</a:t>
            </a:r>
            <a:endParaRPr lang="en-US" sz="4000" b="1" kern="1200" cap="none" spc="0" dirty="0">
              <a:ln w="0"/>
              <a:solidFill>
                <a:schemeClr val="bg2">
                  <a:lumMod val="10000"/>
                  <a:alpha val="56000"/>
                </a:schemeClr>
              </a:solidFill>
              <a:effectLst>
                <a:outerShdw blurRad="38100" dist="38100" dir="2700000" algn="tl">
                  <a:srgbClr val="000000">
                    <a:alpha val="43137"/>
                  </a:srgbClr>
                </a:outerShdw>
                <a:reflection blurRad="6350" stA="42000" endPos="62000" dist="25400" dir="5400000" sy="-90000" algn="bl" rotWithShape="0"/>
              </a:effectLst>
              <a:highlight>
                <a:srgbClr val="F8E8D0"/>
              </a:highlight>
              <a:latin typeface="Candara" panose="020E0502030303020204" pitchFamily="34" charset="0"/>
              <a:ea typeface="+mj-ea"/>
              <a:cs typeface="+mj-cs"/>
            </a:endParaRPr>
          </a:p>
        </p:txBody>
      </p:sp>
    </p:spTree>
    <p:extLst>
      <p:ext uri="{BB962C8B-B14F-4D97-AF65-F5344CB8AC3E}">
        <p14:creationId xmlns:p14="http://schemas.microsoft.com/office/powerpoint/2010/main" val="159758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50" fill="hold">
                                          <p:stCondLst>
                                            <p:cond delay="0"/>
                                          </p:stCondLst>
                                        </p:cTn>
                                        <p:tgtEl>
                                          <p:spTgt spid="4"/>
                                        </p:tgtEl>
                                        <p:attrNameLst>
                                          <p:attrName>r</p:attrName>
                                        </p:attrNameLst>
                                      </p:cBhvr>
                                    </p:animRot>
                                    <p:animRot by="-240000">
                                      <p:cBhvr>
                                        <p:cTn id="7" dur="300" fill="hold">
                                          <p:stCondLst>
                                            <p:cond delay="300"/>
                                          </p:stCondLst>
                                        </p:cTn>
                                        <p:tgtEl>
                                          <p:spTgt spid="4"/>
                                        </p:tgtEl>
                                        <p:attrNameLst>
                                          <p:attrName>r</p:attrName>
                                        </p:attrNameLst>
                                      </p:cBhvr>
                                    </p:animRot>
                                    <p:animRot by="240000">
                                      <p:cBhvr>
                                        <p:cTn id="8" dur="300" fill="hold">
                                          <p:stCondLst>
                                            <p:cond delay="600"/>
                                          </p:stCondLst>
                                        </p:cTn>
                                        <p:tgtEl>
                                          <p:spTgt spid="4"/>
                                        </p:tgtEl>
                                        <p:attrNameLst>
                                          <p:attrName>r</p:attrName>
                                        </p:attrNameLst>
                                      </p:cBhvr>
                                    </p:animRot>
                                    <p:animRot by="-240000">
                                      <p:cBhvr>
                                        <p:cTn id="9" dur="300" fill="hold">
                                          <p:stCondLst>
                                            <p:cond delay="900"/>
                                          </p:stCondLst>
                                        </p:cTn>
                                        <p:tgtEl>
                                          <p:spTgt spid="4"/>
                                        </p:tgtEl>
                                        <p:attrNameLst>
                                          <p:attrName>r</p:attrName>
                                        </p:attrNameLst>
                                      </p:cBhvr>
                                    </p:animRot>
                                    <p:animRot by="120000">
                                      <p:cBhvr>
                                        <p:cTn id="10" dur="300" fill="hold">
                                          <p:stCondLst>
                                            <p:cond delay="12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F0C150A-2268-4263-73BD-6E62C56B51A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E01CDCF-7EE7-2AED-519D-7A15EF303620}"/>
              </a:ext>
            </a:extLst>
          </p:cNvPr>
          <p:cNvSpPr txBox="1"/>
          <p:nvPr/>
        </p:nvSpPr>
        <p:spPr>
          <a:xfrm>
            <a:off x="2897952" y="1422"/>
            <a:ext cx="10264726"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n" dirty="0">
                <a:solidFill>
                  <a:schemeClr val="accent2">
                    <a:lumMod val="40000"/>
                    <a:lumOff val="60000"/>
                  </a:schemeClr>
                </a:solidFill>
              </a:rPr>
              <a:t>ACHTE PLAGE (VERHEEREND): HEUSCHRECKEN</a:t>
            </a:r>
          </a:p>
        </p:txBody>
      </p:sp>
      <p:sp>
        <p:nvSpPr>
          <p:cNvPr id="10" name="CuadroTexto 9">
            <a:extLst>
              <a:ext uri="{FF2B5EF4-FFF2-40B4-BE49-F238E27FC236}">
                <a16:creationId xmlns:a16="http://schemas.microsoft.com/office/drawing/2014/main" id="{D6B1F340-336F-B309-6D88-59272B1E7E67}"/>
              </a:ext>
            </a:extLst>
          </p:cNvPr>
          <p:cNvSpPr txBox="1"/>
          <p:nvPr/>
        </p:nvSpPr>
        <p:spPr>
          <a:xfrm>
            <a:off x="90485" y="3724569"/>
            <a:ext cx="3589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AE4522"/>
                </a:solidFill>
                <a:effectLst/>
                <a:uLnTx/>
                <a:uFillTx/>
                <a:latin typeface="Aptos" panose="02110004020202020204"/>
                <a:ea typeface="+mn-ea"/>
                <a:cs typeface="+mn-cs"/>
              </a:rPr>
              <a:t>2. Mose 10:1-20</a:t>
            </a:r>
          </a:p>
        </p:txBody>
      </p:sp>
      <p:graphicFrame>
        <p:nvGraphicFramePr>
          <p:cNvPr id="2" name="Diagrama 1">
            <a:extLst>
              <a:ext uri="{FF2B5EF4-FFF2-40B4-BE49-F238E27FC236}">
                <a16:creationId xmlns:a16="http://schemas.microsoft.com/office/drawing/2014/main" id="{D3C6BC07-2808-93E4-CBAA-9FA91EC3DBBC}"/>
              </a:ext>
            </a:extLst>
          </p:cNvPr>
          <p:cNvGraphicFramePr/>
          <p:nvPr>
            <p:extLst>
              <p:ext uri="{D42A27DB-BD31-4B8C-83A1-F6EECF244321}">
                <p14:modId xmlns:p14="http://schemas.microsoft.com/office/powerpoint/2010/main" val="3827039500"/>
              </p:ext>
            </p:extLst>
          </p:nvPr>
        </p:nvGraphicFramePr>
        <p:xfrm>
          <a:off x="462663" y="1609259"/>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87A7CFF1-7107-3639-B807-575CE68043D1}"/>
              </a:ext>
            </a:extLst>
          </p:cNvPr>
          <p:cNvSpPr txBox="1"/>
          <p:nvPr/>
        </p:nvSpPr>
        <p:spPr>
          <a:xfrm>
            <a:off x="90485" y="4044951"/>
            <a:ext cx="3852415" cy="1446550"/>
          </a:xfrm>
          <a:prstGeom prst="rect">
            <a:avLst/>
          </a:prstGeom>
          <a:noFill/>
        </p:spPr>
        <p:txBody>
          <a:bodyPr wrap="square">
            <a:spAutoFit/>
          </a:bodyPr>
          <a:lstStyle/>
          <a:p>
            <a:pPr lvl="0">
              <a:spcBef>
                <a:spcPts val="600"/>
              </a:spcBef>
              <a:defRPr/>
            </a:pPr>
            <a:r>
              <a:rPr lang="de-DE" sz="2200" b="1" dirty="0">
                <a:solidFill>
                  <a:prstClr val="black"/>
                </a:solidFill>
              </a:rPr>
              <a:t>Als Ägypten verwüstet war, baten die Ägypter selbst </a:t>
            </a:r>
            <a:br>
              <a:rPr lang="de-DE" sz="2200" b="1" dirty="0">
                <a:solidFill>
                  <a:prstClr val="black"/>
                </a:solidFill>
              </a:rPr>
            </a:br>
            <a:r>
              <a:rPr lang="de-DE" sz="2200" b="1" dirty="0">
                <a:solidFill>
                  <a:prstClr val="black"/>
                </a:solidFill>
              </a:rPr>
              <a:t>den Pharao, Israel ziehen </a:t>
            </a:r>
            <a:br>
              <a:rPr lang="de-DE" sz="2200" b="1" dirty="0">
                <a:solidFill>
                  <a:prstClr val="black"/>
                </a:solidFill>
              </a:rPr>
            </a:br>
            <a:r>
              <a:rPr lang="de-DE" sz="2200" b="1" dirty="0">
                <a:solidFill>
                  <a:prstClr val="black"/>
                </a:solidFill>
              </a:rPr>
              <a:t>zu lassen (2. Mose 10:7):</a:t>
            </a:r>
            <a:endParaRPr kumimoji="0" lang="en" sz="2200" b="1" i="0" u="none" strike="noStrike" kern="1200" cap="none" spc="0" normalizeH="0" baseline="0" noProof="0" dirty="0">
              <a:ln>
                <a:noFill/>
              </a:ln>
              <a:solidFill>
                <a:prstClr val="black"/>
              </a:solidFill>
              <a:effectLst/>
              <a:uLnTx/>
              <a:uFillTx/>
              <a:latin typeface="Aptos" panose="02110004020202020204"/>
            </a:endParaRPr>
          </a:p>
        </p:txBody>
      </p:sp>
      <p:pic>
        <p:nvPicPr>
          <p:cNvPr id="11" name="Imagen 10">
            <a:extLst>
              <a:ext uri="{FF2B5EF4-FFF2-40B4-BE49-F238E27FC236}">
                <a16:creationId xmlns:a16="http://schemas.microsoft.com/office/drawing/2014/main" id="{D6DDCF6F-B541-DF30-7E69-010B5FB5332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4203033" y="1721470"/>
            <a:ext cx="7858224" cy="490071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5" name="CuadroTexto 4">
            <a:extLst>
              <a:ext uri="{FF2B5EF4-FFF2-40B4-BE49-F238E27FC236}">
                <a16:creationId xmlns:a16="http://schemas.microsoft.com/office/drawing/2014/main" id="{C8D6FD46-6334-2167-4EA6-E2C13C1F94B8}"/>
              </a:ext>
            </a:extLst>
          </p:cNvPr>
          <p:cNvSpPr txBox="1"/>
          <p:nvPr/>
        </p:nvSpPr>
        <p:spPr>
          <a:xfrm>
            <a:off x="4346917" y="1908584"/>
            <a:ext cx="6788760" cy="2246769"/>
          </a:xfrm>
          <a:prstGeom prst="rect">
            <a:avLst/>
          </a:prstGeom>
          <a:noFill/>
        </p:spPr>
        <p:txBody>
          <a:bodyPr wrap="square">
            <a:spAutoFit/>
          </a:bodyPr>
          <a:lstStyle/>
          <a:p>
            <a:r>
              <a:rPr lang="en"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t>Weigerst du dich aber, </a:t>
            </a:r>
            <a:br>
              <a:rPr lang="de-DE"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de-DE"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t>Mein Volk ziehen zu lassen, </a:t>
            </a:r>
            <a:br>
              <a:rPr lang="de-DE"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de-DE"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t>siehe, so will Ich morgen Heuschrecken </a:t>
            </a:r>
            <a:br>
              <a:rPr lang="de-DE"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de-DE"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t>kommen lassen </a:t>
            </a:r>
            <a:br>
              <a:rPr lang="de-DE"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de-DE"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t>über dein Gebiet</a:t>
            </a:r>
            <a:r>
              <a:rPr lang="en"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t>” </a:t>
            </a:r>
            <a:br>
              <a:rPr lang="en"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en" sz="20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t>(2. Mose 10:4)</a:t>
            </a:r>
            <a:endParaRPr lang="es-ES" sz="2400" b="1" dirty="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endParaRPr>
          </a:p>
        </p:txBody>
      </p:sp>
      <p:sp>
        <p:nvSpPr>
          <p:cNvPr id="3" name="CuadroTexto 3">
            <a:extLst>
              <a:ext uri="{FF2B5EF4-FFF2-40B4-BE49-F238E27FC236}">
                <a16:creationId xmlns:a16="http://schemas.microsoft.com/office/drawing/2014/main" id="{6CFBBAC9-7D6D-9F92-C1CB-5D9EA1B22FA8}"/>
              </a:ext>
            </a:extLst>
          </p:cNvPr>
          <p:cNvSpPr txBox="1"/>
          <p:nvPr/>
        </p:nvSpPr>
        <p:spPr>
          <a:xfrm>
            <a:off x="90485" y="5643598"/>
            <a:ext cx="11930514" cy="1107996"/>
          </a:xfrm>
          <a:prstGeom prst="rect">
            <a:avLst/>
          </a:prstGeom>
          <a:noFill/>
        </p:spPr>
        <p:txBody>
          <a:bodyPr wrap="square">
            <a:spAutoFit/>
          </a:bodyPr>
          <a:lstStyle/>
          <a:p>
            <a:pPr lvl="0">
              <a:spcBef>
                <a:spcPts val="600"/>
              </a:spcBef>
              <a:defRPr/>
            </a:pPr>
            <a:r>
              <a:rPr lang="de-DE" sz="2200" b="1" dirty="0">
                <a:solidFill>
                  <a:prstClr val="black"/>
                </a:solidFill>
                <a:effectLst>
                  <a:glow rad="469900">
                    <a:srgbClr val="C00000">
                      <a:alpha val="78000"/>
                    </a:srgbClr>
                  </a:glow>
                </a:effectLst>
              </a:rPr>
              <a:t>„Da sprachen die Großen des Pharao zu ihm: </a:t>
            </a:r>
            <a:br>
              <a:rPr lang="de-DE" sz="2200" b="1" dirty="0">
                <a:solidFill>
                  <a:prstClr val="black"/>
                </a:solidFill>
                <a:effectLst>
                  <a:glow rad="469900">
                    <a:srgbClr val="C00000">
                      <a:alpha val="78000"/>
                    </a:srgbClr>
                  </a:glow>
                </a:effectLst>
              </a:rPr>
            </a:br>
            <a:r>
              <a:rPr lang="de-DE" sz="2200" b="1" dirty="0">
                <a:solidFill>
                  <a:prstClr val="black"/>
                </a:solidFill>
                <a:effectLst>
                  <a:glow rad="469900">
                    <a:srgbClr val="C00000">
                      <a:alpha val="78000"/>
                    </a:srgbClr>
                  </a:glow>
                </a:effectLst>
              </a:rPr>
              <a:t>Wie lange […]? </a:t>
            </a:r>
            <a:r>
              <a:rPr lang="de-DE" sz="2200" b="1" dirty="0">
                <a:solidFill>
                  <a:schemeClr val="bg1"/>
                </a:solidFill>
                <a:effectLst>
                  <a:glow rad="469900">
                    <a:srgbClr val="C00000">
                      <a:alpha val="78000"/>
                    </a:srgbClr>
                  </a:glow>
                </a:effectLst>
              </a:rPr>
              <a:t>Lass die Leute ziehen, dass sie dem HERRN, ihrem GOTT, dienen. </a:t>
            </a:r>
            <a:br>
              <a:rPr lang="de-DE" sz="2200" b="1" dirty="0">
                <a:solidFill>
                  <a:prstClr val="black"/>
                </a:solidFill>
                <a:effectLst>
                  <a:glow rad="469900">
                    <a:srgbClr val="C00000">
                      <a:alpha val="78000"/>
                    </a:srgbClr>
                  </a:glow>
                </a:effectLst>
              </a:rPr>
            </a:br>
            <a:r>
              <a:rPr lang="de-DE" sz="2200" b="1" dirty="0">
                <a:solidFill>
                  <a:schemeClr val="accent5">
                    <a:lumMod val="60000"/>
                    <a:lumOff val="40000"/>
                  </a:schemeClr>
                </a:solidFill>
                <a:effectLst>
                  <a:glow rad="469900">
                    <a:srgbClr val="C00000">
                      <a:alpha val="78000"/>
                    </a:srgbClr>
                  </a:glow>
                </a:effectLst>
              </a:rPr>
              <a:t>Erkennst du denn nicht, dass Ägypten </a:t>
            </a:r>
            <a:r>
              <a:rPr lang="de-DE" sz="2200" b="1" dirty="0">
                <a:effectLst>
                  <a:glow rad="469900">
                    <a:srgbClr val="C00000">
                      <a:alpha val="78000"/>
                    </a:srgbClr>
                  </a:glow>
                </a:effectLst>
              </a:rPr>
              <a:t>verloren</a:t>
            </a:r>
            <a:r>
              <a:rPr lang="de-DE" sz="2200" b="1" dirty="0">
                <a:solidFill>
                  <a:schemeClr val="accent5">
                    <a:lumMod val="60000"/>
                    <a:lumOff val="40000"/>
                  </a:schemeClr>
                </a:solidFill>
                <a:effectLst>
                  <a:glow rad="469900">
                    <a:srgbClr val="C00000">
                      <a:alpha val="78000"/>
                    </a:srgbClr>
                  </a:glow>
                </a:effectLst>
              </a:rPr>
              <a:t> ist?“ </a:t>
            </a:r>
            <a:endParaRPr kumimoji="0" lang="en" sz="2200" b="1" i="0" u="none" strike="noStrike" kern="1200" cap="none" spc="0" normalizeH="0" baseline="0" noProof="0" dirty="0">
              <a:ln>
                <a:noFill/>
              </a:ln>
              <a:solidFill>
                <a:schemeClr val="accent5">
                  <a:lumMod val="60000"/>
                  <a:lumOff val="40000"/>
                </a:schemeClr>
              </a:solidFill>
              <a:effectLst>
                <a:glow rad="469900">
                  <a:srgbClr val="C00000">
                    <a:alpha val="78000"/>
                  </a:srgbClr>
                </a:glow>
              </a:effectLst>
              <a:uLnTx/>
              <a:uFillTx/>
              <a:latin typeface="Aptos" panose="02110004020202020204"/>
            </a:endParaRPr>
          </a:p>
        </p:txBody>
      </p:sp>
      <p:sp>
        <p:nvSpPr>
          <p:cNvPr id="7" name="Textfeld 6">
            <a:extLst>
              <a:ext uri="{FF2B5EF4-FFF2-40B4-BE49-F238E27FC236}">
                <a16:creationId xmlns:a16="http://schemas.microsoft.com/office/drawing/2014/main" id="{3E2C2478-52DF-2615-138B-666A7C3128CC}"/>
              </a:ext>
            </a:extLst>
          </p:cNvPr>
          <p:cNvSpPr txBox="1"/>
          <p:nvPr/>
        </p:nvSpPr>
        <p:spPr>
          <a:xfrm>
            <a:off x="50853" y="57323"/>
            <a:ext cx="1744080" cy="1200329"/>
          </a:xfrm>
          <a:prstGeom prst="rect">
            <a:avLst/>
          </a:prstGeom>
          <a:solidFill>
            <a:schemeClr val="bg1">
              <a:lumMod val="75000"/>
            </a:schemeClr>
          </a:solidFill>
        </p:spPr>
        <p:txBody>
          <a:bodyPr wrap="square" rtlCol="0">
            <a:spAutoFit/>
          </a:bodyPr>
          <a:lstStyle/>
          <a:p>
            <a:r>
              <a:rPr lang="de-DE" b="1" i="1" dirty="0">
                <a:solidFill>
                  <a:srgbClr val="C00000"/>
                </a:solidFill>
                <a:highlight>
                  <a:srgbClr val="F6F3FF"/>
                </a:highlight>
              </a:rPr>
              <a:t>Do, 24. Juli ‘25 – Hagel, Heuschrecken u. Finsternis</a:t>
            </a:r>
            <a:endParaRPr lang="en" b="1" i="1" dirty="0">
              <a:solidFill>
                <a:srgbClr val="C00000"/>
              </a:solidFill>
              <a:highlight>
                <a:srgbClr val="F6F3FF"/>
              </a:highlight>
            </a:endParaRPr>
          </a:p>
        </p:txBody>
      </p:sp>
    </p:spTree>
    <p:extLst>
      <p:ext uri="{BB962C8B-B14F-4D97-AF65-F5344CB8AC3E}">
        <p14:creationId xmlns:p14="http://schemas.microsoft.com/office/powerpoint/2010/main" val="33102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Graphic spid="2" grpId="0">
        <p:bldAsOne/>
      </p:bldGraphic>
      <p:bldP spid="4" grpId="0"/>
      <p:bldP spid="5"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0B9CFFE-E128-A059-D1F9-8FDCB1D88AFD}"/>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547BB59-4904-5FBA-CCB9-B71F88664C36}"/>
              </a:ext>
            </a:extLst>
          </p:cNvPr>
          <p:cNvSpPr txBox="1"/>
          <p:nvPr/>
        </p:nvSpPr>
        <p:spPr>
          <a:xfrm>
            <a:off x="3124200" y="0"/>
            <a:ext cx="9067800"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n" dirty="0">
                <a:solidFill>
                  <a:schemeClr val="accent3">
                    <a:lumMod val="40000"/>
                    <a:lumOff val="60000"/>
                  </a:schemeClr>
                </a:solidFill>
              </a:rPr>
              <a:t>NEUNTE PLAGE (VERHEEREND): FINSTERNIS</a:t>
            </a:r>
          </a:p>
        </p:txBody>
      </p:sp>
      <p:sp>
        <p:nvSpPr>
          <p:cNvPr id="10" name="CuadroTexto 9">
            <a:extLst>
              <a:ext uri="{FF2B5EF4-FFF2-40B4-BE49-F238E27FC236}">
                <a16:creationId xmlns:a16="http://schemas.microsoft.com/office/drawing/2014/main" id="{6A408383-1839-D338-FED0-30BEE13A4716}"/>
              </a:ext>
            </a:extLst>
          </p:cNvPr>
          <p:cNvSpPr txBox="1"/>
          <p:nvPr/>
        </p:nvSpPr>
        <p:spPr>
          <a:xfrm>
            <a:off x="96876" y="3711344"/>
            <a:ext cx="37820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626A6D"/>
                </a:solidFill>
                <a:effectLst/>
                <a:uLnTx/>
                <a:uFillTx/>
                <a:latin typeface="Aptos" panose="02110004020202020204"/>
                <a:ea typeface="+mn-ea"/>
                <a:cs typeface="+mn-cs"/>
              </a:rPr>
              <a:t>2. Mose 10:21-29.</a:t>
            </a:r>
          </a:p>
        </p:txBody>
      </p:sp>
      <p:graphicFrame>
        <p:nvGraphicFramePr>
          <p:cNvPr id="2" name="Diagrama 1">
            <a:extLst>
              <a:ext uri="{FF2B5EF4-FFF2-40B4-BE49-F238E27FC236}">
                <a16:creationId xmlns:a16="http://schemas.microsoft.com/office/drawing/2014/main" id="{7B710B13-AE9B-7B60-645B-A8C8F8A6A822}"/>
              </a:ext>
            </a:extLst>
          </p:cNvPr>
          <p:cNvGraphicFramePr/>
          <p:nvPr>
            <p:extLst>
              <p:ext uri="{D42A27DB-BD31-4B8C-83A1-F6EECF244321}">
                <p14:modId xmlns:p14="http://schemas.microsoft.com/office/powerpoint/2010/main" val="2892155353"/>
              </p:ext>
            </p:extLst>
          </p:nvPr>
        </p:nvGraphicFramePr>
        <p:xfrm>
          <a:off x="441809" y="1503968"/>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2240E1FD-744E-1BA6-31B7-404B377DC44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03033" y="1721470"/>
            <a:ext cx="7858224" cy="4900711"/>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B193DC52-8702-3997-4B43-2E8559CFAE88}"/>
              </a:ext>
            </a:extLst>
          </p:cNvPr>
          <p:cNvSpPr txBox="1"/>
          <p:nvPr/>
        </p:nvSpPr>
        <p:spPr>
          <a:xfrm>
            <a:off x="96876" y="4110297"/>
            <a:ext cx="4768635" cy="2462213"/>
          </a:xfrm>
          <a:prstGeom prst="rect">
            <a:avLst/>
          </a:prstGeom>
          <a:noFill/>
        </p:spPr>
        <p:txBody>
          <a:bodyPr wrap="square">
            <a:spAutoFit/>
          </a:bodyPr>
          <a:lstStyle/>
          <a:p>
            <a:pPr lvl="0">
              <a:spcBef>
                <a:spcPts val="600"/>
              </a:spcBef>
              <a:defRPr/>
            </a:pPr>
            <a:r>
              <a:rPr lang="de-DE" sz="2200" b="1" dirty="0">
                <a:solidFill>
                  <a:prstClr val="black"/>
                </a:solidFill>
              </a:rPr>
              <a:t>Dichte Finsternis </a:t>
            </a:r>
            <a:br>
              <a:rPr lang="de-DE" sz="2200" b="1" dirty="0">
                <a:solidFill>
                  <a:prstClr val="black"/>
                </a:solidFill>
              </a:rPr>
            </a:br>
            <a:r>
              <a:rPr lang="de-DE" sz="2200" b="1" dirty="0">
                <a:solidFill>
                  <a:prstClr val="black"/>
                </a:solidFill>
              </a:rPr>
              <a:t>brachte das Leben in Ägypten </a:t>
            </a:r>
            <a:br>
              <a:rPr lang="de-DE" sz="2200" b="1" dirty="0">
                <a:solidFill>
                  <a:prstClr val="black"/>
                </a:solidFill>
              </a:rPr>
            </a:br>
            <a:r>
              <a:rPr lang="de-DE" sz="2200" b="1" dirty="0">
                <a:solidFill>
                  <a:prstClr val="black"/>
                </a:solidFill>
              </a:rPr>
              <a:t>3 Tage lang zum Stillstand </a:t>
            </a:r>
            <a:br>
              <a:rPr lang="de-DE" sz="2200" b="1" dirty="0">
                <a:solidFill>
                  <a:prstClr val="black"/>
                </a:solidFill>
              </a:rPr>
            </a:br>
            <a:r>
              <a:rPr lang="de-DE" sz="2200" b="1" dirty="0">
                <a:solidFill>
                  <a:prstClr val="black"/>
                </a:solidFill>
              </a:rPr>
              <a:t>(außer im Land Gosen). </a:t>
            </a:r>
            <a:br>
              <a:rPr lang="de-DE" sz="2200" b="1" dirty="0">
                <a:solidFill>
                  <a:prstClr val="black"/>
                </a:solidFill>
              </a:rPr>
            </a:br>
            <a:r>
              <a:rPr lang="de-DE" sz="2200" b="1" dirty="0">
                <a:solidFill>
                  <a:prstClr val="black"/>
                </a:solidFill>
                <a:highlight>
                  <a:srgbClr val="FFFF00"/>
                </a:highlight>
              </a:rPr>
              <a:t>GOTT gewährte eine Zeit </a:t>
            </a:r>
            <a:br>
              <a:rPr lang="de-DE" sz="2200" b="1" dirty="0">
                <a:solidFill>
                  <a:prstClr val="black"/>
                </a:solidFill>
                <a:highlight>
                  <a:srgbClr val="FFFF00"/>
                </a:highlight>
              </a:rPr>
            </a:br>
            <a:r>
              <a:rPr lang="de-DE" sz="2200" b="1" dirty="0">
                <a:solidFill>
                  <a:prstClr val="black"/>
                </a:solidFill>
                <a:highlight>
                  <a:srgbClr val="FFFF00"/>
                </a:highlight>
              </a:rPr>
              <a:t>der Besinnung</a:t>
            </a:r>
            <a:r>
              <a:rPr lang="de-DE" sz="2200" b="1" dirty="0">
                <a:solidFill>
                  <a:prstClr val="black"/>
                </a:solidFill>
              </a:rPr>
              <a:t>, </a:t>
            </a:r>
            <a:br>
              <a:rPr lang="de-DE" sz="2200" b="1" dirty="0">
                <a:solidFill>
                  <a:prstClr val="black"/>
                </a:solidFill>
              </a:rPr>
            </a:br>
            <a:r>
              <a:rPr lang="de-DE" sz="2200" b="1" dirty="0">
                <a:solidFill>
                  <a:prstClr val="black"/>
                </a:solidFill>
              </a:rPr>
              <a:t>die der </a:t>
            </a:r>
            <a:r>
              <a:rPr lang="de-DE" sz="2200" b="1" dirty="0">
                <a:solidFill>
                  <a:prstClr val="black"/>
                </a:solidFill>
                <a:highlight>
                  <a:srgbClr val="D7D200"/>
                </a:highlight>
              </a:rPr>
              <a:t>Pharao nicht wirklich nutzte.</a:t>
            </a:r>
            <a:endParaRPr kumimoji="0" lang="en" sz="2200" b="1" i="0" u="none" strike="noStrike" kern="1200" cap="none" spc="0" normalizeH="0" baseline="0" noProof="0" dirty="0">
              <a:ln>
                <a:noFill/>
              </a:ln>
              <a:solidFill>
                <a:prstClr val="black"/>
              </a:solidFill>
              <a:effectLst/>
              <a:highlight>
                <a:srgbClr val="D7D200"/>
              </a:highlight>
              <a:uLnTx/>
              <a:uFillTx/>
              <a:latin typeface="Aptos" panose="02110004020202020204"/>
            </a:endParaRPr>
          </a:p>
        </p:txBody>
      </p:sp>
      <p:sp>
        <p:nvSpPr>
          <p:cNvPr id="5" name="CuadroTexto 4">
            <a:extLst>
              <a:ext uri="{FF2B5EF4-FFF2-40B4-BE49-F238E27FC236}">
                <a16:creationId xmlns:a16="http://schemas.microsoft.com/office/drawing/2014/main" id="{07E65032-ED16-4008-6A46-5AF1B2CF2FA9}"/>
              </a:ext>
            </a:extLst>
          </p:cNvPr>
          <p:cNvSpPr txBox="1"/>
          <p:nvPr/>
        </p:nvSpPr>
        <p:spPr>
          <a:xfrm>
            <a:off x="4203033" y="5341403"/>
            <a:ext cx="7858224" cy="1077218"/>
          </a:xfrm>
          <a:prstGeom prst="rect">
            <a:avLst/>
          </a:prstGeom>
          <a:noFill/>
        </p:spPr>
        <p:txBody>
          <a:bodyPr wrap="square">
            <a:spAutoFit/>
          </a:bodyPr>
          <a:lstStyle/>
          <a:p>
            <a:pPr algn="ctr"/>
            <a:r>
              <a:rPr lang="en"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Da sprach der HERR zu Mose: ,Recke deine Hand zum Himmel, </a:t>
            </a:r>
            <a:b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dass eine solche Finsternis werde in Ägyptenland, </a:t>
            </a:r>
            <a:b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dass man sie greifen kann</a:t>
            </a:r>
            <a:r>
              <a:rPr lang="en" sz="24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 ” </a:t>
            </a:r>
            <a:r>
              <a:rPr lang="en"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(2. Mose 10:21)</a:t>
            </a:r>
            <a:endParaRPr lang="es-ES"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endParaRPr>
          </a:p>
        </p:txBody>
      </p:sp>
      <p:sp>
        <p:nvSpPr>
          <p:cNvPr id="3" name="Textfeld 2">
            <a:extLst>
              <a:ext uri="{FF2B5EF4-FFF2-40B4-BE49-F238E27FC236}">
                <a16:creationId xmlns:a16="http://schemas.microsoft.com/office/drawing/2014/main" id="{A30CA948-65B6-4229-11BE-0C6B49BED01E}"/>
              </a:ext>
            </a:extLst>
          </p:cNvPr>
          <p:cNvSpPr txBox="1"/>
          <p:nvPr/>
        </p:nvSpPr>
        <p:spPr>
          <a:xfrm>
            <a:off x="50852" y="57323"/>
            <a:ext cx="2627033" cy="923330"/>
          </a:xfrm>
          <a:prstGeom prst="rect">
            <a:avLst/>
          </a:prstGeom>
          <a:solidFill>
            <a:schemeClr val="bg1">
              <a:lumMod val="75000"/>
            </a:schemeClr>
          </a:solidFill>
        </p:spPr>
        <p:txBody>
          <a:bodyPr wrap="square" rtlCol="0">
            <a:spAutoFit/>
          </a:bodyPr>
          <a:lstStyle/>
          <a:p>
            <a:r>
              <a:rPr lang="de-DE" b="1" i="1" dirty="0">
                <a:solidFill>
                  <a:srgbClr val="C00000"/>
                </a:solidFill>
                <a:highlight>
                  <a:srgbClr val="F6F3FF"/>
                </a:highlight>
              </a:rPr>
              <a:t>Do, 24. Juli ‘25 – </a:t>
            </a:r>
            <a:br>
              <a:rPr lang="de-DE" b="1" i="1" dirty="0">
                <a:solidFill>
                  <a:srgbClr val="C00000"/>
                </a:solidFill>
                <a:highlight>
                  <a:srgbClr val="F6F3FF"/>
                </a:highlight>
              </a:rPr>
            </a:br>
            <a:r>
              <a:rPr lang="de-DE" b="1" i="1" dirty="0">
                <a:solidFill>
                  <a:srgbClr val="C00000"/>
                </a:solidFill>
                <a:highlight>
                  <a:srgbClr val="F6F3FF"/>
                </a:highlight>
              </a:rPr>
              <a:t>Hagel, Heuschrecken u. Finsternis</a:t>
            </a:r>
            <a:endParaRPr lang="en" b="1" i="1" dirty="0">
              <a:solidFill>
                <a:srgbClr val="C00000"/>
              </a:solidFill>
              <a:highlight>
                <a:srgbClr val="F6F3FF"/>
              </a:highlight>
            </a:endParaRPr>
          </a:p>
        </p:txBody>
      </p:sp>
    </p:spTree>
    <p:extLst>
      <p:ext uri="{BB962C8B-B14F-4D97-AF65-F5344CB8AC3E}">
        <p14:creationId xmlns:p14="http://schemas.microsoft.com/office/powerpoint/2010/main" val="4350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Graphic spid="2" grpId="0">
        <p:bldAsOne/>
      </p:bldGraphic>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2" name="Rectangle 11">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uadroTexto 2">
            <a:extLst>
              <a:ext uri="{FF2B5EF4-FFF2-40B4-BE49-F238E27FC236}">
                <a16:creationId xmlns:a16="http://schemas.microsoft.com/office/drawing/2014/main" id="{12112D0D-E55F-AA28-4AFF-44843A5ADA00}"/>
              </a:ext>
            </a:extLst>
          </p:cNvPr>
          <p:cNvSpPr txBox="1"/>
          <p:nvPr/>
        </p:nvSpPr>
        <p:spPr>
          <a:xfrm>
            <a:off x="457201" y="1199387"/>
            <a:ext cx="11277600" cy="4548269"/>
          </a:xfrm>
          <a:prstGeom prst="rect">
            <a:avLst/>
          </a:prstGeom>
        </p:spPr>
        <p:txBody>
          <a:bodyPr vert="horz" lIns="91440" tIns="45720" rIns="91440" bIns="45720" rtlCol="0">
            <a:noAutofit/>
          </a:bodyPr>
          <a:lstStyle/>
          <a:p>
            <a:pPr algn="ctr">
              <a:lnSpc>
                <a:spcPct val="90000"/>
              </a:lnSpc>
              <a:spcBef>
                <a:spcPts val="600"/>
              </a:spcBef>
            </a:pPr>
            <a:r>
              <a:rPr lang="en-US" sz="2000" b="1" dirty="0">
                <a:solidFill>
                  <a:schemeClr val="tx1">
                    <a:alpha val="55000"/>
                  </a:schemeClr>
                </a:solidFill>
              </a:rPr>
              <a:t>“</a:t>
            </a:r>
            <a:r>
              <a:rPr lang="en-US" sz="2000" b="1" dirty="0">
                <a:solidFill>
                  <a:srgbClr val="C00000">
                    <a:alpha val="55000"/>
                  </a:srgbClr>
                </a:solidFill>
              </a:rPr>
              <a:t>Vor der </a:t>
            </a:r>
            <a:r>
              <a:rPr lang="en-US" sz="2000" b="1" dirty="0" err="1">
                <a:solidFill>
                  <a:srgbClr val="C00000">
                    <a:alpha val="55000"/>
                  </a:srgbClr>
                </a:solidFill>
              </a:rPr>
              <a:t>Verhängung</a:t>
            </a:r>
            <a:r>
              <a:rPr lang="en-US" sz="2000" b="1" dirty="0">
                <a:solidFill>
                  <a:srgbClr val="C00000">
                    <a:alpha val="55000"/>
                  </a:srgbClr>
                </a:solidFill>
              </a:rPr>
              <a:t> </a:t>
            </a:r>
            <a:r>
              <a:rPr lang="en-US" sz="2000" b="1" dirty="0" err="1">
                <a:solidFill>
                  <a:schemeClr val="tx1">
                    <a:alpha val="55000"/>
                  </a:schemeClr>
                </a:solidFill>
              </a:rPr>
              <a:t>einer</a:t>
            </a:r>
            <a:r>
              <a:rPr lang="en-US" sz="2000" b="1" dirty="0">
                <a:solidFill>
                  <a:schemeClr val="tx1">
                    <a:alpha val="55000"/>
                  </a:schemeClr>
                </a:solidFill>
              </a:rPr>
              <a:t> </a:t>
            </a:r>
            <a:r>
              <a:rPr lang="en-US" sz="2000" b="1" dirty="0" err="1">
                <a:solidFill>
                  <a:schemeClr val="tx1">
                    <a:alpha val="55000"/>
                  </a:schemeClr>
                </a:solidFill>
              </a:rPr>
              <a:t>jeden</a:t>
            </a:r>
            <a:r>
              <a:rPr lang="en-US" sz="2000" b="1" dirty="0">
                <a:solidFill>
                  <a:schemeClr val="tx1">
                    <a:alpha val="55000"/>
                  </a:schemeClr>
                </a:solidFill>
              </a:rPr>
              <a:t> Plage </a:t>
            </a:r>
            <a:br>
              <a:rPr lang="en-US" sz="2000" b="1" dirty="0">
                <a:solidFill>
                  <a:schemeClr val="tx1">
                    <a:alpha val="55000"/>
                  </a:schemeClr>
                </a:solidFill>
              </a:rPr>
            </a:br>
            <a:r>
              <a:rPr lang="en-US" sz="2000" b="1" dirty="0" err="1">
                <a:solidFill>
                  <a:schemeClr val="tx1">
                    <a:alpha val="55000"/>
                  </a:schemeClr>
                </a:solidFill>
              </a:rPr>
              <a:t>sollte</a:t>
            </a:r>
            <a:r>
              <a:rPr lang="en-US" sz="2000" b="1" dirty="0">
                <a:solidFill>
                  <a:schemeClr val="tx1">
                    <a:alpha val="55000"/>
                  </a:schemeClr>
                </a:solidFill>
              </a:rPr>
              <a:t> Mose </a:t>
            </a:r>
            <a:r>
              <a:rPr lang="en-US" sz="2000" b="1" dirty="0" err="1">
                <a:solidFill>
                  <a:schemeClr val="tx1">
                    <a:alpha val="55000"/>
                  </a:schemeClr>
                </a:solidFill>
              </a:rPr>
              <a:t>deren</a:t>
            </a:r>
            <a:r>
              <a:rPr lang="en-US" sz="2000" b="1" dirty="0">
                <a:solidFill>
                  <a:schemeClr val="tx1">
                    <a:alpha val="55000"/>
                  </a:schemeClr>
                </a:solidFill>
              </a:rPr>
              <a:t> Art und </a:t>
            </a:r>
            <a:r>
              <a:rPr lang="en-US" sz="2000" b="1" dirty="0" err="1">
                <a:solidFill>
                  <a:schemeClr val="tx1">
                    <a:alpha val="55000"/>
                  </a:schemeClr>
                </a:solidFill>
              </a:rPr>
              <a:t>Wirkung</a:t>
            </a:r>
            <a:r>
              <a:rPr lang="en-US" sz="2000" b="1" dirty="0">
                <a:solidFill>
                  <a:schemeClr val="tx1">
                    <a:alpha val="55000"/>
                  </a:schemeClr>
                </a:solidFill>
              </a:rPr>
              <a:t> </a:t>
            </a:r>
            <a:r>
              <a:rPr lang="en-US" sz="2000" b="1" dirty="0" err="1">
                <a:solidFill>
                  <a:schemeClr val="tx1">
                    <a:alpha val="55000"/>
                  </a:schemeClr>
                </a:solidFill>
              </a:rPr>
              <a:t>beschreiben</a:t>
            </a:r>
            <a:r>
              <a:rPr lang="en-US" sz="2000" b="1" dirty="0">
                <a:solidFill>
                  <a:schemeClr val="tx1">
                    <a:alpha val="55000"/>
                  </a:schemeClr>
                </a:solidFill>
              </a:rPr>
              <a:t>, </a:t>
            </a:r>
            <a:br>
              <a:rPr lang="en-US" sz="2000" b="1" dirty="0">
                <a:solidFill>
                  <a:schemeClr val="tx1">
                    <a:alpha val="55000"/>
                  </a:schemeClr>
                </a:solidFill>
              </a:rPr>
            </a:br>
            <a:r>
              <a:rPr lang="en-US" sz="2000" b="1" dirty="0" err="1">
                <a:solidFill>
                  <a:schemeClr val="tx1">
                    <a:alpha val="55000"/>
                  </a:schemeClr>
                </a:solidFill>
              </a:rPr>
              <a:t>damit</a:t>
            </a:r>
            <a:r>
              <a:rPr lang="en-US" sz="2000" b="1" dirty="0">
                <a:solidFill>
                  <a:schemeClr val="tx1">
                    <a:alpha val="55000"/>
                  </a:schemeClr>
                </a:solidFill>
              </a:rPr>
              <a:t> der </a:t>
            </a:r>
            <a:r>
              <a:rPr lang="en-US" sz="2000" b="1" dirty="0">
                <a:solidFill>
                  <a:srgbClr val="C00000">
                    <a:alpha val="55000"/>
                  </a:srgbClr>
                </a:solidFill>
              </a:rPr>
              <a:t>König </a:t>
            </a:r>
            <a:r>
              <a:rPr lang="en-US" sz="2000" b="1" dirty="0" err="1">
                <a:solidFill>
                  <a:srgbClr val="C00000">
                    <a:alpha val="55000"/>
                  </a:srgbClr>
                </a:solidFill>
              </a:rPr>
              <a:t>sich</a:t>
            </a:r>
            <a:r>
              <a:rPr lang="en-US" sz="2000" b="1" dirty="0">
                <a:solidFill>
                  <a:srgbClr val="C00000">
                    <a:alpha val="55000"/>
                  </a:srgbClr>
                </a:solidFill>
              </a:rPr>
              <a:t> </a:t>
            </a:r>
            <a:r>
              <a:rPr lang="en-US" sz="2000" b="1" dirty="0" err="1">
                <a:solidFill>
                  <a:srgbClr val="C00000">
                    <a:alpha val="55000"/>
                  </a:srgbClr>
                </a:solidFill>
              </a:rPr>
              <a:t>davor</a:t>
            </a:r>
            <a:r>
              <a:rPr lang="en-US" sz="2000" b="1" dirty="0">
                <a:solidFill>
                  <a:srgbClr val="C00000">
                    <a:alpha val="55000"/>
                  </a:srgbClr>
                </a:solidFill>
              </a:rPr>
              <a:t> </a:t>
            </a:r>
            <a:r>
              <a:rPr lang="en-US" sz="2000" b="1" dirty="0" err="1">
                <a:solidFill>
                  <a:srgbClr val="C00000">
                    <a:alpha val="55000"/>
                  </a:srgbClr>
                </a:solidFill>
              </a:rPr>
              <a:t>retten</a:t>
            </a:r>
            <a:r>
              <a:rPr lang="en-US" sz="2000" b="1" dirty="0">
                <a:solidFill>
                  <a:srgbClr val="C00000">
                    <a:alpha val="55000"/>
                  </a:srgbClr>
                </a:solidFill>
              </a:rPr>
              <a:t> </a:t>
            </a:r>
            <a:r>
              <a:rPr lang="en-US" sz="2000" b="1" dirty="0" err="1">
                <a:solidFill>
                  <a:srgbClr val="C00000">
                    <a:alpha val="55000"/>
                  </a:srgbClr>
                </a:solidFill>
              </a:rPr>
              <a:t>konnte</a:t>
            </a:r>
            <a:r>
              <a:rPr lang="en-US" sz="2000" b="1" dirty="0">
                <a:solidFill>
                  <a:schemeClr val="tx1">
                    <a:alpha val="55000"/>
                  </a:schemeClr>
                </a:solidFill>
              </a:rPr>
              <a:t>, </a:t>
            </a:r>
            <a:r>
              <a:rPr lang="en-US" sz="2000" b="1" dirty="0" err="1">
                <a:solidFill>
                  <a:schemeClr val="tx1">
                    <a:alpha val="55000"/>
                  </a:schemeClr>
                </a:solidFill>
              </a:rPr>
              <a:t>wenn</a:t>
            </a:r>
            <a:r>
              <a:rPr lang="en-US" sz="2000" b="1" dirty="0">
                <a:solidFill>
                  <a:schemeClr val="tx1">
                    <a:alpha val="55000"/>
                  </a:schemeClr>
                </a:solidFill>
              </a:rPr>
              <a:t> </a:t>
            </a:r>
            <a:r>
              <a:rPr lang="en-US" sz="2000" b="1" dirty="0">
                <a:solidFill>
                  <a:srgbClr val="C00000">
                    <a:alpha val="55000"/>
                  </a:srgbClr>
                </a:solidFill>
              </a:rPr>
              <a:t>er </a:t>
            </a:r>
            <a:r>
              <a:rPr lang="en-US" sz="2000" b="1" dirty="0" err="1">
                <a:solidFill>
                  <a:srgbClr val="C00000">
                    <a:alpha val="55000"/>
                  </a:srgbClr>
                </a:solidFill>
              </a:rPr>
              <a:t>wollte</a:t>
            </a:r>
            <a:r>
              <a:rPr lang="en-US" sz="2000" b="1" dirty="0">
                <a:solidFill>
                  <a:srgbClr val="C00000">
                    <a:alpha val="55000"/>
                  </a:srgbClr>
                </a:solidFill>
              </a:rPr>
              <a:t>. </a:t>
            </a:r>
          </a:p>
          <a:p>
            <a:pPr algn="ctr">
              <a:lnSpc>
                <a:spcPct val="90000"/>
              </a:lnSpc>
              <a:spcBef>
                <a:spcPts val="600"/>
              </a:spcBef>
            </a:pPr>
            <a:r>
              <a:rPr lang="en-US" sz="2000" b="1" dirty="0">
                <a:solidFill>
                  <a:schemeClr val="tx1">
                    <a:alpha val="55000"/>
                  </a:schemeClr>
                </a:solidFill>
              </a:rPr>
              <a:t>Auf </a:t>
            </a:r>
            <a:r>
              <a:rPr lang="en-US" sz="2000" b="1" dirty="0" err="1">
                <a:solidFill>
                  <a:srgbClr val="C00000">
                    <a:alpha val="55000"/>
                  </a:srgbClr>
                </a:solidFill>
              </a:rPr>
              <a:t>jede</a:t>
            </a:r>
            <a:r>
              <a:rPr lang="en-US" sz="2000" b="1" dirty="0">
                <a:solidFill>
                  <a:srgbClr val="C00000">
                    <a:alpha val="55000"/>
                  </a:srgbClr>
                </a:solidFill>
              </a:rPr>
              <a:t> Strafe,  </a:t>
            </a:r>
            <a:r>
              <a:rPr lang="en-US" sz="2000" b="1" dirty="0">
                <a:solidFill>
                  <a:schemeClr val="tx1">
                    <a:alpha val="55000"/>
                  </a:schemeClr>
                </a:solidFill>
              </a:rPr>
              <a:t>die er (</a:t>
            </a:r>
            <a:r>
              <a:rPr lang="en-US" sz="2000" b="1" dirty="0" err="1">
                <a:solidFill>
                  <a:schemeClr val="tx1">
                    <a:alpha val="55000"/>
                  </a:schemeClr>
                </a:solidFill>
              </a:rPr>
              <a:t>durch</a:t>
            </a:r>
            <a:r>
              <a:rPr lang="en-US" sz="2000" b="1" dirty="0">
                <a:solidFill>
                  <a:schemeClr val="tx1">
                    <a:alpha val="55000"/>
                  </a:schemeClr>
                </a:solidFill>
              </a:rPr>
              <a:t> </a:t>
            </a:r>
            <a:r>
              <a:rPr lang="en-US" sz="2000" b="1" dirty="0" err="1">
                <a:solidFill>
                  <a:schemeClr val="tx1">
                    <a:alpha val="55000"/>
                  </a:schemeClr>
                </a:solidFill>
              </a:rPr>
              <a:t>Nachahmung</a:t>
            </a:r>
            <a:r>
              <a:rPr lang="en-US" sz="2000" b="1" dirty="0">
                <a:solidFill>
                  <a:schemeClr val="tx1">
                    <a:alpha val="55000"/>
                  </a:schemeClr>
                </a:solidFill>
              </a:rPr>
              <a:t>) </a:t>
            </a:r>
            <a:r>
              <a:rPr lang="en-US" sz="2000" b="1" dirty="0" err="1">
                <a:solidFill>
                  <a:srgbClr val="C00000">
                    <a:alpha val="55000"/>
                  </a:srgbClr>
                </a:solidFill>
              </a:rPr>
              <a:t>verhöhnte</a:t>
            </a:r>
            <a:r>
              <a:rPr lang="en-US" sz="2000" b="1" dirty="0">
                <a:solidFill>
                  <a:srgbClr val="C00000">
                    <a:alpha val="55000"/>
                  </a:srgbClr>
                </a:solidFill>
              </a:rPr>
              <a:t>,</a:t>
            </a:r>
            <a:br>
              <a:rPr lang="en-US" sz="2000" b="1" dirty="0">
                <a:solidFill>
                  <a:srgbClr val="C00000">
                    <a:alpha val="55000"/>
                  </a:srgbClr>
                </a:solidFill>
              </a:rPr>
            </a:br>
            <a:r>
              <a:rPr lang="en-US" sz="2000" b="1" dirty="0" err="1">
                <a:solidFill>
                  <a:srgbClr val="C00000">
                    <a:alpha val="55000"/>
                  </a:srgbClr>
                </a:solidFill>
              </a:rPr>
              <a:t>sollte</a:t>
            </a:r>
            <a:r>
              <a:rPr lang="en-US" sz="2000" b="1" dirty="0">
                <a:solidFill>
                  <a:srgbClr val="C00000">
                    <a:alpha val="55000"/>
                  </a:srgbClr>
                </a:solidFill>
              </a:rPr>
              <a:t> eine </a:t>
            </a:r>
            <a:r>
              <a:rPr lang="en-US" sz="2000" b="1" dirty="0" err="1">
                <a:solidFill>
                  <a:srgbClr val="C00000">
                    <a:alpha val="55000"/>
                  </a:srgbClr>
                </a:solidFill>
              </a:rPr>
              <a:t>noch</a:t>
            </a:r>
            <a:r>
              <a:rPr lang="en-US" sz="2000" b="1" dirty="0">
                <a:solidFill>
                  <a:srgbClr val="C00000">
                    <a:alpha val="55000"/>
                  </a:srgbClr>
                </a:solidFill>
              </a:rPr>
              <a:t> </a:t>
            </a:r>
            <a:r>
              <a:rPr lang="en-US" sz="2000" b="1" dirty="0" err="1">
                <a:solidFill>
                  <a:srgbClr val="C00000">
                    <a:alpha val="55000"/>
                  </a:srgbClr>
                </a:solidFill>
              </a:rPr>
              <a:t>heftigere</a:t>
            </a:r>
            <a:r>
              <a:rPr lang="en-US" sz="2000" b="1" dirty="0">
                <a:solidFill>
                  <a:srgbClr val="C00000">
                    <a:alpha val="55000"/>
                  </a:srgbClr>
                </a:solidFill>
              </a:rPr>
              <a:t> </a:t>
            </a:r>
            <a:r>
              <a:rPr lang="en-US" sz="2000" b="1" dirty="0" err="1">
                <a:solidFill>
                  <a:srgbClr val="C00000">
                    <a:alpha val="55000"/>
                  </a:srgbClr>
                </a:solidFill>
              </a:rPr>
              <a:t>folgen</a:t>
            </a:r>
            <a:r>
              <a:rPr lang="en-US" sz="2000" b="1" dirty="0">
                <a:solidFill>
                  <a:srgbClr val="C00000">
                    <a:alpha val="55000"/>
                  </a:srgbClr>
                </a:solidFill>
              </a:rPr>
              <a:t>, </a:t>
            </a:r>
            <a:br>
              <a:rPr lang="en-US" sz="2000" b="1" dirty="0">
                <a:solidFill>
                  <a:schemeClr val="tx1">
                    <a:alpha val="55000"/>
                  </a:schemeClr>
                </a:solidFill>
              </a:rPr>
            </a:br>
            <a:r>
              <a:rPr lang="en-US" sz="2000" b="1" u="sng" dirty="0">
                <a:solidFill>
                  <a:schemeClr val="tx1">
                    <a:alpha val="55000"/>
                  </a:schemeClr>
                </a:solidFill>
              </a:rPr>
              <a:t>bis sein </a:t>
            </a:r>
            <a:r>
              <a:rPr lang="en-US" sz="2000" b="1" u="sng" dirty="0" err="1">
                <a:solidFill>
                  <a:schemeClr val="tx1">
                    <a:alpha val="55000"/>
                  </a:schemeClr>
                </a:solidFill>
              </a:rPr>
              <a:t>stolzes</a:t>
            </a:r>
            <a:r>
              <a:rPr lang="en-US" sz="2000" b="1" u="sng" dirty="0">
                <a:solidFill>
                  <a:schemeClr val="tx1">
                    <a:alpha val="55000"/>
                  </a:schemeClr>
                </a:solidFill>
              </a:rPr>
              <a:t> Herz </a:t>
            </a:r>
            <a:r>
              <a:rPr lang="en-US" sz="2000" b="1" u="sng" dirty="0" err="1">
                <a:solidFill>
                  <a:schemeClr val="tx1">
                    <a:alpha val="55000"/>
                  </a:schemeClr>
                </a:solidFill>
              </a:rPr>
              <a:t>gedemütigt</a:t>
            </a:r>
            <a:r>
              <a:rPr lang="en-US" sz="2000" b="1" u="sng" dirty="0">
                <a:solidFill>
                  <a:schemeClr val="tx1">
                    <a:alpha val="55000"/>
                  </a:schemeClr>
                </a:solidFill>
              </a:rPr>
              <a:t> </a:t>
            </a:r>
            <a:r>
              <a:rPr lang="en-US" sz="2000" b="1" u="sng" dirty="0" err="1">
                <a:solidFill>
                  <a:schemeClr val="tx1">
                    <a:alpha val="55000"/>
                  </a:schemeClr>
                </a:solidFill>
              </a:rPr>
              <a:t>wäre</a:t>
            </a:r>
            <a:r>
              <a:rPr lang="en-US" sz="2000" b="1" u="sng" dirty="0">
                <a:solidFill>
                  <a:schemeClr val="tx1">
                    <a:alpha val="55000"/>
                  </a:schemeClr>
                </a:solidFill>
              </a:rPr>
              <a:t> </a:t>
            </a:r>
            <a:br>
              <a:rPr lang="en-US" sz="2000" b="1" dirty="0">
                <a:solidFill>
                  <a:schemeClr val="tx1">
                    <a:alpha val="55000"/>
                  </a:schemeClr>
                </a:solidFill>
              </a:rPr>
            </a:br>
            <a:r>
              <a:rPr lang="en-US" sz="2000" b="1" dirty="0">
                <a:solidFill>
                  <a:schemeClr val="tx1">
                    <a:alpha val="55000"/>
                  </a:schemeClr>
                </a:solidFill>
              </a:rPr>
              <a:t>und er den </a:t>
            </a:r>
            <a:r>
              <a:rPr lang="en-US" sz="2000" b="1" u="sng" dirty="0">
                <a:solidFill>
                  <a:schemeClr val="tx1">
                    <a:alpha val="55000"/>
                  </a:schemeClr>
                </a:solidFill>
              </a:rPr>
              <a:t>SCHÖPFER des </a:t>
            </a:r>
            <a:r>
              <a:rPr lang="en-US" sz="2000" b="1" u="sng" dirty="0" err="1">
                <a:solidFill>
                  <a:schemeClr val="tx1">
                    <a:alpha val="55000"/>
                  </a:schemeClr>
                </a:solidFill>
              </a:rPr>
              <a:t>Himmels</a:t>
            </a:r>
            <a:r>
              <a:rPr lang="en-US" sz="2000" b="1" u="sng" dirty="0">
                <a:solidFill>
                  <a:schemeClr val="tx1">
                    <a:alpha val="55000"/>
                  </a:schemeClr>
                </a:solidFill>
              </a:rPr>
              <a:t> und der </a:t>
            </a:r>
            <a:r>
              <a:rPr lang="en-US" sz="2000" b="1" u="sng" dirty="0" err="1">
                <a:solidFill>
                  <a:schemeClr val="tx1">
                    <a:alpha val="55000"/>
                  </a:schemeClr>
                </a:solidFill>
              </a:rPr>
              <a:t>Erde</a:t>
            </a:r>
            <a:r>
              <a:rPr lang="en-US" sz="2000" b="1" u="sng" dirty="0">
                <a:solidFill>
                  <a:schemeClr val="tx1">
                    <a:alpha val="55000"/>
                  </a:schemeClr>
                </a:solidFill>
              </a:rPr>
              <a:t> </a:t>
            </a:r>
            <a:br>
              <a:rPr lang="en-US" sz="2000" b="1" dirty="0">
                <a:solidFill>
                  <a:schemeClr val="tx1">
                    <a:alpha val="55000"/>
                  </a:schemeClr>
                </a:solidFill>
              </a:rPr>
            </a:br>
            <a:r>
              <a:rPr lang="en-US" sz="2000" b="1" dirty="0" err="1">
                <a:solidFill>
                  <a:schemeClr val="tx1">
                    <a:alpha val="55000"/>
                  </a:schemeClr>
                </a:solidFill>
              </a:rPr>
              <a:t>als</a:t>
            </a:r>
            <a:r>
              <a:rPr lang="en-US" sz="2000" b="1" dirty="0">
                <a:solidFill>
                  <a:schemeClr val="tx1">
                    <a:alpha val="55000"/>
                  </a:schemeClr>
                </a:solidFill>
              </a:rPr>
              <a:t> den </a:t>
            </a:r>
            <a:r>
              <a:rPr lang="en-US" sz="2000" b="1" u="sng" dirty="0">
                <a:solidFill>
                  <a:schemeClr val="tx1">
                    <a:alpha val="55000"/>
                  </a:schemeClr>
                </a:solidFill>
              </a:rPr>
              <a:t>WAHREN und LEBENDIGEN GOTT </a:t>
            </a:r>
            <a:r>
              <a:rPr lang="en-US" sz="2000" b="1" u="sng" dirty="0" err="1">
                <a:solidFill>
                  <a:schemeClr val="tx1">
                    <a:alpha val="55000"/>
                  </a:schemeClr>
                </a:solidFill>
              </a:rPr>
              <a:t>anerkennen</a:t>
            </a:r>
            <a:r>
              <a:rPr lang="en-US" sz="2000" b="1" dirty="0">
                <a:solidFill>
                  <a:schemeClr val="tx1">
                    <a:alpha val="55000"/>
                  </a:schemeClr>
                </a:solidFill>
              </a:rPr>
              <a:t> </a:t>
            </a:r>
            <a:r>
              <a:rPr lang="en-US" sz="2000" b="1" dirty="0" err="1">
                <a:solidFill>
                  <a:schemeClr val="tx1">
                    <a:alpha val="55000"/>
                  </a:schemeClr>
                </a:solidFill>
              </a:rPr>
              <a:t>würde</a:t>
            </a:r>
            <a:r>
              <a:rPr lang="en-US" sz="2000" b="1" dirty="0">
                <a:solidFill>
                  <a:schemeClr val="tx1">
                    <a:alpha val="55000"/>
                  </a:schemeClr>
                </a:solidFill>
              </a:rPr>
              <a:t>.</a:t>
            </a:r>
          </a:p>
          <a:p>
            <a:pPr algn="ctr">
              <a:lnSpc>
                <a:spcPct val="90000"/>
              </a:lnSpc>
              <a:spcBef>
                <a:spcPts val="600"/>
              </a:spcBef>
            </a:pPr>
            <a:endParaRPr lang="en-US" sz="1100" b="1" dirty="0">
              <a:solidFill>
                <a:schemeClr val="tx1">
                  <a:alpha val="55000"/>
                </a:schemeClr>
              </a:solidFill>
            </a:endParaRPr>
          </a:p>
          <a:p>
            <a:pPr algn="ctr">
              <a:lnSpc>
                <a:spcPct val="90000"/>
              </a:lnSpc>
              <a:spcBef>
                <a:spcPts val="600"/>
              </a:spcBef>
            </a:pPr>
            <a:r>
              <a:rPr lang="en-US" sz="2400" b="1" dirty="0">
                <a:solidFill>
                  <a:schemeClr val="tx1">
                    <a:alpha val="55000"/>
                  </a:schemeClr>
                </a:solidFill>
              </a:rPr>
              <a:t>Der HERR </a:t>
            </a:r>
            <a:r>
              <a:rPr lang="en-US" sz="2400" b="1" dirty="0" err="1">
                <a:solidFill>
                  <a:schemeClr val="tx1">
                    <a:alpha val="55000"/>
                  </a:schemeClr>
                </a:solidFill>
              </a:rPr>
              <a:t>würde</a:t>
            </a:r>
            <a:r>
              <a:rPr lang="en-US" sz="2400" b="1" dirty="0">
                <a:solidFill>
                  <a:schemeClr val="tx1">
                    <a:alpha val="55000"/>
                  </a:schemeClr>
                </a:solidFill>
              </a:rPr>
              <a:t> den </a:t>
            </a:r>
            <a:r>
              <a:rPr lang="en-US" sz="2400" b="1" dirty="0" err="1">
                <a:solidFill>
                  <a:schemeClr val="tx1">
                    <a:alpha val="55000"/>
                  </a:schemeClr>
                </a:solidFill>
              </a:rPr>
              <a:t>Ägyptern</a:t>
            </a:r>
            <a:r>
              <a:rPr lang="en-US" sz="2400" b="1" dirty="0">
                <a:solidFill>
                  <a:schemeClr val="tx1">
                    <a:alpha val="55000"/>
                  </a:schemeClr>
                </a:solidFill>
              </a:rPr>
              <a:t> </a:t>
            </a:r>
            <a:r>
              <a:rPr lang="en-US" sz="2400" b="1" dirty="0" err="1">
                <a:solidFill>
                  <a:schemeClr val="tx1">
                    <a:alpha val="55000"/>
                  </a:schemeClr>
                </a:solidFill>
              </a:rPr>
              <a:t>Gelegenheit</a:t>
            </a:r>
            <a:r>
              <a:rPr lang="en-US" sz="2400" b="1" dirty="0">
                <a:solidFill>
                  <a:schemeClr val="tx1">
                    <a:alpha val="55000"/>
                  </a:schemeClr>
                </a:solidFill>
              </a:rPr>
              <a:t> </a:t>
            </a:r>
            <a:r>
              <a:rPr lang="en-US" sz="2400" b="1" dirty="0" err="1">
                <a:solidFill>
                  <a:schemeClr val="tx1">
                    <a:alpha val="55000"/>
                  </a:schemeClr>
                </a:solidFill>
              </a:rPr>
              <a:t>geben</a:t>
            </a:r>
            <a:r>
              <a:rPr lang="en-US" sz="2400" b="1" dirty="0">
                <a:solidFill>
                  <a:schemeClr val="tx1">
                    <a:alpha val="55000"/>
                  </a:schemeClr>
                </a:solidFill>
              </a:rPr>
              <a:t>, </a:t>
            </a:r>
            <a:r>
              <a:rPr lang="en-US" sz="2400" b="1" dirty="0" err="1">
                <a:solidFill>
                  <a:schemeClr val="tx1">
                    <a:alpha val="55000"/>
                  </a:schemeClr>
                </a:solidFill>
              </a:rPr>
              <a:t>zu</a:t>
            </a:r>
            <a:r>
              <a:rPr lang="en-US" sz="2400" b="1" dirty="0">
                <a:solidFill>
                  <a:schemeClr val="tx1">
                    <a:alpha val="55000"/>
                  </a:schemeClr>
                </a:solidFill>
              </a:rPr>
              <a:t> </a:t>
            </a:r>
            <a:r>
              <a:rPr lang="en-US" sz="2400" b="1" dirty="0" err="1">
                <a:solidFill>
                  <a:schemeClr val="tx1">
                    <a:alpha val="55000"/>
                  </a:schemeClr>
                </a:solidFill>
              </a:rPr>
              <a:t>erkennen</a:t>
            </a:r>
            <a:r>
              <a:rPr lang="en-US" sz="2400" b="1" dirty="0">
                <a:solidFill>
                  <a:schemeClr val="tx1">
                    <a:alpha val="55000"/>
                  </a:schemeClr>
                </a:solidFill>
              </a:rPr>
              <a:t>, </a:t>
            </a:r>
            <a:br>
              <a:rPr lang="en-US" sz="2400" b="1" dirty="0">
                <a:solidFill>
                  <a:schemeClr val="tx1">
                    <a:alpha val="55000"/>
                  </a:schemeClr>
                </a:solidFill>
              </a:rPr>
            </a:br>
            <a:r>
              <a:rPr lang="en-US" sz="2400" b="1" dirty="0" err="1">
                <a:solidFill>
                  <a:schemeClr val="tx1">
                    <a:alpha val="55000"/>
                  </a:schemeClr>
                </a:solidFill>
              </a:rPr>
              <a:t>wie</a:t>
            </a:r>
            <a:r>
              <a:rPr lang="en-US" sz="2400" b="1" dirty="0">
                <a:solidFill>
                  <a:schemeClr val="tx1">
                    <a:alpha val="55000"/>
                  </a:schemeClr>
                </a:solidFill>
              </a:rPr>
              <a:t> </a:t>
            </a:r>
            <a:r>
              <a:rPr lang="en-US" sz="2400" b="1" dirty="0" err="1">
                <a:solidFill>
                  <a:schemeClr val="tx1">
                    <a:alpha val="55000"/>
                  </a:schemeClr>
                </a:solidFill>
                <a:highlight>
                  <a:srgbClr val="D7D200"/>
                </a:highlight>
              </a:rPr>
              <a:t>nichtig</a:t>
            </a:r>
            <a:r>
              <a:rPr lang="en-US" sz="2400" b="1" dirty="0">
                <a:solidFill>
                  <a:schemeClr val="tx1">
                    <a:alpha val="55000"/>
                  </a:schemeClr>
                </a:solidFill>
                <a:highlight>
                  <a:srgbClr val="D7D200"/>
                </a:highlight>
              </a:rPr>
              <a:t> die Weisheit </a:t>
            </a:r>
            <a:r>
              <a:rPr lang="en-US" sz="2400" b="1" dirty="0" err="1">
                <a:solidFill>
                  <a:schemeClr val="tx1">
                    <a:alpha val="55000"/>
                  </a:schemeClr>
                </a:solidFill>
                <a:highlight>
                  <a:srgbClr val="D7D200"/>
                </a:highlight>
              </a:rPr>
              <a:t>ihrer</a:t>
            </a:r>
            <a:r>
              <a:rPr lang="en-US" sz="2400" b="1" dirty="0">
                <a:solidFill>
                  <a:schemeClr val="tx1">
                    <a:alpha val="55000"/>
                  </a:schemeClr>
                </a:solidFill>
                <a:highlight>
                  <a:srgbClr val="D7D200"/>
                </a:highlight>
              </a:rPr>
              <a:t> </a:t>
            </a:r>
            <a:r>
              <a:rPr lang="en-US" sz="2400" b="1" dirty="0" err="1">
                <a:solidFill>
                  <a:schemeClr val="tx1">
                    <a:alpha val="55000"/>
                  </a:schemeClr>
                </a:solidFill>
                <a:highlight>
                  <a:srgbClr val="D7D200"/>
                </a:highlight>
              </a:rPr>
              <a:t>mächtigen</a:t>
            </a:r>
            <a:r>
              <a:rPr lang="en-US" sz="2400" b="1" dirty="0">
                <a:solidFill>
                  <a:schemeClr val="tx1">
                    <a:alpha val="55000"/>
                  </a:schemeClr>
                </a:solidFill>
                <a:highlight>
                  <a:srgbClr val="D7D200"/>
                </a:highlight>
              </a:rPr>
              <a:t> </a:t>
            </a:r>
            <a:r>
              <a:rPr lang="en-US" sz="2400" b="1" dirty="0" err="1">
                <a:solidFill>
                  <a:schemeClr val="tx1">
                    <a:alpha val="55000"/>
                  </a:schemeClr>
                </a:solidFill>
                <a:highlight>
                  <a:srgbClr val="D7D200"/>
                </a:highlight>
              </a:rPr>
              <a:t>Männer</a:t>
            </a:r>
            <a:r>
              <a:rPr lang="en-US" sz="2400" b="1" dirty="0">
                <a:solidFill>
                  <a:schemeClr val="tx1">
                    <a:alpha val="55000"/>
                  </a:schemeClr>
                </a:solidFill>
                <a:highlight>
                  <a:srgbClr val="D7D200"/>
                </a:highlight>
              </a:rPr>
              <a:t> </a:t>
            </a:r>
            <a:br>
              <a:rPr lang="en-US" sz="2400" b="1" dirty="0">
                <a:solidFill>
                  <a:schemeClr val="tx1">
                    <a:alpha val="55000"/>
                  </a:schemeClr>
                </a:solidFill>
              </a:rPr>
            </a:br>
            <a:r>
              <a:rPr lang="en-US" sz="2400" b="1" dirty="0">
                <a:solidFill>
                  <a:schemeClr val="tx1">
                    <a:alpha val="55000"/>
                  </a:schemeClr>
                </a:solidFill>
              </a:rPr>
              <a:t>und </a:t>
            </a:r>
            <a:r>
              <a:rPr lang="en-US" sz="2400" b="1" dirty="0" err="1">
                <a:solidFill>
                  <a:schemeClr val="tx1">
                    <a:alpha val="55000"/>
                  </a:schemeClr>
                </a:solidFill>
              </a:rPr>
              <a:t>wie</a:t>
            </a:r>
            <a:r>
              <a:rPr lang="en-US" sz="2400" b="1" dirty="0">
                <a:solidFill>
                  <a:schemeClr val="tx1">
                    <a:alpha val="55000"/>
                  </a:schemeClr>
                </a:solidFill>
              </a:rPr>
              <a:t> </a:t>
            </a:r>
            <a:r>
              <a:rPr lang="en-US" sz="2400" b="1" dirty="0" err="1">
                <a:solidFill>
                  <a:schemeClr val="tx1">
                    <a:alpha val="55000"/>
                  </a:schemeClr>
                </a:solidFill>
                <a:highlight>
                  <a:srgbClr val="D7D200"/>
                </a:highlight>
              </a:rPr>
              <a:t>schwach</a:t>
            </a:r>
            <a:r>
              <a:rPr lang="en-US" sz="2400" b="1" dirty="0">
                <a:solidFill>
                  <a:schemeClr val="tx1">
                    <a:alpha val="55000"/>
                  </a:schemeClr>
                </a:solidFill>
                <a:highlight>
                  <a:srgbClr val="D7D200"/>
                </a:highlight>
              </a:rPr>
              <a:t> die Macht </a:t>
            </a:r>
            <a:r>
              <a:rPr lang="en-US" sz="2400" b="1" dirty="0" err="1">
                <a:solidFill>
                  <a:schemeClr val="tx1">
                    <a:alpha val="55000"/>
                  </a:schemeClr>
                </a:solidFill>
                <a:highlight>
                  <a:srgbClr val="D7D200"/>
                </a:highlight>
              </a:rPr>
              <a:t>ihrer</a:t>
            </a:r>
            <a:r>
              <a:rPr lang="en-US" sz="2400" b="1" dirty="0">
                <a:solidFill>
                  <a:schemeClr val="tx1">
                    <a:alpha val="55000"/>
                  </a:schemeClr>
                </a:solidFill>
                <a:highlight>
                  <a:srgbClr val="D7D200"/>
                </a:highlight>
              </a:rPr>
              <a:t> </a:t>
            </a:r>
            <a:r>
              <a:rPr lang="en-US" sz="2400" b="1" dirty="0" err="1">
                <a:solidFill>
                  <a:schemeClr val="tx1">
                    <a:alpha val="55000"/>
                  </a:schemeClr>
                </a:solidFill>
                <a:highlight>
                  <a:srgbClr val="D7D200"/>
                </a:highlight>
              </a:rPr>
              <a:t>Götzen</a:t>
            </a:r>
            <a:r>
              <a:rPr lang="en-US" sz="2400" b="1" dirty="0">
                <a:solidFill>
                  <a:schemeClr val="tx1">
                    <a:alpha val="55000"/>
                  </a:schemeClr>
                </a:solidFill>
                <a:highlight>
                  <a:srgbClr val="D7D200"/>
                </a:highlight>
              </a:rPr>
              <a:t> war, </a:t>
            </a:r>
            <a:br>
              <a:rPr lang="en-US" sz="2400" b="1" dirty="0">
                <a:solidFill>
                  <a:schemeClr val="tx1">
                    <a:alpha val="55000"/>
                  </a:schemeClr>
                </a:solidFill>
              </a:rPr>
            </a:br>
            <a:r>
              <a:rPr lang="en-US" sz="2400" b="1" dirty="0" err="1">
                <a:solidFill>
                  <a:schemeClr val="tx1">
                    <a:alpha val="55000"/>
                  </a:schemeClr>
                </a:solidFill>
              </a:rPr>
              <a:t>wenn</a:t>
            </a:r>
            <a:r>
              <a:rPr lang="en-US" sz="2400" b="1" dirty="0">
                <a:solidFill>
                  <a:schemeClr val="tx1">
                    <a:alpha val="55000"/>
                  </a:schemeClr>
                </a:solidFill>
              </a:rPr>
              <a:t> </a:t>
            </a:r>
            <a:r>
              <a:rPr lang="en-US" sz="2400" b="1" dirty="0" err="1">
                <a:solidFill>
                  <a:schemeClr val="tx1">
                    <a:alpha val="55000"/>
                  </a:schemeClr>
                </a:solidFill>
              </a:rPr>
              <a:t>sie</a:t>
            </a:r>
            <a:r>
              <a:rPr lang="en-US" sz="2400" b="1" dirty="0">
                <a:solidFill>
                  <a:schemeClr val="tx1">
                    <a:alpha val="55000"/>
                  </a:schemeClr>
                </a:solidFill>
              </a:rPr>
              <a:t> den </a:t>
            </a:r>
            <a:r>
              <a:rPr lang="en-US" sz="2400" b="1" dirty="0" err="1">
                <a:solidFill>
                  <a:schemeClr val="tx1">
                    <a:alpha val="55000"/>
                  </a:schemeClr>
                </a:solidFill>
                <a:highlight>
                  <a:srgbClr val="D7D200"/>
                </a:highlight>
              </a:rPr>
              <a:t>Geboten</a:t>
            </a:r>
            <a:r>
              <a:rPr lang="en-US" sz="2400" b="1" dirty="0">
                <a:solidFill>
                  <a:schemeClr val="tx1">
                    <a:alpha val="55000"/>
                  </a:schemeClr>
                </a:solidFill>
                <a:highlight>
                  <a:srgbClr val="D7D200"/>
                </a:highlight>
              </a:rPr>
              <a:t> des HERRN </a:t>
            </a:r>
            <a:r>
              <a:rPr lang="en-US" sz="2400" b="1" dirty="0">
                <a:solidFill>
                  <a:schemeClr val="tx1">
                    <a:alpha val="55000"/>
                  </a:schemeClr>
                </a:solidFill>
              </a:rPr>
              <a:t>(JHWH‘s, des Ewig </a:t>
            </a:r>
            <a:r>
              <a:rPr lang="en-US" sz="2400" b="1" dirty="0" err="1">
                <a:solidFill>
                  <a:schemeClr val="tx1">
                    <a:alpha val="55000"/>
                  </a:schemeClr>
                </a:solidFill>
              </a:rPr>
              <a:t>Seienden</a:t>
            </a:r>
            <a:r>
              <a:rPr lang="en-US" sz="2400" b="1" dirty="0">
                <a:solidFill>
                  <a:schemeClr val="tx1">
                    <a:alpha val="55000"/>
                  </a:schemeClr>
                </a:solidFill>
              </a:rPr>
              <a:t>) </a:t>
            </a:r>
            <a:br>
              <a:rPr lang="en-US" sz="2400" b="1" dirty="0">
                <a:solidFill>
                  <a:schemeClr val="tx1">
                    <a:alpha val="55000"/>
                  </a:schemeClr>
                </a:solidFill>
              </a:rPr>
            </a:br>
            <a:r>
              <a:rPr lang="en-US" sz="2400" b="1" dirty="0">
                <a:solidFill>
                  <a:schemeClr val="tx1">
                    <a:alpha val="55000"/>
                  </a:schemeClr>
                </a:solidFill>
                <a:highlight>
                  <a:srgbClr val="D7D200"/>
                </a:highlight>
              </a:rPr>
              <a:t>Widerstand </a:t>
            </a:r>
            <a:r>
              <a:rPr lang="en-US" sz="2400" b="1" dirty="0" err="1">
                <a:solidFill>
                  <a:schemeClr val="tx1">
                    <a:alpha val="55000"/>
                  </a:schemeClr>
                </a:solidFill>
              </a:rPr>
              <a:t>leisteten</a:t>
            </a:r>
            <a:r>
              <a:rPr lang="en-US" sz="2400" b="1" dirty="0">
                <a:solidFill>
                  <a:schemeClr val="tx1">
                    <a:alpha val="55000"/>
                  </a:schemeClr>
                </a:solidFill>
              </a:rPr>
              <a:t>. …</a:t>
            </a:r>
          </a:p>
        </p:txBody>
      </p:sp>
    </p:spTree>
    <p:extLst>
      <p:ext uri="{BB962C8B-B14F-4D97-AF65-F5344CB8AC3E}">
        <p14:creationId xmlns:p14="http://schemas.microsoft.com/office/powerpoint/2010/main" val="4451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776DED-28FF-9528-AFE5-7ACE82B278C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2" name="Rectangle 11">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uadroTexto 2">
            <a:extLst>
              <a:ext uri="{FF2B5EF4-FFF2-40B4-BE49-F238E27FC236}">
                <a16:creationId xmlns:a16="http://schemas.microsoft.com/office/drawing/2014/main" id="{FB2AE62A-13FA-2C93-6253-565DBD0CF74A}"/>
              </a:ext>
            </a:extLst>
          </p:cNvPr>
          <p:cNvSpPr txBox="1"/>
          <p:nvPr/>
        </p:nvSpPr>
        <p:spPr>
          <a:xfrm>
            <a:off x="891822" y="1600201"/>
            <a:ext cx="10442222" cy="1209434"/>
          </a:xfrm>
          <a:prstGeom prst="rect">
            <a:avLst/>
          </a:prstGeom>
        </p:spPr>
        <p:txBody>
          <a:bodyPr vert="horz" lIns="91440" tIns="45720" rIns="91440" bIns="45720" rtlCol="0">
            <a:noAutofit/>
          </a:bodyPr>
          <a:lstStyle/>
          <a:p>
            <a:pPr algn="ctr">
              <a:lnSpc>
                <a:spcPct val="90000"/>
              </a:lnSpc>
              <a:spcBef>
                <a:spcPts val="600"/>
              </a:spcBef>
            </a:pPr>
            <a:r>
              <a:rPr lang="en-US" sz="2400" b="1" dirty="0">
                <a:solidFill>
                  <a:schemeClr val="tx1">
                    <a:alpha val="55000"/>
                  </a:schemeClr>
                </a:solidFill>
              </a:rPr>
              <a:t>GOTT </a:t>
            </a:r>
            <a:r>
              <a:rPr lang="en-US" sz="2400" b="1" dirty="0" err="1">
                <a:solidFill>
                  <a:schemeClr val="tx1">
                    <a:alpha val="55000"/>
                  </a:schemeClr>
                </a:solidFill>
              </a:rPr>
              <a:t>würde</a:t>
            </a:r>
            <a:r>
              <a:rPr lang="en-US" sz="2400" b="1" dirty="0">
                <a:solidFill>
                  <a:schemeClr val="tx1">
                    <a:alpha val="55000"/>
                  </a:schemeClr>
                </a:solidFill>
              </a:rPr>
              <a:t> das </a:t>
            </a:r>
            <a:r>
              <a:rPr lang="en-US" sz="2400" b="1" dirty="0" err="1">
                <a:solidFill>
                  <a:schemeClr val="tx1">
                    <a:alpha val="55000"/>
                  </a:schemeClr>
                </a:solidFill>
              </a:rPr>
              <a:t>ägyptische</a:t>
            </a:r>
            <a:r>
              <a:rPr lang="en-US" sz="2400" b="1" dirty="0">
                <a:solidFill>
                  <a:schemeClr val="tx1">
                    <a:alpha val="55000"/>
                  </a:schemeClr>
                </a:solidFill>
              </a:rPr>
              <a:t> Volk für seinen </a:t>
            </a:r>
            <a:r>
              <a:rPr lang="en-US" sz="2400" b="1" dirty="0" err="1">
                <a:solidFill>
                  <a:schemeClr val="tx1">
                    <a:alpha val="55000"/>
                  </a:schemeClr>
                </a:solidFill>
              </a:rPr>
              <a:t>Götzendienst</a:t>
            </a:r>
            <a:r>
              <a:rPr lang="en-US" sz="2400" b="1" dirty="0">
                <a:solidFill>
                  <a:schemeClr val="tx1">
                    <a:alpha val="55000"/>
                  </a:schemeClr>
                </a:solidFill>
              </a:rPr>
              <a:t> </a:t>
            </a:r>
            <a:r>
              <a:rPr lang="en-US" sz="2400" b="1" dirty="0" err="1">
                <a:solidFill>
                  <a:schemeClr val="tx1">
                    <a:alpha val="55000"/>
                  </a:schemeClr>
                </a:solidFill>
              </a:rPr>
              <a:t>bestrafen</a:t>
            </a:r>
            <a:r>
              <a:rPr lang="en-US" sz="2400" b="1" dirty="0">
                <a:solidFill>
                  <a:schemeClr val="tx1">
                    <a:alpha val="55000"/>
                  </a:schemeClr>
                </a:solidFill>
              </a:rPr>
              <a:t> </a:t>
            </a:r>
            <a:br>
              <a:rPr lang="en-US" sz="2400" b="1" dirty="0">
                <a:solidFill>
                  <a:schemeClr val="tx1">
                    <a:alpha val="55000"/>
                  </a:schemeClr>
                </a:solidFill>
              </a:rPr>
            </a:br>
            <a:r>
              <a:rPr lang="en-US" sz="2400" b="1" dirty="0">
                <a:solidFill>
                  <a:schemeClr val="tx1">
                    <a:alpha val="55000"/>
                  </a:schemeClr>
                </a:solidFill>
              </a:rPr>
              <a:t>und es </a:t>
            </a:r>
            <a:r>
              <a:rPr lang="en-US" sz="2400" b="1" dirty="0" err="1">
                <a:solidFill>
                  <a:schemeClr val="tx1">
                    <a:alpha val="55000"/>
                  </a:schemeClr>
                </a:solidFill>
              </a:rPr>
              <a:t>zum</a:t>
            </a:r>
            <a:r>
              <a:rPr lang="en-US" sz="2400" b="1" dirty="0">
                <a:solidFill>
                  <a:schemeClr val="tx1">
                    <a:alpha val="55000"/>
                  </a:schemeClr>
                </a:solidFill>
              </a:rPr>
              <a:t> </a:t>
            </a:r>
            <a:r>
              <a:rPr lang="en-US" sz="2400" b="1" dirty="0" err="1">
                <a:solidFill>
                  <a:schemeClr val="tx1">
                    <a:alpha val="55000"/>
                  </a:schemeClr>
                </a:solidFill>
              </a:rPr>
              <a:t>Schweigen</a:t>
            </a:r>
            <a:r>
              <a:rPr lang="en-US" sz="2400" b="1" dirty="0">
                <a:solidFill>
                  <a:schemeClr val="tx1">
                    <a:alpha val="55000"/>
                  </a:schemeClr>
                </a:solidFill>
              </a:rPr>
              <a:t> </a:t>
            </a:r>
            <a:r>
              <a:rPr lang="en-US" sz="2400" b="1" dirty="0" err="1">
                <a:solidFill>
                  <a:schemeClr val="tx1">
                    <a:alpha val="55000"/>
                  </a:schemeClr>
                </a:solidFill>
              </a:rPr>
              <a:t>bringen</a:t>
            </a:r>
            <a:r>
              <a:rPr lang="en-US" sz="2400" b="1" dirty="0">
                <a:solidFill>
                  <a:schemeClr val="tx1">
                    <a:alpha val="55000"/>
                  </a:schemeClr>
                </a:solidFill>
              </a:rPr>
              <a:t>, </a:t>
            </a:r>
            <a:br>
              <a:rPr lang="en-US" sz="2400" b="1" dirty="0">
                <a:solidFill>
                  <a:schemeClr val="tx1">
                    <a:alpha val="55000"/>
                  </a:schemeClr>
                </a:solidFill>
              </a:rPr>
            </a:br>
            <a:r>
              <a:rPr lang="en-US" sz="2400" b="1" dirty="0" err="1">
                <a:solidFill>
                  <a:schemeClr val="tx1">
                    <a:alpha val="55000"/>
                  </a:schemeClr>
                </a:solidFill>
              </a:rPr>
              <a:t>wenn</a:t>
            </a:r>
            <a:r>
              <a:rPr lang="en-US" sz="2400" b="1" dirty="0">
                <a:solidFill>
                  <a:schemeClr val="tx1">
                    <a:alpha val="55000"/>
                  </a:schemeClr>
                </a:solidFill>
              </a:rPr>
              <a:t> es </a:t>
            </a:r>
            <a:r>
              <a:rPr lang="en-US" sz="2400" b="1" dirty="0" err="1">
                <a:solidFill>
                  <a:schemeClr val="tx1">
                    <a:alpha val="55000"/>
                  </a:schemeClr>
                </a:solidFill>
              </a:rPr>
              <a:t>sich</a:t>
            </a:r>
            <a:r>
              <a:rPr lang="en-US" sz="2400" b="1" dirty="0">
                <a:solidFill>
                  <a:schemeClr val="tx1">
                    <a:alpha val="55000"/>
                  </a:schemeClr>
                </a:solidFill>
              </a:rPr>
              <a:t> </a:t>
            </a:r>
            <a:r>
              <a:rPr lang="en-US" sz="2400" b="1" dirty="0" err="1">
                <a:solidFill>
                  <a:schemeClr val="tx1">
                    <a:alpha val="55000"/>
                  </a:schemeClr>
                </a:solidFill>
              </a:rPr>
              <a:t>mit</a:t>
            </a:r>
            <a:r>
              <a:rPr lang="en-US" sz="2400" b="1" dirty="0">
                <a:solidFill>
                  <a:schemeClr val="tx1">
                    <a:alpha val="55000"/>
                  </a:schemeClr>
                </a:solidFill>
              </a:rPr>
              <a:t> den </a:t>
            </a:r>
            <a:r>
              <a:rPr lang="en-US" sz="2400" b="1" dirty="0" err="1">
                <a:solidFill>
                  <a:schemeClr val="tx1">
                    <a:alpha val="55000"/>
                  </a:schemeClr>
                </a:solidFill>
              </a:rPr>
              <a:t>Segnungen</a:t>
            </a:r>
            <a:r>
              <a:rPr lang="en-US" sz="2400" b="1" dirty="0">
                <a:solidFill>
                  <a:schemeClr val="tx1">
                    <a:alpha val="55000"/>
                  </a:schemeClr>
                </a:solidFill>
              </a:rPr>
              <a:t> seiner </a:t>
            </a:r>
            <a:r>
              <a:rPr lang="en-US" sz="2400" b="1" dirty="0" err="1">
                <a:solidFill>
                  <a:schemeClr val="tx1">
                    <a:alpha val="55000"/>
                  </a:schemeClr>
                </a:solidFill>
              </a:rPr>
              <a:t>sinnlosen</a:t>
            </a:r>
            <a:r>
              <a:rPr lang="en-US" sz="2400" b="1" dirty="0">
                <a:solidFill>
                  <a:schemeClr val="tx1">
                    <a:alpha val="55000"/>
                  </a:schemeClr>
                </a:solidFill>
              </a:rPr>
              <a:t> </a:t>
            </a:r>
            <a:r>
              <a:rPr lang="en-US" sz="2400" b="1" dirty="0" err="1">
                <a:solidFill>
                  <a:schemeClr val="tx1">
                    <a:alpha val="55000"/>
                  </a:schemeClr>
                </a:solidFill>
              </a:rPr>
              <a:t>Götzen</a:t>
            </a:r>
            <a:r>
              <a:rPr lang="en-US" sz="2400" b="1" dirty="0">
                <a:solidFill>
                  <a:schemeClr val="tx1">
                    <a:alpha val="55000"/>
                  </a:schemeClr>
                </a:solidFill>
              </a:rPr>
              <a:t> </a:t>
            </a:r>
            <a:r>
              <a:rPr lang="en-US" sz="2400" b="1" dirty="0" err="1">
                <a:solidFill>
                  <a:schemeClr val="tx1">
                    <a:alpha val="55000"/>
                  </a:schemeClr>
                </a:solidFill>
              </a:rPr>
              <a:t>rühmte</a:t>
            </a:r>
            <a:r>
              <a:rPr lang="en-US" sz="2400" b="1" dirty="0">
                <a:solidFill>
                  <a:schemeClr val="tx1">
                    <a:alpha val="55000"/>
                  </a:schemeClr>
                </a:solidFill>
              </a:rPr>
              <a:t>.</a:t>
            </a:r>
          </a:p>
        </p:txBody>
      </p:sp>
      <p:sp>
        <p:nvSpPr>
          <p:cNvPr id="2" name="CuadroTexto 3">
            <a:extLst>
              <a:ext uri="{FF2B5EF4-FFF2-40B4-BE49-F238E27FC236}">
                <a16:creationId xmlns:a16="http://schemas.microsoft.com/office/drawing/2014/main" id="{4B74E5FC-383C-D18E-234E-4DEC4C25BEFA}"/>
              </a:ext>
            </a:extLst>
          </p:cNvPr>
          <p:cNvSpPr txBox="1"/>
          <p:nvPr/>
        </p:nvSpPr>
        <p:spPr>
          <a:xfrm>
            <a:off x="7826900" y="5390388"/>
            <a:ext cx="3810000" cy="268224"/>
          </a:xfrm>
          <a:prstGeom prst="rect">
            <a:avLst/>
          </a:prstGeom>
        </p:spPr>
        <p:txBody>
          <a:bodyPr vert="horz" lIns="91440" tIns="45720" rIns="91440" bIns="45720" rtlCol="0" anchor="t">
            <a:normAutofit fontScale="92500" lnSpcReduction="10000"/>
          </a:bodyPr>
          <a:lstStyle/>
          <a:p>
            <a:pPr>
              <a:lnSpc>
                <a:spcPct val="90000"/>
              </a:lnSpc>
              <a:spcBef>
                <a:spcPct val="0"/>
              </a:spcBef>
              <a:spcAft>
                <a:spcPts val="600"/>
              </a:spcAft>
            </a:pPr>
            <a:r>
              <a:rPr lang="en-US" sz="1400" b="1" kern="1200" dirty="0">
                <a:solidFill>
                  <a:schemeClr val="tx1"/>
                </a:solidFill>
                <a:latin typeface="+mj-lt"/>
                <a:ea typeface="+mj-ea"/>
                <a:cs typeface="+mj-cs"/>
              </a:rPr>
              <a:t>E. G. White, </a:t>
            </a:r>
            <a:r>
              <a:rPr lang="en-US" sz="1400" b="1" kern="1200" dirty="0" err="1">
                <a:solidFill>
                  <a:schemeClr val="tx1"/>
                </a:solidFill>
                <a:latin typeface="+mj-lt"/>
                <a:ea typeface="+mj-ea"/>
                <a:cs typeface="+mj-cs"/>
              </a:rPr>
              <a:t>Patriarchen</a:t>
            </a:r>
            <a:r>
              <a:rPr lang="en-US" sz="1400" b="1" kern="1200" dirty="0">
                <a:solidFill>
                  <a:schemeClr val="tx1"/>
                </a:solidFill>
                <a:latin typeface="+mj-lt"/>
                <a:ea typeface="+mj-ea"/>
                <a:cs typeface="+mj-cs"/>
              </a:rPr>
              <a:t> und </a:t>
            </a:r>
            <a:r>
              <a:rPr lang="en-US" sz="1400" b="1" kern="1200" dirty="0" err="1">
                <a:solidFill>
                  <a:schemeClr val="tx1"/>
                </a:solidFill>
                <a:latin typeface="+mj-lt"/>
                <a:ea typeface="+mj-ea"/>
                <a:cs typeface="+mj-cs"/>
              </a:rPr>
              <a:t>Propheten</a:t>
            </a:r>
            <a:r>
              <a:rPr lang="en-US" sz="1400" b="1" kern="1200" dirty="0">
                <a:solidFill>
                  <a:schemeClr val="tx1"/>
                </a:solidFill>
                <a:latin typeface="+mj-lt"/>
                <a:ea typeface="+mj-ea"/>
                <a:cs typeface="+mj-cs"/>
              </a:rPr>
              <a:t>, S. 263</a:t>
            </a:r>
          </a:p>
        </p:txBody>
      </p:sp>
      <p:sp>
        <p:nvSpPr>
          <p:cNvPr id="5" name="CuadroTexto 2">
            <a:extLst>
              <a:ext uri="{FF2B5EF4-FFF2-40B4-BE49-F238E27FC236}">
                <a16:creationId xmlns:a16="http://schemas.microsoft.com/office/drawing/2014/main" id="{E64CAFA0-4BB7-4949-4FC3-F7C0B9551384}"/>
              </a:ext>
            </a:extLst>
          </p:cNvPr>
          <p:cNvSpPr txBox="1"/>
          <p:nvPr/>
        </p:nvSpPr>
        <p:spPr>
          <a:xfrm>
            <a:off x="457200" y="2950030"/>
            <a:ext cx="11277600" cy="2275113"/>
          </a:xfrm>
          <a:prstGeom prst="rect">
            <a:avLst/>
          </a:prstGeom>
          <a:solidFill>
            <a:srgbClr val="FFC000"/>
          </a:solidFill>
        </p:spPr>
        <p:txBody>
          <a:bodyPr vert="horz" lIns="91440" tIns="45720" rIns="91440" bIns="45720" rtlCol="0">
            <a:noAutofit/>
          </a:bodyPr>
          <a:lstStyle/>
          <a:p>
            <a:pPr algn="ctr">
              <a:lnSpc>
                <a:spcPct val="90000"/>
              </a:lnSpc>
              <a:spcBef>
                <a:spcPts val="600"/>
              </a:spcBef>
            </a:pPr>
            <a:r>
              <a:rPr lang="en-US" sz="2600" b="1" dirty="0">
                <a:solidFill>
                  <a:schemeClr val="tx1">
                    <a:alpha val="55000"/>
                  </a:schemeClr>
                </a:solidFill>
              </a:rPr>
              <a:t>GOTT </a:t>
            </a:r>
            <a:r>
              <a:rPr lang="en-US" sz="2600" b="1" dirty="0" err="1">
                <a:solidFill>
                  <a:schemeClr val="tx1">
                    <a:alpha val="55000"/>
                  </a:schemeClr>
                </a:solidFill>
              </a:rPr>
              <a:t>wollte</a:t>
            </a:r>
            <a:r>
              <a:rPr lang="en-US" sz="2600" b="1" dirty="0">
                <a:solidFill>
                  <a:schemeClr val="tx1">
                    <a:alpha val="55000"/>
                  </a:schemeClr>
                </a:solidFill>
              </a:rPr>
              <a:t> seinen </a:t>
            </a:r>
            <a:r>
              <a:rPr lang="en-US" sz="2600" b="1" dirty="0" err="1">
                <a:solidFill>
                  <a:schemeClr val="tx1">
                    <a:alpha val="55000"/>
                  </a:schemeClr>
                </a:solidFill>
              </a:rPr>
              <a:t>Eigenen</a:t>
            </a:r>
            <a:r>
              <a:rPr lang="en-US" sz="2600" b="1" dirty="0">
                <a:solidFill>
                  <a:schemeClr val="tx1">
                    <a:alpha val="55000"/>
                  </a:schemeClr>
                </a:solidFill>
              </a:rPr>
              <a:t> NAMEN </a:t>
            </a:r>
            <a:r>
              <a:rPr lang="en-US" sz="2600" b="1" dirty="0" err="1">
                <a:solidFill>
                  <a:schemeClr val="tx1">
                    <a:alpha val="55000"/>
                  </a:schemeClr>
                </a:solidFill>
              </a:rPr>
              <a:t>verherrlichen</a:t>
            </a:r>
            <a:r>
              <a:rPr lang="en-US" sz="2600" b="1" dirty="0">
                <a:solidFill>
                  <a:schemeClr val="tx1">
                    <a:alpha val="55000"/>
                  </a:schemeClr>
                </a:solidFill>
              </a:rPr>
              <a:t>, </a:t>
            </a:r>
            <a:br>
              <a:rPr lang="en-US" sz="2600" b="1" dirty="0">
                <a:solidFill>
                  <a:schemeClr val="tx1">
                    <a:alpha val="55000"/>
                  </a:schemeClr>
                </a:solidFill>
              </a:rPr>
            </a:br>
            <a:r>
              <a:rPr lang="en-US" sz="2600" b="1" dirty="0" err="1">
                <a:solidFill>
                  <a:schemeClr val="tx1">
                    <a:alpha val="55000"/>
                  </a:schemeClr>
                </a:solidFill>
              </a:rPr>
              <a:t>damit</a:t>
            </a:r>
            <a:r>
              <a:rPr lang="en-US" sz="2600" b="1" dirty="0">
                <a:solidFill>
                  <a:schemeClr val="tx1">
                    <a:alpha val="55000"/>
                  </a:schemeClr>
                </a:solidFill>
              </a:rPr>
              <a:t> </a:t>
            </a:r>
            <a:r>
              <a:rPr lang="en-US" sz="2600" b="1" dirty="0" err="1">
                <a:solidFill>
                  <a:schemeClr val="tx1">
                    <a:alpha val="55000"/>
                  </a:schemeClr>
                </a:solidFill>
              </a:rPr>
              <a:t>andere</a:t>
            </a:r>
            <a:r>
              <a:rPr lang="en-US" sz="2600" b="1" dirty="0">
                <a:solidFill>
                  <a:schemeClr val="tx1">
                    <a:alpha val="55000"/>
                  </a:schemeClr>
                </a:solidFill>
              </a:rPr>
              <a:t> Völker von Seiner Macht </a:t>
            </a:r>
            <a:r>
              <a:rPr lang="en-US" sz="2600" b="1" dirty="0" err="1">
                <a:solidFill>
                  <a:schemeClr val="tx1">
                    <a:alpha val="55000"/>
                  </a:schemeClr>
                </a:solidFill>
              </a:rPr>
              <a:t>hören</a:t>
            </a:r>
            <a:r>
              <a:rPr lang="en-US" sz="2600" b="1" dirty="0">
                <a:solidFill>
                  <a:schemeClr val="tx1">
                    <a:alpha val="55000"/>
                  </a:schemeClr>
                </a:solidFill>
              </a:rPr>
              <a:t> </a:t>
            </a:r>
            <a:br>
              <a:rPr lang="en-US" sz="2600" b="1" dirty="0">
                <a:solidFill>
                  <a:schemeClr val="tx1">
                    <a:alpha val="55000"/>
                  </a:schemeClr>
                </a:solidFill>
              </a:rPr>
            </a:br>
            <a:r>
              <a:rPr lang="en-US" sz="2600" b="1" dirty="0">
                <a:solidFill>
                  <a:schemeClr val="tx1">
                    <a:alpha val="55000"/>
                  </a:schemeClr>
                </a:solidFill>
              </a:rPr>
              <a:t>und </a:t>
            </a:r>
            <a:r>
              <a:rPr lang="en-US" sz="2600" b="1" dirty="0" err="1">
                <a:solidFill>
                  <a:schemeClr val="tx1">
                    <a:alpha val="55000"/>
                  </a:schemeClr>
                </a:solidFill>
              </a:rPr>
              <a:t>vor</a:t>
            </a:r>
            <a:r>
              <a:rPr lang="en-US" sz="2600" b="1" dirty="0">
                <a:solidFill>
                  <a:schemeClr val="tx1">
                    <a:alpha val="55000"/>
                  </a:schemeClr>
                </a:solidFill>
              </a:rPr>
              <a:t> Seinen </a:t>
            </a:r>
            <a:r>
              <a:rPr lang="en-US" sz="2600" b="1" dirty="0" err="1">
                <a:solidFill>
                  <a:schemeClr val="tx1">
                    <a:alpha val="55000"/>
                  </a:schemeClr>
                </a:solidFill>
              </a:rPr>
              <a:t>mächtigen</a:t>
            </a:r>
            <a:r>
              <a:rPr lang="en-US" sz="2600" b="1" dirty="0">
                <a:solidFill>
                  <a:schemeClr val="tx1">
                    <a:alpha val="55000"/>
                  </a:schemeClr>
                </a:solidFill>
              </a:rPr>
              <a:t> Taten </a:t>
            </a:r>
            <a:r>
              <a:rPr lang="en-US" sz="2600" b="1" dirty="0" err="1">
                <a:solidFill>
                  <a:schemeClr val="tx1">
                    <a:alpha val="55000"/>
                  </a:schemeClr>
                </a:solidFill>
              </a:rPr>
              <a:t>zittern</a:t>
            </a:r>
            <a:r>
              <a:rPr lang="en-US" sz="2600" b="1" dirty="0">
                <a:solidFill>
                  <a:schemeClr val="tx1">
                    <a:alpha val="55000"/>
                  </a:schemeClr>
                </a:solidFill>
              </a:rPr>
              <a:t> </a:t>
            </a:r>
            <a:br>
              <a:rPr lang="en-US" sz="2600" b="1" dirty="0">
                <a:solidFill>
                  <a:schemeClr val="tx1">
                    <a:alpha val="55000"/>
                  </a:schemeClr>
                </a:solidFill>
              </a:rPr>
            </a:br>
            <a:r>
              <a:rPr lang="en-US" sz="2600" b="1" dirty="0">
                <a:solidFill>
                  <a:schemeClr val="tx1">
                    <a:alpha val="55000"/>
                  </a:schemeClr>
                </a:solidFill>
              </a:rPr>
              <a:t>und </a:t>
            </a:r>
            <a:r>
              <a:rPr lang="en-US" sz="2600" b="1" dirty="0" err="1">
                <a:solidFill>
                  <a:schemeClr val="tx1">
                    <a:alpha val="55000"/>
                  </a:schemeClr>
                </a:solidFill>
              </a:rPr>
              <a:t>damit</a:t>
            </a:r>
            <a:r>
              <a:rPr lang="en-US" sz="2600" b="1" dirty="0">
                <a:solidFill>
                  <a:schemeClr val="tx1">
                    <a:alpha val="55000"/>
                  </a:schemeClr>
                </a:solidFill>
              </a:rPr>
              <a:t> Sein Volk </a:t>
            </a:r>
            <a:r>
              <a:rPr lang="en-US" sz="2600" b="1" dirty="0" err="1">
                <a:solidFill>
                  <a:schemeClr val="tx1">
                    <a:alpha val="55000"/>
                  </a:schemeClr>
                </a:solidFill>
              </a:rPr>
              <a:t>dazu</a:t>
            </a:r>
            <a:r>
              <a:rPr lang="en-US" sz="2600" b="1" dirty="0">
                <a:solidFill>
                  <a:schemeClr val="tx1">
                    <a:alpha val="55000"/>
                  </a:schemeClr>
                </a:solidFill>
              </a:rPr>
              <a:t> </a:t>
            </a:r>
            <a:r>
              <a:rPr lang="en-US" sz="2600" b="1" dirty="0" err="1">
                <a:solidFill>
                  <a:schemeClr val="tx1">
                    <a:alpha val="55000"/>
                  </a:schemeClr>
                </a:solidFill>
              </a:rPr>
              <a:t>gebracht</a:t>
            </a:r>
            <a:r>
              <a:rPr lang="en-US" sz="2600" b="1" dirty="0">
                <a:solidFill>
                  <a:schemeClr val="tx1">
                    <a:alpha val="55000"/>
                  </a:schemeClr>
                </a:solidFill>
              </a:rPr>
              <a:t> </a:t>
            </a:r>
            <a:r>
              <a:rPr lang="en-US" sz="2600" b="1" dirty="0" err="1">
                <a:solidFill>
                  <a:schemeClr val="tx1">
                    <a:alpha val="55000"/>
                  </a:schemeClr>
                </a:solidFill>
              </a:rPr>
              <a:t>wird</a:t>
            </a:r>
            <a:r>
              <a:rPr lang="en-US" sz="2600" b="1" dirty="0">
                <a:solidFill>
                  <a:schemeClr val="tx1">
                    <a:alpha val="55000"/>
                  </a:schemeClr>
                </a:solidFill>
              </a:rPr>
              <a:t>, </a:t>
            </a:r>
            <a:br>
              <a:rPr lang="en-US" sz="2600" b="1" dirty="0">
                <a:solidFill>
                  <a:schemeClr val="tx1">
                    <a:alpha val="55000"/>
                  </a:schemeClr>
                </a:solidFill>
              </a:rPr>
            </a:br>
            <a:r>
              <a:rPr lang="en-US" sz="2600" b="1" dirty="0" err="1">
                <a:solidFill>
                  <a:schemeClr val="tx1">
                    <a:alpha val="55000"/>
                  </a:schemeClr>
                </a:solidFill>
              </a:rPr>
              <a:t>sich</a:t>
            </a:r>
            <a:r>
              <a:rPr lang="en-US" sz="2600" b="1" dirty="0">
                <a:solidFill>
                  <a:schemeClr val="tx1">
                    <a:alpha val="55000"/>
                  </a:schemeClr>
                </a:solidFill>
              </a:rPr>
              <a:t> von </a:t>
            </a:r>
            <a:r>
              <a:rPr lang="en-US" sz="2600" b="1" dirty="0" err="1">
                <a:solidFill>
                  <a:schemeClr val="tx1">
                    <a:alpha val="55000"/>
                  </a:schemeClr>
                </a:solidFill>
              </a:rPr>
              <a:t>seinem</a:t>
            </a:r>
            <a:r>
              <a:rPr lang="en-US" sz="2600" b="1" dirty="0">
                <a:solidFill>
                  <a:schemeClr val="tx1">
                    <a:alpha val="55000"/>
                  </a:schemeClr>
                </a:solidFill>
              </a:rPr>
              <a:t> </a:t>
            </a:r>
            <a:r>
              <a:rPr lang="en-US" sz="2600" b="1" dirty="0" err="1">
                <a:solidFill>
                  <a:schemeClr val="tx1">
                    <a:alpha val="55000"/>
                  </a:schemeClr>
                </a:solidFill>
              </a:rPr>
              <a:t>Götzendienst</a:t>
            </a:r>
            <a:r>
              <a:rPr lang="en-US" sz="2600" b="1" dirty="0">
                <a:solidFill>
                  <a:schemeClr val="tx1">
                    <a:alpha val="55000"/>
                  </a:schemeClr>
                </a:solidFill>
              </a:rPr>
              <a:t> </a:t>
            </a:r>
            <a:r>
              <a:rPr lang="en-US" sz="2600" b="1" dirty="0" err="1">
                <a:solidFill>
                  <a:schemeClr val="tx1">
                    <a:alpha val="55000"/>
                  </a:schemeClr>
                </a:solidFill>
              </a:rPr>
              <a:t>abzuwenden</a:t>
            </a:r>
            <a:r>
              <a:rPr lang="en-US" sz="2600" b="1" dirty="0">
                <a:solidFill>
                  <a:schemeClr val="tx1">
                    <a:alpha val="55000"/>
                  </a:schemeClr>
                </a:solidFill>
              </a:rPr>
              <a:t> </a:t>
            </a:r>
            <a:br>
              <a:rPr lang="en-US" sz="2600" b="1" dirty="0">
                <a:solidFill>
                  <a:schemeClr val="tx1">
                    <a:alpha val="55000"/>
                  </a:schemeClr>
                </a:solidFill>
              </a:rPr>
            </a:br>
            <a:r>
              <a:rPr lang="en-US" sz="2600" b="1" dirty="0">
                <a:solidFill>
                  <a:schemeClr val="tx1">
                    <a:alpha val="55000"/>
                  </a:schemeClr>
                </a:solidFill>
              </a:rPr>
              <a:t>und Ihn </a:t>
            </a:r>
            <a:r>
              <a:rPr lang="en-US" sz="2600" b="1" dirty="0" err="1">
                <a:solidFill>
                  <a:schemeClr val="tx1">
                    <a:alpha val="55000"/>
                  </a:schemeClr>
                </a:solidFill>
              </a:rPr>
              <a:t>allein</a:t>
            </a:r>
            <a:r>
              <a:rPr lang="en-US" sz="2600" b="1" dirty="0">
                <a:solidFill>
                  <a:schemeClr val="tx1">
                    <a:alpha val="55000"/>
                  </a:schemeClr>
                </a:solidFill>
              </a:rPr>
              <a:t> </a:t>
            </a:r>
            <a:r>
              <a:rPr lang="en-US" sz="2600" b="1" dirty="0" err="1">
                <a:solidFill>
                  <a:schemeClr val="tx1">
                    <a:alpha val="55000"/>
                  </a:schemeClr>
                </a:solidFill>
              </a:rPr>
              <a:t>anzubeten</a:t>
            </a:r>
            <a:r>
              <a:rPr lang="en-US" sz="2600" b="1" dirty="0">
                <a:solidFill>
                  <a:schemeClr val="tx1">
                    <a:alpha val="55000"/>
                  </a:schemeClr>
                </a:solidFill>
              </a:rPr>
              <a:t>.”</a:t>
            </a:r>
          </a:p>
        </p:txBody>
      </p:sp>
    </p:spTree>
    <p:extLst>
      <p:ext uri="{BB962C8B-B14F-4D97-AF65-F5344CB8AC3E}">
        <p14:creationId xmlns:p14="http://schemas.microsoft.com/office/powerpoint/2010/main" val="387755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8B01A79-D266-0D61-BE34-661E2139C98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739A0DF-DB65-7B55-987F-A2E0CB92BF75}"/>
              </a:ext>
            </a:extLst>
          </p:cNvPr>
          <p:cNvSpPr txBox="1"/>
          <p:nvPr/>
        </p:nvSpPr>
        <p:spPr>
          <a:xfrm>
            <a:off x="0" y="352193"/>
            <a:ext cx="6543676" cy="3539430"/>
          </a:xfrm>
          <a:prstGeom prst="rect">
            <a:avLst/>
          </a:prstGeom>
          <a:noFill/>
        </p:spPr>
        <p:txBody>
          <a:bodyPr wrap="square" rtlCol="0">
            <a:spAutoFit/>
          </a:bodyPr>
          <a:lstStyle/>
          <a:p>
            <a:pPr algn="ctr">
              <a:spcBef>
                <a:spcPts val="600"/>
              </a:spcBef>
            </a:pPr>
            <a:r>
              <a:rPr lang="de-DE" sz="2800" b="1" dirty="0"/>
              <a:t>Wenn das Volk GOTTES </a:t>
            </a:r>
            <a:br>
              <a:rPr lang="de-DE" sz="2800" b="1" dirty="0"/>
            </a:br>
            <a:r>
              <a:rPr lang="de-DE" sz="2800" b="1" dirty="0"/>
              <a:t>vor einem Krieg stand, </a:t>
            </a:r>
            <a:br>
              <a:rPr lang="de-DE" sz="2800" b="1" dirty="0"/>
            </a:br>
            <a:r>
              <a:rPr lang="de-DE" sz="2800" b="1" dirty="0"/>
              <a:t>wies GOTT es an, zunächst Friedensbedingungen auszuhandeln. Wenn keine Einigung </a:t>
            </a:r>
            <a:br>
              <a:rPr lang="de-DE" sz="2800" b="1" dirty="0"/>
            </a:br>
            <a:r>
              <a:rPr lang="de-DE" sz="2800" b="1" dirty="0"/>
              <a:t>erzielt werden konnte, </a:t>
            </a:r>
            <a:br>
              <a:rPr lang="de-DE" sz="2800" b="1" dirty="0"/>
            </a:br>
            <a:r>
              <a:rPr lang="de-DE" sz="2800" b="1" dirty="0"/>
              <a:t>musste man aktiv werden.</a:t>
            </a:r>
            <a:br>
              <a:rPr lang="de-DE" sz="2800" b="1" dirty="0"/>
            </a:br>
            <a:br>
              <a:rPr lang="de-DE" sz="400" b="1" dirty="0"/>
            </a:br>
            <a:r>
              <a:rPr lang="de-DE" sz="2400" b="1" dirty="0"/>
              <a:t>(5. Mose 20,10-12).</a:t>
            </a:r>
            <a:endParaRPr lang="en" sz="2800" b="1" dirty="0"/>
          </a:p>
        </p:txBody>
      </p:sp>
      <p:sp>
        <p:nvSpPr>
          <p:cNvPr id="11" name="CuadroTexto 10">
            <a:extLst>
              <a:ext uri="{FF2B5EF4-FFF2-40B4-BE49-F238E27FC236}">
                <a16:creationId xmlns:a16="http://schemas.microsoft.com/office/drawing/2014/main" id="{42A278DA-D0B2-7CE5-341B-EFB63D704D17}"/>
              </a:ext>
            </a:extLst>
          </p:cNvPr>
          <p:cNvSpPr txBox="1"/>
          <p:nvPr/>
        </p:nvSpPr>
        <p:spPr>
          <a:xfrm>
            <a:off x="0" y="4298128"/>
            <a:ext cx="12192000" cy="1569660"/>
          </a:xfrm>
          <a:prstGeom prst="rect">
            <a:avLst/>
          </a:prstGeom>
          <a:noFill/>
        </p:spPr>
        <p:txBody>
          <a:bodyPr wrap="square">
            <a:spAutoFit/>
          </a:bodyPr>
          <a:lstStyle/>
          <a:p>
            <a:pPr algn="ctr">
              <a:spcBef>
                <a:spcPts val="600"/>
              </a:spcBef>
            </a:pPr>
            <a:r>
              <a:rPr lang="de-DE" sz="3200" b="1" dirty="0"/>
              <a:t>So ging GOTT auch mit Ägypten um. </a:t>
            </a:r>
            <a:br>
              <a:rPr lang="de-DE" sz="3200" b="1" dirty="0"/>
            </a:br>
            <a:r>
              <a:rPr lang="de-DE" sz="3200" b="1" dirty="0"/>
              <a:t>Da aber Thutmosis keine friedliche Lösung akzeptierte,</a:t>
            </a:r>
            <a:br>
              <a:rPr lang="de-DE" sz="3200" b="1" dirty="0"/>
            </a:br>
            <a:r>
              <a:rPr lang="de-DE" sz="3200" b="1" dirty="0"/>
              <a:t>war der richtige Zeitpunkt zum Handeln gekommen.</a:t>
            </a:r>
            <a:endParaRPr lang="en" sz="3200" b="1" dirty="0"/>
          </a:p>
        </p:txBody>
      </p:sp>
      <p:pic>
        <p:nvPicPr>
          <p:cNvPr id="5" name="Imagen 4" descr="Un pastel de bodas&#10;&#10;El contenido generado por IA puede ser incorrecto.">
            <a:extLst>
              <a:ext uri="{FF2B5EF4-FFF2-40B4-BE49-F238E27FC236}">
                <a16:creationId xmlns:a16="http://schemas.microsoft.com/office/drawing/2014/main" id="{500EE665-4BA5-3A0D-EC9A-A354AFC47D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61777"/>
            <a:ext cx="6059621" cy="325263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292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843BF3B-69BC-31DE-0771-FBEF85A3F70A}"/>
            </a:ext>
          </a:extLst>
        </p:cNvPr>
        <p:cNvGrpSpPr/>
        <p:nvPr/>
      </p:nvGrpSpPr>
      <p:grpSpPr>
        <a:xfrm>
          <a:off x="0" y="0"/>
          <a:ext cx="0" cy="0"/>
          <a:chOff x="0" y="0"/>
          <a:chExt cx="0" cy="0"/>
        </a:xfrm>
      </p:grpSpPr>
      <p:pic>
        <p:nvPicPr>
          <p:cNvPr id="7" name="Imagen 6" descr="Imagen que contiene fila, tabla, grande, montón&#10;&#10;El contenido generado por IA puede ser incorrecto.">
            <a:extLst>
              <a:ext uri="{FF2B5EF4-FFF2-40B4-BE49-F238E27FC236}">
                <a16:creationId xmlns:a16="http://schemas.microsoft.com/office/drawing/2014/main" id="{1920729F-2666-A245-C53E-D38DEAED94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812" y="2049858"/>
            <a:ext cx="4604940" cy="30329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Grafik 3" descr="Ein Bild, das Kunst, Farbigkeit enthält.&#10;&#10;KI-generierte Inhalte können fehlerhaft sein.">
            <a:extLst>
              <a:ext uri="{FF2B5EF4-FFF2-40B4-BE49-F238E27FC236}">
                <a16:creationId xmlns:a16="http://schemas.microsoft.com/office/drawing/2014/main" id="{156AD40A-21AF-33DE-1199-A135C40F1C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44612" y="-864534"/>
            <a:ext cx="9650437" cy="6958857"/>
          </a:xfrm>
          <a:prstGeom prst="rect">
            <a:avLst/>
          </a:prstGeom>
          <a:effectLst>
            <a:softEdge rad="635000"/>
          </a:effectLst>
        </p:spPr>
      </p:pic>
      <p:sp>
        <p:nvSpPr>
          <p:cNvPr id="6" name="CuadroTexto 5">
            <a:extLst>
              <a:ext uri="{FF2B5EF4-FFF2-40B4-BE49-F238E27FC236}">
                <a16:creationId xmlns:a16="http://schemas.microsoft.com/office/drawing/2014/main" id="{58AE9BC1-DFE1-0DF9-F80C-AA34B0EFEA9A}"/>
              </a:ext>
            </a:extLst>
          </p:cNvPr>
          <p:cNvSpPr txBox="1"/>
          <p:nvPr/>
        </p:nvSpPr>
        <p:spPr>
          <a:xfrm>
            <a:off x="168812" y="5175796"/>
            <a:ext cx="12023188" cy="1569660"/>
          </a:xfrm>
          <a:prstGeom prst="rect">
            <a:avLst/>
          </a:prstGeom>
          <a:noFill/>
        </p:spPr>
        <p:txBody>
          <a:bodyPr wrap="square">
            <a:spAutoFit/>
          </a:bodyPr>
          <a:lstStyle/>
          <a:p>
            <a:pPr>
              <a:spcBef>
                <a:spcPts val="600"/>
              </a:spcBef>
            </a:pPr>
            <a:r>
              <a:rPr lang="de-DE" sz="3200" b="1" dirty="0"/>
              <a:t>Als die Plagen fielen, </a:t>
            </a:r>
            <a:br>
              <a:rPr lang="de-DE" sz="3200" b="1" dirty="0"/>
            </a:br>
            <a:r>
              <a:rPr lang="de-DE" sz="3200" b="1" dirty="0"/>
              <a:t>konnte kein Götze des riesigen ägyptischen Pantheons </a:t>
            </a:r>
            <a:br>
              <a:rPr lang="de-DE" sz="3200" b="1" dirty="0"/>
            </a:br>
            <a:r>
              <a:rPr lang="de-DE" sz="3200" b="1" dirty="0"/>
              <a:t>Ägypten vor der Macht des EINEN WAHREN GOTTES schützen.</a:t>
            </a:r>
            <a:endParaRPr lang="en" sz="3200" b="1" dirty="0"/>
          </a:p>
        </p:txBody>
      </p:sp>
    </p:spTree>
    <p:extLst>
      <p:ext uri="{BB962C8B-B14F-4D97-AF65-F5344CB8AC3E}">
        <p14:creationId xmlns:p14="http://schemas.microsoft.com/office/powerpoint/2010/main" val="424925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752233-2D7B-5003-51DD-2A0D336D4302}"/>
              </a:ext>
            </a:extLst>
          </p:cNvPr>
          <p:cNvSpPr txBox="1"/>
          <p:nvPr/>
        </p:nvSpPr>
        <p:spPr>
          <a:xfrm>
            <a:off x="878105" y="757896"/>
            <a:ext cx="9011480" cy="5524589"/>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400" b="1" dirty="0">
                <a:solidFill>
                  <a:srgbClr val="4F7F0D"/>
                </a:solidFill>
              </a:rPr>
              <a:t>Die Vorgeschichte:</a:t>
            </a:r>
          </a:p>
          <a:p>
            <a:pPr lvl="1">
              <a:spcBef>
                <a:spcPts val="600"/>
              </a:spcBef>
            </a:pPr>
            <a:r>
              <a:rPr lang="en" sz="2400" b="1" dirty="0"/>
              <a:t>Der Schlangenkampf (2. Mose 7:8-12)</a:t>
            </a:r>
          </a:p>
          <a:p>
            <a:pPr lvl="1">
              <a:spcBef>
                <a:spcPts val="600"/>
              </a:spcBef>
            </a:pPr>
            <a:r>
              <a:rPr lang="en" sz="2400" b="1" dirty="0"/>
              <a:t>	</a:t>
            </a:r>
            <a:r>
              <a:rPr lang="en" sz="2400" b="1" i="1" dirty="0">
                <a:solidFill>
                  <a:schemeClr val="bg1">
                    <a:lumMod val="65000"/>
                  </a:schemeClr>
                </a:solidFill>
                <a:highlight>
                  <a:srgbClr val="F6F3FF"/>
                </a:highlight>
              </a:rPr>
              <a:t>So, 20. Juli ‘25 – GOTT gegen Götter (Götzen)</a:t>
            </a:r>
          </a:p>
          <a:p>
            <a:pPr lvl="1">
              <a:spcBef>
                <a:spcPts val="600"/>
              </a:spcBef>
            </a:pPr>
            <a:r>
              <a:rPr lang="en" sz="2400" b="1" dirty="0"/>
              <a:t>Ein verhärtetes Herz (2. Mose 7:13)</a:t>
            </a:r>
          </a:p>
          <a:p>
            <a:pPr lvl="1">
              <a:spcBef>
                <a:spcPts val="600"/>
              </a:spcBef>
            </a:pPr>
            <a:r>
              <a:rPr lang="en" sz="2400" b="1" dirty="0"/>
              <a:t>	</a:t>
            </a:r>
            <a:r>
              <a:rPr lang="en" sz="2400" b="1" i="1" dirty="0">
                <a:solidFill>
                  <a:schemeClr val="bg1">
                    <a:lumMod val="65000"/>
                  </a:schemeClr>
                </a:solidFill>
                <a:highlight>
                  <a:srgbClr val="F6F3FF"/>
                </a:highlight>
              </a:rPr>
              <a:t>Mo, 21. Juli ‘25 – Wer verhärtete das Herz des Pharao?</a:t>
            </a:r>
          </a:p>
          <a:p>
            <a:pPr>
              <a:spcBef>
                <a:spcPts val="1800"/>
              </a:spcBef>
            </a:pPr>
            <a:r>
              <a:rPr lang="en" sz="2400" b="1" dirty="0">
                <a:solidFill>
                  <a:srgbClr val="263DCA"/>
                </a:solidFill>
              </a:rPr>
              <a:t>Die Plagen:</a:t>
            </a:r>
          </a:p>
          <a:p>
            <a:pPr lvl="1">
              <a:spcBef>
                <a:spcPts val="600"/>
              </a:spcBef>
            </a:pPr>
            <a:r>
              <a:rPr lang="en" sz="2400" b="1" dirty="0"/>
              <a:t>Drei milde Plagen (2. Mose 7:14-8:15)</a:t>
            </a:r>
          </a:p>
          <a:p>
            <a:pPr lvl="1">
              <a:spcBef>
                <a:spcPts val="600"/>
              </a:spcBef>
            </a:pPr>
            <a:r>
              <a:rPr lang="en" sz="2400" b="1" dirty="0"/>
              <a:t>	</a:t>
            </a:r>
            <a:r>
              <a:rPr lang="en" sz="2400" b="1" i="1" dirty="0">
                <a:solidFill>
                  <a:schemeClr val="bg1">
                    <a:lumMod val="65000"/>
                  </a:schemeClr>
                </a:solidFill>
                <a:highlight>
                  <a:srgbClr val="F6F3FF"/>
                </a:highlight>
              </a:rPr>
              <a:t>Di, 22. Juli ‘25 – Die ersten 3 Plagen</a:t>
            </a:r>
          </a:p>
          <a:p>
            <a:pPr lvl="1">
              <a:spcBef>
                <a:spcPts val="600"/>
              </a:spcBef>
            </a:pPr>
            <a:r>
              <a:rPr lang="en" sz="2400" b="1" dirty="0"/>
              <a:t>Drei ernsthafte Plagen (2. Mose 8:16-9:12)</a:t>
            </a:r>
          </a:p>
          <a:p>
            <a:pPr lvl="1">
              <a:spcBef>
                <a:spcPts val="600"/>
              </a:spcBef>
            </a:pPr>
            <a:r>
              <a:rPr lang="en" sz="2400" b="1" dirty="0"/>
              <a:t>	</a:t>
            </a:r>
            <a:r>
              <a:rPr lang="en" sz="2400" b="1" i="1" dirty="0">
                <a:solidFill>
                  <a:schemeClr val="bg1">
                    <a:lumMod val="65000"/>
                  </a:schemeClr>
                </a:solidFill>
                <a:highlight>
                  <a:srgbClr val="F6F3FF"/>
                </a:highlight>
              </a:rPr>
              <a:t>Mi, 23. Juli ‘25 – Ungeziefer, Viehpest u. Geschwüre</a:t>
            </a:r>
          </a:p>
          <a:p>
            <a:pPr lvl="1">
              <a:spcBef>
                <a:spcPts val="600"/>
              </a:spcBef>
            </a:pPr>
            <a:r>
              <a:rPr lang="de-DE" sz="2400" b="1" dirty="0"/>
              <a:t>Drei verheerende Plagen </a:t>
            </a:r>
            <a:r>
              <a:rPr lang="en" sz="2400" b="1" dirty="0"/>
              <a:t>(2. Mose 9:13-10:29)</a:t>
            </a:r>
          </a:p>
          <a:p>
            <a:pPr lvl="1">
              <a:spcBef>
                <a:spcPts val="600"/>
              </a:spcBef>
            </a:pPr>
            <a:r>
              <a:rPr lang="en" sz="2400" b="1" dirty="0"/>
              <a:t>	</a:t>
            </a:r>
            <a:r>
              <a:rPr lang="en" sz="2400" b="1" i="1" dirty="0">
                <a:highlight>
                  <a:srgbClr val="F6F3FF"/>
                </a:highlight>
              </a:rPr>
              <a:t> </a:t>
            </a:r>
            <a:r>
              <a:rPr lang="en" sz="2400" b="1" i="1" dirty="0">
                <a:solidFill>
                  <a:schemeClr val="bg1">
                    <a:lumMod val="65000"/>
                  </a:schemeClr>
                </a:solidFill>
                <a:highlight>
                  <a:srgbClr val="F6F3FF"/>
                </a:highlight>
              </a:rPr>
              <a:t>Do, 24. Juli ‘25 – Hagel, Heuschrecken u. Finsternis</a:t>
            </a:r>
            <a:endParaRPr lang="en" sz="2400" b="1" dirty="0">
              <a:solidFill>
                <a:schemeClr val="bg1">
                  <a:lumMod val="65000"/>
                </a:schemeClr>
              </a:solidFill>
            </a:endParaRPr>
          </a:p>
        </p:txBody>
      </p:sp>
      <p:pic>
        <p:nvPicPr>
          <p:cNvPr id="10" name="Imagen 9" descr="Icono&#10;&#10;El contenido generado por IA puede ser incorrecto.">
            <a:extLst>
              <a:ext uri="{FF2B5EF4-FFF2-40B4-BE49-F238E27FC236}">
                <a16:creationId xmlns:a16="http://schemas.microsoft.com/office/drawing/2014/main" id="{B554827B-3D73-6FC5-2D56-772F326984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476" y="3209542"/>
            <a:ext cx="297825" cy="29782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B1489463-AD26-82A5-6571-758D70F6C8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6476" y="817899"/>
            <a:ext cx="297825" cy="297825"/>
          </a:xfrm>
          <a:prstGeom prst="rect">
            <a:avLst/>
          </a:prstGeom>
          <a:effectLst>
            <a:outerShdw blurRad="50800" dist="38100" dir="8100000" algn="tr" rotWithShape="0">
              <a:prstClr val="black">
                <a:alpha val="40000"/>
              </a:prstClr>
            </a:outerShdw>
          </a:effectLst>
        </p:spPr>
      </p:pic>
      <p:pic>
        <p:nvPicPr>
          <p:cNvPr id="21" name="Imagen 20" descr="Forma, Flecha&#10;&#10;El contenido generado por IA puede ser incorrecto.">
            <a:extLst>
              <a:ext uri="{FF2B5EF4-FFF2-40B4-BE49-F238E27FC236}">
                <a16:creationId xmlns:a16="http://schemas.microsoft.com/office/drawing/2014/main" id="{C79A316D-86B5-9EB8-4549-E8BE341B160D}"/>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779874" y="3661908"/>
            <a:ext cx="396564" cy="206116"/>
          </a:xfrm>
          <a:prstGeom prst="rect">
            <a:avLst/>
          </a:prstGeom>
          <a:effectLst>
            <a:outerShdw blurRad="50800" dist="38100" dir="8100000" algn="tr" rotWithShape="0">
              <a:prstClr val="black">
                <a:alpha val="40000"/>
              </a:prstClr>
            </a:outerShdw>
          </a:effectLst>
        </p:spPr>
      </p:pic>
      <p:pic>
        <p:nvPicPr>
          <p:cNvPr id="25" name="Imagen 24" descr="Imagen que contiene monitor, pantalla, computadora, firmar&#10;&#10;El contenido generado por IA puede ser incorrecto.">
            <a:extLst>
              <a:ext uri="{FF2B5EF4-FFF2-40B4-BE49-F238E27FC236}">
                <a16:creationId xmlns:a16="http://schemas.microsoft.com/office/drawing/2014/main" id="{D5B0FAEE-5089-56BC-82DA-783E8A4CDE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79874" y="4530195"/>
            <a:ext cx="396564" cy="206116"/>
          </a:xfrm>
          <a:prstGeom prst="rect">
            <a:avLst/>
          </a:prstGeom>
          <a:effectLst>
            <a:outerShdw blurRad="50800" dist="38100" dir="8100000" algn="tr" rotWithShape="0">
              <a:prstClr val="black">
                <a:alpha val="40000"/>
              </a:prstClr>
            </a:outerShdw>
          </a:effectLst>
        </p:spPr>
      </p:pic>
      <p:pic>
        <p:nvPicPr>
          <p:cNvPr id="26" name="Imagen 25" descr="Pantalla de video juego&#10;&#10;El contenido generado por IA puede ser incorrecto.">
            <a:extLst>
              <a:ext uri="{FF2B5EF4-FFF2-40B4-BE49-F238E27FC236}">
                <a16:creationId xmlns:a16="http://schemas.microsoft.com/office/drawing/2014/main" id="{DF828DBF-D763-812E-FBEF-2D6A94C6638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79874" y="1286227"/>
            <a:ext cx="396564" cy="206116"/>
          </a:xfrm>
          <a:prstGeom prst="rect">
            <a:avLst/>
          </a:prstGeom>
          <a:effectLst>
            <a:outerShdw blurRad="50800" dist="38100" dir="8100000" algn="tr" rotWithShape="0">
              <a:prstClr val="black">
                <a:alpha val="40000"/>
              </a:prstClr>
            </a:outerShdw>
          </a:effectLst>
        </p:spPr>
      </p:pic>
      <p:pic>
        <p:nvPicPr>
          <p:cNvPr id="27" name="Imagen 26" descr="Pantalla de video juego&#10;&#10;El contenido generado por IA puede ser incorrecto.">
            <a:extLst>
              <a:ext uri="{FF2B5EF4-FFF2-40B4-BE49-F238E27FC236}">
                <a16:creationId xmlns:a16="http://schemas.microsoft.com/office/drawing/2014/main" id="{D106AF38-DD73-A16A-1B04-C5A2B5255AC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779874" y="2182527"/>
            <a:ext cx="396564" cy="206116"/>
          </a:xfrm>
          <a:prstGeom prst="rect">
            <a:avLst/>
          </a:prstGeom>
          <a:effectLst>
            <a:outerShdw blurRad="50800" dist="38100" dir="8100000" algn="tr" rotWithShape="0">
              <a:prstClr val="black">
                <a:alpha val="40000"/>
              </a:prstClr>
            </a:outerShdw>
          </a:effectLst>
        </p:spPr>
      </p:pic>
      <p:pic>
        <p:nvPicPr>
          <p:cNvPr id="29" name="Imagen 28" descr="Forma, Flecha&#10;&#10;El contenido generado por IA puede ser incorrecto.">
            <a:extLst>
              <a:ext uri="{FF2B5EF4-FFF2-40B4-BE49-F238E27FC236}">
                <a16:creationId xmlns:a16="http://schemas.microsoft.com/office/drawing/2014/main" id="{79681E11-24CD-1221-1E2C-1F00C50A6C8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779874" y="5441328"/>
            <a:ext cx="396564" cy="206116"/>
          </a:xfrm>
          <a:prstGeom prst="rect">
            <a:avLst/>
          </a:prstGeom>
          <a:effectLst>
            <a:outerShdw blurRad="50800" dist="38100" dir="8100000" algn="tr" rotWithShape="0">
              <a:prstClr val="black">
                <a:alpha val="40000"/>
              </a:prstClr>
            </a:outerShdw>
          </a:effectLst>
        </p:spPr>
      </p:pic>
      <p:sp>
        <p:nvSpPr>
          <p:cNvPr id="8" name="Rechteck 7">
            <a:extLst>
              <a:ext uri="{FF2B5EF4-FFF2-40B4-BE49-F238E27FC236}">
                <a16:creationId xmlns:a16="http://schemas.microsoft.com/office/drawing/2014/main" id="{0F323D53-8CBC-C5BA-0F62-DFAA84A4FD98}"/>
              </a:ext>
            </a:extLst>
          </p:cNvPr>
          <p:cNvSpPr/>
          <p:nvPr/>
        </p:nvSpPr>
        <p:spPr>
          <a:xfrm>
            <a:off x="6557977" y="389375"/>
            <a:ext cx="6141070"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i="1" spc="1000" dirty="0">
                <a:ln>
                  <a:solidFill>
                    <a:schemeClr val="accent3">
                      <a:lumMod val="50000"/>
                    </a:schemeClr>
                  </a:solidFill>
                </a:ln>
                <a:blipFill>
                  <a:blip r:embed="rId11"/>
                  <a:stretch>
                    <a:fillRect/>
                  </a:stretch>
                </a:blipFill>
                <a:effectLst>
                  <a:outerShdw blurRad="38100" dist="38100" dir="2700000" algn="tl">
                    <a:srgbClr val="000000">
                      <a:alpha val="43137"/>
                    </a:srgbClr>
                  </a:outerShdw>
                </a:effectLst>
                <a:latin typeface="Candara" panose="020E0502030303020204" pitchFamily="34" charset="0"/>
              </a:rPr>
              <a:t>Ü B      E R</a:t>
            </a:r>
            <a:endParaRPr lang="de-DE" sz="7200" b="1" i="1" cap="none" spc="1000" dirty="0">
              <a:ln>
                <a:solidFill>
                  <a:schemeClr val="accent3">
                    <a:lumMod val="50000"/>
                  </a:schemeClr>
                </a:solidFill>
              </a:ln>
              <a:blipFill>
                <a:blip r:embed="rId11"/>
                <a:stretch>
                  <a:fillRect/>
                </a:stretch>
              </a:blipFill>
              <a:effectLst>
                <a:outerShdw blurRad="38100" dist="38100" dir="2700000" algn="tl">
                  <a:srgbClr val="000000">
                    <a:alpha val="43137"/>
                  </a:srgbClr>
                </a:outerShdw>
              </a:effectLst>
              <a:latin typeface="Candara" panose="020E0502030303020204" pitchFamily="34" charset="0"/>
            </a:endParaRPr>
          </a:p>
        </p:txBody>
      </p:sp>
      <p:sp>
        <p:nvSpPr>
          <p:cNvPr id="12" name="Rechteck 11">
            <a:extLst>
              <a:ext uri="{FF2B5EF4-FFF2-40B4-BE49-F238E27FC236}">
                <a16:creationId xmlns:a16="http://schemas.microsoft.com/office/drawing/2014/main" id="{FB353F14-7FF6-BA61-0400-92F560C40F13}"/>
              </a:ext>
            </a:extLst>
          </p:cNvPr>
          <p:cNvSpPr/>
          <p:nvPr/>
        </p:nvSpPr>
        <p:spPr>
          <a:xfrm rot="5400000">
            <a:off x="7306705" y="2078152"/>
            <a:ext cx="4916275"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spc="700" dirty="0">
                <a:ln>
                  <a:solidFill>
                    <a:schemeClr val="accent3">
                      <a:lumMod val="50000"/>
                    </a:schemeClr>
                  </a:solidFill>
                </a:ln>
                <a:blipFill>
                  <a:blip r:embed="rId12"/>
                  <a:stretch>
                    <a:fillRect/>
                  </a:stretch>
                </a:blipFill>
                <a:effectLst>
                  <a:outerShdw blurRad="38100" dist="38100" dir="2700000" algn="tl">
                    <a:srgbClr val="000000">
                      <a:alpha val="43137"/>
                    </a:srgbClr>
                  </a:outerShdw>
                </a:effectLst>
                <a:latin typeface="Candara" panose="020E0502030303020204" pitchFamily="34" charset="0"/>
              </a:rPr>
              <a:t>b</a:t>
            </a:r>
            <a:r>
              <a:rPr lang="de-DE" sz="7200" b="1" cap="none" spc="700" dirty="0">
                <a:ln>
                  <a:solidFill>
                    <a:schemeClr val="accent3">
                      <a:lumMod val="50000"/>
                    </a:schemeClr>
                  </a:solidFill>
                </a:ln>
                <a:blipFill>
                  <a:blip r:embed="rId12"/>
                  <a:stretch>
                    <a:fillRect/>
                  </a:stretch>
                </a:blipFill>
                <a:effectLst>
                  <a:outerShdw blurRad="38100" dist="38100" dir="2700000" algn="tl">
                    <a:srgbClr val="000000">
                      <a:alpha val="43137"/>
                    </a:srgbClr>
                  </a:outerShdw>
                </a:effectLst>
                <a:latin typeface="Candara" panose="020E0502030303020204" pitchFamily="34" charset="0"/>
              </a:rPr>
              <a:t>lick</a:t>
            </a:r>
          </a:p>
        </p:txBody>
      </p:sp>
      <p:pic>
        <p:nvPicPr>
          <p:cNvPr id="13" name="Grafik 12">
            <a:extLst>
              <a:ext uri="{FF2B5EF4-FFF2-40B4-BE49-F238E27FC236}">
                <a16:creationId xmlns:a16="http://schemas.microsoft.com/office/drawing/2014/main" id="{46F69315-0A57-0D75-013A-590B8C27B7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64338" y="129520"/>
            <a:ext cx="2342326" cy="1560575"/>
          </a:xfrm>
          <a:prstGeom prst="rect">
            <a:avLst/>
          </a:prstGeom>
        </p:spPr>
      </p:pic>
    </p:spTree>
    <p:extLst>
      <p:ext uri="{BB962C8B-B14F-4D97-AF65-F5344CB8AC3E}">
        <p14:creationId xmlns:p14="http://schemas.microsoft.com/office/powerpoint/2010/main" val="34269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3"/>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par>
                          <p:cTn id="14" fill="hold">
                            <p:stCondLst>
                              <p:cond delay="1000"/>
                            </p:stCondLst>
                            <p:childTnLst>
                              <p:par>
                                <p:cTn id="15" presetID="17"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ppt_x</p:attrName>
                                        </p:attrNameLst>
                                      </p:cBhvr>
                                      <p:tavLst>
                                        <p:tav tm="0">
                                          <p:val>
                                            <p:strVal val="#ppt_x-#ppt_w/2"/>
                                          </p:val>
                                        </p:tav>
                                        <p:tav tm="100000">
                                          <p:val>
                                            <p:strVal val="#ppt_x"/>
                                          </p:val>
                                        </p:tav>
                                      </p:tavLst>
                                    </p:anim>
                                    <p:anim calcmode="lin" valueType="num">
                                      <p:cBhvr>
                                        <p:cTn id="18" dur="500" fill="hold"/>
                                        <p:tgtEl>
                                          <p:spTgt spid="26"/>
                                        </p:tgtEl>
                                        <p:attrNameLst>
                                          <p:attrName>ppt_y</p:attrName>
                                        </p:attrNameLst>
                                      </p:cBhvr>
                                      <p:tavLst>
                                        <p:tav tm="0">
                                          <p:val>
                                            <p:strVal val="#ppt_y"/>
                                          </p:val>
                                        </p:tav>
                                        <p:tav tm="100000">
                                          <p:val>
                                            <p:strVal val="#ppt_y"/>
                                          </p:val>
                                        </p:tav>
                                      </p:tavLst>
                                    </p:anim>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par>
                          <p:cTn id="28" fill="hold">
                            <p:stCondLst>
                              <p:cond delay="2000"/>
                            </p:stCondLst>
                            <p:childTnLst>
                              <p:par>
                                <p:cTn id="29" presetID="17" presetClass="entr" presetSubtype="8"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ppt_x</p:attrName>
                                        </p:attrNameLst>
                                      </p:cBhvr>
                                      <p:tavLst>
                                        <p:tav tm="0">
                                          <p:val>
                                            <p:strVal val="#ppt_x-#ppt_w/2"/>
                                          </p:val>
                                        </p:tav>
                                        <p:tav tm="100000">
                                          <p:val>
                                            <p:strVal val="#ppt_x"/>
                                          </p:val>
                                        </p:tav>
                                      </p:tavLst>
                                    </p:anim>
                                    <p:anim calcmode="lin" valueType="num">
                                      <p:cBhvr>
                                        <p:cTn id="32" dur="500" fill="hold"/>
                                        <p:tgtEl>
                                          <p:spTgt spid="27"/>
                                        </p:tgtEl>
                                        <p:attrNameLst>
                                          <p:attrName>ppt_y</p:attrName>
                                        </p:attrNameLst>
                                      </p:cBhvr>
                                      <p:tavLst>
                                        <p:tav tm="0">
                                          <p:val>
                                            <p:strVal val="#ppt_y"/>
                                          </p:val>
                                        </p:tav>
                                        <p:tav tm="100000">
                                          <p:val>
                                            <p:strVal val="#ppt_y"/>
                                          </p:val>
                                        </p:tav>
                                      </p:tavLst>
                                    </p:anim>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strVal val="#ppt_h"/>
                                          </p:val>
                                        </p:tav>
                                        <p:tav tm="100000">
                                          <p:val>
                                            <p:strVal val="#ppt_h"/>
                                          </p:val>
                                        </p:tav>
                                      </p:tavLst>
                                    </p:anim>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wipe(left)">
                                      <p:cBhvr>
                                        <p:cTn id="38" dur="500"/>
                                        <p:tgtEl>
                                          <p:spTgt spid="2">
                                            <p:txEl>
                                              <p:pRg st="3" end="3"/>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wipe(left)">
                                      <p:cBhvr>
                                        <p:cTn id="41" dur="500"/>
                                        <p:tgtEl>
                                          <p:spTgt spid="2">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0" presetClass="entr" presetSubtype="0" decel="10000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strVal val="#ppt_w+.3"/>
                                          </p:val>
                                        </p:tav>
                                        <p:tav tm="100000">
                                          <p:val>
                                            <p:strVal val="#ppt_w"/>
                                          </p:val>
                                        </p:tav>
                                      </p:tavLst>
                                    </p:anim>
                                    <p:anim calcmode="lin" valueType="num">
                                      <p:cBhvr>
                                        <p:cTn id="47" dur="500" fill="hold"/>
                                        <p:tgtEl>
                                          <p:spTgt spid="10"/>
                                        </p:tgtEl>
                                        <p:attrNameLst>
                                          <p:attrName>ppt_h</p:attrName>
                                        </p:attrNameLst>
                                      </p:cBhvr>
                                      <p:tavLst>
                                        <p:tav tm="0">
                                          <p:val>
                                            <p:strVal val="#ppt_h"/>
                                          </p:val>
                                        </p:tav>
                                        <p:tav tm="100000">
                                          <p:val>
                                            <p:strVal val="#ppt_h"/>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Effect transition="in" filter="wipe(left)">
                                      <p:cBhvr>
                                        <p:cTn id="52" dur="500"/>
                                        <p:tgtEl>
                                          <p:spTgt spid="2">
                                            <p:txEl>
                                              <p:pRg st="5" end="5"/>
                                            </p:txEl>
                                          </p:spTgt>
                                        </p:tgtEl>
                                      </p:cBhvr>
                                    </p:animEffect>
                                  </p:childTnLst>
                                </p:cTn>
                              </p:par>
                            </p:childTnLst>
                          </p:cTn>
                        </p:par>
                        <p:par>
                          <p:cTn id="53" fill="hold">
                            <p:stCondLst>
                              <p:cond delay="1000"/>
                            </p:stCondLst>
                            <p:childTnLst>
                              <p:par>
                                <p:cTn id="54" presetID="17" presetClass="entr" presetSubtype="8"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ppt_x</p:attrName>
                                        </p:attrNameLst>
                                      </p:cBhvr>
                                      <p:tavLst>
                                        <p:tav tm="0">
                                          <p:val>
                                            <p:strVal val="#ppt_x-#ppt_w/2"/>
                                          </p:val>
                                        </p:tav>
                                        <p:tav tm="100000">
                                          <p:val>
                                            <p:strVal val="#ppt_x"/>
                                          </p:val>
                                        </p:tav>
                                      </p:tavLst>
                                    </p:anim>
                                    <p:anim calcmode="lin" valueType="num">
                                      <p:cBhvr>
                                        <p:cTn id="57" dur="500" fill="hold"/>
                                        <p:tgtEl>
                                          <p:spTgt spid="21"/>
                                        </p:tgtEl>
                                        <p:attrNameLst>
                                          <p:attrName>ppt_y</p:attrName>
                                        </p:attrNameLst>
                                      </p:cBhvr>
                                      <p:tavLst>
                                        <p:tav tm="0">
                                          <p:val>
                                            <p:strVal val="#ppt_y"/>
                                          </p:val>
                                        </p:tav>
                                        <p:tav tm="100000">
                                          <p:val>
                                            <p:strVal val="#ppt_y"/>
                                          </p:val>
                                        </p:tav>
                                      </p:tavLst>
                                    </p:anim>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strVal val="#ppt_h"/>
                                          </p:val>
                                        </p:tav>
                                        <p:tav tm="100000">
                                          <p:val>
                                            <p:strVal val="#ppt_h"/>
                                          </p:val>
                                        </p:tav>
                                      </p:tavLst>
                                    </p:anim>
                                  </p:childTnLst>
                                </p:cTn>
                              </p:par>
                            </p:childTnLst>
                          </p:cTn>
                        </p:par>
                        <p:par>
                          <p:cTn id="60" fill="hold">
                            <p:stCondLst>
                              <p:cond delay="1500"/>
                            </p:stCondLst>
                            <p:childTnLst>
                              <p:par>
                                <p:cTn id="61" presetID="22" presetClass="entr" presetSubtype="8" fill="hold" grpId="0" nodeType="afterEffect">
                                  <p:stCondLst>
                                    <p:cond delay="0"/>
                                  </p:stCondLst>
                                  <p:childTnLst>
                                    <p:set>
                                      <p:cBhvr>
                                        <p:cTn id="62" dur="1" fill="hold">
                                          <p:stCondLst>
                                            <p:cond delay="0"/>
                                          </p:stCondLst>
                                        </p:cTn>
                                        <p:tgtEl>
                                          <p:spTgt spid="2">
                                            <p:txEl>
                                              <p:pRg st="6" end="6"/>
                                            </p:txEl>
                                          </p:spTgt>
                                        </p:tgtEl>
                                        <p:attrNameLst>
                                          <p:attrName>style.visibility</p:attrName>
                                        </p:attrNameLst>
                                      </p:cBhvr>
                                      <p:to>
                                        <p:strVal val="visible"/>
                                      </p:to>
                                    </p:set>
                                    <p:animEffect transition="in" filter="wipe(left)">
                                      <p:cBhvr>
                                        <p:cTn id="63" dur="500"/>
                                        <p:tgtEl>
                                          <p:spTgt spid="2">
                                            <p:txEl>
                                              <p:pRg st="6" end="6"/>
                                            </p:tx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
                                            <p:txEl>
                                              <p:pRg st="7" end="7"/>
                                            </p:txEl>
                                          </p:spTgt>
                                        </p:tgtEl>
                                        <p:attrNameLst>
                                          <p:attrName>style.visibility</p:attrName>
                                        </p:attrNameLst>
                                      </p:cBhvr>
                                      <p:to>
                                        <p:strVal val="visible"/>
                                      </p:to>
                                    </p:set>
                                    <p:animEffect transition="in" filter="wipe(left)">
                                      <p:cBhvr>
                                        <p:cTn id="66" dur="500"/>
                                        <p:tgtEl>
                                          <p:spTgt spid="2">
                                            <p:txEl>
                                              <p:pRg st="7" end="7"/>
                                            </p:txEl>
                                          </p:spTgt>
                                        </p:tgtEl>
                                      </p:cBhvr>
                                    </p:animEffect>
                                  </p:childTnLst>
                                </p:cTn>
                              </p:par>
                            </p:childTnLst>
                          </p:cTn>
                        </p:par>
                        <p:par>
                          <p:cTn id="67" fill="hold">
                            <p:stCondLst>
                              <p:cond delay="2000"/>
                            </p:stCondLst>
                            <p:childTnLst>
                              <p:par>
                                <p:cTn id="68" presetID="17" presetClass="entr" presetSubtype="8"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p:cTn id="70" dur="500" fill="hold"/>
                                        <p:tgtEl>
                                          <p:spTgt spid="25"/>
                                        </p:tgtEl>
                                        <p:attrNameLst>
                                          <p:attrName>ppt_x</p:attrName>
                                        </p:attrNameLst>
                                      </p:cBhvr>
                                      <p:tavLst>
                                        <p:tav tm="0">
                                          <p:val>
                                            <p:strVal val="#ppt_x-#ppt_w/2"/>
                                          </p:val>
                                        </p:tav>
                                        <p:tav tm="100000">
                                          <p:val>
                                            <p:strVal val="#ppt_x"/>
                                          </p:val>
                                        </p:tav>
                                      </p:tavLst>
                                    </p:anim>
                                    <p:anim calcmode="lin" valueType="num">
                                      <p:cBhvr>
                                        <p:cTn id="71" dur="500" fill="hold"/>
                                        <p:tgtEl>
                                          <p:spTgt spid="25"/>
                                        </p:tgtEl>
                                        <p:attrNameLst>
                                          <p:attrName>ppt_y</p:attrName>
                                        </p:attrNameLst>
                                      </p:cBhvr>
                                      <p:tavLst>
                                        <p:tav tm="0">
                                          <p:val>
                                            <p:strVal val="#ppt_y"/>
                                          </p:val>
                                        </p:tav>
                                        <p:tav tm="100000">
                                          <p:val>
                                            <p:strVal val="#ppt_y"/>
                                          </p:val>
                                        </p:tav>
                                      </p:tavLst>
                                    </p:anim>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strVal val="#ppt_h"/>
                                          </p:val>
                                        </p:tav>
                                        <p:tav tm="100000">
                                          <p:val>
                                            <p:strVal val="#ppt_h"/>
                                          </p:val>
                                        </p:tav>
                                      </p:tavLst>
                                    </p:anim>
                                  </p:childTnLst>
                                </p:cTn>
                              </p:par>
                            </p:childTnLst>
                          </p:cTn>
                        </p:par>
                        <p:par>
                          <p:cTn id="74" fill="hold">
                            <p:stCondLst>
                              <p:cond delay="2500"/>
                            </p:stCondLst>
                            <p:childTnLst>
                              <p:par>
                                <p:cTn id="75" presetID="22" presetClass="entr" presetSubtype="8" fill="hold" grpId="0" nodeType="afterEffect">
                                  <p:stCondLst>
                                    <p:cond delay="0"/>
                                  </p:stCondLst>
                                  <p:childTnLst>
                                    <p:set>
                                      <p:cBhvr>
                                        <p:cTn id="76" dur="1" fill="hold">
                                          <p:stCondLst>
                                            <p:cond delay="0"/>
                                          </p:stCondLst>
                                        </p:cTn>
                                        <p:tgtEl>
                                          <p:spTgt spid="2">
                                            <p:txEl>
                                              <p:pRg st="8" end="8"/>
                                            </p:txEl>
                                          </p:spTgt>
                                        </p:tgtEl>
                                        <p:attrNameLst>
                                          <p:attrName>style.visibility</p:attrName>
                                        </p:attrNameLst>
                                      </p:cBhvr>
                                      <p:to>
                                        <p:strVal val="visible"/>
                                      </p:to>
                                    </p:set>
                                    <p:animEffect transition="in" filter="wipe(left)">
                                      <p:cBhvr>
                                        <p:cTn id="77" dur="500"/>
                                        <p:tgtEl>
                                          <p:spTgt spid="2">
                                            <p:txEl>
                                              <p:pRg st="8" end="8"/>
                                            </p:tx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2">
                                            <p:txEl>
                                              <p:pRg st="9" end="9"/>
                                            </p:txEl>
                                          </p:spTgt>
                                        </p:tgtEl>
                                        <p:attrNameLst>
                                          <p:attrName>style.visibility</p:attrName>
                                        </p:attrNameLst>
                                      </p:cBhvr>
                                      <p:to>
                                        <p:strVal val="visible"/>
                                      </p:to>
                                    </p:set>
                                    <p:animEffect transition="in" filter="wipe(left)">
                                      <p:cBhvr>
                                        <p:cTn id="80" dur="500"/>
                                        <p:tgtEl>
                                          <p:spTgt spid="2">
                                            <p:txEl>
                                              <p:pRg st="9" end="9"/>
                                            </p:txEl>
                                          </p:spTgt>
                                        </p:tgtEl>
                                      </p:cBhvr>
                                    </p:animEffect>
                                  </p:childTnLst>
                                </p:cTn>
                              </p:par>
                            </p:childTnLst>
                          </p:cTn>
                        </p:par>
                        <p:par>
                          <p:cTn id="81" fill="hold">
                            <p:stCondLst>
                              <p:cond delay="3000"/>
                            </p:stCondLst>
                            <p:childTnLst>
                              <p:par>
                                <p:cTn id="82" presetID="17" presetClass="entr" presetSubtype="8" fill="hold" nodeType="after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p:cTn id="84" dur="500" fill="hold"/>
                                        <p:tgtEl>
                                          <p:spTgt spid="29"/>
                                        </p:tgtEl>
                                        <p:attrNameLst>
                                          <p:attrName>ppt_x</p:attrName>
                                        </p:attrNameLst>
                                      </p:cBhvr>
                                      <p:tavLst>
                                        <p:tav tm="0">
                                          <p:val>
                                            <p:strVal val="#ppt_x-#ppt_w/2"/>
                                          </p:val>
                                        </p:tav>
                                        <p:tav tm="100000">
                                          <p:val>
                                            <p:strVal val="#ppt_x"/>
                                          </p:val>
                                        </p:tav>
                                      </p:tavLst>
                                    </p:anim>
                                    <p:anim calcmode="lin" valueType="num">
                                      <p:cBhvr>
                                        <p:cTn id="85" dur="500" fill="hold"/>
                                        <p:tgtEl>
                                          <p:spTgt spid="29"/>
                                        </p:tgtEl>
                                        <p:attrNameLst>
                                          <p:attrName>ppt_y</p:attrName>
                                        </p:attrNameLst>
                                      </p:cBhvr>
                                      <p:tavLst>
                                        <p:tav tm="0">
                                          <p:val>
                                            <p:strVal val="#ppt_y"/>
                                          </p:val>
                                        </p:tav>
                                        <p:tav tm="100000">
                                          <p:val>
                                            <p:strVal val="#ppt_y"/>
                                          </p:val>
                                        </p:tav>
                                      </p:tavLst>
                                    </p:anim>
                                    <p:anim calcmode="lin" valueType="num">
                                      <p:cBhvr>
                                        <p:cTn id="86" dur="500" fill="hold"/>
                                        <p:tgtEl>
                                          <p:spTgt spid="29"/>
                                        </p:tgtEl>
                                        <p:attrNameLst>
                                          <p:attrName>ppt_w</p:attrName>
                                        </p:attrNameLst>
                                      </p:cBhvr>
                                      <p:tavLst>
                                        <p:tav tm="0">
                                          <p:val>
                                            <p:fltVal val="0"/>
                                          </p:val>
                                        </p:tav>
                                        <p:tav tm="100000">
                                          <p:val>
                                            <p:strVal val="#ppt_w"/>
                                          </p:val>
                                        </p:tav>
                                      </p:tavLst>
                                    </p:anim>
                                    <p:anim calcmode="lin" valueType="num">
                                      <p:cBhvr>
                                        <p:cTn id="87" dur="500" fill="hold"/>
                                        <p:tgtEl>
                                          <p:spTgt spid="29"/>
                                        </p:tgtEl>
                                        <p:attrNameLst>
                                          <p:attrName>ppt_h</p:attrName>
                                        </p:attrNameLst>
                                      </p:cBhvr>
                                      <p:tavLst>
                                        <p:tav tm="0">
                                          <p:val>
                                            <p:strVal val="#ppt_h"/>
                                          </p:val>
                                        </p:tav>
                                        <p:tav tm="100000">
                                          <p:val>
                                            <p:strVal val="#ppt_h"/>
                                          </p:val>
                                        </p:tav>
                                      </p:tavLst>
                                    </p:anim>
                                  </p:childTnLst>
                                </p:cTn>
                              </p:par>
                            </p:childTnLst>
                          </p:cTn>
                        </p:par>
                        <p:par>
                          <p:cTn id="88" fill="hold">
                            <p:stCondLst>
                              <p:cond delay="3500"/>
                            </p:stCondLst>
                            <p:childTnLst>
                              <p:par>
                                <p:cTn id="89" presetID="22" presetClass="entr" presetSubtype="8" fill="hold" grpId="0" nodeType="afterEffect">
                                  <p:stCondLst>
                                    <p:cond delay="0"/>
                                  </p:stCondLst>
                                  <p:childTnLst>
                                    <p:set>
                                      <p:cBhvr>
                                        <p:cTn id="90" dur="1" fill="hold">
                                          <p:stCondLst>
                                            <p:cond delay="0"/>
                                          </p:stCondLst>
                                        </p:cTn>
                                        <p:tgtEl>
                                          <p:spTgt spid="2">
                                            <p:txEl>
                                              <p:pRg st="10" end="10"/>
                                            </p:txEl>
                                          </p:spTgt>
                                        </p:tgtEl>
                                        <p:attrNameLst>
                                          <p:attrName>style.visibility</p:attrName>
                                        </p:attrNameLst>
                                      </p:cBhvr>
                                      <p:to>
                                        <p:strVal val="visible"/>
                                      </p:to>
                                    </p:set>
                                    <p:animEffect transition="in" filter="wipe(left)">
                                      <p:cBhvr>
                                        <p:cTn id="91" dur="500"/>
                                        <p:tgtEl>
                                          <p:spTgt spid="2">
                                            <p:txEl>
                                              <p:pRg st="10" end="10"/>
                                            </p:txEl>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
                                            <p:txEl>
                                              <p:pRg st="11" end="11"/>
                                            </p:txEl>
                                          </p:spTgt>
                                        </p:tgtEl>
                                        <p:attrNameLst>
                                          <p:attrName>style.visibility</p:attrName>
                                        </p:attrNameLst>
                                      </p:cBhvr>
                                      <p:to>
                                        <p:strVal val="visible"/>
                                      </p:to>
                                    </p:set>
                                    <p:animEffect transition="in" filter="wipe(left)">
                                      <p:cBhvr>
                                        <p:cTn id="94"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B8A80C-338E-C7CA-2732-4E7A7F0673AE}"/>
            </a:ext>
          </a:extLst>
        </p:cNvPr>
        <p:cNvGrpSpPr/>
        <p:nvPr/>
      </p:nvGrpSpPr>
      <p:grpSpPr>
        <a:xfrm>
          <a:off x="0" y="0"/>
          <a:ext cx="0" cy="0"/>
          <a:chOff x="0" y="0"/>
          <a:chExt cx="0" cy="0"/>
        </a:xfrm>
      </p:grpSpPr>
      <p:pic>
        <p:nvPicPr>
          <p:cNvPr id="6" name="Imagen 5" descr="Imagen que contiene persona, sostener, mujer, jugador&#10;&#10;El contenido generado por IA puede ser incorrecto.">
            <a:extLst>
              <a:ext uri="{FF2B5EF4-FFF2-40B4-BE49-F238E27FC236}">
                <a16:creationId xmlns:a16="http://schemas.microsoft.com/office/drawing/2014/main" id="{9035E35C-5379-939A-8495-370D8743D04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684159" y="360828"/>
            <a:ext cx="5355865" cy="6366545"/>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0BBAD165-29AD-D175-0BAB-F2B24B1F4CC0}"/>
              </a:ext>
            </a:extLst>
          </p:cNvPr>
          <p:cNvSpPr txBox="1"/>
          <p:nvPr/>
        </p:nvSpPr>
        <p:spPr>
          <a:xfrm>
            <a:off x="4326625" y="1991676"/>
            <a:ext cx="5355864" cy="2390359"/>
          </a:xfrm>
          <a:prstGeom prst="rect">
            <a:avLst/>
          </a:prstGeom>
          <a:noFill/>
          <a:effectLst>
            <a:outerShdw blurRad="50800" dist="152400" dir="13500000" algn="br" rotWithShape="0">
              <a:srgbClr val="C79399">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n" sz="6000" b="1" dirty="0">
                <a:ln/>
                <a:solidFill>
                  <a:srgbClr val="783E45"/>
                </a:solidFill>
                <a:effectLst>
                  <a:outerShdw blurRad="50800" dist="76200" dir="13500000" algn="br" rotWithShape="0">
                    <a:srgbClr val="5E3035">
                      <a:alpha val="40000"/>
                    </a:srgbClr>
                  </a:outerShdw>
                </a:effectLst>
              </a:rPr>
              <a:t>DIE VOR-GESCHICHTE</a:t>
            </a:r>
          </a:p>
        </p:txBody>
      </p:sp>
      <p:pic>
        <p:nvPicPr>
          <p:cNvPr id="4" name="Imagen 3" descr="Imagen que contiene persona, hombre, parado, sostener&#10;&#10;El contenido generado por IA puede ser incorrecto.">
            <a:extLst>
              <a:ext uri="{FF2B5EF4-FFF2-40B4-BE49-F238E27FC236}">
                <a16:creationId xmlns:a16="http://schemas.microsoft.com/office/drawing/2014/main" id="{CC4848F7-4CE5-44F8-FDD6-8A7066EB809D}"/>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7335297" y="360828"/>
            <a:ext cx="4694384" cy="63665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3803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5781A-76FA-237E-6E92-F5148238EDC4}"/>
              </a:ext>
            </a:extLst>
          </p:cNvPr>
          <p:cNvSpPr txBox="1"/>
          <p:nvPr/>
        </p:nvSpPr>
        <p:spPr>
          <a:xfrm>
            <a:off x="2720621" y="-57750"/>
            <a:ext cx="7641983" cy="769441"/>
          </a:xfrm>
          <a:prstGeom prst="rect">
            <a:avLst/>
          </a:prstGeom>
          <a:noFill/>
        </p:spPr>
        <p:txBody>
          <a:bodyPr wrap="square">
            <a:spAutoFit/>
            <a:scene3d>
              <a:camera prst="orthographicFront"/>
              <a:lightRig rig="threePt" dir="t"/>
            </a:scene3d>
            <a:sp3d extrusionH="57150" contourW="19050">
              <a:bevelT h="25400" prst="softRound"/>
              <a:contourClr>
                <a:schemeClr val="accent5"/>
              </a:contourClr>
            </a:sp3d>
          </a:bodyPr>
          <a:lstStyle/>
          <a:p>
            <a:pPr algn="ctr"/>
            <a:r>
              <a:rPr lang="en"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rPr>
              <a:t>DER SCHLANGENKAMPF</a:t>
            </a:r>
          </a:p>
        </p:txBody>
      </p:sp>
      <p:sp>
        <p:nvSpPr>
          <p:cNvPr id="5" name="CuadroTexto 4">
            <a:extLst>
              <a:ext uri="{FF2B5EF4-FFF2-40B4-BE49-F238E27FC236}">
                <a16:creationId xmlns:a16="http://schemas.microsoft.com/office/drawing/2014/main" id="{B0C758F2-9F4C-8465-50E1-EDB79CDA39C7}"/>
              </a:ext>
            </a:extLst>
          </p:cNvPr>
          <p:cNvSpPr txBox="1"/>
          <p:nvPr/>
        </p:nvSpPr>
        <p:spPr>
          <a:xfrm>
            <a:off x="2720621" y="523909"/>
            <a:ext cx="7437495" cy="707886"/>
          </a:xfrm>
          <a:prstGeom prst="rect">
            <a:avLst/>
          </a:prstGeom>
          <a:noFill/>
        </p:spPr>
        <p:txBody>
          <a:bodyPr wrap="square">
            <a:spAutoFit/>
          </a:bodyPr>
          <a:lstStyle/>
          <a:p>
            <a:pPr algn="ctr"/>
            <a:r>
              <a:rPr lang="en" sz="2000" b="1" dirty="0">
                <a:solidFill>
                  <a:srgbClr val="3A4567"/>
                </a:solidFill>
                <a:latin typeface="Candara" panose="020E0502030303020204" pitchFamily="34" charset="0"/>
              </a:rPr>
              <a:t>“</a:t>
            </a:r>
            <a:r>
              <a:rPr lang="de-DE" sz="2000" b="1" dirty="0">
                <a:solidFill>
                  <a:srgbClr val="3A4567"/>
                </a:solidFill>
                <a:latin typeface="Candara" panose="020E0502030303020204" pitchFamily="34" charset="0"/>
              </a:rPr>
              <a:t>Ein jeder warf seinen Stab hin, da wurden Schlangen daraus; </a:t>
            </a:r>
            <a:br>
              <a:rPr lang="de-DE" sz="2000" b="1" dirty="0">
                <a:solidFill>
                  <a:srgbClr val="3A4567"/>
                </a:solidFill>
                <a:latin typeface="Candara" panose="020E0502030303020204" pitchFamily="34" charset="0"/>
              </a:rPr>
            </a:br>
            <a:r>
              <a:rPr lang="de-DE" sz="2000" b="1" dirty="0">
                <a:solidFill>
                  <a:srgbClr val="3A4567"/>
                </a:solidFill>
                <a:latin typeface="Candara" panose="020E0502030303020204" pitchFamily="34" charset="0"/>
              </a:rPr>
              <a:t>aber Aarons Stab verschlang ihre Stäbe</a:t>
            </a:r>
            <a:r>
              <a:rPr lang="en-US" sz="2000" b="1" dirty="0">
                <a:solidFill>
                  <a:srgbClr val="3A4567"/>
                </a:solidFill>
                <a:latin typeface="Candara" panose="020E0502030303020204" pitchFamily="34" charset="0"/>
              </a:rPr>
              <a:t>.</a:t>
            </a:r>
            <a:r>
              <a:rPr lang="en" sz="2000" b="1" dirty="0">
                <a:solidFill>
                  <a:srgbClr val="3A4567"/>
                </a:solidFill>
                <a:latin typeface="Candara" panose="020E0502030303020204" pitchFamily="34" charset="0"/>
              </a:rPr>
              <a:t>” </a:t>
            </a:r>
            <a:r>
              <a:rPr lang="en" b="1" dirty="0">
                <a:solidFill>
                  <a:srgbClr val="3A4567"/>
                </a:solidFill>
                <a:latin typeface="Candara" panose="020E0502030303020204" pitchFamily="34" charset="0"/>
              </a:rPr>
              <a:t>(2. Mose 7:12)</a:t>
            </a:r>
            <a:endParaRPr lang="en" sz="1600" b="1" dirty="0">
              <a:solidFill>
                <a:srgbClr val="3A4567"/>
              </a:solidFill>
              <a:latin typeface="Candara" panose="020E0502030303020204" pitchFamily="34" charset="0"/>
            </a:endParaRPr>
          </a:p>
        </p:txBody>
      </p:sp>
      <p:sp>
        <p:nvSpPr>
          <p:cNvPr id="6" name="CuadroTexto 5">
            <a:extLst>
              <a:ext uri="{FF2B5EF4-FFF2-40B4-BE49-F238E27FC236}">
                <a16:creationId xmlns:a16="http://schemas.microsoft.com/office/drawing/2014/main" id="{F30B65F5-184A-D4E4-6B37-DB6DEE7E580C}"/>
              </a:ext>
            </a:extLst>
          </p:cNvPr>
          <p:cNvSpPr txBox="1"/>
          <p:nvPr/>
        </p:nvSpPr>
        <p:spPr>
          <a:xfrm>
            <a:off x="175139" y="1330949"/>
            <a:ext cx="6706838" cy="1015663"/>
          </a:xfrm>
          <a:prstGeom prst="rect">
            <a:avLst/>
          </a:prstGeom>
          <a:noFill/>
        </p:spPr>
        <p:txBody>
          <a:bodyPr wrap="square" rtlCol="0">
            <a:spAutoFit/>
          </a:bodyPr>
          <a:lstStyle/>
          <a:p>
            <a:pPr>
              <a:spcBef>
                <a:spcPts val="600"/>
              </a:spcBef>
            </a:pPr>
            <a:r>
              <a:rPr lang="de-DE" sz="2000" b="1" dirty="0"/>
              <a:t>GOTT brachte zum Ausdruck, dass die Befreiung Israels ein Krieg war, den Er persönlich gegen die ägyptischen Götzen führte. (2. Mose 12,12; 4. Mose 33,4).</a:t>
            </a:r>
            <a:endParaRPr lang="en" sz="2000" b="1" dirty="0"/>
          </a:p>
        </p:txBody>
      </p:sp>
      <p:pic>
        <p:nvPicPr>
          <p:cNvPr id="7" name="Imagen 6" descr="Imagen que contiene persona, a rayas, corbata, vistiendo&#10;&#10;El contenido generado por IA puede ser incorrecto.">
            <a:extLst>
              <a:ext uri="{FF2B5EF4-FFF2-40B4-BE49-F238E27FC236}">
                <a16:creationId xmlns:a16="http://schemas.microsoft.com/office/drawing/2014/main" id="{99C8C92B-BB39-DAB2-5C88-2A6D9B9A77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93155" y="24666"/>
            <a:ext cx="1928153" cy="3429426"/>
          </a:xfrm>
          <a:prstGeom prst="rect">
            <a:avLst/>
          </a:prstGeom>
        </p:spPr>
      </p:pic>
      <p:pic>
        <p:nvPicPr>
          <p:cNvPr id="13" name="Imagen 12" descr="Pintura de unas personas&#10;&#10;El contenido generado por IA puede ser incorrecto.">
            <a:extLst>
              <a:ext uri="{FF2B5EF4-FFF2-40B4-BE49-F238E27FC236}">
                <a16:creationId xmlns:a16="http://schemas.microsoft.com/office/drawing/2014/main" id="{75929E2A-56AF-9B1E-B736-87811D91B4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46" r="1446"/>
          <a:stretch>
            <a:fillRect/>
          </a:stretch>
        </p:blipFill>
        <p:spPr>
          <a:xfrm>
            <a:off x="173601" y="3483818"/>
            <a:ext cx="4935112" cy="3223259"/>
          </a:xfrm>
          <a:prstGeom prst="rect">
            <a:avLst/>
          </a:prstGeom>
          <a:ln w="38100" cap="sq">
            <a:solidFill>
              <a:srgbClr val="E08C6E"/>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613FD9F9-09C2-AF44-F67F-8D02EB2C3B59}"/>
              </a:ext>
            </a:extLst>
          </p:cNvPr>
          <p:cNvSpPr txBox="1"/>
          <p:nvPr/>
        </p:nvSpPr>
        <p:spPr>
          <a:xfrm>
            <a:off x="5698410" y="3327121"/>
            <a:ext cx="6524601" cy="1323439"/>
          </a:xfrm>
          <a:prstGeom prst="rect">
            <a:avLst/>
          </a:prstGeom>
          <a:noFill/>
        </p:spPr>
        <p:txBody>
          <a:bodyPr wrap="square">
            <a:spAutoFit/>
          </a:bodyPr>
          <a:lstStyle/>
          <a:p>
            <a:pPr>
              <a:spcBef>
                <a:spcPts val="600"/>
              </a:spcBef>
            </a:pPr>
            <a:r>
              <a:rPr lang="de-DE" sz="2000" b="1" dirty="0"/>
              <a:t>Indem GOTT den Stab in eine Schlange verwandelte, forderte er diesen weiblichen Götzen direkt heraus (2. Mose 7,10). Würde der Schlangengötze in der Lage sein, den Pharao zu beschützen?</a:t>
            </a:r>
            <a:endParaRPr lang="en" sz="2000" b="1" dirty="0"/>
          </a:p>
        </p:txBody>
      </p:sp>
      <p:pic>
        <p:nvPicPr>
          <p:cNvPr id="18" name="Imagen 17">
            <a:extLst>
              <a:ext uri="{FF2B5EF4-FFF2-40B4-BE49-F238E27FC236}">
                <a16:creationId xmlns:a16="http://schemas.microsoft.com/office/drawing/2014/main" id="{EC270841-C439-4E99-8C90-D7E2A02E7015}"/>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260049" y="1340879"/>
            <a:ext cx="2775149" cy="199014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522322A-8022-85C6-A809-BE559355E2EF}"/>
              </a:ext>
            </a:extLst>
          </p:cNvPr>
          <p:cNvSpPr txBox="1"/>
          <p:nvPr/>
        </p:nvSpPr>
        <p:spPr>
          <a:xfrm>
            <a:off x="173601" y="2346611"/>
            <a:ext cx="6976126" cy="1015663"/>
          </a:xfrm>
          <a:prstGeom prst="rect">
            <a:avLst/>
          </a:prstGeom>
          <a:noFill/>
        </p:spPr>
        <p:txBody>
          <a:bodyPr wrap="square">
            <a:spAutoFit/>
          </a:bodyPr>
          <a:lstStyle/>
          <a:p>
            <a:pPr>
              <a:spcBef>
                <a:spcPts val="600"/>
              </a:spcBef>
            </a:pPr>
            <a:r>
              <a:rPr lang="de-DE" sz="2000" b="1" dirty="0"/>
              <a:t>Auf seiner Krone, einem Symbol seiner Macht, trug der Pharao eine deutliche Kobra, die den weiblichen Götzen </a:t>
            </a:r>
            <a:r>
              <a:rPr lang="de-DE" sz="2000" b="1" dirty="0" err="1"/>
              <a:t>Uadyet</a:t>
            </a:r>
            <a:r>
              <a:rPr lang="de-DE" sz="2000" b="1" dirty="0"/>
              <a:t>/</a:t>
            </a:r>
            <a:r>
              <a:rPr lang="de-DE" sz="2000" b="1" dirty="0" err="1"/>
              <a:t>Wadjet</a:t>
            </a:r>
            <a:r>
              <a:rPr lang="de-DE" sz="2000" b="1" dirty="0"/>
              <a:t> repräsentierte.</a:t>
            </a:r>
            <a:endParaRPr lang="en" sz="2000" b="1" dirty="0"/>
          </a:p>
        </p:txBody>
      </p:sp>
      <p:sp>
        <p:nvSpPr>
          <p:cNvPr id="9" name="CuadroTexto 8">
            <a:extLst>
              <a:ext uri="{FF2B5EF4-FFF2-40B4-BE49-F238E27FC236}">
                <a16:creationId xmlns:a16="http://schemas.microsoft.com/office/drawing/2014/main" id="{396FC0F6-9B03-5367-D796-5741C791E609}"/>
              </a:ext>
            </a:extLst>
          </p:cNvPr>
          <p:cNvSpPr txBox="1"/>
          <p:nvPr/>
        </p:nvSpPr>
        <p:spPr>
          <a:xfrm>
            <a:off x="5684797" y="6111624"/>
            <a:ext cx="6524602" cy="707886"/>
          </a:xfrm>
          <a:prstGeom prst="rect">
            <a:avLst/>
          </a:prstGeom>
          <a:noFill/>
        </p:spPr>
        <p:txBody>
          <a:bodyPr wrap="square">
            <a:spAutoFit/>
          </a:bodyPr>
          <a:lstStyle/>
          <a:p>
            <a:pPr>
              <a:spcBef>
                <a:spcPts val="600"/>
              </a:spcBef>
            </a:pPr>
            <a:r>
              <a:rPr lang="de-DE" sz="2000" b="1" dirty="0"/>
              <a:t>GOTT zeigte damit, dass Er und nicht die ägyptischen Götzen die souveräne Macht und Autorität besitzen.</a:t>
            </a:r>
            <a:endParaRPr lang="en" sz="2000" b="1" dirty="0"/>
          </a:p>
        </p:txBody>
      </p:sp>
      <p:sp>
        <p:nvSpPr>
          <p:cNvPr id="11" name="CuadroTexto 10">
            <a:extLst>
              <a:ext uri="{FF2B5EF4-FFF2-40B4-BE49-F238E27FC236}">
                <a16:creationId xmlns:a16="http://schemas.microsoft.com/office/drawing/2014/main" id="{BB8DDBEB-529F-6458-00BC-0FDECC76B4CB}"/>
              </a:ext>
            </a:extLst>
          </p:cNvPr>
          <p:cNvSpPr txBox="1"/>
          <p:nvPr/>
        </p:nvSpPr>
        <p:spPr>
          <a:xfrm>
            <a:off x="5684797" y="4523257"/>
            <a:ext cx="6976126" cy="1631216"/>
          </a:xfrm>
          <a:prstGeom prst="rect">
            <a:avLst/>
          </a:prstGeom>
          <a:noFill/>
        </p:spPr>
        <p:txBody>
          <a:bodyPr wrap="square">
            <a:spAutoFit/>
          </a:bodyPr>
          <a:lstStyle/>
          <a:p>
            <a:pPr>
              <a:spcBef>
                <a:spcPts val="600"/>
              </a:spcBef>
            </a:pPr>
            <a:r>
              <a:rPr lang="de-DE" sz="2000" b="1" dirty="0"/>
              <a:t>Satan ahmte das Wunder durch die Zauberer nach (2. Mose 7,11). Aber er kann kein Leben erschaffen; seine Schlangen sahen nur wie Schlangen aus. GOTT aber hatte eine lebendige Schlange geschaffen, die sogar in der Lage war, leblose Wesen zu verschlingen (2. Mose 7,12).</a:t>
            </a:r>
            <a:endParaRPr lang="en" sz="2000" b="1" dirty="0"/>
          </a:p>
        </p:txBody>
      </p:sp>
      <p:sp>
        <p:nvSpPr>
          <p:cNvPr id="10" name="Textfeld 9">
            <a:extLst>
              <a:ext uri="{FF2B5EF4-FFF2-40B4-BE49-F238E27FC236}">
                <a16:creationId xmlns:a16="http://schemas.microsoft.com/office/drawing/2014/main" id="{9EDDEDCB-953C-31C4-D8C4-0E732E69F3B8}"/>
              </a:ext>
            </a:extLst>
          </p:cNvPr>
          <p:cNvSpPr txBox="1"/>
          <p:nvPr/>
        </p:nvSpPr>
        <p:spPr>
          <a:xfrm>
            <a:off x="50852" y="57323"/>
            <a:ext cx="2435870" cy="646331"/>
          </a:xfrm>
          <a:prstGeom prst="rect">
            <a:avLst/>
          </a:prstGeom>
          <a:solidFill>
            <a:schemeClr val="bg1">
              <a:lumMod val="75000"/>
            </a:schemeClr>
          </a:solidFill>
        </p:spPr>
        <p:txBody>
          <a:bodyPr wrap="square" rtlCol="0">
            <a:spAutoFit/>
          </a:bodyPr>
          <a:lstStyle/>
          <a:p>
            <a:r>
              <a:rPr lang="en" b="1" i="1" dirty="0">
                <a:solidFill>
                  <a:srgbClr val="C00000"/>
                </a:solidFill>
                <a:highlight>
                  <a:srgbClr val="F6F3FF"/>
                </a:highlight>
              </a:rPr>
              <a:t>So, 20. Juli ‘25 – GOTT gegen Götter (Götzen)</a:t>
            </a:r>
          </a:p>
        </p:txBody>
      </p:sp>
    </p:spTree>
    <p:extLst>
      <p:ext uri="{BB962C8B-B14F-4D97-AF65-F5344CB8AC3E}">
        <p14:creationId xmlns:p14="http://schemas.microsoft.com/office/powerpoint/2010/main" val="27575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4*#ppt_w"/>
                                          </p:val>
                                        </p:tav>
                                        <p:tav tm="100000">
                                          <p:val>
                                            <p:strVal val="#ppt_w"/>
                                          </p:val>
                                        </p:tav>
                                      </p:tavLst>
                                    </p:anim>
                                    <p:anim calcmode="lin" valueType="num">
                                      <p:cBhvr>
                                        <p:cTn id="27" dur="500" fill="hold"/>
                                        <p:tgtEl>
                                          <p:spTgt spid="7"/>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 calcmode="lin" valueType="num">
                                      <p:cBhvr>
                                        <p:cTn id="47" dur="500" fill="hold"/>
                                        <p:tgtEl>
                                          <p:spTgt spid="18"/>
                                        </p:tgtEl>
                                        <p:attrNameLst>
                                          <p:attrName>style.rotation</p:attrName>
                                        </p:attrNameLst>
                                      </p:cBhvr>
                                      <p:tavLst>
                                        <p:tav tm="0">
                                          <p:val>
                                            <p:fltVal val="360"/>
                                          </p:val>
                                        </p:tav>
                                        <p:tav tm="100000">
                                          <p:val>
                                            <p:fltVal val="0"/>
                                          </p:val>
                                        </p:tav>
                                      </p:tavLst>
                                    </p:anim>
                                    <p:animEffect transition="in" filter="fade">
                                      <p:cBhvr>
                                        <p:cTn id="48" dur="500"/>
                                        <p:tgtEl>
                                          <p:spTgt spid="1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4"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4A55B2-7EEB-96AE-8682-60586465427D}"/>
              </a:ext>
            </a:extLst>
          </p:cNvPr>
          <p:cNvSpPr txBox="1"/>
          <p:nvPr/>
        </p:nvSpPr>
        <p:spPr>
          <a:xfrm>
            <a:off x="3429442" y="-48125"/>
            <a:ext cx="8762557" cy="769441"/>
          </a:xfrm>
          <a:prstGeom prst="rect">
            <a:avLst/>
          </a:prstGeom>
          <a:noFill/>
        </p:spPr>
        <p:txBody>
          <a:bodyPr wrap="square">
            <a:spAutoFit/>
            <a:scene3d>
              <a:camera prst="orthographicFront"/>
              <a:lightRig rig="threePt" dir="t"/>
            </a:scene3d>
            <a:sp3d extrusionH="57150" contourW="25400">
              <a:bevelT h="25400" prst="softRound"/>
            </a:sp3d>
          </a:bodyPr>
          <a:lstStyle/>
          <a:p>
            <a:pPr algn="ctr"/>
            <a:r>
              <a:rPr lang="en" sz="4400" b="1" spc="600" dirty="0">
                <a:ln w="9525">
                  <a:noFill/>
                  <a:prstDash val="solid"/>
                </a:ln>
                <a:blipFill>
                  <a:blip r:embed="rId4"/>
                  <a:tile tx="0" ty="0" sx="100000" sy="100000" flip="none" algn="tl"/>
                </a:blipFill>
                <a:effectLst>
                  <a:outerShdw blurRad="12700" dist="63500" dir="2700000" algn="tl" rotWithShape="0">
                    <a:srgbClr val="FFB098"/>
                  </a:outerShdw>
                </a:effectLst>
              </a:rPr>
              <a:t>EIN VERHÄRTETES HERZ</a:t>
            </a:r>
          </a:p>
        </p:txBody>
      </p:sp>
      <p:sp>
        <p:nvSpPr>
          <p:cNvPr id="5" name="CuadroTexto 4">
            <a:extLst>
              <a:ext uri="{FF2B5EF4-FFF2-40B4-BE49-F238E27FC236}">
                <a16:creationId xmlns:a16="http://schemas.microsoft.com/office/drawing/2014/main" id="{34380C4B-9373-AD63-A168-B7A9773F0231}"/>
              </a:ext>
            </a:extLst>
          </p:cNvPr>
          <p:cNvSpPr txBox="1"/>
          <p:nvPr/>
        </p:nvSpPr>
        <p:spPr>
          <a:xfrm>
            <a:off x="0" y="638144"/>
            <a:ext cx="12192000" cy="400110"/>
          </a:xfrm>
          <a:prstGeom prst="rect">
            <a:avLst/>
          </a:prstGeom>
          <a:noFill/>
        </p:spPr>
        <p:txBody>
          <a:bodyPr wrap="square">
            <a:spAutoFit/>
            <a:scene3d>
              <a:camera prst="orthographicFront"/>
              <a:lightRig rig="threePt" dir="t"/>
            </a:scene3d>
            <a:sp3d extrusionH="57150">
              <a:bevelT w="38100" h="38100"/>
            </a:sp3d>
          </a:bodyPr>
          <a:lstStyle/>
          <a:p>
            <a:pPr algn="ctr"/>
            <a:r>
              <a:rPr lang="en" sz="2000" b="1" dirty="0">
                <a:solidFill>
                  <a:schemeClr val="accent6">
                    <a:lumMod val="50000"/>
                  </a:schemeClr>
                </a:solidFill>
                <a:latin typeface="Candara" panose="020E0502030303020204" pitchFamily="34" charset="0"/>
              </a:rPr>
              <a:t>“</a:t>
            </a:r>
            <a:r>
              <a:rPr lang="de-DE" sz="2000" b="1" dirty="0">
                <a:solidFill>
                  <a:schemeClr val="accent6">
                    <a:lumMod val="50000"/>
                  </a:schemeClr>
                </a:solidFill>
                <a:latin typeface="Candara" panose="020E0502030303020204" pitchFamily="34" charset="0"/>
              </a:rPr>
              <a:t>Aber das Herz Pharaos wurde verstockt und er hörte nicht auf sie, wie der HERR gesagt hatte.</a:t>
            </a:r>
            <a:r>
              <a:rPr lang="en" sz="2000" b="1" dirty="0">
                <a:solidFill>
                  <a:schemeClr val="accent6">
                    <a:lumMod val="50000"/>
                  </a:schemeClr>
                </a:solidFill>
                <a:latin typeface="Candara" panose="020E0502030303020204" pitchFamily="34" charset="0"/>
              </a:rPr>
              <a:t>” </a:t>
            </a:r>
            <a:r>
              <a:rPr lang="en" b="1" dirty="0">
                <a:solidFill>
                  <a:schemeClr val="accent6">
                    <a:lumMod val="50000"/>
                  </a:schemeClr>
                </a:solidFill>
                <a:latin typeface="Candara" panose="020E0502030303020204" pitchFamily="34" charset="0"/>
              </a:rPr>
              <a:t>(2. Mose 7:13)</a:t>
            </a:r>
            <a:endParaRPr lang="en" sz="1600" b="1" dirty="0">
              <a:solidFill>
                <a:schemeClr val="accent6">
                  <a:lumMod val="50000"/>
                </a:schemeClr>
              </a:solidFill>
              <a:latin typeface="Candara" panose="020E0502030303020204" pitchFamily="34" charset="0"/>
            </a:endParaRPr>
          </a:p>
        </p:txBody>
      </p:sp>
      <p:sp>
        <p:nvSpPr>
          <p:cNvPr id="6" name="CuadroTexto 5">
            <a:extLst>
              <a:ext uri="{FF2B5EF4-FFF2-40B4-BE49-F238E27FC236}">
                <a16:creationId xmlns:a16="http://schemas.microsoft.com/office/drawing/2014/main" id="{F17459D9-68F7-BBC9-E995-23A439A6A564}"/>
              </a:ext>
            </a:extLst>
          </p:cNvPr>
          <p:cNvSpPr txBox="1"/>
          <p:nvPr/>
        </p:nvSpPr>
        <p:spPr>
          <a:xfrm>
            <a:off x="3676852" y="1051354"/>
            <a:ext cx="8441354" cy="2015936"/>
          </a:xfrm>
          <a:prstGeom prst="rect">
            <a:avLst/>
          </a:prstGeom>
          <a:noFill/>
        </p:spPr>
        <p:txBody>
          <a:bodyPr wrap="square" rtlCol="0">
            <a:spAutoFit/>
          </a:bodyPr>
          <a:lstStyle/>
          <a:p>
            <a:pPr algn="ctr">
              <a:spcBef>
                <a:spcPts val="600"/>
              </a:spcBef>
            </a:pPr>
            <a:r>
              <a:rPr lang="de-DE" sz="2000" b="1" dirty="0"/>
              <a:t>Im 2. Buch Mose heißt es 9-mal, dass GOTT das Herz Pharaos verhärtete (2. Mose 4,21; 7,3; 9,12; 10,1.20.27; 11,10; 14,4.</a:t>
            </a:r>
            <a:br>
              <a:rPr lang="de-DE" sz="2000" b="1" dirty="0"/>
            </a:br>
            <a:r>
              <a:rPr lang="de-DE" sz="2000" b="1" dirty="0"/>
              <a:t>und weitere 9-mal heißt es, </a:t>
            </a:r>
            <a:br>
              <a:rPr lang="de-DE" sz="2000" b="1" dirty="0"/>
            </a:br>
            <a:r>
              <a:rPr lang="de-DE" sz="2000" b="1" dirty="0"/>
              <a:t>dass der Pharao selbst sein Herz verhärtete </a:t>
            </a:r>
            <a:br>
              <a:rPr lang="de-DE" sz="2000" b="1" dirty="0"/>
            </a:br>
            <a:r>
              <a:rPr lang="de-DE" sz="2000" b="1" dirty="0"/>
              <a:t>(2. Mose 7,13.14.22; 8,15.19.32; 9,7.34.35). </a:t>
            </a:r>
          </a:p>
          <a:p>
            <a:pPr algn="ctr">
              <a:spcBef>
                <a:spcPts val="600"/>
              </a:spcBef>
            </a:pPr>
            <a:r>
              <a:rPr lang="de-DE" sz="2000" b="1" dirty="0"/>
              <a:t>Gleichstand! Wer verstockte das Herz Pharaos?</a:t>
            </a:r>
            <a:endParaRPr lang="en" sz="2000" b="1" dirty="0"/>
          </a:p>
        </p:txBody>
      </p:sp>
      <p:pic>
        <p:nvPicPr>
          <p:cNvPr id="4" name="Imagen 3" descr="Imagen que contiene interior, tabla, vidrio, florero&#10;&#10;El contenido generado por IA puede ser incorrecto.">
            <a:extLst>
              <a:ext uri="{FF2B5EF4-FFF2-40B4-BE49-F238E27FC236}">
                <a16:creationId xmlns:a16="http://schemas.microsoft.com/office/drawing/2014/main" id="{84754893-A1C4-D832-7D95-B5D5146204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702" y="1243860"/>
            <a:ext cx="1677445" cy="3000882"/>
          </a:xfrm>
          <a:prstGeom prst="rect">
            <a:avLst/>
          </a:prstGeom>
        </p:spPr>
      </p:pic>
      <p:pic>
        <p:nvPicPr>
          <p:cNvPr id="8" name="Imagen 7" descr="Mano de una persona&#10;&#10;El contenido generado por IA puede ser incorrecto.">
            <a:extLst>
              <a:ext uri="{FF2B5EF4-FFF2-40B4-BE49-F238E27FC236}">
                <a16:creationId xmlns:a16="http://schemas.microsoft.com/office/drawing/2014/main" id="{2D9491FC-5E42-BC6A-DB7D-53EAA52419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895" y="1217659"/>
            <a:ext cx="1839610" cy="3027083"/>
          </a:xfrm>
          <a:prstGeom prst="rect">
            <a:avLst/>
          </a:prstGeom>
          <a:effectLst>
            <a:outerShdw blurRad="50800" dist="38100" dir="2700000" algn="tl" rotWithShape="0">
              <a:prstClr val="black">
                <a:alpha val="40000"/>
              </a:prstClr>
            </a:outerShdw>
          </a:effectLst>
        </p:spPr>
      </p:pic>
      <p:sp>
        <p:nvSpPr>
          <p:cNvPr id="14" name="CuadroTexto 13">
            <a:extLst>
              <a:ext uri="{FF2B5EF4-FFF2-40B4-BE49-F238E27FC236}">
                <a16:creationId xmlns:a16="http://schemas.microsoft.com/office/drawing/2014/main" id="{BFE1A211-6E64-AD53-8617-376EB90FDA88}"/>
              </a:ext>
            </a:extLst>
          </p:cNvPr>
          <p:cNvSpPr txBox="1"/>
          <p:nvPr/>
        </p:nvSpPr>
        <p:spPr>
          <a:xfrm>
            <a:off x="4611453" y="3332222"/>
            <a:ext cx="6398534" cy="1631216"/>
          </a:xfrm>
          <a:prstGeom prst="rect">
            <a:avLst/>
          </a:prstGeom>
          <a:noFill/>
        </p:spPr>
        <p:txBody>
          <a:bodyPr wrap="square">
            <a:spAutoFit/>
          </a:bodyPr>
          <a:lstStyle/>
          <a:p>
            <a:pPr>
              <a:spcBef>
                <a:spcPts val="600"/>
              </a:spcBef>
            </a:pPr>
            <a:r>
              <a:rPr lang="de-DE" sz="2000" b="1" dirty="0"/>
              <a:t>Nach den ersten 5 Plagen wird </a:t>
            </a:r>
            <a:r>
              <a:rPr lang="de-DE" sz="2000" b="1" dirty="0">
                <a:highlight>
                  <a:srgbClr val="D7D200"/>
                </a:highlight>
              </a:rPr>
              <a:t>ausdrücklich</a:t>
            </a:r>
            <a:r>
              <a:rPr lang="de-DE" sz="2000" b="1" dirty="0"/>
              <a:t> gesagt, </a:t>
            </a:r>
            <a:br>
              <a:rPr lang="de-DE" sz="2000" b="1" dirty="0"/>
            </a:br>
            <a:r>
              <a:rPr lang="de-DE" sz="2000" b="1" dirty="0"/>
              <a:t>dass </a:t>
            </a:r>
            <a:r>
              <a:rPr lang="de-DE" sz="2000" b="1" dirty="0">
                <a:highlight>
                  <a:srgbClr val="D7D200"/>
                </a:highlight>
              </a:rPr>
              <a:t>der Pharao selbst sein Herz verhärtete. </a:t>
            </a:r>
            <a:br>
              <a:rPr lang="de-DE" sz="2000" b="1" dirty="0">
                <a:highlight>
                  <a:srgbClr val="D7D200"/>
                </a:highlight>
              </a:rPr>
            </a:br>
            <a:r>
              <a:rPr lang="de-DE" sz="2000" b="1" dirty="0"/>
              <a:t>Das heißt, er weigerte sich, </a:t>
            </a:r>
            <a:br>
              <a:rPr lang="de-DE" sz="2000" b="1" dirty="0"/>
            </a:br>
            <a:r>
              <a:rPr lang="de-DE" sz="2000" b="1" dirty="0"/>
              <a:t>der Aufforderung des HEILIGEN GEISTES, </a:t>
            </a:r>
            <a:br>
              <a:rPr lang="de-DE" sz="2000" b="1" dirty="0"/>
            </a:br>
            <a:r>
              <a:rPr lang="de-DE" sz="2000" b="1" dirty="0"/>
              <a:t>Israel freizulassen, zu folgen.</a:t>
            </a:r>
            <a:endParaRPr lang="en" sz="2000" b="1" dirty="0"/>
          </a:p>
        </p:txBody>
      </p:sp>
      <p:grpSp>
        <p:nvGrpSpPr>
          <p:cNvPr id="19" name="Grupo 18">
            <a:extLst>
              <a:ext uri="{FF2B5EF4-FFF2-40B4-BE49-F238E27FC236}">
                <a16:creationId xmlns:a16="http://schemas.microsoft.com/office/drawing/2014/main" id="{64C8EB67-F939-2EA0-8396-0473C4BC0E98}"/>
              </a:ext>
            </a:extLst>
          </p:cNvPr>
          <p:cNvGrpSpPr/>
          <p:nvPr/>
        </p:nvGrpSpPr>
        <p:grpSpPr>
          <a:xfrm>
            <a:off x="2220686" y="5169461"/>
            <a:ext cx="7489371" cy="1631216"/>
            <a:chOff x="3496818" y="3628713"/>
            <a:chExt cx="4203394" cy="914411"/>
          </a:xfrm>
        </p:grpSpPr>
        <p:pic>
          <p:nvPicPr>
            <p:cNvPr id="16" name="Imagen 15" descr="Imagen que contiene muñeca, juguete, mujer, hombre&#10;&#10;El contenido generado por IA puede ser incorrecto.">
              <a:extLst>
                <a:ext uri="{FF2B5EF4-FFF2-40B4-BE49-F238E27FC236}">
                  <a16:creationId xmlns:a16="http://schemas.microsoft.com/office/drawing/2014/main" id="{DEFDE8BC-C98E-5D42-A38A-C91B289773D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3496818" y="3698232"/>
              <a:ext cx="4203394" cy="767891"/>
            </a:xfrm>
            <a:prstGeom prst="rect">
              <a:avLst/>
            </a:prstGeom>
          </p:spPr>
        </p:pic>
        <p:pic>
          <p:nvPicPr>
            <p:cNvPr id="18" name="Imagen 17" descr="Ave de color blanco&#10;&#10;El contenido generado por IA puede ser incorrecto.">
              <a:extLst>
                <a:ext uri="{FF2B5EF4-FFF2-40B4-BE49-F238E27FC236}">
                  <a16:creationId xmlns:a16="http://schemas.microsoft.com/office/drawing/2014/main" id="{9E10AB2E-0C05-D525-714C-5B6D58D89EA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02030" y="3628713"/>
              <a:ext cx="1288243" cy="914411"/>
            </a:xfrm>
            <a:prstGeom prst="rect">
              <a:avLst/>
            </a:prstGeom>
          </p:spPr>
        </p:pic>
      </p:grpSp>
      <p:sp>
        <p:nvSpPr>
          <p:cNvPr id="2" name="Textfeld 1">
            <a:extLst>
              <a:ext uri="{FF2B5EF4-FFF2-40B4-BE49-F238E27FC236}">
                <a16:creationId xmlns:a16="http://schemas.microsoft.com/office/drawing/2014/main" id="{FF6570D6-B5A9-9BE2-0334-4D61781CCEBA}"/>
              </a:ext>
            </a:extLst>
          </p:cNvPr>
          <p:cNvSpPr txBox="1"/>
          <p:nvPr/>
        </p:nvSpPr>
        <p:spPr>
          <a:xfrm>
            <a:off x="50852" y="57323"/>
            <a:ext cx="3536295" cy="646331"/>
          </a:xfrm>
          <a:prstGeom prst="rect">
            <a:avLst/>
          </a:prstGeom>
          <a:solidFill>
            <a:schemeClr val="bg1">
              <a:lumMod val="75000"/>
            </a:schemeClr>
          </a:solidFill>
        </p:spPr>
        <p:txBody>
          <a:bodyPr wrap="square" rtlCol="0">
            <a:spAutoFit/>
          </a:bodyPr>
          <a:lstStyle/>
          <a:p>
            <a:r>
              <a:rPr lang="en" b="1" i="1" dirty="0">
                <a:solidFill>
                  <a:srgbClr val="C00000"/>
                </a:solidFill>
                <a:highlight>
                  <a:srgbClr val="F6F3FF"/>
                </a:highlight>
              </a:rPr>
              <a:t>Mo, 21. Juli ‘25 – Wer verhärtete das Herz des Pharao?</a:t>
            </a:r>
          </a:p>
        </p:txBody>
      </p:sp>
    </p:spTree>
    <p:extLst>
      <p:ext uri="{BB962C8B-B14F-4D97-AF65-F5344CB8AC3E}">
        <p14:creationId xmlns:p14="http://schemas.microsoft.com/office/powerpoint/2010/main" val="164416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16B24F0-FF5B-04FF-246F-D0BB8654D6D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D368732-008B-AC7C-C332-2610A89B1D5A}"/>
              </a:ext>
            </a:extLst>
          </p:cNvPr>
          <p:cNvSpPr txBox="1"/>
          <p:nvPr/>
        </p:nvSpPr>
        <p:spPr>
          <a:xfrm>
            <a:off x="3429442" y="-48125"/>
            <a:ext cx="8762557" cy="769441"/>
          </a:xfrm>
          <a:prstGeom prst="rect">
            <a:avLst/>
          </a:prstGeom>
          <a:noFill/>
        </p:spPr>
        <p:txBody>
          <a:bodyPr wrap="square">
            <a:spAutoFit/>
            <a:scene3d>
              <a:camera prst="orthographicFront"/>
              <a:lightRig rig="threePt" dir="t"/>
            </a:scene3d>
            <a:sp3d extrusionH="57150" contourW="25400">
              <a:bevelT h="25400" prst="softRound"/>
            </a:sp3d>
          </a:bodyPr>
          <a:lstStyle/>
          <a:p>
            <a:pPr algn="ctr"/>
            <a:r>
              <a:rPr lang="en" sz="4400" b="1" spc="600" dirty="0">
                <a:ln w="9525">
                  <a:noFill/>
                  <a:prstDash val="solid"/>
                </a:ln>
                <a:blipFill>
                  <a:blip r:embed="rId4"/>
                  <a:tile tx="0" ty="0" sx="100000" sy="100000" flip="none" algn="tl"/>
                </a:blipFill>
                <a:effectLst>
                  <a:outerShdw blurRad="12700" dist="63500" dir="2700000" algn="tl" rotWithShape="0">
                    <a:srgbClr val="FFB098"/>
                  </a:outerShdw>
                </a:effectLst>
              </a:rPr>
              <a:t>EIN VERHÄRTETES HERZ</a:t>
            </a:r>
          </a:p>
        </p:txBody>
      </p:sp>
      <p:sp>
        <p:nvSpPr>
          <p:cNvPr id="5" name="CuadroTexto 4">
            <a:extLst>
              <a:ext uri="{FF2B5EF4-FFF2-40B4-BE49-F238E27FC236}">
                <a16:creationId xmlns:a16="http://schemas.microsoft.com/office/drawing/2014/main" id="{12F819EE-BE62-C26E-BD1E-5A70F5F51560}"/>
              </a:ext>
            </a:extLst>
          </p:cNvPr>
          <p:cNvSpPr txBox="1"/>
          <p:nvPr/>
        </p:nvSpPr>
        <p:spPr>
          <a:xfrm>
            <a:off x="0" y="638144"/>
            <a:ext cx="12192000" cy="400110"/>
          </a:xfrm>
          <a:prstGeom prst="rect">
            <a:avLst/>
          </a:prstGeom>
          <a:noFill/>
        </p:spPr>
        <p:txBody>
          <a:bodyPr wrap="square">
            <a:spAutoFit/>
            <a:scene3d>
              <a:camera prst="orthographicFront"/>
              <a:lightRig rig="threePt" dir="t"/>
            </a:scene3d>
            <a:sp3d extrusionH="57150">
              <a:bevelT w="38100" h="38100"/>
            </a:sp3d>
          </a:bodyPr>
          <a:lstStyle/>
          <a:p>
            <a:pPr algn="ctr"/>
            <a:r>
              <a:rPr lang="en" sz="2000" b="1" dirty="0">
                <a:solidFill>
                  <a:schemeClr val="accent6">
                    <a:lumMod val="50000"/>
                  </a:schemeClr>
                </a:solidFill>
                <a:latin typeface="Candara" panose="020E0502030303020204" pitchFamily="34" charset="0"/>
              </a:rPr>
              <a:t>“</a:t>
            </a:r>
            <a:r>
              <a:rPr lang="de-DE" sz="2000" b="1" dirty="0">
                <a:solidFill>
                  <a:schemeClr val="accent6">
                    <a:lumMod val="50000"/>
                  </a:schemeClr>
                </a:solidFill>
                <a:latin typeface="Candara" panose="020E0502030303020204" pitchFamily="34" charset="0"/>
              </a:rPr>
              <a:t>Aber das Herz Pharaos wurde verstockt und er hörte nicht auf sie, wie der HERR gesagt hatte.</a:t>
            </a:r>
            <a:r>
              <a:rPr lang="en" sz="2000" b="1" dirty="0">
                <a:solidFill>
                  <a:schemeClr val="accent6">
                    <a:lumMod val="50000"/>
                  </a:schemeClr>
                </a:solidFill>
                <a:latin typeface="Candara" panose="020E0502030303020204" pitchFamily="34" charset="0"/>
              </a:rPr>
              <a:t>” </a:t>
            </a:r>
            <a:r>
              <a:rPr lang="en" b="1" dirty="0">
                <a:solidFill>
                  <a:schemeClr val="accent6">
                    <a:lumMod val="50000"/>
                  </a:schemeClr>
                </a:solidFill>
                <a:latin typeface="Candara" panose="020E0502030303020204" pitchFamily="34" charset="0"/>
              </a:rPr>
              <a:t>(2. Mose 7:13)</a:t>
            </a:r>
            <a:endParaRPr lang="en" sz="1600" b="1" dirty="0">
              <a:solidFill>
                <a:schemeClr val="accent6">
                  <a:lumMod val="50000"/>
                </a:schemeClr>
              </a:solidFill>
              <a:latin typeface="Candara" panose="020E0502030303020204" pitchFamily="34" charset="0"/>
            </a:endParaRPr>
          </a:p>
        </p:txBody>
      </p:sp>
      <p:pic>
        <p:nvPicPr>
          <p:cNvPr id="10" name="Imagen 9">
            <a:extLst>
              <a:ext uri="{FF2B5EF4-FFF2-40B4-BE49-F238E27FC236}">
                <a16:creationId xmlns:a16="http://schemas.microsoft.com/office/drawing/2014/main" id="{DFE397A4-A657-5817-9DF6-7EA87C6373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2800" y="1296117"/>
            <a:ext cx="4666969" cy="2960198"/>
          </a:xfrm>
          <a:prstGeom prst="rect">
            <a:avLst/>
          </a:prstGeom>
        </p:spPr>
      </p:pic>
      <p:sp>
        <p:nvSpPr>
          <p:cNvPr id="12" name="CuadroTexto 11">
            <a:extLst>
              <a:ext uri="{FF2B5EF4-FFF2-40B4-BE49-F238E27FC236}">
                <a16:creationId xmlns:a16="http://schemas.microsoft.com/office/drawing/2014/main" id="{FB4E4948-D51B-7CCD-1543-3A324F8F82E6}"/>
              </a:ext>
            </a:extLst>
          </p:cNvPr>
          <p:cNvSpPr txBox="1"/>
          <p:nvPr/>
        </p:nvSpPr>
        <p:spPr>
          <a:xfrm>
            <a:off x="171640" y="1296117"/>
            <a:ext cx="7945418" cy="3093154"/>
          </a:xfrm>
          <a:prstGeom prst="rect">
            <a:avLst/>
          </a:prstGeom>
          <a:noFill/>
        </p:spPr>
        <p:txBody>
          <a:bodyPr wrap="square">
            <a:spAutoFit/>
          </a:bodyPr>
          <a:lstStyle/>
          <a:p>
            <a:pPr>
              <a:spcBef>
                <a:spcPts val="600"/>
              </a:spcBef>
            </a:pPr>
            <a:r>
              <a:rPr lang="de-DE" sz="2000" b="1" dirty="0"/>
              <a:t>Nach der 6. Plage </a:t>
            </a:r>
            <a:br>
              <a:rPr lang="de-DE" sz="2000" b="1" dirty="0"/>
            </a:br>
            <a:r>
              <a:rPr lang="de-DE" sz="2000" b="1" dirty="0"/>
              <a:t>verhärtet GOTT das Herz des Pharao (2. Mose 9,12). </a:t>
            </a:r>
          </a:p>
          <a:p>
            <a:pPr>
              <a:spcBef>
                <a:spcPts val="600"/>
              </a:spcBef>
            </a:pPr>
            <a:r>
              <a:rPr lang="de-DE" sz="2000" b="1" dirty="0"/>
              <a:t>Der Pharao hatte offenbar </a:t>
            </a:r>
            <a:br>
              <a:rPr lang="de-DE" sz="2000" b="1" dirty="0"/>
            </a:br>
            <a:r>
              <a:rPr lang="de-DE" sz="2000" b="1" dirty="0"/>
              <a:t>die Schwelle zur Reue überschritten. </a:t>
            </a:r>
          </a:p>
          <a:p>
            <a:pPr>
              <a:spcBef>
                <a:spcPts val="600"/>
              </a:spcBef>
            </a:pPr>
            <a:endParaRPr lang="de-DE" sz="2000" b="1" dirty="0"/>
          </a:p>
          <a:p>
            <a:pPr>
              <a:spcBef>
                <a:spcPts val="600"/>
              </a:spcBef>
            </a:pPr>
            <a:r>
              <a:rPr lang="de-DE" sz="2000" b="1" dirty="0"/>
              <a:t>Bei der 7. Plage wird ihm zwar </a:t>
            </a:r>
            <a:br>
              <a:rPr lang="de-DE" sz="2000" b="1" dirty="0"/>
            </a:br>
            <a:r>
              <a:rPr lang="de-DE" sz="2000" b="1" dirty="0"/>
              <a:t>eine weitere Chance gegeben, </a:t>
            </a:r>
            <a:br>
              <a:rPr lang="de-DE" sz="2000" b="1" dirty="0"/>
            </a:br>
            <a:r>
              <a:rPr lang="de-DE" sz="2000" b="1" dirty="0"/>
              <a:t>aber Pharao verhärtet sein Herz wie gewohnt </a:t>
            </a:r>
            <a:br>
              <a:rPr lang="de-DE" sz="2000" b="1" dirty="0"/>
            </a:br>
            <a:r>
              <a:rPr lang="de-DE" sz="2000" b="1" dirty="0"/>
              <a:t>und damit wird es verstockt (2. Mose 9,34-35 ).</a:t>
            </a:r>
            <a:endParaRPr lang="en" sz="2000" b="1" dirty="0"/>
          </a:p>
        </p:txBody>
      </p:sp>
      <p:sp>
        <p:nvSpPr>
          <p:cNvPr id="7" name="CuadroTexto 6">
            <a:extLst>
              <a:ext uri="{FF2B5EF4-FFF2-40B4-BE49-F238E27FC236}">
                <a16:creationId xmlns:a16="http://schemas.microsoft.com/office/drawing/2014/main" id="{D39C464B-2139-57FA-6759-8ED608E2FFEE}"/>
              </a:ext>
            </a:extLst>
          </p:cNvPr>
          <p:cNvSpPr txBox="1"/>
          <p:nvPr/>
        </p:nvSpPr>
        <p:spPr>
          <a:xfrm>
            <a:off x="1706526" y="4837605"/>
            <a:ext cx="8351874" cy="1569660"/>
          </a:xfrm>
          <a:prstGeom prst="rect">
            <a:avLst/>
          </a:prstGeom>
          <a:noFill/>
        </p:spPr>
        <p:txBody>
          <a:bodyPr wrap="square">
            <a:spAutoFit/>
          </a:bodyPr>
          <a:lstStyle/>
          <a:p>
            <a:pPr algn="ctr">
              <a:spcBef>
                <a:spcPts val="600"/>
              </a:spcBef>
            </a:pPr>
            <a:r>
              <a:rPr lang="de-DE" sz="2400" b="1" dirty="0"/>
              <a:t>Von da an war sein Schicksal besiegelt. </a:t>
            </a:r>
            <a:br>
              <a:rPr lang="de-DE" sz="2400" b="1" dirty="0"/>
            </a:br>
            <a:r>
              <a:rPr lang="de-DE" sz="2400" b="1" dirty="0"/>
              <a:t>GOTT hatte das Herz Pharaos verhärtet, </a:t>
            </a:r>
            <a:br>
              <a:rPr lang="de-DE" sz="2400" b="1" dirty="0"/>
            </a:br>
            <a:r>
              <a:rPr lang="de-DE" sz="2400" b="1" dirty="0"/>
              <a:t>weil er fest entschlossen war, nicht umzukehren </a:t>
            </a:r>
            <a:br>
              <a:rPr lang="de-DE" sz="2400" b="1" dirty="0"/>
            </a:br>
            <a:r>
              <a:rPr lang="de-DE" sz="2400" b="1" dirty="0"/>
              <a:t>und überließ ihn seinem gewohnten Verhärtungsprozess.</a:t>
            </a:r>
            <a:endParaRPr lang="en" sz="2400" b="1" dirty="0"/>
          </a:p>
        </p:txBody>
      </p:sp>
      <p:sp>
        <p:nvSpPr>
          <p:cNvPr id="2" name="Textfeld 1">
            <a:extLst>
              <a:ext uri="{FF2B5EF4-FFF2-40B4-BE49-F238E27FC236}">
                <a16:creationId xmlns:a16="http://schemas.microsoft.com/office/drawing/2014/main" id="{46A8D457-BE62-D6BA-A7AF-7F0A1ACF5097}"/>
              </a:ext>
            </a:extLst>
          </p:cNvPr>
          <p:cNvSpPr txBox="1"/>
          <p:nvPr/>
        </p:nvSpPr>
        <p:spPr>
          <a:xfrm>
            <a:off x="50852" y="57323"/>
            <a:ext cx="3536295" cy="646331"/>
          </a:xfrm>
          <a:prstGeom prst="rect">
            <a:avLst/>
          </a:prstGeom>
          <a:solidFill>
            <a:schemeClr val="bg1">
              <a:lumMod val="75000"/>
            </a:schemeClr>
          </a:solidFill>
        </p:spPr>
        <p:txBody>
          <a:bodyPr wrap="square" rtlCol="0">
            <a:spAutoFit/>
          </a:bodyPr>
          <a:lstStyle/>
          <a:p>
            <a:r>
              <a:rPr lang="en" b="1" i="1" dirty="0">
                <a:solidFill>
                  <a:srgbClr val="C00000"/>
                </a:solidFill>
                <a:highlight>
                  <a:srgbClr val="F6F3FF"/>
                </a:highlight>
              </a:rPr>
              <a:t>Mo, 21. Juli ‘25 – Wer verhärtete das Herz des Pharao?</a:t>
            </a:r>
          </a:p>
        </p:txBody>
      </p:sp>
    </p:spTree>
    <p:extLst>
      <p:ext uri="{BB962C8B-B14F-4D97-AF65-F5344CB8AC3E}">
        <p14:creationId xmlns:p14="http://schemas.microsoft.com/office/powerpoint/2010/main" val="405572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TotalTime>
  <Words>2267</Words>
  <Application>Microsoft Office PowerPoint</Application>
  <PresentationFormat>Panorámica</PresentationFormat>
  <Paragraphs>125</Paragraphs>
  <Slides>23</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23</vt:i4>
      </vt:variant>
    </vt:vector>
  </HeadingPairs>
  <TitlesOfParts>
    <vt:vector size="31" baseType="lpstr">
      <vt:lpstr>Candara</vt:lpstr>
      <vt:lpstr>Constantia</vt:lpstr>
      <vt:lpstr>Arial</vt:lpstr>
      <vt:lpstr>Aptos Display</vt:lpstr>
      <vt:lpstr>Calibri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168</cp:revision>
  <dcterms:created xsi:type="dcterms:W3CDTF">2025-06-28T14:27:47Z</dcterms:created>
  <dcterms:modified xsi:type="dcterms:W3CDTF">2025-07-24T14:06:30Z</dcterms:modified>
</cp:coreProperties>
</file>