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2"/>
  </p:notesMasterIdLst>
  <p:sldIdLst>
    <p:sldId id="256" r:id="rId3"/>
    <p:sldId id="284" r:id="rId4"/>
    <p:sldId id="278" r:id="rId5"/>
    <p:sldId id="285" r:id="rId6"/>
    <p:sldId id="279" r:id="rId7"/>
    <p:sldId id="259" r:id="rId8"/>
    <p:sldId id="286" r:id="rId9"/>
    <p:sldId id="260" r:id="rId10"/>
    <p:sldId id="287" r:id="rId11"/>
    <p:sldId id="280" r:id="rId12"/>
    <p:sldId id="262" r:id="rId13"/>
    <p:sldId id="288" r:id="rId14"/>
    <p:sldId id="263" r:id="rId15"/>
    <p:sldId id="289" r:id="rId16"/>
    <p:sldId id="283" r:id="rId17"/>
    <p:sldId id="281" r:id="rId18"/>
    <p:sldId id="274" r:id="rId19"/>
    <p:sldId id="290" r:id="rId20"/>
    <p:sldId id="275" r:id="rId21"/>
  </p:sldIdLst>
  <p:sldSz cx="12192000" cy="6858000"/>
  <p:notesSz cx="6858000" cy="9144000"/>
  <p:embeddedFontLst>
    <p:embeddedFont>
      <p:font typeface="Candara" panose="020E0502030303020204" pitchFamily="34"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1EF"/>
    <a:srgbClr val="2C7688"/>
    <a:srgbClr val="DBC1CA"/>
    <a:srgbClr val="1C6881"/>
    <a:srgbClr val="6E3290"/>
    <a:srgbClr val="913031"/>
    <a:srgbClr val="A55F47"/>
    <a:srgbClr val="3E7E7E"/>
    <a:srgbClr val="874E5F"/>
    <a:srgbClr val="93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snapToGrid="0">
      <p:cViewPr varScale="1">
        <p:scale>
          <a:sx n="101" d="100"/>
          <a:sy n="101" d="100"/>
        </p:scale>
        <p:origin x="27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en" sz="2400" b="1" dirty="0">
              <a:effectLst>
                <a:outerShdw blurRad="38100" dist="38100" dir="2700000" algn="tl">
                  <a:srgbClr val="000000">
                    <a:alpha val="43137"/>
                  </a:srgbClr>
                </a:outerShdw>
              </a:effectLst>
            </a:rPr>
            <a:t>“</a:t>
          </a:r>
          <a:r>
            <a:rPr lang="en" sz="2400" b="1" dirty="0">
              <a:solidFill>
                <a:srgbClr val="FFFF00"/>
              </a:solidFill>
              <a:effectLst>
                <a:outerShdw blurRad="38100" dist="38100" dir="2700000" algn="tl">
                  <a:srgbClr val="000000">
                    <a:alpha val="43137"/>
                  </a:srgbClr>
                </a:outerShdw>
              </a:effectLst>
            </a:rPr>
            <a:t>Fürchtet</a:t>
          </a:r>
          <a:r>
            <a:rPr lang="en" sz="2400" b="1" dirty="0">
              <a:effectLst>
                <a:outerShdw blurRad="38100" dist="38100" dir="2700000" algn="tl">
                  <a:srgbClr val="000000">
                    <a:alpha val="43137"/>
                  </a:srgbClr>
                </a:outerShdw>
              </a:effectLst>
            </a:rPr>
            <a:t> euch </a:t>
          </a:r>
          <a:r>
            <a:rPr lang="en" sz="2400" b="1" dirty="0">
              <a:solidFill>
                <a:srgbClr val="FFFF00"/>
              </a:solidFill>
              <a:effectLst>
                <a:outerShdw blurRad="38100" dist="38100" dir="2700000" algn="tl">
                  <a:srgbClr val="000000">
                    <a:alpha val="43137"/>
                  </a:srgbClr>
                </a:outerShdw>
              </a:effectLst>
            </a:rPr>
            <a:t>nicht</a:t>
          </a:r>
          <a:r>
            <a:rPr lang="en" sz="2400" b="1" dirty="0">
              <a:effectLst>
                <a:outerShdw blurRad="38100" dist="38100" dir="2700000" algn="tl">
                  <a:srgbClr val="000000">
                    <a:alpha val="43137"/>
                  </a:srgbClr>
                </a:outerShdw>
              </a:effectLst>
            </a:rPr>
            <a:t>”</a:t>
          </a: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de-DE" sz="2000" b="1" dirty="0"/>
            <a:t>Der 1. Schritt zum Sieg ist </a:t>
          </a:r>
          <a:br>
            <a:rPr lang="de-DE" sz="2000" b="1" dirty="0"/>
          </a:br>
          <a:r>
            <a:rPr lang="de-DE" sz="2000" b="1" dirty="0"/>
            <a:t>das </a:t>
          </a:r>
          <a:r>
            <a:rPr lang="de-DE" sz="2000" b="1" dirty="0">
              <a:highlight>
                <a:srgbClr val="FFFF00"/>
              </a:highlight>
            </a:rPr>
            <a:t>Vertrauen auf GOTT.</a:t>
          </a:r>
          <a:endParaRPr lang="en" sz="2000" b="1" dirty="0">
            <a:highlight>
              <a:srgbClr val="FFFF00"/>
            </a:highlight>
          </a:endParaRPr>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en" sz="2400" b="1" dirty="0">
              <a:effectLst>
                <a:outerShdw blurRad="38100" dist="38100" dir="2700000" algn="tl">
                  <a:srgbClr val="000000">
                    <a:alpha val="43137"/>
                  </a:srgbClr>
                </a:outerShdw>
              </a:effectLst>
            </a:rPr>
            <a:t>“</a:t>
          </a:r>
          <a:r>
            <a:rPr lang="en" sz="2400" b="1" dirty="0">
              <a:solidFill>
                <a:srgbClr val="FFFF00"/>
              </a:solidFill>
              <a:effectLst>
                <a:outerShdw blurRad="38100" dist="38100" dir="2700000" algn="tl">
                  <a:srgbClr val="000000">
                    <a:alpha val="43137"/>
                  </a:srgbClr>
                </a:outerShdw>
              </a:effectLst>
            </a:rPr>
            <a:t>steht fest</a:t>
          </a:r>
          <a:r>
            <a:rPr lang="en" sz="2400" b="1" dirty="0">
              <a:effectLst>
                <a:outerShdw blurRad="38100" dist="38100" dir="2700000" algn="tl">
                  <a:srgbClr val="000000">
                    <a:alpha val="43137"/>
                  </a:srgbClr>
                </a:outerShdw>
              </a:effectLst>
            </a:rPr>
            <a:t>”</a:t>
          </a: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de-DE" sz="2000" b="1" dirty="0"/>
            <a:t>Wir müssen </a:t>
          </a:r>
          <a:r>
            <a:rPr lang="de-DE" sz="2000" b="1" dirty="0">
              <a:highlight>
                <a:srgbClr val="FFFF00"/>
              </a:highlight>
            </a:rPr>
            <a:t>geduldig </a:t>
          </a:r>
          <a:r>
            <a:rPr lang="de-DE" sz="2000" b="1" dirty="0"/>
            <a:t>auf </a:t>
          </a:r>
          <a:r>
            <a:rPr lang="de-DE" sz="2000" b="1" dirty="0">
              <a:highlight>
                <a:srgbClr val="FFFF00"/>
              </a:highlight>
            </a:rPr>
            <a:t>unserem Posten ausharren</a:t>
          </a:r>
          <a:r>
            <a:rPr lang="de-DE" sz="2000" b="1" dirty="0"/>
            <a:t>, </a:t>
          </a:r>
          <a:br>
            <a:rPr lang="de-DE" sz="2000" b="1" dirty="0"/>
          </a:br>
          <a:r>
            <a:rPr lang="de-DE" sz="2000" b="1" dirty="0">
              <a:highlight>
                <a:srgbClr val="FFFF00"/>
              </a:highlight>
            </a:rPr>
            <a:t>ohne</a:t>
          </a:r>
          <a:r>
            <a:rPr lang="de-DE" sz="2000" b="1" dirty="0"/>
            <a:t> zu </a:t>
          </a:r>
          <a:r>
            <a:rPr lang="de-DE" sz="2000" b="1" dirty="0">
              <a:highlight>
                <a:srgbClr val="FFFF00"/>
              </a:highlight>
            </a:rPr>
            <a:t>murren</a:t>
          </a:r>
          <a:r>
            <a:rPr lang="de-DE" sz="2000" b="1" dirty="0"/>
            <a:t>.</a:t>
          </a:r>
          <a:endParaRPr lang="en" sz="2000" b="1" dirty="0"/>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en" sz="2400" b="1" dirty="0">
              <a:effectLst>
                <a:outerShdw blurRad="38100" dist="38100" dir="2700000" algn="tl">
                  <a:srgbClr val="000000">
                    <a:alpha val="43137"/>
                  </a:srgbClr>
                </a:outerShdw>
              </a:effectLst>
            </a:rPr>
            <a:t>“seht … </a:t>
          </a:r>
          <a:r>
            <a:rPr lang="en" sz="2400" b="1" dirty="0">
              <a:solidFill>
                <a:srgbClr val="FFFF00"/>
              </a:solidFill>
              <a:effectLst>
                <a:outerShdw blurRad="38100" dist="38100" dir="2700000" algn="tl">
                  <a:srgbClr val="000000">
                    <a:alpha val="43137"/>
                  </a:srgbClr>
                </a:outerShdw>
              </a:effectLst>
            </a:rPr>
            <a:t>HEIL</a:t>
          </a:r>
          <a:r>
            <a:rPr lang="en" sz="2400" b="1" dirty="0">
              <a:effectLst>
                <a:outerShdw blurRad="38100" dist="38100" dir="2700000" algn="tl">
                  <a:srgbClr val="000000">
                    <a:alpha val="43137"/>
                  </a:srgbClr>
                </a:outerShdw>
              </a:effectLst>
            </a:rPr>
            <a:t>”</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de-DE" sz="2000" b="1" dirty="0"/>
            <a:t>Wenn wir uns </a:t>
          </a:r>
          <a:br>
            <a:rPr lang="de-DE" sz="2000" b="1" dirty="0"/>
          </a:br>
          <a:r>
            <a:rPr lang="de-DE" sz="2000" b="1" dirty="0">
              <a:highlight>
                <a:srgbClr val="FFFF00"/>
              </a:highlight>
            </a:rPr>
            <a:t>von GOTT leiten </a:t>
          </a:r>
          <a:r>
            <a:rPr lang="de-DE" sz="2000" b="1" dirty="0"/>
            <a:t>lassen, </a:t>
          </a:r>
          <a:br>
            <a:rPr lang="de-DE" sz="2000" b="1" dirty="0"/>
          </a:br>
          <a:r>
            <a:rPr lang="de-DE" sz="2000" b="1" dirty="0"/>
            <a:t>ist der </a:t>
          </a:r>
          <a:r>
            <a:rPr lang="de-DE" sz="2000" b="1" dirty="0">
              <a:highlight>
                <a:srgbClr val="FFFF00"/>
              </a:highlight>
            </a:rPr>
            <a:t>Sieg sicher</a:t>
          </a:r>
          <a:r>
            <a:rPr lang="de-DE" sz="2000" b="1" dirty="0"/>
            <a:t>.</a:t>
          </a:r>
          <a:endParaRPr lang="en" sz="2000" b="1" dirty="0"/>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en" sz="2400" b="1" dirty="0">
              <a:effectLst>
                <a:outerShdw blurRad="38100" dist="38100" dir="2700000" algn="tl">
                  <a:srgbClr val="000000">
                    <a:alpha val="43137"/>
                  </a:srgbClr>
                </a:outerShdw>
              </a:effectLst>
            </a:rPr>
            <a:t>“</a:t>
          </a:r>
          <a:r>
            <a:rPr lang="en" sz="2400" b="1" dirty="0">
              <a:solidFill>
                <a:srgbClr val="FFFF00"/>
              </a:solidFill>
              <a:effectLst>
                <a:outerShdw blurRad="38100" dist="38100" dir="2700000" algn="tl">
                  <a:srgbClr val="000000">
                    <a:alpha val="43137"/>
                  </a:srgbClr>
                </a:outerShdw>
              </a:effectLst>
            </a:rPr>
            <a:t>JHWH</a:t>
          </a:r>
          <a:r>
            <a:rPr lang="en" sz="2400" b="1" dirty="0">
              <a:effectLst>
                <a:outerShdw blurRad="38100" dist="38100" dir="2700000" algn="tl">
                  <a:srgbClr val="000000">
                    <a:alpha val="43137"/>
                  </a:srgbClr>
                </a:outerShdw>
              </a:effectLst>
            </a:rPr>
            <a:t> wird </a:t>
          </a:r>
          <a:r>
            <a:rPr lang="en" sz="2400" b="1" dirty="0">
              <a:solidFill>
                <a:srgbClr val="FFFF00"/>
              </a:solidFill>
              <a:effectLst>
                <a:outerShdw blurRad="38100" dist="38100" dir="2700000" algn="tl">
                  <a:srgbClr val="000000">
                    <a:alpha val="43137"/>
                  </a:srgbClr>
                </a:outerShdw>
              </a:effectLst>
            </a:rPr>
            <a:t>für euch </a:t>
          </a:r>
          <a:r>
            <a:rPr lang="en" sz="2400" b="1" dirty="0">
              <a:effectLst>
                <a:outerShdw blurRad="38100" dist="38100" dir="2700000" algn="tl">
                  <a:srgbClr val="000000">
                    <a:alpha val="43137"/>
                  </a:srgbClr>
                </a:outerShdw>
              </a:effectLst>
            </a:rPr>
            <a:t>streiten”</a:t>
          </a: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tabLst/>
          </a:pPr>
          <a:r>
            <a:rPr lang="de-DE" sz="2000" b="1" dirty="0">
              <a:highlight>
                <a:srgbClr val="FFFF00"/>
              </a:highlight>
            </a:rPr>
            <a:t>GOTT kämpft für uns </a:t>
          </a:r>
          <a:br>
            <a:rPr lang="de-DE" sz="2000" b="1" dirty="0">
              <a:highlight>
                <a:srgbClr val="FFFF00"/>
              </a:highlight>
            </a:rPr>
          </a:br>
          <a:r>
            <a:rPr lang="de-DE" sz="2000" b="1" dirty="0"/>
            <a:t>gegen Satan und die Sünde. </a:t>
          </a:r>
          <a:r>
            <a:rPr lang="de-DE" sz="2000" b="1" dirty="0">
              <a:highlight>
                <a:srgbClr val="FFFF00"/>
              </a:highlight>
            </a:rPr>
            <a:t>GOLGATHA ist der größte Beweis! </a:t>
          </a:r>
          <a:endParaRPr lang="en" sz="2000" b="1" dirty="0"/>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custScaleY="104100">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862513" y="-1618172"/>
          <a:ext cx="895646" cy="4360557"/>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de-DE" sz="2000" b="1" kern="1200" dirty="0"/>
            <a:t>Der 1. Schritt zum Sieg ist </a:t>
          </a:r>
          <a:br>
            <a:rPr lang="de-DE" sz="2000" b="1" kern="1200" dirty="0"/>
          </a:br>
          <a:r>
            <a:rPr lang="de-DE" sz="2000" b="1" kern="1200" dirty="0"/>
            <a:t>das </a:t>
          </a:r>
          <a:r>
            <a:rPr lang="de-DE" sz="2000" b="1" kern="1200" dirty="0">
              <a:highlight>
                <a:srgbClr val="FFFF00"/>
              </a:highlight>
            </a:rPr>
            <a:t>Vertrauen auf GOTT.</a:t>
          </a:r>
          <a:endParaRPr lang="en" sz="2000" b="1" kern="1200" dirty="0">
            <a:highlight>
              <a:srgbClr val="FFFF00"/>
            </a:highlight>
          </a:endParaRPr>
        </a:p>
      </dsp:txBody>
      <dsp:txXfrm rot="-5400000">
        <a:off x="2130058" y="158005"/>
        <a:ext cx="4316835" cy="808202"/>
      </dsp:txXfrm>
    </dsp:sp>
    <dsp:sp modelId="{4C4899E3-96DA-4836-862F-4E262DC651D9}">
      <dsp:nvSpPr>
        <dsp:cNvPr id="0" name=""/>
        <dsp:cNvSpPr/>
      </dsp:nvSpPr>
      <dsp:spPr>
        <a:xfrm>
          <a:off x="325" y="2327"/>
          <a:ext cx="2129732"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en" sz="2400" b="1" kern="1200" dirty="0">
              <a:solidFill>
                <a:srgbClr val="FFFF00"/>
              </a:solidFill>
              <a:effectLst>
                <a:outerShdw blurRad="38100" dist="38100" dir="2700000" algn="tl">
                  <a:srgbClr val="000000">
                    <a:alpha val="43137"/>
                  </a:srgbClr>
                </a:outerShdw>
              </a:effectLst>
            </a:rPr>
            <a:t>Fürchtet</a:t>
          </a:r>
          <a:r>
            <a:rPr lang="en" sz="2400" b="1" kern="1200" dirty="0">
              <a:effectLst>
                <a:outerShdw blurRad="38100" dist="38100" dir="2700000" algn="tl">
                  <a:srgbClr val="000000">
                    <a:alpha val="43137"/>
                  </a:srgbClr>
                </a:outerShdw>
              </a:effectLst>
            </a:rPr>
            <a:t> euch </a:t>
          </a:r>
          <a:r>
            <a:rPr lang="en" sz="2400" b="1" kern="1200" dirty="0">
              <a:solidFill>
                <a:srgbClr val="FFFF00"/>
              </a:solidFill>
              <a:effectLst>
                <a:outerShdw blurRad="38100" dist="38100" dir="2700000" algn="tl">
                  <a:srgbClr val="000000">
                    <a:alpha val="43137"/>
                  </a:srgbClr>
                </a:outerShdw>
              </a:effectLst>
            </a:rPr>
            <a:t>nicht</a:t>
          </a:r>
          <a:r>
            <a:rPr lang="en" sz="2400" b="1" kern="1200" dirty="0">
              <a:effectLst>
                <a:outerShdw blurRad="38100" dist="38100" dir="2700000" algn="tl">
                  <a:srgbClr val="000000">
                    <a:alpha val="43137"/>
                  </a:srgbClr>
                </a:outerShdw>
              </a:effectLst>
            </a:rPr>
            <a:t>”</a:t>
          </a:r>
        </a:p>
      </dsp:txBody>
      <dsp:txXfrm>
        <a:off x="54977" y="56979"/>
        <a:ext cx="2020428" cy="1010253"/>
      </dsp:txXfrm>
    </dsp:sp>
    <dsp:sp modelId="{6F4BAEF6-762E-4FBB-AB4B-2C023090D640}">
      <dsp:nvSpPr>
        <dsp:cNvPr id="0" name=""/>
        <dsp:cNvSpPr/>
      </dsp:nvSpPr>
      <dsp:spPr>
        <a:xfrm rot="5400000">
          <a:off x="3862513" y="-442636"/>
          <a:ext cx="895646" cy="4360557"/>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de-DE" sz="2000" b="1" kern="1200" dirty="0"/>
            <a:t>Wir müssen </a:t>
          </a:r>
          <a:r>
            <a:rPr lang="de-DE" sz="2000" b="1" kern="1200" dirty="0">
              <a:highlight>
                <a:srgbClr val="FFFF00"/>
              </a:highlight>
            </a:rPr>
            <a:t>geduldig </a:t>
          </a:r>
          <a:r>
            <a:rPr lang="de-DE" sz="2000" b="1" kern="1200" dirty="0"/>
            <a:t>auf </a:t>
          </a:r>
          <a:r>
            <a:rPr lang="de-DE" sz="2000" b="1" kern="1200" dirty="0">
              <a:highlight>
                <a:srgbClr val="FFFF00"/>
              </a:highlight>
            </a:rPr>
            <a:t>unserem Posten ausharren</a:t>
          </a:r>
          <a:r>
            <a:rPr lang="de-DE" sz="2000" b="1" kern="1200" dirty="0"/>
            <a:t>, </a:t>
          </a:r>
          <a:br>
            <a:rPr lang="de-DE" sz="2000" b="1" kern="1200" dirty="0"/>
          </a:br>
          <a:r>
            <a:rPr lang="de-DE" sz="2000" b="1" kern="1200" dirty="0">
              <a:highlight>
                <a:srgbClr val="FFFF00"/>
              </a:highlight>
            </a:rPr>
            <a:t>ohne</a:t>
          </a:r>
          <a:r>
            <a:rPr lang="de-DE" sz="2000" b="1" kern="1200" dirty="0"/>
            <a:t> zu </a:t>
          </a:r>
          <a:r>
            <a:rPr lang="de-DE" sz="2000" b="1" kern="1200" dirty="0">
              <a:highlight>
                <a:srgbClr val="FFFF00"/>
              </a:highlight>
            </a:rPr>
            <a:t>murren</a:t>
          </a:r>
          <a:r>
            <a:rPr lang="de-DE" sz="2000" b="1" kern="1200" dirty="0"/>
            <a:t>.</a:t>
          </a:r>
          <a:endParaRPr lang="en" sz="2000" b="1" kern="1200" dirty="0"/>
        </a:p>
      </dsp:txBody>
      <dsp:txXfrm rot="-5400000">
        <a:off x="2130058" y="1333541"/>
        <a:ext cx="4316835" cy="808202"/>
      </dsp:txXfrm>
    </dsp:sp>
    <dsp:sp modelId="{73A9ECE2-CD45-43B4-BDF8-5408EC5FBC5B}">
      <dsp:nvSpPr>
        <dsp:cNvPr id="0" name=""/>
        <dsp:cNvSpPr/>
      </dsp:nvSpPr>
      <dsp:spPr>
        <a:xfrm>
          <a:off x="325" y="1177863"/>
          <a:ext cx="2129732"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en" sz="2400" b="1" kern="1200" dirty="0">
              <a:solidFill>
                <a:srgbClr val="FFFF00"/>
              </a:solidFill>
              <a:effectLst>
                <a:outerShdw blurRad="38100" dist="38100" dir="2700000" algn="tl">
                  <a:srgbClr val="000000">
                    <a:alpha val="43137"/>
                  </a:srgbClr>
                </a:outerShdw>
              </a:effectLst>
            </a:rPr>
            <a:t>steht fest</a:t>
          </a:r>
          <a:r>
            <a:rPr lang="en" sz="2400" b="1" kern="1200" dirty="0">
              <a:effectLst>
                <a:outerShdw blurRad="38100" dist="38100" dir="2700000" algn="tl">
                  <a:srgbClr val="000000">
                    <a:alpha val="43137"/>
                  </a:srgbClr>
                </a:outerShdw>
              </a:effectLst>
            </a:rPr>
            <a:t>”</a:t>
          </a:r>
        </a:p>
      </dsp:txBody>
      <dsp:txXfrm>
        <a:off x="54977" y="1232515"/>
        <a:ext cx="2020428" cy="1010253"/>
      </dsp:txXfrm>
    </dsp:sp>
    <dsp:sp modelId="{36607368-82BA-4696-9187-EE00E348C061}">
      <dsp:nvSpPr>
        <dsp:cNvPr id="0" name=""/>
        <dsp:cNvSpPr/>
      </dsp:nvSpPr>
      <dsp:spPr>
        <a:xfrm rot="5400000">
          <a:off x="3862513" y="732898"/>
          <a:ext cx="895646" cy="4360557"/>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de-DE" sz="2000" b="1" kern="1200" dirty="0"/>
            <a:t>Wenn wir uns </a:t>
          </a:r>
          <a:br>
            <a:rPr lang="de-DE" sz="2000" b="1" kern="1200" dirty="0"/>
          </a:br>
          <a:r>
            <a:rPr lang="de-DE" sz="2000" b="1" kern="1200" dirty="0">
              <a:highlight>
                <a:srgbClr val="FFFF00"/>
              </a:highlight>
            </a:rPr>
            <a:t>von GOTT leiten </a:t>
          </a:r>
          <a:r>
            <a:rPr lang="de-DE" sz="2000" b="1" kern="1200" dirty="0"/>
            <a:t>lassen, </a:t>
          </a:r>
          <a:br>
            <a:rPr lang="de-DE" sz="2000" b="1" kern="1200" dirty="0"/>
          </a:br>
          <a:r>
            <a:rPr lang="de-DE" sz="2000" b="1" kern="1200" dirty="0"/>
            <a:t>ist der </a:t>
          </a:r>
          <a:r>
            <a:rPr lang="de-DE" sz="2000" b="1" kern="1200" dirty="0">
              <a:highlight>
                <a:srgbClr val="FFFF00"/>
              </a:highlight>
            </a:rPr>
            <a:t>Sieg sicher</a:t>
          </a:r>
          <a:r>
            <a:rPr lang="de-DE" sz="2000" b="1" kern="1200" dirty="0"/>
            <a:t>.</a:t>
          </a:r>
          <a:endParaRPr lang="en" sz="2000" b="1" kern="1200" dirty="0"/>
        </a:p>
      </dsp:txBody>
      <dsp:txXfrm rot="-5400000">
        <a:off x="2130058" y="2509075"/>
        <a:ext cx="4316835" cy="808202"/>
      </dsp:txXfrm>
    </dsp:sp>
    <dsp:sp modelId="{D5404B3B-B872-4AD6-9220-19590E4E4205}">
      <dsp:nvSpPr>
        <dsp:cNvPr id="0" name=""/>
        <dsp:cNvSpPr/>
      </dsp:nvSpPr>
      <dsp:spPr>
        <a:xfrm>
          <a:off x="325" y="2353398"/>
          <a:ext cx="2129732"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“seht … </a:t>
          </a:r>
          <a:r>
            <a:rPr lang="en" sz="2400" b="1" kern="1200" dirty="0">
              <a:solidFill>
                <a:srgbClr val="FFFF00"/>
              </a:solidFill>
              <a:effectLst>
                <a:outerShdw blurRad="38100" dist="38100" dir="2700000" algn="tl">
                  <a:srgbClr val="000000">
                    <a:alpha val="43137"/>
                  </a:srgbClr>
                </a:outerShdw>
              </a:effectLst>
            </a:rPr>
            <a:t>HEIL</a:t>
          </a:r>
          <a:r>
            <a:rPr lang="en" sz="2400" b="1" kern="1200" dirty="0">
              <a:effectLst>
                <a:outerShdw blurRad="38100" dist="38100" dir="2700000" algn="tl">
                  <a:srgbClr val="000000">
                    <a:alpha val="43137"/>
                  </a:srgbClr>
                </a:outerShdw>
              </a:effectLst>
            </a:rPr>
            <a:t>”</a:t>
          </a:r>
        </a:p>
      </dsp:txBody>
      <dsp:txXfrm>
        <a:off x="54977" y="2408050"/>
        <a:ext cx="2020428" cy="1010253"/>
      </dsp:txXfrm>
    </dsp:sp>
    <dsp:sp modelId="{FEE04E1B-CF97-476C-B9A7-4E0438787A28}">
      <dsp:nvSpPr>
        <dsp:cNvPr id="0" name=""/>
        <dsp:cNvSpPr/>
      </dsp:nvSpPr>
      <dsp:spPr>
        <a:xfrm rot="5400000">
          <a:off x="3844152" y="1908434"/>
          <a:ext cx="932367" cy="4360557"/>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tabLst/>
          </a:pPr>
          <a:r>
            <a:rPr lang="de-DE" sz="2000" b="1" kern="1200" dirty="0">
              <a:highlight>
                <a:srgbClr val="FFFF00"/>
              </a:highlight>
            </a:rPr>
            <a:t>GOTT kämpft für uns </a:t>
          </a:r>
          <a:br>
            <a:rPr lang="de-DE" sz="2000" b="1" kern="1200" dirty="0">
              <a:highlight>
                <a:srgbClr val="FFFF00"/>
              </a:highlight>
            </a:rPr>
          </a:br>
          <a:r>
            <a:rPr lang="de-DE" sz="2000" b="1" kern="1200" dirty="0"/>
            <a:t>gegen Satan und die Sünde. </a:t>
          </a:r>
          <a:r>
            <a:rPr lang="de-DE" sz="2000" b="1" kern="1200" dirty="0">
              <a:highlight>
                <a:srgbClr val="FFFF00"/>
              </a:highlight>
            </a:rPr>
            <a:t>GOLGATHA ist der größte Beweis! </a:t>
          </a:r>
          <a:endParaRPr lang="en" sz="2000" b="1" kern="1200" dirty="0"/>
        </a:p>
      </dsp:txBody>
      <dsp:txXfrm rot="-5400000">
        <a:off x="2130057" y="3668043"/>
        <a:ext cx="4315043" cy="841339"/>
      </dsp:txXfrm>
    </dsp:sp>
    <dsp:sp modelId="{49366DA5-E12E-444E-8BE5-C9E2FCE9F995}">
      <dsp:nvSpPr>
        <dsp:cNvPr id="0" name=""/>
        <dsp:cNvSpPr/>
      </dsp:nvSpPr>
      <dsp:spPr>
        <a:xfrm>
          <a:off x="325" y="3528933"/>
          <a:ext cx="2129732"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en" sz="2400" b="1" kern="1200" dirty="0">
              <a:solidFill>
                <a:srgbClr val="FFFF00"/>
              </a:solidFill>
              <a:effectLst>
                <a:outerShdw blurRad="38100" dist="38100" dir="2700000" algn="tl">
                  <a:srgbClr val="000000">
                    <a:alpha val="43137"/>
                  </a:srgbClr>
                </a:outerShdw>
              </a:effectLst>
            </a:rPr>
            <a:t>JHWH</a:t>
          </a:r>
          <a:r>
            <a:rPr lang="en" sz="2400" b="1" kern="1200" dirty="0">
              <a:effectLst>
                <a:outerShdw blurRad="38100" dist="38100" dir="2700000" algn="tl">
                  <a:srgbClr val="000000">
                    <a:alpha val="43137"/>
                  </a:srgbClr>
                </a:outerShdw>
              </a:effectLst>
            </a:rPr>
            <a:t> wird </a:t>
          </a:r>
          <a:r>
            <a:rPr lang="en" sz="2400" b="1" kern="1200" dirty="0">
              <a:solidFill>
                <a:srgbClr val="FFFF00"/>
              </a:solidFill>
              <a:effectLst>
                <a:outerShdw blurRad="38100" dist="38100" dir="2700000" algn="tl">
                  <a:srgbClr val="000000">
                    <a:alpha val="43137"/>
                  </a:srgbClr>
                </a:outerShdw>
              </a:effectLst>
            </a:rPr>
            <a:t>für euch </a:t>
          </a:r>
          <a:r>
            <a:rPr lang="en" sz="2400" b="1" kern="1200" dirty="0">
              <a:effectLst>
                <a:outerShdw blurRad="38100" dist="38100" dir="2700000" algn="tl">
                  <a:srgbClr val="000000">
                    <a:alpha val="43137"/>
                  </a:srgbClr>
                </a:outerShdw>
              </a:effectLst>
            </a:rPr>
            <a:t>streiten”</a:t>
          </a:r>
        </a:p>
      </dsp:txBody>
      <dsp:txXfrm>
        <a:off x="54977" y="3583585"/>
        <a:ext cx="2020428"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EED5F-33DB-4642-A77A-D912C12223AB}" type="datetimeFigureOut">
              <a:rPr lang="de-DE" smtClean="0"/>
              <a:t>08.08.2025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00F82-801B-4B79-A6E4-B4F3B03068C4}" type="slidenum">
              <a:rPr lang="de-DE" smtClean="0"/>
              <a:t>‹Nº›</a:t>
            </a:fld>
            <a:endParaRPr lang="de-DE"/>
          </a:p>
        </p:txBody>
      </p:sp>
    </p:spTree>
    <p:extLst>
      <p:ext uri="{BB962C8B-B14F-4D97-AF65-F5344CB8AC3E}">
        <p14:creationId xmlns:p14="http://schemas.microsoft.com/office/powerpoint/2010/main" val="71698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BD00F82-801B-4B79-A6E4-B4F3B03068C4}" type="slidenum">
              <a:rPr lang="de-DE" smtClean="0"/>
              <a:t>15</a:t>
            </a:fld>
            <a:endParaRPr lang="de-DE"/>
          </a:p>
        </p:txBody>
      </p:sp>
    </p:spTree>
    <p:extLst>
      <p:ext uri="{BB962C8B-B14F-4D97-AF65-F5344CB8AC3E}">
        <p14:creationId xmlns:p14="http://schemas.microsoft.com/office/powerpoint/2010/main" val="53569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BD00F82-801B-4B79-A6E4-B4F3B03068C4}" type="slidenum">
              <a:rPr lang="de-DE" smtClean="0"/>
              <a:t>18</a:t>
            </a:fld>
            <a:endParaRPr lang="de-DE"/>
          </a:p>
        </p:txBody>
      </p:sp>
    </p:spTree>
    <p:extLst>
      <p:ext uri="{BB962C8B-B14F-4D97-AF65-F5344CB8AC3E}">
        <p14:creationId xmlns:p14="http://schemas.microsoft.com/office/powerpoint/2010/main" val="174058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08/08/2025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08/08/2025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08/08/2025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microsoft.com/office/2007/relationships/hdphoto" Target="../media/hdphoto2.wdp"/><Relationship Id="rId10" Type="http://schemas.openxmlformats.org/officeDocument/2006/relationships/image" Target="../media/image45.jpeg"/><Relationship Id="rId4" Type="http://schemas.openxmlformats.org/officeDocument/2006/relationships/image" Target="../media/image40.pn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1.jpe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895350" y="66675"/>
            <a:ext cx="5743575" cy="1938992"/>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DURCHS</a:t>
            </a:r>
            <a:br>
              <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br>
            <a:r>
              <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SCHILFMEER</a:t>
            </a:r>
          </a:p>
        </p:txBody>
      </p:sp>
      <p:sp>
        <p:nvSpPr>
          <p:cNvPr id="5" name="CuadroTexto 4">
            <a:extLst>
              <a:ext uri="{FF2B5EF4-FFF2-40B4-BE49-F238E27FC236}">
                <a16:creationId xmlns:a16="http://schemas.microsoft.com/office/drawing/2014/main" id="{DF46C4C6-5E43-0F0C-613E-70480B5A360D}"/>
              </a:ext>
            </a:extLst>
          </p:cNvPr>
          <p:cNvSpPr txBox="1"/>
          <p:nvPr/>
        </p:nvSpPr>
        <p:spPr>
          <a:xfrm>
            <a:off x="4649176" y="6304002"/>
            <a:ext cx="4004494" cy="400110"/>
          </a:xfrm>
          <a:prstGeom prst="rect">
            <a:avLst/>
          </a:prstGeom>
          <a:noFill/>
        </p:spPr>
        <p:txBody>
          <a:bodyPr wrap="none" rtlCol="0">
            <a:spAutoFit/>
          </a:bodyPr>
          <a:lstStyle/>
          <a:p>
            <a:pPr algn="r"/>
            <a:r>
              <a:rPr lang="en" sz="2000" b="1" dirty="0">
                <a:solidFill>
                  <a:srgbClr val="FEE9A4"/>
                </a:solidFill>
                <a:effectLst>
                  <a:outerShdw blurRad="38100" dist="38100" dir="2700000" algn="tl">
                    <a:srgbClr val="000000">
                      <a:alpha val="43137"/>
                    </a:srgbClr>
                  </a:outerShdw>
                </a:effectLst>
              </a:rPr>
              <a:t>Lektion 6, Sabbat, 9. August 2025</a:t>
            </a:r>
          </a:p>
        </p:txBody>
      </p:sp>
      <p:pic>
        <p:nvPicPr>
          <p:cNvPr id="2" name="Grafik 1">
            <a:extLst>
              <a:ext uri="{FF2B5EF4-FFF2-40B4-BE49-F238E27FC236}">
                <a16:creationId xmlns:a16="http://schemas.microsoft.com/office/drawing/2014/main" id="{41D8B061-9279-DD9A-337D-51A4BA517355}"/>
              </a:ext>
            </a:extLst>
          </p:cNvPr>
          <p:cNvPicPr>
            <a:extLst>
              <a:ext uri="smNativeData">
                <pr:smNativeData xmlns:mc="http://schemas.openxmlformats.org/markup-compatibility/2006" xmlns:p14="http://schemas.microsoft.com/office/powerpoint/2010/main" xmlns:p15="http://schemas.microsoft.com/office/powerpoint/2012/main" xmlns:pr="smNativeData" xmlns="smNativeData"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27000"/>
                    </a14:imgEffect>
                    <a14:imgEffect>
                      <a14:colorTemperature colorTemp="5936"/>
                    </a14:imgEffect>
                    <a14:imgEffect>
                      <a14:saturation sat="108000"/>
                    </a14:imgEffect>
                    <a14:imgEffect>
                      <a14:brightnessContrast bright="-41000" contrast="96000"/>
                    </a14:imgEffect>
                  </a14:imgLayer>
                </a14:imgProps>
              </a:ext>
            </a:extLst>
          </a:blip>
          <a:stretch>
            <a:fillRect/>
          </a:stretch>
        </p:blipFill>
        <p:spPr>
          <a:xfrm>
            <a:off x="194325" y="2076085"/>
            <a:ext cx="335648" cy="4597249"/>
          </a:xfrm>
          <a:prstGeom prst="rect">
            <a:avLst/>
          </a:prstGeom>
          <a:noFill/>
          <a:ln>
            <a:noFill/>
          </a:ln>
          <a:effectLst>
            <a:softEdge rad="31750"/>
          </a:effectLst>
        </p:spPr>
      </p:pic>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769441"/>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4400" spc="300" dirty="0">
                <a:solidFill>
                  <a:schemeClr val="accent6">
                    <a:lumMod val="60000"/>
                    <a:lumOff val="40000"/>
                  </a:schemeClr>
                </a:solidFill>
              </a:rPr>
              <a:t>DER DURCHZUG DURCH DAS ROTE MEER</a:t>
            </a: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2873829" y="0"/>
            <a:ext cx="9318170"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GEFANGEN IN DER WÜSTE</a:t>
            </a:r>
          </a:p>
        </p:txBody>
      </p:sp>
      <p:sp>
        <p:nvSpPr>
          <p:cNvPr id="5" name="CuadroTexto 4">
            <a:extLst>
              <a:ext uri="{FF2B5EF4-FFF2-40B4-BE49-F238E27FC236}">
                <a16:creationId xmlns:a16="http://schemas.microsoft.com/office/drawing/2014/main" id="{A03AEA69-1BEF-C80A-12FD-E0C37293420E}"/>
              </a:ext>
            </a:extLst>
          </p:cNvPr>
          <p:cNvSpPr txBox="1"/>
          <p:nvPr/>
        </p:nvSpPr>
        <p:spPr>
          <a:xfrm>
            <a:off x="2873830" y="629532"/>
            <a:ext cx="931817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andara" panose="020E0502030303020204" pitchFamily="34" charset="0"/>
              </a:rPr>
              <a:t>“</a:t>
            </a:r>
            <a:r>
              <a:rPr lang="de-DE" b="1" dirty="0">
                <a:solidFill>
                  <a:schemeClr val="accent5"/>
                </a:solidFill>
                <a:latin typeface="Candara" panose="020E0502030303020204" pitchFamily="34" charset="0"/>
              </a:rPr>
              <a:t>Dann wird der Pharao von den Israeliten denken: ›Ratlos irren sie im Lande umher, die Wüste hält sie umschlossen!‹</a:t>
            </a:r>
            <a:r>
              <a:rPr lang="en" b="1" dirty="0">
                <a:solidFill>
                  <a:schemeClr val="accent5"/>
                </a:solidFill>
                <a:latin typeface="Candara" panose="020E0502030303020204" pitchFamily="34" charset="0"/>
              </a:rPr>
              <a:t>” </a:t>
            </a:r>
            <a:r>
              <a:rPr lang="en" sz="1400" b="1" dirty="0">
                <a:solidFill>
                  <a:schemeClr val="accent5"/>
                </a:solidFill>
                <a:latin typeface="Candara" panose="020E0502030303020204" pitchFamily="34" charset="0"/>
              </a:rPr>
              <a:t>(</a:t>
            </a:r>
            <a:r>
              <a:rPr lang="de-DE" sz="1400" b="1" dirty="0">
                <a:solidFill>
                  <a:schemeClr val="accent5"/>
                </a:solidFill>
                <a:latin typeface="Candara" panose="020E0502030303020204" pitchFamily="34" charset="0"/>
              </a:rPr>
              <a:t>2. Mose </a:t>
            </a:r>
            <a:r>
              <a:rPr lang="en" sz="1400" b="1" dirty="0">
                <a:solidFill>
                  <a:schemeClr val="accent5"/>
                </a:solidFill>
                <a:latin typeface="Candara" panose="020E0502030303020204" pitchFamily="34" charset="0"/>
              </a:rPr>
              <a:t> 14:3)</a:t>
            </a:r>
          </a:p>
        </p:txBody>
      </p:sp>
      <p:sp>
        <p:nvSpPr>
          <p:cNvPr id="6" name="CuadroTexto 5">
            <a:extLst>
              <a:ext uri="{FF2B5EF4-FFF2-40B4-BE49-F238E27FC236}">
                <a16:creationId xmlns:a16="http://schemas.microsoft.com/office/drawing/2014/main" id="{F1EB596E-51EF-CB46-0439-EF557B417E12}"/>
              </a:ext>
            </a:extLst>
          </p:cNvPr>
          <p:cNvSpPr txBox="1"/>
          <p:nvPr/>
        </p:nvSpPr>
        <p:spPr>
          <a:xfrm>
            <a:off x="247649" y="1301472"/>
            <a:ext cx="7362267" cy="2015936"/>
          </a:xfrm>
          <a:prstGeom prst="rect">
            <a:avLst/>
          </a:prstGeom>
          <a:noFill/>
        </p:spPr>
        <p:txBody>
          <a:bodyPr wrap="square" rtlCol="0">
            <a:spAutoFit/>
          </a:bodyPr>
          <a:lstStyle/>
          <a:p>
            <a:pPr>
              <a:spcBef>
                <a:spcPts val="600"/>
              </a:spcBef>
            </a:pPr>
            <a:r>
              <a:rPr lang="de-DE" sz="2000" b="1" dirty="0"/>
              <a:t>Mit der Erlaubnis Pharaos </a:t>
            </a:r>
            <a:br>
              <a:rPr lang="de-DE" sz="2000" b="1" dirty="0"/>
            </a:br>
            <a:r>
              <a:rPr lang="de-DE" sz="2000" b="1" dirty="0"/>
              <a:t>zog Israel „kampfbereit“ aus </a:t>
            </a:r>
            <a:br>
              <a:rPr lang="de-DE" sz="2000" b="1" dirty="0"/>
            </a:br>
            <a:r>
              <a:rPr lang="de-DE" sz="2000" b="1" dirty="0"/>
              <a:t>(2. Mose 13,18 NIV). </a:t>
            </a:r>
          </a:p>
          <a:p>
            <a:pPr>
              <a:spcBef>
                <a:spcPts val="600"/>
              </a:spcBef>
            </a:pPr>
            <a:r>
              <a:rPr lang="de-DE" sz="2000" b="1" dirty="0"/>
              <a:t>Aber Gott wollte nicht, dass sie in den Krieg zogen, </a:t>
            </a:r>
            <a:br>
              <a:rPr lang="de-DE" sz="2000" b="1" dirty="0"/>
            </a:br>
            <a:r>
              <a:rPr lang="de-DE" sz="2000" b="1" dirty="0"/>
              <a:t>also führte er sie auf einem Umweg </a:t>
            </a:r>
            <a:br>
              <a:rPr lang="de-DE" sz="2000" b="1" dirty="0"/>
            </a:br>
            <a:r>
              <a:rPr lang="de-DE" sz="2000" b="1" dirty="0"/>
              <a:t>(2. Mose 13,17).</a:t>
            </a:r>
            <a:endParaRPr lang="en" sz="2000" b="1" dirty="0"/>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3550" y="1389177"/>
            <a:ext cx="5640801" cy="2538361"/>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638" y="4033034"/>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A4FF8116-A7F2-35C3-3B8F-85DD2D4721DF}"/>
              </a:ext>
            </a:extLst>
          </p:cNvPr>
          <p:cNvSpPr txBox="1"/>
          <p:nvPr/>
        </p:nvSpPr>
        <p:spPr>
          <a:xfrm>
            <a:off x="5316358" y="4497661"/>
            <a:ext cx="7362267" cy="1708160"/>
          </a:xfrm>
          <a:prstGeom prst="rect">
            <a:avLst/>
          </a:prstGeom>
          <a:noFill/>
        </p:spPr>
        <p:txBody>
          <a:bodyPr wrap="square">
            <a:spAutoFit/>
          </a:bodyPr>
          <a:lstStyle/>
          <a:p>
            <a:pPr>
              <a:spcBef>
                <a:spcPts val="600"/>
              </a:spcBef>
            </a:pPr>
            <a:r>
              <a:rPr lang="de-DE" sz="2000" b="1" dirty="0"/>
              <a:t>In der Zwischenzeit bereute der Pharao seine Umkehr </a:t>
            </a:r>
            <a:br>
              <a:rPr lang="de-DE" sz="2000" b="1" dirty="0"/>
            </a:br>
            <a:r>
              <a:rPr lang="de-DE" sz="2000" b="1" dirty="0"/>
              <a:t>und verfolgte Israel (2. Mose 14,5). </a:t>
            </a:r>
          </a:p>
          <a:p>
            <a:pPr>
              <a:spcBef>
                <a:spcPts val="600"/>
              </a:spcBef>
            </a:pPr>
            <a:r>
              <a:rPr lang="de-DE" sz="2000" b="1" dirty="0"/>
              <a:t>Israel war nun in der Wüste gefangen, </a:t>
            </a:r>
            <a:br>
              <a:rPr lang="de-DE" sz="2000" b="1" dirty="0"/>
            </a:br>
            <a:r>
              <a:rPr lang="de-DE" sz="2000" b="1" dirty="0"/>
              <a:t>ohne Möglichkeit zur Flucht </a:t>
            </a:r>
            <a:br>
              <a:rPr lang="de-DE" sz="2000" b="1" dirty="0"/>
            </a:br>
            <a:r>
              <a:rPr lang="de-DE" sz="2000" b="1" dirty="0"/>
              <a:t>(2. Mose 14,2-3.9).</a:t>
            </a:r>
            <a:endParaRPr lang="en" sz="2000" b="1" dirty="0"/>
          </a:p>
        </p:txBody>
      </p:sp>
      <p:sp>
        <p:nvSpPr>
          <p:cNvPr id="2" name="Scrollen: horizontal 1">
            <a:extLst>
              <a:ext uri="{FF2B5EF4-FFF2-40B4-BE49-F238E27FC236}">
                <a16:creationId xmlns:a16="http://schemas.microsoft.com/office/drawing/2014/main" id="{66AECB79-AB14-EB43-06F3-A290F0BAC19B}"/>
              </a:ext>
            </a:extLst>
          </p:cNvPr>
          <p:cNvSpPr/>
          <p:nvPr/>
        </p:nvSpPr>
        <p:spPr>
          <a:xfrm>
            <a:off x="162480" y="14802"/>
            <a:ext cx="2711349" cy="10193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Di, 05. Aug ‘25 – </a:t>
            </a:r>
            <a:br>
              <a:rPr lang="de-DE" sz="1600" b="1" i="1" dirty="0">
                <a:solidFill>
                  <a:srgbClr val="6C0401"/>
                </a:solidFill>
              </a:rPr>
            </a:br>
            <a:r>
              <a:rPr lang="de-DE" sz="1600" b="1" i="1" dirty="0">
                <a:solidFill>
                  <a:srgbClr val="6C0401"/>
                </a:solidFill>
              </a:rPr>
              <a:t>Der Durchzug durchs </a:t>
            </a:r>
            <a:br>
              <a:rPr lang="de-DE" sz="1600" b="1" i="1" dirty="0">
                <a:solidFill>
                  <a:srgbClr val="6C0401"/>
                </a:solidFill>
              </a:rPr>
            </a:br>
            <a:r>
              <a:rPr lang="de-DE" sz="1600" b="1" i="1" dirty="0">
                <a:solidFill>
                  <a:srgbClr val="6C0401"/>
                </a:solidFill>
              </a:rPr>
              <a:t>Rote Meer</a:t>
            </a:r>
            <a:endParaRPr lang="de-DE" sz="1600" b="1" dirty="0"/>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ppt_h/2"/>
                                          </p:val>
                                        </p:tav>
                                        <p:tav tm="100000">
                                          <p:val>
                                            <p:strVal val="#ppt_y"/>
                                          </p:val>
                                        </p:tav>
                                      </p:tavLst>
                                    </p:anim>
                                    <p:anim calcmode="lin" valueType="num">
                                      <p:cBhvr>
                                        <p:cTn id="32" dur="500" fill="hold"/>
                                        <p:tgtEl>
                                          <p:spTgt spid="4"/>
                                        </p:tgtEl>
                                        <p:attrNameLst>
                                          <p:attrName>ppt_w</p:attrName>
                                        </p:attrNameLst>
                                      </p:cBhvr>
                                      <p:tavLst>
                                        <p:tav tm="0">
                                          <p:val>
                                            <p:strVal val="#ppt_w"/>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a:extLst>
            <a:ext uri="{FF2B5EF4-FFF2-40B4-BE49-F238E27FC236}">
              <a16:creationId xmlns:a16="http://schemas.microsoft.com/office/drawing/2014/main" id="{859FAD68-0012-F58A-1555-44B1FDB5B3A4}"/>
            </a:ext>
          </a:extLst>
        </p:cNvPr>
        <p:cNvGrpSpPr/>
        <p:nvPr/>
      </p:nvGrpSpPr>
      <p:grpSpPr>
        <a:xfrm>
          <a:off x="0" y="0"/>
          <a:ext cx="0" cy="0"/>
          <a:chOff x="0" y="0"/>
          <a:chExt cx="0" cy="0"/>
        </a:xfrm>
      </p:grpSpPr>
      <p:sp>
        <p:nvSpPr>
          <p:cNvPr id="19" name="Rectángulo 18">
            <a:extLst>
              <a:ext uri="{FF2B5EF4-FFF2-40B4-BE49-F238E27FC236}">
                <a16:creationId xmlns:a16="http://schemas.microsoft.com/office/drawing/2014/main" id="{E6C11AC0-351F-31E7-86DF-4F33323DAC79}"/>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2EAFD5B-479A-C66A-20D4-C88EC1D5C1FF}"/>
              </a:ext>
            </a:extLst>
          </p:cNvPr>
          <p:cNvSpPr txBox="1"/>
          <p:nvPr/>
        </p:nvSpPr>
        <p:spPr>
          <a:xfrm>
            <a:off x="3282043" y="0"/>
            <a:ext cx="8909956"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GEFANGEN IN DER WÜSTE</a:t>
            </a:r>
          </a:p>
        </p:txBody>
      </p:sp>
      <p:sp>
        <p:nvSpPr>
          <p:cNvPr id="5" name="CuadroTexto 4">
            <a:extLst>
              <a:ext uri="{FF2B5EF4-FFF2-40B4-BE49-F238E27FC236}">
                <a16:creationId xmlns:a16="http://schemas.microsoft.com/office/drawing/2014/main" id="{287662D2-738F-11AF-AEC0-B4B5D632ED6B}"/>
              </a:ext>
            </a:extLst>
          </p:cNvPr>
          <p:cNvSpPr txBox="1"/>
          <p:nvPr/>
        </p:nvSpPr>
        <p:spPr>
          <a:xfrm>
            <a:off x="3707476" y="629532"/>
            <a:ext cx="848452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andara" panose="020E0502030303020204" pitchFamily="34" charset="0"/>
              </a:rPr>
              <a:t>“</a:t>
            </a:r>
            <a:r>
              <a:rPr lang="de-DE" b="1" dirty="0">
                <a:solidFill>
                  <a:schemeClr val="accent5"/>
                </a:solidFill>
                <a:latin typeface="Candara" panose="020E0502030303020204" pitchFamily="34" charset="0"/>
              </a:rPr>
              <a:t>Dann wird der Pharao von den Israeliten denken: ›Ratlos irren sie im Lande umher, die Wüste hält sie umschlossen!‹</a:t>
            </a:r>
            <a:r>
              <a:rPr lang="en" b="1" dirty="0">
                <a:solidFill>
                  <a:schemeClr val="accent5"/>
                </a:solidFill>
                <a:latin typeface="Candara" panose="020E0502030303020204" pitchFamily="34" charset="0"/>
              </a:rPr>
              <a:t>” </a:t>
            </a:r>
            <a:r>
              <a:rPr lang="en" sz="1400" b="1" dirty="0">
                <a:solidFill>
                  <a:schemeClr val="accent5"/>
                </a:solidFill>
                <a:latin typeface="Candara" panose="020E0502030303020204" pitchFamily="34" charset="0"/>
              </a:rPr>
              <a:t>(</a:t>
            </a:r>
            <a:r>
              <a:rPr lang="de-DE" sz="1400" b="1" dirty="0">
                <a:solidFill>
                  <a:schemeClr val="accent5"/>
                </a:solidFill>
                <a:latin typeface="Candara" panose="020E0502030303020204" pitchFamily="34" charset="0"/>
              </a:rPr>
              <a:t>2. Mose </a:t>
            </a:r>
            <a:r>
              <a:rPr lang="en" sz="1400" b="1" dirty="0">
                <a:solidFill>
                  <a:schemeClr val="accent5"/>
                </a:solidFill>
                <a:latin typeface="Candara" panose="020E0502030303020204" pitchFamily="34" charset="0"/>
              </a:rPr>
              <a:t> 14:3)</a:t>
            </a:r>
          </a:p>
        </p:txBody>
      </p:sp>
      <p:pic>
        <p:nvPicPr>
          <p:cNvPr id="10" name="Imagen 9" descr="Una caricatura de un caballo&#10;&#10;El contenido generado por IA puede ser incorrecto.">
            <a:extLst>
              <a:ext uri="{FF2B5EF4-FFF2-40B4-BE49-F238E27FC236}">
                <a16:creationId xmlns:a16="http://schemas.microsoft.com/office/drawing/2014/main" id="{0ED22EE1-B34A-440A-84B7-AA1D743465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7395" y="1496473"/>
            <a:ext cx="2944834" cy="1708234"/>
          </a:xfrm>
          <a:prstGeom prst="rect">
            <a:avLst/>
          </a:prstGeom>
        </p:spPr>
      </p:pic>
      <p:pic>
        <p:nvPicPr>
          <p:cNvPr id="12" name="Imagen 11" descr="Imagen que contiene Diagrama&#10;&#10;El contenido generado por IA puede ser incorrecto.">
            <a:extLst>
              <a:ext uri="{FF2B5EF4-FFF2-40B4-BE49-F238E27FC236}">
                <a16:creationId xmlns:a16="http://schemas.microsoft.com/office/drawing/2014/main" id="{CF8B7EC2-94DF-3370-4AF5-E7E5CEF332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161" y="4572000"/>
            <a:ext cx="2806352" cy="2104764"/>
          </a:xfrm>
          <a:prstGeom prst="rect">
            <a:avLst/>
          </a:prstGeom>
          <a:effectLst>
            <a:softEdge rad="127000"/>
          </a:effectLst>
        </p:spPr>
      </p:pic>
      <p:sp>
        <p:nvSpPr>
          <p:cNvPr id="14" name="CuadroTexto 13">
            <a:extLst>
              <a:ext uri="{FF2B5EF4-FFF2-40B4-BE49-F238E27FC236}">
                <a16:creationId xmlns:a16="http://schemas.microsoft.com/office/drawing/2014/main" id="{8D834AC1-9828-596E-1397-98B054E9DC77}"/>
              </a:ext>
            </a:extLst>
          </p:cNvPr>
          <p:cNvSpPr txBox="1"/>
          <p:nvPr/>
        </p:nvSpPr>
        <p:spPr>
          <a:xfrm>
            <a:off x="1371726" y="1437481"/>
            <a:ext cx="6225696" cy="1631216"/>
          </a:xfrm>
          <a:prstGeom prst="rect">
            <a:avLst/>
          </a:prstGeom>
          <a:noFill/>
        </p:spPr>
        <p:txBody>
          <a:bodyPr wrap="square">
            <a:spAutoFit/>
          </a:bodyPr>
          <a:lstStyle/>
          <a:p>
            <a:pPr>
              <a:spcBef>
                <a:spcPts val="600"/>
              </a:spcBef>
            </a:pPr>
            <a:r>
              <a:rPr lang="de-DE" sz="2000" b="1" dirty="0"/>
              <a:t>Als Zeichen ihres Glaubens </a:t>
            </a:r>
            <a:br>
              <a:rPr lang="de-DE" sz="2000" b="1" dirty="0"/>
            </a:br>
            <a:r>
              <a:rPr lang="de-DE" sz="2000" b="1" dirty="0"/>
              <a:t>hatten sie Josephs Gebeine mitgenommen </a:t>
            </a:r>
            <a:br>
              <a:rPr lang="de-DE" sz="2000" b="1" dirty="0"/>
            </a:br>
            <a:r>
              <a:rPr lang="de-DE" sz="2000" b="1" dirty="0"/>
              <a:t>(2. Mose 13,19). </a:t>
            </a:r>
            <a:br>
              <a:rPr lang="de-DE" sz="2000" b="1" dirty="0"/>
            </a:br>
            <a:r>
              <a:rPr lang="de-DE" sz="2000" b="1" dirty="0"/>
              <a:t>Außerdem führte Gott sie auf wundersame Weise </a:t>
            </a:r>
            <a:br>
              <a:rPr lang="de-DE" sz="2000" b="1" dirty="0"/>
            </a:br>
            <a:r>
              <a:rPr lang="de-DE" sz="2000" b="1" dirty="0"/>
              <a:t>(2. Mose 13,21).</a:t>
            </a:r>
            <a:endParaRPr lang="en" sz="2000" b="1" dirty="0"/>
          </a:p>
        </p:txBody>
      </p:sp>
      <p:sp>
        <p:nvSpPr>
          <p:cNvPr id="16" name="CuadroTexto 15">
            <a:extLst>
              <a:ext uri="{FF2B5EF4-FFF2-40B4-BE49-F238E27FC236}">
                <a16:creationId xmlns:a16="http://schemas.microsoft.com/office/drawing/2014/main" id="{1EB53468-5828-0CBA-FDA4-938C4D5695F6}"/>
              </a:ext>
            </a:extLst>
          </p:cNvPr>
          <p:cNvSpPr txBox="1"/>
          <p:nvPr/>
        </p:nvSpPr>
        <p:spPr>
          <a:xfrm>
            <a:off x="3181901" y="5187376"/>
            <a:ext cx="7995839" cy="1400383"/>
          </a:xfrm>
          <a:prstGeom prst="rect">
            <a:avLst/>
          </a:prstGeom>
          <a:noFill/>
        </p:spPr>
        <p:txBody>
          <a:bodyPr wrap="square">
            <a:spAutoFit/>
          </a:bodyPr>
          <a:lstStyle/>
          <a:p>
            <a:pPr>
              <a:spcBef>
                <a:spcPts val="600"/>
              </a:spcBef>
            </a:pPr>
            <a:r>
              <a:rPr lang="de-DE" sz="2000" b="1" dirty="0"/>
              <a:t>Als sie jedoch die Armee des Pharao sahen, </a:t>
            </a:r>
            <a:br>
              <a:rPr lang="de-DE" sz="2000" b="1" dirty="0"/>
            </a:br>
            <a:r>
              <a:rPr lang="de-DE" sz="2000" b="1" dirty="0"/>
              <a:t>brach ihr Glaube völlig zusammen (2. Mose 14,10-12). </a:t>
            </a:r>
          </a:p>
          <a:p>
            <a:pPr>
              <a:spcBef>
                <a:spcPts val="600"/>
              </a:spcBef>
            </a:pPr>
            <a:r>
              <a:rPr lang="de-DE" sz="2000" b="1" dirty="0"/>
              <a:t>Wie schnell hatten sie die Wunder vergessen, </a:t>
            </a:r>
            <a:br>
              <a:rPr lang="de-DE" sz="2000" b="1" dirty="0"/>
            </a:br>
            <a:r>
              <a:rPr lang="de-DE" sz="2000" b="1" dirty="0"/>
              <a:t>die sie erlebt hatten! </a:t>
            </a:r>
            <a:r>
              <a:rPr lang="de-DE" sz="2000" b="1" dirty="0">
                <a:highlight>
                  <a:srgbClr val="FFFF00"/>
                </a:highlight>
              </a:rPr>
              <a:t>Könnte uns das auch passieren?</a:t>
            </a:r>
            <a:endParaRPr lang="en" sz="2000" b="1" dirty="0">
              <a:highlight>
                <a:srgbClr val="FFFF00"/>
              </a:highlight>
            </a:endParaRPr>
          </a:p>
        </p:txBody>
      </p:sp>
      <p:sp>
        <p:nvSpPr>
          <p:cNvPr id="18" name="CuadroTexto 17">
            <a:extLst>
              <a:ext uri="{FF2B5EF4-FFF2-40B4-BE49-F238E27FC236}">
                <a16:creationId xmlns:a16="http://schemas.microsoft.com/office/drawing/2014/main" id="{24F41393-3E1E-095B-0829-237505B834E7}"/>
              </a:ext>
            </a:extLst>
          </p:cNvPr>
          <p:cNvSpPr txBox="1"/>
          <p:nvPr/>
        </p:nvSpPr>
        <p:spPr>
          <a:xfrm>
            <a:off x="3543147" y="3204707"/>
            <a:ext cx="4553347" cy="1846659"/>
          </a:xfrm>
          <a:prstGeom prst="rect">
            <a:avLst/>
          </a:prstGeom>
          <a:gradFill>
            <a:gsLst>
              <a:gs pos="27000">
                <a:schemeClr val="accent6">
                  <a:satMod val="103000"/>
                  <a:lumMod val="102000"/>
                  <a:tint val="94000"/>
                </a:schemeClr>
              </a:gs>
              <a:gs pos="50000">
                <a:srgbClr val="2C7688"/>
              </a:gs>
              <a:gs pos="92661">
                <a:srgbClr val="FFFF00"/>
              </a:gs>
              <a:gs pos="917">
                <a:srgbClr val="FFFF00"/>
              </a:gs>
              <a:gs pos="73000">
                <a:schemeClr val="accent6">
                  <a:lumMod val="99000"/>
                  <a:satMod val="120000"/>
                  <a:shade val="78000"/>
                </a:schemeClr>
              </a:gs>
            </a:gsLst>
          </a:gradFill>
          <a:effectLst>
            <a:glow rad="127000">
              <a:schemeClr val="accent6">
                <a:lumMod val="40000"/>
                <a:lumOff val="60000"/>
              </a:schemeClr>
            </a:glow>
            <a:outerShdw blurRad="57150" dist="19050" dir="5400000" algn="ctr" rotWithShape="0">
              <a:srgbClr val="000000">
                <a:alpha val="63000"/>
              </a:srgbClr>
            </a:outerShdw>
            <a:softEdge rad="101600"/>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br>
              <a:rPr lang="de-DE" sz="2000" b="1" dirty="0">
                <a:effectLst>
                  <a:outerShdw blurRad="38100" dist="38100" dir="2700000" algn="tl">
                    <a:srgbClr val="000000">
                      <a:alpha val="43137"/>
                    </a:srgbClr>
                  </a:outerShdw>
                </a:effectLst>
              </a:rPr>
            </a:br>
            <a:r>
              <a:rPr lang="de-DE" sz="2200" b="1" dirty="0">
                <a:effectLst>
                  <a:outerShdw blurRad="38100" dist="38100" dir="2700000" algn="tl">
                    <a:srgbClr val="000000">
                      <a:alpha val="43137"/>
                    </a:srgbClr>
                  </a:outerShdw>
                </a:effectLst>
              </a:rPr>
              <a:t>„Gedenkt Seiner Wunder, </a:t>
            </a:r>
            <a:br>
              <a:rPr lang="de-DE" sz="2200" b="1" dirty="0">
                <a:effectLst>
                  <a:outerShdw blurRad="38100" dist="38100" dir="2700000" algn="tl">
                    <a:srgbClr val="000000">
                      <a:alpha val="43137"/>
                    </a:srgbClr>
                  </a:outerShdw>
                </a:effectLst>
              </a:rPr>
            </a:br>
            <a:r>
              <a:rPr lang="de-DE" sz="2200" b="1" dirty="0">
                <a:effectLst>
                  <a:outerShdw blurRad="38100" dist="38100" dir="2700000" algn="tl">
                    <a:srgbClr val="000000">
                      <a:alpha val="43137"/>
                    </a:srgbClr>
                  </a:outerShdw>
                </a:effectLst>
              </a:rPr>
              <a:t>die Er getan hat“ </a:t>
            </a:r>
            <a:br>
              <a:rPr lang="de-DE" sz="2200" b="1" dirty="0">
                <a:effectLst>
                  <a:outerShdw blurRad="38100" dist="38100" dir="2700000" algn="tl">
                    <a:srgbClr val="000000">
                      <a:alpha val="43137"/>
                    </a:srgbClr>
                  </a:outerShdw>
                </a:effectLst>
              </a:rPr>
            </a:br>
            <a:br>
              <a:rPr lang="de-DE" sz="700" b="1" dirty="0">
                <a:effectLst>
                  <a:outerShdw blurRad="38100" dist="38100" dir="2700000" algn="tl">
                    <a:srgbClr val="000000">
                      <a:alpha val="43137"/>
                    </a:srgbClr>
                  </a:outerShdw>
                </a:effectLst>
              </a:rPr>
            </a:br>
            <a:r>
              <a:rPr lang="de-DE" b="1" dirty="0">
                <a:effectLst>
                  <a:outerShdw blurRad="38100" dist="38100" dir="2700000" algn="tl">
                    <a:srgbClr val="000000">
                      <a:alpha val="43137"/>
                    </a:srgbClr>
                  </a:outerShdw>
                </a:effectLst>
              </a:rPr>
              <a:t>(1. Chr. 16:12a)</a:t>
            </a:r>
          </a:p>
          <a:p>
            <a:pPr algn="ctr">
              <a:spcBef>
                <a:spcPts val="600"/>
              </a:spcBef>
            </a:pPr>
            <a:endParaRPr lang="en" sz="2000" b="1" dirty="0">
              <a:effectLst>
                <a:outerShdw blurRad="38100" dist="38100" dir="2700000" algn="tl">
                  <a:srgbClr val="000000">
                    <a:alpha val="43137"/>
                  </a:srgbClr>
                </a:outerShdw>
              </a:effectLst>
            </a:endParaRPr>
          </a:p>
        </p:txBody>
      </p:sp>
      <p:sp>
        <p:nvSpPr>
          <p:cNvPr id="2" name="Scrollen: horizontal 1">
            <a:extLst>
              <a:ext uri="{FF2B5EF4-FFF2-40B4-BE49-F238E27FC236}">
                <a16:creationId xmlns:a16="http://schemas.microsoft.com/office/drawing/2014/main" id="{4ADC3B0D-140C-A637-CCB6-7C4A256C712C}"/>
              </a:ext>
            </a:extLst>
          </p:cNvPr>
          <p:cNvSpPr/>
          <p:nvPr/>
        </p:nvSpPr>
        <p:spPr>
          <a:xfrm>
            <a:off x="162480" y="14802"/>
            <a:ext cx="2711349" cy="10193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Di, 05. Aug ‘25 – </a:t>
            </a:r>
            <a:br>
              <a:rPr lang="de-DE" sz="1600" b="1" i="1" dirty="0">
                <a:solidFill>
                  <a:srgbClr val="6C0401"/>
                </a:solidFill>
              </a:rPr>
            </a:br>
            <a:r>
              <a:rPr lang="de-DE" sz="1600" b="1" i="1" dirty="0">
                <a:solidFill>
                  <a:srgbClr val="6C0401"/>
                </a:solidFill>
              </a:rPr>
              <a:t>Der Durchzug durchs </a:t>
            </a:r>
            <a:br>
              <a:rPr lang="de-DE" sz="1600" b="1" i="1" dirty="0">
                <a:solidFill>
                  <a:srgbClr val="6C0401"/>
                </a:solidFill>
              </a:rPr>
            </a:br>
            <a:r>
              <a:rPr lang="de-DE" sz="1600" b="1" i="1" dirty="0">
                <a:solidFill>
                  <a:srgbClr val="6C0401"/>
                </a:solidFill>
              </a:rPr>
              <a:t>Rote Meer</a:t>
            </a:r>
            <a:endParaRPr lang="de-DE" sz="1600" b="1" dirty="0"/>
          </a:p>
        </p:txBody>
      </p:sp>
    </p:spTree>
    <p:extLst>
      <p:ext uri="{BB962C8B-B14F-4D97-AF65-F5344CB8AC3E}">
        <p14:creationId xmlns:p14="http://schemas.microsoft.com/office/powerpoint/2010/main" val="86244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4/3*#ppt_w"/>
                                          </p:val>
                                        </p:tav>
                                        <p:tav tm="100000">
                                          <p:val>
                                            <p:strVal val="#ppt_w"/>
                                          </p:val>
                                        </p:tav>
                                      </p:tavLst>
                                    </p:anim>
                                    <p:anim calcmode="lin" valueType="num">
                                      <p:cBhvr>
                                        <p:cTn id="17" dur="500" fill="hold"/>
                                        <p:tgtEl>
                                          <p:spTgt spid="12"/>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741714" y="0"/>
            <a:ext cx="1044629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EIN WEG IM MEER</a:t>
            </a:r>
          </a:p>
        </p:txBody>
      </p:sp>
      <p:sp>
        <p:nvSpPr>
          <p:cNvPr id="6" name="CuadroTexto 5">
            <a:extLst>
              <a:ext uri="{FF2B5EF4-FFF2-40B4-BE49-F238E27FC236}">
                <a16:creationId xmlns:a16="http://schemas.microsoft.com/office/drawing/2014/main" id="{7BF2779C-BE19-ED64-7477-634307D04780}"/>
              </a:ext>
            </a:extLst>
          </p:cNvPr>
          <p:cNvSpPr txBox="1"/>
          <p:nvPr/>
        </p:nvSpPr>
        <p:spPr>
          <a:xfrm>
            <a:off x="2196850" y="769441"/>
            <a:ext cx="9195679" cy="1138773"/>
          </a:xfrm>
          <a:prstGeom prst="rect">
            <a:avLst/>
          </a:prstGeom>
          <a:noFill/>
        </p:spPr>
        <p:txBody>
          <a:bodyPr wrap="square" rtlCol="0">
            <a:spAutoFit/>
          </a:bodyPr>
          <a:lstStyle/>
          <a:p>
            <a:pPr algn="ctr">
              <a:spcBef>
                <a:spcPts val="600"/>
              </a:spcBef>
            </a:pPr>
            <a:r>
              <a:rPr lang="de-DE" sz="2400" b="1" dirty="0">
                <a:solidFill>
                  <a:schemeClr val="bg1"/>
                </a:solidFill>
                <a:effectLst>
                  <a:outerShdw blurRad="38100" dist="38100" dir="2700000" algn="tl">
                    <a:srgbClr val="000000">
                      <a:alpha val="43137"/>
                    </a:srgbClr>
                  </a:outerShdw>
                </a:effectLst>
              </a:rPr>
              <a:t>Angesichts des mangelnden Glaubens des Volkes </a:t>
            </a:r>
            <a:br>
              <a:rPr lang="de-DE" sz="2400" b="1" dirty="0">
                <a:solidFill>
                  <a:schemeClr val="bg1"/>
                </a:solidFill>
                <a:effectLst>
                  <a:outerShdw blurRad="38100" dist="38100" dir="2700000" algn="tl">
                    <a:srgbClr val="000000">
                      <a:alpha val="43137"/>
                    </a:srgbClr>
                  </a:outerShdw>
                </a:effectLst>
              </a:rPr>
            </a:br>
            <a:r>
              <a:rPr lang="de-DE" sz="2400" b="1" dirty="0">
                <a:solidFill>
                  <a:schemeClr val="accent1">
                    <a:lumMod val="60000"/>
                    <a:lumOff val="40000"/>
                  </a:schemeClr>
                </a:solidFill>
                <a:effectLst>
                  <a:outerShdw blurRad="38100" dist="38100" dir="2700000" algn="tl">
                    <a:srgbClr val="000000">
                      <a:alpha val="43137"/>
                    </a:srgbClr>
                  </a:outerShdw>
                </a:effectLst>
                <a:highlight>
                  <a:srgbClr val="FFFF00"/>
                </a:highlight>
              </a:rPr>
              <a:t>ermutigte Mose sie, auf GOTT zu vertrauen </a:t>
            </a:r>
            <a:br>
              <a:rPr lang="de-DE" sz="2400" b="1" dirty="0">
                <a:solidFill>
                  <a:schemeClr val="bg1"/>
                </a:solidFill>
                <a:effectLst>
                  <a:outerShdw blurRad="38100" dist="38100" dir="2700000" algn="tl">
                    <a:srgbClr val="000000">
                      <a:alpha val="43137"/>
                    </a:srgbClr>
                  </a:outerShdw>
                </a:effectLst>
                <a:highlight>
                  <a:srgbClr val="FFFF00"/>
                </a:highlight>
              </a:rPr>
            </a:br>
            <a:r>
              <a:rPr lang="de-DE" sz="2000" b="1" dirty="0">
                <a:solidFill>
                  <a:schemeClr val="bg1"/>
                </a:solidFill>
                <a:effectLst>
                  <a:outerShdw blurRad="38100" dist="38100" dir="2700000" algn="tl">
                    <a:srgbClr val="000000">
                      <a:alpha val="43137"/>
                    </a:srgbClr>
                  </a:outerShdw>
                </a:effectLst>
              </a:rPr>
              <a:t>(2. Mo 14,13-14):</a:t>
            </a:r>
            <a:endParaRPr lang="en" sz="2400" b="1" dirty="0">
              <a:solidFill>
                <a:schemeClr val="bg1"/>
              </a:solidFill>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2655677559"/>
              </p:ext>
            </p:extLst>
          </p:nvPr>
        </p:nvGraphicFramePr>
        <p:xfrm>
          <a:off x="266699" y="2005012"/>
          <a:ext cx="6490940"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08228" y="1457289"/>
            <a:ext cx="5829301" cy="5365808"/>
          </a:xfrm>
          <a:prstGeom prst="rect">
            <a:avLst/>
          </a:prstGeom>
          <a:effectLst>
            <a:softEdge rad="317500"/>
          </a:effectLst>
        </p:spPr>
      </p:pic>
      <p:sp>
        <p:nvSpPr>
          <p:cNvPr id="2" name="Scrollen: horizontal 1">
            <a:extLst>
              <a:ext uri="{FF2B5EF4-FFF2-40B4-BE49-F238E27FC236}">
                <a16:creationId xmlns:a16="http://schemas.microsoft.com/office/drawing/2014/main" id="{EC6762D3-B1B0-111C-14C4-0D38B975F3BC}"/>
              </a:ext>
            </a:extLst>
          </p:cNvPr>
          <p:cNvSpPr/>
          <p:nvPr/>
        </p:nvSpPr>
        <p:spPr>
          <a:xfrm>
            <a:off x="90473" y="50397"/>
            <a:ext cx="2565641" cy="7694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Mi, 06. Aug ‘25 – </a:t>
            </a:r>
            <a:br>
              <a:rPr lang="de-DE" sz="1600" b="1" i="1" dirty="0">
                <a:solidFill>
                  <a:srgbClr val="6C0401"/>
                </a:solidFill>
              </a:rPr>
            </a:br>
            <a:r>
              <a:rPr lang="de-DE" sz="1600" b="1" i="1" dirty="0">
                <a:solidFill>
                  <a:srgbClr val="6C0401"/>
                </a:solidFill>
              </a:rPr>
              <a:t>Im Glauben vorangehen</a:t>
            </a:r>
            <a:endParaRPr lang="de-DE" sz="1600" b="1" dirty="0"/>
          </a:p>
        </p:txBody>
      </p:sp>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2"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dgm id="{4C4899E3-96DA-4836-862F-4E262DC651D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39" dur="500"/>
                                        <p:tgtEl>
                                          <p:spTgt spid="7">
                                            <p:graphicEl>
                                              <a:dgm id="{8946D59C-6E83-4BDD-8258-CB997280054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4"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5"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6" dur="500"/>
                                        <p:tgtEl>
                                          <p:spTgt spid="7">
                                            <p:graphicEl>
                                              <a:dgm id="{73A9ECE2-CD45-43B4-BDF8-5408EC5FBC5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1" dur="500"/>
                                        <p:tgtEl>
                                          <p:spTgt spid="7">
                                            <p:graphicEl>
                                              <a:dgm id="{6F4BAEF6-762E-4FBB-AB4B-2C023090D640}"/>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6"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D5404B3B-B872-4AD6-9220-19590E4E420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3" dur="500"/>
                                        <p:tgtEl>
                                          <p:spTgt spid="7">
                                            <p:graphicEl>
                                              <a:dgm id="{36607368-82BA-4696-9187-EE00E348C06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68"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49366DA5-E12E-444E-8BE5-C9E2FCE9F99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5"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Graphic spid="7" grpId="0" uiExpand="1">
        <p:bldSub>
          <a:bldDgm bld="one"/>
        </p:bldSub>
      </p:bldGraphic>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BA1C3ED-EFEB-E4EF-5FE4-B35EAE7E7AB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9AC0D0A-59B5-E5A9-77E6-399A2D418781}"/>
              </a:ext>
            </a:extLst>
          </p:cNvPr>
          <p:cNvSpPr txBox="1"/>
          <p:nvPr/>
        </p:nvSpPr>
        <p:spPr>
          <a:xfrm>
            <a:off x="3526971" y="0"/>
            <a:ext cx="8661033"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EIN WEG IM MEER</a:t>
            </a:r>
          </a:p>
        </p:txBody>
      </p:sp>
      <p:sp>
        <p:nvSpPr>
          <p:cNvPr id="5" name="CuadroTexto 4">
            <a:extLst>
              <a:ext uri="{FF2B5EF4-FFF2-40B4-BE49-F238E27FC236}">
                <a16:creationId xmlns:a16="http://schemas.microsoft.com/office/drawing/2014/main" id="{06A57356-A805-D10E-5345-8B440BF7A61C}"/>
              </a:ext>
            </a:extLst>
          </p:cNvPr>
          <p:cNvSpPr txBox="1"/>
          <p:nvPr/>
        </p:nvSpPr>
        <p:spPr>
          <a:xfrm>
            <a:off x="2222090" y="647765"/>
            <a:ext cx="9969910" cy="923330"/>
          </a:xfrm>
          <a:prstGeom prst="rect">
            <a:avLst/>
          </a:prstGeom>
          <a:noFill/>
        </p:spPr>
        <p:txBody>
          <a:bodyPr wrap="square">
            <a:spAutoFit/>
          </a:bodyPr>
          <a:lstStyle/>
          <a:p>
            <a:pPr algn="ctr"/>
            <a:r>
              <a:rPr lang="en" b="1" dirty="0">
                <a:solidFill>
                  <a:srgbClr val="B7ECFF"/>
                </a:solidFill>
                <a:effectLst>
                  <a:outerShdw blurRad="38100" dist="38100" dir="2700000" algn="tl">
                    <a:srgbClr val="000000">
                      <a:alpha val="43137"/>
                    </a:srgbClr>
                  </a:outerShdw>
                </a:effectLst>
                <a:latin typeface="Candara" panose="020E0502030303020204" pitchFamily="34" charset="0"/>
              </a:rPr>
              <a:t>“</a:t>
            </a:r>
            <a:r>
              <a:rPr lang="de-DE" b="1" dirty="0">
                <a:solidFill>
                  <a:srgbClr val="B7ECFF"/>
                </a:solidFill>
                <a:effectLst>
                  <a:outerShdw blurRad="38100" dist="38100" dir="2700000" algn="tl">
                    <a:srgbClr val="000000">
                      <a:alpha val="43137"/>
                    </a:srgbClr>
                  </a:outerShdw>
                </a:effectLst>
                <a:latin typeface="Candara" panose="020E0502030303020204" pitchFamily="34" charset="0"/>
              </a:rPr>
              <a:t>Da sprach Mose zum Volk: Fürchtet euch nicht, steht fest und seht zu, was für ein HEIL der HERR heute an euch tun wird. Denn wie ihr die Ägypter heute seht, werdet ihr sie niemals wiedersehen.14 Der HERR wird für euch streiten, und ihr werdet stille sein.</a:t>
            </a:r>
            <a:r>
              <a:rPr lang="en" b="1" dirty="0">
                <a:solidFill>
                  <a:srgbClr val="B7ECFF"/>
                </a:solidFill>
                <a:effectLst>
                  <a:outerShdw blurRad="38100" dist="38100" dir="2700000" algn="tl">
                    <a:srgbClr val="000000">
                      <a:alpha val="43137"/>
                    </a:srgbClr>
                  </a:outerShdw>
                </a:effectLst>
                <a:latin typeface="Candara" panose="020E0502030303020204" pitchFamily="34" charset="0"/>
              </a:rPr>
              <a:t>” </a:t>
            </a:r>
            <a:r>
              <a:rPr lang="de-DE" sz="1400" b="1" dirty="0">
                <a:solidFill>
                  <a:srgbClr val="B7ECFF"/>
                </a:solidFill>
                <a:effectLst>
                  <a:outerShdw blurRad="38100" dist="38100" dir="2700000" algn="tl">
                    <a:srgbClr val="000000">
                      <a:alpha val="43137"/>
                    </a:srgbClr>
                  </a:outerShdw>
                </a:effectLst>
                <a:latin typeface="Candara" panose="020E0502030303020204" pitchFamily="34" charset="0"/>
              </a:rPr>
              <a:t>(2. Mose </a:t>
            </a:r>
            <a:r>
              <a:rPr lang="en" sz="1400" b="1" dirty="0">
                <a:solidFill>
                  <a:srgbClr val="B7ECFF"/>
                </a:solidFill>
                <a:effectLst>
                  <a:outerShdw blurRad="38100" dist="38100" dir="2700000" algn="tl">
                    <a:srgbClr val="000000">
                      <a:alpha val="43137"/>
                    </a:srgbClr>
                  </a:outerShdw>
                </a:effectLst>
                <a:latin typeface="Candara" panose="020E0502030303020204" pitchFamily="34" charset="0"/>
              </a:rPr>
              <a:t>14:13-14)</a:t>
            </a:r>
            <a:endParaRPr lang="es-ES" b="1" dirty="0">
              <a:solidFill>
                <a:srgbClr val="B7ECFF"/>
              </a:solidFill>
              <a:effectLst>
                <a:outerShdw blurRad="38100" dist="38100" dir="2700000" algn="tl">
                  <a:srgbClr val="000000">
                    <a:alpha val="43137"/>
                  </a:srgbClr>
                </a:outerShdw>
              </a:effectLst>
              <a:latin typeface="Candara" panose="020E0502030303020204" pitchFamily="34" charset="0"/>
            </a:endParaRPr>
          </a:p>
        </p:txBody>
      </p:sp>
      <p:pic>
        <p:nvPicPr>
          <p:cNvPr id="8" name="Grafik 7" descr="Ein Bild, das Wolke, Bild, Himmel, Wasser enthält.&#10;&#10;KI-generierte Inhalte können fehlerhaft sein.">
            <a:extLst>
              <a:ext uri="{FF2B5EF4-FFF2-40B4-BE49-F238E27FC236}">
                <a16:creationId xmlns:a16="http://schemas.microsoft.com/office/drawing/2014/main" id="{1C5A1DA4-2F81-0541-4F35-5FBF04ED2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742" y="1417206"/>
            <a:ext cx="7874331" cy="5236738"/>
          </a:xfrm>
          <a:prstGeom prst="rect">
            <a:avLst/>
          </a:prstGeom>
          <a:effectLst>
            <a:softEdge rad="317500"/>
          </a:effectLst>
        </p:spPr>
      </p:pic>
      <p:sp>
        <p:nvSpPr>
          <p:cNvPr id="2" name="Scrollen: horizontal 1">
            <a:extLst>
              <a:ext uri="{FF2B5EF4-FFF2-40B4-BE49-F238E27FC236}">
                <a16:creationId xmlns:a16="http://schemas.microsoft.com/office/drawing/2014/main" id="{FA0381BA-C382-E487-41C6-1869F34B0D96}"/>
              </a:ext>
            </a:extLst>
          </p:cNvPr>
          <p:cNvSpPr/>
          <p:nvPr/>
        </p:nvSpPr>
        <p:spPr>
          <a:xfrm>
            <a:off x="90473" y="50397"/>
            <a:ext cx="2565641" cy="7694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Mi, 06. Aug ‘25 – </a:t>
            </a:r>
            <a:br>
              <a:rPr lang="de-DE" sz="1600" b="1" i="1" dirty="0">
                <a:solidFill>
                  <a:srgbClr val="6C0401"/>
                </a:solidFill>
              </a:rPr>
            </a:br>
            <a:r>
              <a:rPr lang="de-DE" sz="1600" b="1" i="1" dirty="0">
                <a:solidFill>
                  <a:srgbClr val="6C0401"/>
                </a:solidFill>
              </a:rPr>
              <a:t>Im Glauben vorangehen</a:t>
            </a:r>
            <a:endParaRPr lang="de-DE" sz="1600" b="1" dirty="0"/>
          </a:p>
        </p:txBody>
      </p:sp>
    </p:spTree>
    <p:extLst>
      <p:ext uri="{BB962C8B-B14F-4D97-AF65-F5344CB8AC3E}">
        <p14:creationId xmlns:p14="http://schemas.microsoft.com/office/powerpoint/2010/main" val="25735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500"/>
                                        <p:tgtEl>
                                          <p:spTgt spid="2">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000"/>
                            </p:stCondLst>
                            <p:childTnLst>
                              <p:par>
                                <p:cTn id="17" presetID="2" presetClass="entr" presetSubtype="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795822"/>
            <a:ext cx="2169712"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de-DE" b="1" dirty="0"/>
              <a:t>Auch die Ägypter gingen ins Meer hinein.</a:t>
            </a:r>
            <a:endParaRPr lang="en" b="1" dirty="0"/>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795822"/>
            <a:ext cx="2169712"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Bei Tagesanbruch brachte Gott die Ägypter in Verwirrung.</a:t>
            </a:r>
            <a:endParaRPr lang="es-ES" sz="1800" kern="1200" dirty="0"/>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795822"/>
            <a:ext cx="3619363"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Als sie versuchten, sich zurückzuziehen, kehrte das Meer in seinen Lauf zurück und vernichtete die ganze Armee.</a:t>
            </a:r>
            <a:endParaRPr lang="es-ES" sz="1800" kern="1200" dirty="0"/>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795822"/>
            <a:ext cx="3503006"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Von der Küste aus sah Israel den Sieg und glaubte an Gott und an Moses.</a:t>
            </a:r>
            <a:endParaRPr lang="es-ES" sz="1800" kern="1200" dirty="0"/>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020797"/>
            <a:ext cx="3323341" cy="1035151"/>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Der Engel Gottes und die Wolkensäule standen zwischen dem Lager Israels und dem Lager der Ägypter.</a:t>
            </a:r>
            <a:endParaRPr lang="es-ES" sz="1800" kern="1200" dirty="0"/>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020797"/>
            <a:ext cx="2965350"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In der Nacht war die Säule für die Ägypter Dunkelheit und für die Israeliten Licht.</a:t>
            </a:r>
            <a:endParaRPr lang="es-ES" sz="1800" kern="1200" dirty="0"/>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020797"/>
            <a:ext cx="2581985" cy="1215136"/>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sz="1700" b="1" dirty="0"/>
              <a:t>Mose hob seinen Stab und das Meer teilte sich, sodass Israel auf trockenem Boden hindurchziehen konnte.</a:t>
            </a:r>
            <a:endParaRPr lang="es-ES" sz="1700" kern="1200" dirty="0"/>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020797"/>
            <a:ext cx="2581985" cy="1284450"/>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de-DE" b="1" dirty="0"/>
              <a:t>Israel ging ins Meer hinein, mit den Wassern als Mauern zu ihrer Rechten und zu ihrer Linken.</a:t>
            </a:r>
            <a:endParaRPr lang="es-ES" sz="1800" kern="1200" dirty="0"/>
          </a:p>
        </p:txBody>
      </p:sp>
      <p:sp>
        <p:nvSpPr>
          <p:cNvPr id="6" name="CuadroTexto 5">
            <a:extLst>
              <a:ext uri="{FF2B5EF4-FFF2-40B4-BE49-F238E27FC236}">
                <a16:creationId xmlns:a16="http://schemas.microsoft.com/office/drawing/2014/main" id="{A4689E65-3D16-A83D-C5DC-724D27BF9B9D}"/>
              </a:ext>
            </a:extLst>
          </p:cNvPr>
          <p:cNvSpPr txBox="1"/>
          <p:nvPr/>
        </p:nvSpPr>
        <p:spPr>
          <a:xfrm>
            <a:off x="4086473" y="691306"/>
            <a:ext cx="8028397"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r>
              <a:rPr lang="de-DE" dirty="0"/>
              <a:t>Gott gab dem Volk nur ein Gebot: „Geht vornan“ (2. Mose 14,15). </a:t>
            </a:r>
            <a:br>
              <a:rPr lang="de-DE" dirty="0"/>
            </a:br>
            <a:r>
              <a:rPr lang="de-DE" dirty="0"/>
              <a:t>Von diesem Moment an begann das Unerwartete (2. Mose 14,19-31):</a:t>
            </a:r>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234071"/>
            <a:ext cx="3234812" cy="1561751"/>
          </a:xfrm>
          <a:prstGeom prst="round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247077"/>
            <a:ext cx="3234812" cy="1561751"/>
          </a:xfrm>
          <a:prstGeom prst="roundRect">
            <a:avLst/>
          </a:prstGeom>
          <a:blipFill>
            <a:blip r:embed="rId6"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247077"/>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234071"/>
            <a:ext cx="3234812" cy="1561751"/>
          </a:xfrm>
          <a:prstGeom prst="roundRect">
            <a:avLst/>
          </a:prstGeom>
          <a:blipFill>
            <a:blip r:embed="rId8"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438134"/>
            <a:ext cx="3234812" cy="1561751"/>
          </a:xfrm>
          <a:prstGeom prst="roundRect">
            <a:avLst/>
          </a:prstGeom>
          <a:blipFill>
            <a:blip r:embed="rId9"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451140"/>
            <a:ext cx="3234812" cy="1561751"/>
          </a:xfrm>
          <a:prstGeom prst="roundRect">
            <a:avLst/>
          </a:prstGeom>
          <a:blipFill>
            <a:blip r:embed="rId10"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451140"/>
            <a:ext cx="3234812" cy="1561751"/>
          </a:xfrm>
          <a:prstGeom prst="roundRect">
            <a:avLst/>
          </a:prstGeom>
          <a:blipFill>
            <a:blip r:embed="rId11"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438134"/>
            <a:ext cx="3234812" cy="1561751"/>
          </a:xfrm>
          <a:prstGeom prst="roundRect">
            <a:avLst/>
          </a:prstGeom>
          <a:blipFill>
            <a:blip r:embed="rId12"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 name="CuadroTexto 2">
            <a:extLst>
              <a:ext uri="{FF2B5EF4-FFF2-40B4-BE49-F238E27FC236}">
                <a16:creationId xmlns:a16="http://schemas.microsoft.com/office/drawing/2014/main" id="{FEC5CB6C-73AB-75C0-B5B2-315EC82703F0}"/>
              </a:ext>
            </a:extLst>
          </p:cNvPr>
          <p:cNvSpPr txBox="1"/>
          <p:nvPr/>
        </p:nvSpPr>
        <p:spPr>
          <a:xfrm>
            <a:off x="3526971" y="0"/>
            <a:ext cx="8661033"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EIN WEG IM MEER</a:t>
            </a:r>
          </a:p>
        </p:txBody>
      </p:sp>
      <p:sp>
        <p:nvSpPr>
          <p:cNvPr id="3" name="Scrollen: horizontal 2">
            <a:extLst>
              <a:ext uri="{FF2B5EF4-FFF2-40B4-BE49-F238E27FC236}">
                <a16:creationId xmlns:a16="http://schemas.microsoft.com/office/drawing/2014/main" id="{64C19BF5-203C-A742-3898-4A636BA08F9A}"/>
              </a:ext>
            </a:extLst>
          </p:cNvPr>
          <p:cNvSpPr/>
          <p:nvPr/>
        </p:nvSpPr>
        <p:spPr>
          <a:xfrm>
            <a:off x="90473" y="50397"/>
            <a:ext cx="2565641" cy="769441"/>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Mi, 06. Aug ‘25 – </a:t>
            </a:r>
            <a:br>
              <a:rPr lang="de-DE" sz="1600" b="1" i="1" dirty="0">
                <a:solidFill>
                  <a:srgbClr val="6C0401"/>
                </a:solidFill>
              </a:rPr>
            </a:br>
            <a:r>
              <a:rPr lang="de-DE" sz="1600" b="1" i="1" dirty="0">
                <a:solidFill>
                  <a:srgbClr val="6C0401"/>
                </a:solidFill>
              </a:rPr>
              <a:t>Im Glauben vorangehen</a:t>
            </a:r>
            <a:endParaRPr lang="de-DE" sz="1600" b="1" dirty="0"/>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en" sz="5400" dirty="0">
                <a:solidFill>
                  <a:srgbClr val="BB4935"/>
                </a:solidFill>
              </a:rPr>
              <a:t>DIE </a:t>
            </a:r>
            <a:br>
              <a:rPr lang="en" sz="5400" dirty="0">
                <a:solidFill>
                  <a:srgbClr val="BB4935"/>
                </a:solidFill>
              </a:rPr>
            </a:br>
            <a:r>
              <a:rPr lang="en" sz="5400" dirty="0">
                <a:solidFill>
                  <a:srgbClr val="BB4935"/>
                </a:solidFill>
              </a:rPr>
              <a:t>FEIER</a:t>
            </a: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fik 8" descr="Ein Bild, das Himmel, draußen, Bild, Wolke enthält.&#10;&#10;KI-generierte Inhalte können fehlerhaft sein.">
            <a:extLst>
              <a:ext uri="{FF2B5EF4-FFF2-40B4-BE49-F238E27FC236}">
                <a16:creationId xmlns:a16="http://schemas.microsoft.com/office/drawing/2014/main" id="{619C366D-A898-84A9-3F7D-A1C1B0EA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836" y="1462748"/>
            <a:ext cx="10329240" cy="5164620"/>
          </a:xfrm>
          <a:prstGeom prst="rect">
            <a:avLst/>
          </a:prstGeom>
          <a:effectLst>
            <a:innerShdw blurRad="114300">
              <a:schemeClr val="accent3"/>
            </a:innerShdw>
            <a:softEdge rad="635000"/>
          </a:effectLst>
        </p:spPr>
      </p:pic>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2198914" y="0"/>
            <a:ext cx="9993085"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solidFill>
                  <a:schemeClr val="accent3"/>
                </a:solidFill>
                <a:effectLst>
                  <a:innerShdw blurRad="177800">
                    <a:schemeClr val="accent3">
                      <a:lumMod val="50000"/>
                    </a:schemeClr>
                  </a:innerShdw>
                </a:effectLst>
              </a:rPr>
              <a:t>DAS LIED MOSES</a:t>
            </a: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633323"/>
            <a:ext cx="9478292"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andara" panose="020E0502030303020204" pitchFamily="34" charset="0"/>
              </a:rPr>
              <a:t>“</a:t>
            </a:r>
            <a:r>
              <a:rPr lang="de-DE" b="1" dirty="0">
                <a:solidFill>
                  <a:schemeClr val="accent6">
                    <a:lumMod val="75000"/>
                  </a:schemeClr>
                </a:solidFill>
                <a:latin typeface="Candara" panose="020E0502030303020204" pitchFamily="34" charset="0"/>
              </a:rPr>
              <a:t>und sangen das Lied des Mose, des Knechtes Gottes, und das Lied des Lammes: Groß und wunderbar sind deine Werke, Herr, allmächtiger Gott! Gerecht und wahrhaftig sind deine Wege, du König der Völker.</a:t>
            </a:r>
            <a:r>
              <a:rPr lang="en" b="1" dirty="0">
                <a:solidFill>
                  <a:schemeClr val="accent6">
                    <a:lumMod val="75000"/>
                  </a:schemeClr>
                </a:solidFill>
                <a:latin typeface="Candara" panose="020E0502030303020204" pitchFamily="34" charset="0"/>
              </a:rPr>
              <a:t>” </a:t>
            </a:r>
            <a:r>
              <a:rPr lang="en" sz="1400" b="1" dirty="0">
                <a:solidFill>
                  <a:schemeClr val="accent6">
                    <a:lumMod val="75000"/>
                  </a:schemeClr>
                </a:solidFill>
                <a:latin typeface="Candara" panose="020E0502030303020204" pitchFamily="34" charset="0"/>
              </a:rPr>
              <a:t>(Offenbg. 15:3)</a:t>
            </a:r>
          </a:p>
        </p:txBody>
      </p:sp>
      <p:sp>
        <p:nvSpPr>
          <p:cNvPr id="8" name="CuadroTexto 7">
            <a:extLst>
              <a:ext uri="{FF2B5EF4-FFF2-40B4-BE49-F238E27FC236}">
                <a16:creationId xmlns:a16="http://schemas.microsoft.com/office/drawing/2014/main" id="{D91FA766-A74B-9296-386C-52B3BD33187F}"/>
              </a:ext>
            </a:extLst>
          </p:cNvPr>
          <p:cNvSpPr txBox="1"/>
          <p:nvPr/>
        </p:nvSpPr>
        <p:spPr>
          <a:xfrm>
            <a:off x="114185" y="1607269"/>
            <a:ext cx="3227729" cy="4785926"/>
          </a:xfrm>
          <a:prstGeom prst="rect">
            <a:avLst/>
          </a:prstGeom>
          <a:noFill/>
        </p:spPr>
        <p:txBody>
          <a:bodyPr wrap="square">
            <a:spAutoFit/>
          </a:bodyPr>
          <a:lstStyle/>
          <a:p>
            <a:pPr>
              <a:spcBef>
                <a:spcPts val="600"/>
              </a:spcBef>
            </a:pPr>
            <a:r>
              <a:rPr lang="de-DE" sz="2000" b="1" dirty="0"/>
              <a:t>In diesem Lied </a:t>
            </a:r>
            <a:br>
              <a:rPr lang="de-DE" sz="2000" b="1" dirty="0"/>
            </a:br>
            <a:r>
              <a:rPr lang="de-DE" sz="2000" b="1" dirty="0"/>
              <a:t>wird nicht erwähnt, </a:t>
            </a:r>
            <a:br>
              <a:rPr lang="de-DE" sz="2000" b="1" dirty="0"/>
            </a:br>
            <a:r>
              <a:rPr lang="de-DE" sz="2000" b="1" dirty="0"/>
              <a:t>was Israel getan hat. </a:t>
            </a:r>
            <a:br>
              <a:rPr lang="de-DE" sz="2000" b="1" dirty="0"/>
            </a:br>
            <a:r>
              <a:rPr lang="de-DE" sz="2000" b="1" dirty="0"/>
              <a:t>Es lobt nicht nur GOTT dafür, dass Er den Feind vernichtet hat </a:t>
            </a:r>
            <a:br>
              <a:rPr lang="de-DE" sz="2000" b="1" dirty="0"/>
            </a:br>
            <a:r>
              <a:rPr lang="de-DE" sz="2000" b="1" dirty="0"/>
              <a:t>(2. Mose 15,6), </a:t>
            </a:r>
            <a:br>
              <a:rPr lang="de-DE" sz="2000" b="1" dirty="0"/>
            </a:br>
            <a:r>
              <a:rPr lang="de-DE" sz="2000" b="1" dirty="0"/>
              <a:t>sondern bewundert Ihn auch für Seine Taten </a:t>
            </a:r>
            <a:br>
              <a:rPr lang="de-DE" sz="2000" b="1" dirty="0"/>
            </a:br>
            <a:r>
              <a:rPr lang="de-DE" sz="2000" b="1" dirty="0"/>
              <a:t>(2. Mose 15,11). </a:t>
            </a:r>
          </a:p>
          <a:p>
            <a:pPr>
              <a:spcBef>
                <a:spcPts val="600"/>
              </a:spcBef>
            </a:pPr>
            <a:r>
              <a:rPr lang="de-DE" sz="2000" b="1" dirty="0"/>
              <a:t>Die Reaktion derer, </a:t>
            </a:r>
            <a:br>
              <a:rPr lang="de-DE" sz="2000" b="1" dirty="0"/>
            </a:br>
            <a:r>
              <a:rPr lang="de-DE" sz="2000" b="1" dirty="0"/>
              <a:t>die hören, </a:t>
            </a:r>
            <a:br>
              <a:rPr lang="de-DE" sz="2000" b="1" dirty="0"/>
            </a:br>
            <a:r>
              <a:rPr lang="de-DE" sz="2000" b="1" dirty="0"/>
              <a:t>was geschehen ist, </a:t>
            </a:r>
            <a:br>
              <a:rPr lang="de-DE" sz="2000" b="1" dirty="0"/>
            </a:br>
            <a:r>
              <a:rPr lang="de-DE" sz="2000" b="1" dirty="0"/>
              <a:t>wird angekündigt </a:t>
            </a:r>
            <a:br>
              <a:rPr lang="de-DE" sz="2000" b="1" dirty="0"/>
            </a:br>
            <a:r>
              <a:rPr lang="de-DE" sz="2000" b="1" dirty="0"/>
              <a:t>(2. Mose 15,14).</a:t>
            </a:r>
            <a:endParaRPr lang="en" sz="2000" b="1" dirty="0"/>
          </a:p>
        </p:txBody>
      </p:sp>
      <p:sp>
        <p:nvSpPr>
          <p:cNvPr id="6" name="CuadroTexto 5">
            <a:extLst>
              <a:ext uri="{FF2B5EF4-FFF2-40B4-BE49-F238E27FC236}">
                <a16:creationId xmlns:a16="http://schemas.microsoft.com/office/drawing/2014/main" id="{D1132989-0E19-6160-D82E-73BFD8D1F53F}"/>
              </a:ext>
            </a:extLst>
          </p:cNvPr>
          <p:cNvSpPr txBox="1"/>
          <p:nvPr/>
        </p:nvSpPr>
        <p:spPr>
          <a:xfrm>
            <a:off x="3122684" y="1624657"/>
            <a:ext cx="5946628" cy="1738938"/>
          </a:xfrm>
          <a:prstGeom prst="rect">
            <a:avLst/>
          </a:prstGeom>
          <a:noFill/>
        </p:spPr>
        <p:txBody>
          <a:bodyPr wrap="square" rtlCol="0">
            <a:spAutoFit/>
          </a:bodyPr>
          <a:lstStyle/>
          <a:p>
            <a:pPr algn="ctr">
              <a:spcBef>
                <a:spcPts val="600"/>
              </a:spcBef>
            </a:pPr>
            <a:r>
              <a:rPr lang="de-DE" sz="2000" b="1" dirty="0"/>
              <a:t>Als Moses sieht, was geschehen ist, </a:t>
            </a:r>
            <a:br>
              <a:rPr lang="de-DE" sz="2000" b="1" dirty="0"/>
            </a:br>
            <a:r>
              <a:rPr lang="de-DE" sz="2000" b="1" dirty="0"/>
              <a:t>stimmt er mit Israel ein LOBLIED an, </a:t>
            </a:r>
            <a:br>
              <a:rPr lang="de-DE" sz="2000" b="1" dirty="0"/>
            </a:br>
            <a:r>
              <a:rPr lang="de-DE" sz="2000" b="1" dirty="0"/>
              <a:t>während Miriam zusammen mit den Frauen </a:t>
            </a:r>
            <a:br>
              <a:rPr lang="de-DE" sz="2000" b="1" dirty="0"/>
            </a:br>
            <a:r>
              <a:rPr lang="de-DE" sz="2000" b="1" dirty="0"/>
              <a:t>im Chor antwortet </a:t>
            </a:r>
            <a:br>
              <a:rPr lang="de-DE" sz="2000" b="1" dirty="0"/>
            </a:br>
            <a:br>
              <a:rPr lang="de-DE" sz="700" b="1" dirty="0"/>
            </a:br>
            <a:r>
              <a:rPr lang="de-DE" b="1" dirty="0"/>
              <a:t>(2. Mose  15:1, 20-21).</a:t>
            </a:r>
            <a:endParaRPr lang="en" sz="2000" b="1" dirty="0"/>
          </a:p>
        </p:txBody>
      </p:sp>
      <p:sp>
        <p:nvSpPr>
          <p:cNvPr id="4" name="Scrollen: horizontal 3">
            <a:extLst>
              <a:ext uri="{FF2B5EF4-FFF2-40B4-BE49-F238E27FC236}">
                <a16:creationId xmlns:a16="http://schemas.microsoft.com/office/drawing/2014/main" id="{0C1460BB-64CD-CA17-CF46-25D7590D1350}"/>
              </a:ext>
            </a:extLst>
          </p:cNvPr>
          <p:cNvSpPr/>
          <p:nvPr/>
        </p:nvSpPr>
        <p:spPr>
          <a:xfrm>
            <a:off x="114185" y="92719"/>
            <a:ext cx="3641386"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Do, 07. Aug ‘25 – Das Lied von Mose</a:t>
            </a:r>
            <a:endParaRPr lang="de-DE" sz="1600" b="1" dirty="0"/>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53" presetClass="entr" presetSubtype="52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left)">
                                      <p:cBhvr>
                                        <p:cTn id="23" dur="500"/>
                                        <p:tgtEl>
                                          <p:spTgt spid="4">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plus(in)">
                                      <p:cBhvr>
                                        <p:cTn id="31" dur="2000"/>
                                        <p:tgtEl>
                                          <p:spTgt spid="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6" grpId="0"/>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69917D-38BA-C0EB-0B33-3B4D57934967}"/>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1441FA09-1B04-1C63-4168-00F3A0929E1F}"/>
              </a:ext>
            </a:extLst>
          </p:cNvPr>
          <p:cNvPicPr>
            <a:picLocks noChangeAspect="1"/>
          </p:cNvPicPr>
          <p:nvPr/>
        </p:nvPicPr>
        <p:blipFill>
          <a:blip r:embed="rId4"/>
          <a:stretch>
            <a:fillRect/>
          </a:stretch>
        </p:blipFill>
        <p:spPr>
          <a:xfrm>
            <a:off x="114184" y="1747302"/>
            <a:ext cx="10105373" cy="4988997"/>
          </a:xfrm>
          <a:prstGeom prst="rect">
            <a:avLst/>
          </a:prstGeom>
          <a:effectLst>
            <a:softEdge rad="127000"/>
          </a:effectLst>
        </p:spPr>
      </p:pic>
      <p:sp>
        <p:nvSpPr>
          <p:cNvPr id="10" name="Rectángulo 9">
            <a:extLst>
              <a:ext uri="{FF2B5EF4-FFF2-40B4-BE49-F238E27FC236}">
                <a16:creationId xmlns:a16="http://schemas.microsoft.com/office/drawing/2014/main" id="{39258447-BC3C-025D-76A3-2E8982DCF9A5}"/>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DC967DC-D11F-16F8-B47D-07190341D01D}"/>
              </a:ext>
            </a:extLst>
          </p:cNvPr>
          <p:cNvSpPr txBox="1"/>
          <p:nvPr/>
        </p:nvSpPr>
        <p:spPr>
          <a:xfrm>
            <a:off x="1356852" y="633323"/>
            <a:ext cx="9478292"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andara" panose="020E0502030303020204" pitchFamily="34" charset="0"/>
              </a:rPr>
              <a:t>“</a:t>
            </a:r>
            <a:r>
              <a:rPr lang="de-DE" b="1" dirty="0">
                <a:solidFill>
                  <a:schemeClr val="accent6">
                    <a:lumMod val="75000"/>
                  </a:schemeClr>
                </a:solidFill>
                <a:latin typeface="Candara" panose="020E0502030303020204" pitchFamily="34" charset="0"/>
              </a:rPr>
              <a:t>und sangen das LIED DES MOSE, des Knechtes GOTTES, und das LIED DES LAMMES: </a:t>
            </a:r>
            <a:br>
              <a:rPr lang="de-DE" b="1" dirty="0">
                <a:solidFill>
                  <a:schemeClr val="accent6">
                    <a:lumMod val="75000"/>
                  </a:schemeClr>
                </a:solidFill>
                <a:latin typeface="Candara" panose="020E0502030303020204" pitchFamily="34" charset="0"/>
              </a:rPr>
            </a:br>
            <a:r>
              <a:rPr lang="de-DE" b="1" dirty="0">
                <a:solidFill>
                  <a:schemeClr val="accent6">
                    <a:lumMod val="75000"/>
                  </a:schemeClr>
                </a:solidFill>
                <a:latin typeface="Candara" panose="020E0502030303020204" pitchFamily="34" charset="0"/>
              </a:rPr>
              <a:t>,Groß und wunderbar sind Deine Werke, HERR, allmächtiger GOTT! </a:t>
            </a:r>
            <a:br>
              <a:rPr lang="de-DE" b="1" dirty="0">
                <a:solidFill>
                  <a:schemeClr val="accent6">
                    <a:lumMod val="75000"/>
                  </a:schemeClr>
                </a:solidFill>
                <a:latin typeface="Candara" panose="020E0502030303020204" pitchFamily="34" charset="0"/>
              </a:rPr>
            </a:br>
            <a:r>
              <a:rPr lang="de-DE" b="1" dirty="0">
                <a:solidFill>
                  <a:schemeClr val="accent6">
                    <a:lumMod val="75000"/>
                  </a:schemeClr>
                </a:solidFill>
                <a:latin typeface="Candara" panose="020E0502030303020204" pitchFamily="34" charset="0"/>
              </a:rPr>
              <a:t>Gerecht und wahrhaftig sind Deine Wege, Du KÖNIG DER VÖLKER.</a:t>
            </a:r>
            <a:r>
              <a:rPr lang="en" b="1" dirty="0">
                <a:solidFill>
                  <a:schemeClr val="accent6">
                    <a:lumMod val="75000"/>
                  </a:schemeClr>
                </a:solidFill>
                <a:latin typeface="Candara" panose="020E0502030303020204" pitchFamily="34" charset="0"/>
              </a:rPr>
              <a:t>” </a:t>
            </a:r>
            <a:r>
              <a:rPr lang="en" sz="1400" b="1" dirty="0">
                <a:solidFill>
                  <a:schemeClr val="accent6">
                    <a:lumMod val="75000"/>
                  </a:schemeClr>
                </a:solidFill>
                <a:latin typeface="Candara" panose="020E0502030303020204" pitchFamily="34" charset="0"/>
              </a:rPr>
              <a:t>(Offenbg. 15:3)</a:t>
            </a:r>
          </a:p>
        </p:txBody>
      </p:sp>
      <p:pic>
        <p:nvPicPr>
          <p:cNvPr id="11" name="Imagen 10" descr="Dibujo de una persona&#10;&#10;El contenido generado por IA puede ser incorrecto.">
            <a:extLst>
              <a:ext uri="{FF2B5EF4-FFF2-40B4-BE49-F238E27FC236}">
                <a16:creationId xmlns:a16="http://schemas.microsoft.com/office/drawing/2014/main" id="{97E9EC2B-50E8-22CA-84DD-E121DD2339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794996"/>
            <a:ext cx="1469142" cy="1297413"/>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63C67885-A489-B377-0D58-15C18D3EF70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608670" y="789212"/>
            <a:ext cx="1469141" cy="1344276"/>
          </a:xfrm>
          <a:prstGeom prst="rect">
            <a:avLst/>
          </a:prstGeom>
          <a:ln w="19050">
            <a:solidFill>
              <a:schemeClr val="tx1"/>
            </a:solidFill>
          </a:ln>
        </p:spPr>
      </p:pic>
      <p:sp>
        <p:nvSpPr>
          <p:cNvPr id="14" name="CuadroTexto 13">
            <a:extLst>
              <a:ext uri="{FF2B5EF4-FFF2-40B4-BE49-F238E27FC236}">
                <a16:creationId xmlns:a16="http://schemas.microsoft.com/office/drawing/2014/main" id="{D01ED646-047B-FCC1-AFD7-CDD80E660243}"/>
              </a:ext>
            </a:extLst>
          </p:cNvPr>
          <p:cNvSpPr txBox="1"/>
          <p:nvPr/>
        </p:nvSpPr>
        <p:spPr>
          <a:xfrm>
            <a:off x="5323" y="5165717"/>
            <a:ext cx="7418731" cy="1631216"/>
          </a:xfrm>
          <a:prstGeom prst="rect">
            <a:avLst/>
          </a:prstGeom>
          <a:solidFill>
            <a:srgbClr val="FBF1EF">
              <a:alpha val="72000"/>
            </a:srgbClr>
          </a:solidFill>
          <a:effectLst>
            <a:softEdge rad="127000"/>
          </a:effectLst>
        </p:spPr>
        <p:txBody>
          <a:bodyPr wrap="square">
            <a:spAutoFit/>
          </a:bodyPr>
          <a:lstStyle/>
          <a:p>
            <a:pPr algn="ctr">
              <a:spcBef>
                <a:spcPts val="600"/>
              </a:spcBef>
            </a:pPr>
            <a:r>
              <a:rPr lang="de-DE" sz="2000" b="1" dirty="0"/>
              <a:t>Wenn GOTTES Gerichte offenbar</a:t>
            </a:r>
            <a:br>
              <a:rPr lang="de-DE" sz="2000" b="1" dirty="0"/>
            </a:br>
            <a:r>
              <a:rPr lang="de-DE" sz="2000" b="1" dirty="0"/>
              <a:t>und das Böse und die Unterdrückung ausgerottet worden sind, werden die Erlösten der Völker </a:t>
            </a:r>
            <a:br>
              <a:rPr lang="de-DE" sz="2000" b="1" dirty="0"/>
            </a:br>
            <a:r>
              <a:rPr lang="de-DE" sz="2000" b="1" dirty="0"/>
              <a:t>Ihn für diese gerechten Gerichte preisen </a:t>
            </a:r>
            <a:br>
              <a:rPr lang="de-DE" sz="2000" b="1" dirty="0"/>
            </a:br>
            <a:r>
              <a:rPr lang="de-DE" sz="2000" b="1" dirty="0"/>
              <a:t>und </a:t>
            </a:r>
            <a:r>
              <a:rPr lang="de-DE" sz="2000" b="1" dirty="0">
                <a:highlight>
                  <a:srgbClr val="FFFF00"/>
                </a:highlight>
              </a:rPr>
              <a:t>das LIED MOSES </a:t>
            </a:r>
            <a:r>
              <a:rPr lang="de-DE" sz="2000" b="1" dirty="0"/>
              <a:t>und </a:t>
            </a:r>
            <a:r>
              <a:rPr lang="de-DE" sz="2000" b="1" dirty="0">
                <a:highlight>
                  <a:srgbClr val="FFFF00"/>
                </a:highlight>
              </a:rPr>
              <a:t>des LAMMES </a:t>
            </a:r>
            <a:r>
              <a:rPr lang="de-DE" sz="2000" b="1" dirty="0"/>
              <a:t>singen.	</a:t>
            </a:r>
            <a:r>
              <a:rPr lang="de-DE" b="1" dirty="0"/>
              <a:t> (</a:t>
            </a:r>
            <a:r>
              <a:rPr lang="de-DE" b="1" dirty="0" err="1"/>
              <a:t>Offbg</a:t>
            </a:r>
            <a:r>
              <a:rPr lang="de-DE" b="1" dirty="0"/>
              <a:t>. 15,3)</a:t>
            </a:r>
            <a:endParaRPr lang="en" sz="2000" b="1" dirty="0"/>
          </a:p>
        </p:txBody>
      </p:sp>
      <p:sp>
        <p:nvSpPr>
          <p:cNvPr id="7" name="CuadroTexto 6">
            <a:extLst>
              <a:ext uri="{FF2B5EF4-FFF2-40B4-BE49-F238E27FC236}">
                <a16:creationId xmlns:a16="http://schemas.microsoft.com/office/drawing/2014/main" id="{CFA68C7E-478C-B4AB-AFB1-E07801149215}"/>
              </a:ext>
            </a:extLst>
          </p:cNvPr>
          <p:cNvSpPr txBox="1"/>
          <p:nvPr/>
        </p:nvSpPr>
        <p:spPr>
          <a:xfrm>
            <a:off x="6853345" y="2807622"/>
            <a:ext cx="5338654" cy="3554819"/>
          </a:xfrm>
          <a:prstGeom prst="rect">
            <a:avLst/>
          </a:prstGeom>
          <a:noFill/>
        </p:spPr>
        <p:txBody>
          <a:bodyPr wrap="square">
            <a:spAutoFit/>
          </a:bodyPr>
          <a:lstStyle/>
          <a:p>
            <a:pPr algn="r">
              <a:spcBef>
                <a:spcPts val="600"/>
              </a:spcBef>
            </a:pPr>
            <a:r>
              <a:rPr lang="de-DE" sz="2000" b="1" dirty="0"/>
              <a:t>Außerdem </a:t>
            </a:r>
            <a:br>
              <a:rPr lang="de-DE" sz="2000" b="1" dirty="0"/>
            </a:br>
            <a:r>
              <a:rPr lang="de-DE" sz="2000" b="1" dirty="0"/>
              <a:t>wird angekündigt, </a:t>
            </a:r>
            <a:br>
              <a:rPr lang="de-DE" sz="2000" b="1" dirty="0"/>
            </a:br>
            <a:r>
              <a:rPr lang="de-DE" sz="2000" b="1" dirty="0"/>
              <a:t>was GOTT </a:t>
            </a:r>
            <a:br>
              <a:rPr lang="de-DE" sz="2000" b="1" dirty="0"/>
            </a:br>
            <a:r>
              <a:rPr lang="de-DE" sz="2000" b="1" dirty="0"/>
              <a:t>noch tun wird: </a:t>
            </a:r>
            <a:br>
              <a:rPr lang="de-DE" sz="2000" b="1" dirty="0"/>
            </a:br>
            <a:r>
              <a:rPr lang="de-DE" sz="2000" b="1" dirty="0">
                <a:highlight>
                  <a:srgbClr val="FFFF00"/>
                </a:highlight>
              </a:rPr>
              <a:t>„Du wirst sie </a:t>
            </a:r>
            <a:br>
              <a:rPr lang="de-DE" sz="2000" b="1" dirty="0">
                <a:highlight>
                  <a:srgbClr val="FFFF00"/>
                </a:highlight>
              </a:rPr>
            </a:br>
            <a:r>
              <a:rPr lang="de-DE" sz="2000" b="1" dirty="0">
                <a:highlight>
                  <a:srgbClr val="FFFF00"/>
                </a:highlight>
              </a:rPr>
              <a:t>bringen </a:t>
            </a:r>
            <a:br>
              <a:rPr lang="de-DE" sz="2000" b="1" dirty="0">
                <a:highlight>
                  <a:srgbClr val="FFFF00"/>
                </a:highlight>
              </a:rPr>
            </a:br>
            <a:r>
              <a:rPr lang="de-DE" sz="2000" b="1" dirty="0">
                <a:highlight>
                  <a:srgbClr val="FFFF00"/>
                </a:highlight>
              </a:rPr>
              <a:t>und sie </a:t>
            </a:r>
            <a:br>
              <a:rPr lang="de-DE" sz="2000" b="1" dirty="0">
                <a:highlight>
                  <a:srgbClr val="FFFF00"/>
                </a:highlight>
              </a:rPr>
            </a:br>
            <a:r>
              <a:rPr lang="de-DE" sz="2000" b="1" dirty="0">
                <a:highlight>
                  <a:srgbClr val="FFFF00"/>
                </a:highlight>
              </a:rPr>
              <a:t>auf dem BERG </a:t>
            </a:r>
            <a:br>
              <a:rPr lang="de-DE" sz="2000" b="1" dirty="0">
                <a:highlight>
                  <a:srgbClr val="FFFF00"/>
                </a:highlight>
              </a:rPr>
            </a:br>
            <a:r>
              <a:rPr lang="de-DE" sz="2000" b="1" dirty="0">
                <a:highlight>
                  <a:srgbClr val="FFFF00"/>
                </a:highlight>
              </a:rPr>
              <a:t>DEINES ERBES </a:t>
            </a:r>
            <a:br>
              <a:rPr lang="de-DE" sz="2000" b="1" dirty="0">
                <a:highlight>
                  <a:srgbClr val="FFFF00"/>
                </a:highlight>
              </a:rPr>
            </a:br>
            <a:r>
              <a:rPr lang="de-DE" sz="2000" b="1" dirty="0">
                <a:highlight>
                  <a:srgbClr val="FFFF00"/>
                </a:highlight>
              </a:rPr>
              <a:t>pflanzen“</a:t>
            </a:r>
            <a:br>
              <a:rPr lang="de-DE" sz="2000" b="1" dirty="0">
                <a:highlight>
                  <a:srgbClr val="FFFF00"/>
                </a:highlight>
              </a:rPr>
            </a:br>
            <a:r>
              <a:rPr lang="de-DE" sz="700" b="1" dirty="0"/>
              <a:t> </a:t>
            </a:r>
            <a:br>
              <a:rPr lang="de-DE" sz="700" b="1" dirty="0"/>
            </a:br>
            <a:r>
              <a:rPr lang="de-DE" b="1" dirty="0"/>
              <a:t>(2. Mose 15,17).</a:t>
            </a:r>
            <a:endParaRPr lang="en" sz="2000" b="1" dirty="0"/>
          </a:p>
        </p:txBody>
      </p:sp>
      <p:sp>
        <p:nvSpPr>
          <p:cNvPr id="2" name="Scrollen: horizontal 1">
            <a:extLst>
              <a:ext uri="{FF2B5EF4-FFF2-40B4-BE49-F238E27FC236}">
                <a16:creationId xmlns:a16="http://schemas.microsoft.com/office/drawing/2014/main" id="{4AD7DCB1-3917-B1A2-365A-8E2327738455}"/>
              </a:ext>
            </a:extLst>
          </p:cNvPr>
          <p:cNvSpPr/>
          <p:nvPr/>
        </p:nvSpPr>
        <p:spPr>
          <a:xfrm>
            <a:off x="114185" y="92719"/>
            <a:ext cx="3641386"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Do, 07. Aug ‘25 – Das Lied von Mose</a:t>
            </a:r>
            <a:endParaRPr lang="de-DE" sz="1600" b="1" dirty="0"/>
          </a:p>
        </p:txBody>
      </p:sp>
      <p:sp>
        <p:nvSpPr>
          <p:cNvPr id="4" name="CuadroTexto 2">
            <a:extLst>
              <a:ext uri="{FF2B5EF4-FFF2-40B4-BE49-F238E27FC236}">
                <a16:creationId xmlns:a16="http://schemas.microsoft.com/office/drawing/2014/main" id="{4AE88B04-2C1E-717A-E88F-16DD7022C49C}"/>
              </a:ext>
            </a:extLst>
          </p:cNvPr>
          <p:cNvSpPr txBox="1"/>
          <p:nvPr/>
        </p:nvSpPr>
        <p:spPr>
          <a:xfrm>
            <a:off x="2198914" y="0"/>
            <a:ext cx="9993085"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solidFill>
                  <a:schemeClr val="accent3"/>
                </a:solidFill>
                <a:effectLst>
                  <a:innerShdw blurRad="177800">
                    <a:schemeClr val="accent3">
                      <a:lumMod val="50000"/>
                    </a:schemeClr>
                  </a:innerShdw>
                </a:effectLst>
              </a:rPr>
              <a:t>DAS LIED MOSES</a:t>
            </a:r>
          </a:p>
        </p:txBody>
      </p:sp>
    </p:spTree>
    <p:extLst>
      <p:ext uri="{BB962C8B-B14F-4D97-AF65-F5344CB8AC3E}">
        <p14:creationId xmlns:p14="http://schemas.microsoft.com/office/powerpoint/2010/main" val="26855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fltVal val="0.5"/>
                                          </p:val>
                                        </p:tav>
                                        <p:tav tm="100000">
                                          <p:val>
                                            <p:strVal val="#ppt_x"/>
                                          </p:val>
                                        </p:tav>
                                      </p:tavLst>
                                    </p:anim>
                                    <p:anim calcmode="lin" valueType="num">
                                      <p:cBhvr>
                                        <p:cTn id="18" dur="500" fill="hold"/>
                                        <p:tgtEl>
                                          <p:spTgt spid="12"/>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CuadroTexto 3">
            <a:extLst>
              <a:ext uri="{FF2B5EF4-FFF2-40B4-BE49-F238E27FC236}">
                <a16:creationId xmlns:a16="http://schemas.microsoft.com/office/drawing/2014/main" id="{7E93CBD3-B429-FE2C-6536-6A94EC990C19}"/>
              </a:ext>
            </a:extLst>
          </p:cNvPr>
          <p:cNvSpPr txBox="1"/>
          <p:nvPr/>
        </p:nvSpPr>
        <p:spPr>
          <a:xfrm rot="5400000">
            <a:off x="8924848" y="3223420"/>
            <a:ext cx="5834290" cy="338554"/>
          </a:xfrm>
          <a:prstGeom prst="rect">
            <a:avLst/>
          </a:prstGeom>
          <a:noFill/>
        </p:spPr>
        <p:txBody>
          <a:bodyPr wrap="none" rtlCol="0">
            <a:spAutoFit/>
          </a:bodyPr>
          <a:lstStyle/>
          <a:p>
            <a:pPr algn="r">
              <a:spcAft>
                <a:spcPts val="600"/>
              </a:spcAft>
            </a:pPr>
            <a:r>
              <a:rPr lang="en" sz="1600" b="1" dirty="0"/>
              <a:t>E. G. White, Conflict and Courage (Konflikt und Mut), 28. März</a:t>
            </a:r>
          </a:p>
        </p:txBody>
      </p:sp>
      <p:sp>
        <p:nvSpPr>
          <p:cNvPr id="10" name="Textfeld 9">
            <a:extLst>
              <a:ext uri="{FF2B5EF4-FFF2-40B4-BE49-F238E27FC236}">
                <a16:creationId xmlns:a16="http://schemas.microsoft.com/office/drawing/2014/main" id="{AF1B0A63-B35A-A2EC-F5F6-9EFBD78E9308}"/>
              </a:ext>
            </a:extLst>
          </p:cNvPr>
          <p:cNvSpPr txBox="1"/>
          <p:nvPr/>
        </p:nvSpPr>
        <p:spPr>
          <a:xfrm>
            <a:off x="648620" y="49224"/>
            <a:ext cx="10781536" cy="6709529"/>
          </a:xfrm>
          <a:prstGeom prst="rect">
            <a:avLst/>
          </a:prstGeom>
          <a:solidFill>
            <a:schemeClr val="accent4">
              <a:lumMod val="20000"/>
              <a:lumOff val="80000"/>
              <a:alpha val="36000"/>
            </a:schemeClr>
          </a:solidFill>
          <a:effectLst>
            <a:softEdge rad="177800"/>
          </a:effectLst>
        </p:spPr>
        <p:txBody>
          <a:bodyPr wrap="square">
            <a:spAutoFit/>
          </a:bodyPr>
          <a:lstStyle/>
          <a:p>
            <a:pPr algn="ctr"/>
            <a:r>
              <a:rPr lang="de-DE" sz="2800" b="1" dirty="0">
                <a:latin typeface="Candara" panose="020E0502030303020204" pitchFamily="34" charset="0"/>
              </a:rPr>
              <a:t>Indem GOTT unsere Seelen </a:t>
            </a:r>
            <a:br>
              <a:rPr lang="de-DE" sz="2800" b="1" dirty="0">
                <a:latin typeface="Candara" panose="020E0502030303020204" pitchFamily="34" charset="0"/>
              </a:rPr>
            </a:br>
            <a:r>
              <a:rPr lang="de-DE" sz="2800" b="1" dirty="0">
                <a:latin typeface="Candara" panose="020E0502030303020204" pitchFamily="34" charset="0"/>
              </a:rPr>
              <a:t>von der Knechtschaft der Sünde befreit hat, </a:t>
            </a:r>
            <a:br>
              <a:rPr lang="de-DE" sz="2800" b="1" dirty="0">
                <a:latin typeface="Candara" panose="020E0502030303020204" pitchFamily="34" charset="0"/>
              </a:rPr>
            </a:br>
            <a:r>
              <a:rPr lang="de-DE" sz="2800" b="1" dirty="0">
                <a:latin typeface="Candara" panose="020E0502030303020204" pitchFamily="34" charset="0"/>
              </a:rPr>
              <a:t>hat er uns eine Erlösung geschenkt, </a:t>
            </a:r>
            <a:br>
              <a:rPr lang="de-DE" sz="2800" b="1" dirty="0">
                <a:latin typeface="Candara" panose="020E0502030303020204" pitchFamily="34" charset="0"/>
              </a:rPr>
            </a:br>
            <a:r>
              <a:rPr lang="de-DE" sz="2800" b="1" dirty="0">
                <a:latin typeface="Candara" panose="020E0502030303020204" pitchFamily="34" charset="0"/>
              </a:rPr>
              <a:t>die größer ist als die der Hebräer am Roten Meer. </a:t>
            </a:r>
          </a:p>
          <a:p>
            <a:pPr algn="ctr"/>
            <a:r>
              <a:rPr lang="de-DE" sz="2800" b="1" dirty="0">
                <a:latin typeface="Candara" panose="020E0502030303020204" pitchFamily="34" charset="0"/>
              </a:rPr>
              <a:t>Wie das hebräische Volk sollten wir den HERRN von ganzem Herzen, mit ganzer Seele und mit unserer Stimme </a:t>
            </a:r>
            <a:br>
              <a:rPr lang="de-DE" sz="2800" b="1" dirty="0">
                <a:latin typeface="Candara" panose="020E0502030303020204" pitchFamily="34" charset="0"/>
              </a:rPr>
            </a:br>
            <a:r>
              <a:rPr lang="de-DE" sz="2800" b="1" dirty="0">
                <a:latin typeface="Candara" panose="020E0502030303020204" pitchFamily="34" charset="0"/>
              </a:rPr>
              <a:t>für seine „wunderbaren Taten an den Menschenkindern” preisen.</a:t>
            </a:r>
          </a:p>
          <a:p>
            <a:pPr algn="ctr"/>
            <a:endParaRPr lang="de-DE" sz="1000" b="1" dirty="0">
              <a:latin typeface="Candara" panose="020E0502030303020204" pitchFamily="34" charset="0"/>
            </a:endParaRPr>
          </a:p>
          <a:p>
            <a:pPr algn="ctr"/>
            <a:r>
              <a:rPr lang="de-DE" sz="2800" b="1" dirty="0">
                <a:latin typeface="Candara" panose="020E0502030303020204" pitchFamily="34" charset="0"/>
              </a:rPr>
              <a:t> Diejenigen, die über GOTTES große Barmherzigkeit nachdenken </a:t>
            </a:r>
            <a:br>
              <a:rPr lang="de-DE" sz="2800" b="1" dirty="0">
                <a:latin typeface="Candara" panose="020E0502030303020204" pitchFamily="34" charset="0"/>
              </a:rPr>
            </a:br>
            <a:r>
              <a:rPr lang="de-DE" sz="2800" b="1" dirty="0">
                <a:latin typeface="Candara" panose="020E0502030303020204" pitchFamily="34" charset="0"/>
              </a:rPr>
              <a:t>und Seine kleineren Gaben nicht vergessen, </a:t>
            </a:r>
            <a:br>
              <a:rPr lang="de-DE" sz="2800" b="1" dirty="0">
                <a:latin typeface="Candara" panose="020E0502030303020204" pitchFamily="34" charset="0"/>
              </a:rPr>
            </a:br>
            <a:r>
              <a:rPr lang="de-DE" sz="2800" b="1" dirty="0">
                <a:latin typeface="Candara" panose="020E0502030303020204" pitchFamily="34" charset="0"/>
              </a:rPr>
              <a:t>werden den Gürtel der Freude anlegen </a:t>
            </a:r>
            <a:br>
              <a:rPr lang="de-DE" sz="2800" b="1" dirty="0">
                <a:latin typeface="Candara" panose="020E0502030303020204" pitchFamily="34" charset="0"/>
              </a:rPr>
            </a:br>
            <a:r>
              <a:rPr lang="de-DE" sz="2800" b="1" dirty="0">
                <a:latin typeface="Candara" panose="020E0502030303020204" pitchFamily="34" charset="0"/>
              </a:rPr>
              <a:t>und in ihren Herzen dem HERRN ein Lied singen. </a:t>
            </a:r>
            <a:br>
              <a:rPr lang="de-DE" sz="2800" b="1" dirty="0">
                <a:latin typeface="Candara" panose="020E0502030303020204" pitchFamily="34" charset="0"/>
              </a:rPr>
            </a:br>
            <a:r>
              <a:rPr lang="de-DE" sz="2800" b="1" dirty="0">
                <a:latin typeface="Candara" panose="020E0502030303020204" pitchFamily="34" charset="0"/>
              </a:rPr>
              <a:t>Die täglichen Segnungen, die wir aus GOTTES Hand empfangen </a:t>
            </a:r>
            <a:br>
              <a:rPr lang="de-DE" sz="2800" b="1" dirty="0">
                <a:latin typeface="Candara" panose="020E0502030303020204" pitchFamily="34" charset="0"/>
              </a:rPr>
            </a:br>
            <a:r>
              <a:rPr lang="de-DE" sz="2800" b="1" dirty="0">
                <a:latin typeface="Candara" panose="020E0502030303020204" pitchFamily="34" charset="0"/>
              </a:rPr>
              <a:t> vor allem der Tod JESU, der uns das Glück </a:t>
            </a:r>
            <a:br>
              <a:rPr lang="de-DE" sz="2800" b="1" dirty="0">
                <a:latin typeface="Candara" panose="020E0502030303020204" pitchFamily="34" charset="0"/>
              </a:rPr>
            </a:br>
            <a:r>
              <a:rPr lang="de-DE" sz="2800" b="1" dirty="0">
                <a:latin typeface="Candara" panose="020E0502030303020204" pitchFamily="34" charset="0"/>
              </a:rPr>
              <a:t>und den HIMMEL in greifbare Nähe gebracht hat, </a:t>
            </a:r>
            <a:br>
              <a:rPr lang="de-DE" sz="2800" b="1" dirty="0">
                <a:latin typeface="Candara" panose="020E0502030303020204" pitchFamily="34" charset="0"/>
              </a:rPr>
            </a:br>
            <a:r>
              <a:rPr lang="de-DE" sz="2800" b="1" dirty="0">
                <a:latin typeface="Candara" panose="020E0502030303020204" pitchFamily="34" charset="0"/>
              </a:rPr>
              <a:t>sollten Anlass zu ständiger Dankbarkeit sein.</a:t>
            </a:r>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265999" y="99017"/>
            <a:ext cx="10913164" cy="1938992"/>
          </a:xfrm>
          <a:prstGeom prst="rect">
            <a:avLst/>
          </a:prstGeom>
          <a:noFill/>
        </p:spPr>
        <p:txBody>
          <a:bodyPr wrap="square">
            <a:spAutoFit/>
          </a:bodyPr>
          <a:lstStyle/>
          <a:p>
            <a:pPr lvl="0" algn="ctr">
              <a:defRPr/>
            </a:pP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andara" panose="020E0502030303020204" pitchFamily="34" charset="0"/>
              </a:rPr>
              <a:t>“</a:t>
            </a:r>
            <a: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t>Da sprach Mose zum Volk: </a:t>
            </a:r>
            <a:b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br>
            <a: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t>,Fürchtet euch nicht, steht fest und seht zu, </a:t>
            </a:r>
            <a:b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br>
            <a: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t>was für ein HEIL der HERR heute an euch tun wird. </a:t>
            </a:r>
          </a:p>
          <a:p>
            <a:pPr lvl="0" algn="ctr">
              <a:defRPr/>
            </a:pPr>
            <a: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t>Denn wie ihr die Ägypter heute seht, werdet ihr sie niemals wiedersehen. </a:t>
            </a:r>
            <a:b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br>
            <a:r>
              <a:rPr lang="de-DE"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Candara" panose="020E0502030303020204" pitchFamily="34" charset="0"/>
              </a:rPr>
              <a:t>Der HERR wird für euch streiten und ihr werdet stille sein.</a:t>
            </a:r>
            <a:r>
              <a:rPr kumimoji="0" lang="en-U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andara" panose="020E0502030303020204" pitchFamily="34" charset="0"/>
              </a:rPr>
              <a:t>’ </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andara" panose="020E0502030303020204" pitchFamily="34" charset="0"/>
              </a:rPr>
              <a:t>” </a:t>
            </a:r>
            <a:r>
              <a:rPr kumimoji="0" lang="es-ES" sz="20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andara" panose="020E0502030303020204" pitchFamily="34" charset="0"/>
              </a:rPr>
              <a:t>(2. Mose 14:13,14)</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andara" panose="020E0502030303020204" pitchFamily="34" charset="0"/>
            </a:endParaRPr>
          </a:p>
        </p:txBody>
      </p:sp>
      <p:sp>
        <p:nvSpPr>
          <p:cNvPr id="3" name="Rechteck 2">
            <a:extLst>
              <a:ext uri="{FF2B5EF4-FFF2-40B4-BE49-F238E27FC236}">
                <a16:creationId xmlns:a16="http://schemas.microsoft.com/office/drawing/2014/main" id="{95174226-0DC5-7F95-54F1-B7938011C3C6}"/>
              </a:ext>
            </a:extLst>
          </p:cNvPr>
          <p:cNvSpPr/>
          <p:nvPr/>
        </p:nvSpPr>
        <p:spPr>
          <a:xfrm rot="593889">
            <a:off x="8292417" y="350066"/>
            <a:ext cx="2986989" cy="763037"/>
          </a:xfrm>
          <a:prstGeom prst="rect">
            <a:avLst/>
          </a:prstGeom>
          <a:scene3d>
            <a:camera prst="orthographicFront"/>
            <a:lightRig rig="threePt" dir="t"/>
          </a:scene3d>
          <a:sp3d>
            <a:bevelT prst="angle"/>
          </a:sp3d>
        </p:spPr>
        <p:txBody>
          <a:bodyPr vert="horz" lIns="91440" tIns="45720" rIns="91440" bIns="45720" rtlCol="0" anchor="ctr">
            <a:noAutofit/>
          </a:bodyPr>
          <a:lstStyle/>
          <a:p>
            <a:pPr>
              <a:lnSpc>
                <a:spcPct val="90000"/>
              </a:lnSpc>
              <a:spcBef>
                <a:spcPct val="0"/>
              </a:spcBef>
              <a:spcAft>
                <a:spcPts val="600"/>
              </a:spcAft>
            </a:pPr>
            <a:r>
              <a:rPr lang="en-US" sz="4000" b="1" kern="1200" dirty="0">
                <a:ln w="0"/>
                <a:solidFill>
                  <a:schemeClr val="bg2">
                    <a:lumMod val="10000"/>
                    <a:alpha val="56000"/>
                  </a:schemeClr>
                </a:solidFill>
                <a:effectLst>
                  <a:outerShdw blurRad="38100" dist="38100" dir="2700000" algn="tl">
                    <a:srgbClr val="000000">
                      <a:alpha val="43137"/>
                    </a:srgbClr>
                  </a:outerShdw>
                  <a:reflection blurRad="6350" stA="42000" endPos="62000" dist="25400" dir="5400000" sy="-90000" algn="bl" rotWithShape="0"/>
                </a:effectLst>
                <a:highlight>
                  <a:srgbClr val="F8E8D0"/>
                </a:highlight>
                <a:latin typeface="Candara" panose="020E0502030303020204" pitchFamily="34" charset="0"/>
                <a:ea typeface="+mj-ea"/>
                <a:cs typeface="+mj-cs"/>
              </a:rPr>
              <a:t>MERKTEXT</a:t>
            </a:r>
            <a:endParaRPr lang="en-US" sz="4000" b="1" kern="1200" cap="none" spc="0" dirty="0">
              <a:ln w="0"/>
              <a:solidFill>
                <a:schemeClr val="bg2">
                  <a:lumMod val="10000"/>
                  <a:alpha val="56000"/>
                </a:schemeClr>
              </a:solidFill>
              <a:effectLst>
                <a:outerShdw blurRad="38100" dist="38100" dir="2700000" algn="tl">
                  <a:srgbClr val="000000">
                    <a:alpha val="43137"/>
                  </a:srgbClr>
                </a:outerShdw>
                <a:reflection blurRad="6350" stA="42000" endPos="62000" dist="25400" dir="5400000" sy="-90000" algn="bl" rotWithShape="0"/>
              </a:effectLst>
              <a:highlight>
                <a:srgbClr val="F8E8D0"/>
              </a:highlight>
              <a:latin typeface="Candara" panose="020E0502030303020204" pitchFamily="34" charset="0"/>
              <a:ea typeface="+mj-ea"/>
              <a:cs typeface="+mj-cs"/>
            </a:endParaRPr>
          </a:p>
        </p:txBody>
      </p:sp>
    </p:spTree>
    <p:extLst>
      <p:ext uri="{BB962C8B-B14F-4D97-AF65-F5344CB8AC3E}">
        <p14:creationId xmlns:p14="http://schemas.microsoft.com/office/powerpoint/2010/main" val="4035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50" fill="hold">
                                          <p:stCondLst>
                                            <p:cond delay="0"/>
                                          </p:stCondLst>
                                        </p:cTn>
                                        <p:tgtEl>
                                          <p:spTgt spid="3"/>
                                        </p:tgtEl>
                                        <p:attrNameLst>
                                          <p:attrName>r</p:attrName>
                                        </p:attrNameLst>
                                      </p:cBhvr>
                                    </p:animRot>
                                    <p:animRot by="-240000">
                                      <p:cBhvr>
                                        <p:cTn id="7" dur="300" fill="hold">
                                          <p:stCondLst>
                                            <p:cond delay="300"/>
                                          </p:stCondLst>
                                        </p:cTn>
                                        <p:tgtEl>
                                          <p:spTgt spid="3"/>
                                        </p:tgtEl>
                                        <p:attrNameLst>
                                          <p:attrName>r</p:attrName>
                                        </p:attrNameLst>
                                      </p:cBhvr>
                                    </p:animRot>
                                    <p:animRot by="240000">
                                      <p:cBhvr>
                                        <p:cTn id="8" dur="300" fill="hold">
                                          <p:stCondLst>
                                            <p:cond delay="600"/>
                                          </p:stCondLst>
                                        </p:cTn>
                                        <p:tgtEl>
                                          <p:spTgt spid="3"/>
                                        </p:tgtEl>
                                        <p:attrNameLst>
                                          <p:attrName>r</p:attrName>
                                        </p:attrNameLst>
                                      </p:cBhvr>
                                    </p:animRot>
                                    <p:animRot by="-240000">
                                      <p:cBhvr>
                                        <p:cTn id="9" dur="300" fill="hold">
                                          <p:stCondLst>
                                            <p:cond delay="900"/>
                                          </p:stCondLst>
                                        </p:cTn>
                                        <p:tgtEl>
                                          <p:spTgt spid="3"/>
                                        </p:tgtEl>
                                        <p:attrNameLst>
                                          <p:attrName>r</p:attrName>
                                        </p:attrNameLst>
                                      </p:cBhvr>
                                    </p:animRot>
                                    <p:animRot by="120000">
                                      <p:cBhvr>
                                        <p:cTn id="10" dur="300" fill="hold">
                                          <p:stCondLst>
                                            <p:cond delay="1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040ACD-830A-D98F-D86A-90FFCC9DA0FA}"/>
              </a:ext>
            </a:extLst>
          </p:cNvPr>
          <p:cNvSpPr txBox="1"/>
          <p:nvPr/>
        </p:nvSpPr>
        <p:spPr>
          <a:xfrm>
            <a:off x="3990109" y="230643"/>
            <a:ext cx="8201891" cy="1446550"/>
          </a:xfrm>
          <a:prstGeom prst="rect">
            <a:avLst/>
          </a:prstGeom>
          <a:noFill/>
        </p:spPr>
        <p:txBody>
          <a:bodyPr wrap="square" rtlCol="0">
            <a:spAutoFit/>
          </a:bodyPr>
          <a:lstStyle/>
          <a:p>
            <a:pPr algn="ctr">
              <a:spcBef>
                <a:spcPts val="600"/>
              </a:spcBef>
            </a:pPr>
            <a:r>
              <a:rPr lang="de-DE" sz="2200" b="1" dirty="0"/>
              <a:t>GOTT hatte von Anfang an gewarnt, dass der Auszug </a:t>
            </a:r>
            <a:br>
              <a:rPr lang="de-DE" sz="2200" b="1" dirty="0"/>
            </a:br>
            <a:r>
              <a:rPr lang="de-DE" sz="2200" b="1" dirty="0"/>
              <a:t>aus Ägypten den Tod – oder zumindest die Todesgefahr – </a:t>
            </a:r>
            <a:br>
              <a:rPr lang="de-DE" sz="2200" b="1" dirty="0"/>
            </a:br>
            <a:r>
              <a:rPr lang="de-DE" sz="2200" b="1" dirty="0"/>
              <a:t>für den Erstgeborenen Pharaos mit sich bringen würde </a:t>
            </a:r>
            <a:br>
              <a:rPr lang="de-DE" sz="2200" b="1" dirty="0"/>
            </a:br>
            <a:r>
              <a:rPr lang="de-DE" sz="2200" b="1" dirty="0"/>
              <a:t>(2. Mose 4,22-23).</a:t>
            </a:r>
            <a:endParaRPr lang="en" sz="2200" b="1" dirty="0"/>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99207" y="23064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215561" y="1567033"/>
            <a:ext cx="3396960" cy="5290967"/>
          </a:xfrm>
          <a:prstGeom prst="rect">
            <a:avLst/>
          </a:prstGeom>
          <a:effectLst>
            <a:softEdge rad="317500"/>
          </a:effectLst>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flipH="1">
            <a:off x="8787521" y="1554082"/>
            <a:ext cx="3218720" cy="4500948"/>
          </a:xfrm>
          <a:prstGeom prst="rect">
            <a:avLst/>
          </a:prstGeom>
          <a:effectLst>
            <a:softEdge rad="317500"/>
          </a:effectLst>
        </p:spPr>
      </p:pic>
      <p:sp>
        <p:nvSpPr>
          <p:cNvPr id="6" name="CuadroTexto 5">
            <a:extLst>
              <a:ext uri="{FF2B5EF4-FFF2-40B4-BE49-F238E27FC236}">
                <a16:creationId xmlns:a16="http://schemas.microsoft.com/office/drawing/2014/main" id="{79AD9F4B-1755-717E-F50B-E3F3D5DA6E02}"/>
              </a:ext>
            </a:extLst>
          </p:cNvPr>
          <p:cNvSpPr txBox="1"/>
          <p:nvPr/>
        </p:nvSpPr>
        <p:spPr>
          <a:xfrm>
            <a:off x="7399447" y="3149482"/>
            <a:ext cx="3251802" cy="3477875"/>
          </a:xfrm>
          <a:prstGeom prst="rect">
            <a:avLst/>
          </a:prstGeom>
          <a:noFill/>
        </p:spPr>
        <p:txBody>
          <a:bodyPr wrap="square">
            <a:spAutoFit/>
          </a:bodyPr>
          <a:lstStyle/>
          <a:p>
            <a:pPr>
              <a:spcBef>
                <a:spcPts val="600"/>
              </a:spcBef>
            </a:pPr>
            <a:r>
              <a:rPr lang="de-DE" sz="2000" b="1" dirty="0"/>
              <a:t>Nachdem sie </a:t>
            </a:r>
            <a:br>
              <a:rPr lang="de-DE" sz="2000" b="1" dirty="0"/>
            </a:br>
            <a:r>
              <a:rPr lang="de-DE" sz="2000" b="1" dirty="0"/>
              <a:t>das Rote Meer </a:t>
            </a:r>
            <a:br>
              <a:rPr lang="de-DE" sz="2000" b="1" dirty="0"/>
            </a:br>
            <a:r>
              <a:rPr lang="de-DE" sz="2000" b="1" dirty="0"/>
              <a:t>überquert hatten </a:t>
            </a:r>
            <a:br>
              <a:rPr lang="de-DE" sz="2000" b="1" dirty="0"/>
            </a:br>
            <a:r>
              <a:rPr lang="de-DE" sz="2000" b="1" dirty="0"/>
              <a:t>und endlich </a:t>
            </a:r>
            <a:br>
              <a:rPr lang="de-DE" sz="2000" b="1" dirty="0"/>
            </a:br>
            <a:r>
              <a:rPr lang="de-DE" sz="2000" b="1" dirty="0"/>
              <a:t>aus der Sklaverei </a:t>
            </a:r>
            <a:br>
              <a:rPr lang="de-DE" sz="2000" b="1" dirty="0"/>
            </a:br>
            <a:r>
              <a:rPr lang="de-DE" sz="2000" b="1" dirty="0"/>
              <a:t>in Ägypten </a:t>
            </a:r>
            <a:br>
              <a:rPr lang="de-DE" sz="2000" b="1" dirty="0"/>
            </a:br>
            <a:r>
              <a:rPr lang="de-DE" sz="2000" b="1" dirty="0"/>
              <a:t>befreit </a:t>
            </a:r>
            <a:br>
              <a:rPr lang="de-DE" sz="2000" b="1" dirty="0"/>
            </a:br>
            <a:r>
              <a:rPr lang="de-DE" sz="2000" b="1" dirty="0"/>
              <a:t>worden waren, </a:t>
            </a:r>
            <a:br>
              <a:rPr lang="de-DE" sz="2000" b="1" dirty="0"/>
            </a:br>
            <a:r>
              <a:rPr lang="de-DE" sz="2000" b="1" dirty="0"/>
              <a:t>brach Israel </a:t>
            </a:r>
            <a:br>
              <a:rPr lang="de-DE" sz="2000" b="1" dirty="0"/>
            </a:br>
            <a:r>
              <a:rPr lang="de-DE" sz="2000" b="1" dirty="0"/>
              <a:t>in ein Loblied </a:t>
            </a:r>
            <a:br>
              <a:rPr lang="de-DE" sz="2000" b="1" dirty="0"/>
            </a:br>
            <a:r>
              <a:rPr lang="de-DE" sz="2000" b="1" dirty="0"/>
              <a:t>auf ihren Befreier aus.</a:t>
            </a:r>
            <a:endParaRPr lang="en" sz="2000" b="1" dirty="0"/>
          </a:p>
        </p:txBody>
      </p:sp>
      <p:sp>
        <p:nvSpPr>
          <p:cNvPr id="10" name="CuadroTexto 9">
            <a:extLst>
              <a:ext uri="{FF2B5EF4-FFF2-40B4-BE49-F238E27FC236}">
                <a16:creationId xmlns:a16="http://schemas.microsoft.com/office/drawing/2014/main" id="{67B8E876-5C2F-06FE-9B5A-61E5EB3F9F83}"/>
              </a:ext>
            </a:extLst>
          </p:cNvPr>
          <p:cNvSpPr txBox="1"/>
          <p:nvPr/>
        </p:nvSpPr>
        <p:spPr>
          <a:xfrm>
            <a:off x="-84340" y="2179986"/>
            <a:ext cx="4610308" cy="2000548"/>
          </a:xfrm>
          <a:prstGeom prst="rect">
            <a:avLst/>
          </a:prstGeom>
          <a:solidFill>
            <a:srgbClr val="DBC1CA">
              <a:alpha val="82000"/>
            </a:srgbClr>
          </a:solidFill>
          <a:effectLst>
            <a:softEdge rad="88900"/>
          </a:effectLst>
        </p:spPr>
        <p:txBody>
          <a:bodyPr wrap="square">
            <a:spAutoFit/>
          </a:bodyPr>
          <a:lstStyle/>
          <a:p>
            <a:pPr algn="ctr">
              <a:spcBef>
                <a:spcPts val="600"/>
              </a:spcBef>
            </a:pPr>
            <a:r>
              <a:rPr lang="de-DE" sz="2000" b="1" dirty="0"/>
              <a:t>Um den Tod der Erstgeborenen </a:t>
            </a:r>
            <a:br>
              <a:rPr lang="de-DE" sz="2000" b="1" dirty="0"/>
            </a:br>
            <a:r>
              <a:rPr lang="de-DE" sz="2000" b="1" dirty="0"/>
              <a:t>zu vermeiden und sie </a:t>
            </a:r>
            <a:br>
              <a:rPr lang="de-DE" sz="2000" b="1" dirty="0"/>
            </a:br>
            <a:r>
              <a:rPr lang="de-DE" sz="2000" b="1" dirty="0"/>
              <a:t>aus Ägypten herausführen zu können, </a:t>
            </a:r>
            <a:br>
              <a:rPr lang="de-DE" sz="2000" b="1" dirty="0"/>
            </a:br>
            <a:r>
              <a:rPr lang="de-DE" sz="2000" b="1" dirty="0"/>
              <a:t>hatte GOTT von ihnen </a:t>
            </a:r>
            <a:br>
              <a:rPr lang="de-DE" sz="2000" b="1" dirty="0"/>
            </a:br>
            <a:r>
              <a:rPr lang="de-DE" sz="2000" b="1" dirty="0"/>
              <a:t>einen Akt des Glaubens verlangt: </a:t>
            </a:r>
            <a:br>
              <a:rPr lang="de-DE" sz="2000" b="1" dirty="0"/>
            </a:br>
            <a:r>
              <a:rPr lang="de-DE" sz="2400" b="1" dirty="0"/>
              <a:t>das PASSAHFEST. </a:t>
            </a:r>
            <a:endParaRPr lang="en" sz="2000" b="1" dirty="0"/>
          </a:p>
        </p:txBody>
      </p:sp>
      <p:sp>
        <p:nvSpPr>
          <p:cNvPr id="4" name="CuadroTexto 9">
            <a:extLst>
              <a:ext uri="{FF2B5EF4-FFF2-40B4-BE49-F238E27FC236}">
                <a16:creationId xmlns:a16="http://schemas.microsoft.com/office/drawing/2014/main" id="{C33CF873-8580-3BB6-FD37-FB9E8CBA8667}"/>
              </a:ext>
            </a:extLst>
          </p:cNvPr>
          <p:cNvSpPr txBox="1"/>
          <p:nvPr/>
        </p:nvSpPr>
        <p:spPr>
          <a:xfrm>
            <a:off x="299207" y="4518993"/>
            <a:ext cx="4994473" cy="1938992"/>
          </a:xfrm>
          <a:prstGeom prst="rect">
            <a:avLst/>
          </a:prstGeom>
          <a:noFill/>
        </p:spPr>
        <p:txBody>
          <a:bodyPr wrap="square">
            <a:spAutoFit/>
          </a:bodyPr>
          <a:lstStyle/>
          <a:p>
            <a:pPr>
              <a:spcBef>
                <a:spcPts val="600"/>
              </a:spcBef>
            </a:pPr>
            <a:r>
              <a:rPr lang="de-DE" sz="2400" b="1" dirty="0"/>
              <a:t>Nun, da Er sie</a:t>
            </a:r>
            <a:br>
              <a:rPr lang="de-DE" sz="2400" b="1" dirty="0"/>
            </a:br>
            <a:r>
              <a:rPr lang="de-DE" sz="2400" b="1" dirty="0"/>
              <a:t>in eine Sackgasse geführt hatte, </a:t>
            </a:r>
            <a:br>
              <a:rPr lang="de-DE" sz="2400" b="1" dirty="0"/>
            </a:br>
            <a:r>
              <a:rPr lang="de-DE" sz="2400" b="1" dirty="0"/>
              <a:t>war es an der Zeit, </a:t>
            </a:r>
            <a:br>
              <a:rPr lang="de-DE" sz="2400" b="1" dirty="0"/>
            </a:br>
            <a:r>
              <a:rPr lang="de-DE" sz="2400" b="1" dirty="0"/>
              <a:t>den 2. Schritt des Glaubens </a:t>
            </a:r>
            <a:br>
              <a:rPr lang="de-DE" sz="2400" b="1" dirty="0"/>
            </a:br>
            <a:r>
              <a:rPr lang="de-DE" sz="2400" b="1" dirty="0"/>
              <a:t>zu tun: </a:t>
            </a:r>
            <a:r>
              <a:rPr lang="de-DE" sz="2400" b="1" dirty="0">
                <a:effectLst>
                  <a:glow rad="203200">
                    <a:schemeClr val="accent2">
                      <a:lumMod val="20000"/>
                      <a:lumOff val="80000"/>
                      <a:alpha val="57000"/>
                    </a:schemeClr>
                  </a:glow>
                </a:effectLst>
              </a:rPr>
              <a:t>vorwärts zu gehen.</a:t>
            </a:r>
            <a:endParaRPr lang="en" sz="2400" b="1" dirty="0">
              <a:effectLst>
                <a:glow rad="203200">
                  <a:schemeClr val="accent2">
                    <a:lumMod val="20000"/>
                    <a:lumOff val="80000"/>
                    <a:alpha val="57000"/>
                  </a:schemeClr>
                </a:glow>
              </a:effectLst>
            </a:endParaRPr>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459A468-F301-E8C3-1EC5-CD5C2C19FB3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FEC5FA7-2141-1E7B-CF94-5F9794AF1E2B}"/>
              </a:ext>
            </a:extLst>
          </p:cNvPr>
          <p:cNvSpPr txBox="1"/>
          <p:nvPr/>
        </p:nvSpPr>
        <p:spPr>
          <a:xfrm>
            <a:off x="843582" y="826669"/>
            <a:ext cx="7578523" cy="566308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de-DE" sz="2400" b="1" dirty="0">
                <a:solidFill>
                  <a:srgbClr val="913031"/>
                </a:solidFill>
              </a:rPr>
              <a:t>Der</a:t>
            </a:r>
            <a:r>
              <a:rPr lang="en" sz="2400" b="1" dirty="0">
                <a:solidFill>
                  <a:srgbClr val="913031"/>
                </a:solidFill>
              </a:rPr>
              <a:t> Auszug aus Ägypten:</a:t>
            </a:r>
          </a:p>
          <a:p>
            <a:pPr lvl="1">
              <a:spcBef>
                <a:spcPts val="600"/>
              </a:spcBef>
            </a:pPr>
            <a:r>
              <a:rPr lang="en" sz="2400" b="1" dirty="0"/>
              <a:t>Bitte, zieht aus! (2. Mose 12:31-36)</a:t>
            </a:r>
            <a:br>
              <a:rPr lang="en" sz="2400" b="1" dirty="0"/>
            </a:br>
            <a:endParaRPr lang="en" sz="2400" b="1" dirty="0"/>
          </a:p>
          <a:p>
            <a:pPr lvl="1">
              <a:spcBef>
                <a:spcPts val="600"/>
              </a:spcBef>
            </a:pPr>
            <a:r>
              <a:rPr lang="de-DE" sz="2400" b="1" dirty="0"/>
              <a:t>Die Weihe der Erstgeborenen</a:t>
            </a:r>
            <a:r>
              <a:rPr lang="en" sz="2400" b="1" dirty="0"/>
              <a:t> (2. Mose 13:1-16)</a:t>
            </a:r>
          </a:p>
          <a:p>
            <a:pPr lvl="1">
              <a:spcBef>
                <a:spcPts val="600"/>
              </a:spcBef>
            </a:pPr>
            <a:endParaRPr lang="en" sz="2400" b="1" dirty="0">
              <a:solidFill>
                <a:srgbClr val="6E3290"/>
              </a:solidFill>
            </a:endParaRPr>
          </a:p>
          <a:p>
            <a:pPr marL="0" lvl="1">
              <a:spcBef>
                <a:spcPts val="600"/>
              </a:spcBef>
            </a:pPr>
            <a:r>
              <a:rPr lang="en" sz="2400" b="1" dirty="0">
                <a:solidFill>
                  <a:srgbClr val="6E3290"/>
                </a:solidFill>
              </a:rPr>
              <a:t>Der Durchzug durch das Rote Meer:</a:t>
            </a:r>
          </a:p>
          <a:p>
            <a:pPr lvl="1">
              <a:spcBef>
                <a:spcPts val="600"/>
              </a:spcBef>
            </a:pPr>
            <a:r>
              <a:rPr lang="en" sz="2400" b="1" dirty="0"/>
              <a:t>Gefangen in der Wüste (2. Mose 13:17-14:12)</a:t>
            </a:r>
          </a:p>
          <a:p>
            <a:pPr lvl="1">
              <a:spcBef>
                <a:spcPts val="600"/>
              </a:spcBef>
            </a:pPr>
            <a:br>
              <a:rPr lang="en" sz="2400" b="1" dirty="0"/>
            </a:br>
            <a:r>
              <a:rPr lang="en" sz="2400" b="1" dirty="0"/>
              <a:t>Ein Weg im Meer (2. Mose 14:13-31)</a:t>
            </a:r>
          </a:p>
          <a:p>
            <a:pPr>
              <a:spcBef>
                <a:spcPts val="600"/>
              </a:spcBef>
            </a:pPr>
            <a:endParaRPr lang="en" sz="2400" b="1" dirty="0">
              <a:solidFill>
                <a:srgbClr val="1C6881"/>
              </a:solidFill>
            </a:endParaRPr>
          </a:p>
          <a:p>
            <a:pPr>
              <a:spcBef>
                <a:spcPts val="600"/>
              </a:spcBef>
            </a:pPr>
            <a:r>
              <a:rPr lang="en" sz="2400" b="1" dirty="0">
                <a:solidFill>
                  <a:srgbClr val="1C6881"/>
                </a:solidFill>
              </a:rPr>
              <a:t>Die Feier:</a:t>
            </a:r>
          </a:p>
          <a:p>
            <a:pPr lvl="1">
              <a:spcBef>
                <a:spcPts val="600"/>
              </a:spcBef>
            </a:pPr>
            <a:r>
              <a:rPr lang="en" sz="2400" b="1" dirty="0"/>
              <a:t>Das Lied Moses (2. Mose 15:1-21)</a:t>
            </a:r>
          </a:p>
          <a:p>
            <a:pPr lvl="1">
              <a:spcBef>
                <a:spcPts val="600"/>
              </a:spcBef>
            </a:pPr>
            <a:r>
              <a:rPr lang="en" sz="2400" b="1" dirty="0"/>
              <a:t>	</a:t>
            </a:r>
          </a:p>
        </p:txBody>
      </p:sp>
      <p:pic>
        <p:nvPicPr>
          <p:cNvPr id="14" name="Imagen 13">
            <a:extLst>
              <a:ext uri="{FF2B5EF4-FFF2-40B4-BE49-F238E27FC236}">
                <a16:creationId xmlns:a16="http://schemas.microsoft.com/office/drawing/2014/main" id="{C923FC3C-EB5A-84AD-1EBC-C26614905E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572" y="2137938"/>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5281651A-E967-72CF-3262-2E98F19F55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572" y="5604760"/>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444ED1C0-B252-E3E2-3747-FEB52B519A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572" y="431336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F4F9A661-F53B-1682-0C2C-D216418D87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572" y="3492397"/>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B1493623-F42A-9EC6-DD27-B61BDB78AA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4572" y="1324522"/>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1CD4591B-BBDF-0C20-0653-407A91587F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2746038" flipV="1">
            <a:off x="374616" y="5148361"/>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3F04D2CA-F004-224C-73EF-7CA802FE7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2746038" flipV="1">
            <a:off x="374616" y="3007137"/>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EB9462F6-CA74-CB22-866C-D32C40BF9C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2746038" flipV="1">
            <a:off x="374616" y="893865"/>
            <a:ext cx="399662" cy="428000"/>
          </a:xfrm>
          <a:prstGeom prst="rect">
            <a:avLst/>
          </a:prstGeom>
        </p:spPr>
      </p:pic>
      <p:sp>
        <p:nvSpPr>
          <p:cNvPr id="8" name="Scrollen: horizontal 7">
            <a:extLst>
              <a:ext uri="{FF2B5EF4-FFF2-40B4-BE49-F238E27FC236}">
                <a16:creationId xmlns:a16="http://schemas.microsoft.com/office/drawing/2014/main" id="{37F4980B-C245-BA1F-162D-4E25E85D0295}"/>
              </a:ext>
            </a:extLst>
          </p:cNvPr>
          <p:cNvSpPr/>
          <p:nvPr/>
        </p:nvSpPr>
        <p:spPr>
          <a:xfrm>
            <a:off x="1803590" y="1644550"/>
            <a:ext cx="5859331"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So, 03. Aug ‘25 – Geht hin und dient dem HERRN</a:t>
            </a:r>
            <a:endParaRPr lang="de-DE" b="1" dirty="0"/>
          </a:p>
        </p:txBody>
      </p:sp>
      <p:sp>
        <p:nvSpPr>
          <p:cNvPr id="11" name="Scrollen: horizontal 10">
            <a:extLst>
              <a:ext uri="{FF2B5EF4-FFF2-40B4-BE49-F238E27FC236}">
                <a16:creationId xmlns:a16="http://schemas.microsoft.com/office/drawing/2014/main" id="{B1D78B3B-25F8-0FB6-67CC-D680B5CAF524}"/>
              </a:ext>
            </a:extLst>
          </p:cNvPr>
          <p:cNvSpPr/>
          <p:nvPr/>
        </p:nvSpPr>
        <p:spPr>
          <a:xfrm>
            <a:off x="1803589" y="2461897"/>
            <a:ext cx="5275637"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Mo, 04. Aug ‘25 – Weihe der Erstgeborenen</a:t>
            </a:r>
            <a:endParaRPr lang="de-DE" b="1" dirty="0"/>
          </a:p>
        </p:txBody>
      </p:sp>
      <p:sp>
        <p:nvSpPr>
          <p:cNvPr id="12" name="Scrollen: horizontal 11">
            <a:extLst>
              <a:ext uri="{FF2B5EF4-FFF2-40B4-BE49-F238E27FC236}">
                <a16:creationId xmlns:a16="http://schemas.microsoft.com/office/drawing/2014/main" id="{951DCDD3-BDDE-92B0-E1B1-494BFBD088D9}"/>
              </a:ext>
            </a:extLst>
          </p:cNvPr>
          <p:cNvSpPr/>
          <p:nvPr/>
        </p:nvSpPr>
        <p:spPr>
          <a:xfrm>
            <a:off x="1803588" y="3787256"/>
            <a:ext cx="6141070"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Di, 05. Aug ‘25 – Der Durchzug durchs Rote Meer</a:t>
            </a:r>
            <a:endParaRPr lang="de-DE" b="1" dirty="0"/>
          </a:p>
        </p:txBody>
      </p:sp>
      <p:sp>
        <p:nvSpPr>
          <p:cNvPr id="13" name="Scrollen: horizontal 12">
            <a:extLst>
              <a:ext uri="{FF2B5EF4-FFF2-40B4-BE49-F238E27FC236}">
                <a16:creationId xmlns:a16="http://schemas.microsoft.com/office/drawing/2014/main" id="{8A3D5A88-D059-FE44-866D-1CE4114A81E6}"/>
              </a:ext>
            </a:extLst>
          </p:cNvPr>
          <p:cNvSpPr/>
          <p:nvPr/>
        </p:nvSpPr>
        <p:spPr>
          <a:xfrm>
            <a:off x="1810415" y="4612628"/>
            <a:ext cx="5268811"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Mi, 06. Aug ‘25 – Im Glauben vorangehen</a:t>
            </a:r>
            <a:endParaRPr lang="de-DE" b="1" dirty="0"/>
          </a:p>
        </p:txBody>
      </p:sp>
      <p:sp>
        <p:nvSpPr>
          <p:cNvPr id="16" name="Scrollen: horizontal 15">
            <a:extLst>
              <a:ext uri="{FF2B5EF4-FFF2-40B4-BE49-F238E27FC236}">
                <a16:creationId xmlns:a16="http://schemas.microsoft.com/office/drawing/2014/main" id="{5667AEF8-C68B-D7A4-777F-D252864A15E0}"/>
              </a:ext>
            </a:extLst>
          </p:cNvPr>
          <p:cNvSpPr/>
          <p:nvPr/>
        </p:nvSpPr>
        <p:spPr>
          <a:xfrm>
            <a:off x="1810421" y="5952079"/>
            <a:ext cx="4605128" cy="511629"/>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Do, 07. Aug ‘25 – Das Lied von Mose</a:t>
            </a:r>
            <a:endParaRPr lang="de-DE" b="1" dirty="0"/>
          </a:p>
        </p:txBody>
      </p:sp>
      <p:sp>
        <p:nvSpPr>
          <p:cNvPr id="17" name="Rechteck 16">
            <a:extLst>
              <a:ext uri="{FF2B5EF4-FFF2-40B4-BE49-F238E27FC236}">
                <a16:creationId xmlns:a16="http://schemas.microsoft.com/office/drawing/2014/main" id="{66D0F952-0139-BA64-86E7-6C1CF3B58816}"/>
              </a:ext>
            </a:extLst>
          </p:cNvPr>
          <p:cNvSpPr/>
          <p:nvPr/>
        </p:nvSpPr>
        <p:spPr>
          <a:xfrm>
            <a:off x="6198217" y="419355"/>
            <a:ext cx="614107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i="1"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7200" b="1" i="1" cap="none" spc="10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20" name="Rechteck 19">
            <a:extLst>
              <a:ext uri="{FF2B5EF4-FFF2-40B4-BE49-F238E27FC236}">
                <a16:creationId xmlns:a16="http://schemas.microsoft.com/office/drawing/2014/main" id="{BE3ADE29-F1AC-22EC-05A0-A9A3281E192B}"/>
              </a:ext>
            </a:extLst>
          </p:cNvPr>
          <p:cNvSpPr/>
          <p:nvPr/>
        </p:nvSpPr>
        <p:spPr>
          <a:xfrm rot="5400000">
            <a:off x="6946945" y="2108132"/>
            <a:ext cx="491627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b</a:t>
            </a:r>
            <a:r>
              <a:rPr lang="de-DE" sz="7200" b="1" cap="none" spc="7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lick</a:t>
            </a:r>
          </a:p>
        </p:txBody>
      </p:sp>
      <p:pic>
        <p:nvPicPr>
          <p:cNvPr id="21" name="Grafik 20">
            <a:extLst>
              <a:ext uri="{FF2B5EF4-FFF2-40B4-BE49-F238E27FC236}">
                <a16:creationId xmlns:a16="http://schemas.microsoft.com/office/drawing/2014/main" id="{11125EAB-57EF-6C73-A675-333A0D38B3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04578" y="159500"/>
            <a:ext cx="2342326" cy="1560575"/>
          </a:xfrm>
          <a:prstGeom prst="rect">
            <a:avLst/>
          </a:prstGeom>
        </p:spPr>
      </p:pic>
    </p:spTree>
    <p:extLst>
      <p:ext uri="{BB962C8B-B14F-4D97-AF65-F5344CB8AC3E}">
        <p14:creationId xmlns:p14="http://schemas.microsoft.com/office/powerpoint/2010/main" val="34901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 calcmode="lin" valueType="num">
                                      <p:cBhvr>
                                        <p:cTn id="18" dur="500" fill="hold"/>
                                        <p:tgtEl>
                                          <p:spTgt spid="22"/>
                                        </p:tgtEl>
                                        <p:attrNameLst>
                                          <p:attrName>style.rotation</p:attrName>
                                        </p:attrNameLst>
                                      </p:cBhvr>
                                      <p:tavLst>
                                        <p:tav tm="0">
                                          <p:val>
                                            <p:fltVal val="360"/>
                                          </p:val>
                                        </p:tav>
                                        <p:tav tm="100000">
                                          <p:val>
                                            <p:fltVal val="0"/>
                                          </p:val>
                                        </p:tav>
                                      </p:tavLst>
                                    </p:anim>
                                    <p:animEffect transition="in" filter="fade">
                                      <p:cBhvr>
                                        <p:cTn id="19" dur="500"/>
                                        <p:tgtEl>
                                          <p:spTgt spid="2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left)">
                                      <p:cBhvr>
                                        <p:cTn id="27" dur="500"/>
                                        <p:tgtEl>
                                          <p:spTgt spid="8">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left)">
                                      <p:cBhvr>
                                        <p:cTn id="30" dur="500"/>
                                        <p:tgtEl>
                                          <p:spTgt spid="8">
                                            <p:txEl>
                                              <p:pRg st="0" end="0"/>
                                            </p:txEl>
                                          </p:spTgt>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left)">
                                      <p:cBhvr>
                                        <p:cTn id="41" dur="500"/>
                                        <p:tgtEl>
                                          <p:spTgt spid="2">
                                            <p:txEl>
                                              <p:pRg st="2" end="2"/>
                                            </p:txEl>
                                          </p:spTgt>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1">
                                            <p:bg/>
                                          </p:spTgt>
                                        </p:tgtEl>
                                        <p:attrNameLst>
                                          <p:attrName>style.visibility</p:attrName>
                                        </p:attrNameLst>
                                      </p:cBhvr>
                                      <p:to>
                                        <p:strVal val="visible"/>
                                      </p:to>
                                    </p:set>
                                    <p:animEffect transition="in" filter="wipe(left)">
                                      <p:cBhvr>
                                        <p:cTn id="45" dur="500"/>
                                        <p:tgtEl>
                                          <p:spTgt spid="11">
                                            <p:bg/>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left)">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0-#ppt_w/2"/>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4" end="4"/>
                                            </p:txEl>
                                          </p:spTgt>
                                        </p:tgtEl>
                                        <p:attrNameLst>
                                          <p:attrName>style.visibility</p:attrName>
                                        </p:attrNameLst>
                                      </p:cBhvr>
                                      <p:to>
                                        <p:strVal val="visible"/>
                                      </p:to>
                                    </p:set>
                                    <p:animEffect transition="in" filter="wipe(left)">
                                      <p:cBhvr>
                                        <p:cTn id="58" dur="500"/>
                                        <p:tgtEl>
                                          <p:spTgt spid="2">
                                            <p:txEl>
                                              <p:pRg st="4" end="4"/>
                                            </p:txEl>
                                          </p:spTgt>
                                        </p:tgtEl>
                                      </p:cBhvr>
                                    </p:animEffect>
                                  </p:childTnLst>
                                </p:cTn>
                              </p:par>
                            </p:childTnLst>
                          </p:cTn>
                        </p:par>
                        <p:par>
                          <p:cTn id="59" fill="hold">
                            <p:stCondLst>
                              <p:cond delay="1000"/>
                            </p:stCondLst>
                            <p:childTnLst>
                              <p:par>
                                <p:cTn id="60" presetID="49" presetClass="entr" presetSubtype="0" decel="10000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 calcmode="lin" valueType="num">
                                      <p:cBhvr>
                                        <p:cTn id="64" dur="500" fill="hold"/>
                                        <p:tgtEl>
                                          <p:spTgt spid="19"/>
                                        </p:tgtEl>
                                        <p:attrNameLst>
                                          <p:attrName>style.rotation</p:attrName>
                                        </p:attrNameLst>
                                      </p:cBhvr>
                                      <p:tavLst>
                                        <p:tav tm="0">
                                          <p:val>
                                            <p:fltVal val="360"/>
                                          </p:val>
                                        </p:tav>
                                        <p:tav tm="100000">
                                          <p:val>
                                            <p:fltVal val="0"/>
                                          </p:val>
                                        </p:tav>
                                      </p:tavLst>
                                    </p:anim>
                                    <p:animEffect transition="in" filter="fade">
                                      <p:cBhvr>
                                        <p:cTn id="65" dur="500"/>
                                        <p:tgtEl>
                                          <p:spTgt spid="1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txEl>
                                              <p:pRg st="5" end="5"/>
                                            </p:txEl>
                                          </p:spTgt>
                                        </p:tgtEl>
                                        <p:attrNameLst>
                                          <p:attrName>style.visibility</p:attrName>
                                        </p:attrNameLst>
                                      </p:cBhvr>
                                      <p:to>
                                        <p:strVal val="visible"/>
                                      </p:to>
                                    </p:set>
                                    <p:animEffect transition="in" filter="wipe(left)">
                                      <p:cBhvr>
                                        <p:cTn id="68" dur="500"/>
                                        <p:tgtEl>
                                          <p:spTgt spid="2">
                                            <p:txEl>
                                              <p:pRg st="5" end="5"/>
                                            </p:txEl>
                                          </p:spTgt>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2">
                                            <p:bg/>
                                          </p:spTgt>
                                        </p:tgtEl>
                                        <p:attrNameLst>
                                          <p:attrName>style.visibility</p:attrName>
                                        </p:attrNameLst>
                                      </p:cBhvr>
                                      <p:to>
                                        <p:strVal val="visible"/>
                                      </p:to>
                                    </p:set>
                                    <p:animEffect transition="in" filter="wipe(left)">
                                      <p:cBhvr>
                                        <p:cTn id="72" dur="500"/>
                                        <p:tgtEl>
                                          <p:spTgt spid="12">
                                            <p:bg/>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animEffect transition="in" filter="wipe(left)">
                                      <p:cBhvr>
                                        <p:cTn id="75" dur="500"/>
                                        <p:tgtEl>
                                          <p:spTgt spid="12">
                                            <p:txEl>
                                              <p:pRg st="0" end="0"/>
                                            </p:txEl>
                                          </p:spTgt>
                                        </p:tgtEl>
                                      </p:cBhvr>
                                    </p:animEffect>
                                  </p:childTnLst>
                                </p:cTn>
                              </p:par>
                            </p:childTnLst>
                          </p:cTn>
                        </p:par>
                        <p:par>
                          <p:cTn id="76" fill="hold">
                            <p:stCondLst>
                              <p:cond delay="2000"/>
                            </p:stCondLst>
                            <p:childTnLst>
                              <p:par>
                                <p:cTn id="77" presetID="49" presetClass="entr" presetSubtype="0" decel="10000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 calcmode="lin" valueType="num">
                                      <p:cBhvr>
                                        <p:cTn id="81" dur="500" fill="hold"/>
                                        <p:tgtEl>
                                          <p:spTgt spid="18"/>
                                        </p:tgtEl>
                                        <p:attrNameLst>
                                          <p:attrName>style.rotation</p:attrName>
                                        </p:attrNameLst>
                                      </p:cBhvr>
                                      <p:tavLst>
                                        <p:tav tm="0">
                                          <p:val>
                                            <p:fltVal val="360"/>
                                          </p:val>
                                        </p:tav>
                                        <p:tav tm="100000">
                                          <p:val>
                                            <p:fltVal val="0"/>
                                          </p:val>
                                        </p:tav>
                                      </p:tavLst>
                                    </p:anim>
                                    <p:animEffect transition="in" filter="fade">
                                      <p:cBhvr>
                                        <p:cTn id="82" dur="500"/>
                                        <p:tgtEl>
                                          <p:spTgt spid="1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
                                            <p:txEl>
                                              <p:pRg st="6" end="6"/>
                                            </p:txEl>
                                          </p:spTgt>
                                        </p:tgtEl>
                                        <p:attrNameLst>
                                          <p:attrName>style.visibility</p:attrName>
                                        </p:attrNameLst>
                                      </p:cBhvr>
                                      <p:to>
                                        <p:strVal val="visible"/>
                                      </p:to>
                                    </p:set>
                                    <p:animEffect transition="in" filter="wipe(left)">
                                      <p:cBhvr>
                                        <p:cTn id="85" dur="500"/>
                                        <p:tgtEl>
                                          <p:spTgt spid="2">
                                            <p:txEl>
                                              <p:pRg st="6" end="6"/>
                                            </p:txEl>
                                          </p:spTgt>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13">
                                            <p:bg/>
                                          </p:spTgt>
                                        </p:tgtEl>
                                        <p:attrNameLst>
                                          <p:attrName>style.visibility</p:attrName>
                                        </p:attrNameLst>
                                      </p:cBhvr>
                                      <p:to>
                                        <p:strVal val="visible"/>
                                      </p:to>
                                    </p:set>
                                    <p:animEffect transition="in" filter="wipe(left)">
                                      <p:cBhvr>
                                        <p:cTn id="89" dur="500"/>
                                        <p:tgtEl>
                                          <p:spTgt spid="13">
                                            <p:bg/>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wipe(left)">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12"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8" end="8"/>
                                            </p:txEl>
                                          </p:spTgt>
                                        </p:tgtEl>
                                        <p:attrNameLst>
                                          <p:attrName>style.visibility</p:attrName>
                                        </p:attrNameLst>
                                      </p:cBhvr>
                                      <p:to>
                                        <p:strVal val="visible"/>
                                      </p:to>
                                    </p:set>
                                    <p:animEffect transition="in" filter="wipe(left)">
                                      <p:cBhvr>
                                        <p:cTn id="102" dur="500"/>
                                        <p:tgtEl>
                                          <p:spTgt spid="2">
                                            <p:txEl>
                                              <p:pRg st="8" end="8"/>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 calcmode="lin" valueType="num">
                                      <p:cBhvr>
                                        <p:cTn id="108" dur="500" fill="hold"/>
                                        <p:tgtEl>
                                          <p:spTgt spid="15"/>
                                        </p:tgtEl>
                                        <p:attrNameLst>
                                          <p:attrName>style.rotation</p:attrName>
                                        </p:attrNameLst>
                                      </p:cBhvr>
                                      <p:tavLst>
                                        <p:tav tm="0">
                                          <p:val>
                                            <p:fltVal val="360"/>
                                          </p:val>
                                        </p:tav>
                                        <p:tav tm="100000">
                                          <p:val>
                                            <p:fltVal val="0"/>
                                          </p:val>
                                        </p:tav>
                                      </p:tavLst>
                                    </p:anim>
                                    <p:animEffect transition="in" filter="fade">
                                      <p:cBhvr>
                                        <p:cTn id="109" dur="500"/>
                                        <p:tgtEl>
                                          <p:spTgt spid="15"/>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9" end="9"/>
                                            </p:txEl>
                                          </p:spTgt>
                                        </p:tgtEl>
                                        <p:attrNameLst>
                                          <p:attrName>style.visibility</p:attrName>
                                        </p:attrNameLst>
                                      </p:cBhvr>
                                      <p:to>
                                        <p:strVal val="visible"/>
                                      </p:to>
                                    </p:set>
                                    <p:animEffect transition="in" filter="wipe(left)">
                                      <p:cBhvr>
                                        <p:cTn id="113" dur="500"/>
                                        <p:tgtEl>
                                          <p:spTgt spid="2">
                                            <p:txEl>
                                              <p:pRg st="9" end="9"/>
                                            </p:tx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
                                            <p:txEl>
                                              <p:pRg st="10" end="10"/>
                                            </p:txEl>
                                          </p:spTgt>
                                        </p:tgtEl>
                                        <p:attrNameLst>
                                          <p:attrName>style.visibility</p:attrName>
                                        </p:attrNameLst>
                                      </p:cBhvr>
                                      <p:to>
                                        <p:strVal val="visible"/>
                                      </p:to>
                                    </p:set>
                                    <p:animEffect transition="in" filter="wipe(left)">
                                      <p:cBhvr>
                                        <p:cTn id="116" dur="500"/>
                                        <p:tgtEl>
                                          <p:spTgt spid="2">
                                            <p:txEl>
                                              <p:pRg st="10" end="10"/>
                                            </p:txEl>
                                          </p:spTgt>
                                        </p:tgtEl>
                                      </p:cBhvr>
                                    </p:animEffect>
                                  </p:childTnLst>
                                </p:cTn>
                              </p:par>
                            </p:childTnLst>
                          </p:cTn>
                        </p:par>
                        <p:par>
                          <p:cTn id="117" fill="hold">
                            <p:stCondLst>
                              <p:cond delay="2000"/>
                            </p:stCondLst>
                            <p:childTnLst>
                              <p:par>
                                <p:cTn id="118" presetID="22" presetClass="entr" presetSubtype="8" fill="hold" grpId="0" nodeType="afterEffect">
                                  <p:stCondLst>
                                    <p:cond delay="0"/>
                                  </p:stCondLst>
                                  <p:childTnLst>
                                    <p:set>
                                      <p:cBhvr>
                                        <p:cTn id="119" dur="1" fill="hold">
                                          <p:stCondLst>
                                            <p:cond delay="0"/>
                                          </p:stCondLst>
                                        </p:cTn>
                                        <p:tgtEl>
                                          <p:spTgt spid="16">
                                            <p:bg/>
                                          </p:spTgt>
                                        </p:tgtEl>
                                        <p:attrNameLst>
                                          <p:attrName>style.visibility</p:attrName>
                                        </p:attrNameLst>
                                      </p:cBhvr>
                                      <p:to>
                                        <p:strVal val="visible"/>
                                      </p:to>
                                    </p:set>
                                    <p:animEffect transition="in" filter="wipe(left)">
                                      <p:cBhvr>
                                        <p:cTn id="120" dur="500"/>
                                        <p:tgtEl>
                                          <p:spTgt spid="16">
                                            <p:bg/>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6">
                                            <p:txEl>
                                              <p:pRg st="0" end="0"/>
                                            </p:txEl>
                                          </p:spTgt>
                                        </p:tgtEl>
                                        <p:attrNameLst>
                                          <p:attrName>style.visibility</p:attrName>
                                        </p:attrNameLst>
                                      </p:cBhvr>
                                      <p:to>
                                        <p:strVal val="visible"/>
                                      </p:to>
                                    </p:set>
                                    <p:animEffect transition="in" filter="wipe(left)">
                                      <p:cBhvr>
                                        <p:cTn id="1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uiExpand="1" build="p" animBg="1"/>
      <p:bldP spid="11" grpId="0" uiExpand="1" build="p" animBg="1"/>
      <p:bldP spid="12" grpId="0" uiExpand="1" build="p" animBg="1"/>
      <p:bldP spid="13" grpId="0" uiExpand="1" build="p" animBg="1"/>
      <p:bldP spid="1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uadroTexto 15">
            <a:extLst>
              <a:ext uri="{FF2B5EF4-FFF2-40B4-BE49-F238E27FC236}">
                <a16:creationId xmlns:a16="http://schemas.microsoft.com/office/drawing/2014/main" id="{4B288758-4087-240F-5CFE-A8C86943966D}"/>
              </a:ext>
            </a:extLst>
          </p:cNvPr>
          <p:cNvSpPr txBox="1"/>
          <p:nvPr/>
        </p:nvSpPr>
        <p:spPr>
          <a:xfrm>
            <a:off x="838200" y="388308"/>
            <a:ext cx="5499970" cy="1021424"/>
          </a:xfrm>
          <a:prstGeom prst="rect">
            <a:avLst/>
          </a:prstGeom>
        </p:spPr>
        <p:txBody>
          <a:bodyPr vert="horz" lIns="91440" tIns="45720" rIns="91440" bIns="45720" rtlCol="0" anchor="b">
            <a:normAutofit/>
            <a:scene3d>
              <a:camera prst="orthographicFront"/>
              <a:lightRig rig="balanced" dir="t"/>
            </a:scene3d>
            <a:sp3d extrusionH="57150" contourW="25400">
              <a:bevelT w="69850" h="38100" prst="cross"/>
              <a:contourClr>
                <a:schemeClr val="accent2"/>
              </a:contourClr>
            </a:sp3d>
          </a:bodyPr>
          <a:lstStyle/>
          <a:p>
            <a:pPr algn="r">
              <a:lnSpc>
                <a:spcPct val="90000"/>
              </a:lnSpc>
              <a:spcBef>
                <a:spcPct val="0"/>
              </a:spcBef>
              <a:spcAft>
                <a:spcPts val="600"/>
              </a:spcAft>
            </a:pPr>
            <a:r>
              <a:rPr lang="en-US" sz="3400" b="1" kern="1200">
                <a:ln w="22225">
                  <a:noFill/>
                  <a:prstDash val="solid"/>
                </a:ln>
                <a:solidFill>
                  <a:schemeClr val="bg1"/>
                </a:solidFill>
                <a:effectLst>
                  <a:outerShdw blurRad="38100" dist="38100" dir="2700000" algn="tl">
                    <a:srgbClr val="000000">
                      <a:alpha val="43137"/>
                    </a:srgbClr>
                  </a:outerShdw>
                </a:effectLst>
                <a:latin typeface="+mj-lt"/>
                <a:ea typeface="+mj-ea"/>
                <a:cs typeface="+mj-cs"/>
              </a:rPr>
              <a:t>DER AUSZUG AUS ÄGYPTEN</a:t>
            </a:r>
          </a:p>
        </p:txBody>
      </p:sp>
      <p:cxnSp>
        <p:nvCxnSpPr>
          <p:cNvPr id="34" name="Straight Connector 2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2130725" y="1682750"/>
            <a:ext cx="7930548" cy="4241799"/>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4588625" y="0"/>
            <a:ext cx="7603374"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BITTE, ZIEHT AUS!</a:t>
            </a:r>
          </a:p>
        </p:txBody>
      </p:sp>
      <p:sp>
        <p:nvSpPr>
          <p:cNvPr id="5" name="CuadroTexto 4">
            <a:extLst>
              <a:ext uri="{FF2B5EF4-FFF2-40B4-BE49-F238E27FC236}">
                <a16:creationId xmlns:a16="http://schemas.microsoft.com/office/drawing/2014/main" id="{88FC7E40-AC00-31C8-5225-750834367AA3}"/>
              </a:ext>
            </a:extLst>
          </p:cNvPr>
          <p:cNvSpPr txBox="1"/>
          <p:nvPr/>
        </p:nvSpPr>
        <p:spPr>
          <a:xfrm>
            <a:off x="4749757" y="683380"/>
            <a:ext cx="7498168" cy="646331"/>
          </a:xfrm>
          <a:prstGeom prst="rect">
            <a:avLst/>
          </a:prstGeom>
          <a:noFill/>
        </p:spPr>
        <p:txBody>
          <a:bodyPr wrap="square">
            <a:spAutoFit/>
          </a:bodyPr>
          <a:lstStyle/>
          <a:p>
            <a:pPr algn="ctr"/>
            <a:r>
              <a:rPr lang="en" b="1" dirty="0">
                <a:solidFill>
                  <a:srgbClr val="F7BFBB"/>
                </a:solidFill>
                <a:effectLst>
                  <a:outerShdw blurRad="38100" dist="38100" dir="2700000" algn="tl">
                    <a:srgbClr val="000000">
                      <a:alpha val="43137"/>
                    </a:srgbClr>
                  </a:outerShdw>
                </a:effectLst>
                <a:latin typeface="Candara" panose="020E0502030303020204" pitchFamily="34" charset="0"/>
              </a:rPr>
              <a:t>“</a:t>
            </a:r>
            <a:r>
              <a:rPr lang="de-DE" b="1" dirty="0">
                <a:solidFill>
                  <a:srgbClr val="F7BFBB"/>
                </a:solidFill>
                <a:effectLst>
                  <a:outerShdw blurRad="38100" dist="38100" dir="2700000" algn="tl">
                    <a:srgbClr val="000000">
                      <a:alpha val="43137"/>
                    </a:srgbClr>
                  </a:outerShdw>
                </a:effectLst>
                <a:latin typeface="Candara" panose="020E0502030303020204" pitchFamily="34" charset="0"/>
              </a:rPr>
              <a:t>Und die Ägypter drängten das Volk und trieben es eilends aus dem Lande; denn sie sprachen: ,Wir sind alle des Todes</a:t>
            </a:r>
            <a:r>
              <a:rPr lang="en-US" b="1" dirty="0">
                <a:solidFill>
                  <a:srgbClr val="F7BFBB"/>
                </a:solidFill>
                <a:effectLst>
                  <a:outerShdw blurRad="38100" dist="38100" dir="2700000" algn="tl">
                    <a:srgbClr val="000000">
                      <a:alpha val="43137"/>
                    </a:srgbClr>
                  </a:outerShdw>
                </a:effectLst>
                <a:latin typeface="Candara" panose="020E0502030303020204" pitchFamily="34" charset="0"/>
              </a:rPr>
              <a:t>!’ </a:t>
            </a:r>
            <a:r>
              <a:rPr lang="en" b="1" dirty="0">
                <a:solidFill>
                  <a:srgbClr val="F7BFBB"/>
                </a:solidFill>
                <a:effectLst>
                  <a:outerShdw blurRad="38100" dist="38100" dir="2700000" algn="tl">
                    <a:srgbClr val="000000">
                      <a:alpha val="43137"/>
                    </a:srgbClr>
                  </a:outerShdw>
                </a:effectLst>
                <a:latin typeface="Candara" panose="020E0502030303020204" pitchFamily="34" charset="0"/>
              </a:rPr>
              <a:t>” </a:t>
            </a:r>
            <a:r>
              <a:rPr lang="en" sz="1400" b="1" dirty="0">
                <a:solidFill>
                  <a:srgbClr val="F7BFBB"/>
                </a:solidFill>
                <a:effectLst>
                  <a:outerShdw blurRad="38100" dist="38100" dir="2700000" algn="tl">
                    <a:srgbClr val="000000">
                      <a:alpha val="43137"/>
                    </a:srgbClr>
                  </a:outerShdw>
                </a:effectLst>
                <a:latin typeface="Candara" panose="020E0502030303020204" pitchFamily="34" charset="0"/>
              </a:rPr>
              <a:t>(2. Mose 12:33)</a:t>
            </a:r>
          </a:p>
        </p:txBody>
      </p:sp>
      <p:sp>
        <p:nvSpPr>
          <p:cNvPr id="6" name="CuadroTexto 5">
            <a:extLst>
              <a:ext uri="{FF2B5EF4-FFF2-40B4-BE49-F238E27FC236}">
                <a16:creationId xmlns:a16="http://schemas.microsoft.com/office/drawing/2014/main" id="{DCC234C0-9390-B385-B83E-DA3ADB9A78F1}"/>
              </a:ext>
            </a:extLst>
          </p:cNvPr>
          <p:cNvSpPr txBox="1"/>
          <p:nvPr/>
        </p:nvSpPr>
        <p:spPr>
          <a:xfrm>
            <a:off x="3047127" y="1387189"/>
            <a:ext cx="9006753" cy="1092607"/>
          </a:xfrm>
          <a:prstGeom prst="rect">
            <a:avLst/>
          </a:prstGeom>
          <a:noFill/>
        </p:spPr>
        <p:txBody>
          <a:bodyPr wrap="square" rtlCol="0">
            <a:spAutoFit/>
          </a:bodyPr>
          <a:lstStyle/>
          <a:p>
            <a:pPr>
              <a:spcBef>
                <a:spcPts val="600"/>
              </a:spcBef>
            </a:pPr>
            <a:r>
              <a:rPr lang="de-DE" sz="2000" b="1" dirty="0"/>
              <a:t>Ganz Ägypten war verwüstet, „denn es gab kein Haus, </a:t>
            </a:r>
            <a:br>
              <a:rPr lang="de-DE" sz="2000" b="1" dirty="0"/>
            </a:br>
            <a:r>
              <a:rPr lang="de-DE" sz="2000" b="1" dirty="0"/>
              <a:t>in dem nicht jemand gestorben war“ (2. Mose 12,30). </a:t>
            </a:r>
          </a:p>
          <a:p>
            <a:pPr>
              <a:spcBef>
                <a:spcPts val="600"/>
              </a:spcBef>
            </a:pPr>
            <a:r>
              <a:rPr lang="de-DE" sz="2000" b="1" dirty="0"/>
              <a:t>Die Erlaubnis Pharaos, dass Israel das Land verlassen durfte, kam zu spät.</a:t>
            </a:r>
            <a:endParaRPr lang="en" sz="2000" b="1" dirty="0"/>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8" y="1387189"/>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523790" y="4348858"/>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7F29FF3B-205F-DB62-1A7E-223FC667E845}"/>
              </a:ext>
            </a:extLst>
          </p:cNvPr>
          <p:cNvSpPr txBox="1"/>
          <p:nvPr/>
        </p:nvSpPr>
        <p:spPr>
          <a:xfrm>
            <a:off x="7156739" y="4809091"/>
            <a:ext cx="5091186" cy="1323439"/>
          </a:xfrm>
          <a:prstGeom prst="rect">
            <a:avLst/>
          </a:prstGeom>
          <a:noFill/>
        </p:spPr>
        <p:txBody>
          <a:bodyPr wrap="square">
            <a:spAutoFit/>
          </a:bodyPr>
          <a:lstStyle/>
          <a:p>
            <a:pPr>
              <a:spcBef>
                <a:spcPts val="600"/>
              </a:spcBef>
            </a:pPr>
            <a:r>
              <a:rPr lang="de-DE" sz="2000" b="1" dirty="0"/>
              <a:t>Es war kein Ausdruck aufrichtiger Reue </a:t>
            </a:r>
            <a:br>
              <a:rPr lang="de-DE" sz="2000" b="1" dirty="0"/>
            </a:br>
            <a:r>
              <a:rPr lang="de-DE" sz="2000" b="1" dirty="0"/>
              <a:t>für sein Fehlverhalten, </a:t>
            </a:r>
            <a:br>
              <a:rPr lang="de-DE" sz="2000" b="1" dirty="0"/>
            </a:br>
            <a:r>
              <a:rPr lang="de-DE" sz="2000" b="1" dirty="0"/>
              <a:t>sondern vielmehr der Wunsch, </a:t>
            </a:r>
            <a:br>
              <a:rPr lang="de-DE" sz="2000" b="1" dirty="0"/>
            </a:br>
            <a:r>
              <a:rPr lang="de-DE" sz="2000" b="1" dirty="0"/>
              <a:t>dass die Verwüstung aufhören möge.</a:t>
            </a:r>
            <a:endParaRPr lang="en" sz="2000" b="1" dirty="0"/>
          </a:p>
        </p:txBody>
      </p:sp>
      <p:sp>
        <p:nvSpPr>
          <p:cNvPr id="4" name="CuadroTexto 3">
            <a:extLst>
              <a:ext uri="{FF2B5EF4-FFF2-40B4-BE49-F238E27FC236}">
                <a16:creationId xmlns:a16="http://schemas.microsoft.com/office/drawing/2014/main" id="{E0A43D39-AB38-04EF-5D19-7D1A5B9E23A7}"/>
              </a:ext>
            </a:extLst>
          </p:cNvPr>
          <p:cNvSpPr txBox="1"/>
          <p:nvPr/>
        </p:nvSpPr>
        <p:spPr>
          <a:xfrm>
            <a:off x="3196412" y="2711095"/>
            <a:ext cx="9142923" cy="1015663"/>
          </a:xfrm>
          <a:prstGeom prst="rect">
            <a:avLst/>
          </a:prstGeom>
          <a:noFill/>
        </p:spPr>
        <p:txBody>
          <a:bodyPr wrap="square">
            <a:spAutoFit/>
          </a:bodyPr>
          <a:lstStyle/>
          <a:p>
            <a:pPr>
              <a:spcBef>
                <a:spcPts val="600"/>
              </a:spcBef>
            </a:pPr>
            <a:r>
              <a:rPr lang="de-DE" sz="2000" b="1" dirty="0"/>
              <a:t>Mit den Worten „Und segne auch mich“ (2. Mose 12,32) </a:t>
            </a:r>
            <a:br>
              <a:rPr lang="de-DE" sz="2000" b="1" dirty="0"/>
            </a:br>
            <a:r>
              <a:rPr lang="de-DE" sz="2000" b="1" dirty="0"/>
              <a:t>brachte Pharao die Gefühle seines ganzen Volkes zum Ausdruck: </a:t>
            </a:r>
            <a:br>
              <a:rPr lang="de-DE" sz="2000" b="1" dirty="0"/>
            </a:br>
            <a:r>
              <a:rPr lang="de-DE" sz="2000" b="1" dirty="0"/>
              <a:t>„Bitte lass uns nichts mehr widerfahren!“</a:t>
            </a:r>
            <a:endParaRPr lang="en" sz="2000" b="1" dirty="0"/>
          </a:p>
        </p:txBody>
      </p:sp>
      <p:sp>
        <p:nvSpPr>
          <p:cNvPr id="2" name="Scrollen: horizontal 1">
            <a:extLst>
              <a:ext uri="{FF2B5EF4-FFF2-40B4-BE49-F238E27FC236}">
                <a16:creationId xmlns:a16="http://schemas.microsoft.com/office/drawing/2014/main" id="{0DAD6CCD-596E-CBCE-A836-206196670800}"/>
              </a:ext>
            </a:extLst>
          </p:cNvPr>
          <p:cNvSpPr/>
          <p:nvPr/>
        </p:nvSpPr>
        <p:spPr>
          <a:xfrm>
            <a:off x="138119" y="61280"/>
            <a:ext cx="3693652" cy="842234"/>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So, 03. Aug ‘25 – </a:t>
            </a:r>
            <a:br>
              <a:rPr lang="de-DE" sz="1600" b="1" i="1" dirty="0">
                <a:solidFill>
                  <a:srgbClr val="6C0401"/>
                </a:solidFill>
              </a:rPr>
            </a:br>
            <a:r>
              <a:rPr lang="de-DE" sz="1600" b="1" i="1" dirty="0">
                <a:solidFill>
                  <a:srgbClr val="6C0401"/>
                </a:solidFill>
              </a:rPr>
              <a:t>Geht hin und dient dem HERRN</a:t>
            </a:r>
            <a:endParaRPr lang="de-DE" sz="1600" b="1" dirty="0"/>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
                                            <p:bg/>
                                          </p:spTgt>
                                        </p:tgtEl>
                                        <p:attrNameLst>
                                          <p:attrName>style.visibility</p:attrName>
                                        </p:attrNameLst>
                                      </p:cBhvr>
                                      <p:to>
                                        <p:strVal val="visible"/>
                                      </p:to>
                                    </p:set>
                                    <p:animEffect transition="in" filter="wipe(left)">
                                      <p:cBhvr>
                                        <p:cTn id="19" dur="500"/>
                                        <p:tgtEl>
                                          <p:spTgt spid="2">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FF12CD-A27F-3F5C-AC45-45DA7E3DEFAF}"/>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3A7E9793-C0EA-761C-D1B2-C7D95E53C663}"/>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E77E48-B685-8EEC-0713-F59E2D7717A6}"/>
              </a:ext>
            </a:extLst>
          </p:cNvPr>
          <p:cNvSpPr txBox="1"/>
          <p:nvPr/>
        </p:nvSpPr>
        <p:spPr>
          <a:xfrm>
            <a:off x="4588625" y="0"/>
            <a:ext cx="7603374"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BITTE, ZIEHT AUS!</a:t>
            </a:r>
          </a:p>
        </p:txBody>
      </p:sp>
      <p:sp>
        <p:nvSpPr>
          <p:cNvPr id="5" name="CuadroTexto 4">
            <a:extLst>
              <a:ext uri="{FF2B5EF4-FFF2-40B4-BE49-F238E27FC236}">
                <a16:creationId xmlns:a16="http://schemas.microsoft.com/office/drawing/2014/main" id="{9E4B2DC8-96C9-E0EC-65C6-E5C6A4EB28A9}"/>
              </a:ext>
            </a:extLst>
          </p:cNvPr>
          <p:cNvSpPr txBox="1"/>
          <p:nvPr/>
        </p:nvSpPr>
        <p:spPr>
          <a:xfrm>
            <a:off x="4749757" y="683380"/>
            <a:ext cx="7498168" cy="646331"/>
          </a:xfrm>
          <a:prstGeom prst="rect">
            <a:avLst/>
          </a:prstGeom>
          <a:noFill/>
        </p:spPr>
        <p:txBody>
          <a:bodyPr wrap="square">
            <a:spAutoFit/>
          </a:bodyPr>
          <a:lstStyle/>
          <a:p>
            <a:pPr algn="ctr"/>
            <a:r>
              <a:rPr lang="en" b="1" dirty="0">
                <a:solidFill>
                  <a:srgbClr val="F7BFBB"/>
                </a:solidFill>
                <a:effectLst>
                  <a:outerShdw blurRad="38100" dist="38100" dir="2700000" algn="tl">
                    <a:srgbClr val="000000">
                      <a:alpha val="43137"/>
                    </a:srgbClr>
                  </a:outerShdw>
                </a:effectLst>
                <a:latin typeface="Candara" panose="020E0502030303020204" pitchFamily="34" charset="0"/>
              </a:rPr>
              <a:t>“</a:t>
            </a:r>
            <a:r>
              <a:rPr lang="de-DE" b="1" dirty="0">
                <a:solidFill>
                  <a:srgbClr val="F7BFBB"/>
                </a:solidFill>
                <a:effectLst>
                  <a:outerShdw blurRad="38100" dist="38100" dir="2700000" algn="tl">
                    <a:srgbClr val="000000">
                      <a:alpha val="43137"/>
                    </a:srgbClr>
                  </a:outerShdw>
                </a:effectLst>
                <a:latin typeface="Candara" panose="020E0502030303020204" pitchFamily="34" charset="0"/>
              </a:rPr>
              <a:t>Und die Ägypter drängten das Volk und trieben es eilends aus dem Lande; denn sie sprachen: ,Wir sind alle des Todes</a:t>
            </a:r>
            <a:r>
              <a:rPr lang="en-US" b="1" dirty="0">
                <a:solidFill>
                  <a:srgbClr val="F7BFBB"/>
                </a:solidFill>
                <a:effectLst>
                  <a:outerShdw blurRad="38100" dist="38100" dir="2700000" algn="tl">
                    <a:srgbClr val="000000">
                      <a:alpha val="43137"/>
                    </a:srgbClr>
                  </a:outerShdw>
                </a:effectLst>
                <a:latin typeface="Candara" panose="020E0502030303020204" pitchFamily="34" charset="0"/>
              </a:rPr>
              <a:t>!’ </a:t>
            </a:r>
            <a:r>
              <a:rPr lang="en" b="1" dirty="0">
                <a:solidFill>
                  <a:srgbClr val="F7BFBB"/>
                </a:solidFill>
                <a:effectLst>
                  <a:outerShdw blurRad="38100" dist="38100" dir="2700000" algn="tl">
                    <a:srgbClr val="000000">
                      <a:alpha val="43137"/>
                    </a:srgbClr>
                  </a:outerShdw>
                </a:effectLst>
                <a:latin typeface="Candara" panose="020E0502030303020204" pitchFamily="34" charset="0"/>
              </a:rPr>
              <a:t>” </a:t>
            </a:r>
            <a:r>
              <a:rPr lang="en" sz="1400" b="1" dirty="0">
                <a:solidFill>
                  <a:srgbClr val="F7BFBB"/>
                </a:solidFill>
                <a:effectLst>
                  <a:outerShdw blurRad="38100" dist="38100" dir="2700000" algn="tl">
                    <a:srgbClr val="000000">
                      <a:alpha val="43137"/>
                    </a:srgbClr>
                  </a:outerShdw>
                </a:effectLst>
                <a:latin typeface="Candara" panose="020E0502030303020204" pitchFamily="34" charset="0"/>
              </a:rPr>
              <a:t>(2. Mose 12:33)</a:t>
            </a:r>
          </a:p>
        </p:txBody>
      </p:sp>
      <p:pic>
        <p:nvPicPr>
          <p:cNvPr id="12" name="Imagen 11" descr="Carrusel con caballos con personas alrededor&#10;&#10;El contenido generado por IA puede ser incorrecto.">
            <a:extLst>
              <a:ext uri="{FF2B5EF4-FFF2-40B4-BE49-F238E27FC236}">
                <a16:creationId xmlns:a16="http://schemas.microsoft.com/office/drawing/2014/main" id="{A58636C2-0BFB-49B1-B55F-EDE664E93E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4222" y="1575850"/>
            <a:ext cx="7123289" cy="5035793"/>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98E309CC-C776-C056-9ADE-DE10B8938DBD}"/>
              </a:ext>
            </a:extLst>
          </p:cNvPr>
          <p:cNvSpPr txBox="1"/>
          <p:nvPr/>
        </p:nvSpPr>
        <p:spPr>
          <a:xfrm>
            <a:off x="214489" y="1892897"/>
            <a:ext cx="4863383" cy="1938992"/>
          </a:xfrm>
          <a:prstGeom prst="rect">
            <a:avLst/>
          </a:prstGeom>
          <a:noFill/>
        </p:spPr>
        <p:txBody>
          <a:bodyPr wrap="square">
            <a:spAutoFit/>
          </a:bodyPr>
          <a:lstStyle/>
          <a:p>
            <a:pPr>
              <a:spcBef>
                <a:spcPts val="600"/>
              </a:spcBef>
            </a:pPr>
            <a:r>
              <a:rPr lang="de-DE" sz="2000" b="1" dirty="0"/>
              <a:t>Als Israel eine Bezahlung </a:t>
            </a:r>
            <a:br>
              <a:rPr lang="de-DE" sz="2000" b="1" dirty="0"/>
            </a:br>
            <a:r>
              <a:rPr lang="de-DE" sz="2000" b="1" dirty="0"/>
              <a:t>für seine jahrelangen Dienste </a:t>
            </a:r>
            <a:br>
              <a:rPr lang="de-DE" sz="2000" b="1" dirty="0"/>
            </a:br>
            <a:r>
              <a:rPr lang="de-DE" sz="2000" b="1" dirty="0"/>
              <a:t>verlangte, </a:t>
            </a:r>
            <a:br>
              <a:rPr lang="de-DE" sz="2000" b="1" dirty="0"/>
            </a:br>
            <a:r>
              <a:rPr lang="de-DE" sz="2000" b="1" dirty="0"/>
              <a:t>„gaben die Ägypter ihnen, </a:t>
            </a:r>
            <a:br>
              <a:rPr lang="de-DE" sz="2000" b="1" dirty="0"/>
            </a:br>
            <a:r>
              <a:rPr lang="de-DE" sz="2000" b="1" dirty="0"/>
              <a:t>was sie verlangten“ </a:t>
            </a:r>
            <a:br>
              <a:rPr lang="de-DE" sz="2000" b="1" dirty="0"/>
            </a:br>
            <a:r>
              <a:rPr lang="de-DE" sz="2000" b="1" dirty="0"/>
              <a:t>(2. Mose 12,36). </a:t>
            </a:r>
            <a:endParaRPr lang="en" sz="2000" b="1" dirty="0"/>
          </a:p>
        </p:txBody>
      </p:sp>
      <p:sp>
        <p:nvSpPr>
          <p:cNvPr id="2" name="CuadroTexto 13">
            <a:extLst>
              <a:ext uri="{FF2B5EF4-FFF2-40B4-BE49-F238E27FC236}">
                <a16:creationId xmlns:a16="http://schemas.microsoft.com/office/drawing/2014/main" id="{A9B50976-CE0B-9252-8540-4E0F52362B8D}"/>
              </a:ext>
            </a:extLst>
          </p:cNvPr>
          <p:cNvSpPr txBox="1"/>
          <p:nvPr/>
        </p:nvSpPr>
        <p:spPr>
          <a:xfrm>
            <a:off x="391698" y="4447511"/>
            <a:ext cx="4196927" cy="1508105"/>
          </a:xfrm>
          <a:prstGeom prst="rect">
            <a:avLst/>
          </a:prstGeom>
          <a:noFill/>
        </p:spPr>
        <p:txBody>
          <a:bodyPr wrap="square">
            <a:spAutoFit/>
          </a:bodyPr>
          <a:lstStyle/>
          <a:p>
            <a:pPr>
              <a:spcBef>
                <a:spcPts val="600"/>
              </a:spcBef>
            </a:pPr>
            <a:r>
              <a:rPr lang="de-DE" sz="2000" b="1" dirty="0"/>
              <a:t>Auf diese Weise sorgte Gott dafür, dass sein Erstgeborener </a:t>
            </a:r>
            <a:br>
              <a:rPr lang="de-DE" sz="2000" b="1" dirty="0"/>
            </a:br>
            <a:r>
              <a:rPr lang="de-DE" sz="2000" b="1" dirty="0"/>
              <a:t>Ägypten sicher verlassen konnte – und </a:t>
            </a:r>
            <a:r>
              <a:rPr lang="de-DE" sz="2400" b="1" dirty="0"/>
              <a:t>mit</a:t>
            </a:r>
            <a:r>
              <a:rPr lang="de-DE" sz="2000" b="1" dirty="0"/>
              <a:t> </a:t>
            </a:r>
            <a:r>
              <a:rPr lang="de-DE" sz="2800" b="1" dirty="0"/>
              <a:t>vollen </a:t>
            </a:r>
            <a:r>
              <a:rPr lang="de-DE" sz="3200" b="1" dirty="0"/>
              <a:t>Händen.</a:t>
            </a:r>
            <a:endParaRPr lang="en" sz="2000" b="1" dirty="0"/>
          </a:p>
        </p:txBody>
      </p:sp>
      <p:sp>
        <p:nvSpPr>
          <p:cNvPr id="4" name="Scrollen: horizontal 3">
            <a:extLst>
              <a:ext uri="{FF2B5EF4-FFF2-40B4-BE49-F238E27FC236}">
                <a16:creationId xmlns:a16="http://schemas.microsoft.com/office/drawing/2014/main" id="{F2806B5A-1A53-D0E7-502B-BC3C934B24E1}"/>
              </a:ext>
            </a:extLst>
          </p:cNvPr>
          <p:cNvSpPr/>
          <p:nvPr/>
        </p:nvSpPr>
        <p:spPr>
          <a:xfrm>
            <a:off x="138119" y="61280"/>
            <a:ext cx="3693652" cy="842234"/>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So, 03. Aug ‘25 – </a:t>
            </a:r>
            <a:br>
              <a:rPr lang="de-DE" sz="1600" b="1" i="1" dirty="0">
                <a:solidFill>
                  <a:srgbClr val="6C0401"/>
                </a:solidFill>
              </a:rPr>
            </a:br>
            <a:r>
              <a:rPr lang="de-DE" sz="1600" b="1" i="1" dirty="0">
                <a:solidFill>
                  <a:srgbClr val="6C0401"/>
                </a:solidFill>
              </a:rPr>
              <a:t>Geht hin und dient dem HERRN</a:t>
            </a:r>
            <a:endParaRPr lang="de-DE" sz="1600" b="1" dirty="0"/>
          </a:p>
        </p:txBody>
      </p:sp>
    </p:spTree>
    <p:extLst>
      <p:ext uri="{BB962C8B-B14F-4D97-AF65-F5344CB8AC3E}">
        <p14:creationId xmlns:p14="http://schemas.microsoft.com/office/powerpoint/2010/main" val="12375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2808514" y="-29496"/>
            <a:ext cx="9383485" cy="769441"/>
          </a:xfrm>
          <a:prstGeom prst="rect">
            <a:avLst/>
          </a:prstGeom>
          <a:noFill/>
        </p:spPr>
        <p:txBody>
          <a:bodyPr wrap="square">
            <a:spAutoFit/>
          </a:bodyPr>
          <a:lstStyle/>
          <a:p>
            <a:pPr algn="ctr"/>
            <a:r>
              <a:rPr lang="en" sz="4400" b="1" dirty="0">
                <a:ln w="6600">
                  <a:solidFill>
                    <a:srgbClr val="C00000"/>
                  </a:solidFill>
                  <a:prstDash val="solid"/>
                </a:ln>
                <a:solidFill>
                  <a:srgbClr val="FFFFFF"/>
                </a:solidFill>
                <a:effectLst>
                  <a:outerShdw dist="38100" dir="2700000" algn="tl" rotWithShape="0">
                    <a:srgbClr val="C00000"/>
                  </a:outerShdw>
                </a:effectLst>
              </a:rPr>
              <a:t>DIE WEIHE DER ERSTGEBORENEN</a:t>
            </a:r>
          </a:p>
        </p:txBody>
      </p:sp>
      <p:sp>
        <p:nvSpPr>
          <p:cNvPr id="5" name="CuadroTexto 4">
            <a:extLst>
              <a:ext uri="{FF2B5EF4-FFF2-40B4-BE49-F238E27FC236}">
                <a16:creationId xmlns:a16="http://schemas.microsoft.com/office/drawing/2014/main" id="{E2DD26D8-41E7-761E-C0CE-EC4F7ABE6F20}"/>
              </a:ext>
            </a:extLst>
          </p:cNvPr>
          <p:cNvSpPr txBox="1"/>
          <p:nvPr/>
        </p:nvSpPr>
        <p:spPr>
          <a:xfrm>
            <a:off x="2314575" y="544306"/>
            <a:ext cx="9877425" cy="861774"/>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so sollst du alles, was den Mutterschoß als Erstes durchbricht, für den HERRN aussondern, auch jeden ersten Wurf vom Vieh, den du bekommst; alles, was männlich ist, soll dem HERRN gehören</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de-DE"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(2. Mose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13:2)</a:t>
            </a:r>
          </a:p>
        </p:txBody>
      </p:sp>
      <p:sp>
        <p:nvSpPr>
          <p:cNvPr id="6" name="CuadroTexto 5">
            <a:extLst>
              <a:ext uri="{FF2B5EF4-FFF2-40B4-BE49-F238E27FC236}">
                <a16:creationId xmlns:a16="http://schemas.microsoft.com/office/drawing/2014/main" id="{24A27BBB-F1A1-8C0F-FCFF-EB08C26A2E53}"/>
              </a:ext>
            </a:extLst>
          </p:cNvPr>
          <p:cNvSpPr txBox="1"/>
          <p:nvPr/>
        </p:nvSpPr>
        <p:spPr>
          <a:xfrm>
            <a:off x="74711" y="1283629"/>
            <a:ext cx="5302829" cy="430887"/>
          </a:xfrm>
          <a:prstGeom prst="rect">
            <a:avLst/>
          </a:prstGeom>
          <a:noFill/>
        </p:spPr>
        <p:txBody>
          <a:bodyPr wrap="square" rtlCol="0">
            <a:spAutoFit/>
          </a:bodyPr>
          <a:lstStyle/>
          <a:p>
            <a:pPr>
              <a:spcBef>
                <a:spcPts val="600"/>
              </a:spcBef>
            </a:pPr>
            <a:r>
              <a:rPr lang="de-DE" sz="2200" b="1" dirty="0"/>
              <a:t>Wie wurden die Erstgeborenen geweiht?</a:t>
            </a:r>
            <a:endParaRPr lang="en" sz="22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6143" y="1468691"/>
            <a:ext cx="6413173" cy="4809879"/>
          </a:xfrm>
          <a:prstGeom prst="round2DiagRect">
            <a:avLst>
              <a:gd name="adj1" fmla="val 0"/>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0186D1CC-F8E7-FEE4-4292-762A14A157B9}"/>
              </a:ext>
            </a:extLst>
          </p:cNvPr>
          <p:cNvSpPr txBox="1"/>
          <p:nvPr/>
        </p:nvSpPr>
        <p:spPr>
          <a:xfrm>
            <a:off x="74710" y="4268151"/>
            <a:ext cx="8005339" cy="2462213"/>
          </a:xfrm>
          <a:prstGeom prst="rect">
            <a:avLst/>
          </a:prstGeom>
          <a:noFill/>
        </p:spPr>
        <p:txBody>
          <a:bodyPr wrap="square">
            <a:spAutoFit/>
          </a:bodyPr>
          <a:lstStyle/>
          <a:p>
            <a:pPr>
              <a:spcBef>
                <a:spcPts val="600"/>
              </a:spcBef>
            </a:pPr>
            <a:r>
              <a:rPr lang="de-DE" sz="2200" b="1" dirty="0"/>
              <a:t>Beachte den Zusammenhang: </a:t>
            </a:r>
            <a:br>
              <a:rPr lang="de-DE" sz="2200" b="1" dirty="0"/>
            </a:br>
            <a:r>
              <a:rPr lang="de-DE" sz="2200" b="1" dirty="0"/>
              <a:t>Israel ist Gottes Erstgeborener </a:t>
            </a:r>
            <a:r>
              <a:rPr lang="de-DE" sz="2000" b="1" dirty="0"/>
              <a:t>(2. Mose 4,22); </a:t>
            </a:r>
            <a:br>
              <a:rPr lang="de-DE" sz="2000" b="1" dirty="0"/>
            </a:br>
            <a:r>
              <a:rPr lang="de-DE" sz="2200" b="1" dirty="0"/>
              <a:t>die Gemeinde ist heute </a:t>
            </a:r>
            <a:br>
              <a:rPr lang="de-DE" sz="2200" b="1" dirty="0"/>
            </a:br>
            <a:r>
              <a:rPr lang="de-DE" sz="2200" b="1" dirty="0"/>
              <a:t>das geistliche Israel (Gal. 6,16); </a:t>
            </a:r>
            <a:br>
              <a:rPr lang="de-DE" sz="2200" b="1" dirty="0"/>
            </a:br>
            <a:r>
              <a:rPr lang="de-DE" sz="2200" b="1" dirty="0"/>
              <a:t>deshalb müssen wir alle sterben, </a:t>
            </a:r>
            <a:br>
              <a:rPr lang="de-DE" sz="2200" b="1" dirty="0"/>
            </a:br>
            <a:r>
              <a:rPr lang="de-DE" sz="2200" b="1" dirty="0"/>
              <a:t>um Gott geweiht zu sein; </a:t>
            </a:r>
            <a:br>
              <a:rPr lang="de-DE" sz="2200" b="1" dirty="0"/>
            </a:br>
            <a:r>
              <a:rPr lang="de-DE" sz="2200" b="1" dirty="0"/>
              <a:t>aber es gibt </a:t>
            </a:r>
            <a:r>
              <a:rPr lang="de-DE" sz="2200" b="1" dirty="0">
                <a:highlight>
                  <a:srgbClr val="FFFF00"/>
                </a:highlight>
              </a:rPr>
              <a:t>ein Wesen, das an unserer Stelle gestorben </a:t>
            </a:r>
            <a:r>
              <a:rPr lang="de-DE" sz="2200" b="1" dirty="0"/>
              <a:t>ist.</a:t>
            </a:r>
            <a:endParaRPr lang="en" sz="2200" b="1" dirty="0"/>
          </a:p>
        </p:txBody>
      </p:sp>
      <p:sp>
        <p:nvSpPr>
          <p:cNvPr id="9" name="CuadroTexto 8">
            <a:extLst>
              <a:ext uri="{FF2B5EF4-FFF2-40B4-BE49-F238E27FC236}">
                <a16:creationId xmlns:a16="http://schemas.microsoft.com/office/drawing/2014/main" id="{378B0216-D94C-5876-4782-812DE6D8B754}"/>
              </a:ext>
            </a:extLst>
          </p:cNvPr>
          <p:cNvSpPr txBox="1"/>
          <p:nvPr/>
        </p:nvSpPr>
        <p:spPr>
          <a:xfrm>
            <a:off x="74711" y="1730264"/>
            <a:ext cx="5672944" cy="2539157"/>
          </a:xfrm>
          <a:prstGeom prst="rect">
            <a:avLst/>
          </a:prstGeom>
          <a:noFill/>
        </p:spPr>
        <p:txBody>
          <a:bodyPr wrap="square">
            <a:spAutoFit/>
          </a:bodyPr>
          <a:lstStyle/>
          <a:p>
            <a:pPr>
              <a:spcBef>
                <a:spcPts val="600"/>
              </a:spcBef>
            </a:pPr>
            <a:r>
              <a:rPr lang="de-DE" sz="2200" b="1" dirty="0"/>
              <a:t>Sie wurden durch den Tod geweiht. </a:t>
            </a:r>
          </a:p>
          <a:p>
            <a:pPr>
              <a:spcBef>
                <a:spcPts val="600"/>
              </a:spcBef>
            </a:pPr>
            <a:r>
              <a:rPr lang="de-DE" sz="2200" b="1" dirty="0"/>
              <a:t>Jeder erstgeborene Sohn musste sterben. Aber es war vorgesehen, </a:t>
            </a:r>
            <a:br>
              <a:rPr lang="de-DE" sz="2200" b="1" dirty="0"/>
            </a:br>
            <a:r>
              <a:rPr lang="de-DE" sz="2200" b="1" dirty="0"/>
              <a:t>dass </a:t>
            </a:r>
            <a:r>
              <a:rPr lang="de-DE" sz="2200" b="1" u="sng" dirty="0"/>
              <a:t>der Erstgeborene </a:t>
            </a:r>
            <a:br>
              <a:rPr lang="de-DE" sz="2200" b="1" u="sng" dirty="0"/>
            </a:br>
            <a:r>
              <a:rPr lang="de-DE" sz="2200" b="1" u="sng" dirty="0"/>
              <a:t>ersetzt werden sollte, </a:t>
            </a:r>
            <a:br>
              <a:rPr lang="de-DE" sz="2200" b="1" u="sng" dirty="0"/>
            </a:br>
            <a:r>
              <a:rPr lang="de-DE" sz="2200" b="1" dirty="0"/>
              <a:t>sodass ein </a:t>
            </a:r>
            <a:r>
              <a:rPr lang="de-DE" sz="2200" b="1" dirty="0">
                <a:highlight>
                  <a:srgbClr val="FFFF00"/>
                </a:highlight>
              </a:rPr>
              <a:t>anderes Wesen </a:t>
            </a:r>
            <a:br>
              <a:rPr lang="de-DE" sz="2200" b="1" dirty="0"/>
            </a:br>
            <a:r>
              <a:rPr lang="de-DE" sz="2200" b="1" dirty="0"/>
              <a:t>an </a:t>
            </a:r>
            <a:r>
              <a:rPr lang="de-DE" sz="2200" b="1" dirty="0">
                <a:highlight>
                  <a:srgbClr val="FFFF00"/>
                </a:highlight>
              </a:rPr>
              <a:t>dessen Stelle sterben </a:t>
            </a:r>
            <a:r>
              <a:rPr lang="de-DE" sz="2200" b="1" dirty="0"/>
              <a:t>würde.</a:t>
            </a:r>
            <a:endParaRPr lang="en" sz="2200" b="1" dirty="0"/>
          </a:p>
        </p:txBody>
      </p:sp>
      <p:sp>
        <p:nvSpPr>
          <p:cNvPr id="2" name="Scrollen: horizontal 1">
            <a:extLst>
              <a:ext uri="{FF2B5EF4-FFF2-40B4-BE49-F238E27FC236}">
                <a16:creationId xmlns:a16="http://schemas.microsoft.com/office/drawing/2014/main" id="{E34685D4-4B3B-7BB0-3C37-6C5CE65ECD08}"/>
              </a:ext>
            </a:extLst>
          </p:cNvPr>
          <p:cNvSpPr/>
          <p:nvPr/>
        </p:nvSpPr>
        <p:spPr>
          <a:xfrm>
            <a:off x="88306" y="134594"/>
            <a:ext cx="2226269" cy="1149035"/>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Mo, 04. Aug ‘25 – Weihe der Erstgeborenen</a:t>
            </a:r>
            <a:endParaRPr lang="de-DE" sz="1600" b="1" dirty="0"/>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wipe(left)">
                                      <p:cBhvr>
                                        <p:cTn id="15" dur="500"/>
                                        <p:tgtEl>
                                          <p:spTgt spid="2">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left)">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4" grpId="0"/>
      <p:bldP spid="9" grpId="0"/>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62E385-C394-D769-CB3D-C450C99098B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365D32D-F775-1B77-E760-D9319EEA2B9B}"/>
              </a:ext>
            </a:extLst>
          </p:cNvPr>
          <p:cNvSpPr txBox="1"/>
          <p:nvPr/>
        </p:nvSpPr>
        <p:spPr>
          <a:xfrm>
            <a:off x="2808514" y="-119808"/>
            <a:ext cx="9383485" cy="769441"/>
          </a:xfrm>
          <a:prstGeom prst="rect">
            <a:avLst/>
          </a:prstGeom>
          <a:noFill/>
        </p:spPr>
        <p:txBody>
          <a:bodyPr wrap="square">
            <a:spAutoFit/>
          </a:bodyPr>
          <a:lstStyle/>
          <a:p>
            <a:pPr algn="ctr"/>
            <a:r>
              <a:rPr lang="en" sz="4400" b="1" dirty="0">
                <a:ln w="6600">
                  <a:solidFill>
                    <a:srgbClr val="C00000"/>
                  </a:solidFill>
                  <a:prstDash val="solid"/>
                </a:ln>
                <a:solidFill>
                  <a:srgbClr val="FFFFFF"/>
                </a:solidFill>
                <a:effectLst>
                  <a:outerShdw dist="38100" dir="2700000" algn="tl" rotWithShape="0">
                    <a:srgbClr val="C00000"/>
                  </a:outerShdw>
                </a:effectLst>
              </a:rPr>
              <a:t>DIE WEIHE DER ERSTGEBORENEN</a:t>
            </a:r>
          </a:p>
        </p:txBody>
      </p:sp>
      <p:sp>
        <p:nvSpPr>
          <p:cNvPr id="5" name="CuadroTexto 4">
            <a:extLst>
              <a:ext uri="{FF2B5EF4-FFF2-40B4-BE49-F238E27FC236}">
                <a16:creationId xmlns:a16="http://schemas.microsoft.com/office/drawing/2014/main" id="{86D21022-89F2-0F6B-916E-BDECA2EF1E79}"/>
              </a:ext>
            </a:extLst>
          </p:cNvPr>
          <p:cNvSpPr txBox="1"/>
          <p:nvPr/>
        </p:nvSpPr>
        <p:spPr>
          <a:xfrm>
            <a:off x="2314575" y="453994"/>
            <a:ext cx="9877425" cy="861774"/>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so sollst du alles, was den Mutterschoß als Erstes durchbricht, für den HERRN aussondern, auch jeden ersten Wurf vom Vieh, den du bekommst; alles, was männlich ist, soll dem HERRN gehören</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de-DE"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(2. Mose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13:2)</a:t>
            </a:r>
          </a:p>
        </p:txBody>
      </p:sp>
      <p:pic>
        <p:nvPicPr>
          <p:cNvPr id="10" name="Imagen 9" descr="Imagen que contiene cortina, interior, persona, vestido&#10;&#10;El contenido generado por IA puede ser incorrecto.">
            <a:extLst>
              <a:ext uri="{FF2B5EF4-FFF2-40B4-BE49-F238E27FC236}">
                <a16:creationId xmlns:a16="http://schemas.microsoft.com/office/drawing/2014/main" id="{9D86018E-4A7E-223B-CC73-55536E732B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32" y="1315768"/>
            <a:ext cx="5306364" cy="3962809"/>
          </a:xfrm>
          <a:prstGeom prst="round2DiagRect">
            <a:avLst>
              <a:gd name="adj1" fmla="val 0"/>
              <a:gd name="adj2" fmla="val 0"/>
            </a:avLst>
          </a:prstGeom>
          <a:ln w="28575" cap="sq">
            <a:noFill/>
            <a:miter lim="800000"/>
          </a:ln>
          <a:effectLst>
            <a:glow rad="1079500">
              <a:schemeClr val="accent1">
                <a:alpha val="40000"/>
              </a:schemeClr>
            </a:glow>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92D25C5C-927B-FF69-86F3-813C6A9A4F38}"/>
              </a:ext>
            </a:extLst>
          </p:cNvPr>
          <p:cNvSpPr txBox="1"/>
          <p:nvPr/>
        </p:nvSpPr>
        <p:spPr>
          <a:xfrm>
            <a:off x="155332" y="5388343"/>
            <a:ext cx="5948302" cy="1323439"/>
          </a:xfrm>
          <a:prstGeom prst="rect">
            <a:avLst/>
          </a:prstGeom>
          <a:noFill/>
        </p:spPr>
        <p:txBody>
          <a:bodyPr wrap="square">
            <a:spAutoFit/>
          </a:bodyPr>
          <a:lstStyle/>
          <a:p>
            <a:pPr>
              <a:spcBef>
                <a:spcPts val="600"/>
              </a:spcBef>
            </a:pPr>
            <a:r>
              <a:rPr lang="de-DE" sz="2000" b="1" dirty="0"/>
              <a:t>JESUS, „das Lamm Gottes” (Johannes 1:29), starb, </a:t>
            </a:r>
            <a:br>
              <a:rPr lang="de-DE" sz="2000" b="1" dirty="0"/>
            </a:br>
            <a:r>
              <a:rPr lang="de-DE" sz="2000" b="1" dirty="0"/>
              <a:t>damit jeder, der </a:t>
            </a:r>
            <a:r>
              <a:rPr lang="de-DE" sz="2000" b="1" dirty="0">
                <a:solidFill>
                  <a:srgbClr val="FF0000"/>
                </a:solidFill>
              </a:rPr>
              <a:t>JESU Blut </a:t>
            </a:r>
            <a:br>
              <a:rPr lang="de-DE" sz="2000" b="1" dirty="0"/>
            </a:br>
            <a:r>
              <a:rPr lang="de-DE" sz="2000" b="1" dirty="0"/>
              <a:t>an die </a:t>
            </a:r>
            <a:r>
              <a:rPr lang="de-DE" sz="2000" b="1" dirty="0">
                <a:solidFill>
                  <a:srgbClr val="FF0000"/>
                </a:solidFill>
              </a:rPr>
              <a:t>Tür seines Herzens </a:t>
            </a:r>
            <a:r>
              <a:rPr lang="de-DE" sz="2000" b="1" dirty="0"/>
              <a:t>streicht, </a:t>
            </a:r>
            <a:br>
              <a:rPr lang="de-DE" sz="2000" b="1" dirty="0"/>
            </a:br>
            <a:r>
              <a:rPr lang="de-DE" sz="2000" b="1" dirty="0"/>
              <a:t>nicht sterben muss, sondern </a:t>
            </a:r>
            <a:r>
              <a:rPr lang="de-DE" sz="2000" b="1" dirty="0">
                <a:solidFill>
                  <a:srgbClr val="FF0000"/>
                </a:solidFill>
              </a:rPr>
              <a:t>EWIGES LEBEN hat</a:t>
            </a:r>
            <a:r>
              <a:rPr lang="de-DE" sz="2000" b="1" dirty="0"/>
              <a:t>.</a:t>
            </a:r>
            <a:endParaRPr lang="en" sz="2000" b="1" dirty="0"/>
          </a:p>
        </p:txBody>
      </p:sp>
      <p:pic>
        <p:nvPicPr>
          <p:cNvPr id="13" name="Imagen 12">
            <a:extLst>
              <a:ext uri="{FF2B5EF4-FFF2-40B4-BE49-F238E27FC236}">
                <a16:creationId xmlns:a16="http://schemas.microsoft.com/office/drawing/2014/main" id="{50D069A2-73F6-0DDB-BB91-BD8A6023C8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1696" y="1287745"/>
            <a:ext cx="6649223" cy="2590832"/>
          </a:xfrm>
          <a:prstGeom prst="round2DiagRect">
            <a:avLst>
              <a:gd name="adj1" fmla="val 0"/>
              <a:gd name="adj2" fmla="val 0"/>
            </a:avLst>
          </a:prstGeom>
          <a:ln w="28575" cap="sq">
            <a:noFill/>
            <a:miter lim="800000"/>
          </a:ln>
          <a:effectLst>
            <a:glow rad="622300">
              <a:schemeClr val="accent1">
                <a:alpha val="40000"/>
              </a:schemeClr>
            </a:glow>
            <a:outerShdw blurRad="50800" dist="38100" dir="2700000" algn="tl" rotWithShape="0">
              <a:prstClr val="black">
                <a:alpha val="40000"/>
              </a:prstClr>
            </a:outerShdw>
            <a:softEdge rad="203200"/>
          </a:effectLst>
        </p:spPr>
      </p:pic>
      <p:sp>
        <p:nvSpPr>
          <p:cNvPr id="15" name="CuadroTexto 14">
            <a:extLst>
              <a:ext uri="{FF2B5EF4-FFF2-40B4-BE49-F238E27FC236}">
                <a16:creationId xmlns:a16="http://schemas.microsoft.com/office/drawing/2014/main" id="{A516D511-9093-AD4A-3835-54EB26958AD7}"/>
              </a:ext>
            </a:extLst>
          </p:cNvPr>
          <p:cNvSpPr txBox="1"/>
          <p:nvPr/>
        </p:nvSpPr>
        <p:spPr>
          <a:xfrm>
            <a:off x="6575954" y="4011043"/>
            <a:ext cx="4034865" cy="2754600"/>
          </a:xfrm>
          <a:prstGeom prst="rect">
            <a:avLst/>
          </a:prstGeom>
          <a:noFill/>
        </p:spPr>
        <p:txBody>
          <a:bodyPr wrap="square">
            <a:spAutoFit/>
          </a:bodyPr>
          <a:lstStyle/>
          <a:p>
            <a:pPr algn="ctr">
              <a:spcBef>
                <a:spcPts val="600"/>
              </a:spcBef>
            </a:pPr>
            <a:r>
              <a:rPr lang="de-DE" sz="2400" b="1" dirty="0"/>
              <a:t>Gott hat Seinen Teil </a:t>
            </a:r>
            <a:br>
              <a:rPr lang="de-DE" sz="2400" b="1" dirty="0"/>
            </a:br>
            <a:r>
              <a:rPr lang="de-DE" sz="2400" b="1" dirty="0"/>
              <a:t>bereits getan. </a:t>
            </a:r>
          </a:p>
          <a:p>
            <a:pPr algn="ctr">
              <a:spcBef>
                <a:spcPts val="600"/>
              </a:spcBef>
            </a:pPr>
            <a:r>
              <a:rPr lang="de-DE" sz="2400" b="1" dirty="0"/>
              <a:t>Es liegt </a:t>
            </a:r>
            <a:br>
              <a:rPr lang="de-DE" sz="2400" b="1" dirty="0"/>
            </a:br>
            <a:r>
              <a:rPr lang="de-DE" sz="2400" b="1" dirty="0"/>
              <a:t>in unserer Verantwortung, uns mit </a:t>
            </a:r>
            <a:br>
              <a:rPr lang="de-DE" sz="2400" b="1" dirty="0"/>
            </a:br>
            <a:r>
              <a:rPr lang="de-DE" sz="2400" b="1" dirty="0">
                <a:solidFill>
                  <a:srgbClr val="FF0000"/>
                </a:solidFill>
              </a:rPr>
              <a:t>Seinem erlösenden Blut bedecken </a:t>
            </a:r>
            <a:r>
              <a:rPr lang="de-DE" sz="2400" b="1" dirty="0"/>
              <a:t>zu lassen.</a:t>
            </a:r>
            <a:endParaRPr lang="en" sz="2400" b="1" dirty="0"/>
          </a:p>
        </p:txBody>
      </p:sp>
      <p:sp>
        <p:nvSpPr>
          <p:cNvPr id="2" name="Scrollen: horizontal 1">
            <a:extLst>
              <a:ext uri="{FF2B5EF4-FFF2-40B4-BE49-F238E27FC236}">
                <a16:creationId xmlns:a16="http://schemas.microsoft.com/office/drawing/2014/main" id="{5ADC2BA7-C2B9-5ADD-2563-63B50B342F9B}"/>
              </a:ext>
            </a:extLst>
          </p:cNvPr>
          <p:cNvSpPr/>
          <p:nvPr/>
        </p:nvSpPr>
        <p:spPr>
          <a:xfrm>
            <a:off x="88306" y="134594"/>
            <a:ext cx="2226269" cy="1149035"/>
          </a:xfrm>
          <a:prstGeom prst="horizontalScroll">
            <a:avLst/>
          </a:prstGeom>
          <a:solidFill>
            <a:schemeClr val="accent5">
              <a:lumMod val="20000"/>
              <a:lumOff val="80000"/>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sz="1600" b="1" dirty="0"/>
              <a:t>	</a:t>
            </a:r>
            <a:r>
              <a:rPr lang="de-DE" sz="1600" b="1" i="1" dirty="0">
                <a:solidFill>
                  <a:srgbClr val="6C0401"/>
                </a:solidFill>
              </a:rPr>
              <a:t>Mo, 04. Aug ‘25 – Weihe der Erstgeborenen</a:t>
            </a:r>
            <a:endParaRPr lang="de-DE" sz="1600" b="1" dirty="0"/>
          </a:p>
        </p:txBody>
      </p:sp>
    </p:spTree>
    <p:extLst>
      <p:ext uri="{BB962C8B-B14F-4D97-AF65-F5344CB8AC3E}">
        <p14:creationId xmlns:p14="http://schemas.microsoft.com/office/powerpoint/2010/main" val="14450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2061</Words>
  <Application>Microsoft Office PowerPoint</Application>
  <PresentationFormat>Panorámica</PresentationFormat>
  <Paragraphs>112</Paragraphs>
  <Slides>19</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19</vt:i4>
      </vt:variant>
    </vt:vector>
  </HeadingPairs>
  <TitlesOfParts>
    <vt:vector size="25" baseType="lpstr">
      <vt:lpstr>Arial</vt:lpstr>
      <vt:lpstr>Aptos Display</vt:lpstr>
      <vt:lpstr>Candara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2025-07-14T06:55:27Z</dcterms:created>
  <dcterms:modified xsi:type="dcterms:W3CDTF">2025-08-08T16:01:23Z</dcterms:modified>
</cp:coreProperties>
</file>