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7" r:id="rId3"/>
    <p:sldId id="293" r:id="rId4"/>
    <p:sldId id="259" r:id="rId5"/>
    <p:sldId id="297" r:id="rId6"/>
    <p:sldId id="260" r:id="rId7"/>
    <p:sldId id="261" r:id="rId8"/>
    <p:sldId id="299" r:id="rId9"/>
    <p:sldId id="294" r:id="rId10"/>
    <p:sldId id="311" r:id="rId11"/>
    <p:sldId id="300" r:id="rId12"/>
    <p:sldId id="264" r:id="rId13"/>
    <p:sldId id="302" r:id="rId14"/>
    <p:sldId id="265" r:id="rId15"/>
    <p:sldId id="303" r:id="rId16"/>
    <p:sldId id="267" r:id="rId17"/>
    <p:sldId id="305" r:id="rId18"/>
    <p:sldId id="304" r:id="rId19"/>
    <p:sldId id="306" r:id="rId20"/>
    <p:sldId id="268" r:id="rId21"/>
    <p:sldId id="309" r:id="rId22"/>
    <p:sldId id="307" r:id="rId23"/>
    <p:sldId id="308" r:id="rId24"/>
    <p:sldId id="298" r:id="rId25"/>
    <p:sldId id="269" r:id="rId26"/>
    <p:sldId id="295"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8D0"/>
    <a:srgbClr val="FFF9C5"/>
    <a:srgbClr val="DDC487"/>
    <a:srgbClr val="FDCDAB"/>
    <a:srgbClr val="FBECBD"/>
    <a:srgbClr val="E0830C"/>
    <a:srgbClr val="26361F"/>
    <a:srgbClr val="D4A838"/>
    <a:srgbClr val="FAE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6" autoAdjust="0"/>
    <p:restoredTop sz="94660"/>
  </p:normalViewPr>
  <p:slideViewPr>
    <p:cSldViewPr snapToGrid="0">
      <p:cViewPr varScale="1">
        <p:scale>
          <a:sx n="97" d="100"/>
          <a:sy n="97" d="100"/>
        </p:scale>
        <p:origin x="10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9/2/quickstyle/3d8" qsCatId="3D" csTypeId="urn:microsoft.com/office/officeart/2005/8/colors/colorful5" csCatId="colorful" phldr="1"/>
      <dgm:spPr/>
      <dgm:t>
        <a:bodyPr/>
        <a:lstStyle/>
        <a:p>
          <a:endParaRPr lang="es-ES"/>
        </a:p>
      </dgm:t>
    </dgm:pt>
    <dgm:pt modelId="{3CF4B080-8F78-4052-BB8A-339B78DD9DD0}">
      <dgm:prSet custT="1"/>
      <dgm:spPr/>
      <dgm:t>
        <a:bodyPr lIns="180000"/>
        <a:lstStyle/>
        <a:p>
          <a:pPr algn="l"/>
          <a:r>
            <a:rPr lang="en" sz="2400" b="1" dirty="0">
              <a:ln w="3175">
                <a:solidFill>
                  <a:srgbClr val="90353E"/>
                </a:solidFill>
              </a:ln>
              <a:effectLst>
                <a:outerShdw blurRad="38100" dist="38100" dir="2700000" algn="tl">
                  <a:srgbClr val="000000">
                    <a:alpha val="43137"/>
                  </a:srgbClr>
                </a:outerShdw>
              </a:effectLst>
            </a:rPr>
            <a:t>Gesäubertes Wasser (2. Mose 15:22-27)</a:t>
          </a:r>
          <a:br>
            <a:rPr lang="en" sz="2400" b="1" dirty="0">
              <a:ln w="3175">
                <a:solidFill>
                  <a:srgbClr val="90353E"/>
                </a:solidFill>
              </a:ln>
              <a:effectLst>
                <a:outerShdw blurRad="38100" dist="38100" dir="2700000" algn="tl">
                  <a:srgbClr val="000000">
                    <a:alpha val="43137"/>
                  </a:srgbClr>
                </a:outerShdw>
              </a:effectLst>
            </a:rPr>
          </a:br>
          <a:r>
            <a:rPr lang="en" sz="2400" b="1" dirty="0">
              <a:effectLst>
                <a:outerShdw blurRad="38100" dist="38100" dir="2700000" algn="tl">
                  <a:srgbClr val="000000">
                    <a:alpha val="43137"/>
                  </a:srgbClr>
                </a:outerShdw>
              </a:effectLst>
            </a:rPr>
            <a:t>	</a:t>
          </a:r>
          <a:r>
            <a:rPr lang="en" sz="2400" b="1" i="1" dirty="0">
              <a:effectLst>
                <a:outerShdw blurRad="38100" dist="38100" dir="2700000" algn="tl">
                  <a:srgbClr val="000000">
                    <a:alpha val="43137"/>
                  </a:srgbClr>
                </a:outerShdw>
              </a:effectLst>
            </a:rPr>
            <a:t>So, 10. Aug. ’25 – Bitteres Wasser</a:t>
          </a:r>
          <a:endParaRPr lang="es-ES" sz="2400" i="1"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pPr algn="l"/>
          <a:endParaRPr lang="es-ES" sz="2400">
            <a:effectLst>
              <a:outerShdw blurRad="38100" dist="38100" dir="2700000" algn="tl">
                <a:srgbClr val="000000">
                  <a:alpha val="43137"/>
                </a:srgbClr>
              </a:outerShdw>
            </a:effectLst>
          </a:endParaRPr>
        </a:p>
      </dgm:t>
    </dgm:pt>
    <dgm:pt modelId="{514F272D-20DF-4595-AA27-4BD1FD0B9DB0}" type="sibTrans" cxnId="{6D43B684-9B1B-4262-82BA-30959E4DA90A}">
      <dgm:prSet/>
      <dgm:spPr/>
      <dgm:t>
        <a:bodyPr/>
        <a:lstStyle/>
        <a:p>
          <a:pPr algn="l"/>
          <a:endParaRPr lang="es-ES" sz="2400">
            <a:effectLst>
              <a:outerShdw blurRad="38100" dist="38100" dir="2700000" algn="tl">
                <a:srgbClr val="000000">
                  <a:alpha val="43137"/>
                </a:srgbClr>
              </a:outerShdw>
            </a:effectLst>
          </a:endParaRPr>
        </a:p>
      </dgm:t>
    </dgm:pt>
    <dgm:pt modelId="{FD556642-FD75-493E-AF8B-0DFFB9B56AC1}">
      <dgm:prSet custT="1"/>
      <dgm:spPr/>
      <dgm:t>
        <a:bodyPr lIns="180000"/>
        <a:lstStyle/>
        <a:p>
          <a:pPr algn="l"/>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Brot vom Himmel (2. Mose 16:1-36)</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Mo, 11. Aug. ’25 – Wachteln und Manna</a:t>
          </a:r>
          <a:endParaRPr lang="es-ES" sz="2400" kern="120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pPr algn="l"/>
          <a:endParaRPr lang="es-ES" sz="2400">
            <a:effectLst>
              <a:outerShdw blurRad="38100" dist="38100" dir="2700000" algn="tl">
                <a:srgbClr val="000000">
                  <a:alpha val="43137"/>
                </a:srgbClr>
              </a:outerShdw>
            </a:effectLst>
          </a:endParaRPr>
        </a:p>
      </dgm:t>
    </dgm:pt>
    <dgm:pt modelId="{7B9A2E44-4674-4A71-9D1B-4D67D6D5BDD3}" type="sibTrans" cxnId="{A57B6689-25C6-4D8E-A925-AB94BE24CFAB}">
      <dgm:prSet/>
      <dgm:spPr/>
      <dgm:t>
        <a:bodyPr/>
        <a:lstStyle/>
        <a:p>
          <a:pPr algn="l"/>
          <a:endParaRPr lang="es-ES" sz="2400">
            <a:effectLst>
              <a:outerShdw blurRad="38100" dist="38100" dir="2700000" algn="tl">
                <a:srgbClr val="000000">
                  <a:alpha val="43137"/>
                </a:srgbClr>
              </a:outerShdw>
            </a:effectLst>
          </a:endParaRPr>
        </a:p>
      </dgm:t>
    </dgm:pt>
    <dgm:pt modelId="{FA1B90E9-7424-4075-883A-065367368CFC}">
      <dgm:prSet custT="1"/>
      <dgm:spPr/>
      <dgm:t>
        <a:bodyPr lIns="180000"/>
        <a:lstStyle/>
        <a:p>
          <a:pPr algn="l"/>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Der Fels vom Berg Horeb (2. Mose 17:1-7)</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Di, 12. Aug. ’25 – Wasser aus dem Felsen</a:t>
          </a:r>
          <a:endParaRPr lang="es-ES" sz="2400" kern="12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pPr algn="l"/>
          <a:endParaRPr lang="es-ES" sz="2400">
            <a:effectLst>
              <a:outerShdw blurRad="38100" dist="38100" dir="2700000" algn="tl">
                <a:srgbClr val="000000">
                  <a:alpha val="43137"/>
                </a:srgbClr>
              </a:outerShdw>
            </a:effectLst>
          </a:endParaRPr>
        </a:p>
      </dgm:t>
    </dgm:pt>
    <dgm:pt modelId="{1CFE775D-3FAB-4C41-9B93-0C5323918E32}" type="sibTrans" cxnId="{DF6D97B3-A119-4FB1-ACBD-76113521BCF8}">
      <dgm:prSet/>
      <dgm:spPr/>
      <dgm:t>
        <a:bodyPr/>
        <a:lstStyle/>
        <a:p>
          <a:pPr algn="l"/>
          <a:endParaRPr lang="es-ES" sz="2400">
            <a:effectLst>
              <a:outerShdw blurRad="38100" dist="38100" dir="2700000" algn="tl">
                <a:srgbClr val="000000">
                  <a:alpha val="43137"/>
                </a:srgbClr>
              </a:outerShdw>
            </a:effectLst>
          </a:endParaRPr>
        </a:p>
      </dgm:t>
    </dgm:pt>
    <dgm:pt modelId="{81787015-09D3-4D5E-AF0E-DAC88C7D7052}">
      <dgm:prSet custT="1"/>
      <dgm:spPr/>
      <dgm:t>
        <a:bodyPr lIns="180000"/>
        <a:lstStyle/>
        <a:p>
          <a:pPr algn="l"/>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Die erhobenen Hände (2. Mose 17:8-16)</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Di, 12. Aug. ’25 – Wasser aus dem Felsen</a:t>
          </a:r>
          <a:endParaRPr lang="es-ES" sz="2400" kern="120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pPr algn="l"/>
          <a:endParaRPr lang="es-ES" sz="2400">
            <a:effectLst>
              <a:outerShdw blurRad="38100" dist="38100" dir="2700000" algn="tl">
                <a:srgbClr val="000000">
                  <a:alpha val="43137"/>
                </a:srgbClr>
              </a:outerShdw>
            </a:effectLst>
          </a:endParaRPr>
        </a:p>
      </dgm:t>
    </dgm:pt>
    <dgm:pt modelId="{F1AE459E-45B1-400F-896F-A7521227B4B3}" type="sibTrans" cxnId="{2F005D18-11FC-464E-822B-B234B1BC0162}">
      <dgm:prSet/>
      <dgm:spPr/>
      <dgm:t>
        <a:bodyPr/>
        <a:lstStyle/>
        <a:p>
          <a:pPr algn="l"/>
          <a:endParaRPr lang="es-ES" sz="2400">
            <a:effectLst>
              <a:outerShdw blurRad="38100" dist="38100" dir="2700000" algn="tl">
                <a:srgbClr val="000000">
                  <a:alpha val="43137"/>
                </a:srgbClr>
              </a:outerShdw>
            </a:effectLst>
          </a:endParaRPr>
        </a:p>
      </dgm:t>
    </dgm:pt>
    <dgm:pt modelId="{82375FE6-A5DD-4931-99DA-84A24DA441EE}">
      <dgm:prSet custT="1"/>
      <dgm:spPr/>
      <dgm:t>
        <a:bodyPr lIns="180000"/>
        <a:lstStyle/>
        <a:p>
          <a:pPr algn="l"/>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Guter Rat (2. Mose 18:1-27)</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Mi, 13. Aug. ’25 - Jitro</a:t>
          </a:r>
          <a:endParaRPr lang="es-ES" sz="2400" kern="12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pPr algn="l"/>
          <a:endParaRPr lang="es-ES" sz="24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pPr algn="l"/>
          <a:endParaRPr lang="es-ES" sz="2400">
            <a:effectLst>
              <a:outerShdw blurRad="38100" dist="38100" dir="2700000" algn="tl">
                <a:srgbClr val="000000">
                  <a:alpha val="43137"/>
                </a:srgbClr>
              </a:outerShdw>
            </a:effectLst>
          </a:endParaRPr>
        </a:p>
      </dgm:t>
    </dgm:pt>
    <dgm:pt modelId="{769DEA91-D17C-41FD-9949-8CD98E44FFB9}">
      <dgm:prSet custT="1"/>
      <dgm:spPr/>
      <dgm:t>
        <a:bodyPr spcFirstLastPara="0" vert="horz" wrap="square" lIns="180000" tIns="142240" rIns="142240" bIns="142240" numCol="1" spcCol="1270" anchor="ctr" anchorCtr="0"/>
        <a:lstStyle/>
        <a:p>
          <a:pPr marL="0" lvl="0" indent="0" algn="l" defTabSz="889000">
            <a:lnSpc>
              <a:spcPct val="90000"/>
            </a:lnSpc>
            <a:spcBef>
              <a:spcPct val="0"/>
            </a:spcBef>
            <a:spcAft>
              <a:spcPct val="35000"/>
            </a:spcAft>
            <a:buNone/>
          </a:pPr>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Das Brot und das Wasser des Lebens: JESUS (Joh 4,13.14; 6,35)</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latin typeface="Aptos" panose="02110004020202020204"/>
              <a:ea typeface="+mn-ea"/>
              <a:cs typeface="+mn-cs"/>
            </a:rPr>
            <a:t>	</a:t>
          </a:r>
          <a:r>
            <a:rPr lang="en" sz="2400" b="1" i="1" kern="1200" dirty="0">
              <a:effectLst>
                <a:outerShdw blurRad="38100" dist="38100" dir="2700000" algn="tl">
                  <a:srgbClr val="000000">
                    <a:alpha val="43137"/>
                  </a:srgbClr>
                </a:outerShdw>
              </a:effectLst>
            </a:rPr>
            <a:t>Do, 14. Aug. ’25 – Brot und Wasser des Lebens</a:t>
          </a:r>
          <a:endParaRPr lang="en" sz="2400" b="1" kern="1200" dirty="0">
            <a:effectLst>
              <a:outerShdw blurRad="38100" dist="38100" dir="2700000" algn="tl">
                <a:srgbClr val="000000">
                  <a:alpha val="43137"/>
                </a:srgbClr>
              </a:outerShdw>
            </a:effectLst>
            <a:latin typeface="Aptos" panose="02110004020202020204"/>
            <a:ea typeface="+mn-ea"/>
            <a:cs typeface="+mn-cs"/>
          </a:endParaRPr>
        </a:p>
      </dgm:t>
    </dgm:pt>
    <dgm:pt modelId="{0DB69344-1551-48E3-8FBD-DC70D7354CDA}" type="parTrans" cxnId="{1BFBBAF1-97E1-41D9-8A77-DC052ADE3A86}">
      <dgm:prSet/>
      <dgm:spPr/>
      <dgm:t>
        <a:bodyPr/>
        <a:lstStyle/>
        <a:p>
          <a:pPr algn="l"/>
          <a:endParaRPr lang="es-ES" sz="24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pPr algn="l"/>
          <a:endParaRPr lang="es-ES" sz="24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custLinFactNeighborY="4893"/>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7"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en" sz="2800" b="1" dirty="0">
              <a:solidFill>
                <a:schemeClr val="accent1">
                  <a:lumMod val="40000"/>
                  <a:lumOff val="60000"/>
                </a:schemeClr>
              </a:solidFill>
              <a:effectLst>
                <a:outerShdw blurRad="38100" dist="38100" dir="2700000" algn="tl">
                  <a:srgbClr val="000000">
                    <a:alpha val="43137"/>
                  </a:srgbClr>
                </a:outerShdw>
              </a:effectLst>
              <a:highlight>
                <a:srgbClr val="FF0000"/>
              </a:highlight>
            </a:rPr>
            <a:t>Sie haben Vergangenes vergessen</a:t>
          </a:r>
          <a:br>
            <a:rPr lang="en" sz="2800" b="1" dirty="0">
              <a:solidFill>
                <a:schemeClr val="accent1">
                  <a:lumMod val="40000"/>
                  <a:lumOff val="60000"/>
                </a:schemeClr>
              </a:solidFill>
              <a:effectLst>
                <a:outerShdw blurRad="38100" dist="38100" dir="2700000" algn="tl">
                  <a:srgbClr val="000000">
                    <a:alpha val="43137"/>
                  </a:srgbClr>
                </a:outerShdw>
              </a:effectLst>
            </a:rPr>
          </a:br>
          <a:r>
            <a:rPr lang="en" sz="2800" b="1" dirty="0">
              <a:solidFill>
                <a:schemeClr val="accent3"/>
              </a:solidFill>
              <a:effectLst>
                <a:outerShdw blurRad="38100" dist="38100" dir="2700000" algn="tl">
                  <a:srgbClr val="000000">
                    <a:alpha val="43137"/>
                  </a:srgbClr>
                </a:outerShdw>
              </a:effectLst>
            </a:rPr>
            <a:t>(Wie mächtig GOTT sie aus ihrer SKLAVEREI geführt hat!)</a:t>
          </a:r>
          <a:endParaRPr lang="es-ES" sz="2800" dirty="0">
            <a:solidFill>
              <a:schemeClr val="accent3"/>
            </a:solidFill>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2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2800">
            <a:effectLst>
              <a:outerShdw blurRad="38100" dist="38100" dir="2700000" algn="tl">
                <a:srgbClr val="000000">
                  <a:alpha val="43137"/>
                </a:srgbClr>
              </a:outerShdw>
            </a:effectLst>
          </a:endParaRPr>
        </a:p>
      </dgm:t>
    </dgm:pt>
    <dgm:pt modelId="{5B129807-48D3-466B-98AA-33E9AD0ACAEA}">
      <dgm:prSet custT="1"/>
      <dgm:spPr>
        <a:solidFill>
          <a:srgbClr val="0070C0"/>
        </a:solidFill>
      </dgm:spPr>
      <dgm:t>
        <a:bodyPr/>
        <a:lstStyle/>
        <a:p>
          <a:pPr algn="ctr"/>
          <a:r>
            <a:rPr lang="de-DE" sz="2800" b="1" dirty="0">
              <a:solidFill>
                <a:srgbClr val="002060"/>
              </a:solidFill>
              <a:effectLst>
                <a:outerShdw blurRad="38100" dist="38100" dir="2700000" algn="tl">
                  <a:srgbClr val="000000">
                    <a:alpha val="43137"/>
                  </a:srgbClr>
                </a:outerShdw>
              </a:effectLst>
            </a:rPr>
            <a:t>Sie </a:t>
          </a:r>
          <a:r>
            <a:rPr lang="de-DE" sz="2800" b="1" dirty="0">
              <a:solidFill>
                <a:srgbClr val="002060"/>
              </a:solidFill>
              <a:effectLst>
                <a:outerShdw blurRad="38100" dist="38100" dir="2700000" algn="tl">
                  <a:srgbClr val="000000">
                    <a:alpha val="43137"/>
                  </a:srgbClr>
                </a:outerShdw>
              </a:effectLst>
              <a:highlight>
                <a:srgbClr val="FF0000"/>
              </a:highlight>
            </a:rPr>
            <a:t>konzentrierten sich auf die Schwierigkeiten </a:t>
          </a:r>
          <a:r>
            <a:rPr lang="de-DE" sz="2800" b="1" dirty="0">
              <a:solidFill>
                <a:srgbClr val="002060"/>
              </a:solidFill>
              <a:effectLst>
                <a:outerShdw blurRad="38100" dist="38100" dir="2700000" algn="tl">
                  <a:srgbClr val="000000">
                    <a:alpha val="43137"/>
                  </a:srgbClr>
                </a:outerShdw>
              </a:effectLst>
            </a:rPr>
            <a:t>der Gegenwart. </a:t>
          </a:r>
          <a:r>
            <a:rPr lang="de-DE" sz="2800" b="1" dirty="0">
              <a:solidFill>
                <a:schemeClr val="accent3"/>
              </a:solidFill>
              <a:effectLst>
                <a:outerShdw blurRad="38100" dist="38100" dir="2700000" algn="tl">
                  <a:srgbClr val="000000">
                    <a:alpha val="43137"/>
                  </a:srgbClr>
                </a:outerShdw>
              </a:effectLst>
            </a:rPr>
            <a:t>(Prüfungen wünschten sie nicht!)</a:t>
          </a:r>
          <a:endParaRPr lang="es-ES" sz="2800" dirty="0">
            <a:solidFill>
              <a:schemeClr val="accent3"/>
            </a:solidFill>
            <a:effectLst>
              <a:outerShdw blurRad="38100" dist="38100" dir="2700000" algn="tl">
                <a:srgbClr val="000000">
                  <a:alpha val="43137"/>
                </a:srgbClr>
              </a:outerShdw>
            </a:effectLst>
          </a:endParaRPr>
        </a:p>
      </dgm:t>
    </dgm:pt>
    <dgm:pt modelId="{E0D95FFB-BAC1-42CF-9628-70AF9FCA493D}" type="parTrans" cxnId="{5C26DD45-D3B8-4963-A5CD-363BD28CF485}">
      <dgm:prSet/>
      <dgm:spPr/>
      <dgm:t>
        <a:bodyPr/>
        <a:lstStyle/>
        <a:p>
          <a:pPr algn="ctr"/>
          <a:endParaRPr lang="es-ES" sz="2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2800">
            <a:effectLst>
              <a:outerShdw blurRad="38100" dist="38100" dir="2700000" algn="tl">
                <a:srgbClr val="000000">
                  <a:alpha val="43137"/>
                </a:srgbClr>
              </a:outerShdw>
            </a:effectLst>
          </a:endParaRPr>
        </a:p>
      </dgm:t>
    </dgm:pt>
    <dgm:pt modelId="{23F2EBE1-57C1-4AD6-B342-35C7020150E1}">
      <dgm:prSet custT="1"/>
      <dgm:spPr/>
      <dgm:t>
        <a:bodyPr/>
        <a:lstStyle/>
        <a:p>
          <a:pPr algn="ctr"/>
          <a:r>
            <a:rPr lang="de-DE" sz="2800" b="1" dirty="0">
              <a:solidFill>
                <a:schemeClr val="tx1">
                  <a:lumMod val="65000"/>
                  <a:lumOff val="35000"/>
                </a:schemeClr>
              </a:solidFill>
              <a:effectLst>
                <a:outerShdw blurRad="38100" dist="38100" dir="2700000" algn="tl">
                  <a:srgbClr val="000000">
                    <a:alpha val="43137"/>
                  </a:srgbClr>
                </a:outerShdw>
              </a:effectLst>
            </a:rPr>
            <a:t>Sie haben die </a:t>
          </a:r>
          <a:r>
            <a:rPr lang="de-DE" sz="2800" b="1" dirty="0">
              <a:solidFill>
                <a:schemeClr val="accent3"/>
              </a:solidFill>
              <a:effectLst>
                <a:outerShdw blurRad="38100" dist="38100" dir="2700000" algn="tl">
                  <a:srgbClr val="000000">
                    <a:alpha val="43137"/>
                  </a:srgbClr>
                </a:outerShdw>
              </a:effectLst>
            </a:rPr>
            <a:t>versprochene Zukunft </a:t>
          </a:r>
          <a:r>
            <a:rPr lang="de-DE" sz="2800" b="1" dirty="0">
              <a:solidFill>
                <a:schemeClr val="tx1">
                  <a:lumMod val="65000"/>
                  <a:lumOff val="35000"/>
                </a:schemeClr>
              </a:solidFill>
              <a:effectLst>
                <a:outerShdw blurRad="38100" dist="38100" dir="2700000" algn="tl">
                  <a:srgbClr val="000000">
                    <a:alpha val="43137"/>
                  </a:srgbClr>
                </a:outerShdw>
              </a:effectLst>
              <a:highlight>
                <a:srgbClr val="FF0000"/>
              </a:highlight>
            </a:rPr>
            <a:t>aus den Augen verloren.</a:t>
          </a:r>
          <a:br>
            <a:rPr lang="de-DE" sz="2800" b="1" dirty="0">
              <a:solidFill>
                <a:schemeClr val="tx1">
                  <a:lumMod val="65000"/>
                  <a:lumOff val="35000"/>
                </a:schemeClr>
              </a:solidFill>
              <a:effectLst>
                <a:outerShdw blurRad="38100" dist="38100" dir="2700000" algn="tl">
                  <a:srgbClr val="000000">
                    <a:alpha val="43137"/>
                  </a:srgbClr>
                </a:outerShdw>
              </a:effectLst>
              <a:highlight>
                <a:srgbClr val="FF0000"/>
              </a:highlight>
            </a:rPr>
          </a:br>
          <a:r>
            <a:rPr lang="de-DE" sz="2800" b="1" dirty="0">
              <a:solidFill>
                <a:schemeClr val="tx1">
                  <a:lumMod val="65000"/>
                  <a:lumOff val="35000"/>
                </a:schemeClr>
              </a:solidFill>
              <a:effectLst>
                <a:outerShdw blurRad="38100" dist="38100" dir="2700000" algn="tl">
                  <a:srgbClr val="000000">
                    <a:alpha val="43137"/>
                  </a:srgbClr>
                </a:outerShdw>
              </a:effectLst>
              <a:highlight>
                <a:srgbClr val="FF0000"/>
              </a:highlight>
            </a:rPr>
            <a:t>(Das Murren wegen Fleisch wiederholt sich </a:t>
          </a:r>
          <a:r>
            <a:rPr lang="de-DE" sz="2800" b="1" dirty="0">
              <a:solidFill>
                <a:schemeClr val="tx1">
                  <a:lumMod val="65000"/>
                  <a:lumOff val="35000"/>
                </a:schemeClr>
              </a:solidFill>
              <a:effectLst>
                <a:outerShdw blurRad="38100" dist="38100" dir="2700000" algn="tl">
                  <a:srgbClr val="000000">
                    <a:alpha val="43137"/>
                  </a:srgbClr>
                </a:outerShdw>
              </a:effectLst>
              <a:highlight>
                <a:srgbClr val="FF0000"/>
              </a:highlight>
              <a:sym typeface="Wingdings" panose="05000000000000000000" pitchFamily="2" charset="2"/>
            </a:rPr>
            <a:t> 4. Mo 11, 4-32)</a:t>
          </a:r>
          <a:endParaRPr lang="es-ES" sz="2800" dirty="0">
            <a:solidFill>
              <a:schemeClr val="tx1">
                <a:lumMod val="65000"/>
                <a:lumOff val="35000"/>
              </a:schemeClr>
            </a:solidFill>
            <a:effectLst>
              <a:outerShdw blurRad="38100" dist="38100" dir="2700000" algn="tl">
                <a:srgbClr val="000000">
                  <a:alpha val="43137"/>
                </a:srgbClr>
              </a:outerShdw>
            </a:effectLst>
            <a:highlight>
              <a:srgbClr val="FF0000"/>
            </a:highlight>
          </a:endParaRPr>
        </a:p>
      </dgm:t>
    </dgm:pt>
    <dgm:pt modelId="{5BC584AD-18D0-453A-81F4-4D4359877C83}" type="parTrans" cxnId="{3E841D06-FD1E-435F-BE1F-C5963EC0C69F}">
      <dgm:prSet/>
      <dgm:spPr/>
      <dgm:t>
        <a:bodyPr/>
        <a:lstStyle/>
        <a:p>
          <a:pPr algn="ctr"/>
          <a:endParaRPr lang="es-ES" sz="2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2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chemeClr val="accent2">
            <a:lumMod val="50000"/>
          </a:schemeClr>
        </a:solidFill>
      </dgm:spPr>
      <dgm:t>
        <a:bodyPr/>
        <a:lstStyle/>
        <a:p>
          <a:r>
            <a:rPr lang="en" sz="2400" b="1" dirty="0">
              <a:effectLst>
                <a:outerShdw blurRad="38100" dist="38100" dir="2700000" algn="tl">
                  <a:srgbClr val="000000">
                    <a:alpha val="43137"/>
                  </a:srgbClr>
                </a:outerShdw>
              </a:effectLst>
            </a:rPr>
            <a:t>Dessen Charaktereigenschaften </a:t>
          </a:r>
          <a:br>
            <a:rPr lang="en" sz="2400" b="1" dirty="0">
              <a:effectLst>
                <a:outerShdw blurRad="38100" dist="38100" dir="2700000" algn="tl">
                  <a:srgbClr val="000000">
                    <a:alpha val="43137"/>
                  </a:srgbClr>
                </a:outerShdw>
              </a:effectLst>
            </a:rPr>
          </a:br>
          <a:r>
            <a:rPr lang="en" sz="2400" b="1" dirty="0">
              <a:effectLst>
                <a:outerShdw blurRad="38100" dist="38100" dir="2700000" algn="tl">
                  <a:srgbClr val="000000">
                    <a:alpha val="43137"/>
                  </a:srgbClr>
                </a:outerShdw>
              </a:effectLst>
            </a:rPr>
            <a:t>(2. Mose 18:21):</a:t>
          </a:r>
          <a:endParaRPr lang="es-ES" sz="240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3">
            <a:lumMod val="50000"/>
          </a:schemeClr>
        </a:solidFill>
      </dgm:spPr>
      <dgm:t>
        <a:bodyPr/>
        <a:lstStyle/>
        <a:p>
          <a:r>
            <a:rPr lang="en" sz="2800" b="1" dirty="0">
              <a:solidFill>
                <a:schemeClr val="tx1"/>
              </a:solidFill>
            </a:rPr>
            <a:t>“Fürchte GOTT!” </a:t>
          </a:r>
          <a:endParaRPr lang="es-ES" sz="2800" dirty="0">
            <a:solidFill>
              <a:schemeClr val="tx1"/>
            </a:solidFill>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rgbClr val="FFC000"/>
        </a:solidFill>
      </dgm:spPr>
      <dgm:t>
        <a:bodyPr/>
        <a:lstStyle/>
        <a:p>
          <a:r>
            <a:rPr lang="en" sz="2800" b="1" dirty="0">
              <a:solidFill>
                <a:schemeClr val="tx1"/>
              </a:solidFill>
            </a:rPr>
            <a:t>“Sei vertrauenswürdig!”</a:t>
          </a:r>
          <a:endParaRPr lang="es-ES" sz="2800" dirty="0">
            <a:solidFill>
              <a:schemeClr val="tx1"/>
            </a:solidFill>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chemeClr val="accent5">
            <a:lumMod val="50000"/>
          </a:schemeClr>
        </a:solidFill>
      </dgm:spPr>
      <dgm:t>
        <a:bodyPr/>
        <a:lstStyle/>
        <a:p>
          <a:r>
            <a:rPr lang="en" sz="3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“Hasse Bestechung!” </a:t>
          </a:r>
          <a:endParaRPr lang="es-ES" sz="3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custScaleY="12280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3">
            <a:lumMod val="50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rgbClr val="FFC000"/>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chemeClr val="accent5">
            <a:lumMod val="50000"/>
          </a:schemeClr>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5420842"/>
          <a:ext cx="9001396" cy="711482"/>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l" defTabSz="889000">
            <a:lnSpc>
              <a:spcPct val="90000"/>
            </a:lnSpc>
            <a:spcBef>
              <a:spcPct val="0"/>
            </a:spcBef>
            <a:spcAft>
              <a:spcPct val="35000"/>
            </a:spcAft>
            <a:buNone/>
          </a:pPr>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Das Brot und das Wasser des Lebens: JESUS (Joh 4,13.14; 6,35)</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latin typeface="Aptos" panose="02110004020202020204"/>
              <a:ea typeface="+mn-ea"/>
              <a:cs typeface="+mn-cs"/>
            </a:rPr>
            <a:t>	</a:t>
          </a:r>
          <a:r>
            <a:rPr lang="en" sz="2400" b="1" i="1" kern="1200" dirty="0">
              <a:effectLst>
                <a:outerShdw blurRad="38100" dist="38100" dir="2700000" algn="tl">
                  <a:srgbClr val="000000">
                    <a:alpha val="43137"/>
                  </a:srgbClr>
                </a:outerShdw>
              </a:effectLst>
            </a:rPr>
            <a:t>Do, 14. Aug. ’25 – Brot und Wasser des Lebens</a:t>
          </a:r>
          <a:endParaRPr lang="en" sz="2400" b="1" kern="1200" dirty="0">
            <a:effectLst>
              <a:outerShdw blurRad="38100" dist="38100" dir="2700000" algn="tl">
                <a:srgbClr val="000000">
                  <a:alpha val="43137"/>
                </a:srgbClr>
              </a:outerShdw>
            </a:effectLst>
            <a:latin typeface="Aptos" panose="02110004020202020204"/>
            <a:ea typeface="+mn-ea"/>
            <a:cs typeface="+mn-cs"/>
          </a:endParaRPr>
        </a:p>
      </dsp:txBody>
      <dsp:txXfrm>
        <a:off x="0" y="5420842"/>
        <a:ext cx="9001396" cy="711482"/>
      </dsp:txXfrm>
    </dsp:sp>
    <dsp:sp modelId="{7C9082F3-BE23-4F93-A295-2A6D144D84E3}">
      <dsp:nvSpPr>
        <dsp:cNvPr id="0" name=""/>
        <dsp:cNvSpPr/>
      </dsp:nvSpPr>
      <dsp:spPr>
        <a:xfrm rot="10800000">
          <a:off x="0" y="4337254"/>
          <a:ext cx="9001396" cy="1094260"/>
        </a:xfrm>
        <a:prstGeom prst="upArrowCallout">
          <a:avLst/>
        </a:prstGeom>
        <a:solidFill>
          <a:schemeClr val="accent5">
            <a:hueOff val="2015996"/>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Guter Rat (2. Mose 18:1-27)</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Mi, 13. Aug. ’25 - Jitro</a:t>
          </a:r>
          <a:endParaRPr lang="es-ES" sz="2400" kern="1200" dirty="0">
            <a:effectLst>
              <a:outerShdw blurRad="38100" dist="38100" dir="2700000" algn="tl">
                <a:srgbClr val="000000">
                  <a:alpha val="43137"/>
                </a:srgbClr>
              </a:outerShdw>
            </a:effectLst>
          </a:endParaRPr>
        </a:p>
      </dsp:txBody>
      <dsp:txXfrm rot="10800000">
        <a:off x="0" y="4337254"/>
        <a:ext cx="9001396" cy="711017"/>
      </dsp:txXfrm>
    </dsp:sp>
    <dsp:sp modelId="{F62D5662-4FB1-4590-AEB8-78074FF878B1}">
      <dsp:nvSpPr>
        <dsp:cNvPr id="0" name=""/>
        <dsp:cNvSpPr/>
      </dsp:nvSpPr>
      <dsp:spPr>
        <a:xfrm rot="10800000">
          <a:off x="0" y="3253666"/>
          <a:ext cx="9001396" cy="1094260"/>
        </a:xfrm>
        <a:prstGeom prst="upArrowCallout">
          <a:avLst/>
        </a:prstGeom>
        <a:solidFill>
          <a:schemeClr val="accent5">
            <a:hueOff val="4031992"/>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Die erhobenen Hände (2. Mose 17:8-16)</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Di, 12. Aug. ’25 – Wasser aus dem Felsen</a:t>
          </a:r>
          <a:endParaRPr lang="es-ES" sz="2400" kern="1200" dirty="0">
            <a:effectLst>
              <a:outerShdw blurRad="38100" dist="38100" dir="2700000" algn="tl">
                <a:srgbClr val="000000">
                  <a:alpha val="43137"/>
                </a:srgbClr>
              </a:outerShdw>
            </a:effectLst>
          </a:endParaRPr>
        </a:p>
      </dsp:txBody>
      <dsp:txXfrm rot="10800000">
        <a:off x="0" y="3253666"/>
        <a:ext cx="9001396" cy="711017"/>
      </dsp:txXfrm>
    </dsp:sp>
    <dsp:sp modelId="{03A1FB19-05EE-46FF-9BFC-E6C83ADBD938}">
      <dsp:nvSpPr>
        <dsp:cNvPr id="0" name=""/>
        <dsp:cNvSpPr/>
      </dsp:nvSpPr>
      <dsp:spPr>
        <a:xfrm rot="10800000">
          <a:off x="0" y="2170078"/>
          <a:ext cx="9001396" cy="1094260"/>
        </a:xfrm>
        <a:prstGeom prst="upArrowCallout">
          <a:avLst/>
        </a:prstGeom>
        <a:solidFill>
          <a:schemeClr val="accent5">
            <a:hueOff val="6047988"/>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Der Fels vom Berg Horeb (2. Mose 17:1-7)</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Di, 12. Aug. ’25 – Wasser aus dem Felsen</a:t>
          </a:r>
          <a:endParaRPr lang="es-ES" sz="2400" kern="1200" dirty="0">
            <a:effectLst>
              <a:outerShdw blurRad="38100" dist="38100" dir="2700000" algn="tl">
                <a:srgbClr val="000000">
                  <a:alpha val="43137"/>
                </a:srgbClr>
              </a:outerShdw>
            </a:effectLst>
          </a:endParaRPr>
        </a:p>
      </dsp:txBody>
      <dsp:txXfrm rot="10800000">
        <a:off x="0" y="2170078"/>
        <a:ext cx="9001396" cy="711017"/>
      </dsp:txXfrm>
    </dsp:sp>
    <dsp:sp modelId="{09A4EDD2-FE5F-4F77-9BC7-36DCBF3BCFB8}">
      <dsp:nvSpPr>
        <dsp:cNvPr id="0" name=""/>
        <dsp:cNvSpPr/>
      </dsp:nvSpPr>
      <dsp:spPr>
        <a:xfrm rot="10800000">
          <a:off x="0" y="1140032"/>
          <a:ext cx="9001396" cy="1094260"/>
        </a:xfrm>
        <a:prstGeom prst="upArrowCallout">
          <a:avLst/>
        </a:prstGeom>
        <a:solidFill>
          <a:schemeClr val="accent5">
            <a:hueOff val="8063984"/>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t>Brot vom Himmel (2. Mose 16:1-36)</a:t>
          </a:r>
          <a:br>
            <a:rPr lang="en" sz="2400" b="1" kern="1200"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ea typeface="+mn-ea"/>
              <a:cs typeface="+mn-cs"/>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Mo, 11. Aug. ’25 – Wachteln und Manna</a:t>
          </a:r>
          <a:endParaRPr lang="es-ES" sz="2400" kern="1200" dirty="0">
            <a:effectLst>
              <a:outerShdw blurRad="38100" dist="38100" dir="2700000" algn="tl">
                <a:srgbClr val="000000">
                  <a:alpha val="43137"/>
                </a:srgbClr>
              </a:outerShdw>
            </a:effectLst>
          </a:endParaRPr>
        </a:p>
      </dsp:txBody>
      <dsp:txXfrm rot="10800000">
        <a:off x="0" y="1140032"/>
        <a:ext cx="9001396" cy="711017"/>
      </dsp:txXfrm>
    </dsp:sp>
    <dsp:sp modelId="{0C2FDEF2-A415-4317-BF49-2F0A87F2FE5A}">
      <dsp:nvSpPr>
        <dsp:cNvPr id="0" name=""/>
        <dsp:cNvSpPr/>
      </dsp:nvSpPr>
      <dsp:spPr>
        <a:xfrm rot="10800000">
          <a:off x="0" y="2902"/>
          <a:ext cx="9001396" cy="1094260"/>
        </a:xfrm>
        <a:prstGeom prst="upArrowCallout">
          <a:avLst/>
        </a:prstGeom>
        <a:solidFill>
          <a:schemeClr val="accent5">
            <a:hueOff val="1007998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kern="1200" dirty="0">
              <a:ln w="3175">
                <a:solidFill>
                  <a:srgbClr val="90353E"/>
                </a:solidFill>
              </a:ln>
              <a:effectLst>
                <a:outerShdw blurRad="38100" dist="38100" dir="2700000" algn="tl">
                  <a:srgbClr val="000000">
                    <a:alpha val="43137"/>
                  </a:srgbClr>
                </a:outerShdw>
              </a:effectLst>
            </a:rPr>
            <a:t>Gesäubertes Wasser (2. Mose 15:22-27)</a:t>
          </a:r>
          <a:br>
            <a:rPr lang="en" sz="2400" b="1" kern="1200" dirty="0">
              <a:ln w="3175">
                <a:solidFill>
                  <a:srgbClr val="90353E"/>
                </a:solidFill>
              </a:ln>
              <a:effectLst>
                <a:outerShdw blurRad="38100" dist="38100" dir="2700000" algn="tl">
                  <a:srgbClr val="000000">
                    <a:alpha val="43137"/>
                  </a:srgbClr>
                </a:outerShdw>
              </a:effectLst>
            </a:rPr>
          </a:br>
          <a:r>
            <a:rPr lang="en" sz="2400" b="1" kern="1200" dirty="0">
              <a:effectLst>
                <a:outerShdw blurRad="38100" dist="38100" dir="2700000" algn="tl">
                  <a:srgbClr val="000000">
                    <a:alpha val="43137"/>
                  </a:srgbClr>
                </a:outerShdw>
              </a:effectLst>
            </a:rPr>
            <a:t>	</a:t>
          </a:r>
          <a:r>
            <a:rPr lang="en" sz="2400" b="1" i="1" kern="1200" dirty="0">
              <a:effectLst>
                <a:outerShdw blurRad="38100" dist="38100" dir="2700000" algn="tl">
                  <a:srgbClr val="000000">
                    <a:alpha val="43137"/>
                  </a:srgbClr>
                </a:outerShdw>
              </a:effectLst>
            </a:rPr>
            <a:t>So, 10. Aug. ’25 – Bitteres Wasser</a:t>
          </a:r>
          <a:endParaRPr lang="es-ES" sz="2400" i="1" kern="1200" dirty="0">
            <a:effectLst>
              <a:outerShdw blurRad="38100" dist="38100" dir="2700000" algn="tl">
                <a:srgbClr val="000000">
                  <a:alpha val="43137"/>
                </a:srgbClr>
              </a:outerShdw>
            </a:effectLst>
          </a:endParaRPr>
        </a:p>
      </dsp:txBody>
      <dsp:txXfrm rot="10800000">
        <a:off x="0" y="2902"/>
        <a:ext cx="9001396" cy="711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218096" y="1874"/>
          <a:ext cx="10204640" cy="1236897"/>
        </a:xfrm>
        <a:prstGeom prst="roundRect">
          <a:avLst/>
        </a:prstGeom>
        <a:solidFill>
          <a:srgbClr val="7030A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 sz="2800" b="1" kern="1200" dirty="0">
              <a:solidFill>
                <a:schemeClr val="accent1">
                  <a:lumMod val="40000"/>
                  <a:lumOff val="60000"/>
                </a:schemeClr>
              </a:solidFill>
              <a:effectLst>
                <a:outerShdw blurRad="38100" dist="38100" dir="2700000" algn="tl">
                  <a:srgbClr val="000000">
                    <a:alpha val="43137"/>
                  </a:srgbClr>
                </a:outerShdw>
              </a:effectLst>
              <a:highlight>
                <a:srgbClr val="FF0000"/>
              </a:highlight>
            </a:rPr>
            <a:t>Sie haben Vergangenes vergessen</a:t>
          </a:r>
          <a:br>
            <a:rPr lang="en" sz="2800" b="1" kern="1200" dirty="0">
              <a:solidFill>
                <a:schemeClr val="accent1">
                  <a:lumMod val="40000"/>
                  <a:lumOff val="60000"/>
                </a:schemeClr>
              </a:solidFill>
              <a:effectLst>
                <a:outerShdw blurRad="38100" dist="38100" dir="2700000" algn="tl">
                  <a:srgbClr val="000000">
                    <a:alpha val="43137"/>
                  </a:srgbClr>
                </a:outerShdw>
              </a:effectLst>
            </a:rPr>
          </a:br>
          <a:r>
            <a:rPr lang="en" sz="2800" b="1" kern="1200" dirty="0">
              <a:solidFill>
                <a:schemeClr val="accent3"/>
              </a:solidFill>
              <a:effectLst>
                <a:outerShdw blurRad="38100" dist="38100" dir="2700000" algn="tl">
                  <a:srgbClr val="000000">
                    <a:alpha val="43137"/>
                  </a:srgbClr>
                </a:outerShdw>
              </a:effectLst>
            </a:rPr>
            <a:t>(Wie mächtig GOTT sie aus ihrer SKLAVEREI geführt hat!)</a:t>
          </a:r>
          <a:endParaRPr lang="es-ES" sz="2800" kern="1200" dirty="0">
            <a:solidFill>
              <a:schemeClr val="accent3"/>
            </a:solidFill>
            <a:effectLst>
              <a:outerShdw blurRad="38100" dist="38100" dir="2700000" algn="tl">
                <a:srgbClr val="000000">
                  <a:alpha val="43137"/>
                </a:srgbClr>
              </a:outerShdw>
            </a:effectLst>
          </a:endParaRPr>
        </a:p>
      </dsp:txBody>
      <dsp:txXfrm>
        <a:off x="278476" y="62254"/>
        <a:ext cx="10083880" cy="1116137"/>
      </dsp:txXfrm>
    </dsp:sp>
    <dsp:sp modelId="{B0D67868-C119-4015-8311-3B0E1C4212B1}">
      <dsp:nvSpPr>
        <dsp:cNvPr id="0" name=""/>
        <dsp:cNvSpPr/>
      </dsp:nvSpPr>
      <dsp:spPr>
        <a:xfrm>
          <a:off x="218096" y="1300615"/>
          <a:ext cx="10204640" cy="1236897"/>
        </a:xfrm>
        <a:prstGeom prst="roundRect">
          <a:avLst/>
        </a:prstGeom>
        <a:solidFill>
          <a:srgbClr val="0070C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rgbClr val="002060"/>
              </a:solidFill>
              <a:effectLst>
                <a:outerShdw blurRad="38100" dist="38100" dir="2700000" algn="tl">
                  <a:srgbClr val="000000">
                    <a:alpha val="43137"/>
                  </a:srgbClr>
                </a:outerShdw>
              </a:effectLst>
            </a:rPr>
            <a:t>Sie </a:t>
          </a:r>
          <a:r>
            <a:rPr lang="de-DE" sz="2800" b="1" kern="1200" dirty="0">
              <a:solidFill>
                <a:srgbClr val="002060"/>
              </a:solidFill>
              <a:effectLst>
                <a:outerShdw blurRad="38100" dist="38100" dir="2700000" algn="tl">
                  <a:srgbClr val="000000">
                    <a:alpha val="43137"/>
                  </a:srgbClr>
                </a:outerShdw>
              </a:effectLst>
              <a:highlight>
                <a:srgbClr val="FF0000"/>
              </a:highlight>
            </a:rPr>
            <a:t>konzentrierten sich auf die Schwierigkeiten </a:t>
          </a:r>
          <a:r>
            <a:rPr lang="de-DE" sz="2800" b="1" kern="1200" dirty="0">
              <a:solidFill>
                <a:srgbClr val="002060"/>
              </a:solidFill>
              <a:effectLst>
                <a:outerShdw blurRad="38100" dist="38100" dir="2700000" algn="tl">
                  <a:srgbClr val="000000">
                    <a:alpha val="43137"/>
                  </a:srgbClr>
                </a:outerShdw>
              </a:effectLst>
            </a:rPr>
            <a:t>der Gegenwart. </a:t>
          </a:r>
          <a:r>
            <a:rPr lang="de-DE" sz="2800" b="1" kern="1200" dirty="0">
              <a:solidFill>
                <a:schemeClr val="accent3"/>
              </a:solidFill>
              <a:effectLst>
                <a:outerShdw blurRad="38100" dist="38100" dir="2700000" algn="tl">
                  <a:srgbClr val="000000">
                    <a:alpha val="43137"/>
                  </a:srgbClr>
                </a:outerShdw>
              </a:effectLst>
            </a:rPr>
            <a:t>(Prüfungen wünschten sie nicht!)</a:t>
          </a:r>
          <a:endParaRPr lang="es-ES" sz="2800" kern="1200" dirty="0">
            <a:solidFill>
              <a:schemeClr val="accent3"/>
            </a:solidFill>
            <a:effectLst>
              <a:outerShdw blurRad="38100" dist="38100" dir="2700000" algn="tl">
                <a:srgbClr val="000000">
                  <a:alpha val="43137"/>
                </a:srgbClr>
              </a:outerShdw>
            </a:effectLst>
          </a:endParaRPr>
        </a:p>
      </dsp:txBody>
      <dsp:txXfrm>
        <a:off x="278476" y="1360995"/>
        <a:ext cx="10083880" cy="1116137"/>
      </dsp:txXfrm>
    </dsp:sp>
    <dsp:sp modelId="{4C715E65-C8AB-467E-93B9-D6726804322E}">
      <dsp:nvSpPr>
        <dsp:cNvPr id="0" name=""/>
        <dsp:cNvSpPr/>
      </dsp:nvSpPr>
      <dsp:spPr>
        <a:xfrm>
          <a:off x="218096" y="2599357"/>
          <a:ext cx="10204640" cy="1236897"/>
        </a:xfrm>
        <a:prstGeom prst="roundRect">
          <a:avLst/>
        </a:prstGeom>
        <a:solidFill>
          <a:schemeClr val="accent4">
            <a:hueOff val="-5039990"/>
            <a:satOff val="0"/>
            <a:lumOff val="1000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de-DE" sz="2800" b="1" kern="1200" dirty="0">
              <a:solidFill>
                <a:schemeClr val="tx1">
                  <a:lumMod val="65000"/>
                  <a:lumOff val="35000"/>
                </a:schemeClr>
              </a:solidFill>
              <a:effectLst>
                <a:outerShdw blurRad="38100" dist="38100" dir="2700000" algn="tl">
                  <a:srgbClr val="000000">
                    <a:alpha val="43137"/>
                  </a:srgbClr>
                </a:outerShdw>
              </a:effectLst>
            </a:rPr>
            <a:t>Sie haben die </a:t>
          </a:r>
          <a:r>
            <a:rPr lang="de-DE" sz="2800" b="1" kern="1200" dirty="0">
              <a:solidFill>
                <a:schemeClr val="accent3"/>
              </a:solidFill>
              <a:effectLst>
                <a:outerShdw blurRad="38100" dist="38100" dir="2700000" algn="tl">
                  <a:srgbClr val="000000">
                    <a:alpha val="43137"/>
                  </a:srgbClr>
                </a:outerShdw>
              </a:effectLst>
            </a:rPr>
            <a:t>versprochene Zukunft </a:t>
          </a:r>
          <a:r>
            <a:rPr lang="de-DE" sz="2800" b="1" kern="1200" dirty="0">
              <a:solidFill>
                <a:schemeClr val="tx1">
                  <a:lumMod val="65000"/>
                  <a:lumOff val="35000"/>
                </a:schemeClr>
              </a:solidFill>
              <a:effectLst>
                <a:outerShdw blurRad="38100" dist="38100" dir="2700000" algn="tl">
                  <a:srgbClr val="000000">
                    <a:alpha val="43137"/>
                  </a:srgbClr>
                </a:outerShdw>
              </a:effectLst>
              <a:highlight>
                <a:srgbClr val="FF0000"/>
              </a:highlight>
            </a:rPr>
            <a:t>aus den Augen verloren.</a:t>
          </a:r>
          <a:br>
            <a:rPr lang="de-DE" sz="2800" b="1" kern="1200" dirty="0">
              <a:solidFill>
                <a:schemeClr val="tx1">
                  <a:lumMod val="65000"/>
                  <a:lumOff val="35000"/>
                </a:schemeClr>
              </a:solidFill>
              <a:effectLst>
                <a:outerShdw blurRad="38100" dist="38100" dir="2700000" algn="tl">
                  <a:srgbClr val="000000">
                    <a:alpha val="43137"/>
                  </a:srgbClr>
                </a:outerShdw>
              </a:effectLst>
              <a:highlight>
                <a:srgbClr val="FF0000"/>
              </a:highlight>
            </a:rPr>
          </a:br>
          <a:r>
            <a:rPr lang="de-DE" sz="2800" b="1" kern="1200" dirty="0">
              <a:solidFill>
                <a:schemeClr val="tx1">
                  <a:lumMod val="65000"/>
                  <a:lumOff val="35000"/>
                </a:schemeClr>
              </a:solidFill>
              <a:effectLst>
                <a:outerShdw blurRad="38100" dist="38100" dir="2700000" algn="tl">
                  <a:srgbClr val="000000">
                    <a:alpha val="43137"/>
                  </a:srgbClr>
                </a:outerShdw>
              </a:effectLst>
              <a:highlight>
                <a:srgbClr val="FF0000"/>
              </a:highlight>
            </a:rPr>
            <a:t>(Das Murren wegen Fleisch wiederholt sich </a:t>
          </a:r>
          <a:r>
            <a:rPr lang="de-DE" sz="2800" b="1" kern="1200" dirty="0">
              <a:solidFill>
                <a:schemeClr val="tx1">
                  <a:lumMod val="65000"/>
                  <a:lumOff val="35000"/>
                </a:schemeClr>
              </a:solidFill>
              <a:effectLst>
                <a:outerShdw blurRad="38100" dist="38100" dir="2700000" algn="tl">
                  <a:srgbClr val="000000">
                    <a:alpha val="43137"/>
                  </a:srgbClr>
                </a:outerShdw>
              </a:effectLst>
              <a:highlight>
                <a:srgbClr val="FF0000"/>
              </a:highlight>
              <a:sym typeface="Wingdings" panose="05000000000000000000" pitchFamily="2" charset="2"/>
            </a:rPr>
            <a:t> 4. Mo 11, 4-32)</a:t>
          </a:r>
          <a:endParaRPr lang="es-ES" sz="2800" kern="1200" dirty="0">
            <a:solidFill>
              <a:schemeClr val="tx1">
                <a:lumMod val="65000"/>
                <a:lumOff val="35000"/>
              </a:schemeClr>
            </a:solidFill>
            <a:effectLst>
              <a:outerShdw blurRad="38100" dist="38100" dir="2700000" algn="tl">
                <a:srgbClr val="000000">
                  <a:alpha val="43137"/>
                </a:srgbClr>
              </a:outerShdw>
            </a:effectLst>
            <a:highlight>
              <a:srgbClr val="FF0000"/>
            </a:highlight>
          </a:endParaRPr>
        </a:p>
      </dsp:txBody>
      <dsp:txXfrm>
        <a:off x="278476" y="2659737"/>
        <a:ext cx="10083880" cy="1116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454734" y="323"/>
          <a:ext cx="5603090" cy="633991"/>
        </a:xfrm>
        <a:prstGeom prst="roundRect">
          <a:avLst>
            <a:gd name="adj" fmla="val 10000"/>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dirty="0">
              <a:effectLst>
                <a:outerShdw blurRad="38100" dist="38100" dir="2700000" algn="tl">
                  <a:srgbClr val="000000">
                    <a:alpha val="43137"/>
                  </a:srgbClr>
                </a:outerShdw>
              </a:effectLst>
            </a:rPr>
            <a:t>Dessen Charaktereigenschaften </a:t>
          </a:r>
          <a:br>
            <a:rPr lang="en" sz="2400" b="1" kern="1200" dirty="0">
              <a:effectLst>
                <a:outerShdw blurRad="38100" dist="38100" dir="2700000" algn="tl">
                  <a:srgbClr val="000000">
                    <a:alpha val="43137"/>
                  </a:srgbClr>
                </a:outerShdw>
              </a:effectLst>
            </a:rPr>
          </a:br>
          <a:r>
            <a:rPr lang="en" sz="2400" b="1" kern="1200" dirty="0">
              <a:effectLst>
                <a:outerShdw blurRad="38100" dist="38100" dir="2700000" algn="tl">
                  <a:srgbClr val="000000">
                    <a:alpha val="43137"/>
                  </a:srgbClr>
                </a:outerShdw>
              </a:effectLst>
            </a:rPr>
            <a:t>(2. Mose 18:21):</a:t>
          </a:r>
          <a:endParaRPr lang="es-ES" sz="2400" kern="1200" dirty="0">
            <a:effectLst>
              <a:outerShdw blurRad="38100" dist="38100" dir="2700000" algn="tl">
                <a:srgbClr val="000000">
                  <a:alpha val="43137"/>
                </a:srgbClr>
              </a:outerShdw>
            </a:effectLst>
          </a:endParaRPr>
        </a:p>
      </dsp:txBody>
      <dsp:txXfrm>
        <a:off x="473303" y="18892"/>
        <a:ext cx="5565952" cy="596853"/>
      </dsp:txXfrm>
    </dsp:sp>
    <dsp:sp modelId="{A5BC1136-7AB0-4B0C-A76E-5ADA0EC67691}">
      <dsp:nvSpPr>
        <dsp:cNvPr id="0" name=""/>
        <dsp:cNvSpPr/>
      </dsp:nvSpPr>
      <dsp:spPr>
        <a:xfrm>
          <a:off x="454734" y="727244"/>
          <a:ext cx="516275" cy="516275"/>
        </a:xfrm>
        <a:prstGeom prst="roundRect">
          <a:avLst>
            <a:gd name="adj" fmla="val 16670"/>
          </a:avLst>
        </a:prstGeom>
        <a:solidFill>
          <a:schemeClr val="accent3">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1001986" y="727244"/>
          <a:ext cx="5055838" cy="516275"/>
        </a:xfrm>
        <a:prstGeom prst="roundRect">
          <a:avLst>
            <a:gd name="adj" fmla="val 16670"/>
          </a:avLst>
        </a:prstGeom>
        <a:solidFill>
          <a:schemeClr val="accent3">
            <a:lumMod val="5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 sz="2800" b="1" kern="1200" dirty="0">
              <a:solidFill>
                <a:schemeClr val="tx1"/>
              </a:solidFill>
            </a:rPr>
            <a:t>“Fürchte GOTT!” </a:t>
          </a:r>
          <a:endParaRPr lang="es-ES" sz="2800" kern="1200" dirty="0">
            <a:solidFill>
              <a:schemeClr val="tx1"/>
            </a:solidFill>
          </a:endParaRPr>
        </a:p>
      </dsp:txBody>
      <dsp:txXfrm>
        <a:off x="1027193" y="752451"/>
        <a:ext cx="5005424" cy="465861"/>
      </dsp:txXfrm>
    </dsp:sp>
    <dsp:sp modelId="{B3D9C14E-83C8-4248-BED5-4F63A04A2943}">
      <dsp:nvSpPr>
        <dsp:cNvPr id="0" name=""/>
        <dsp:cNvSpPr/>
      </dsp:nvSpPr>
      <dsp:spPr>
        <a:xfrm>
          <a:off x="454734" y="1305473"/>
          <a:ext cx="516275" cy="516275"/>
        </a:xfrm>
        <a:prstGeom prst="roundRect">
          <a:avLst>
            <a:gd name="adj" fmla="val 16670"/>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1001986" y="1305473"/>
          <a:ext cx="5055838" cy="516275"/>
        </a:xfrm>
        <a:prstGeom prst="roundRect">
          <a:avLst>
            <a:gd name="adj" fmla="val 16670"/>
          </a:avLst>
        </a:prstGeom>
        <a:solidFill>
          <a:srgbClr val="FFC000"/>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 sz="2800" b="1" kern="1200" dirty="0">
              <a:solidFill>
                <a:schemeClr val="tx1"/>
              </a:solidFill>
            </a:rPr>
            <a:t>“Sei vertrauenswürdig!”</a:t>
          </a:r>
          <a:endParaRPr lang="es-ES" sz="2800" kern="1200" dirty="0">
            <a:solidFill>
              <a:schemeClr val="tx1"/>
            </a:solidFill>
          </a:endParaRPr>
        </a:p>
      </dsp:txBody>
      <dsp:txXfrm>
        <a:off x="1027193" y="1330680"/>
        <a:ext cx="5005424" cy="465861"/>
      </dsp:txXfrm>
    </dsp:sp>
    <dsp:sp modelId="{22CA8874-A2BE-4681-8FD8-D91CAE23CEBD}">
      <dsp:nvSpPr>
        <dsp:cNvPr id="0" name=""/>
        <dsp:cNvSpPr/>
      </dsp:nvSpPr>
      <dsp:spPr>
        <a:xfrm>
          <a:off x="454734" y="1883702"/>
          <a:ext cx="516275" cy="516275"/>
        </a:xfrm>
        <a:prstGeom prst="roundRect">
          <a:avLst>
            <a:gd name="adj" fmla="val 16670"/>
          </a:avLst>
        </a:prstGeom>
        <a:solidFill>
          <a:schemeClr val="accent5">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1001986" y="1883702"/>
          <a:ext cx="5055838" cy="516275"/>
        </a:xfrm>
        <a:prstGeom prst="roundRect">
          <a:avLst>
            <a:gd name="adj" fmla="val 16670"/>
          </a:avLst>
        </a:prstGeom>
        <a:solidFill>
          <a:schemeClr val="accent5">
            <a:lumMod val="5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 sz="3000" b="1" kern="120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“Hasse Bestechung!” </a:t>
          </a:r>
          <a:endParaRPr lang="es-ES" sz="3000" b="1" kern="1200"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dsp:txBody>
      <dsp:txXfrm>
        <a:off x="1027193" y="1908909"/>
        <a:ext cx="5005424" cy="4658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3.wdp"/><Relationship Id="rId7" Type="http://schemas.openxmlformats.org/officeDocument/2006/relationships/diagramColors" Target="../diagrams/colors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7.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349495" y="780754"/>
            <a:ext cx="3336781" cy="4862870"/>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60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BROT</a:t>
            </a:r>
          </a:p>
          <a:p>
            <a:pPr marL="0" marR="0" lvl="0" indent="0" algn="ctr" defTabSz="914400" rtl="0" eaLnBrk="1" fontAlgn="auto" latinLnBrk="0" hangingPunct="1">
              <a:lnSpc>
                <a:spcPct val="100000"/>
              </a:lnSpc>
              <a:spcBef>
                <a:spcPts val="0"/>
              </a:spcBef>
              <a:spcAft>
                <a:spcPts val="0"/>
              </a:spcAft>
              <a:buClrTx/>
              <a:buSzTx/>
              <a:buFontTx/>
              <a:buNone/>
              <a:tabLst/>
              <a:defRPr/>
            </a:pPr>
            <a:r>
              <a:rPr lang="en" sz="6000" b="1"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latin typeface="Aptos" panose="02110004020202020204"/>
              </a:rPr>
              <a:t>U</a:t>
            </a:r>
            <a:r>
              <a:rPr kumimoji="0" lang="en" sz="60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ND </a:t>
            </a:r>
            <a:r>
              <a:rPr kumimoji="0" lang="en" sz="60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rPr>
              <a:t>WASSER DES LEBENS</a:t>
            </a:r>
          </a:p>
        </p:txBody>
      </p:sp>
      <p:sp>
        <p:nvSpPr>
          <p:cNvPr id="8" name="CuadroTexto 7">
            <a:extLst>
              <a:ext uri="{FF2B5EF4-FFF2-40B4-BE49-F238E27FC236}">
                <a16:creationId xmlns:a16="http://schemas.microsoft.com/office/drawing/2014/main" id="{BE1A1F88-57C2-8AF1-044C-68B29D9D27E5}"/>
              </a:ext>
            </a:extLst>
          </p:cNvPr>
          <p:cNvSpPr txBox="1"/>
          <p:nvPr/>
        </p:nvSpPr>
        <p:spPr>
          <a:xfrm>
            <a:off x="4443079" y="6424378"/>
            <a:ext cx="32111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rPr>
              <a:t>Le</a:t>
            </a:r>
            <a:r>
              <a:rPr lang="en" sz="1600" b="1" dirty="0">
                <a:solidFill>
                  <a:srgbClr val="002060"/>
                </a:solidFill>
                <a:latin typeface="Aptos" panose="02110004020202020204"/>
              </a:rPr>
              <a:t>kti</a:t>
            </a:r>
            <a:r>
              <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rPr>
              <a:t>on 7, 16. August 2025</a:t>
            </a:r>
          </a:p>
        </p:txBody>
      </p:sp>
      <p:pic>
        <p:nvPicPr>
          <p:cNvPr id="2" name="Grafik 1">
            <a:extLst>
              <a:ext uri="{FF2B5EF4-FFF2-40B4-BE49-F238E27FC236}">
                <a16:creationId xmlns:a16="http://schemas.microsoft.com/office/drawing/2014/main" id="{E633DF42-63EE-6527-24EC-2DF30A8709E1}"/>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5896170" y="3917798"/>
            <a:ext cx="335648" cy="4597249"/>
          </a:xfrm>
          <a:prstGeom prst="rect">
            <a:avLst/>
          </a:prstGeom>
          <a:noFill/>
          <a:ln>
            <a:noFill/>
          </a:ln>
          <a:effectLst>
            <a:softEdge rad="31750"/>
          </a:effectLst>
        </p:spPr>
      </p:pic>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185BBDC-D679-2160-9080-EA4352FEE7C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E2268B2-FB51-65DD-C179-6B465D1C5E1F}"/>
              </a:ext>
            </a:extLst>
          </p:cNvPr>
          <p:cNvSpPr txBox="1"/>
          <p:nvPr/>
        </p:nvSpPr>
        <p:spPr>
          <a:xfrm>
            <a:off x="3689404" y="-30480"/>
            <a:ext cx="8502595"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lvl="0" algn="ctr">
              <a:defRPr/>
            </a:pPr>
            <a:r>
              <a:rPr lang="de-DE" sz="4400" b="1" spc="300" dirty="0">
                <a:ln w="22225">
                  <a:noFill/>
                  <a:prstDash val="solid"/>
                </a:ln>
                <a:solidFill>
                  <a:schemeClr val="accent5">
                    <a:lumMod val="75000"/>
                  </a:schemeClr>
                </a:solidFill>
              </a:rPr>
              <a:t>BROT VOM HIMMEL </a:t>
            </a:r>
          </a:p>
        </p:txBody>
      </p:sp>
      <p:sp>
        <p:nvSpPr>
          <p:cNvPr id="5" name="CuadroTexto 4">
            <a:extLst>
              <a:ext uri="{FF2B5EF4-FFF2-40B4-BE49-F238E27FC236}">
                <a16:creationId xmlns:a16="http://schemas.microsoft.com/office/drawing/2014/main" id="{C53B9E5D-D90F-5D02-178F-463967F698BD}"/>
              </a:ext>
            </a:extLst>
          </p:cNvPr>
          <p:cNvSpPr txBox="1"/>
          <p:nvPr/>
        </p:nvSpPr>
        <p:spPr>
          <a:xfrm>
            <a:off x="2712720" y="569892"/>
            <a:ext cx="9479279" cy="101566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00CC00">
                    <a:lumMod val="75000"/>
                  </a:srgbClr>
                </a:solidFill>
                <a:effectLst/>
                <a:uLnTx/>
                <a:uFillTx/>
                <a:latin typeface="Candara" panose="020E0502030303020204" pitchFamily="34" charset="0"/>
              </a:rPr>
              <a:t>“</a:t>
            </a:r>
            <a:r>
              <a:rPr lang="de-DE" sz="2000" b="1" dirty="0">
                <a:solidFill>
                  <a:srgbClr val="00CC00">
                    <a:lumMod val="75000"/>
                  </a:srgbClr>
                </a:solidFill>
                <a:latin typeface="Candara" panose="020E0502030303020204" pitchFamily="34" charset="0"/>
              </a:rPr>
              <a:t>Und als es die Israeliten sahen, sprachen sie untereinander: Man hu? [„Was ist das?“] </a:t>
            </a:r>
            <a:br>
              <a:rPr lang="de-DE" sz="2000" b="1" dirty="0">
                <a:solidFill>
                  <a:srgbClr val="00CC00">
                    <a:lumMod val="75000"/>
                  </a:srgbClr>
                </a:solidFill>
                <a:latin typeface="Candara" panose="020E0502030303020204" pitchFamily="34" charset="0"/>
              </a:rPr>
            </a:br>
            <a:r>
              <a:rPr lang="de-DE" sz="2000" b="1" dirty="0">
                <a:solidFill>
                  <a:srgbClr val="00CC00">
                    <a:lumMod val="75000"/>
                  </a:srgbClr>
                </a:solidFill>
                <a:latin typeface="Candara" panose="020E0502030303020204" pitchFamily="34" charset="0"/>
              </a:rPr>
              <a:t>Denn sie wussten nicht, was es war. Mose aber sprach zu ihnen: </a:t>
            </a:r>
            <a:br>
              <a:rPr lang="de-DE" sz="2000" b="1" dirty="0">
                <a:solidFill>
                  <a:srgbClr val="00CC00">
                    <a:lumMod val="75000"/>
                  </a:srgbClr>
                </a:solidFill>
                <a:latin typeface="Candara" panose="020E0502030303020204" pitchFamily="34" charset="0"/>
              </a:rPr>
            </a:br>
            <a:r>
              <a:rPr lang="de-DE" sz="2000" b="1" dirty="0">
                <a:solidFill>
                  <a:srgbClr val="00CC00">
                    <a:lumMod val="75000"/>
                  </a:srgbClr>
                </a:solidFill>
                <a:highlight>
                  <a:srgbClr val="FFFF00"/>
                </a:highlight>
                <a:latin typeface="Candara" panose="020E0502030303020204" pitchFamily="34" charset="0"/>
              </a:rPr>
              <a:t>Es ist das Brot, das euch der HERR zu essen gegeben hat.</a:t>
            </a:r>
            <a:r>
              <a:rPr kumimoji="0" lang="en" sz="2000" b="1" i="0" u="none" strike="noStrike" kern="1200" cap="none" spc="0" normalizeH="0" baseline="0" noProof="0" dirty="0">
                <a:ln>
                  <a:noFill/>
                </a:ln>
                <a:solidFill>
                  <a:srgbClr val="00CC00">
                    <a:lumMod val="75000"/>
                  </a:srgbClr>
                </a:solidFill>
                <a:effectLst/>
                <a:highlight>
                  <a:srgbClr val="FFFF00"/>
                </a:highlight>
                <a:uLnTx/>
                <a:uFillTx/>
                <a:latin typeface="Candara" panose="020E0502030303020204" pitchFamily="34" charset="0"/>
              </a:rPr>
              <a:t>” </a:t>
            </a:r>
            <a:r>
              <a:rPr kumimoji="0" lang="en" sz="1600" b="1" i="0" u="none" strike="noStrike" kern="1200" cap="none" spc="0" normalizeH="0" baseline="0" noProof="0" dirty="0">
                <a:ln>
                  <a:noFill/>
                </a:ln>
                <a:solidFill>
                  <a:srgbClr val="00CC00">
                    <a:lumMod val="75000"/>
                  </a:srgbClr>
                </a:solidFill>
                <a:effectLst/>
                <a:highlight>
                  <a:srgbClr val="FFFF00"/>
                </a:highlight>
                <a:uLnTx/>
                <a:uFillTx/>
                <a:latin typeface="Candara" panose="020E0502030303020204" pitchFamily="34" charset="0"/>
              </a:rPr>
              <a:t>(2. Mo 16:15) (LUT)</a:t>
            </a:r>
          </a:p>
        </p:txBody>
      </p:sp>
      <p:grpSp>
        <p:nvGrpSpPr>
          <p:cNvPr id="30" name="Grupo 29">
            <a:extLst>
              <a:ext uri="{FF2B5EF4-FFF2-40B4-BE49-F238E27FC236}">
                <a16:creationId xmlns:a16="http://schemas.microsoft.com/office/drawing/2014/main" id="{039F4812-9357-FFAF-4C93-87368D49FAFA}"/>
              </a:ext>
            </a:extLst>
          </p:cNvPr>
          <p:cNvGrpSpPr/>
          <p:nvPr/>
        </p:nvGrpSpPr>
        <p:grpSpPr>
          <a:xfrm>
            <a:off x="3863448" y="1855373"/>
            <a:ext cx="2155897" cy="2372689"/>
            <a:chOff x="4851738" y="1689968"/>
            <a:chExt cx="2016785" cy="2372689"/>
          </a:xfrm>
        </p:grpSpPr>
        <p:sp>
          <p:nvSpPr>
            <p:cNvPr id="8" name="Rectángulo 7">
              <a:extLst>
                <a:ext uri="{FF2B5EF4-FFF2-40B4-BE49-F238E27FC236}">
                  <a16:creationId xmlns:a16="http://schemas.microsoft.com/office/drawing/2014/main" id="{D63EE190-28C5-0CC3-03EA-4EACF9380872}"/>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4E5E4058-8E80-2385-70E2-1D03009EFBC6}"/>
                </a:ext>
              </a:extLst>
            </p:cNvPr>
            <p:cNvSpPr/>
            <p:nvPr/>
          </p:nvSpPr>
          <p:spPr>
            <a:xfrm>
              <a:off x="4952578" y="1745455"/>
              <a:ext cx="1815107" cy="154224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CDD48AD2-8F13-99ED-CFF0-BE9B1F60D22A}"/>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b="1" dirty="0"/>
                <a:t>Als die Sonne aufging, schmolz es (2. Mo 16,21)</a:t>
              </a:r>
              <a:endParaRPr lang="es-ES" sz="1800" kern="1200" dirty="0"/>
            </a:p>
          </p:txBody>
        </p:sp>
      </p:grpSp>
      <p:grpSp>
        <p:nvGrpSpPr>
          <p:cNvPr id="31" name="Grupo 30">
            <a:extLst>
              <a:ext uri="{FF2B5EF4-FFF2-40B4-BE49-F238E27FC236}">
                <a16:creationId xmlns:a16="http://schemas.microsoft.com/office/drawing/2014/main" id="{C728F427-FCD7-E41F-DC39-FDDB7E07F2CC}"/>
              </a:ext>
            </a:extLst>
          </p:cNvPr>
          <p:cNvGrpSpPr/>
          <p:nvPr/>
        </p:nvGrpSpPr>
        <p:grpSpPr>
          <a:xfrm>
            <a:off x="6138372" y="1855373"/>
            <a:ext cx="2501600" cy="2372689"/>
            <a:chOff x="7197782" y="1689968"/>
            <a:chExt cx="2340181" cy="2372689"/>
          </a:xfrm>
        </p:grpSpPr>
        <p:sp>
          <p:nvSpPr>
            <p:cNvPr id="13" name="Rectángulo 12">
              <a:extLst>
                <a:ext uri="{FF2B5EF4-FFF2-40B4-BE49-F238E27FC236}">
                  <a16:creationId xmlns:a16="http://schemas.microsoft.com/office/drawing/2014/main" id="{6395CBC2-43A8-581B-2D7F-3722B2E3DE47}"/>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55B27969-76A9-45C1-739B-256CAEBC98A6}"/>
                </a:ext>
              </a:extLst>
            </p:cNvPr>
            <p:cNvSpPr/>
            <p:nvPr/>
          </p:nvSpPr>
          <p:spPr>
            <a:xfrm>
              <a:off x="7460319"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6EFF90AC-27FE-5E47-24C1-4885AAC3F3FB}"/>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b="1" dirty="0"/>
                <a:t>Fünf Tage lang fiel die gleiche Menge </a:t>
              </a:r>
              <a:br>
                <a:rPr lang="de-DE" b="1" dirty="0"/>
              </a:br>
              <a:r>
                <a:rPr lang="de-DE" b="1" dirty="0"/>
                <a:t>(2. Mo 16,16).</a:t>
              </a:r>
              <a:endParaRPr lang="es-ES" sz="1800" b="1" kern="1200" dirty="0"/>
            </a:p>
          </p:txBody>
        </p:sp>
      </p:grpSp>
      <p:grpSp>
        <p:nvGrpSpPr>
          <p:cNvPr id="33" name="Grupo 32">
            <a:extLst>
              <a:ext uri="{FF2B5EF4-FFF2-40B4-BE49-F238E27FC236}">
                <a16:creationId xmlns:a16="http://schemas.microsoft.com/office/drawing/2014/main" id="{4AB4B42F-2562-3BE1-0EDC-5E9D689416A7}"/>
              </a:ext>
            </a:extLst>
          </p:cNvPr>
          <p:cNvGrpSpPr/>
          <p:nvPr/>
        </p:nvGrpSpPr>
        <p:grpSpPr>
          <a:xfrm>
            <a:off x="3714671" y="4429740"/>
            <a:ext cx="2155897" cy="2372689"/>
            <a:chOff x="4875681" y="4264335"/>
            <a:chExt cx="2016785" cy="2372689"/>
          </a:xfrm>
        </p:grpSpPr>
        <p:sp>
          <p:nvSpPr>
            <p:cNvPr id="21" name="Rectángulo 20">
              <a:extLst>
                <a:ext uri="{FF2B5EF4-FFF2-40B4-BE49-F238E27FC236}">
                  <a16:creationId xmlns:a16="http://schemas.microsoft.com/office/drawing/2014/main" id="{F0BCF399-899C-717D-D645-6B720EA3BCE2}"/>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3EA50EE7-8780-B8F9-A22B-8569B271B441}"/>
                </a:ext>
              </a:extLst>
            </p:cNvPr>
            <p:cNvSpPr/>
            <p:nvPr/>
          </p:nvSpPr>
          <p:spPr>
            <a:xfrm>
              <a:off x="4976520" y="4319823"/>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A73E1548-30B4-3EF6-9A4F-6C43541A1CD0}"/>
                </a:ext>
              </a:extLst>
            </p:cNvPr>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b="1" dirty="0"/>
                <a:t>Am Sabbat fiel nichts </a:t>
              </a:r>
              <a:br>
                <a:rPr lang="de-DE" b="1" dirty="0"/>
              </a:br>
              <a:r>
                <a:rPr lang="de-DE" b="1" dirty="0"/>
                <a:t>(2. Mo 16,26)</a:t>
              </a:r>
              <a:endParaRPr lang="es-ES" sz="1800" kern="1200" dirty="0"/>
            </a:p>
          </p:txBody>
        </p:sp>
      </p:grpSp>
      <p:grpSp>
        <p:nvGrpSpPr>
          <p:cNvPr id="34" name="Grupo 33">
            <a:extLst>
              <a:ext uri="{FF2B5EF4-FFF2-40B4-BE49-F238E27FC236}">
                <a16:creationId xmlns:a16="http://schemas.microsoft.com/office/drawing/2014/main" id="{A0AC9B9A-A655-CBB3-B83C-9A5D754409F8}"/>
              </a:ext>
            </a:extLst>
          </p:cNvPr>
          <p:cNvGrpSpPr/>
          <p:nvPr/>
        </p:nvGrpSpPr>
        <p:grpSpPr>
          <a:xfrm>
            <a:off x="6056493" y="4429740"/>
            <a:ext cx="2482992" cy="2372689"/>
            <a:chOff x="7221723" y="4264335"/>
            <a:chExt cx="2322773" cy="2372689"/>
          </a:xfrm>
        </p:grpSpPr>
        <p:sp>
          <p:nvSpPr>
            <p:cNvPr id="24" name="Rectángulo 23">
              <a:extLst>
                <a:ext uri="{FF2B5EF4-FFF2-40B4-BE49-F238E27FC236}">
                  <a16:creationId xmlns:a16="http://schemas.microsoft.com/office/drawing/2014/main" id="{82AC285D-983E-0833-587F-683B89DEAA26}"/>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77F226F-2FEE-6BE2-9405-5326D6DCFC21}"/>
                </a:ext>
              </a:extLst>
            </p:cNvPr>
            <p:cNvSpPr/>
            <p:nvPr/>
          </p:nvSpPr>
          <p:spPr>
            <a:xfrm>
              <a:off x="7478823" y="4319823"/>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EB8140E0-80BE-134D-9F00-301ED92BD8D7}"/>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b="1" dirty="0"/>
                <a:t>Von einem Tag auf den anderen war es voller Würmer (2. Mo 16,20).</a:t>
              </a:r>
              <a:endParaRPr lang="es-ES" sz="1800" kern="1200" dirty="0"/>
            </a:p>
          </p:txBody>
        </p:sp>
      </p:grpSp>
      <p:grpSp>
        <p:nvGrpSpPr>
          <p:cNvPr id="35" name="Grupo 34">
            <a:extLst>
              <a:ext uri="{FF2B5EF4-FFF2-40B4-BE49-F238E27FC236}">
                <a16:creationId xmlns:a16="http://schemas.microsoft.com/office/drawing/2014/main" id="{1994B2FD-E370-6B67-BEB5-D195E7ED6962}"/>
              </a:ext>
            </a:extLst>
          </p:cNvPr>
          <p:cNvGrpSpPr/>
          <p:nvPr/>
        </p:nvGrpSpPr>
        <p:grpSpPr>
          <a:xfrm>
            <a:off x="8724624" y="4429740"/>
            <a:ext cx="2700392" cy="2372689"/>
            <a:chOff x="9580834" y="4264335"/>
            <a:chExt cx="2526145" cy="2372689"/>
          </a:xfrm>
        </p:grpSpPr>
        <p:sp>
          <p:nvSpPr>
            <p:cNvPr id="27" name="Rectángulo 26">
              <a:extLst>
                <a:ext uri="{FF2B5EF4-FFF2-40B4-BE49-F238E27FC236}">
                  <a16:creationId xmlns:a16="http://schemas.microsoft.com/office/drawing/2014/main" id="{B18B7CC9-BF37-7375-FE43-444145D86C75}"/>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834111E2-6A22-4B87-082D-E7E31F5092C3}"/>
                </a:ext>
              </a:extLst>
            </p:cNvPr>
            <p:cNvSpPr/>
            <p:nvPr/>
          </p:nvSpPr>
          <p:spPr>
            <a:xfrm>
              <a:off x="9936353"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729D005-29C2-1F2C-C2D8-BE0A4057092F}"/>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Von Freitag auf Sabbat verdarb es nicht </a:t>
              </a:r>
              <a:br>
                <a:rPr lang="de-DE" sz="1800" b="1" kern="1200" dirty="0"/>
              </a:br>
              <a:r>
                <a:rPr lang="de-DE" sz="1800" b="1" kern="1200" dirty="0"/>
                <a:t>(2. Mose 16:23-24)</a:t>
              </a:r>
              <a:endParaRPr lang="es-ES" sz="1800" kern="1200" dirty="0"/>
            </a:p>
          </p:txBody>
        </p:sp>
      </p:grpSp>
      <p:sp>
        <p:nvSpPr>
          <p:cNvPr id="7" name="CuadroTexto 6">
            <a:extLst>
              <a:ext uri="{FF2B5EF4-FFF2-40B4-BE49-F238E27FC236}">
                <a16:creationId xmlns:a16="http://schemas.microsoft.com/office/drawing/2014/main" id="{8B454947-1452-D757-67D3-C596B73E493D}"/>
              </a:ext>
            </a:extLst>
          </p:cNvPr>
          <p:cNvSpPr txBox="1"/>
          <p:nvPr/>
        </p:nvSpPr>
        <p:spPr>
          <a:xfrm>
            <a:off x="536533" y="3814288"/>
            <a:ext cx="2655537" cy="2862322"/>
          </a:xfrm>
          <a:prstGeom prst="rect">
            <a:avLst/>
          </a:prstGeom>
          <a:noFill/>
        </p:spPr>
        <p:txBody>
          <a:bodyPr wrap="square">
            <a:spAutoFit/>
          </a:bodyPr>
          <a:lstStyle/>
          <a:p>
            <a:pPr lvl="0" algn="ctr">
              <a:spcBef>
                <a:spcPts val="600"/>
              </a:spcBef>
              <a:defRPr/>
            </a:pPr>
            <a:r>
              <a:rPr lang="de-DE" sz="2000" b="1" dirty="0">
                <a:solidFill>
                  <a:prstClr val="black"/>
                </a:solidFill>
              </a:rPr>
              <a:t>Nachdem Gott ihnen Wachteln zu essen gegeben hatte, </a:t>
            </a:r>
            <a:br>
              <a:rPr lang="de-DE" sz="2000" b="1" dirty="0">
                <a:solidFill>
                  <a:prstClr val="black"/>
                </a:solidFill>
              </a:rPr>
            </a:br>
            <a:r>
              <a:rPr lang="de-DE" sz="2000" b="1" dirty="0">
                <a:solidFill>
                  <a:prstClr val="black"/>
                </a:solidFill>
              </a:rPr>
              <a:t>versorgte Er sie </a:t>
            </a:r>
            <a:br>
              <a:rPr lang="de-DE" sz="2000" b="1" dirty="0">
                <a:solidFill>
                  <a:prstClr val="black"/>
                </a:solidFill>
              </a:rPr>
            </a:br>
            <a:r>
              <a:rPr lang="de-DE" sz="2000" b="1" dirty="0">
                <a:solidFill>
                  <a:prstClr val="black"/>
                </a:solidFill>
                <a:highlight>
                  <a:srgbClr val="00FF00"/>
                </a:highlight>
              </a:rPr>
              <a:t>mit genug Brot, </a:t>
            </a:r>
            <a:br>
              <a:rPr lang="de-DE" sz="2000" b="1" dirty="0">
                <a:solidFill>
                  <a:prstClr val="black"/>
                </a:solidFill>
                <a:highlight>
                  <a:srgbClr val="00FF00"/>
                </a:highlight>
              </a:rPr>
            </a:br>
            <a:r>
              <a:rPr lang="de-DE" sz="2000" b="1" dirty="0">
                <a:solidFill>
                  <a:prstClr val="black"/>
                </a:solidFill>
                <a:highlight>
                  <a:srgbClr val="00FF00"/>
                </a:highlight>
              </a:rPr>
              <a:t>um sie jeden Tag zu ernähren … </a:t>
            </a:r>
            <a:br>
              <a:rPr lang="de-DE" sz="2000" b="1" dirty="0">
                <a:solidFill>
                  <a:prstClr val="black"/>
                </a:solidFill>
                <a:highlight>
                  <a:srgbClr val="00FF00"/>
                </a:highlight>
              </a:rPr>
            </a:br>
            <a:r>
              <a:rPr lang="de-DE" sz="2000" b="1" dirty="0">
                <a:solidFill>
                  <a:prstClr val="black"/>
                </a:solidFill>
                <a:highlight>
                  <a:srgbClr val="00FF00"/>
                </a:highlight>
              </a:rPr>
              <a:t>40 Jahre lang! </a:t>
            </a:r>
            <a:br>
              <a:rPr lang="de-DE" sz="2000" b="1" dirty="0">
                <a:solidFill>
                  <a:prstClr val="black"/>
                </a:solidFill>
                <a:highlight>
                  <a:srgbClr val="00FF00"/>
                </a:highlight>
              </a:rPr>
            </a:br>
            <a:r>
              <a:rPr lang="de-DE" sz="2000" b="1" dirty="0">
                <a:solidFill>
                  <a:prstClr val="black"/>
                </a:solidFill>
                <a:highlight>
                  <a:srgbClr val="00FF00"/>
                </a:highlight>
              </a:rPr>
              <a:t>(2. Mose 16,35)</a:t>
            </a:r>
            <a:endParaRPr kumimoji="0" lang="en" sz="2000" b="1" i="0" u="none" strike="noStrike" kern="1200" cap="none" spc="0" normalizeH="0" baseline="0" noProof="0" dirty="0">
              <a:ln>
                <a:noFill/>
              </a:ln>
              <a:solidFill>
                <a:prstClr val="black"/>
              </a:solidFill>
              <a:effectLst/>
              <a:highlight>
                <a:srgbClr val="00FF00"/>
              </a:highlight>
              <a:uLnTx/>
              <a:uFillTx/>
              <a:latin typeface="Aptos" panose="02110004020202020204"/>
            </a:endParaRPr>
          </a:p>
        </p:txBody>
      </p:sp>
      <p:sp>
        <p:nvSpPr>
          <p:cNvPr id="12" name="CuadroTexto 11">
            <a:extLst>
              <a:ext uri="{FF2B5EF4-FFF2-40B4-BE49-F238E27FC236}">
                <a16:creationId xmlns:a16="http://schemas.microsoft.com/office/drawing/2014/main" id="{166190BC-D467-9946-935D-2C158C483239}"/>
              </a:ext>
            </a:extLst>
          </p:cNvPr>
          <p:cNvSpPr txBox="1"/>
          <p:nvPr/>
        </p:nvSpPr>
        <p:spPr>
          <a:xfrm>
            <a:off x="3863448" y="1455263"/>
            <a:ext cx="7309782" cy="400110"/>
          </a:xfrm>
          <a:prstGeom prst="rect">
            <a:avLst/>
          </a:prstGeom>
          <a:noFill/>
        </p:spPr>
        <p:txBody>
          <a:bodyPr wrap="square">
            <a:spAutoFit/>
          </a:bodyPr>
          <a:lstStyle/>
          <a:p>
            <a:pPr lvl="0" algn="ctr">
              <a:spcBef>
                <a:spcPts val="600"/>
              </a:spcBef>
              <a:defRPr/>
            </a:pPr>
            <a:r>
              <a:rPr lang="de-DE" sz="2000" b="1" dirty="0">
                <a:solidFill>
                  <a:prstClr val="black"/>
                </a:solidFill>
              </a:rPr>
              <a:t>Dieses Brot vom Himmel war wahrhaftig ein Wunder:</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1F1CB84B-0C8E-0003-BA6B-65A995A2986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536533" y="924718"/>
            <a:ext cx="2257467" cy="2835087"/>
          </a:xfrm>
          <a:prstGeom prst="rect">
            <a:avLst/>
          </a:prstGeom>
          <a:effectLst>
            <a:softEdge rad="127000"/>
          </a:effectLst>
        </p:spPr>
      </p:pic>
      <p:grpSp>
        <p:nvGrpSpPr>
          <p:cNvPr id="2" name="Diagram group">
            <a:extLst>
              <a:ext uri="{FF2B5EF4-FFF2-40B4-BE49-F238E27FC236}">
                <a16:creationId xmlns:a16="http://schemas.microsoft.com/office/drawing/2014/main" id="{5310411F-2C4D-FDCE-8C1F-3FB92B595F08}"/>
              </a:ext>
            </a:extLst>
          </p:cNvPr>
          <p:cNvGrpSpPr/>
          <p:nvPr/>
        </p:nvGrpSpPr>
        <p:grpSpPr>
          <a:xfrm>
            <a:off x="-123298" y="-1692"/>
            <a:ext cx="3403127" cy="1167371"/>
            <a:chOff x="0" y="1216202"/>
            <a:chExt cx="8027290" cy="1167371"/>
          </a:xfrm>
          <a:scene3d>
            <a:camera prst="perspectiveHeroicExtremeRightFacing" zoom="82000">
              <a:rot lat="21300000" lon="20400000" rev="180000"/>
            </a:camera>
            <a:lightRig rig="morning" dir="t">
              <a:rot lat="0" lon="0" rev="20400000"/>
            </a:lightRig>
          </a:scene3d>
        </p:grpSpPr>
        <p:grpSp>
          <p:nvGrpSpPr>
            <p:cNvPr id="4" name="Gruppieren 3">
              <a:extLst>
                <a:ext uri="{FF2B5EF4-FFF2-40B4-BE49-F238E27FC236}">
                  <a16:creationId xmlns:a16="http://schemas.microsoft.com/office/drawing/2014/main" id="{2CA9DDA0-EF05-1767-D7D2-14ACB8A88159}"/>
                </a:ext>
              </a:extLst>
            </p:cNvPr>
            <p:cNvGrpSpPr/>
            <p:nvPr/>
          </p:nvGrpSpPr>
          <p:grpSpPr>
            <a:xfrm>
              <a:off x="0" y="1216202"/>
              <a:ext cx="8027290" cy="1167371"/>
              <a:chOff x="0" y="1216202"/>
              <a:chExt cx="8027290" cy="1167371"/>
            </a:xfrm>
          </p:grpSpPr>
          <p:sp>
            <p:nvSpPr>
              <p:cNvPr id="36" name="Legende: mit Pfeil nach oben 35">
                <a:extLst>
                  <a:ext uri="{FF2B5EF4-FFF2-40B4-BE49-F238E27FC236}">
                    <a16:creationId xmlns:a16="http://schemas.microsoft.com/office/drawing/2014/main" id="{9F50BF18-D9BF-12D3-352C-BCB80A44AD65}"/>
                  </a:ext>
                </a:extLst>
              </p:cNvPr>
              <p:cNvSpPr/>
              <p:nvPr/>
            </p:nvSpPr>
            <p:spPr>
              <a:xfrm rot="10800000">
                <a:off x="0" y="1216202"/>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8063984"/>
                  <a:satOff val="0"/>
                  <a:lumOff val="0"/>
                  <a:alphaOff val="0"/>
                </a:schemeClr>
              </a:fillRef>
              <a:effectRef idx="2">
                <a:schemeClr val="accent5">
                  <a:hueOff val="8063984"/>
                  <a:satOff val="0"/>
                  <a:lumOff val="0"/>
                  <a:alphaOff val="0"/>
                </a:schemeClr>
              </a:effectRef>
              <a:fontRef idx="minor">
                <a:schemeClr val="lt1"/>
              </a:fontRef>
            </p:style>
            <p:txBody>
              <a:bodyPr/>
              <a:lstStyle/>
              <a:p>
                <a:endParaRPr lang="de-DE"/>
              </a:p>
            </p:txBody>
          </p:sp>
          <p:sp>
            <p:nvSpPr>
              <p:cNvPr id="37" name="Legende: mit Pfeil nach oben 4">
                <a:extLst>
                  <a:ext uri="{FF2B5EF4-FFF2-40B4-BE49-F238E27FC236}">
                    <a16:creationId xmlns:a16="http://schemas.microsoft.com/office/drawing/2014/main" id="{04FF795D-92F8-B51B-C448-65C878747CA9}"/>
                  </a:ext>
                </a:extLst>
              </p:cNvPr>
              <p:cNvSpPr txBox="1"/>
              <p:nvPr/>
            </p:nvSpPr>
            <p:spPr>
              <a:xfrm rot="21600000">
                <a:off x="0" y="1216202"/>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i="1"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rPr>
                  <a:t>  </a:t>
                </a:r>
                <a:r>
                  <a:rPr lang="en" sz="2000" b="1" i="1" kern="1200" dirty="0">
                    <a:effectLst>
                      <a:outerShdw blurRad="38100" dist="38100" dir="2700000" algn="tl">
                        <a:srgbClr val="000000">
                          <a:alpha val="43137"/>
                        </a:srgbClr>
                      </a:outerShdw>
                    </a:effectLst>
                  </a:rPr>
                  <a:t>Mo, 11.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  Wachteln und Manna</a:t>
                </a:r>
                <a:endParaRPr lang="es-ES" sz="2400" kern="1200" dirty="0">
                  <a:effectLst>
                    <a:outerShdw blurRad="38100" dist="38100" dir="2700000" algn="tl">
                      <a:srgbClr val="000000">
                        <a:alpha val="43137"/>
                      </a:srgbClr>
                    </a:outerShdw>
                  </a:effectLst>
                </a:endParaRPr>
              </a:p>
            </p:txBody>
          </p:sp>
        </p:grpSp>
      </p:grpSp>
      <p:grpSp>
        <p:nvGrpSpPr>
          <p:cNvPr id="15" name="Gruppieren 14">
            <a:extLst>
              <a:ext uri="{FF2B5EF4-FFF2-40B4-BE49-F238E27FC236}">
                <a16:creationId xmlns:a16="http://schemas.microsoft.com/office/drawing/2014/main" id="{3D3708B9-35EA-29F2-E6EC-8998696DE050}"/>
              </a:ext>
            </a:extLst>
          </p:cNvPr>
          <p:cNvGrpSpPr/>
          <p:nvPr/>
        </p:nvGrpSpPr>
        <p:grpSpPr>
          <a:xfrm>
            <a:off x="8753386" y="1855373"/>
            <a:ext cx="2419844" cy="2386788"/>
            <a:chOff x="9741676" y="1689968"/>
            <a:chExt cx="2263700" cy="2386788"/>
          </a:xfrm>
        </p:grpSpPr>
        <p:sp>
          <p:nvSpPr>
            <p:cNvPr id="18" name="Rectángulo 17">
              <a:extLst>
                <a:ext uri="{FF2B5EF4-FFF2-40B4-BE49-F238E27FC236}">
                  <a16:creationId xmlns:a16="http://schemas.microsoft.com/office/drawing/2014/main" id="{6BD26106-E2A2-F258-A6A6-32529226FA27}"/>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b="1" dirty="0"/>
            </a:p>
            <a:p>
              <a:endParaRPr lang="es-ES" dirty="0"/>
            </a:p>
          </p:txBody>
        </p:sp>
        <p:sp>
          <p:nvSpPr>
            <p:cNvPr id="19" name="Rectángulo 18">
              <a:extLst>
                <a:ext uri="{FF2B5EF4-FFF2-40B4-BE49-F238E27FC236}">
                  <a16:creationId xmlns:a16="http://schemas.microsoft.com/office/drawing/2014/main" id="{7EA69155-287C-6B90-48DA-E9418AC8C2A5}"/>
                </a:ext>
              </a:extLst>
            </p:cNvPr>
            <p:cNvSpPr/>
            <p:nvPr/>
          </p:nvSpPr>
          <p:spPr>
            <a:xfrm>
              <a:off x="9965985" y="1745455"/>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38" name="Rectángulo 12">
              <a:extLst>
                <a:ext uri="{FF2B5EF4-FFF2-40B4-BE49-F238E27FC236}">
                  <a16:creationId xmlns:a16="http://schemas.microsoft.com/office/drawing/2014/main" id="{5400CCEC-6186-496F-EEB5-C8D183F658B1}"/>
                </a:ext>
              </a:extLst>
            </p:cNvPr>
            <p:cNvSpPr/>
            <p:nvPr/>
          </p:nvSpPr>
          <p:spPr>
            <a:xfrm>
              <a:off x="9751569" y="3290699"/>
              <a:ext cx="2243533" cy="786057"/>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de-DE" b="1" dirty="0">
                  <a:solidFill>
                    <a:schemeClr val="tx1">
                      <a:hueOff val="0"/>
                      <a:satOff val="0"/>
                      <a:lumOff val="0"/>
                      <a:alphaOff val="0"/>
                    </a:schemeClr>
                  </a:solidFill>
                </a:rPr>
                <a:t>Aber am 6. Tag fiel doppelt so viel davon (2. Mo 16:22)</a:t>
              </a:r>
              <a:endParaRPr lang="es-ES" b="1" dirty="0">
                <a:solidFill>
                  <a:schemeClr val="tx1">
                    <a:hueOff val="0"/>
                    <a:satOff val="0"/>
                    <a:lumOff val="0"/>
                    <a:alphaOff val="0"/>
                  </a:schemeClr>
                </a:solidFill>
              </a:endParaRPr>
            </a:p>
          </p:txBody>
        </p:sp>
      </p:grpSp>
    </p:spTree>
    <p:extLst>
      <p:ext uri="{BB962C8B-B14F-4D97-AF65-F5344CB8AC3E}">
        <p14:creationId xmlns:p14="http://schemas.microsoft.com/office/powerpoint/2010/main" val="251635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47000">
              <a:srgbClr val="9ED2EF"/>
            </a:gs>
            <a:gs pos="89000">
              <a:srgbClr val="DED5B6"/>
            </a:gs>
            <a:gs pos="69000">
              <a:schemeClr val="accent5">
                <a:lumMod val="40000"/>
                <a:lumOff val="60000"/>
              </a:schemeClr>
            </a:gs>
            <a:gs pos="99000">
              <a:schemeClr val="accent6">
                <a:lumMod val="45000"/>
                <a:lumOff val="55000"/>
              </a:schemeClr>
            </a:gs>
            <a:gs pos="4000">
              <a:schemeClr val="accent6">
                <a:lumMod val="45000"/>
                <a:lumOff val="55000"/>
              </a:schemeClr>
            </a:gs>
          </a:gsLst>
          <a:lin ang="5400000" scaled="1"/>
        </a:grad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820883" y="141409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68E53A22-1B9B-1F60-795C-22E6E084DE45}"/>
              </a:ext>
            </a:extLst>
          </p:cNvPr>
          <p:cNvSpPr txBox="1"/>
          <p:nvPr/>
        </p:nvSpPr>
        <p:spPr>
          <a:xfrm>
            <a:off x="2922814" y="0"/>
            <a:ext cx="9269185"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a:solidFill>
                  <a:schemeClr val="tx2">
                    <a:lumMod val="75000"/>
                  </a:schemeClr>
                </a:solidFill>
                <a:effectLst>
                  <a:glow rad="127000">
                    <a:srgbClr val="FBECBD"/>
                  </a:glow>
                  <a:outerShdw blurRad="50800" dist="38100" dir="2700000" algn="tl" rotWithShape="0">
                    <a:srgbClr val="FF9900">
                      <a:lumMod val="60000"/>
                      <a:lumOff val="40000"/>
                      <a:alpha val="92000"/>
                    </a:srgbClr>
                  </a:outerShdw>
                </a:effectLst>
                <a:uLnTx/>
                <a:uFillTx/>
                <a:latin typeface="Aptos" panose="02110004020202020204"/>
                <a:ea typeface="+mn-ea"/>
                <a:cs typeface="+mn-cs"/>
              </a:rPr>
              <a:t>DER FELS VOM BERG HOREB</a:t>
            </a:r>
          </a:p>
        </p:txBody>
      </p:sp>
      <p:sp>
        <p:nvSpPr>
          <p:cNvPr id="5" name="CuadroTexto 4">
            <a:extLst>
              <a:ext uri="{FF2B5EF4-FFF2-40B4-BE49-F238E27FC236}">
                <a16:creationId xmlns:a16="http://schemas.microsoft.com/office/drawing/2014/main" id="{CBD9F2CA-6C40-3AE6-39EB-575E322D8C4C}"/>
              </a:ext>
            </a:extLst>
          </p:cNvPr>
          <p:cNvSpPr txBox="1"/>
          <p:nvPr/>
        </p:nvSpPr>
        <p:spPr>
          <a:xfrm>
            <a:off x="5013438" y="776751"/>
            <a:ext cx="6966644" cy="1569660"/>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785048"/>
                </a:solidFill>
                <a:effectLst/>
                <a:uLnTx/>
                <a:uFillTx/>
                <a:latin typeface="Candara" panose="020E0502030303020204" pitchFamily="34" charset="0"/>
              </a:rPr>
              <a:t>“</a:t>
            </a:r>
            <a:r>
              <a:rPr lang="de-DE" sz="2000" b="1" dirty="0">
                <a:solidFill>
                  <a:srgbClr val="785048"/>
                </a:solidFill>
                <a:latin typeface="Candara" panose="020E0502030303020204" pitchFamily="34" charset="0"/>
              </a:rPr>
              <a:t>Siehe, ICH will dort vor dir stehen auf dem Felsen am Horeb. Da sollst du an den Felsen schlagen, </a:t>
            </a:r>
            <a:br>
              <a:rPr lang="de-DE" sz="2000" b="1" dirty="0">
                <a:solidFill>
                  <a:srgbClr val="785048"/>
                </a:solidFill>
                <a:latin typeface="Candara" panose="020E0502030303020204" pitchFamily="34" charset="0"/>
              </a:rPr>
            </a:br>
            <a:r>
              <a:rPr lang="de-DE" sz="2000" b="1" dirty="0">
                <a:solidFill>
                  <a:srgbClr val="785048"/>
                </a:solidFill>
                <a:latin typeface="Candara" panose="020E0502030303020204" pitchFamily="34" charset="0"/>
              </a:rPr>
              <a:t>so wird Wasser herauslaufen, dass das Volk trinke.‘ </a:t>
            </a:r>
            <a:br>
              <a:rPr lang="de-DE" sz="2000" b="1" dirty="0">
                <a:solidFill>
                  <a:srgbClr val="785048"/>
                </a:solidFill>
                <a:latin typeface="Candara" panose="020E0502030303020204" pitchFamily="34" charset="0"/>
              </a:rPr>
            </a:br>
            <a:r>
              <a:rPr lang="de-DE" sz="2000" b="1" dirty="0">
                <a:solidFill>
                  <a:srgbClr val="785048"/>
                </a:solidFill>
                <a:latin typeface="Candara" panose="020E0502030303020204" pitchFamily="34" charset="0"/>
              </a:rPr>
              <a:t>Und Mose tat so vor den Augen der Ältesten von Israel.</a:t>
            </a:r>
            <a:r>
              <a:rPr kumimoji="0" lang="en" sz="2000" b="1" i="0" u="none" strike="noStrike" kern="1200" cap="none" spc="0" normalizeH="0" baseline="0" noProof="0" dirty="0">
                <a:ln>
                  <a:noFill/>
                </a:ln>
                <a:solidFill>
                  <a:srgbClr val="785048"/>
                </a:solidFill>
                <a:effectLst/>
                <a:uLnTx/>
                <a:uFillTx/>
                <a:latin typeface="Candara" panose="020E0502030303020204" pitchFamily="34" charset="0"/>
              </a:rPr>
              <a:t>” </a:t>
            </a:r>
            <a:br>
              <a:rPr kumimoji="0" lang="en" sz="2000" b="1" i="0" u="none" strike="noStrike" kern="1200" cap="none" spc="0" normalizeH="0" baseline="0" noProof="0" dirty="0">
                <a:ln>
                  <a:noFill/>
                </a:ln>
                <a:solidFill>
                  <a:srgbClr val="785048"/>
                </a:solidFill>
                <a:effectLst/>
                <a:uLnTx/>
                <a:uFillTx/>
                <a:latin typeface="Candara" panose="020E0502030303020204" pitchFamily="34" charset="0"/>
              </a:rPr>
            </a:br>
            <a:r>
              <a:rPr kumimoji="0" lang="en" sz="1600" b="1" i="0" u="none" strike="noStrike" kern="1200" cap="none" spc="0" normalizeH="0" baseline="0" noProof="0" dirty="0">
                <a:ln>
                  <a:noFill/>
                </a:ln>
                <a:solidFill>
                  <a:srgbClr val="785048"/>
                </a:solidFill>
                <a:effectLst/>
                <a:uLnTx/>
                <a:uFillTx/>
                <a:latin typeface="Candara" panose="020E0502030303020204" pitchFamily="34" charset="0"/>
              </a:rPr>
              <a:t>(</a:t>
            </a:r>
            <a:r>
              <a:rPr lang="en" sz="1600" b="1" dirty="0">
                <a:solidFill>
                  <a:srgbClr val="785048"/>
                </a:solidFill>
                <a:latin typeface="Candara" panose="020E0502030303020204" pitchFamily="34" charset="0"/>
              </a:rPr>
              <a:t>2. Mo</a:t>
            </a:r>
            <a:r>
              <a:rPr kumimoji="0" lang="en" sz="1600" b="1" i="0" u="none" strike="noStrike" kern="1200" cap="none" spc="0" normalizeH="0" baseline="0" noProof="0" dirty="0">
                <a:ln>
                  <a:noFill/>
                </a:ln>
                <a:solidFill>
                  <a:srgbClr val="785048"/>
                </a:solidFill>
                <a:effectLst/>
                <a:uLnTx/>
                <a:uFillTx/>
                <a:latin typeface="Candara" panose="020E0502030303020204" pitchFamily="34" charset="0"/>
              </a:rPr>
              <a:t> 17:6)</a:t>
            </a:r>
          </a:p>
        </p:txBody>
      </p:sp>
      <p:sp>
        <p:nvSpPr>
          <p:cNvPr id="6" name="CuadroTexto 5">
            <a:extLst>
              <a:ext uri="{FF2B5EF4-FFF2-40B4-BE49-F238E27FC236}">
                <a16:creationId xmlns:a16="http://schemas.microsoft.com/office/drawing/2014/main" id="{F19D20A1-4C2B-7467-ABF1-33C5C5E0E9E7}"/>
              </a:ext>
            </a:extLst>
          </p:cNvPr>
          <p:cNvSpPr txBox="1"/>
          <p:nvPr/>
        </p:nvSpPr>
        <p:spPr>
          <a:xfrm>
            <a:off x="54102" y="1130694"/>
            <a:ext cx="4681818" cy="1938992"/>
          </a:xfrm>
          <a:prstGeom prst="rect">
            <a:avLst/>
          </a:prstGeom>
          <a:noFill/>
        </p:spPr>
        <p:txBody>
          <a:bodyPr wrap="square" rtlCol="0">
            <a:spAutoFit/>
          </a:bodyPr>
          <a:lstStyle/>
          <a:p>
            <a:pPr lvl="0" algn="ctr">
              <a:spcBef>
                <a:spcPts val="600"/>
              </a:spcBef>
              <a:defRPr/>
            </a:pPr>
            <a:r>
              <a:rPr lang="de-DE" sz="2000" b="1" dirty="0">
                <a:solidFill>
                  <a:prstClr val="black"/>
                </a:solidFill>
              </a:rPr>
              <a:t>„Ist der HERR unter uns oder nicht?“ </a:t>
            </a:r>
            <a:r>
              <a:rPr lang="de-DE" b="1" dirty="0">
                <a:solidFill>
                  <a:prstClr val="black"/>
                </a:solidFill>
              </a:rPr>
              <a:t>(2. Mose 17,7). </a:t>
            </a:r>
            <a:br>
              <a:rPr lang="de-DE" sz="2000" b="1" dirty="0">
                <a:solidFill>
                  <a:prstClr val="black"/>
                </a:solidFill>
              </a:rPr>
            </a:br>
            <a:r>
              <a:rPr lang="de-DE" sz="2000" b="1" dirty="0">
                <a:solidFill>
                  <a:prstClr val="black"/>
                </a:solidFill>
              </a:rPr>
              <a:t>Hat GOTT ihnen nicht jeden Tag BROT VOM HIMMEL gesandt? </a:t>
            </a:r>
            <a:br>
              <a:rPr lang="de-DE" sz="2000" b="1" dirty="0">
                <a:solidFill>
                  <a:prstClr val="black"/>
                </a:solidFill>
              </a:rPr>
            </a:br>
            <a:r>
              <a:rPr lang="de-DE" sz="2000" b="1" dirty="0">
                <a:solidFill>
                  <a:prstClr val="black"/>
                </a:solidFill>
              </a:rPr>
              <a:t>Konnten sie das nicht an der WOLKE erkennen?</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CuadroTexto 12">
            <a:extLst>
              <a:ext uri="{FF2B5EF4-FFF2-40B4-BE49-F238E27FC236}">
                <a16:creationId xmlns:a16="http://schemas.microsoft.com/office/drawing/2014/main" id="{E524A512-28C9-CA45-4F67-A33972936F23}"/>
              </a:ext>
            </a:extLst>
          </p:cNvPr>
          <p:cNvSpPr txBox="1"/>
          <p:nvPr/>
        </p:nvSpPr>
        <p:spPr>
          <a:xfrm>
            <a:off x="246849" y="3012754"/>
            <a:ext cx="4681818" cy="3785652"/>
          </a:xfrm>
          <a:prstGeom prst="rect">
            <a:avLst/>
          </a:prstGeom>
          <a:noFill/>
        </p:spPr>
        <p:txBody>
          <a:bodyPr wrap="square">
            <a:spAutoFit/>
          </a:bodyPr>
          <a:lstStyle/>
          <a:p>
            <a:pPr lvl="0" algn="ctr">
              <a:spcBef>
                <a:spcPts val="600"/>
              </a:spcBef>
              <a:defRPr/>
            </a:pPr>
            <a:r>
              <a:rPr lang="de-DE" sz="2000" b="1" dirty="0">
                <a:solidFill>
                  <a:prstClr val="black"/>
                </a:solidFill>
              </a:rPr>
              <a:t>Der Unglaube Israels ist bestürzend. </a:t>
            </a:r>
            <a:r>
              <a:rPr lang="de-DE" sz="2000" b="1" dirty="0">
                <a:solidFill>
                  <a:prstClr val="black"/>
                </a:solidFill>
                <a:highlight>
                  <a:srgbClr val="FF0000"/>
                </a:highlight>
              </a:rPr>
              <a:t>„Gebt Acht, </a:t>
            </a:r>
            <a:r>
              <a:rPr lang="de-DE" sz="2000" b="1" dirty="0">
                <a:solidFill>
                  <a:prstClr val="black"/>
                </a:solidFill>
              </a:rPr>
              <a:t>Brüder und Schwestern, </a:t>
            </a:r>
            <a:r>
              <a:rPr lang="de-DE" sz="2000" b="1" dirty="0">
                <a:solidFill>
                  <a:prstClr val="black"/>
                </a:solidFill>
                <a:highlight>
                  <a:srgbClr val="FF0000"/>
                </a:highlight>
              </a:rPr>
              <a:t>dass keiner </a:t>
            </a:r>
            <a:r>
              <a:rPr lang="de-DE" sz="2000" b="1" dirty="0">
                <a:solidFill>
                  <a:prstClr val="black"/>
                </a:solidFill>
              </a:rPr>
              <a:t>von euch </a:t>
            </a:r>
            <a:r>
              <a:rPr lang="de-DE" sz="2000" b="1" dirty="0">
                <a:solidFill>
                  <a:prstClr val="black"/>
                </a:solidFill>
                <a:highlight>
                  <a:srgbClr val="FF0000"/>
                </a:highlight>
              </a:rPr>
              <a:t>ein böses, ungläubiges Herz hat</a:t>
            </a:r>
            <a:r>
              <a:rPr lang="de-DE" sz="2000" b="1" dirty="0">
                <a:solidFill>
                  <a:prstClr val="black"/>
                </a:solidFill>
              </a:rPr>
              <a:t>, </a:t>
            </a:r>
            <a:br>
              <a:rPr lang="de-DE" sz="2000" b="1" dirty="0">
                <a:solidFill>
                  <a:prstClr val="black"/>
                </a:solidFill>
              </a:rPr>
            </a:br>
            <a:r>
              <a:rPr lang="de-DE" sz="2000" b="1" dirty="0">
                <a:solidFill>
                  <a:prstClr val="black"/>
                </a:solidFill>
              </a:rPr>
              <a:t>dass </a:t>
            </a:r>
            <a:r>
              <a:rPr lang="de-DE" sz="2000" b="1" dirty="0">
                <a:solidFill>
                  <a:prstClr val="black"/>
                </a:solidFill>
                <a:highlight>
                  <a:srgbClr val="FF0000"/>
                </a:highlight>
              </a:rPr>
              <a:t>keiner</a:t>
            </a:r>
            <a:r>
              <a:rPr lang="de-DE" sz="2000" b="1" dirty="0">
                <a:solidFill>
                  <a:prstClr val="black"/>
                </a:solidFill>
              </a:rPr>
              <a:t> </a:t>
            </a:r>
            <a:br>
              <a:rPr lang="de-DE" sz="2000" b="1" dirty="0">
                <a:solidFill>
                  <a:prstClr val="black"/>
                </a:solidFill>
              </a:rPr>
            </a:br>
            <a:r>
              <a:rPr lang="de-DE" sz="2000" b="1" dirty="0">
                <a:solidFill>
                  <a:prstClr val="black"/>
                </a:solidFill>
                <a:highlight>
                  <a:srgbClr val="FF0000"/>
                </a:highlight>
              </a:rPr>
              <a:t>vom lebendigen GOTT abfällt</a:t>
            </a:r>
            <a:r>
              <a:rPr lang="de-DE" sz="2000" b="1" dirty="0">
                <a:solidFill>
                  <a:prstClr val="black"/>
                </a:solidFill>
              </a:rPr>
              <a:t>, </a:t>
            </a:r>
            <a:br>
              <a:rPr lang="de-DE" sz="2000" b="1" dirty="0">
                <a:solidFill>
                  <a:prstClr val="black"/>
                </a:solidFill>
              </a:rPr>
            </a:br>
            <a:r>
              <a:rPr lang="de-DE" sz="2000" b="1" dirty="0">
                <a:solidFill>
                  <a:prstClr val="black"/>
                </a:solidFill>
                <a:highlight>
                  <a:srgbClr val="FFFF00"/>
                </a:highlight>
              </a:rPr>
              <a:t>sondern ermahnt einander jeden Tag, solange es noch heißt: „Heute“, </a:t>
            </a:r>
            <a:br>
              <a:rPr lang="de-DE" sz="2000" b="1" dirty="0">
                <a:solidFill>
                  <a:prstClr val="black"/>
                </a:solidFill>
              </a:rPr>
            </a:br>
            <a:r>
              <a:rPr lang="de-DE" sz="2000" b="1" dirty="0">
                <a:solidFill>
                  <a:prstClr val="black"/>
                </a:solidFill>
                <a:highlight>
                  <a:srgbClr val="FF0000"/>
                </a:highlight>
              </a:rPr>
              <a:t>damit niemand </a:t>
            </a:r>
            <a:r>
              <a:rPr lang="de-DE" sz="2000" b="1" dirty="0">
                <a:solidFill>
                  <a:prstClr val="black"/>
                </a:solidFill>
              </a:rPr>
              <a:t>von euch </a:t>
            </a:r>
            <a:br>
              <a:rPr lang="de-DE" sz="2000" b="1" dirty="0">
                <a:solidFill>
                  <a:prstClr val="black"/>
                </a:solidFill>
              </a:rPr>
            </a:br>
            <a:r>
              <a:rPr lang="de-DE" sz="2000" b="1" dirty="0">
                <a:solidFill>
                  <a:prstClr val="black"/>
                </a:solidFill>
              </a:rPr>
              <a:t>durch den </a:t>
            </a:r>
            <a:r>
              <a:rPr lang="de-DE" sz="2000" b="1" dirty="0">
                <a:solidFill>
                  <a:prstClr val="black"/>
                </a:solidFill>
                <a:highlight>
                  <a:srgbClr val="FF0000"/>
                </a:highlight>
              </a:rPr>
              <a:t>Betrug der Sünde </a:t>
            </a:r>
            <a:br>
              <a:rPr lang="de-DE" sz="2000" b="1" dirty="0">
                <a:solidFill>
                  <a:prstClr val="black"/>
                </a:solidFill>
              </a:rPr>
            </a:br>
            <a:r>
              <a:rPr lang="de-DE" sz="2000" b="1" dirty="0">
                <a:solidFill>
                  <a:prstClr val="black"/>
                </a:solidFill>
                <a:highlight>
                  <a:srgbClr val="FF0000"/>
                </a:highlight>
              </a:rPr>
              <a:t>verhärtet wird;‘ “</a:t>
            </a:r>
            <a:br>
              <a:rPr lang="de-DE" sz="2000" b="1" dirty="0">
                <a:solidFill>
                  <a:prstClr val="black"/>
                </a:solidFill>
                <a:highlight>
                  <a:srgbClr val="FF0000"/>
                </a:highlight>
              </a:rPr>
            </a:br>
            <a:r>
              <a:rPr lang="de-DE" b="1" dirty="0">
                <a:solidFill>
                  <a:prstClr val="black"/>
                </a:solidFill>
              </a:rPr>
              <a:t>(Hebr. 3,12-13).</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 name="Diagram group">
            <a:extLst>
              <a:ext uri="{FF2B5EF4-FFF2-40B4-BE49-F238E27FC236}">
                <a16:creationId xmlns:a16="http://schemas.microsoft.com/office/drawing/2014/main" id="{7A62DE2B-D4A3-6AAC-47AD-652C02E4CBB9}"/>
              </a:ext>
            </a:extLst>
          </p:cNvPr>
          <p:cNvGrpSpPr/>
          <p:nvPr/>
        </p:nvGrpSpPr>
        <p:grpSpPr>
          <a:xfrm>
            <a:off x="-96306" y="18228"/>
            <a:ext cx="3324532" cy="1167371"/>
            <a:chOff x="0" y="2315069"/>
            <a:chExt cx="8027290" cy="1167371"/>
          </a:xfrm>
          <a:scene3d>
            <a:camera prst="perspectiveHeroicExtremeRightFacing" zoom="82000">
              <a:rot lat="21300000" lon="20400000" rev="180000"/>
            </a:camera>
            <a:lightRig rig="morning" dir="t">
              <a:rot lat="0" lon="0" rev="20400000"/>
            </a:lightRig>
          </a:scene3d>
        </p:grpSpPr>
        <p:grpSp>
          <p:nvGrpSpPr>
            <p:cNvPr id="8" name="Gruppieren 7">
              <a:extLst>
                <a:ext uri="{FF2B5EF4-FFF2-40B4-BE49-F238E27FC236}">
                  <a16:creationId xmlns:a16="http://schemas.microsoft.com/office/drawing/2014/main" id="{D767FD38-8437-81CC-358A-2C8532EF7572}"/>
                </a:ext>
              </a:extLst>
            </p:cNvPr>
            <p:cNvGrpSpPr/>
            <p:nvPr/>
          </p:nvGrpSpPr>
          <p:grpSpPr>
            <a:xfrm>
              <a:off x="0" y="2315069"/>
              <a:ext cx="8027290" cy="1167371"/>
              <a:chOff x="0" y="2315069"/>
              <a:chExt cx="8027290" cy="1167371"/>
            </a:xfrm>
          </p:grpSpPr>
          <p:sp>
            <p:nvSpPr>
              <p:cNvPr id="12" name="Legende: mit Pfeil nach oben 11">
                <a:extLst>
                  <a:ext uri="{FF2B5EF4-FFF2-40B4-BE49-F238E27FC236}">
                    <a16:creationId xmlns:a16="http://schemas.microsoft.com/office/drawing/2014/main" id="{55BD9CD7-F1EB-30BB-C980-279BA78722FD}"/>
                  </a:ext>
                </a:extLst>
              </p:cNvPr>
              <p:cNvSpPr/>
              <p:nvPr/>
            </p:nvSpPr>
            <p:spPr>
              <a:xfrm rot="10800000">
                <a:off x="0" y="2315069"/>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6047988"/>
                  <a:satOff val="0"/>
                  <a:lumOff val="0"/>
                  <a:alphaOff val="0"/>
                </a:schemeClr>
              </a:fillRef>
              <a:effectRef idx="2">
                <a:schemeClr val="accent5">
                  <a:hueOff val="6047988"/>
                  <a:satOff val="0"/>
                  <a:lumOff val="0"/>
                  <a:alphaOff val="0"/>
                </a:schemeClr>
              </a:effectRef>
              <a:fontRef idx="minor">
                <a:schemeClr val="lt1"/>
              </a:fontRef>
            </p:style>
            <p:txBody>
              <a:bodyPr/>
              <a:lstStyle/>
              <a:p>
                <a:endParaRPr lang="de-DE"/>
              </a:p>
            </p:txBody>
          </p:sp>
          <p:sp>
            <p:nvSpPr>
              <p:cNvPr id="14" name="Legende: mit Pfeil nach oben 4">
                <a:extLst>
                  <a:ext uri="{FF2B5EF4-FFF2-40B4-BE49-F238E27FC236}">
                    <a16:creationId xmlns:a16="http://schemas.microsoft.com/office/drawing/2014/main" id="{4C2F6EBA-EB03-7609-18F1-7F5DE666B0BE}"/>
                  </a:ext>
                </a:extLst>
              </p:cNvPr>
              <p:cNvSpPr txBox="1"/>
              <p:nvPr/>
            </p:nvSpPr>
            <p:spPr>
              <a:xfrm rot="21600000">
                <a:off x="0" y="2315069"/>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i="1"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Di, 12.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    Wasser aus dem Felsen</a:t>
                </a:r>
                <a:endParaRPr lang="es-ES" sz="2400" kern="1200"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47000">
              <a:srgbClr val="9ED2EF"/>
            </a:gs>
            <a:gs pos="89000">
              <a:srgbClr val="DED5B6"/>
            </a:gs>
            <a:gs pos="69000">
              <a:schemeClr val="accent5">
                <a:lumMod val="40000"/>
                <a:lumOff val="60000"/>
              </a:schemeClr>
            </a:gs>
            <a:gs pos="99000">
              <a:schemeClr val="accent6">
                <a:lumMod val="45000"/>
                <a:lumOff val="55000"/>
              </a:schemeClr>
            </a:gs>
            <a:gs pos="4000">
              <a:schemeClr val="accent6">
                <a:lumMod val="45000"/>
                <a:lumOff val="55000"/>
              </a:schemeClr>
            </a:gs>
          </a:gsLst>
          <a:lin ang="5400000" scaled="1"/>
        </a:gradFill>
        <a:effectLst/>
      </p:bgPr>
    </p:bg>
    <p:spTree>
      <p:nvGrpSpPr>
        <p:cNvPr id="1" name="">
          <a:extLst>
            <a:ext uri="{FF2B5EF4-FFF2-40B4-BE49-F238E27FC236}">
              <a16:creationId xmlns:a16="http://schemas.microsoft.com/office/drawing/2014/main" id="{BE93C719-656E-40D2-EDFA-22E9CB06A3C1}"/>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BEC7E81F-1A36-8D5F-6057-EB9A525D912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52303" y="1687356"/>
            <a:ext cx="6812570" cy="5007238"/>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8FCB1BBB-D52E-F116-CAF8-1EB929FF2B58}"/>
              </a:ext>
            </a:extLst>
          </p:cNvPr>
          <p:cNvSpPr txBox="1"/>
          <p:nvPr/>
        </p:nvSpPr>
        <p:spPr>
          <a:xfrm>
            <a:off x="2922815" y="-109422"/>
            <a:ext cx="9269185"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a:solidFill>
                  <a:schemeClr val="tx2">
                    <a:lumMod val="75000"/>
                  </a:schemeClr>
                </a:solidFill>
                <a:effectLst>
                  <a:glow rad="127000">
                    <a:srgbClr val="FBECBD"/>
                  </a:glow>
                  <a:outerShdw blurRad="50800" dist="38100" dir="2700000" algn="tl" rotWithShape="0">
                    <a:srgbClr val="FF9900">
                      <a:lumMod val="60000"/>
                      <a:lumOff val="40000"/>
                      <a:alpha val="92000"/>
                    </a:srgbClr>
                  </a:outerShdw>
                </a:effectLst>
                <a:uLnTx/>
                <a:uFillTx/>
                <a:latin typeface="Aptos" panose="02110004020202020204"/>
                <a:ea typeface="+mn-ea"/>
                <a:cs typeface="+mn-cs"/>
              </a:rPr>
              <a:t>DER FELS VOM BERG HOREB</a:t>
            </a:r>
          </a:p>
        </p:txBody>
      </p:sp>
      <p:sp>
        <p:nvSpPr>
          <p:cNvPr id="5" name="CuadroTexto 4">
            <a:extLst>
              <a:ext uri="{FF2B5EF4-FFF2-40B4-BE49-F238E27FC236}">
                <a16:creationId xmlns:a16="http://schemas.microsoft.com/office/drawing/2014/main" id="{035EA5FD-54FE-41D7-F305-4FB30167FD74}"/>
              </a:ext>
            </a:extLst>
          </p:cNvPr>
          <p:cNvSpPr txBox="1"/>
          <p:nvPr/>
        </p:nvSpPr>
        <p:spPr>
          <a:xfrm>
            <a:off x="127127" y="601913"/>
            <a:ext cx="12191998" cy="101566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785048"/>
                </a:solidFill>
                <a:effectLst/>
                <a:uLnTx/>
                <a:uFillTx/>
                <a:latin typeface="Candara" panose="020E0502030303020204" pitchFamily="34" charset="0"/>
              </a:rPr>
              <a:t>“</a:t>
            </a:r>
            <a:r>
              <a:rPr lang="de-DE" sz="2000" b="1" dirty="0">
                <a:solidFill>
                  <a:srgbClr val="785048"/>
                </a:solidFill>
                <a:latin typeface="Candara" panose="020E0502030303020204" pitchFamily="34" charset="0"/>
              </a:rPr>
              <a:t>Siehe, ich will dort vor dir stehen auf dem Felsen am Horeb. </a:t>
            </a:r>
            <a:br>
              <a:rPr lang="de-DE" sz="2000" b="1" dirty="0">
                <a:solidFill>
                  <a:srgbClr val="785048"/>
                </a:solidFill>
                <a:latin typeface="Candara" panose="020E0502030303020204" pitchFamily="34" charset="0"/>
              </a:rPr>
            </a:br>
            <a:r>
              <a:rPr lang="de-DE" sz="2000" b="1" dirty="0">
                <a:solidFill>
                  <a:srgbClr val="785048"/>
                </a:solidFill>
                <a:latin typeface="Candara" panose="020E0502030303020204" pitchFamily="34" charset="0"/>
              </a:rPr>
              <a:t>Da sollst du an den Felsen schlagen, so wird Wasser herauslaufen, dass das Volk trinke. Und Mose tat so vor den Augen der Ältesten von Israel.</a:t>
            </a:r>
            <a:r>
              <a:rPr kumimoji="0" lang="en" sz="2000" b="1" i="0" u="none" strike="noStrike" kern="1200" cap="none" spc="0" normalizeH="0" baseline="0" noProof="0" dirty="0">
                <a:ln>
                  <a:noFill/>
                </a:ln>
                <a:solidFill>
                  <a:srgbClr val="785048"/>
                </a:solidFill>
                <a:effectLst/>
                <a:uLnTx/>
                <a:uFillTx/>
                <a:latin typeface="Candara" panose="020E0502030303020204" pitchFamily="34" charset="0"/>
              </a:rPr>
              <a:t>” </a:t>
            </a:r>
            <a:r>
              <a:rPr kumimoji="0" lang="en" sz="1600" b="1" i="0" u="none" strike="noStrike" kern="1200" cap="none" spc="0" normalizeH="0" baseline="0" noProof="0" dirty="0">
                <a:ln>
                  <a:noFill/>
                </a:ln>
                <a:solidFill>
                  <a:srgbClr val="785048"/>
                </a:solidFill>
                <a:effectLst/>
                <a:uLnTx/>
                <a:uFillTx/>
                <a:latin typeface="Candara" panose="020E0502030303020204" pitchFamily="34" charset="0"/>
              </a:rPr>
              <a:t>(</a:t>
            </a:r>
            <a:r>
              <a:rPr lang="en" sz="1600" b="1" dirty="0">
                <a:solidFill>
                  <a:srgbClr val="785048"/>
                </a:solidFill>
                <a:latin typeface="Candara" panose="020E0502030303020204" pitchFamily="34" charset="0"/>
              </a:rPr>
              <a:t>2. Mo</a:t>
            </a:r>
            <a:r>
              <a:rPr kumimoji="0" lang="en" sz="1600" b="1" i="0" u="none" strike="noStrike" kern="1200" cap="none" spc="0" normalizeH="0" baseline="0" noProof="0" dirty="0">
                <a:ln>
                  <a:noFill/>
                </a:ln>
                <a:solidFill>
                  <a:srgbClr val="785048"/>
                </a:solidFill>
                <a:effectLst/>
                <a:uLnTx/>
                <a:uFillTx/>
                <a:latin typeface="Candara" panose="020E0502030303020204" pitchFamily="34" charset="0"/>
              </a:rPr>
              <a:t> 17:6)</a:t>
            </a:r>
          </a:p>
        </p:txBody>
      </p:sp>
      <p:sp>
        <p:nvSpPr>
          <p:cNvPr id="7" name="CuadroTexto 6">
            <a:extLst>
              <a:ext uri="{FF2B5EF4-FFF2-40B4-BE49-F238E27FC236}">
                <a16:creationId xmlns:a16="http://schemas.microsoft.com/office/drawing/2014/main" id="{C7DD209B-CF8D-83A4-089A-BACFA2B769D9}"/>
              </a:ext>
            </a:extLst>
          </p:cNvPr>
          <p:cNvSpPr txBox="1"/>
          <p:nvPr/>
        </p:nvSpPr>
        <p:spPr>
          <a:xfrm>
            <a:off x="1310640" y="4174381"/>
            <a:ext cx="4135494" cy="2462213"/>
          </a:xfrm>
          <a:prstGeom prst="rect">
            <a:avLst/>
          </a:prstGeom>
          <a:noFill/>
        </p:spPr>
        <p:txBody>
          <a:bodyPr wrap="square">
            <a:spAutoFit/>
          </a:bodyPr>
          <a:lstStyle/>
          <a:p>
            <a:pPr lvl="0" algn="ctr">
              <a:spcBef>
                <a:spcPts val="600"/>
              </a:spcBef>
              <a:defRPr/>
            </a:pPr>
            <a:r>
              <a:rPr lang="de-DE" sz="2400" b="1" dirty="0">
                <a:solidFill>
                  <a:prstClr val="black"/>
                </a:solidFill>
              </a:rPr>
              <a:t>Für sie ist </a:t>
            </a:r>
            <a:r>
              <a:rPr lang="de-DE" sz="2400" b="1" dirty="0">
                <a:solidFill>
                  <a:prstClr val="black"/>
                </a:solidFill>
                <a:highlight>
                  <a:srgbClr val="FFF9C5"/>
                </a:highlight>
              </a:rPr>
              <a:t>CHRISTUS </a:t>
            </a:r>
            <a:br>
              <a:rPr lang="de-DE" sz="2400" b="1" dirty="0">
                <a:solidFill>
                  <a:prstClr val="black"/>
                </a:solidFill>
              </a:rPr>
            </a:br>
            <a:r>
              <a:rPr lang="de-DE" sz="2400" b="1" dirty="0">
                <a:solidFill>
                  <a:prstClr val="black"/>
                </a:solidFill>
              </a:rPr>
              <a:t>ebenso wie für uns </a:t>
            </a:r>
            <a:br>
              <a:rPr lang="de-DE" sz="2400" b="1" dirty="0">
                <a:solidFill>
                  <a:prstClr val="black"/>
                </a:solidFill>
              </a:rPr>
            </a:br>
            <a:r>
              <a:rPr lang="de-DE" sz="2400" b="1" dirty="0">
                <a:solidFill>
                  <a:prstClr val="black"/>
                </a:solidFill>
              </a:rPr>
              <a:t>die </a:t>
            </a:r>
            <a:r>
              <a:rPr lang="de-DE" sz="2400" b="1" dirty="0">
                <a:solidFill>
                  <a:prstClr val="black"/>
                </a:solidFill>
                <a:highlight>
                  <a:srgbClr val="FFF9C5"/>
                </a:highlight>
              </a:rPr>
              <a:t>QUELLE DES LEBENS, </a:t>
            </a:r>
            <a:br>
              <a:rPr lang="de-DE" sz="2400" b="1" dirty="0">
                <a:solidFill>
                  <a:prstClr val="black"/>
                </a:solidFill>
              </a:rPr>
            </a:br>
            <a:r>
              <a:rPr lang="de-DE" sz="2400" b="1" dirty="0">
                <a:solidFill>
                  <a:prstClr val="black"/>
                </a:solidFill>
              </a:rPr>
              <a:t>Der auch uns </a:t>
            </a:r>
            <a:br>
              <a:rPr lang="de-DE" sz="2400" b="1" dirty="0">
                <a:solidFill>
                  <a:prstClr val="black"/>
                </a:solidFill>
              </a:rPr>
            </a:br>
            <a:r>
              <a:rPr lang="de-DE" sz="2400" b="1" dirty="0">
                <a:solidFill>
                  <a:prstClr val="black"/>
                </a:solidFill>
                <a:highlight>
                  <a:srgbClr val="FFF9C5"/>
                </a:highlight>
              </a:rPr>
              <a:t>EWIGES LEBEN </a:t>
            </a:r>
            <a:r>
              <a:rPr lang="de-DE" sz="2400" b="1" dirty="0">
                <a:solidFill>
                  <a:prstClr val="black"/>
                </a:solidFill>
              </a:rPr>
              <a:t>schenkt </a:t>
            </a:r>
            <a:br>
              <a:rPr lang="de-DE" sz="2400" b="1" dirty="0">
                <a:solidFill>
                  <a:prstClr val="black"/>
                </a:solidFill>
              </a:rPr>
            </a:br>
            <a:endParaRPr lang="de-DE" sz="500" b="1" dirty="0">
              <a:solidFill>
                <a:prstClr val="black"/>
              </a:solidFill>
            </a:endParaRPr>
          </a:p>
          <a:p>
            <a:pPr lvl="0" algn="ctr">
              <a:spcBef>
                <a:spcPts val="600"/>
              </a:spcBef>
              <a:defRPr/>
            </a:pPr>
            <a:r>
              <a:rPr lang="de-DE" sz="2400" b="1" dirty="0">
                <a:solidFill>
                  <a:prstClr val="black"/>
                </a:solidFill>
              </a:rPr>
              <a:t>(Joh. 4,13-14). </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10" name="CuadroTexto 9">
            <a:extLst>
              <a:ext uri="{FF2B5EF4-FFF2-40B4-BE49-F238E27FC236}">
                <a16:creationId xmlns:a16="http://schemas.microsoft.com/office/drawing/2014/main" id="{A8E2923F-016D-7451-2550-AD4A34F22E94}"/>
              </a:ext>
            </a:extLst>
          </p:cNvPr>
          <p:cNvSpPr txBox="1"/>
          <p:nvPr/>
        </p:nvSpPr>
        <p:spPr>
          <a:xfrm>
            <a:off x="460797" y="1578034"/>
            <a:ext cx="4791506" cy="2554545"/>
          </a:xfrm>
          <a:prstGeom prst="rect">
            <a:avLst/>
          </a:prstGeom>
          <a:noFill/>
        </p:spPr>
        <p:txBody>
          <a:bodyPr wrap="square">
            <a:spAutoFit/>
          </a:bodyPr>
          <a:lstStyle/>
          <a:p>
            <a:pPr lvl="0" algn="ctr">
              <a:spcBef>
                <a:spcPts val="600"/>
              </a:spcBef>
              <a:defRPr/>
            </a:pPr>
            <a:r>
              <a:rPr lang="de-DE" sz="2000" b="1" dirty="0">
                <a:solidFill>
                  <a:prstClr val="black"/>
                </a:solidFill>
              </a:rPr>
              <a:t>„und alle denselben geistlichen Trank getrunken haben: </a:t>
            </a:r>
            <a:br>
              <a:rPr lang="de-DE" sz="2000" b="1" dirty="0">
                <a:solidFill>
                  <a:prstClr val="black"/>
                </a:solidFill>
              </a:rPr>
            </a:br>
            <a:r>
              <a:rPr lang="de-DE" sz="2000" b="1" dirty="0">
                <a:solidFill>
                  <a:prstClr val="black"/>
                </a:solidFill>
              </a:rPr>
              <a:t>sie tranken nämlich aus einem GEISTLICHEN FELSEN, </a:t>
            </a:r>
            <a:br>
              <a:rPr lang="de-DE" sz="2000" b="1" dirty="0">
                <a:solidFill>
                  <a:prstClr val="black"/>
                </a:solidFill>
              </a:rPr>
            </a:br>
            <a:r>
              <a:rPr lang="de-DE" sz="2000" b="1" dirty="0">
                <a:solidFill>
                  <a:prstClr val="black"/>
                </a:solidFill>
              </a:rPr>
              <a:t>der sie begleitete </a:t>
            </a:r>
            <a:br>
              <a:rPr lang="de-DE" sz="2000" b="1" dirty="0">
                <a:solidFill>
                  <a:prstClr val="black"/>
                </a:solidFill>
              </a:rPr>
            </a:br>
            <a:r>
              <a:rPr lang="de-DE" sz="2000" b="1" dirty="0">
                <a:solidFill>
                  <a:prstClr val="black"/>
                </a:solidFill>
                <a:highlight>
                  <a:srgbClr val="FDCDAB"/>
                </a:highlight>
              </a:rPr>
              <a:t>und dieser FELS </a:t>
            </a:r>
            <a:br>
              <a:rPr lang="de-DE" sz="2000" b="1" dirty="0">
                <a:solidFill>
                  <a:prstClr val="black"/>
                </a:solidFill>
                <a:highlight>
                  <a:srgbClr val="FDCDAB"/>
                </a:highlight>
              </a:rPr>
            </a:br>
            <a:r>
              <a:rPr lang="de-DE" sz="2000" b="1" dirty="0">
                <a:solidFill>
                  <a:prstClr val="black"/>
                </a:solidFill>
                <a:highlight>
                  <a:srgbClr val="FDCDAB"/>
                </a:highlight>
              </a:rPr>
              <a:t>war CHRISTUS.</a:t>
            </a:r>
            <a:r>
              <a:rPr kumimoji="0" lang="en" sz="2000" b="1" i="0" u="none" strike="noStrike" kern="1200" cap="none" spc="0" normalizeH="0" baseline="0" noProof="0" dirty="0">
                <a:ln>
                  <a:noFill/>
                </a:ln>
                <a:solidFill>
                  <a:prstClr val="black"/>
                </a:solidFill>
                <a:effectLst/>
                <a:highlight>
                  <a:srgbClr val="FDCDAB"/>
                </a:highlight>
                <a:uLnTx/>
                <a:uFillTx/>
                <a:latin typeface="Aptos" panose="02110004020202020204"/>
              </a:rPr>
              <a:t>” </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 </a:t>
            </a:r>
            <a:r>
              <a:rPr lang="en" sz="2000" b="1" dirty="0">
                <a:solidFill>
                  <a:prstClr val="black"/>
                </a:solidFill>
                <a:latin typeface="Aptos" panose="02110004020202020204"/>
              </a:rPr>
              <a:t>K</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or. 10:4)</a:t>
            </a:r>
          </a:p>
        </p:txBody>
      </p:sp>
      <p:grpSp>
        <p:nvGrpSpPr>
          <p:cNvPr id="2" name="Diagram group">
            <a:extLst>
              <a:ext uri="{FF2B5EF4-FFF2-40B4-BE49-F238E27FC236}">
                <a16:creationId xmlns:a16="http://schemas.microsoft.com/office/drawing/2014/main" id="{45A975E9-3936-026A-B229-537FCAFE232E}"/>
              </a:ext>
            </a:extLst>
          </p:cNvPr>
          <p:cNvGrpSpPr/>
          <p:nvPr/>
        </p:nvGrpSpPr>
        <p:grpSpPr>
          <a:xfrm>
            <a:off x="-96306" y="18228"/>
            <a:ext cx="3324532" cy="1167371"/>
            <a:chOff x="0" y="2315069"/>
            <a:chExt cx="8027290" cy="1167371"/>
          </a:xfrm>
          <a:scene3d>
            <a:camera prst="perspectiveHeroicExtremeRightFacing" zoom="82000">
              <a:rot lat="21300000" lon="20400000" rev="180000"/>
            </a:camera>
            <a:lightRig rig="morning" dir="t">
              <a:rot lat="0" lon="0" rev="20400000"/>
            </a:lightRig>
          </a:scene3d>
        </p:grpSpPr>
        <p:grpSp>
          <p:nvGrpSpPr>
            <p:cNvPr id="8" name="Gruppieren 7">
              <a:extLst>
                <a:ext uri="{FF2B5EF4-FFF2-40B4-BE49-F238E27FC236}">
                  <a16:creationId xmlns:a16="http://schemas.microsoft.com/office/drawing/2014/main" id="{3A11B1BC-D66B-9ADF-D3BD-7B48699B4625}"/>
                </a:ext>
              </a:extLst>
            </p:cNvPr>
            <p:cNvGrpSpPr/>
            <p:nvPr/>
          </p:nvGrpSpPr>
          <p:grpSpPr>
            <a:xfrm>
              <a:off x="0" y="2315069"/>
              <a:ext cx="8027290" cy="1167371"/>
              <a:chOff x="0" y="2315069"/>
              <a:chExt cx="8027290" cy="1167371"/>
            </a:xfrm>
          </p:grpSpPr>
          <p:sp>
            <p:nvSpPr>
              <p:cNvPr id="12" name="Legende: mit Pfeil nach oben 11">
                <a:extLst>
                  <a:ext uri="{FF2B5EF4-FFF2-40B4-BE49-F238E27FC236}">
                    <a16:creationId xmlns:a16="http://schemas.microsoft.com/office/drawing/2014/main" id="{95F989A9-6927-7073-7A06-3BF02C9DC431}"/>
                  </a:ext>
                </a:extLst>
              </p:cNvPr>
              <p:cNvSpPr/>
              <p:nvPr/>
            </p:nvSpPr>
            <p:spPr>
              <a:xfrm rot="10800000">
                <a:off x="0" y="2315069"/>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6047988"/>
                  <a:satOff val="0"/>
                  <a:lumOff val="0"/>
                  <a:alphaOff val="0"/>
                </a:schemeClr>
              </a:fillRef>
              <a:effectRef idx="2">
                <a:schemeClr val="accent5">
                  <a:hueOff val="6047988"/>
                  <a:satOff val="0"/>
                  <a:lumOff val="0"/>
                  <a:alphaOff val="0"/>
                </a:schemeClr>
              </a:effectRef>
              <a:fontRef idx="minor">
                <a:schemeClr val="lt1"/>
              </a:fontRef>
            </p:style>
            <p:txBody>
              <a:bodyPr/>
              <a:lstStyle/>
              <a:p>
                <a:endParaRPr lang="de-DE"/>
              </a:p>
            </p:txBody>
          </p:sp>
          <p:sp>
            <p:nvSpPr>
              <p:cNvPr id="14" name="Legende: mit Pfeil nach oben 4">
                <a:extLst>
                  <a:ext uri="{FF2B5EF4-FFF2-40B4-BE49-F238E27FC236}">
                    <a16:creationId xmlns:a16="http://schemas.microsoft.com/office/drawing/2014/main" id="{699F6B11-5344-82C1-6EE2-4051F5BF2539}"/>
                  </a:ext>
                </a:extLst>
              </p:cNvPr>
              <p:cNvSpPr txBox="1"/>
              <p:nvPr/>
            </p:nvSpPr>
            <p:spPr>
              <a:xfrm rot="21600000">
                <a:off x="0" y="2315069"/>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i="1"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Di, 12.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    Wasser aus dem Felsen</a:t>
                </a:r>
                <a:endParaRPr lang="es-ES" sz="2400" kern="1200" dirty="0">
                  <a:effectLst>
                    <a:outerShdw blurRad="38100" dist="38100" dir="2700000" algn="tl">
                      <a:srgbClr val="000000">
                        <a:alpha val="43137"/>
                      </a:srgbClr>
                    </a:outerShdw>
                  </a:effectLst>
                </a:endParaRPr>
              </a:p>
            </p:txBody>
          </p:sp>
        </p:grpSp>
      </p:grpSp>
      <p:pic>
        <p:nvPicPr>
          <p:cNvPr id="9" name="Imagen 3">
            <a:extLst>
              <a:ext uri="{FF2B5EF4-FFF2-40B4-BE49-F238E27FC236}">
                <a16:creationId xmlns:a16="http://schemas.microsoft.com/office/drawing/2014/main" id="{771BBEF2-23B3-E16A-BCA9-2128C1133EF8}"/>
              </a:ext>
            </a:extLst>
          </p:cNvPr>
          <p:cNvPicPr>
            <a:picLocks noChangeAspect="1"/>
          </p:cNvPicPr>
          <p:nvPr/>
        </p:nvPicPr>
        <p:blipFill>
          <a:blip r:embed="rId2" cstate="email">
            <a:alphaModFix amt="73000"/>
            <a:extLst>
              <a:ext uri="{28A0092B-C50C-407E-A947-70E740481C1C}">
                <a14:useLocalDpi xmlns:a14="http://schemas.microsoft.com/office/drawing/2010/main"/>
              </a:ext>
            </a:extLst>
          </a:blip>
          <a:srcRect l="52339" t="54582" r="34102" b="3255"/>
          <a:stretch>
            <a:fillRect/>
          </a:stretch>
        </p:blipFill>
        <p:spPr>
          <a:xfrm flipH="1">
            <a:off x="-212599" y="2555474"/>
            <a:ext cx="2082801" cy="4302526"/>
          </a:xfrm>
          <a:prstGeom prst="rect">
            <a:avLst/>
          </a:prstGeom>
          <a:effectLst>
            <a:softEdge rad="317500"/>
          </a:effectLst>
        </p:spPr>
      </p:pic>
    </p:spTree>
    <p:extLst>
      <p:ext uri="{BB962C8B-B14F-4D97-AF65-F5344CB8AC3E}">
        <p14:creationId xmlns:p14="http://schemas.microsoft.com/office/powerpoint/2010/main" val="320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D8D0"/>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6C62E2-AE28-F480-96F5-70E4C8E2A86D}"/>
              </a:ext>
            </a:extLst>
          </p:cNvPr>
          <p:cNvSpPr txBox="1"/>
          <p:nvPr/>
        </p:nvSpPr>
        <p:spPr>
          <a:xfrm>
            <a:off x="3674164" y="0"/>
            <a:ext cx="8517835" cy="76944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normalizeH="0" baseline="0" noProof="0" dirty="0">
                <a:ln w="13462">
                  <a:solidFill>
                    <a:schemeClr val="bg1"/>
                  </a:solidFill>
                  <a:prstDash val="solid"/>
                </a:ln>
                <a:solidFill>
                  <a:schemeClr val="accent5">
                    <a:lumMod val="50000"/>
                  </a:schemeClr>
                </a:solidFill>
                <a:effectLst>
                  <a:outerShdw dist="38100" dir="2700000" algn="bl" rotWithShape="0">
                    <a:schemeClr val="accent5"/>
                  </a:outerShdw>
                </a:effectLst>
                <a:uLnTx/>
                <a:uFillTx/>
                <a:latin typeface="Aptos" panose="02110004020202020204"/>
                <a:ea typeface="+mn-ea"/>
                <a:cs typeface="+mn-cs"/>
              </a:rPr>
              <a:t>DIE ERHOBENEN HÄNDE</a:t>
            </a:r>
          </a:p>
        </p:txBody>
      </p:sp>
      <p:sp>
        <p:nvSpPr>
          <p:cNvPr id="5" name="CuadroTexto 4">
            <a:extLst>
              <a:ext uri="{FF2B5EF4-FFF2-40B4-BE49-F238E27FC236}">
                <a16:creationId xmlns:a16="http://schemas.microsoft.com/office/drawing/2014/main" id="{F21593F3-51B7-60BA-1975-29C741CAC33D}"/>
              </a:ext>
            </a:extLst>
          </p:cNvPr>
          <p:cNvSpPr txBox="1"/>
          <p:nvPr/>
        </p:nvSpPr>
        <p:spPr>
          <a:xfrm>
            <a:off x="3083384" y="691247"/>
            <a:ext cx="9042516"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2060"/>
                </a:solidFill>
                <a:effectLst/>
                <a:uLnTx/>
                <a:uFillTx/>
                <a:latin typeface="Candara" panose="020E0502030303020204" pitchFamily="34" charset="0"/>
              </a:rPr>
              <a:t>“</a:t>
            </a:r>
            <a:r>
              <a:rPr lang="de-DE" b="1" dirty="0">
                <a:solidFill>
                  <a:srgbClr val="002060"/>
                </a:solidFill>
                <a:latin typeface="Candara" panose="020E0502030303020204" pitchFamily="34" charset="0"/>
              </a:rPr>
              <a:t>Da kam Amalek und kämpfte gegen Israel in </a:t>
            </a:r>
            <a:r>
              <a:rPr lang="de-DE" b="1" dirty="0" err="1">
                <a:solidFill>
                  <a:srgbClr val="002060"/>
                </a:solidFill>
                <a:latin typeface="Candara" panose="020E0502030303020204" pitchFamily="34" charset="0"/>
              </a:rPr>
              <a:t>Refidim</a:t>
            </a:r>
            <a:r>
              <a:rPr lang="de-DE" b="1" dirty="0">
                <a:solidFill>
                  <a:srgbClr val="002060"/>
                </a:solidFill>
                <a:latin typeface="Candara" panose="020E0502030303020204" pitchFamily="34" charset="0"/>
              </a:rPr>
              <a:t>.</a:t>
            </a:r>
            <a:r>
              <a:rPr kumimoji="0" lang="en" sz="1800" b="1" i="0" u="none" strike="noStrike" kern="1200" cap="none" spc="0" normalizeH="0" baseline="0" noProof="0" dirty="0">
                <a:ln>
                  <a:noFill/>
                </a:ln>
                <a:solidFill>
                  <a:srgbClr val="002060"/>
                </a:solidFill>
                <a:effectLst/>
                <a:uLnTx/>
                <a:uFillTx/>
                <a:latin typeface="Candara" panose="020E0502030303020204" pitchFamily="34" charset="0"/>
              </a:rPr>
              <a:t>” </a:t>
            </a:r>
            <a:r>
              <a:rPr kumimoji="0" lang="en" sz="1400" b="1" i="0" u="none" strike="noStrike" kern="1200" cap="none" spc="0" normalizeH="0" baseline="0" noProof="0" dirty="0">
                <a:ln>
                  <a:noFill/>
                </a:ln>
                <a:solidFill>
                  <a:srgbClr val="002060"/>
                </a:solidFill>
                <a:effectLst/>
                <a:uLnTx/>
                <a:uFillTx/>
                <a:latin typeface="Candara" panose="020E0502030303020204" pitchFamily="34" charset="0"/>
              </a:rPr>
              <a:t>(2.</a:t>
            </a:r>
            <a:r>
              <a:rPr kumimoji="0" lang="en" sz="1400" b="1" i="0" u="none" strike="noStrike" kern="1200" cap="none" spc="0" normalizeH="0" noProof="0" dirty="0">
                <a:ln>
                  <a:noFill/>
                </a:ln>
                <a:solidFill>
                  <a:srgbClr val="002060"/>
                </a:solidFill>
                <a:effectLst/>
                <a:uLnTx/>
                <a:uFillTx/>
                <a:latin typeface="Candara" panose="020E0502030303020204" pitchFamily="34" charset="0"/>
              </a:rPr>
              <a:t> Mo</a:t>
            </a:r>
            <a:r>
              <a:rPr kumimoji="0" lang="en" sz="1400" b="1" i="0" u="none" strike="noStrike" kern="1200" cap="none" spc="0" normalizeH="0" baseline="0" noProof="0" dirty="0">
                <a:ln>
                  <a:noFill/>
                </a:ln>
                <a:solidFill>
                  <a:srgbClr val="002060"/>
                </a:solidFill>
                <a:effectLst/>
                <a:uLnTx/>
                <a:uFillTx/>
                <a:latin typeface="Candara" panose="020E0502030303020204" pitchFamily="34" charset="0"/>
              </a:rPr>
              <a:t> 17:8)</a:t>
            </a:r>
          </a:p>
        </p:txBody>
      </p:sp>
      <p:sp>
        <p:nvSpPr>
          <p:cNvPr id="6" name="CuadroTexto 5">
            <a:extLst>
              <a:ext uri="{FF2B5EF4-FFF2-40B4-BE49-F238E27FC236}">
                <a16:creationId xmlns:a16="http://schemas.microsoft.com/office/drawing/2014/main" id="{89B3FCA8-C217-11C5-97DD-5BFCE9D4C0D2}"/>
              </a:ext>
            </a:extLst>
          </p:cNvPr>
          <p:cNvSpPr txBox="1"/>
          <p:nvPr/>
        </p:nvSpPr>
        <p:spPr>
          <a:xfrm>
            <a:off x="6447222" y="1175266"/>
            <a:ext cx="5033108" cy="2246769"/>
          </a:xfrm>
          <a:prstGeom prst="rect">
            <a:avLst/>
          </a:prstGeom>
          <a:noFill/>
        </p:spPr>
        <p:txBody>
          <a:bodyPr wrap="square" rtlCol="0">
            <a:spAutoFit/>
          </a:bodyPr>
          <a:lstStyle/>
          <a:p>
            <a:pPr lvl="0" algn="ctr">
              <a:spcBef>
                <a:spcPts val="600"/>
              </a:spcBef>
              <a:defRPr/>
            </a:pPr>
            <a:r>
              <a:rPr lang="de-DE" sz="2000" b="1" dirty="0">
                <a:solidFill>
                  <a:prstClr val="black"/>
                </a:solidFill>
              </a:rPr>
              <a:t>Als das Volk Israel durch die Wüste zog, griffen die </a:t>
            </a:r>
            <a:r>
              <a:rPr lang="de-DE" sz="2000" b="1" dirty="0" err="1">
                <a:solidFill>
                  <a:prstClr val="black"/>
                </a:solidFill>
              </a:rPr>
              <a:t>Amalekiter</a:t>
            </a:r>
            <a:r>
              <a:rPr lang="de-DE" sz="2000" b="1" dirty="0">
                <a:solidFill>
                  <a:prstClr val="black"/>
                </a:solidFill>
              </a:rPr>
              <a:t> es an </a:t>
            </a:r>
            <a:br>
              <a:rPr lang="de-DE" sz="2000" b="1" dirty="0">
                <a:solidFill>
                  <a:prstClr val="black"/>
                </a:solidFill>
              </a:rPr>
            </a:br>
            <a:r>
              <a:rPr lang="de-DE" sz="2000" b="1" dirty="0">
                <a:solidFill>
                  <a:prstClr val="black"/>
                </a:solidFill>
              </a:rPr>
              <a:t>und Mose bat Josua, es zu verteidigen, während er selbst, Aaron und Hur </a:t>
            </a:r>
            <a:br>
              <a:rPr lang="de-DE" sz="2000" b="1" dirty="0">
                <a:solidFill>
                  <a:prstClr val="black"/>
                </a:solidFill>
              </a:rPr>
            </a:br>
            <a:r>
              <a:rPr lang="de-DE" sz="2000" b="1" dirty="0">
                <a:solidFill>
                  <a:prstClr val="black"/>
                </a:solidFill>
              </a:rPr>
              <a:t>mit dem „STAB GOTTES” </a:t>
            </a:r>
            <a:br>
              <a:rPr lang="de-DE" sz="2000" b="1" dirty="0">
                <a:solidFill>
                  <a:prstClr val="black"/>
                </a:solidFill>
              </a:rPr>
            </a:br>
            <a:r>
              <a:rPr lang="de-DE" sz="2000" b="1" dirty="0">
                <a:solidFill>
                  <a:prstClr val="black"/>
                </a:solidFill>
              </a:rPr>
              <a:t>auf den Berg stiegen </a:t>
            </a:r>
            <a:br>
              <a:rPr lang="de-DE" sz="2000" b="1" dirty="0">
                <a:solidFill>
                  <a:prstClr val="black"/>
                </a:solidFill>
              </a:rPr>
            </a:br>
            <a:r>
              <a:rPr lang="de-DE" sz="2000" b="1" dirty="0">
                <a:solidFill>
                  <a:prstClr val="black"/>
                </a:solidFill>
              </a:rPr>
              <a:t>(2. Mose 17,8-10).</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228634" y="1362328"/>
            <a:ext cx="6445124" cy="4279563"/>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6096000" y="4135427"/>
            <a:ext cx="5808501" cy="2631490"/>
          </a:xfrm>
          <a:prstGeom prst="rect">
            <a:avLst/>
          </a:prstGeom>
          <a:noFill/>
        </p:spPr>
        <p:txBody>
          <a:bodyPr wrap="square">
            <a:spAutoFit/>
          </a:bodyPr>
          <a:lstStyle/>
          <a:p>
            <a:pPr lvl="0" algn="ctr">
              <a:spcBef>
                <a:spcPts val="600"/>
              </a:spcBef>
              <a:defRPr/>
            </a:pPr>
            <a:r>
              <a:rPr lang="de-DE" sz="2000" b="1" dirty="0">
                <a:solidFill>
                  <a:prstClr val="black"/>
                </a:solidFill>
              </a:rPr>
              <a:t>Sie hatten gehört, </a:t>
            </a:r>
            <a:br>
              <a:rPr lang="de-DE" sz="2000" b="1" dirty="0">
                <a:solidFill>
                  <a:prstClr val="black"/>
                </a:solidFill>
              </a:rPr>
            </a:br>
            <a:r>
              <a:rPr lang="de-DE" sz="2000" b="1" dirty="0">
                <a:solidFill>
                  <a:prstClr val="black"/>
                </a:solidFill>
              </a:rPr>
              <a:t>was GOTT in Ägypten getan hatte. </a:t>
            </a:r>
          </a:p>
          <a:p>
            <a:pPr lvl="0" algn="ctr">
              <a:spcBef>
                <a:spcPts val="600"/>
              </a:spcBef>
              <a:defRPr/>
            </a:pPr>
            <a:r>
              <a:rPr lang="de-DE" sz="2000" b="1" dirty="0">
                <a:solidFill>
                  <a:prstClr val="black"/>
                </a:solidFill>
              </a:rPr>
              <a:t>Aber im Gegensatz zu den anderen Kanaanitern hatten sie keine Angst. </a:t>
            </a:r>
            <a:br>
              <a:rPr lang="de-DE" sz="2000" b="1" dirty="0">
                <a:solidFill>
                  <a:prstClr val="black"/>
                </a:solidFill>
              </a:rPr>
            </a:br>
            <a:r>
              <a:rPr lang="de-DE" sz="2000" b="1" dirty="0">
                <a:solidFill>
                  <a:prstClr val="black"/>
                </a:solidFill>
              </a:rPr>
              <a:t>Sie verspotteten GOTT und trotzten Ihm, </a:t>
            </a:r>
            <a:br>
              <a:rPr lang="de-DE" sz="2000" b="1" dirty="0">
                <a:solidFill>
                  <a:prstClr val="black"/>
                </a:solidFill>
              </a:rPr>
            </a:br>
            <a:r>
              <a:rPr lang="de-DE" sz="2000" b="1" dirty="0">
                <a:solidFill>
                  <a:prstClr val="black"/>
                </a:solidFill>
              </a:rPr>
              <a:t>indem sie Sein Volk angriffen, </a:t>
            </a:r>
            <a:br>
              <a:rPr lang="de-DE" sz="2000" b="1" dirty="0">
                <a:solidFill>
                  <a:prstClr val="black"/>
                </a:solidFill>
              </a:rPr>
            </a:br>
            <a:r>
              <a:rPr lang="de-DE" sz="2000" b="1" dirty="0">
                <a:solidFill>
                  <a:prstClr val="black"/>
                </a:solidFill>
              </a:rPr>
              <a:t>nur um zu beweisen, </a:t>
            </a:r>
            <a:br>
              <a:rPr lang="de-DE" sz="2000" b="1" dirty="0">
                <a:solidFill>
                  <a:prstClr val="black"/>
                </a:solidFill>
              </a:rPr>
            </a:br>
            <a:r>
              <a:rPr lang="de-DE" sz="2000" b="1" dirty="0">
                <a:solidFill>
                  <a:prstClr val="black"/>
                </a:solidFill>
              </a:rPr>
              <a:t>dass sie stärker waren als ER (2. Mose 17,16).</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02F40EF4-ABE8-6431-B098-4C0130D6CB08}"/>
              </a:ext>
            </a:extLst>
          </p:cNvPr>
          <p:cNvSpPr txBox="1"/>
          <p:nvPr/>
        </p:nvSpPr>
        <p:spPr>
          <a:xfrm>
            <a:off x="6807764" y="3578676"/>
            <a:ext cx="4225896" cy="400110"/>
          </a:xfrm>
          <a:prstGeom prst="rect">
            <a:avLst/>
          </a:prstGeom>
          <a:noFill/>
        </p:spPr>
        <p:txBody>
          <a:bodyPr wrap="square">
            <a:spAutoFit/>
          </a:bodyPr>
          <a:lstStyle/>
          <a:p>
            <a:pPr lvl="0">
              <a:spcBef>
                <a:spcPts val="600"/>
              </a:spcBef>
              <a:defRPr/>
            </a:pPr>
            <a:r>
              <a:rPr lang="de-DE" sz="2000" b="1" dirty="0">
                <a:solidFill>
                  <a:prstClr val="black"/>
                </a:solidFill>
              </a:rPr>
              <a:t>Warum griffen die </a:t>
            </a:r>
            <a:r>
              <a:rPr lang="de-DE" sz="2000" b="1" dirty="0" err="1">
                <a:solidFill>
                  <a:prstClr val="black"/>
                </a:solidFill>
              </a:rPr>
              <a:t>Amalekiter</a:t>
            </a:r>
            <a:r>
              <a:rPr lang="de-DE" sz="2000" b="1" dirty="0">
                <a:solidFill>
                  <a:prstClr val="black"/>
                </a:solidFill>
              </a:rPr>
              <a:t> an?</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10" name="Diagram group">
            <a:extLst>
              <a:ext uri="{FF2B5EF4-FFF2-40B4-BE49-F238E27FC236}">
                <a16:creationId xmlns:a16="http://schemas.microsoft.com/office/drawing/2014/main" id="{8200EF32-469E-1CB1-9611-543253E99A1A}"/>
              </a:ext>
            </a:extLst>
          </p:cNvPr>
          <p:cNvGrpSpPr/>
          <p:nvPr/>
        </p:nvGrpSpPr>
        <p:grpSpPr>
          <a:xfrm>
            <a:off x="-96306" y="18228"/>
            <a:ext cx="3324532" cy="1167371"/>
            <a:chOff x="0" y="2315069"/>
            <a:chExt cx="8027290" cy="1167371"/>
          </a:xfrm>
          <a:scene3d>
            <a:camera prst="perspectiveHeroicExtremeRightFacing" zoom="82000">
              <a:rot lat="21300000" lon="20400000" rev="180000"/>
            </a:camera>
            <a:lightRig rig="morning" dir="t">
              <a:rot lat="0" lon="0" rev="20400000"/>
            </a:lightRig>
          </a:scene3d>
        </p:grpSpPr>
        <p:grpSp>
          <p:nvGrpSpPr>
            <p:cNvPr id="13" name="Gruppieren 12">
              <a:extLst>
                <a:ext uri="{FF2B5EF4-FFF2-40B4-BE49-F238E27FC236}">
                  <a16:creationId xmlns:a16="http://schemas.microsoft.com/office/drawing/2014/main" id="{79F57689-EAA0-F2CB-3021-2CEAB3611261}"/>
                </a:ext>
              </a:extLst>
            </p:cNvPr>
            <p:cNvGrpSpPr/>
            <p:nvPr/>
          </p:nvGrpSpPr>
          <p:grpSpPr>
            <a:xfrm>
              <a:off x="0" y="2315069"/>
              <a:ext cx="8027290" cy="1167371"/>
              <a:chOff x="0" y="2315069"/>
              <a:chExt cx="8027290" cy="1167371"/>
            </a:xfrm>
          </p:grpSpPr>
          <p:sp>
            <p:nvSpPr>
              <p:cNvPr id="15" name="Legende: mit Pfeil nach oben 14">
                <a:extLst>
                  <a:ext uri="{FF2B5EF4-FFF2-40B4-BE49-F238E27FC236}">
                    <a16:creationId xmlns:a16="http://schemas.microsoft.com/office/drawing/2014/main" id="{CDB56F8F-4B25-F551-6380-9BD8ED021E97}"/>
                  </a:ext>
                </a:extLst>
              </p:cNvPr>
              <p:cNvSpPr/>
              <p:nvPr/>
            </p:nvSpPr>
            <p:spPr>
              <a:xfrm rot="10800000">
                <a:off x="0" y="2315069"/>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6047988"/>
                  <a:satOff val="0"/>
                  <a:lumOff val="0"/>
                  <a:alphaOff val="0"/>
                </a:schemeClr>
              </a:fillRef>
              <a:effectRef idx="2">
                <a:schemeClr val="accent5">
                  <a:hueOff val="6047988"/>
                  <a:satOff val="0"/>
                  <a:lumOff val="0"/>
                  <a:alphaOff val="0"/>
                </a:schemeClr>
              </a:effectRef>
              <a:fontRef idx="minor">
                <a:schemeClr val="lt1"/>
              </a:fontRef>
            </p:style>
            <p:txBody>
              <a:bodyPr/>
              <a:lstStyle/>
              <a:p>
                <a:endParaRPr lang="de-DE"/>
              </a:p>
            </p:txBody>
          </p:sp>
          <p:sp>
            <p:nvSpPr>
              <p:cNvPr id="16" name="Legende: mit Pfeil nach oben 4">
                <a:extLst>
                  <a:ext uri="{FF2B5EF4-FFF2-40B4-BE49-F238E27FC236}">
                    <a16:creationId xmlns:a16="http://schemas.microsoft.com/office/drawing/2014/main" id="{64C16463-6587-6C53-D0B5-829A0825CD22}"/>
                  </a:ext>
                </a:extLst>
              </p:cNvPr>
              <p:cNvSpPr txBox="1"/>
              <p:nvPr/>
            </p:nvSpPr>
            <p:spPr>
              <a:xfrm rot="21600000">
                <a:off x="0" y="2315069"/>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i="1"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Di, 12.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    Wasser aus dem Felsen</a:t>
                </a:r>
                <a:endParaRPr lang="es-ES" sz="2400" kern="1200"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42000" b="-42000"/>
          </a:stretch>
        </a:blipFill>
        <a:effectLst/>
      </p:bgPr>
    </p:bg>
    <p:spTree>
      <p:nvGrpSpPr>
        <p:cNvPr id="1" name="">
          <a:extLst>
            <a:ext uri="{FF2B5EF4-FFF2-40B4-BE49-F238E27FC236}">
              <a16:creationId xmlns:a16="http://schemas.microsoft.com/office/drawing/2014/main" id="{0FDBB248-E79A-8688-B87E-3CB7D331B1D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6E913C-AB52-5D67-14D6-9C05136D000A}"/>
              </a:ext>
            </a:extLst>
          </p:cNvPr>
          <p:cNvSpPr txBox="1"/>
          <p:nvPr/>
        </p:nvSpPr>
        <p:spPr>
          <a:xfrm>
            <a:off x="3674164" y="0"/>
            <a:ext cx="8517835" cy="76944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normalizeH="0" baseline="0" noProof="0" dirty="0">
                <a:ln w="13462">
                  <a:solidFill>
                    <a:schemeClr val="bg1"/>
                  </a:solidFill>
                  <a:prstDash val="solid"/>
                </a:ln>
                <a:solidFill>
                  <a:schemeClr val="accent5">
                    <a:lumMod val="50000"/>
                  </a:schemeClr>
                </a:solidFill>
                <a:effectLst>
                  <a:outerShdw dist="38100" dir="2700000" algn="bl" rotWithShape="0">
                    <a:schemeClr val="accent5"/>
                  </a:outerShdw>
                </a:effectLst>
                <a:uLnTx/>
                <a:uFillTx/>
                <a:latin typeface="Aptos" panose="02110004020202020204"/>
                <a:ea typeface="+mn-ea"/>
                <a:cs typeface="+mn-cs"/>
              </a:rPr>
              <a:t>DIE ERHOBENEN HÄNDE</a:t>
            </a:r>
          </a:p>
        </p:txBody>
      </p:sp>
      <p:sp>
        <p:nvSpPr>
          <p:cNvPr id="5" name="CuadroTexto 4">
            <a:extLst>
              <a:ext uri="{FF2B5EF4-FFF2-40B4-BE49-F238E27FC236}">
                <a16:creationId xmlns:a16="http://schemas.microsoft.com/office/drawing/2014/main" id="{F0B1F880-D0C4-C07B-0F92-69D098A39111}"/>
              </a:ext>
            </a:extLst>
          </p:cNvPr>
          <p:cNvSpPr txBox="1"/>
          <p:nvPr/>
        </p:nvSpPr>
        <p:spPr>
          <a:xfrm>
            <a:off x="3083384" y="691247"/>
            <a:ext cx="9042516"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2060"/>
                </a:solidFill>
                <a:effectLst/>
                <a:uLnTx/>
                <a:uFillTx/>
                <a:latin typeface="Candara" panose="020E0502030303020204" pitchFamily="34" charset="0"/>
              </a:rPr>
              <a:t>“</a:t>
            </a:r>
            <a:r>
              <a:rPr lang="de-DE" b="1" dirty="0">
                <a:solidFill>
                  <a:srgbClr val="002060"/>
                </a:solidFill>
                <a:latin typeface="Candara" panose="020E0502030303020204" pitchFamily="34" charset="0"/>
              </a:rPr>
              <a:t>Da kam Amalek und kämpfte gegen Israel in </a:t>
            </a:r>
            <a:r>
              <a:rPr lang="de-DE" b="1" dirty="0" err="1">
                <a:solidFill>
                  <a:srgbClr val="002060"/>
                </a:solidFill>
                <a:latin typeface="Candara" panose="020E0502030303020204" pitchFamily="34" charset="0"/>
              </a:rPr>
              <a:t>Refidim</a:t>
            </a:r>
            <a:r>
              <a:rPr lang="de-DE" b="1" dirty="0">
                <a:solidFill>
                  <a:srgbClr val="002060"/>
                </a:solidFill>
                <a:latin typeface="Candara" panose="020E0502030303020204" pitchFamily="34" charset="0"/>
              </a:rPr>
              <a:t>.</a:t>
            </a:r>
            <a:r>
              <a:rPr kumimoji="0" lang="en" sz="1800" b="1" i="0" u="none" strike="noStrike" kern="1200" cap="none" spc="0" normalizeH="0" baseline="0" noProof="0" dirty="0">
                <a:ln>
                  <a:noFill/>
                </a:ln>
                <a:solidFill>
                  <a:srgbClr val="002060"/>
                </a:solidFill>
                <a:effectLst/>
                <a:uLnTx/>
                <a:uFillTx/>
                <a:latin typeface="Candara" panose="020E0502030303020204" pitchFamily="34" charset="0"/>
              </a:rPr>
              <a:t>” </a:t>
            </a:r>
            <a:r>
              <a:rPr kumimoji="0" lang="en" sz="1400" b="1" i="0" u="none" strike="noStrike" kern="1200" cap="none" spc="0" normalizeH="0" baseline="0" noProof="0" dirty="0">
                <a:ln>
                  <a:noFill/>
                </a:ln>
                <a:solidFill>
                  <a:srgbClr val="002060"/>
                </a:solidFill>
                <a:effectLst/>
                <a:uLnTx/>
                <a:uFillTx/>
                <a:latin typeface="Candara" panose="020E0502030303020204" pitchFamily="34" charset="0"/>
              </a:rPr>
              <a:t>(2.</a:t>
            </a:r>
            <a:r>
              <a:rPr kumimoji="0" lang="en" sz="1400" b="1" i="0" u="none" strike="noStrike" kern="1200" cap="none" spc="0" normalizeH="0" noProof="0" dirty="0">
                <a:ln>
                  <a:noFill/>
                </a:ln>
                <a:solidFill>
                  <a:srgbClr val="002060"/>
                </a:solidFill>
                <a:effectLst/>
                <a:uLnTx/>
                <a:uFillTx/>
                <a:latin typeface="Candara" panose="020E0502030303020204" pitchFamily="34" charset="0"/>
              </a:rPr>
              <a:t> Mo</a:t>
            </a:r>
            <a:r>
              <a:rPr kumimoji="0" lang="en" sz="1400" b="1" i="0" u="none" strike="noStrike" kern="1200" cap="none" spc="0" normalizeH="0" baseline="0" noProof="0" dirty="0">
                <a:ln>
                  <a:noFill/>
                </a:ln>
                <a:solidFill>
                  <a:srgbClr val="002060"/>
                </a:solidFill>
                <a:effectLst/>
                <a:uLnTx/>
                <a:uFillTx/>
                <a:latin typeface="Candara" panose="020E0502030303020204" pitchFamily="34" charset="0"/>
              </a:rPr>
              <a:t> 17:8)</a:t>
            </a:r>
          </a:p>
        </p:txBody>
      </p:sp>
      <p:pic>
        <p:nvPicPr>
          <p:cNvPr id="4" name="Imagen 3" descr="Imagen que contiene persona, hombre, parado, cama&#10;&#10;El contenido generado por IA puede ser incorrecto.">
            <a:extLst>
              <a:ext uri="{FF2B5EF4-FFF2-40B4-BE49-F238E27FC236}">
                <a16:creationId xmlns:a16="http://schemas.microsoft.com/office/drawing/2014/main" id="{2DB14FDD-D4EE-23D4-8CBB-A9E3ABFAAE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1634" y="1110336"/>
            <a:ext cx="4866925" cy="6315857"/>
          </a:xfrm>
          <a:prstGeom prst="rect">
            <a:avLst/>
          </a:prstGeom>
          <a:ln>
            <a:noFill/>
          </a:ln>
          <a:effectLst>
            <a:softEdge rad="635000"/>
          </a:effectLst>
        </p:spPr>
      </p:pic>
      <p:sp>
        <p:nvSpPr>
          <p:cNvPr id="12" name="CuadroTexto 11">
            <a:extLst>
              <a:ext uri="{FF2B5EF4-FFF2-40B4-BE49-F238E27FC236}">
                <a16:creationId xmlns:a16="http://schemas.microsoft.com/office/drawing/2014/main" id="{E6516956-B040-985F-0840-6EB50C27F0C5}"/>
              </a:ext>
            </a:extLst>
          </p:cNvPr>
          <p:cNvSpPr txBox="1"/>
          <p:nvPr/>
        </p:nvSpPr>
        <p:spPr>
          <a:xfrm>
            <a:off x="197017" y="3606546"/>
            <a:ext cx="4104753" cy="1323439"/>
          </a:xfrm>
          <a:prstGeom prst="rect">
            <a:avLst/>
          </a:prstGeom>
          <a:noFill/>
        </p:spPr>
        <p:txBody>
          <a:bodyPr wrap="square">
            <a:spAutoFit/>
          </a:bodyPr>
          <a:lstStyle/>
          <a:p>
            <a:pPr lvl="0">
              <a:spcBef>
                <a:spcPts val="600"/>
              </a:spcBef>
              <a:defRPr/>
            </a:pPr>
            <a:r>
              <a:rPr lang="de-DE" sz="2000" b="1" dirty="0">
                <a:solidFill>
                  <a:prstClr val="black"/>
                </a:solidFill>
              </a:rPr>
              <a:t>Es war an der Zeit, </a:t>
            </a:r>
            <a:br>
              <a:rPr lang="de-DE" sz="2000" b="1" dirty="0">
                <a:solidFill>
                  <a:prstClr val="black"/>
                </a:solidFill>
              </a:rPr>
            </a:br>
            <a:r>
              <a:rPr lang="de-DE" sz="2000" b="1" dirty="0">
                <a:solidFill>
                  <a:prstClr val="black"/>
                </a:solidFill>
              </a:rPr>
              <a:t>dass andere Führer die Last </a:t>
            </a:r>
            <a:br>
              <a:rPr lang="de-DE" sz="2000" b="1" dirty="0">
                <a:solidFill>
                  <a:prstClr val="black"/>
                </a:solidFill>
              </a:rPr>
            </a:br>
            <a:r>
              <a:rPr lang="de-DE" sz="2000" b="1" dirty="0">
                <a:solidFill>
                  <a:prstClr val="black"/>
                </a:solidFill>
              </a:rPr>
              <a:t>des Handelns mit trugen. </a:t>
            </a:r>
            <a:br>
              <a:rPr lang="de-DE" sz="2000" b="1" dirty="0">
                <a:solidFill>
                  <a:prstClr val="black"/>
                </a:solidFill>
              </a:rPr>
            </a:b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5DC13FD1-CD57-FC85-A87C-85EB9B815A33}"/>
              </a:ext>
            </a:extLst>
          </p:cNvPr>
          <p:cNvSpPr txBox="1"/>
          <p:nvPr/>
        </p:nvSpPr>
        <p:spPr>
          <a:xfrm>
            <a:off x="66100" y="970721"/>
            <a:ext cx="9880757" cy="2554545"/>
          </a:xfrm>
          <a:prstGeom prst="rect">
            <a:avLst/>
          </a:prstGeom>
          <a:noFill/>
        </p:spPr>
        <p:txBody>
          <a:bodyPr wrap="square">
            <a:spAutoFit/>
          </a:bodyPr>
          <a:lstStyle/>
          <a:p>
            <a:pPr lvl="0">
              <a:spcBef>
                <a:spcPts val="600"/>
              </a:spcBef>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de-DE" sz="2000" b="1" dirty="0">
                <a:solidFill>
                  <a:prstClr val="black"/>
                </a:solidFill>
              </a:rPr>
              <a:t>Und wenn Mose </a:t>
            </a:r>
            <a:br>
              <a:rPr lang="de-DE" sz="2000" b="1" dirty="0">
                <a:solidFill>
                  <a:prstClr val="black"/>
                </a:solidFill>
              </a:rPr>
            </a:br>
            <a:r>
              <a:rPr lang="de-DE" sz="2000" b="1" dirty="0">
                <a:solidFill>
                  <a:prstClr val="black"/>
                </a:solidFill>
              </a:rPr>
              <a:t>seine Hand emporhielt, </a:t>
            </a:r>
            <a:br>
              <a:rPr lang="de-DE" sz="2000" b="1" dirty="0">
                <a:solidFill>
                  <a:prstClr val="black"/>
                </a:solidFill>
              </a:rPr>
            </a:br>
            <a:r>
              <a:rPr lang="de-DE" sz="2000" b="1" dirty="0">
                <a:solidFill>
                  <a:prstClr val="black"/>
                </a:solidFill>
              </a:rPr>
              <a:t>siegte Israel; </a:t>
            </a:r>
            <a:br>
              <a:rPr lang="de-DE" sz="2000" b="1" dirty="0">
                <a:solidFill>
                  <a:prstClr val="black"/>
                </a:solidFill>
              </a:rPr>
            </a:br>
            <a:r>
              <a:rPr lang="de-DE" sz="2000" b="1" dirty="0">
                <a:solidFill>
                  <a:prstClr val="black"/>
                </a:solidFill>
              </a:rPr>
              <a:t>wenn er aber </a:t>
            </a:r>
            <a:br>
              <a:rPr lang="de-DE" sz="2000" b="1" dirty="0">
                <a:solidFill>
                  <a:prstClr val="black"/>
                </a:solidFill>
              </a:rPr>
            </a:br>
            <a:r>
              <a:rPr lang="de-DE" sz="2000" b="1" dirty="0">
                <a:solidFill>
                  <a:prstClr val="black"/>
                </a:solidFill>
              </a:rPr>
              <a:t>seine Hand </a:t>
            </a:r>
            <a:br>
              <a:rPr lang="de-DE" sz="2000" b="1" dirty="0">
                <a:solidFill>
                  <a:prstClr val="black"/>
                </a:solidFill>
              </a:rPr>
            </a:br>
            <a:r>
              <a:rPr lang="de-DE" sz="2000" b="1" dirty="0">
                <a:solidFill>
                  <a:prstClr val="black"/>
                </a:solidFill>
              </a:rPr>
              <a:t>sinken ließ, </a:t>
            </a:r>
            <a:br>
              <a:rPr lang="de-DE" sz="2000" b="1" dirty="0">
                <a:solidFill>
                  <a:prstClr val="black"/>
                </a:solidFill>
              </a:rPr>
            </a:br>
            <a:r>
              <a:rPr lang="de-DE" sz="2000" b="1" dirty="0">
                <a:solidFill>
                  <a:prstClr val="black"/>
                </a:solidFill>
              </a:rPr>
              <a:t>siegte Amalek.“ </a:t>
            </a:r>
            <a:br>
              <a:rPr lang="de-DE" sz="2000" b="1" dirty="0">
                <a:solidFill>
                  <a:prstClr val="black"/>
                </a:solidFill>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(Exod. 17:11).</a:t>
            </a:r>
          </a:p>
        </p:txBody>
      </p:sp>
      <p:grpSp>
        <p:nvGrpSpPr>
          <p:cNvPr id="10" name="Diagram group">
            <a:extLst>
              <a:ext uri="{FF2B5EF4-FFF2-40B4-BE49-F238E27FC236}">
                <a16:creationId xmlns:a16="http://schemas.microsoft.com/office/drawing/2014/main" id="{B1976FC7-D9A0-4367-6655-2E70D0DB208B}"/>
              </a:ext>
            </a:extLst>
          </p:cNvPr>
          <p:cNvGrpSpPr/>
          <p:nvPr/>
        </p:nvGrpSpPr>
        <p:grpSpPr>
          <a:xfrm>
            <a:off x="-96306" y="18228"/>
            <a:ext cx="3324532" cy="1167371"/>
            <a:chOff x="0" y="2315069"/>
            <a:chExt cx="8027290" cy="1167371"/>
          </a:xfrm>
          <a:scene3d>
            <a:camera prst="perspectiveHeroicExtremeRightFacing" zoom="82000">
              <a:rot lat="21300000" lon="20400000" rev="180000"/>
            </a:camera>
            <a:lightRig rig="morning" dir="t">
              <a:rot lat="0" lon="0" rev="20400000"/>
            </a:lightRig>
          </a:scene3d>
        </p:grpSpPr>
        <p:grpSp>
          <p:nvGrpSpPr>
            <p:cNvPr id="13" name="Gruppieren 12">
              <a:extLst>
                <a:ext uri="{FF2B5EF4-FFF2-40B4-BE49-F238E27FC236}">
                  <a16:creationId xmlns:a16="http://schemas.microsoft.com/office/drawing/2014/main" id="{1832BF07-21A8-8B44-A8AB-59F320C13DD2}"/>
                </a:ext>
              </a:extLst>
            </p:cNvPr>
            <p:cNvGrpSpPr/>
            <p:nvPr/>
          </p:nvGrpSpPr>
          <p:grpSpPr>
            <a:xfrm>
              <a:off x="0" y="2315069"/>
              <a:ext cx="8027290" cy="1167371"/>
              <a:chOff x="0" y="2315069"/>
              <a:chExt cx="8027290" cy="1167371"/>
            </a:xfrm>
          </p:grpSpPr>
          <p:sp>
            <p:nvSpPr>
              <p:cNvPr id="15" name="Legende: mit Pfeil nach oben 14">
                <a:extLst>
                  <a:ext uri="{FF2B5EF4-FFF2-40B4-BE49-F238E27FC236}">
                    <a16:creationId xmlns:a16="http://schemas.microsoft.com/office/drawing/2014/main" id="{A75B1E4B-096D-79EF-8D61-4751FF856784}"/>
                  </a:ext>
                </a:extLst>
              </p:cNvPr>
              <p:cNvSpPr/>
              <p:nvPr/>
            </p:nvSpPr>
            <p:spPr>
              <a:xfrm rot="10800000">
                <a:off x="0" y="2315069"/>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6047988"/>
                  <a:satOff val="0"/>
                  <a:lumOff val="0"/>
                  <a:alphaOff val="0"/>
                </a:schemeClr>
              </a:fillRef>
              <a:effectRef idx="2">
                <a:schemeClr val="accent5">
                  <a:hueOff val="6047988"/>
                  <a:satOff val="0"/>
                  <a:lumOff val="0"/>
                  <a:alphaOff val="0"/>
                </a:schemeClr>
              </a:effectRef>
              <a:fontRef idx="minor">
                <a:schemeClr val="lt1"/>
              </a:fontRef>
            </p:style>
            <p:txBody>
              <a:bodyPr/>
              <a:lstStyle/>
              <a:p>
                <a:endParaRPr lang="de-DE"/>
              </a:p>
            </p:txBody>
          </p:sp>
          <p:sp>
            <p:nvSpPr>
              <p:cNvPr id="16" name="Legende: mit Pfeil nach oben 4">
                <a:extLst>
                  <a:ext uri="{FF2B5EF4-FFF2-40B4-BE49-F238E27FC236}">
                    <a16:creationId xmlns:a16="http://schemas.microsoft.com/office/drawing/2014/main" id="{BBD287DC-E13D-006B-ED07-2EDAB2528C53}"/>
                  </a:ext>
                </a:extLst>
              </p:cNvPr>
              <p:cNvSpPr txBox="1"/>
              <p:nvPr/>
            </p:nvSpPr>
            <p:spPr>
              <a:xfrm rot="21600000">
                <a:off x="0" y="2315069"/>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i="1"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Di, 12.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    Wasser aus dem Felsen</a:t>
                </a:r>
                <a:endParaRPr lang="es-ES" sz="2400" kern="1200" dirty="0">
                  <a:effectLst>
                    <a:outerShdw blurRad="38100" dist="38100" dir="2700000" algn="tl">
                      <a:srgbClr val="000000">
                        <a:alpha val="43137"/>
                      </a:srgbClr>
                    </a:outerShdw>
                  </a:effectLst>
                </a:endParaRPr>
              </a:p>
            </p:txBody>
          </p:sp>
        </p:grpSp>
      </p:grpSp>
      <p:sp>
        <p:nvSpPr>
          <p:cNvPr id="2" name="CuadroTexto 11">
            <a:extLst>
              <a:ext uri="{FF2B5EF4-FFF2-40B4-BE49-F238E27FC236}">
                <a16:creationId xmlns:a16="http://schemas.microsoft.com/office/drawing/2014/main" id="{B405B479-82F3-1B14-38C4-EE30D11E1F7D}"/>
              </a:ext>
            </a:extLst>
          </p:cNvPr>
          <p:cNvSpPr txBox="1"/>
          <p:nvPr/>
        </p:nvSpPr>
        <p:spPr>
          <a:xfrm>
            <a:off x="5968772" y="5473697"/>
            <a:ext cx="6157128" cy="1708160"/>
          </a:xfrm>
          <a:prstGeom prst="rect">
            <a:avLst/>
          </a:prstGeom>
          <a:solidFill>
            <a:schemeClr val="accent5">
              <a:lumMod val="20000"/>
              <a:lumOff val="80000"/>
              <a:alpha val="70000"/>
            </a:schemeClr>
          </a:solidFill>
          <a:effectLst>
            <a:softEdge rad="317500"/>
          </a:effectLst>
        </p:spPr>
        <p:txBody>
          <a:bodyPr wrap="square">
            <a:spAutoFit/>
          </a:bodyPr>
          <a:lstStyle/>
          <a:p>
            <a:pPr lvl="0" algn="ctr">
              <a:spcBef>
                <a:spcPts val="600"/>
              </a:spcBef>
              <a:defRPr/>
            </a:pPr>
            <a:br>
              <a:rPr lang="de-DE" sz="2000" b="1" dirty="0">
                <a:solidFill>
                  <a:prstClr val="black"/>
                </a:solidFill>
              </a:rPr>
            </a:br>
            <a:r>
              <a:rPr lang="de-DE" sz="2000" b="1" dirty="0">
                <a:solidFill>
                  <a:prstClr val="black"/>
                </a:solidFill>
              </a:rPr>
              <a:t>AARON und HUR unterstützten Mose </a:t>
            </a:r>
            <a:br>
              <a:rPr lang="de-DE" sz="2000" b="1" dirty="0">
                <a:solidFill>
                  <a:prstClr val="black"/>
                </a:solidFill>
              </a:rPr>
            </a:br>
            <a:r>
              <a:rPr lang="de-DE" sz="2000" b="1" dirty="0">
                <a:solidFill>
                  <a:prstClr val="black"/>
                </a:solidFill>
              </a:rPr>
              <a:t>und halfen ihm, GOTTES Werk zum Erfolg zu führen </a:t>
            </a:r>
            <a:br>
              <a:rPr lang="de-DE" sz="2000" b="1" dirty="0">
                <a:solidFill>
                  <a:prstClr val="black"/>
                </a:solidFill>
              </a:rPr>
            </a:br>
            <a:r>
              <a:rPr lang="de-DE" sz="2000" b="1" dirty="0">
                <a:solidFill>
                  <a:prstClr val="black"/>
                </a:solidFill>
              </a:rPr>
              <a:t>und so den Feind zu besiegen (2. Mose 17,12).</a:t>
            </a:r>
          </a:p>
          <a:p>
            <a:pPr lvl="0" algn="ctr">
              <a:spcBef>
                <a:spcPts val="600"/>
              </a:spcBef>
              <a:defRPr/>
            </a:pP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2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750"/>
                                        <p:tgtEl>
                                          <p:spTgt spid="4"/>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C99D86-3B63-D9A4-5ED4-D1C8C5E50D8C}"/>
              </a:ext>
            </a:extLst>
          </p:cNvPr>
          <p:cNvSpPr txBox="1"/>
          <p:nvPr/>
        </p:nvSpPr>
        <p:spPr>
          <a:xfrm>
            <a:off x="3477986" y="-68824"/>
            <a:ext cx="384913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GUTER RAT</a:t>
            </a:r>
          </a:p>
        </p:txBody>
      </p:sp>
      <p:sp>
        <p:nvSpPr>
          <p:cNvPr id="6" name="CuadroTexto 5">
            <a:extLst>
              <a:ext uri="{FF2B5EF4-FFF2-40B4-BE49-F238E27FC236}">
                <a16:creationId xmlns:a16="http://schemas.microsoft.com/office/drawing/2014/main" id="{F732FC7D-9C23-7179-A268-2B6A4E7D5AF6}"/>
              </a:ext>
            </a:extLst>
          </p:cNvPr>
          <p:cNvSpPr txBox="1"/>
          <p:nvPr/>
        </p:nvSpPr>
        <p:spPr>
          <a:xfrm>
            <a:off x="0" y="993732"/>
            <a:ext cx="3677920" cy="5632311"/>
          </a:xfrm>
          <a:prstGeom prst="rect">
            <a:avLst/>
          </a:prstGeom>
          <a:noFill/>
        </p:spPr>
        <p:txBody>
          <a:bodyPr wrap="square" rtlCol="0">
            <a:spAutoFit/>
          </a:bodyPr>
          <a:lstStyle/>
          <a:p>
            <a:pPr lvl="0" algn="ctr">
              <a:spcBef>
                <a:spcPts val="600"/>
              </a:spcBef>
              <a:defRPr/>
            </a:pPr>
            <a:r>
              <a:rPr lang="de-DE" sz="2000" b="1" dirty="0">
                <a:solidFill>
                  <a:prstClr val="black"/>
                </a:solidFill>
              </a:rPr>
              <a:t>Als JETHRO das Zeichen sah, das GOTT Mose angekündigt hatte, begab er sich </a:t>
            </a:r>
            <a:br>
              <a:rPr lang="de-DE" sz="2000" b="1" dirty="0">
                <a:solidFill>
                  <a:prstClr val="black"/>
                </a:solidFill>
              </a:rPr>
            </a:br>
            <a:r>
              <a:rPr lang="de-DE" sz="2000" b="1" dirty="0">
                <a:solidFill>
                  <a:prstClr val="black"/>
                </a:solidFill>
              </a:rPr>
              <a:t>mit seiner Tochter Zippora und seinen beiden Enkelsöhnen </a:t>
            </a:r>
            <a:br>
              <a:rPr lang="de-DE" sz="2000" b="1" dirty="0">
                <a:solidFill>
                  <a:prstClr val="black"/>
                </a:solidFill>
              </a:rPr>
            </a:br>
            <a:r>
              <a:rPr lang="de-DE" sz="2000" b="1" dirty="0">
                <a:solidFill>
                  <a:prstClr val="black"/>
                </a:solidFill>
              </a:rPr>
              <a:t>zum Berg HOREB, </a:t>
            </a:r>
            <a:br>
              <a:rPr lang="de-DE" sz="2000" b="1" dirty="0">
                <a:solidFill>
                  <a:prstClr val="black"/>
                </a:solidFill>
              </a:rPr>
            </a:br>
            <a:r>
              <a:rPr lang="de-DE" sz="2000" b="1" dirty="0">
                <a:solidFill>
                  <a:prstClr val="black"/>
                </a:solidFill>
              </a:rPr>
              <a:t>um dort Mose zu treffen </a:t>
            </a:r>
            <a:br>
              <a:rPr lang="de-DE" sz="2000" b="1" dirty="0">
                <a:solidFill>
                  <a:prstClr val="black"/>
                </a:solidFill>
              </a:rPr>
            </a:br>
            <a:r>
              <a:rPr lang="de-DE" sz="2000" b="1" dirty="0">
                <a:solidFill>
                  <a:prstClr val="black"/>
                </a:solidFill>
              </a:rPr>
              <a:t>(2. Mose 3,12:</a:t>
            </a:r>
            <a:br>
              <a:rPr lang="de-DE" sz="2000" b="1" dirty="0">
                <a:solidFill>
                  <a:prstClr val="black"/>
                </a:solidFill>
              </a:rPr>
            </a:br>
            <a:r>
              <a:rPr lang="de-DE" sz="2000" b="1" dirty="0">
                <a:solidFill>
                  <a:prstClr val="black"/>
                </a:solidFill>
              </a:rPr>
              <a:t>„GOTT sprach: </a:t>
            </a:r>
            <a:br>
              <a:rPr lang="de-DE" sz="2000" b="1" dirty="0">
                <a:solidFill>
                  <a:prstClr val="black"/>
                </a:solidFill>
              </a:rPr>
            </a:br>
            <a:r>
              <a:rPr lang="de-DE" sz="2000" b="1" dirty="0">
                <a:solidFill>
                  <a:prstClr val="black"/>
                </a:solidFill>
                <a:highlight>
                  <a:srgbClr val="FFFF00"/>
                </a:highlight>
              </a:rPr>
              <a:t>,ICH will mit dir sein. </a:t>
            </a:r>
            <a:br>
              <a:rPr lang="de-DE" sz="2000" b="1" dirty="0">
                <a:solidFill>
                  <a:prstClr val="black"/>
                </a:solidFill>
                <a:highlight>
                  <a:srgbClr val="FFFF00"/>
                </a:highlight>
              </a:rPr>
            </a:br>
            <a:r>
              <a:rPr lang="de-DE" sz="2000" b="1" dirty="0">
                <a:solidFill>
                  <a:prstClr val="black"/>
                </a:solidFill>
              </a:rPr>
              <a:t>Und das soll dir</a:t>
            </a:r>
            <a:br>
              <a:rPr lang="de-DE" sz="2000" b="1" dirty="0">
                <a:solidFill>
                  <a:prstClr val="black"/>
                </a:solidFill>
              </a:rPr>
            </a:br>
            <a:r>
              <a:rPr lang="de-DE" sz="2000" b="1" dirty="0">
                <a:solidFill>
                  <a:prstClr val="black"/>
                </a:solidFill>
              </a:rPr>
              <a:t> </a:t>
            </a:r>
            <a:r>
              <a:rPr lang="de-DE" sz="2000" b="1" dirty="0">
                <a:solidFill>
                  <a:prstClr val="black"/>
                </a:solidFill>
                <a:highlight>
                  <a:srgbClr val="FFFF00"/>
                </a:highlight>
              </a:rPr>
              <a:t>das ZEICHEN </a:t>
            </a:r>
            <a:r>
              <a:rPr lang="de-DE" sz="2000" b="1" dirty="0">
                <a:solidFill>
                  <a:prstClr val="black"/>
                </a:solidFill>
              </a:rPr>
              <a:t>sein, </a:t>
            </a:r>
            <a:br>
              <a:rPr lang="de-DE" sz="2000" b="1" dirty="0">
                <a:solidFill>
                  <a:prstClr val="black"/>
                </a:solidFill>
              </a:rPr>
            </a:br>
            <a:r>
              <a:rPr lang="de-DE" sz="2000" b="1" dirty="0">
                <a:solidFill>
                  <a:prstClr val="black"/>
                </a:solidFill>
              </a:rPr>
              <a:t>dass </a:t>
            </a:r>
            <a:r>
              <a:rPr lang="de-DE" sz="2000" b="1" dirty="0">
                <a:solidFill>
                  <a:prstClr val="black"/>
                </a:solidFill>
                <a:highlight>
                  <a:srgbClr val="FFFF00"/>
                </a:highlight>
              </a:rPr>
              <a:t>ICH dich GESANDT </a:t>
            </a:r>
            <a:r>
              <a:rPr lang="de-DE" sz="2000" b="1" dirty="0">
                <a:solidFill>
                  <a:prstClr val="black"/>
                </a:solidFill>
              </a:rPr>
              <a:t>habe: Wenn </a:t>
            </a:r>
            <a:r>
              <a:rPr lang="de-DE" sz="2000" b="1" dirty="0">
                <a:solidFill>
                  <a:prstClr val="black"/>
                </a:solidFill>
                <a:highlight>
                  <a:srgbClr val="FFFF00"/>
                </a:highlight>
              </a:rPr>
              <a:t>Du</a:t>
            </a:r>
            <a:r>
              <a:rPr lang="de-DE" sz="2000" b="1" dirty="0">
                <a:solidFill>
                  <a:prstClr val="black"/>
                </a:solidFill>
              </a:rPr>
              <a:t> </a:t>
            </a:r>
            <a:r>
              <a:rPr lang="de-DE" sz="2000" b="1" dirty="0">
                <a:solidFill>
                  <a:prstClr val="black"/>
                </a:solidFill>
                <a:highlight>
                  <a:srgbClr val="FFFF00"/>
                </a:highlight>
              </a:rPr>
              <a:t>MEIN VOLK </a:t>
            </a:r>
            <a:r>
              <a:rPr lang="de-DE" sz="2000" b="1" u="sng" dirty="0">
                <a:solidFill>
                  <a:prstClr val="black"/>
                </a:solidFill>
              </a:rPr>
              <a:t>aus Ägypten geführt hast, </a:t>
            </a:r>
            <a:br>
              <a:rPr lang="de-DE" sz="2000" b="1" dirty="0">
                <a:solidFill>
                  <a:prstClr val="black"/>
                </a:solidFill>
              </a:rPr>
            </a:br>
            <a:r>
              <a:rPr lang="de-DE" sz="2000" b="1" dirty="0">
                <a:solidFill>
                  <a:prstClr val="black"/>
                </a:solidFill>
              </a:rPr>
              <a:t>werdet </a:t>
            </a:r>
            <a:r>
              <a:rPr lang="de-DE" sz="2000" b="1" dirty="0">
                <a:solidFill>
                  <a:prstClr val="black"/>
                </a:solidFill>
                <a:highlight>
                  <a:srgbClr val="FFFF00"/>
                </a:highlight>
              </a:rPr>
              <a:t>ihr </a:t>
            </a:r>
            <a:r>
              <a:rPr lang="de-DE" sz="2000" b="1" u="sng" dirty="0">
                <a:solidFill>
                  <a:prstClr val="black"/>
                </a:solidFill>
                <a:highlight>
                  <a:srgbClr val="FFFF00"/>
                </a:highlight>
              </a:rPr>
              <a:t>GOTT dienen </a:t>
            </a:r>
            <a:br>
              <a:rPr lang="de-DE" sz="2000" b="1" dirty="0">
                <a:solidFill>
                  <a:prstClr val="black"/>
                </a:solidFill>
              </a:rPr>
            </a:br>
            <a:r>
              <a:rPr lang="de-DE" sz="2000" b="1" dirty="0">
                <a:solidFill>
                  <a:prstClr val="black"/>
                </a:solidFill>
                <a:highlight>
                  <a:srgbClr val="FFFF00"/>
                </a:highlight>
              </a:rPr>
              <a:t>auf </a:t>
            </a:r>
            <a:r>
              <a:rPr lang="de-DE" sz="2000" b="1" u="sng" dirty="0">
                <a:solidFill>
                  <a:prstClr val="black"/>
                </a:solidFill>
                <a:highlight>
                  <a:srgbClr val="FFFF00"/>
                </a:highlight>
              </a:rPr>
              <a:t>DIESEM BERGE</a:t>
            </a:r>
            <a:r>
              <a:rPr lang="de-DE" sz="2000" b="1" dirty="0">
                <a:solidFill>
                  <a:prstClr val="black"/>
                </a:solidFill>
                <a:highlight>
                  <a:srgbClr val="FFFF00"/>
                </a:highlight>
              </a:rPr>
              <a:t>.‘ “</a:t>
            </a:r>
            <a:endParaRPr kumimoji="0" lang="en" sz="2000" b="1" i="0" u="none" strike="noStrike" kern="1200" cap="none" spc="0" normalizeH="0" baseline="0" noProof="0" dirty="0">
              <a:ln>
                <a:noFill/>
              </a:ln>
              <a:solidFill>
                <a:prstClr val="black"/>
              </a:solidFill>
              <a:effectLst/>
              <a:highlight>
                <a:srgbClr val="FFFF00"/>
              </a:highlight>
              <a:uLnTx/>
              <a:uFillTx/>
              <a:latin typeface="Aptos" panose="02110004020202020204"/>
            </a:endParaRPr>
          </a:p>
        </p:txBody>
      </p:sp>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6171" y="259538"/>
            <a:ext cx="4287517" cy="3215637"/>
          </a:xfrm>
          <a:prstGeom prst="rect">
            <a:avLst/>
          </a:prstGeom>
          <a:effectLst>
            <a:softEdge rad="317500"/>
          </a:effectLst>
        </p:spPr>
      </p:pic>
      <p:grpSp>
        <p:nvGrpSpPr>
          <p:cNvPr id="2" name="Diagram group">
            <a:extLst>
              <a:ext uri="{FF2B5EF4-FFF2-40B4-BE49-F238E27FC236}">
                <a16:creationId xmlns:a16="http://schemas.microsoft.com/office/drawing/2014/main" id="{EF63C0F7-9EAD-F7F6-00AB-4331C8BD5367}"/>
              </a:ext>
            </a:extLst>
          </p:cNvPr>
          <p:cNvGrpSpPr/>
          <p:nvPr/>
        </p:nvGrpSpPr>
        <p:grpSpPr>
          <a:xfrm>
            <a:off x="-118663" y="15294"/>
            <a:ext cx="3990948" cy="1167371"/>
            <a:chOff x="0" y="4627042"/>
            <a:chExt cx="8027290" cy="1167371"/>
          </a:xfrm>
          <a:scene3d>
            <a:camera prst="perspectiveHeroicExtremeRightFacing" zoom="82000">
              <a:rot lat="21300000" lon="20400000" rev="180000"/>
            </a:camera>
            <a:lightRig rig="morning" dir="t">
              <a:rot lat="0" lon="0" rev="20400000"/>
            </a:lightRig>
          </a:scene3d>
        </p:grpSpPr>
        <p:grpSp>
          <p:nvGrpSpPr>
            <p:cNvPr id="11" name="Gruppieren 10">
              <a:extLst>
                <a:ext uri="{FF2B5EF4-FFF2-40B4-BE49-F238E27FC236}">
                  <a16:creationId xmlns:a16="http://schemas.microsoft.com/office/drawing/2014/main" id="{F90E85ED-954A-655F-9AD6-3B4A8FCB3D2A}"/>
                </a:ext>
              </a:extLst>
            </p:cNvPr>
            <p:cNvGrpSpPr/>
            <p:nvPr/>
          </p:nvGrpSpPr>
          <p:grpSpPr>
            <a:xfrm>
              <a:off x="0" y="4627042"/>
              <a:ext cx="8027290" cy="1167371"/>
              <a:chOff x="0" y="4627042"/>
              <a:chExt cx="8027290" cy="1167371"/>
            </a:xfrm>
          </p:grpSpPr>
          <p:sp>
            <p:nvSpPr>
              <p:cNvPr id="13" name="Legende: mit Pfeil nach oben 12">
                <a:extLst>
                  <a:ext uri="{FF2B5EF4-FFF2-40B4-BE49-F238E27FC236}">
                    <a16:creationId xmlns:a16="http://schemas.microsoft.com/office/drawing/2014/main" id="{D141D76E-7A81-FEBD-3580-DDE1A690DCB2}"/>
                  </a:ext>
                </a:extLst>
              </p:cNvPr>
              <p:cNvSpPr/>
              <p:nvPr/>
            </p:nvSpPr>
            <p:spPr>
              <a:xfrm rot="10800000">
                <a:off x="0" y="4627042"/>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2015996"/>
                  <a:satOff val="0"/>
                  <a:lumOff val="0"/>
                  <a:alphaOff val="0"/>
                </a:schemeClr>
              </a:fillRef>
              <a:effectRef idx="2">
                <a:schemeClr val="accent5">
                  <a:hueOff val="2015996"/>
                  <a:satOff val="0"/>
                  <a:lumOff val="0"/>
                  <a:alphaOff val="0"/>
                </a:schemeClr>
              </a:effectRef>
              <a:fontRef idx="minor">
                <a:schemeClr val="lt1"/>
              </a:fontRef>
            </p:style>
            <p:txBody>
              <a:bodyPr/>
              <a:lstStyle/>
              <a:p>
                <a:endParaRPr lang="de-DE" sz="1600"/>
              </a:p>
            </p:txBody>
          </p:sp>
          <p:sp>
            <p:nvSpPr>
              <p:cNvPr id="15" name="Legende: mit Pfeil nach oben 4">
                <a:extLst>
                  <a:ext uri="{FF2B5EF4-FFF2-40B4-BE49-F238E27FC236}">
                    <a16:creationId xmlns:a16="http://schemas.microsoft.com/office/drawing/2014/main" id="{69A97196-BF9D-7677-C23B-B497F276AD47}"/>
                  </a:ext>
                </a:extLst>
              </p:cNvPr>
              <p:cNvSpPr txBox="1"/>
              <p:nvPr/>
            </p:nvSpPr>
            <p:spPr>
              <a:xfrm rot="21600000">
                <a:off x="0" y="4627042"/>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000" b="1" i="1"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rPr>
                  <a:t>     </a:t>
                </a:r>
                <a:r>
                  <a:rPr lang="en" sz="2000" b="1" i="1" kern="1200" dirty="0">
                    <a:solidFill>
                      <a:schemeClr val="accent1">
                        <a:lumMod val="50000"/>
                      </a:schemeClr>
                    </a:solidFill>
                    <a:effectLst>
                      <a:outerShdw blurRad="38100" dist="38100" dir="2700000" algn="tl">
                        <a:srgbClr val="000000">
                          <a:alpha val="43137"/>
                        </a:srgbClr>
                      </a:outerShdw>
                    </a:effectLst>
                  </a:rPr>
                  <a:t>Mi, 13. Aug. ’25 - </a:t>
                </a:r>
                <a:r>
                  <a:rPr lang="en" sz="2000" b="1" i="1" kern="1200" spc="300" dirty="0">
                    <a:solidFill>
                      <a:schemeClr val="accent1">
                        <a:lumMod val="50000"/>
                      </a:schemeClr>
                    </a:solidFill>
                    <a:effectLst>
                      <a:outerShdw blurRad="38100" dist="38100" dir="2700000" algn="tl">
                        <a:srgbClr val="000000">
                          <a:alpha val="43137"/>
                        </a:srgbClr>
                      </a:outerShdw>
                    </a:effectLst>
                  </a:rPr>
                  <a:t>JETHRO</a:t>
                </a:r>
                <a:endParaRPr lang="es-ES" sz="2000" kern="1200" spc="300" dirty="0">
                  <a:solidFill>
                    <a:schemeClr val="accent1">
                      <a:lumMod val="50000"/>
                    </a:schemeClr>
                  </a:solidFill>
                  <a:effectLst>
                    <a:outerShdw blurRad="38100" dist="38100" dir="2700000" algn="tl">
                      <a:srgbClr val="000000">
                        <a:alpha val="43137"/>
                      </a:srgbClr>
                    </a:outerShdw>
                  </a:effectLst>
                </a:endParaRPr>
              </a:p>
            </p:txBody>
          </p:sp>
        </p:grpSp>
      </p:grpSp>
      <p:sp>
        <p:nvSpPr>
          <p:cNvPr id="10" name="CuadroTexto 5">
            <a:extLst>
              <a:ext uri="{FF2B5EF4-FFF2-40B4-BE49-F238E27FC236}">
                <a16:creationId xmlns:a16="http://schemas.microsoft.com/office/drawing/2014/main" id="{4B381926-71CB-9D6E-4F55-33CBFBE095A7}"/>
              </a:ext>
            </a:extLst>
          </p:cNvPr>
          <p:cNvSpPr txBox="1"/>
          <p:nvPr/>
        </p:nvSpPr>
        <p:spPr>
          <a:xfrm>
            <a:off x="3484455" y="2950573"/>
            <a:ext cx="4139233" cy="3862596"/>
          </a:xfrm>
          <a:prstGeom prst="rect">
            <a:avLst/>
          </a:prstGeom>
          <a:noFill/>
        </p:spPr>
        <p:txBody>
          <a:bodyPr wrap="square" rtlCol="0">
            <a:spAutoFit/>
          </a:bodyPr>
          <a:lstStyle/>
          <a:p>
            <a:pPr lvl="0" algn="ctr">
              <a:spcBef>
                <a:spcPts val="600"/>
              </a:spcBef>
              <a:defRPr/>
            </a:pPr>
            <a:r>
              <a:rPr lang="de-DE" sz="2000" b="1" dirty="0">
                <a:solidFill>
                  <a:prstClr val="black"/>
                </a:solidFill>
                <a:highlight>
                  <a:srgbClr val="FFFF00"/>
                </a:highlight>
              </a:rPr>
              <a:t>2. Mose 18,1-5):</a:t>
            </a:r>
            <a:br>
              <a:rPr lang="de-DE" sz="2000" b="1" dirty="0">
                <a:solidFill>
                  <a:prstClr val="black"/>
                </a:solidFill>
                <a:highlight>
                  <a:srgbClr val="FFFF00"/>
                </a:highlight>
              </a:rPr>
            </a:br>
            <a:r>
              <a:rPr lang="de-DE" sz="2000" b="1" dirty="0">
                <a:solidFill>
                  <a:prstClr val="black"/>
                </a:solidFill>
              </a:rPr>
              <a:t>„JETROS Besuch bei MOSE</a:t>
            </a:r>
          </a:p>
          <a:p>
            <a:pPr lvl="0" algn="ctr">
              <a:spcBef>
                <a:spcPts val="600"/>
              </a:spcBef>
              <a:defRPr/>
            </a:pPr>
            <a:r>
              <a:rPr lang="de-DE" sz="2000" b="1" dirty="0">
                <a:solidFill>
                  <a:prstClr val="black"/>
                </a:solidFill>
              </a:rPr>
              <a:t>1 Und JETHRO, der Priester in Midian, MOSES Schwiegervater, </a:t>
            </a:r>
            <a:br>
              <a:rPr lang="de-DE" sz="2000" b="1" dirty="0">
                <a:solidFill>
                  <a:prstClr val="black"/>
                </a:solidFill>
              </a:rPr>
            </a:br>
            <a:r>
              <a:rPr lang="de-DE" sz="2000" b="1" dirty="0">
                <a:solidFill>
                  <a:prstClr val="black"/>
                </a:solidFill>
              </a:rPr>
              <a:t>hörte alles, was GOTT an Mose und Seinem Volk ISRAEL getan hatte, dass der HERR Israel aus Ägypten geführt hatte. </a:t>
            </a:r>
            <a:br>
              <a:rPr lang="de-DE" sz="2000" b="1" dirty="0">
                <a:solidFill>
                  <a:prstClr val="black"/>
                </a:solidFill>
              </a:rPr>
            </a:br>
            <a:r>
              <a:rPr lang="de-DE" sz="2000" b="1" dirty="0">
                <a:solidFill>
                  <a:prstClr val="black"/>
                </a:solidFill>
              </a:rPr>
              <a:t>2 Da nahm er mit sich Zippora, </a:t>
            </a:r>
            <a:br>
              <a:rPr lang="de-DE" sz="2000" b="1" dirty="0">
                <a:solidFill>
                  <a:prstClr val="black"/>
                </a:solidFill>
              </a:rPr>
            </a:br>
            <a:r>
              <a:rPr lang="de-DE" sz="2000" b="1" dirty="0">
                <a:solidFill>
                  <a:prstClr val="black"/>
                </a:solidFill>
              </a:rPr>
              <a:t>die Frau des MOSE, </a:t>
            </a:r>
            <a:br>
              <a:rPr lang="de-DE" sz="2000" b="1" dirty="0">
                <a:solidFill>
                  <a:prstClr val="black"/>
                </a:solidFill>
              </a:rPr>
            </a:br>
            <a:r>
              <a:rPr lang="de-DE" sz="2000" b="1" dirty="0">
                <a:solidFill>
                  <a:prstClr val="black"/>
                </a:solidFill>
              </a:rPr>
              <a:t>die er zurückgesandt hatte, </a:t>
            </a:r>
            <a:br>
              <a:rPr lang="de-DE" sz="2000" b="1" dirty="0">
                <a:solidFill>
                  <a:prstClr val="black"/>
                </a:solidFill>
              </a:rPr>
            </a:b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CuadroTexto 5">
            <a:extLst>
              <a:ext uri="{FF2B5EF4-FFF2-40B4-BE49-F238E27FC236}">
                <a16:creationId xmlns:a16="http://schemas.microsoft.com/office/drawing/2014/main" id="{0352B445-CC55-9862-6640-D6671ED1F324}"/>
              </a:ext>
            </a:extLst>
          </p:cNvPr>
          <p:cNvSpPr txBox="1"/>
          <p:nvPr/>
        </p:nvSpPr>
        <p:spPr>
          <a:xfrm>
            <a:off x="7327120" y="156573"/>
            <a:ext cx="4864880" cy="6555641"/>
          </a:xfrm>
          <a:prstGeom prst="rect">
            <a:avLst/>
          </a:prstGeom>
          <a:noFill/>
        </p:spPr>
        <p:txBody>
          <a:bodyPr wrap="square" rtlCol="0">
            <a:spAutoFit/>
          </a:bodyPr>
          <a:lstStyle/>
          <a:p>
            <a:pPr lvl="0" algn="ctr">
              <a:spcBef>
                <a:spcPts val="600"/>
              </a:spcBef>
              <a:defRPr/>
            </a:pPr>
            <a:r>
              <a:rPr lang="de-DE" sz="2000" b="1" dirty="0">
                <a:solidFill>
                  <a:prstClr val="black"/>
                </a:solidFill>
              </a:rPr>
              <a:t>3 samt ihren beiden Söhnen; </a:t>
            </a:r>
            <a:br>
              <a:rPr lang="de-DE" sz="2000" b="1" dirty="0">
                <a:solidFill>
                  <a:prstClr val="black"/>
                </a:solidFill>
              </a:rPr>
            </a:br>
            <a:r>
              <a:rPr lang="de-DE" sz="2000" b="1" dirty="0">
                <a:solidFill>
                  <a:prstClr val="black"/>
                </a:solidFill>
              </a:rPr>
              <a:t>von denen hieß einer GERSCHOM, </a:t>
            </a:r>
            <a:br>
              <a:rPr lang="de-DE" sz="2000" b="1" dirty="0">
                <a:solidFill>
                  <a:prstClr val="black"/>
                </a:solidFill>
              </a:rPr>
            </a:br>
            <a:r>
              <a:rPr lang="de-DE" sz="2000" b="1" dirty="0">
                <a:solidFill>
                  <a:prstClr val="black"/>
                </a:solidFill>
              </a:rPr>
              <a:t>denn Mose sprach: ,Ich bin ein Gast geworden in fremdem Lande‘, </a:t>
            </a:r>
            <a:br>
              <a:rPr lang="de-DE" sz="2000" b="1" dirty="0">
                <a:solidFill>
                  <a:prstClr val="black"/>
                </a:solidFill>
              </a:rPr>
            </a:br>
            <a:r>
              <a:rPr lang="de-DE" sz="2000" b="1" dirty="0">
                <a:solidFill>
                  <a:prstClr val="black"/>
                </a:solidFill>
              </a:rPr>
              <a:t>4 und der andere ELIËSER, denn er sprach: ,Der GOTT meines Vaters </a:t>
            </a:r>
            <a:br>
              <a:rPr lang="de-DE" sz="2000" b="1" dirty="0">
                <a:solidFill>
                  <a:prstClr val="black"/>
                </a:solidFill>
              </a:rPr>
            </a:br>
            <a:r>
              <a:rPr lang="de-DE" sz="2000" b="1" dirty="0">
                <a:solidFill>
                  <a:prstClr val="black"/>
                </a:solidFill>
              </a:rPr>
              <a:t>ist meine HILFE gewesen und hat mich errettet vor dem Schwert des Pharao.‘ </a:t>
            </a:r>
            <a:br>
              <a:rPr lang="de-DE" sz="2000" b="1" dirty="0">
                <a:solidFill>
                  <a:prstClr val="black"/>
                </a:solidFill>
              </a:rPr>
            </a:br>
            <a:r>
              <a:rPr lang="de-DE" sz="2000" b="1" dirty="0">
                <a:solidFill>
                  <a:prstClr val="black"/>
                </a:solidFill>
              </a:rPr>
              <a:t>5 Als nun JETRO, </a:t>
            </a:r>
            <a:br>
              <a:rPr lang="de-DE" sz="2000" b="1" dirty="0">
                <a:solidFill>
                  <a:prstClr val="black"/>
                </a:solidFill>
              </a:rPr>
            </a:br>
            <a:r>
              <a:rPr lang="de-DE" sz="2000" b="1" dirty="0">
                <a:solidFill>
                  <a:prstClr val="black"/>
                </a:solidFill>
              </a:rPr>
              <a:t>MOSES Schwiegervater </a:t>
            </a:r>
            <a:br>
              <a:rPr lang="de-DE" sz="2000" b="1" dirty="0">
                <a:solidFill>
                  <a:prstClr val="black"/>
                </a:solidFill>
              </a:rPr>
            </a:br>
            <a:r>
              <a:rPr lang="de-DE" sz="2000" b="1" dirty="0">
                <a:solidFill>
                  <a:prstClr val="black"/>
                </a:solidFill>
              </a:rPr>
              <a:t>und seine Söhne und seine Frau </a:t>
            </a:r>
            <a:br>
              <a:rPr lang="de-DE" sz="2000" b="1" dirty="0">
                <a:solidFill>
                  <a:prstClr val="black"/>
                </a:solidFill>
              </a:rPr>
            </a:br>
            <a:r>
              <a:rPr lang="de-DE" sz="2000" b="1" dirty="0">
                <a:solidFill>
                  <a:prstClr val="black"/>
                </a:solidFill>
              </a:rPr>
              <a:t>zu ihm in die Wüste kamen, an den </a:t>
            </a:r>
            <a:br>
              <a:rPr lang="de-DE" sz="2000" b="1" dirty="0">
                <a:solidFill>
                  <a:prstClr val="black"/>
                </a:solidFill>
              </a:rPr>
            </a:br>
            <a:r>
              <a:rPr lang="de-DE" sz="2000" b="1" dirty="0">
                <a:solidFill>
                  <a:prstClr val="black"/>
                </a:solidFill>
                <a:highlight>
                  <a:srgbClr val="FFFF00"/>
                </a:highlight>
              </a:rPr>
              <a:t>Berg GOTTES, wo er sich gelagert hatte, </a:t>
            </a:r>
            <a:br>
              <a:rPr lang="de-DE" sz="2000" b="1" dirty="0">
                <a:solidFill>
                  <a:prstClr val="black"/>
                </a:solidFill>
              </a:rPr>
            </a:br>
            <a:r>
              <a:rPr lang="de-DE" sz="2000" b="1" dirty="0">
                <a:solidFill>
                  <a:prstClr val="black"/>
                </a:solidFill>
              </a:rPr>
              <a:t>6 ließ er MOSE sagen: ,Ich, JETRO, dein Schwiegervater, bin zu dir gekommen und deine Frau und </a:t>
            </a:r>
            <a:br>
              <a:rPr lang="de-DE" sz="2000" b="1" dirty="0">
                <a:solidFill>
                  <a:prstClr val="black"/>
                </a:solidFill>
              </a:rPr>
            </a:br>
            <a:r>
              <a:rPr lang="de-DE" sz="2000" b="1" dirty="0">
                <a:solidFill>
                  <a:prstClr val="black"/>
                </a:solidFill>
              </a:rPr>
              <a:t>ihre beiden Söhne mit ihr.‘ </a:t>
            </a:r>
            <a:br>
              <a:rPr lang="de-DE" sz="2000" b="1" dirty="0">
                <a:solidFill>
                  <a:prstClr val="black"/>
                </a:solidFill>
              </a:rPr>
            </a:br>
            <a:r>
              <a:rPr lang="de-DE" sz="2000" b="1" dirty="0">
                <a:solidFill>
                  <a:prstClr val="black"/>
                </a:solidFill>
              </a:rPr>
              <a:t>7 Da ging MOSE hinaus ihm entgegen und fiel vor ihm nieder und küsste ihn. </a:t>
            </a:r>
            <a:br>
              <a:rPr lang="de-DE" sz="2000" b="1" dirty="0">
                <a:solidFill>
                  <a:prstClr val="black"/>
                </a:solidFill>
              </a:rPr>
            </a:br>
            <a:r>
              <a:rPr lang="de-DE" sz="2000" b="1" dirty="0">
                <a:solidFill>
                  <a:prstClr val="black"/>
                </a:solidFill>
              </a:rPr>
              <a:t>Und als sie einander gegrüßt hatten, </a:t>
            </a:r>
            <a:br>
              <a:rPr lang="de-DE" sz="2000" b="1" dirty="0">
                <a:solidFill>
                  <a:prstClr val="black"/>
                </a:solidFill>
              </a:rPr>
            </a:br>
            <a:r>
              <a:rPr lang="de-DE" sz="2000" b="1" dirty="0">
                <a:solidFill>
                  <a:prstClr val="black"/>
                </a:solidFill>
              </a:rPr>
              <a:t>gingen sie in das Zelt.“ 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CE2171-DE01-14E5-A2FF-FB6F246CE41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F1616E-656B-6277-067C-C56B6B05A449}"/>
              </a:ext>
            </a:extLst>
          </p:cNvPr>
          <p:cNvSpPr txBox="1"/>
          <p:nvPr/>
        </p:nvSpPr>
        <p:spPr>
          <a:xfrm>
            <a:off x="3389992" y="-149259"/>
            <a:ext cx="3644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GUTER RAT</a:t>
            </a:r>
          </a:p>
        </p:txBody>
      </p:sp>
      <p:pic>
        <p:nvPicPr>
          <p:cNvPr id="9" name="Imagen 8">
            <a:extLst>
              <a:ext uri="{FF2B5EF4-FFF2-40B4-BE49-F238E27FC236}">
                <a16:creationId xmlns:a16="http://schemas.microsoft.com/office/drawing/2014/main" id="{9A2B9220-1080-F5D6-22D6-3C39A85D74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64" y="267580"/>
            <a:ext cx="4287517" cy="3215637"/>
          </a:xfrm>
          <a:prstGeom prst="rect">
            <a:avLst/>
          </a:prstGeom>
          <a:effectLst>
            <a:softEdge rad="317500"/>
          </a:effectLst>
        </p:spPr>
      </p:pic>
      <p:sp>
        <p:nvSpPr>
          <p:cNvPr id="14" name="CuadroTexto 13">
            <a:extLst>
              <a:ext uri="{FF2B5EF4-FFF2-40B4-BE49-F238E27FC236}">
                <a16:creationId xmlns:a16="http://schemas.microsoft.com/office/drawing/2014/main" id="{34A75593-2659-211E-4DD5-633F99BC96BD}"/>
              </a:ext>
            </a:extLst>
          </p:cNvPr>
          <p:cNvSpPr txBox="1"/>
          <p:nvPr/>
        </p:nvSpPr>
        <p:spPr>
          <a:xfrm>
            <a:off x="-266948" y="1087929"/>
            <a:ext cx="4287517" cy="2323713"/>
          </a:xfrm>
          <a:prstGeom prst="rect">
            <a:avLst/>
          </a:prstGeom>
          <a:noFill/>
        </p:spPr>
        <p:txBody>
          <a:bodyPr wrap="square">
            <a:spAutoFit/>
          </a:bodyPr>
          <a:lstStyle/>
          <a:p>
            <a:pPr lvl="0" algn="ctr">
              <a:spcBef>
                <a:spcPts val="600"/>
              </a:spcBef>
              <a:defRPr/>
            </a:pPr>
            <a:r>
              <a:rPr lang="de-DE" sz="2000" b="1" dirty="0">
                <a:solidFill>
                  <a:prstClr val="black"/>
                </a:solidFill>
              </a:rPr>
              <a:t>Jethro war zwar kein Israelit, </a:t>
            </a:r>
            <a:br>
              <a:rPr lang="de-DE" sz="2000" b="1" dirty="0">
                <a:solidFill>
                  <a:prstClr val="black"/>
                </a:solidFill>
              </a:rPr>
            </a:br>
            <a:r>
              <a:rPr lang="de-DE" sz="2000" b="1" dirty="0">
                <a:solidFill>
                  <a:prstClr val="black"/>
                </a:solidFill>
              </a:rPr>
              <a:t>aber er diente GOTT. </a:t>
            </a:r>
          </a:p>
          <a:p>
            <a:pPr lvl="0" algn="ctr">
              <a:spcBef>
                <a:spcPts val="600"/>
              </a:spcBef>
              <a:defRPr/>
            </a:pPr>
            <a:r>
              <a:rPr lang="de-DE" sz="2000" b="1" dirty="0">
                <a:solidFill>
                  <a:prstClr val="black"/>
                </a:solidFill>
              </a:rPr>
              <a:t>Nachdem er von Mose </a:t>
            </a:r>
            <a:br>
              <a:rPr lang="de-DE" sz="2000" b="1" dirty="0">
                <a:solidFill>
                  <a:prstClr val="black"/>
                </a:solidFill>
              </a:rPr>
            </a:br>
            <a:r>
              <a:rPr lang="de-DE" sz="2000" b="1" dirty="0">
                <a:solidFill>
                  <a:prstClr val="black"/>
                </a:solidFill>
              </a:rPr>
              <a:t>erfahren hatte, </a:t>
            </a:r>
            <a:br>
              <a:rPr lang="de-DE" sz="2000" b="1" dirty="0">
                <a:solidFill>
                  <a:prstClr val="black"/>
                </a:solidFill>
              </a:rPr>
            </a:br>
            <a:r>
              <a:rPr lang="de-DE" sz="2000" b="1" dirty="0">
                <a:solidFill>
                  <a:prstClr val="black"/>
                </a:solidFill>
              </a:rPr>
              <a:t>was in Ägypten geschehen war, lobte er GOTT </a:t>
            </a:r>
            <a:br>
              <a:rPr lang="de-DE" sz="2000" b="1" dirty="0">
                <a:solidFill>
                  <a:prstClr val="black"/>
                </a:solidFill>
              </a:rPr>
            </a:br>
            <a:r>
              <a:rPr lang="de-DE" sz="2000" b="1" dirty="0">
                <a:solidFill>
                  <a:prstClr val="black"/>
                </a:solidFill>
              </a:rPr>
              <a:t>und brachte Ihm Opfer dar.</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 name="Diagram group">
            <a:extLst>
              <a:ext uri="{FF2B5EF4-FFF2-40B4-BE49-F238E27FC236}">
                <a16:creationId xmlns:a16="http://schemas.microsoft.com/office/drawing/2014/main" id="{F08CDB7F-A6AB-CD30-D6BC-58E2DF832305}"/>
              </a:ext>
            </a:extLst>
          </p:cNvPr>
          <p:cNvGrpSpPr/>
          <p:nvPr/>
        </p:nvGrpSpPr>
        <p:grpSpPr>
          <a:xfrm>
            <a:off x="-118663" y="15294"/>
            <a:ext cx="3990948" cy="1167371"/>
            <a:chOff x="0" y="4627042"/>
            <a:chExt cx="8027290" cy="1167371"/>
          </a:xfrm>
          <a:scene3d>
            <a:camera prst="perspectiveHeroicExtremeRightFacing" zoom="82000">
              <a:rot lat="21300000" lon="20400000" rev="180000"/>
            </a:camera>
            <a:lightRig rig="morning" dir="t">
              <a:rot lat="0" lon="0" rev="20400000"/>
            </a:lightRig>
          </a:scene3d>
        </p:grpSpPr>
        <p:grpSp>
          <p:nvGrpSpPr>
            <p:cNvPr id="11" name="Gruppieren 10">
              <a:extLst>
                <a:ext uri="{FF2B5EF4-FFF2-40B4-BE49-F238E27FC236}">
                  <a16:creationId xmlns:a16="http://schemas.microsoft.com/office/drawing/2014/main" id="{FE608AD6-317F-F8D0-AE5E-12AE3BCDE8C0}"/>
                </a:ext>
              </a:extLst>
            </p:cNvPr>
            <p:cNvGrpSpPr/>
            <p:nvPr/>
          </p:nvGrpSpPr>
          <p:grpSpPr>
            <a:xfrm>
              <a:off x="0" y="4627042"/>
              <a:ext cx="8027290" cy="1167371"/>
              <a:chOff x="0" y="4627042"/>
              <a:chExt cx="8027290" cy="1167371"/>
            </a:xfrm>
          </p:grpSpPr>
          <p:sp>
            <p:nvSpPr>
              <p:cNvPr id="13" name="Legende: mit Pfeil nach oben 12">
                <a:extLst>
                  <a:ext uri="{FF2B5EF4-FFF2-40B4-BE49-F238E27FC236}">
                    <a16:creationId xmlns:a16="http://schemas.microsoft.com/office/drawing/2014/main" id="{1F9217E1-5B04-5708-97B4-44F48C9A2141}"/>
                  </a:ext>
                </a:extLst>
              </p:cNvPr>
              <p:cNvSpPr/>
              <p:nvPr/>
            </p:nvSpPr>
            <p:spPr>
              <a:xfrm rot="10800000">
                <a:off x="0" y="4627042"/>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2015996"/>
                  <a:satOff val="0"/>
                  <a:lumOff val="0"/>
                  <a:alphaOff val="0"/>
                </a:schemeClr>
              </a:fillRef>
              <a:effectRef idx="2">
                <a:schemeClr val="accent5">
                  <a:hueOff val="2015996"/>
                  <a:satOff val="0"/>
                  <a:lumOff val="0"/>
                  <a:alphaOff val="0"/>
                </a:schemeClr>
              </a:effectRef>
              <a:fontRef idx="minor">
                <a:schemeClr val="lt1"/>
              </a:fontRef>
            </p:style>
            <p:txBody>
              <a:bodyPr/>
              <a:lstStyle/>
              <a:p>
                <a:endParaRPr lang="de-DE" sz="1600"/>
              </a:p>
            </p:txBody>
          </p:sp>
          <p:sp>
            <p:nvSpPr>
              <p:cNvPr id="15" name="Legende: mit Pfeil nach oben 4">
                <a:extLst>
                  <a:ext uri="{FF2B5EF4-FFF2-40B4-BE49-F238E27FC236}">
                    <a16:creationId xmlns:a16="http://schemas.microsoft.com/office/drawing/2014/main" id="{20CC8687-4C18-1F9D-CC3B-8E404F1DC8D4}"/>
                  </a:ext>
                </a:extLst>
              </p:cNvPr>
              <p:cNvSpPr txBox="1"/>
              <p:nvPr/>
            </p:nvSpPr>
            <p:spPr>
              <a:xfrm rot="21600000">
                <a:off x="0" y="4627042"/>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000" b="1" i="1"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rPr>
                  <a:t>     </a:t>
                </a:r>
                <a:r>
                  <a:rPr lang="en" sz="2000" b="1" i="1" kern="1200" dirty="0">
                    <a:solidFill>
                      <a:schemeClr val="accent1">
                        <a:lumMod val="50000"/>
                      </a:schemeClr>
                    </a:solidFill>
                    <a:effectLst>
                      <a:outerShdw blurRad="38100" dist="38100" dir="2700000" algn="tl">
                        <a:srgbClr val="000000">
                          <a:alpha val="43137"/>
                        </a:srgbClr>
                      </a:outerShdw>
                    </a:effectLst>
                  </a:rPr>
                  <a:t>Mi, 13. Aug. ’25 - </a:t>
                </a:r>
                <a:r>
                  <a:rPr lang="en" sz="2000" b="1" i="1" kern="1200" spc="300" dirty="0">
                    <a:solidFill>
                      <a:schemeClr val="accent1">
                        <a:lumMod val="50000"/>
                      </a:schemeClr>
                    </a:solidFill>
                    <a:effectLst>
                      <a:outerShdw blurRad="38100" dist="38100" dir="2700000" algn="tl">
                        <a:srgbClr val="000000">
                          <a:alpha val="43137"/>
                        </a:srgbClr>
                      </a:outerShdw>
                    </a:effectLst>
                  </a:rPr>
                  <a:t>JETHRO</a:t>
                </a:r>
                <a:endParaRPr lang="es-ES" sz="2000" kern="1200" spc="300" dirty="0">
                  <a:solidFill>
                    <a:schemeClr val="accent1">
                      <a:lumMod val="50000"/>
                    </a:schemeClr>
                  </a:solidFill>
                  <a:effectLst>
                    <a:outerShdw blurRad="38100" dist="38100" dir="2700000" algn="tl">
                      <a:srgbClr val="000000">
                        <a:alpha val="43137"/>
                      </a:srgbClr>
                    </a:outerShdw>
                  </a:effectLst>
                </a:endParaRPr>
              </a:p>
            </p:txBody>
          </p:sp>
        </p:grpSp>
      </p:grpSp>
      <p:sp>
        <p:nvSpPr>
          <p:cNvPr id="4" name="CuadroTexto 13">
            <a:extLst>
              <a:ext uri="{FF2B5EF4-FFF2-40B4-BE49-F238E27FC236}">
                <a16:creationId xmlns:a16="http://schemas.microsoft.com/office/drawing/2014/main" id="{E2A27BAF-2C77-4FB2-1DE2-E2CC74110B51}"/>
              </a:ext>
            </a:extLst>
          </p:cNvPr>
          <p:cNvSpPr txBox="1"/>
          <p:nvPr/>
        </p:nvSpPr>
        <p:spPr>
          <a:xfrm>
            <a:off x="-118663" y="3483217"/>
            <a:ext cx="5330743" cy="3139321"/>
          </a:xfrm>
          <a:prstGeom prst="rect">
            <a:avLst/>
          </a:prstGeom>
          <a:noFill/>
        </p:spPr>
        <p:txBody>
          <a:bodyPr wrap="square">
            <a:spAutoFit/>
          </a:bodyPr>
          <a:lstStyle/>
          <a:p>
            <a:pPr lvl="0" algn="ctr">
              <a:spcBef>
                <a:spcPts val="600"/>
              </a:spcBef>
              <a:defRPr/>
            </a:pPr>
            <a:r>
              <a:rPr lang="de-DE" sz="2200" b="1" dirty="0">
                <a:solidFill>
                  <a:prstClr val="black"/>
                </a:solidFill>
              </a:rPr>
              <a:t>(2. Mose 18,8-12):</a:t>
            </a:r>
            <a:br>
              <a:rPr lang="de-DE" sz="2200" b="1" dirty="0">
                <a:solidFill>
                  <a:prstClr val="black"/>
                </a:solidFill>
              </a:rPr>
            </a:br>
            <a:r>
              <a:rPr lang="de-DE" sz="2200" b="1" dirty="0">
                <a:solidFill>
                  <a:prstClr val="black"/>
                </a:solidFill>
              </a:rPr>
              <a:t>„8 Da erzählte MOSE </a:t>
            </a:r>
            <a:br>
              <a:rPr lang="de-DE" sz="2200" b="1" dirty="0">
                <a:solidFill>
                  <a:prstClr val="black"/>
                </a:solidFill>
              </a:rPr>
            </a:br>
            <a:r>
              <a:rPr lang="de-DE" sz="2200" b="1" dirty="0">
                <a:solidFill>
                  <a:prstClr val="black"/>
                </a:solidFill>
              </a:rPr>
              <a:t>seinem Schwiegervater alles, </a:t>
            </a:r>
            <a:br>
              <a:rPr lang="de-DE" sz="2200" b="1" dirty="0">
                <a:solidFill>
                  <a:prstClr val="black"/>
                </a:solidFill>
              </a:rPr>
            </a:br>
            <a:r>
              <a:rPr lang="de-DE" sz="2200" b="1" dirty="0">
                <a:solidFill>
                  <a:prstClr val="black"/>
                </a:solidFill>
              </a:rPr>
              <a:t>was der HERR um ISRAELS willen </a:t>
            </a:r>
            <a:br>
              <a:rPr lang="de-DE" sz="2200" b="1" dirty="0">
                <a:solidFill>
                  <a:prstClr val="black"/>
                </a:solidFill>
              </a:rPr>
            </a:br>
            <a:r>
              <a:rPr lang="de-DE" sz="2200" b="1" dirty="0">
                <a:solidFill>
                  <a:prstClr val="black"/>
                </a:solidFill>
              </a:rPr>
              <a:t>dem Pharao und den Ägyptern </a:t>
            </a:r>
            <a:br>
              <a:rPr lang="de-DE" sz="2200" b="1" dirty="0">
                <a:solidFill>
                  <a:prstClr val="black"/>
                </a:solidFill>
              </a:rPr>
            </a:br>
            <a:r>
              <a:rPr lang="de-DE" sz="2200" b="1" dirty="0">
                <a:solidFill>
                  <a:prstClr val="black"/>
                </a:solidFill>
              </a:rPr>
              <a:t>angetan hatte </a:t>
            </a:r>
            <a:br>
              <a:rPr lang="de-DE" sz="2200" b="1" dirty="0">
                <a:solidFill>
                  <a:prstClr val="black"/>
                </a:solidFill>
              </a:rPr>
            </a:br>
            <a:r>
              <a:rPr lang="de-DE" sz="2200" b="1" dirty="0">
                <a:solidFill>
                  <a:prstClr val="black"/>
                </a:solidFill>
              </a:rPr>
              <a:t>und alle die Mühsal, </a:t>
            </a:r>
            <a:br>
              <a:rPr lang="de-DE" sz="2200" b="1" dirty="0">
                <a:solidFill>
                  <a:prstClr val="black"/>
                </a:solidFill>
              </a:rPr>
            </a:br>
            <a:r>
              <a:rPr lang="de-DE" sz="2200" b="1" dirty="0">
                <a:solidFill>
                  <a:prstClr val="black"/>
                </a:solidFill>
              </a:rPr>
              <a:t>die ihnen auf dem Wege begegnet war </a:t>
            </a:r>
            <a:br>
              <a:rPr lang="de-DE" sz="2200" b="1" dirty="0">
                <a:solidFill>
                  <a:prstClr val="black"/>
                </a:solidFill>
              </a:rPr>
            </a:br>
            <a:r>
              <a:rPr lang="de-DE" sz="2200" b="1" dirty="0">
                <a:solidFill>
                  <a:prstClr val="black"/>
                </a:solidFill>
              </a:rPr>
              <a:t>und wie sie der HERR errettet hatte. </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sp>
        <p:nvSpPr>
          <p:cNvPr id="5" name="CuadroTexto 13">
            <a:extLst>
              <a:ext uri="{FF2B5EF4-FFF2-40B4-BE49-F238E27FC236}">
                <a16:creationId xmlns:a16="http://schemas.microsoft.com/office/drawing/2014/main" id="{42BA3B1D-8DCB-7178-5051-2083F3647A64}"/>
              </a:ext>
            </a:extLst>
          </p:cNvPr>
          <p:cNvSpPr txBox="1"/>
          <p:nvPr/>
        </p:nvSpPr>
        <p:spPr>
          <a:xfrm>
            <a:off x="5576982" y="121074"/>
            <a:ext cx="6664510" cy="6755696"/>
          </a:xfrm>
          <a:prstGeom prst="rect">
            <a:avLst/>
          </a:prstGeom>
          <a:noFill/>
        </p:spPr>
        <p:txBody>
          <a:bodyPr wrap="square">
            <a:spAutoFit/>
          </a:bodyPr>
          <a:lstStyle/>
          <a:p>
            <a:pPr lvl="0" algn="ctr">
              <a:spcBef>
                <a:spcPts val="600"/>
              </a:spcBef>
              <a:defRPr/>
            </a:pPr>
            <a:r>
              <a:rPr lang="de-DE" sz="2200" b="1" dirty="0">
                <a:solidFill>
                  <a:prstClr val="black"/>
                </a:solidFill>
              </a:rPr>
              <a:t>9 JETRO aber freute sich </a:t>
            </a:r>
            <a:br>
              <a:rPr lang="de-DE" sz="2200" b="1" dirty="0">
                <a:solidFill>
                  <a:prstClr val="black"/>
                </a:solidFill>
              </a:rPr>
            </a:br>
            <a:r>
              <a:rPr lang="de-DE" sz="2200" b="1" dirty="0">
                <a:solidFill>
                  <a:prstClr val="black"/>
                </a:solidFill>
              </a:rPr>
              <a:t>an all dem Guten, </a:t>
            </a:r>
            <a:br>
              <a:rPr lang="de-DE" sz="2200" b="1" dirty="0">
                <a:solidFill>
                  <a:prstClr val="black"/>
                </a:solidFill>
              </a:rPr>
            </a:br>
            <a:r>
              <a:rPr lang="de-DE" sz="2200" b="1" dirty="0">
                <a:solidFill>
                  <a:prstClr val="black"/>
                </a:solidFill>
              </a:rPr>
              <a:t>das der HERR an ISRAEL getan hatte, </a:t>
            </a:r>
            <a:br>
              <a:rPr lang="de-DE" sz="2200" b="1" dirty="0">
                <a:solidFill>
                  <a:prstClr val="black"/>
                </a:solidFill>
              </a:rPr>
            </a:br>
            <a:r>
              <a:rPr lang="de-DE" sz="2200" b="1" dirty="0">
                <a:solidFill>
                  <a:prstClr val="black"/>
                </a:solidFill>
              </a:rPr>
              <a:t>dass ER sie errettet hatte </a:t>
            </a:r>
            <a:br>
              <a:rPr lang="de-DE" sz="2200" b="1" dirty="0">
                <a:solidFill>
                  <a:prstClr val="black"/>
                </a:solidFill>
              </a:rPr>
            </a:br>
            <a:r>
              <a:rPr lang="de-DE" sz="2200" b="1" dirty="0">
                <a:solidFill>
                  <a:prstClr val="black"/>
                </a:solidFill>
              </a:rPr>
              <a:t>aus der Ägypter Hand. </a:t>
            </a:r>
          </a:p>
          <a:p>
            <a:pPr lvl="0" algn="ctr">
              <a:spcBef>
                <a:spcPts val="600"/>
              </a:spcBef>
              <a:defRPr/>
            </a:pPr>
            <a:r>
              <a:rPr lang="de-DE" sz="2200" b="1" dirty="0">
                <a:solidFill>
                  <a:prstClr val="black"/>
                </a:solidFill>
              </a:rPr>
              <a:t>10 Und JETRO sprach: </a:t>
            </a:r>
            <a:br>
              <a:rPr lang="de-DE" sz="2200" b="1" dirty="0">
                <a:solidFill>
                  <a:prstClr val="black"/>
                </a:solidFill>
              </a:rPr>
            </a:br>
            <a:r>
              <a:rPr lang="de-DE" sz="2200" b="1" dirty="0">
                <a:solidFill>
                  <a:schemeClr val="bg1"/>
                </a:solidFill>
                <a:effectLst>
                  <a:glow rad="127000">
                    <a:schemeClr val="accent5">
                      <a:lumMod val="50000"/>
                    </a:schemeClr>
                  </a:glow>
                </a:effectLst>
              </a:rPr>
              <a:t>,GELOBT SEI DER HERR, </a:t>
            </a:r>
            <a:br>
              <a:rPr lang="de-DE" sz="2200" b="1" u="sng" dirty="0">
                <a:solidFill>
                  <a:schemeClr val="bg1"/>
                </a:solidFill>
                <a:effectLst>
                  <a:glow rad="127000">
                    <a:schemeClr val="bg2">
                      <a:lumMod val="50000"/>
                    </a:schemeClr>
                  </a:glow>
                </a:effectLst>
              </a:rPr>
            </a:br>
            <a:r>
              <a:rPr lang="de-DE" sz="2200" b="1" dirty="0">
                <a:solidFill>
                  <a:schemeClr val="bg1"/>
                </a:solidFill>
                <a:effectLst>
                  <a:glow rad="127000">
                    <a:schemeClr val="accent5">
                      <a:lumMod val="50000"/>
                    </a:schemeClr>
                  </a:glow>
                </a:effectLst>
              </a:rPr>
              <a:t>der euch errettet hat </a:t>
            </a:r>
            <a:br>
              <a:rPr lang="de-DE" sz="2200" b="1" dirty="0">
                <a:solidFill>
                  <a:schemeClr val="bg1"/>
                </a:solidFill>
                <a:effectLst>
                  <a:glow rad="127000">
                    <a:schemeClr val="bg2">
                      <a:lumMod val="50000"/>
                    </a:schemeClr>
                  </a:glow>
                </a:effectLst>
              </a:rPr>
            </a:br>
            <a:r>
              <a:rPr lang="de-DE" sz="2200" b="1" dirty="0">
                <a:solidFill>
                  <a:schemeClr val="bg1"/>
                </a:solidFill>
                <a:effectLst>
                  <a:glow rad="127000">
                    <a:schemeClr val="bg2">
                      <a:lumMod val="50000"/>
                    </a:schemeClr>
                  </a:glow>
                </a:effectLst>
              </a:rPr>
              <a:t>aus der Ägypter und des Pharao Hand, </a:t>
            </a:r>
            <a:br>
              <a:rPr lang="de-DE" sz="2200" b="1" dirty="0">
                <a:solidFill>
                  <a:schemeClr val="bg1"/>
                </a:solidFill>
                <a:effectLst>
                  <a:glow rad="127000">
                    <a:schemeClr val="bg2">
                      <a:lumMod val="50000"/>
                    </a:schemeClr>
                  </a:glow>
                </a:effectLst>
              </a:rPr>
            </a:br>
            <a:r>
              <a:rPr lang="de-DE" sz="2200" b="1" dirty="0">
                <a:solidFill>
                  <a:schemeClr val="bg1"/>
                </a:solidFill>
                <a:effectLst>
                  <a:glow rad="127000">
                    <a:schemeClr val="bg2">
                      <a:lumMod val="50000"/>
                    </a:schemeClr>
                  </a:glow>
                </a:effectLst>
              </a:rPr>
              <a:t>ja, ER hat das Volk aus der Hand Ägyptens errettet. </a:t>
            </a:r>
          </a:p>
          <a:p>
            <a:pPr lvl="0" algn="ctr">
              <a:spcBef>
                <a:spcPts val="600"/>
              </a:spcBef>
              <a:defRPr/>
            </a:pPr>
            <a:r>
              <a:rPr lang="de-DE" sz="2200" b="1" dirty="0">
                <a:solidFill>
                  <a:schemeClr val="bg1"/>
                </a:solidFill>
                <a:effectLst>
                  <a:glow rad="127000">
                    <a:schemeClr val="bg2">
                      <a:lumMod val="50000"/>
                    </a:schemeClr>
                  </a:glow>
                </a:effectLst>
              </a:rPr>
              <a:t>11 Nun weiß ich, </a:t>
            </a:r>
            <a:br>
              <a:rPr lang="de-DE" sz="2200" b="1" dirty="0">
                <a:solidFill>
                  <a:schemeClr val="bg1"/>
                </a:solidFill>
                <a:effectLst>
                  <a:glow rad="127000">
                    <a:schemeClr val="bg2">
                      <a:lumMod val="50000"/>
                    </a:schemeClr>
                  </a:glow>
                </a:effectLst>
              </a:rPr>
            </a:br>
            <a:r>
              <a:rPr lang="de-DE" sz="2200" b="1" dirty="0">
                <a:solidFill>
                  <a:schemeClr val="bg1"/>
                </a:solidFill>
                <a:effectLst>
                  <a:glow rad="127000">
                    <a:schemeClr val="accent5">
                      <a:lumMod val="50000"/>
                    </a:schemeClr>
                  </a:glow>
                </a:effectLst>
              </a:rPr>
              <a:t>dass der HERR größer ist als alle Götter, </a:t>
            </a:r>
            <a:br>
              <a:rPr lang="de-DE" sz="2200" b="1" dirty="0">
                <a:solidFill>
                  <a:schemeClr val="bg1"/>
                </a:solidFill>
                <a:effectLst>
                  <a:glow rad="127000">
                    <a:schemeClr val="bg2">
                      <a:lumMod val="50000"/>
                    </a:schemeClr>
                  </a:glow>
                </a:effectLst>
              </a:rPr>
            </a:br>
            <a:r>
              <a:rPr lang="de-DE" sz="2200" b="1" dirty="0">
                <a:solidFill>
                  <a:schemeClr val="bg1"/>
                </a:solidFill>
                <a:effectLst>
                  <a:glow rad="127000">
                    <a:schemeClr val="bg2">
                      <a:lumMod val="50000"/>
                    </a:schemeClr>
                  </a:glow>
                </a:effectLst>
              </a:rPr>
              <a:t>weil ihr eigener Hochmut </a:t>
            </a:r>
            <a:br>
              <a:rPr lang="de-DE" sz="2200" b="1" dirty="0">
                <a:solidFill>
                  <a:schemeClr val="bg1"/>
                </a:solidFill>
                <a:effectLst>
                  <a:glow rad="127000">
                    <a:schemeClr val="bg2">
                      <a:lumMod val="50000"/>
                    </a:schemeClr>
                  </a:glow>
                </a:effectLst>
              </a:rPr>
            </a:br>
            <a:r>
              <a:rPr lang="de-DE" sz="2200" b="1" dirty="0">
                <a:solidFill>
                  <a:schemeClr val="bg1"/>
                </a:solidFill>
                <a:effectLst>
                  <a:glow rad="127000">
                    <a:schemeClr val="bg2">
                      <a:lumMod val="50000"/>
                    </a:schemeClr>
                  </a:glow>
                </a:effectLst>
              </a:rPr>
              <a:t>auf sie zurückgefallen ist.‘ </a:t>
            </a:r>
          </a:p>
          <a:p>
            <a:pPr lvl="0" algn="ctr">
              <a:spcBef>
                <a:spcPts val="600"/>
              </a:spcBef>
              <a:defRPr/>
            </a:pPr>
            <a:r>
              <a:rPr lang="de-DE" sz="2200" b="1" dirty="0">
                <a:solidFill>
                  <a:prstClr val="black"/>
                </a:solidFill>
              </a:rPr>
              <a:t>12 Und JETRO, MOSES Schwiegervater, brachte GOTT ein BRANDOPFER und SCHLACHTOPFER dar. Da kamen AARON und alle ÄLTESTEN VON ISRAEL, um mit MOSES Schwiegervater </a:t>
            </a:r>
            <a:br>
              <a:rPr lang="de-DE" sz="2200" b="1" dirty="0">
                <a:solidFill>
                  <a:prstClr val="black"/>
                </a:solidFill>
              </a:rPr>
            </a:br>
            <a:r>
              <a:rPr lang="de-DE" sz="2200" b="1" dirty="0">
                <a:solidFill>
                  <a:prstClr val="black"/>
                </a:solidFill>
              </a:rPr>
              <a:t>das Mahl zu halten vor GOTT.“</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53644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0FCAA2-72B4-FA29-BFD0-7729DE885664}"/>
            </a:ext>
          </a:extLst>
        </p:cNvPr>
        <p:cNvGrpSpPr/>
        <p:nvPr/>
      </p:nvGrpSpPr>
      <p:grpSpPr>
        <a:xfrm>
          <a:off x="0" y="0"/>
          <a:ext cx="0" cy="0"/>
          <a:chOff x="0" y="0"/>
          <a:chExt cx="0" cy="0"/>
        </a:xfrm>
      </p:grpSpPr>
      <p:pic>
        <p:nvPicPr>
          <p:cNvPr id="4" name="Imagen 3" descr="Un grupo de personas disfrazadas&#10;&#10;El contenido generado por IA puede ser incorrecto.">
            <a:extLst>
              <a:ext uri="{FF2B5EF4-FFF2-40B4-BE49-F238E27FC236}">
                <a16:creationId xmlns:a16="http://schemas.microsoft.com/office/drawing/2014/main" id="{58D7476C-48E5-5435-48A8-41467C9C3A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5031" y="1078203"/>
            <a:ext cx="3048105" cy="3661388"/>
          </a:xfrm>
          <a:prstGeom prst="rect">
            <a:avLst/>
          </a:prstGeom>
          <a:effectLst>
            <a:softEdge rad="317500"/>
          </a:effectLst>
        </p:spPr>
      </p:pic>
      <p:sp>
        <p:nvSpPr>
          <p:cNvPr id="3" name="CuadroTexto 2">
            <a:extLst>
              <a:ext uri="{FF2B5EF4-FFF2-40B4-BE49-F238E27FC236}">
                <a16:creationId xmlns:a16="http://schemas.microsoft.com/office/drawing/2014/main" id="{215325F0-7E01-C109-E4CD-4400781728FE}"/>
              </a:ext>
            </a:extLst>
          </p:cNvPr>
          <p:cNvSpPr txBox="1"/>
          <p:nvPr/>
        </p:nvSpPr>
        <p:spPr>
          <a:xfrm>
            <a:off x="3477986" y="-68824"/>
            <a:ext cx="871401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GUTER RAT</a:t>
            </a:r>
          </a:p>
        </p:txBody>
      </p:sp>
      <p:sp>
        <p:nvSpPr>
          <p:cNvPr id="12" name="CuadroTexto 11">
            <a:extLst>
              <a:ext uri="{FF2B5EF4-FFF2-40B4-BE49-F238E27FC236}">
                <a16:creationId xmlns:a16="http://schemas.microsoft.com/office/drawing/2014/main" id="{6C99003F-4882-E32F-4F56-9CCAABF4E989}"/>
              </a:ext>
            </a:extLst>
          </p:cNvPr>
          <p:cNvSpPr txBox="1"/>
          <p:nvPr/>
        </p:nvSpPr>
        <p:spPr>
          <a:xfrm>
            <a:off x="9857" y="4490209"/>
            <a:ext cx="3505305" cy="2246769"/>
          </a:xfrm>
          <a:prstGeom prst="rect">
            <a:avLst/>
          </a:prstGeom>
          <a:noFill/>
        </p:spPr>
        <p:txBody>
          <a:bodyPr wrap="square">
            <a:spAutoFit/>
          </a:bodyPr>
          <a:lstStyle/>
          <a:p>
            <a:pPr lvl="0" algn="ctr">
              <a:spcBef>
                <a:spcPts val="600"/>
              </a:spcBef>
              <a:defRPr/>
            </a:pPr>
            <a:r>
              <a:rPr lang="de-DE" sz="2000" b="1" dirty="0">
                <a:solidFill>
                  <a:prstClr val="black"/>
                </a:solidFill>
              </a:rPr>
              <a:t>Am nächsten Tag, </a:t>
            </a:r>
            <a:br>
              <a:rPr lang="de-DE" sz="2000" b="1" dirty="0">
                <a:solidFill>
                  <a:prstClr val="black"/>
                </a:solidFill>
              </a:rPr>
            </a:br>
            <a:r>
              <a:rPr lang="de-DE" sz="2000" b="1" dirty="0">
                <a:solidFill>
                  <a:prstClr val="black"/>
                </a:solidFill>
              </a:rPr>
              <a:t>nachdem er gesehen hatte, wie MOSE allein </a:t>
            </a:r>
            <a:br>
              <a:rPr lang="de-DE" sz="2000" b="1" dirty="0">
                <a:solidFill>
                  <a:prstClr val="black"/>
                </a:solidFill>
              </a:rPr>
            </a:br>
            <a:r>
              <a:rPr lang="de-DE" sz="2000" b="1" dirty="0">
                <a:solidFill>
                  <a:prstClr val="black"/>
                </a:solidFill>
              </a:rPr>
              <a:t>über das ganze Volk richtete, gab er ihm einen weisen Rat: ,Verteile die Verantwortung‘ </a:t>
            </a:r>
            <a:br>
              <a:rPr lang="de-DE" sz="2000" b="1" dirty="0">
                <a:solidFill>
                  <a:prstClr val="black"/>
                </a:solidFill>
              </a:rPr>
            </a:br>
            <a:r>
              <a:rPr lang="de-DE" sz="2000" b="1" dirty="0">
                <a:solidFill>
                  <a:prstClr val="black"/>
                </a:solidFill>
              </a:rPr>
              <a:t>(2. Mose 18,17-24):</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 name="Diagram group">
            <a:extLst>
              <a:ext uri="{FF2B5EF4-FFF2-40B4-BE49-F238E27FC236}">
                <a16:creationId xmlns:a16="http://schemas.microsoft.com/office/drawing/2014/main" id="{4508D351-8DD2-DCEF-8BAA-9D46C2FD7E67}"/>
              </a:ext>
            </a:extLst>
          </p:cNvPr>
          <p:cNvGrpSpPr/>
          <p:nvPr/>
        </p:nvGrpSpPr>
        <p:grpSpPr>
          <a:xfrm>
            <a:off x="-118663" y="15294"/>
            <a:ext cx="3990948" cy="1167371"/>
            <a:chOff x="0" y="4627042"/>
            <a:chExt cx="8027290" cy="1167371"/>
          </a:xfrm>
          <a:scene3d>
            <a:camera prst="perspectiveHeroicExtremeRightFacing" zoom="82000">
              <a:rot lat="21300000" lon="20400000" rev="180000"/>
            </a:camera>
            <a:lightRig rig="morning" dir="t">
              <a:rot lat="0" lon="0" rev="20400000"/>
            </a:lightRig>
          </a:scene3d>
        </p:grpSpPr>
        <p:grpSp>
          <p:nvGrpSpPr>
            <p:cNvPr id="11" name="Gruppieren 10">
              <a:extLst>
                <a:ext uri="{FF2B5EF4-FFF2-40B4-BE49-F238E27FC236}">
                  <a16:creationId xmlns:a16="http://schemas.microsoft.com/office/drawing/2014/main" id="{C04CF3F4-3194-0487-B2D3-BEAD081CF614}"/>
                </a:ext>
              </a:extLst>
            </p:cNvPr>
            <p:cNvGrpSpPr/>
            <p:nvPr/>
          </p:nvGrpSpPr>
          <p:grpSpPr>
            <a:xfrm>
              <a:off x="0" y="4627042"/>
              <a:ext cx="8027290" cy="1167371"/>
              <a:chOff x="0" y="4627042"/>
              <a:chExt cx="8027290" cy="1167371"/>
            </a:xfrm>
          </p:grpSpPr>
          <p:sp>
            <p:nvSpPr>
              <p:cNvPr id="13" name="Legende: mit Pfeil nach oben 12">
                <a:extLst>
                  <a:ext uri="{FF2B5EF4-FFF2-40B4-BE49-F238E27FC236}">
                    <a16:creationId xmlns:a16="http://schemas.microsoft.com/office/drawing/2014/main" id="{626C0E16-421A-C3C1-4D5C-2D2F8890C526}"/>
                  </a:ext>
                </a:extLst>
              </p:cNvPr>
              <p:cNvSpPr/>
              <p:nvPr/>
            </p:nvSpPr>
            <p:spPr>
              <a:xfrm rot="10800000">
                <a:off x="0" y="4627042"/>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2015996"/>
                  <a:satOff val="0"/>
                  <a:lumOff val="0"/>
                  <a:alphaOff val="0"/>
                </a:schemeClr>
              </a:fillRef>
              <a:effectRef idx="2">
                <a:schemeClr val="accent5">
                  <a:hueOff val="2015996"/>
                  <a:satOff val="0"/>
                  <a:lumOff val="0"/>
                  <a:alphaOff val="0"/>
                </a:schemeClr>
              </a:effectRef>
              <a:fontRef idx="minor">
                <a:schemeClr val="lt1"/>
              </a:fontRef>
            </p:style>
            <p:txBody>
              <a:bodyPr/>
              <a:lstStyle/>
              <a:p>
                <a:endParaRPr lang="de-DE" sz="1600"/>
              </a:p>
            </p:txBody>
          </p:sp>
          <p:sp>
            <p:nvSpPr>
              <p:cNvPr id="15" name="Legende: mit Pfeil nach oben 4">
                <a:extLst>
                  <a:ext uri="{FF2B5EF4-FFF2-40B4-BE49-F238E27FC236}">
                    <a16:creationId xmlns:a16="http://schemas.microsoft.com/office/drawing/2014/main" id="{6410F4AA-0B5A-A390-67EE-535F8C217539}"/>
                  </a:ext>
                </a:extLst>
              </p:cNvPr>
              <p:cNvSpPr txBox="1"/>
              <p:nvPr/>
            </p:nvSpPr>
            <p:spPr>
              <a:xfrm rot="21600000">
                <a:off x="0" y="4627042"/>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000" b="1" i="1"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rPr>
                  <a:t>     </a:t>
                </a:r>
                <a:r>
                  <a:rPr lang="en" sz="2000" b="1" i="1" kern="1200" dirty="0">
                    <a:solidFill>
                      <a:schemeClr val="accent1">
                        <a:lumMod val="50000"/>
                      </a:schemeClr>
                    </a:solidFill>
                    <a:effectLst>
                      <a:outerShdw blurRad="38100" dist="38100" dir="2700000" algn="tl">
                        <a:srgbClr val="000000">
                          <a:alpha val="43137"/>
                        </a:srgbClr>
                      </a:outerShdw>
                    </a:effectLst>
                  </a:rPr>
                  <a:t>Mi, 13. Aug. ’25 - </a:t>
                </a:r>
                <a:r>
                  <a:rPr lang="en" sz="2000" b="1" i="1" kern="1200" spc="300" dirty="0">
                    <a:solidFill>
                      <a:schemeClr val="accent1">
                        <a:lumMod val="50000"/>
                      </a:schemeClr>
                    </a:solidFill>
                    <a:effectLst>
                      <a:outerShdw blurRad="38100" dist="38100" dir="2700000" algn="tl">
                        <a:srgbClr val="000000">
                          <a:alpha val="43137"/>
                        </a:srgbClr>
                      </a:outerShdw>
                    </a:effectLst>
                  </a:rPr>
                  <a:t>JETHRO</a:t>
                </a:r>
                <a:endParaRPr lang="es-ES" sz="2000" kern="1200" spc="300" dirty="0">
                  <a:solidFill>
                    <a:schemeClr val="accent1">
                      <a:lumMod val="50000"/>
                    </a:schemeClr>
                  </a:solidFill>
                  <a:effectLst>
                    <a:outerShdw blurRad="38100" dist="38100" dir="2700000" algn="tl">
                      <a:srgbClr val="000000">
                        <a:alpha val="43137"/>
                      </a:srgbClr>
                    </a:outerShdw>
                  </a:effectLst>
                </a:endParaRPr>
              </a:p>
            </p:txBody>
          </p:sp>
        </p:grpSp>
      </p:grpSp>
      <p:sp>
        <p:nvSpPr>
          <p:cNvPr id="10" name="CuadroTexto 11">
            <a:extLst>
              <a:ext uri="{FF2B5EF4-FFF2-40B4-BE49-F238E27FC236}">
                <a16:creationId xmlns:a16="http://schemas.microsoft.com/office/drawing/2014/main" id="{1D7F5343-E44E-43A6-C3F6-1F0B47C136AB}"/>
              </a:ext>
            </a:extLst>
          </p:cNvPr>
          <p:cNvSpPr txBox="1"/>
          <p:nvPr/>
        </p:nvSpPr>
        <p:spPr>
          <a:xfrm>
            <a:off x="3535944" y="547024"/>
            <a:ext cx="8714014" cy="6401753"/>
          </a:xfrm>
          <a:prstGeom prst="rect">
            <a:avLst/>
          </a:prstGeom>
          <a:noFill/>
        </p:spPr>
        <p:txBody>
          <a:bodyPr wrap="square">
            <a:spAutoFit/>
          </a:bodyPr>
          <a:lstStyle/>
          <a:p>
            <a:pPr lvl="0">
              <a:spcBef>
                <a:spcPts val="600"/>
              </a:spcBef>
              <a:defRPr/>
            </a:pPr>
            <a:r>
              <a:rPr lang="de-DE" sz="2000" b="1" dirty="0">
                <a:solidFill>
                  <a:prstClr val="black"/>
                </a:solidFill>
              </a:rPr>
              <a:t>„17 Sein Schwiegervater sprach zu ihm: </a:t>
            </a:r>
            <a:br>
              <a:rPr lang="de-DE" sz="2000" b="1" dirty="0">
                <a:solidFill>
                  <a:prstClr val="black"/>
                </a:solidFill>
              </a:rPr>
            </a:br>
            <a:r>
              <a:rPr lang="de-DE" sz="2000" b="1" dirty="0">
                <a:solidFill>
                  <a:prstClr val="black"/>
                </a:solidFill>
              </a:rPr>
              <a:t>,Es ist nicht gut, wie du das tust. </a:t>
            </a:r>
            <a:br>
              <a:rPr lang="de-DE" sz="2000" b="1" dirty="0">
                <a:solidFill>
                  <a:prstClr val="black"/>
                </a:solidFill>
              </a:rPr>
            </a:br>
            <a:r>
              <a:rPr lang="de-DE" sz="2000" b="1" dirty="0">
                <a:solidFill>
                  <a:prstClr val="black"/>
                </a:solidFill>
              </a:rPr>
              <a:t>18 Du machst dich zu müde, dazu auch das Volk, das mit dir ist. </a:t>
            </a:r>
            <a:br>
              <a:rPr lang="de-DE" sz="2000" b="1" dirty="0">
                <a:solidFill>
                  <a:prstClr val="black"/>
                </a:solidFill>
              </a:rPr>
            </a:br>
            <a:r>
              <a:rPr lang="de-DE" sz="2000" b="1" dirty="0">
                <a:solidFill>
                  <a:prstClr val="black"/>
                </a:solidFill>
              </a:rPr>
              <a:t>Das Geschäft ist dir zu schwer; du kannst es allein nicht ausrichten. </a:t>
            </a:r>
            <a:br>
              <a:rPr lang="de-DE" sz="2000" b="1" dirty="0">
                <a:solidFill>
                  <a:prstClr val="black"/>
                </a:solidFill>
              </a:rPr>
            </a:br>
            <a:r>
              <a:rPr lang="de-DE" sz="2000" b="1" dirty="0">
                <a:solidFill>
                  <a:prstClr val="black"/>
                </a:solidFill>
              </a:rPr>
              <a:t>19 Aber gehorche meiner Stimme; </a:t>
            </a:r>
            <a:br>
              <a:rPr lang="de-DE" sz="2000" b="1" dirty="0">
                <a:solidFill>
                  <a:prstClr val="black"/>
                </a:solidFill>
              </a:rPr>
            </a:br>
            <a:r>
              <a:rPr lang="de-DE" sz="2000" b="1" dirty="0">
                <a:solidFill>
                  <a:prstClr val="black"/>
                </a:solidFill>
              </a:rPr>
              <a:t>ich will dir raten und GOTT wird mit dir sein. </a:t>
            </a:r>
          </a:p>
          <a:p>
            <a:pPr lvl="0">
              <a:spcBef>
                <a:spcPts val="600"/>
              </a:spcBef>
              <a:defRPr/>
            </a:pPr>
            <a:r>
              <a:rPr lang="de-DE" sz="2000" b="1" dirty="0">
                <a:solidFill>
                  <a:prstClr val="black"/>
                </a:solidFill>
              </a:rPr>
              <a:t>Vertritt du das Volk vor GOTT und bringe ihre Anliegen vor GOTT </a:t>
            </a:r>
            <a:br>
              <a:rPr lang="de-DE" sz="2000" b="1" dirty="0">
                <a:solidFill>
                  <a:prstClr val="black"/>
                </a:solidFill>
              </a:rPr>
            </a:br>
            <a:r>
              <a:rPr lang="de-DE" sz="2000" b="1" dirty="0">
                <a:solidFill>
                  <a:prstClr val="black"/>
                </a:solidFill>
              </a:rPr>
              <a:t>20 und schärfe ihnen die Satzungen und Weisungen ein, dass du sie lehrst den Weg, auf dem sie wandeln, und die Werke, die sie tun sollen.</a:t>
            </a:r>
          </a:p>
          <a:p>
            <a:pPr lvl="0">
              <a:spcBef>
                <a:spcPts val="600"/>
              </a:spcBef>
              <a:defRPr/>
            </a:pPr>
            <a:r>
              <a:rPr lang="de-DE" sz="2000" b="1" dirty="0">
                <a:solidFill>
                  <a:prstClr val="black"/>
                </a:solidFill>
              </a:rPr>
              <a:t>21 Sieh dich aber unter dem ganzen Volk um nach </a:t>
            </a:r>
            <a:r>
              <a:rPr lang="de-DE" sz="2000" b="1" dirty="0">
                <a:solidFill>
                  <a:prstClr val="black"/>
                </a:solidFill>
                <a:highlight>
                  <a:srgbClr val="FFFF00"/>
                </a:highlight>
              </a:rPr>
              <a:t>redlichen Leuten, </a:t>
            </a:r>
            <a:br>
              <a:rPr lang="de-DE" sz="2000" b="1" dirty="0">
                <a:solidFill>
                  <a:prstClr val="black"/>
                </a:solidFill>
                <a:highlight>
                  <a:srgbClr val="FFFF00"/>
                </a:highlight>
              </a:rPr>
            </a:br>
            <a:r>
              <a:rPr lang="de-DE" sz="2000" b="1" dirty="0">
                <a:solidFill>
                  <a:prstClr val="black"/>
                </a:solidFill>
                <a:highlight>
                  <a:srgbClr val="FFFF00"/>
                </a:highlight>
              </a:rPr>
              <a:t>die Gott fürchten, wahrhaftig sind und dem ungerechten Gewinn feind. </a:t>
            </a:r>
            <a:r>
              <a:rPr lang="de-DE" sz="2000" b="1" dirty="0">
                <a:solidFill>
                  <a:prstClr val="black"/>
                </a:solidFill>
              </a:rPr>
              <a:t>Die setze über sie als Oberste über 1.000, über 100, über 50 und über 10, 22 dass sie das Volk allezeit richten. Nur wenn es eine größere Sache ist, sollen sie diese vor dich bringen, alle geringeren Sachen </a:t>
            </a:r>
            <a:br>
              <a:rPr lang="de-DE" sz="2000" b="1" dirty="0">
                <a:solidFill>
                  <a:prstClr val="black"/>
                </a:solidFill>
              </a:rPr>
            </a:br>
            <a:r>
              <a:rPr lang="de-DE" sz="2000" b="1" dirty="0">
                <a:solidFill>
                  <a:prstClr val="black"/>
                </a:solidFill>
              </a:rPr>
              <a:t>aber sollen sie selber richten. </a:t>
            </a:r>
            <a:r>
              <a:rPr lang="de-DE" sz="2000" b="1" u="sng" dirty="0">
                <a:solidFill>
                  <a:prstClr val="black"/>
                </a:solidFill>
              </a:rPr>
              <a:t>So mach dir’s leichter </a:t>
            </a:r>
            <a:br>
              <a:rPr lang="de-DE" sz="2000" b="1" u="sng" dirty="0">
                <a:solidFill>
                  <a:prstClr val="black"/>
                </a:solidFill>
              </a:rPr>
            </a:br>
            <a:r>
              <a:rPr lang="de-DE" sz="2000" b="1" u="sng" dirty="0">
                <a:solidFill>
                  <a:prstClr val="black"/>
                </a:solidFill>
              </a:rPr>
              <a:t>und </a:t>
            </a:r>
            <a:r>
              <a:rPr lang="de-DE" sz="2000" b="1" u="sng" dirty="0">
                <a:solidFill>
                  <a:prstClr val="black"/>
                </a:solidFill>
                <a:highlight>
                  <a:srgbClr val="FFFF00"/>
                </a:highlight>
              </a:rPr>
              <a:t>lass sie mit dir tragen. </a:t>
            </a:r>
            <a:r>
              <a:rPr lang="de-DE" sz="2000" b="1" u="sng" dirty="0">
                <a:solidFill>
                  <a:prstClr val="black"/>
                </a:solidFill>
              </a:rPr>
              <a:t>23 Wirst du dies tun </a:t>
            </a:r>
            <a:br>
              <a:rPr lang="de-DE" sz="2000" b="1" u="sng" dirty="0">
                <a:solidFill>
                  <a:prstClr val="black"/>
                </a:solidFill>
              </a:rPr>
            </a:br>
            <a:r>
              <a:rPr lang="de-DE" sz="2000" b="1" u="sng" dirty="0">
                <a:solidFill>
                  <a:prstClr val="black"/>
                </a:solidFill>
              </a:rPr>
              <a:t>und wird GOTT es dir gebieten, so kannst du bestehen </a:t>
            </a:r>
            <a:br>
              <a:rPr lang="de-DE" sz="2000" b="1" u="sng" dirty="0">
                <a:solidFill>
                  <a:prstClr val="black"/>
                </a:solidFill>
              </a:rPr>
            </a:br>
            <a:r>
              <a:rPr lang="de-DE" sz="2000" b="1" u="sng" dirty="0">
                <a:solidFill>
                  <a:prstClr val="black"/>
                </a:solidFill>
              </a:rPr>
              <a:t>und auch dies ganze Volk kann in Frieden heimkehren. </a:t>
            </a:r>
            <a:br>
              <a:rPr lang="de-DE" sz="2000" b="1" dirty="0">
                <a:solidFill>
                  <a:prstClr val="black"/>
                </a:solidFill>
              </a:rPr>
            </a:br>
            <a:r>
              <a:rPr lang="de-DE" sz="2000" b="1" dirty="0">
                <a:solidFill>
                  <a:prstClr val="black"/>
                </a:solidFill>
              </a:rPr>
              <a:t>24 </a:t>
            </a:r>
            <a:r>
              <a:rPr lang="de-DE" sz="2000" b="1" dirty="0">
                <a:solidFill>
                  <a:prstClr val="black"/>
                </a:solidFill>
                <a:highlight>
                  <a:srgbClr val="FFFF00"/>
                </a:highlight>
              </a:rPr>
              <a:t>MOSE gehorchte dem Wort seines Schwiegervaters </a:t>
            </a:r>
            <a:br>
              <a:rPr lang="de-DE" sz="2000" b="1" dirty="0">
                <a:solidFill>
                  <a:prstClr val="black"/>
                </a:solidFill>
              </a:rPr>
            </a:br>
            <a:r>
              <a:rPr lang="de-DE" sz="2000" b="1" dirty="0">
                <a:solidFill>
                  <a:prstClr val="black"/>
                </a:solidFill>
              </a:rPr>
              <a:t>und tat alles, was er sagte,“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02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40260D8-5208-78FB-23FB-4BC9EDC8E175}"/>
            </a:ext>
          </a:extLst>
        </p:cNvPr>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5DED35FE-BA17-2EE1-68CF-C239A349FA35}"/>
              </a:ext>
            </a:extLst>
          </p:cNvPr>
          <p:cNvGraphicFramePr/>
          <p:nvPr>
            <p:extLst>
              <p:ext uri="{D42A27DB-BD31-4B8C-83A1-F6EECF244321}">
                <p14:modId xmlns:p14="http://schemas.microsoft.com/office/powerpoint/2010/main" val="2864171143"/>
              </p:ext>
            </p:extLst>
          </p:nvPr>
        </p:nvGraphicFramePr>
        <p:xfrm>
          <a:off x="2758575" y="4328787"/>
          <a:ext cx="6512559" cy="24003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4C7819C8-1604-34B9-91D3-8D46D83FC08E}"/>
              </a:ext>
            </a:extLst>
          </p:cNvPr>
          <p:cNvSpPr txBox="1"/>
          <p:nvPr/>
        </p:nvSpPr>
        <p:spPr>
          <a:xfrm>
            <a:off x="0" y="773817"/>
            <a:ext cx="12192000" cy="3662541"/>
          </a:xfrm>
          <a:prstGeom prst="rect">
            <a:avLst/>
          </a:prstGeom>
          <a:noFill/>
        </p:spPr>
        <p:txBody>
          <a:bodyPr wrap="square">
            <a:spAutoFit/>
          </a:bodyPr>
          <a:lstStyle/>
          <a:p>
            <a:pPr lvl="0" algn="ctr">
              <a:spcBef>
                <a:spcPts val="600"/>
              </a:spcBef>
              <a:defRPr/>
            </a:pPr>
            <a:r>
              <a:rPr lang="de-DE" sz="2000" b="1" dirty="0">
                <a:solidFill>
                  <a:prstClr val="black"/>
                </a:solidFill>
              </a:rPr>
              <a:t>„MOSE erkannte demütig die WORTE GOTTES in diesem Rat an. </a:t>
            </a:r>
            <a:br>
              <a:rPr lang="de-DE" sz="2000" b="1" dirty="0">
                <a:solidFill>
                  <a:prstClr val="black"/>
                </a:solidFill>
              </a:rPr>
            </a:br>
            <a:r>
              <a:rPr lang="de-DE" sz="2000" b="1" dirty="0">
                <a:solidFill>
                  <a:prstClr val="black"/>
                </a:solidFill>
              </a:rPr>
              <a:t>Deshalb befolgte er den Rat seines Schwiegervaters </a:t>
            </a:r>
            <a:br>
              <a:rPr lang="de-DE" sz="2000" b="1" dirty="0">
                <a:solidFill>
                  <a:prstClr val="black"/>
                </a:solidFill>
              </a:rPr>
            </a:br>
            <a:r>
              <a:rPr lang="de-DE" sz="2000" b="1" dirty="0">
                <a:solidFill>
                  <a:prstClr val="black"/>
                </a:solidFill>
              </a:rPr>
              <a:t>und wählte Menschen aus, die fähig waren, die Verantwortung zu tragen.</a:t>
            </a:r>
            <a:br>
              <a:rPr lang="de-DE" sz="2000" b="1" dirty="0">
                <a:solidFill>
                  <a:prstClr val="black"/>
                </a:solidFill>
              </a:rPr>
            </a:br>
            <a:r>
              <a:rPr lang="de-DE" sz="2400" b="1" u="sng" dirty="0">
                <a:solidFill>
                  <a:prstClr val="black"/>
                </a:solidFill>
                <a:highlight>
                  <a:srgbClr val="FFFF00"/>
                </a:highlight>
              </a:rPr>
              <a:t>21 Sieh dich aber unter dem ganzen Volk um nach redlichen Leuten, </a:t>
            </a:r>
            <a:br>
              <a:rPr lang="de-DE" sz="2400" b="1" u="sng" dirty="0">
                <a:solidFill>
                  <a:prstClr val="black"/>
                </a:solidFill>
                <a:highlight>
                  <a:srgbClr val="FFFF00"/>
                </a:highlight>
              </a:rPr>
            </a:br>
            <a:r>
              <a:rPr lang="de-DE" sz="2400" b="1" u="sng" dirty="0">
                <a:solidFill>
                  <a:prstClr val="black"/>
                </a:solidFill>
                <a:highlight>
                  <a:srgbClr val="FFFF00"/>
                </a:highlight>
              </a:rPr>
              <a:t>die Gott fürchten, wahrhaftig sind und dem ungerechten Gewinn feind. </a:t>
            </a:r>
            <a:br>
              <a:rPr lang="de-DE" sz="2400" b="1" u="sng" dirty="0">
                <a:solidFill>
                  <a:prstClr val="black"/>
                </a:solidFill>
                <a:highlight>
                  <a:srgbClr val="FFFF00"/>
                </a:highlight>
              </a:rPr>
            </a:br>
            <a:r>
              <a:rPr lang="de-DE" sz="2400" b="1" u="sng" dirty="0">
                <a:solidFill>
                  <a:prstClr val="black"/>
                </a:solidFill>
                <a:highlight>
                  <a:srgbClr val="FFFF00"/>
                </a:highlight>
              </a:rPr>
              <a:t>Die setze über sie als Oberste über 1.000, über 100, über 50 und über 10, </a:t>
            </a:r>
            <a:br>
              <a:rPr lang="de-DE" sz="2000" b="1" dirty="0">
                <a:solidFill>
                  <a:prstClr val="black"/>
                </a:solidFill>
              </a:rPr>
            </a:br>
            <a:r>
              <a:rPr lang="de-DE" sz="2000" b="1" dirty="0">
                <a:solidFill>
                  <a:prstClr val="black"/>
                </a:solidFill>
              </a:rPr>
              <a:t>22 dass sie das Volk allezeit richten. </a:t>
            </a:r>
            <a:br>
              <a:rPr lang="de-DE" sz="2000" b="1" dirty="0">
                <a:solidFill>
                  <a:prstClr val="black"/>
                </a:solidFill>
              </a:rPr>
            </a:br>
            <a:r>
              <a:rPr lang="de-DE" sz="2000" b="1" dirty="0">
                <a:solidFill>
                  <a:prstClr val="black"/>
                </a:solidFill>
              </a:rPr>
              <a:t>Nur wenn es eine größere Sache ist, sollen sie diese vor dich bringen, </a:t>
            </a:r>
            <a:br>
              <a:rPr lang="de-DE" sz="2000" b="1" dirty="0">
                <a:solidFill>
                  <a:prstClr val="black"/>
                </a:solidFill>
              </a:rPr>
            </a:br>
            <a:r>
              <a:rPr lang="de-DE" sz="2000" b="1" dirty="0">
                <a:solidFill>
                  <a:prstClr val="black"/>
                </a:solidFill>
              </a:rPr>
              <a:t>alle geringeren Sachen aber sollen sie selber richten. </a:t>
            </a:r>
            <a:br>
              <a:rPr lang="de-DE" sz="2000" b="1" dirty="0">
                <a:solidFill>
                  <a:prstClr val="black"/>
                </a:solidFill>
              </a:rPr>
            </a:br>
            <a:r>
              <a:rPr lang="de-DE" sz="2000" b="1" u="sng" dirty="0">
                <a:solidFill>
                  <a:prstClr val="black"/>
                </a:solidFill>
              </a:rPr>
              <a:t>So mach dir’s leichter und </a:t>
            </a:r>
            <a:r>
              <a:rPr lang="de-DE" sz="2000" b="1" u="sng" dirty="0">
                <a:solidFill>
                  <a:prstClr val="black"/>
                </a:solidFill>
                <a:highlight>
                  <a:srgbClr val="FFFF00"/>
                </a:highlight>
              </a:rPr>
              <a:t>lass sie mit dir tragen. </a:t>
            </a:r>
            <a:br>
              <a:rPr lang="de-DE" sz="2000" b="1" dirty="0">
                <a:solidFill>
                  <a:prstClr val="black"/>
                </a:solidFill>
              </a:rPr>
            </a:b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2" name="Diagram group">
            <a:extLst>
              <a:ext uri="{FF2B5EF4-FFF2-40B4-BE49-F238E27FC236}">
                <a16:creationId xmlns:a16="http://schemas.microsoft.com/office/drawing/2014/main" id="{18A13EC2-09E0-F1A1-882F-6FA2AE9E3AFE}"/>
              </a:ext>
            </a:extLst>
          </p:cNvPr>
          <p:cNvGrpSpPr/>
          <p:nvPr/>
        </p:nvGrpSpPr>
        <p:grpSpPr>
          <a:xfrm>
            <a:off x="-118663" y="15294"/>
            <a:ext cx="3990948" cy="1167371"/>
            <a:chOff x="0" y="4627042"/>
            <a:chExt cx="8027290" cy="1167371"/>
          </a:xfrm>
          <a:scene3d>
            <a:camera prst="perspectiveHeroicExtremeRightFacing" zoom="82000">
              <a:rot lat="21300000" lon="20400000" rev="180000"/>
            </a:camera>
            <a:lightRig rig="morning" dir="t">
              <a:rot lat="0" lon="0" rev="20400000"/>
            </a:lightRig>
          </a:scene3d>
        </p:grpSpPr>
        <p:grpSp>
          <p:nvGrpSpPr>
            <p:cNvPr id="11" name="Gruppieren 10">
              <a:extLst>
                <a:ext uri="{FF2B5EF4-FFF2-40B4-BE49-F238E27FC236}">
                  <a16:creationId xmlns:a16="http://schemas.microsoft.com/office/drawing/2014/main" id="{9E76455A-EC15-1900-7884-3BA3772862D0}"/>
                </a:ext>
              </a:extLst>
            </p:cNvPr>
            <p:cNvGrpSpPr/>
            <p:nvPr/>
          </p:nvGrpSpPr>
          <p:grpSpPr>
            <a:xfrm>
              <a:off x="0" y="4627042"/>
              <a:ext cx="8027290" cy="1167371"/>
              <a:chOff x="0" y="4627042"/>
              <a:chExt cx="8027290" cy="1167371"/>
            </a:xfrm>
          </p:grpSpPr>
          <p:sp>
            <p:nvSpPr>
              <p:cNvPr id="13" name="Legende: mit Pfeil nach oben 12">
                <a:extLst>
                  <a:ext uri="{FF2B5EF4-FFF2-40B4-BE49-F238E27FC236}">
                    <a16:creationId xmlns:a16="http://schemas.microsoft.com/office/drawing/2014/main" id="{1E4E05C4-8861-AF67-D833-A2C9DB9C5AE7}"/>
                  </a:ext>
                </a:extLst>
              </p:cNvPr>
              <p:cNvSpPr/>
              <p:nvPr/>
            </p:nvSpPr>
            <p:spPr>
              <a:xfrm rot="10800000">
                <a:off x="0" y="4627042"/>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2015996"/>
                  <a:satOff val="0"/>
                  <a:lumOff val="0"/>
                  <a:alphaOff val="0"/>
                </a:schemeClr>
              </a:fillRef>
              <a:effectRef idx="2">
                <a:schemeClr val="accent5">
                  <a:hueOff val="2015996"/>
                  <a:satOff val="0"/>
                  <a:lumOff val="0"/>
                  <a:alphaOff val="0"/>
                </a:schemeClr>
              </a:effectRef>
              <a:fontRef idx="minor">
                <a:schemeClr val="lt1"/>
              </a:fontRef>
            </p:style>
            <p:txBody>
              <a:bodyPr/>
              <a:lstStyle/>
              <a:p>
                <a:endParaRPr lang="de-DE" sz="1600"/>
              </a:p>
            </p:txBody>
          </p:sp>
          <p:sp>
            <p:nvSpPr>
              <p:cNvPr id="15" name="Legende: mit Pfeil nach oben 4">
                <a:extLst>
                  <a:ext uri="{FF2B5EF4-FFF2-40B4-BE49-F238E27FC236}">
                    <a16:creationId xmlns:a16="http://schemas.microsoft.com/office/drawing/2014/main" id="{E2B0B47B-5486-6B0B-2E2C-AB3F01CF1CEC}"/>
                  </a:ext>
                </a:extLst>
              </p:cNvPr>
              <p:cNvSpPr txBox="1"/>
              <p:nvPr/>
            </p:nvSpPr>
            <p:spPr>
              <a:xfrm rot="21600000">
                <a:off x="0" y="4627042"/>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000" b="1" i="1"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rPr>
                  <a:t>     </a:t>
                </a:r>
                <a:r>
                  <a:rPr lang="en" sz="2000" b="1" i="1" kern="1200" dirty="0">
                    <a:solidFill>
                      <a:schemeClr val="accent1">
                        <a:lumMod val="50000"/>
                      </a:schemeClr>
                    </a:solidFill>
                    <a:effectLst>
                      <a:outerShdw blurRad="38100" dist="38100" dir="2700000" algn="tl">
                        <a:srgbClr val="000000">
                          <a:alpha val="43137"/>
                        </a:srgbClr>
                      </a:outerShdw>
                    </a:effectLst>
                  </a:rPr>
                  <a:t>Mi, 13. Aug. ’25 - </a:t>
                </a:r>
                <a:r>
                  <a:rPr lang="en" sz="2000" b="1" i="1" kern="1200" spc="300" dirty="0">
                    <a:solidFill>
                      <a:schemeClr val="accent1">
                        <a:lumMod val="50000"/>
                      </a:schemeClr>
                    </a:solidFill>
                    <a:effectLst>
                      <a:outerShdw blurRad="38100" dist="38100" dir="2700000" algn="tl">
                        <a:srgbClr val="000000">
                          <a:alpha val="43137"/>
                        </a:srgbClr>
                      </a:outerShdw>
                    </a:effectLst>
                  </a:rPr>
                  <a:t>JETHRO</a:t>
                </a:r>
                <a:endParaRPr lang="es-ES" sz="2000" kern="1200" spc="300" dirty="0">
                  <a:solidFill>
                    <a:schemeClr val="accent1">
                      <a:lumMod val="50000"/>
                    </a:schemeClr>
                  </a:solidFill>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145143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12"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13"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14" dur="500"/>
                                        <p:tgtEl>
                                          <p:spTgt spid="8">
                                            <p:graphicEl>
                                              <a:dgm id="{98878BA1-5A16-4F3D-BE7F-202C58D67B2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19"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20"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21" dur="500"/>
                                        <p:tgtEl>
                                          <p:spTgt spid="8">
                                            <p:graphicEl>
                                              <a:dgm id="{A5BC1136-7AB0-4B0C-A76E-5ADA0EC67691}"/>
                                            </p:graphic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25" dur="500"/>
                                        <p:tgtEl>
                                          <p:spTgt spid="8">
                                            <p:graphicEl>
                                              <a:dgm id="{1802C615-AE9F-41B9-8F7D-80D193B2C02F}"/>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30"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31"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32" dur="500"/>
                                        <p:tgtEl>
                                          <p:spTgt spid="8">
                                            <p:graphicEl>
                                              <a:dgm id="{B3D9C14E-83C8-4248-BED5-4F63A04A2943}"/>
                                            </p:graphicEl>
                                          </p:spTgt>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36" dur="500"/>
                                        <p:tgtEl>
                                          <p:spTgt spid="8">
                                            <p:graphicEl>
                                              <a:dgm id="{E64FA3F8-6085-45A8-9EAC-8441BAB3BC3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41"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42"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43" dur="500"/>
                                        <p:tgtEl>
                                          <p:spTgt spid="8">
                                            <p:graphicEl>
                                              <a:dgm id="{22CA8874-A2BE-4681-8FD8-D91CAE23CEBD}"/>
                                            </p:graphicEl>
                                          </p:spTgt>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47"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4800" b="99200" l="4696" r="97238">
                        <a14:foregroundMark x1="37017" y1="9600" x2="54144" y2="7467"/>
                        <a14:foregroundMark x1="43094" y1="4800" x2="43094" y2="4800"/>
                        <a14:foregroundMark x1="17680" y1="58933" x2="17680" y2="58933"/>
                        <a14:foregroundMark x1="17680" y1="58933" x2="13812" y2="62133"/>
                        <a14:foregroundMark x1="12155" y1="62400" x2="8287" y2="89600"/>
                        <a14:foregroundMark x1="8287" y1="89600" x2="47790" y2="99733"/>
                        <a14:foregroundMark x1="47790" y1="99733" x2="70994" y2="97333"/>
                        <a14:foregroundMark x1="70994" y1="97333" x2="97238" y2="83733"/>
                        <a14:foregroundMark x1="97238" y1="83733" x2="91989" y2="73600"/>
                        <a14:foregroundMark x1="4696" y1="81867" x2="9669" y2="99200"/>
                      </a14:backgroundRemoval>
                    </a14:imgEffect>
                  </a14:imgLayer>
                </a14:imgProps>
              </a:ext>
              <a:ext uri="{28A0092B-C50C-407E-A947-70E740481C1C}">
                <a14:useLocalDpi xmlns:a14="http://schemas.microsoft.com/office/drawing/2010/main"/>
              </a:ext>
            </a:extLst>
          </a:blip>
          <a:srcRect/>
          <a:stretch>
            <a:fillRect/>
          </a:stretch>
        </p:blipFill>
        <p:spPr>
          <a:xfrm>
            <a:off x="68598" y="665304"/>
            <a:ext cx="3525392" cy="3652175"/>
          </a:xfrm>
          <a:prstGeom prst="rect">
            <a:avLst/>
          </a:prstGeom>
          <a:effectLst>
            <a:softEdge rad="127000"/>
          </a:effectLst>
        </p:spPr>
      </p:pic>
      <p:sp>
        <p:nvSpPr>
          <p:cNvPr id="3" name="CuadroTexto 2">
            <a:extLst>
              <a:ext uri="{FF2B5EF4-FFF2-40B4-BE49-F238E27FC236}">
                <a16:creationId xmlns:a16="http://schemas.microsoft.com/office/drawing/2014/main" id="{26060A1B-EA49-2A50-778F-A5389A92F71A}"/>
              </a:ext>
            </a:extLst>
          </p:cNvPr>
          <p:cNvSpPr txBox="1"/>
          <p:nvPr/>
        </p:nvSpPr>
        <p:spPr>
          <a:xfrm>
            <a:off x="3441032" y="0"/>
            <a:ext cx="875096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rgbClr val="FF5050"/>
                  </a:outerShdw>
                </a:effectLst>
                <a:uLnTx/>
                <a:uFillTx/>
                <a:latin typeface="Aptos" panose="02110004020202020204"/>
                <a:ea typeface="+mn-ea"/>
                <a:cs typeface="+mn-cs"/>
              </a:rPr>
              <a:t>DAS BROT UND </a:t>
            </a: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DAS WASSER </a:t>
            </a:r>
            <a:b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b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DES LEBENS: </a:t>
            </a:r>
            <a:r>
              <a:rPr kumimoji="0" lang="en" sz="4400" b="1" i="0" u="none" strike="noStrike" kern="1200" cap="none" spc="0" normalizeH="0" baseline="0" noProof="0" dirty="0">
                <a:ln w="6600">
                  <a:solidFill>
                    <a:srgbClr val="7A007A"/>
                  </a:solidFill>
                  <a:prstDash val="solid"/>
                </a:ln>
                <a:solidFill>
                  <a:srgbClr val="D4A838"/>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rPr>
              <a:t>JESUS</a:t>
            </a:r>
          </a:p>
        </p:txBody>
      </p:sp>
      <p:sp>
        <p:nvSpPr>
          <p:cNvPr id="5" name="CuadroTexto 4">
            <a:extLst>
              <a:ext uri="{FF2B5EF4-FFF2-40B4-BE49-F238E27FC236}">
                <a16:creationId xmlns:a16="http://schemas.microsoft.com/office/drawing/2014/main" id="{E9BB6094-2D28-1760-DF7F-C4C780D65318}"/>
              </a:ext>
            </a:extLst>
          </p:cNvPr>
          <p:cNvSpPr txBox="1"/>
          <p:nvPr/>
        </p:nvSpPr>
        <p:spPr>
          <a:xfrm>
            <a:off x="4399306" y="1340085"/>
            <a:ext cx="6834417" cy="954107"/>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t>“</a:t>
            </a:r>
            <a: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t>Ich bin das lebendige Brot, das vom Himmel gekommen ist. </a:t>
            </a:r>
            <a:b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br>
            <a: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t>Wer von diesem Brot isst, der wird leben in Ewigkeit. </a:t>
            </a:r>
            <a: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t>” </a:t>
            </a:r>
            <a:b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br>
            <a:r>
              <a:rPr kumimoji="0" lang="en" sz="16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t>(Joh 6:51)</a:t>
            </a:r>
          </a:p>
        </p:txBody>
      </p:sp>
      <p:sp>
        <p:nvSpPr>
          <p:cNvPr id="6" name="CuadroTexto 5">
            <a:extLst>
              <a:ext uri="{FF2B5EF4-FFF2-40B4-BE49-F238E27FC236}">
                <a16:creationId xmlns:a16="http://schemas.microsoft.com/office/drawing/2014/main" id="{1BAAAD48-2491-A308-5E5F-52242FF76AF0}"/>
              </a:ext>
            </a:extLst>
          </p:cNvPr>
          <p:cNvSpPr txBox="1"/>
          <p:nvPr/>
        </p:nvSpPr>
        <p:spPr>
          <a:xfrm>
            <a:off x="1756795" y="2111854"/>
            <a:ext cx="9400407" cy="5139869"/>
          </a:xfrm>
          <a:prstGeom prst="rect">
            <a:avLst/>
          </a:prstGeom>
          <a:noFill/>
        </p:spPr>
        <p:txBody>
          <a:bodyPr wrap="square" rtlCol="0">
            <a:spAutoFit/>
          </a:bodyPr>
          <a:lstStyle/>
          <a:p>
            <a:pPr lvl="0" algn="ctr">
              <a:spcBef>
                <a:spcPts val="600"/>
              </a:spcBef>
              <a:defRPr/>
            </a:pPr>
            <a:r>
              <a:rPr lang="de-DE" sz="1900" b="1" dirty="0">
                <a:solidFill>
                  <a:prstClr val="black"/>
                </a:solidFill>
              </a:rPr>
              <a:t>Paulus sagt uns, </a:t>
            </a:r>
            <a:br>
              <a:rPr lang="de-DE" sz="1900" b="1" dirty="0">
                <a:solidFill>
                  <a:prstClr val="black"/>
                </a:solidFill>
              </a:rPr>
            </a:br>
            <a:r>
              <a:rPr lang="de-DE" sz="1900" b="1" dirty="0">
                <a:solidFill>
                  <a:prstClr val="black"/>
                </a:solidFill>
              </a:rPr>
              <a:t>dass die Begebenheiten aus 2. Mose </a:t>
            </a:r>
            <a:br>
              <a:rPr lang="de-DE" sz="1900" b="1" dirty="0">
                <a:solidFill>
                  <a:prstClr val="black"/>
                </a:solidFill>
              </a:rPr>
            </a:br>
            <a:r>
              <a:rPr lang="de-DE" sz="1900" b="1" dirty="0">
                <a:solidFill>
                  <a:prstClr val="black"/>
                </a:solidFill>
              </a:rPr>
              <a:t>zu unserer Belehrung geschrieben wurden, </a:t>
            </a:r>
            <a:br>
              <a:rPr lang="de-DE" sz="1900" b="1" dirty="0">
                <a:solidFill>
                  <a:prstClr val="black"/>
                </a:solidFill>
              </a:rPr>
            </a:br>
            <a:r>
              <a:rPr lang="de-DE" sz="1900" b="1" dirty="0">
                <a:solidFill>
                  <a:prstClr val="black"/>
                </a:solidFill>
              </a:rPr>
              <a:t>das heißt, </a:t>
            </a:r>
            <a:br>
              <a:rPr lang="de-DE" sz="1900" b="1" dirty="0">
                <a:solidFill>
                  <a:prstClr val="black"/>
                </a:solidFill>
              </a:rPr>
            </a:br>
            <a:r>
              <a:rPr lang="de-DE" sz="1900" b="1" dirty="0">
                <a:solidFill>
                  <a:prstClr val="black"/>
                </a:solidFill>
              </a:rPr>
              <a:t>sie haben eine spirituelle Bedeutung für unser Leben </a:t>
            </a:r>
            <a:br>
              <a:rPr lang="de-DE" sz="1900" b="1" dirty="0">
                <a:solidFill>
                  <a:prstClr val="black"/>
                </a:solidFill>
              </a:rPr>
            </a:br>
            <a:r>
              <a:rPr lang="de-DE" sz="1900" b="1" dirty="0">
                <a:solidFill>
                  <a:prstClr val="black"/>
                </a:solidFill>
              </a:rPr>
              <a:t>(1.Kor 10,1-11):</a:t>
            </a:r>
          </a:p>
          <a:p>
            <a:pPr lvl="0" algn="ctr">
              <a:spcBef>
                <a:spcPts val="600"/>
              </a:spcBef>
              <a:defRPr/>
            </a:pPr>
            <a:r>
              <a:rPr lang="de-DE" sz="1900" b="1" dirty="0">
                <a:solidFill>
                  <a:prstClr val="black"/>
                </a:solidFill>
              </a:rPr>
              <a:t>„ 1 Ich will euch aber, Brüder und Schwestern, </a:t>
            </a:r>
            <a:br>
              <a:rPr lang="de-DE" sz="1900" b="1" dirty="0">
                <a:solidFill>
                  <a:prstClr val="black"/>
                </a:solidFill>
              </a:rPr>
            </a:br>
            <a:r>
              <a:rPr lang="de-DE" sz="1900" b="1" dirty="0">
                <a:solidFill>
                  <a:prstClr val="black"/>
                </a:solidFill>
              </a:rPr>
              <a:t>nicht in Unwissenheit darüber lassen, </a:t>
            </a:r>
            <a:br>
              <a:rPr lang="de-DE" sz="1900" b="1" dirty="0">
                <a:solidFill>
                  <a:prstClr val="black"/>
                </a:solidFill>
              </a:rPr>
            </a:br>
            <a:r>
              <a:rPr lang="de-DE" sz="1900" b="1" dirty="0">
                <a:solidFill>
                  <a:prstClr val="black"/>
                </a:solidFill>
              </a:rPr>
              <a:t>dass unsre Väter </a:t>
            </a:r>
            <a:r>
              <a:rPr lang="de-DE" sz="1900" b="1" u="sng" dirty="0">
                <a:solidFill>
                  <a:prstClr val="black"/>
                </a:solidFill>
              </a:rPr>
              <a:t>alle unter der Wolke gewesen </a:t>
            </a:r>
            <a:r>
              <a:rPr lang="de-DE" sz="1900" b="1" dirty="0">
                <a:solidFill>
                  <a:prstClr val="black"/>
                </a:solidFill>
              </a:rPr>
              <a:t>und </a:t>
            </a:r>
            <a:r>
              <a:rPr lang="de-DE" sz="1900" b="1" u="sng" dirty="0">
                <a:solidFill>
                  <a:prstClr val="black"/>
                </a:solidFill>
              </a:rPr>
              <a:t>alle durchs Meer gegangen</a:t>
            </a:r>
            <a:r>
              <a:rPr lang="de-DE" sz="1900" b="1" dirty="0">
                <a:solidFill>
                  <a:prstClr val="black"/>
                </a:solidFill>
              </a:rPr>
              <a:t> sind; </a:t>
            </a:r>
            <a:br>
              <a:rPr lang="de-DE" sz="1900" b="1" dirty="0">
                <a:solidFill>
                  <a:prstClr val="black"/>
                </a:solidFill>
              </a:rPr>
            </a:br>
            <a:r>
              <a:rPr lang="de-DE" sz="1900" b="1" dirty="0">
                <a:solidFill>
                  <a:prstClr val="black"/>
                </a:solidFill>
              </a:rPr>
              <a:t>2 und </a:t>
            </a:r>
            <a:r>
              <a:rPr lang="de-DE" sz="1900" b="1" u="sng" dirty="0">
                <a:solidFill>
                  <a:prstClr val="black"/>
                </a:solidFill>
              </a:rPr>
              <a:t>sind alle auf MOSE getauft worden in der WOLKE und im MEER, </a:t>
            </a:r>
            <a:br>
              <a:rPr lang="de-DE" sz="1900" b="1" dirty="0">
                <a:solidFill>
                  <a:prstClr val="black"/>
                </a:solidFill>
              </a:rPr>
            </a:br>
            <a:r>
              <a:rPr lang="de-DE" sz="1900" b="1" dirty="0">
                <a:solidFill>
                  <a:prstClr val="black"/>
                </a:solidFill>
              </a:rPr>
              <a:t>3 und haben </a:t>
            </a:r>
            <a:r>
              <a:rPr lang="de-DE" sz="1900" b="1" u="sng" dirty="0">
                <a:solidFill>
                  <a:prstClr val="black"/>
                </a:solidFill>
              </a:rPr>
              <a:t>alle dieselbe geistliche SPEISE gegessen </a:t>
            </a:r>
            <a:br>
              <a:rPr lang="de-DE" sz="1900" b="1" u="sng" dirty="0">
                <a:solidFill>
                  <a:prstClr val="black"/>
                </a:solidFill>
              </a:rPr>
            </a:br>
            <a:r>
              <a:rPr lang="de-DE" sz="1900" b="1" dirty="0">
                <a:solidFill>
                  <a:prstClr val="black"/>
                </a:solidFill>
              </a:rPr>
              <a:t>4 und haben </a:t>
            </a:r>
            <a:r>
              <a:rPr lang="de-DE" sz="1900" b="1" u="sng" dirty="0">
                <a:solidFill>
                  <a:prstClr val="black"/>
                </a:solidFill>
              </a:rPr>
              <a:t>alle denselben geistlichen TRANK getrunken; </a:t>
            </a:r>
            <a:br>
              <a:rPr lang="de-DE" sz="1900" b="1" dirty="0">
                <a:solidFill>
                  <a:prstClr val="black"/>
                </a:solidFill>
              </a:rPr>
            </a:br>
            <a:r>
              <a:rPr lang="de-DE" sz="1900" b="1" dirty="0">
                <a:solidFill>
                  <a:prstClr val="black"/>
                </a:solidFill>
              </a:rPr>
              <a:t>denn </a:t>
            </a:r>
            <a:r>
              <a:rPr lang="de-DE" sz="1900" b="1" dirty="0">
                <a:solidFill>
                  <a:prstClr val="black"/>
                </a:solidFill>
                <a:highlight>
                  <a:srgbClr val="FFFF00"/>
                </a:highlight>
              </a:rPr>
              <a:t>sie tranken von dem geistlichen Felsen</a:t>
            </a:r>
            <a:r>
              <a:rPr lang="de-DE" sz="1900" b="1" dirty="0">
                <a:solidFill>
                  <a:prstClr val="black"/>
                </a:solidFill>
              </a:rPr>
              <a:t>, der sie begleitete; </a:t>
            </a:r>
            <a:br>
              <a:rPr lang="de-DE" sz="1900" b="1" dirty="0">
                <a:solidFill>
                  <a:prstClr val="black"/>
                </a:solidFill>
              </a:rPr>
            </a:br>
            <a:r>
              <a:rPr lang="de-DE" sz="1900" b="1" dirty="0">
                <a:solidFill>
                  <a:prstClr val="black"/>
                </a:solidFill>
                <a:highlight>
                  <a:srgbClr val="FFFF00"/>
                </a:highlight>
              </a:rPr>
              <a:t>der FELS aber war CHRISTUS. </a:t>
            </a:r>
            <a:br>
              <a:rPr lang="de-DE" sz="1900" b="1" dirty="0">
                <a:solidFill>
                  <a:prstClr val="black"/>
                </a:solidFill>
                <a:highlight>
                  <a:srgbClr val="FFFF00"/>
                </a:highlight>
              </a:rPr>
            </a:br>
            <a:r>
              <a:rPr lang="de-DE" sz="1900" b="1" dirty="0">
                <a:solidFill>
                  <a:prstClr val="black"/>
                </a:solidFill>
              </a:rPr>
              <a:t>5 Doch </a:t>
            </a:r>
            <a:r>
              <a:rPr lang="de-DE" sz="1900" b="1" u="sng" dirty="0">
                <a:solidFill>
                  <a:prstClr val="black"/>
                </a:solidFill>
                <a:highlight>
                  <a:srgbClr val="B8D8D0"/>
                </a:highlight>
              </a:rPr>
              <a:t>an den meisten</a:t>
            </a:r>
            <a:r>
              <a:rPr lang="de-DE" sz="1900" b="1" dirty="0">
                <a:solidFill>
                  <a:prstClr val="black"/>
                </a:solidFill>
                <a:highlight>
                  <a:srgbClr val="B8D8D0"/>
                </a:highlight>
              </a:rPr>
              <a:t> </a:t>
            </a:r>
            <a:r>
              <a:rPr lang="de-DE" sz="1900" b="1" dirty="0">
                <a:solidFill>
                  <a:prstClr val="black"/>
                </a:solidFill>
              </a:rPr>
              <a:t>von ihnen </a:t>
            </a:r>
            <a:r>
              <a:rPr lang="de-DE" sz="1900" b="1" dirty="0">
                <a:solidFill>
                  <a:prstClr val="black"/>
                </a:solidFill>
                <a:highlight>
                  <a:srgbClr val="B8D8D0"/>
                </a:highlight>
              </a:rPr>
              <a:t>hatte GOTT kein Wohlgefallen</a:t>
            </a:r>
            <a:r>
              <a:rPr lang="de-DE" sz="1900" b="1" dirty="0">
                <a:solidFill>
                  <a:prstClr val="black"/>
                </a:solidFill>
              </a:rPr>
              <a:t>, </a:t>
            </a:r>
            <a:br>
              <a:rPr lang="de-DE" sz="1900" b="1" dirty="0">
                <a:solidFill>
                  <a:prstClr val="black"/>
                </a:solidFill>
              </a:rPr>
            </a:br>
            <a:r>
              <a:rPr lang="de-DE" sz="1900" b="1" dirty="0">
                <a:solidFill>
                  <a:prstClr val="black"/>
                </a:solidFill>
              </a:rPr>
              <a:t>denn sie sind </a:t>
            </a:r>
            <a:r>
              <a:rPr lang="de-DE" sz="1900" b="1" dirty="0">
                <a:solidFill>
                  <a:prstClr val="black"/>
                </a:solidFill>
                <a:highlight>
                  <a:srgbClr val="B8D8D0"/>
                </a:highlight>
              </a:rPr>
              <a:t>in der Wüste umgekommen.</a:t>
            </a:r>
            <a:r>
              <a:rPr lang="de-DE" sz="1900" b="1" dirty="0">
                <a:solidFill>
                  <a:prstClr val="black"/>
                </a:solidFill>
              </a:rPr>
              <a:t> …“ </a:t>
            </a:r>
            <a:br>
              <a:rPr lang="de-DE" sz="1900" b="1" dirty="0">
                <a:solidFill>
                  <a:prstClr val="black"/>
                </a:solidFill>
              </a:rPr>
            </a:b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grpSp>
        <p:nvGrpSpPr>
          <p:cNvPr id="2" name="Diagram group">
            <a:extLst>
              <a:ext uri="{FF2B5EF4-FFF2-40B4-BE49-F238E27FC236}">
                <a16:creationId xmlns:a16="http://schemas.microsoft.com/office/drawing/2014/main" id="{8071EBE2-AA24-9958-3FAE-2376B3FF70D6}"/>
              </a:ext>
            </a:extLst>
          </p:cNvPr>
          <p:cNvGrpSpPr/>
          <p:nvPr/>
        </p:nvGrpSpPr>
        <p:grpSpPr>
          <a:xfrm>
            <a:off x="-80400" y="0"/>
            <a:ext cx="3674390" cy="759019"/>
            <a:chOff x="0" y="5783029"/>
            <a:chExt cx="8027290" cy="759019"/>
          </a:xfrm>
          <a:scene3d>
            <a:camera prst="perspectiveHeroicExtremeRightFacing" zoom="82000">
              <a:rot lat="21300000" lon="20400000" rev="180000"/>
            </a:camera>
            <a:lightRig rig="morning" dir="t">
              <a:rot lat="0" lon="0" rev="20400000"/>
            </a:lightRig>
          </a:scene3d>
        </p:grpSpPr>
        <p:grpSp>
          <p:nvGrpSpPr>
            <p:cNvPr id="9" name="Gruppieren 8">
              <a:extLst>
                <a:ext uri="{FF2B5EF4-FFF2-40B4-BE49-F238E27FC236}">
                  <a16:creationId xmlns:a16="http://schemas.microsoft.com/office/drawing/2014/main" id="{8B11E36E-C40B-FAD2-EADE-6F2395C2756F}"/>
                </a:ext>
              </a:extLst>
            </p:cNvPr>
            <p:cNvGrpSpPr/>
            <p:nvPr/>
          </p:nvGrpSpPr>
          <p:grpSpPr>
            <a:xfrm>
              <a:off x="0" y="5783029"/>
              <a:ext cx="8027290" cy="759019"/>
              <a:chOff x="0" y="5783029"/>
              <a:chExt cx="8027290" cy="759019"/>
            </a:xfrm>
          </p:grpSpPr>
          <p:sp>
            <p:nvSpPr>
              <p:cNvPr id="12" name="Rechteck 11">
                <a:extLst>
                  <a:ext uri="{FF2B5EF4-FFF2-40B4-BE49-F238E27FC236}">
                    <a16:creationId xmlns:a16="http://schemas.microsoft.com/office/drawing/2014/main" id="{8DE6945C-3C62-3F04-7E6A-E047CB69A8AF}"/>
                  </a:ext>
                </a:extLst>
              </p:cNvPr>
              <p:cNvSpPr/>
              <p:nvPr/>
            </p:nvSpPr>
            <p:spPr>
              <a:xfrm>
                <a:off x="0" y="5783029"/>
                <a:ext cx="8027290" cy="759019"/>
              </a:xfrm>
              <a:prstGeom prst="rec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de-DE"/>
              </a:p>
            </p:txBody>
          </p:sp>
          <p:sp>
            <p:nvSpPr>
              <p:cNvPr id="16" name="Textfeld 15">
                <a:extLst>
                  <a:ext uri="{FF2B5EF4-FFF2-40B4-BE49-F238E27FC236}">
                    <a16:creationId xmlns:a16="http://schemas.microsoft.com/office/drawing/2014/main" id="{D771F8F3-ACF6-3143-6C9E-A22549FCE0AA}"/>
                  </a:ext>
                </a:extLst>
              </p:cNvPr>
              <p:cNvSpPr txBox="1"/>
              <p:nvPr/>
            </p:nvSpPr>
            <p:spPr>
              <a:xfrm>
                <a:off x="0" y="5783029"/>
                <a:ext cx="8027290" cy="7590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42240" rIns="142240" bIns="142240" numCol="1" spcCol="1270" anchor="ctr" anchorCtr="0">
                <a:noAutofit/>
              </a:bodyPr>
              <a:lstStyle/>
              <a:p>
                <a:pPr marL="0" lvl="0" indent="0" algn="l" defTabSz="889000">
                  <a:lnSpc>
                    <a:spcPct val="90000"/>
                  </a:lnSpc>
                  <a:spcBef>
                    <a:spcPct val="0"/>
                  </a:spcBef>
                  <a:spcAft>
                    <a:spcPct val="35000"/>
                  </a:spcAft>
                  <a:buNone/>
                </a:pPr>
                <a:r>
                  <a:rPr lang="en" sz="2400" b="1" i="1" kern="1200"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Do, 14.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Brot und Wasser des Lebens</a:t>
                </a:r>
                <a:endParaRPr lang="en" sz="2400" b="1" kern="1200" dirty="0">
                  <a:effectLst>
                    <a:outerShdw blurRad="38100" dist="38100" dir="2700000" algn="tl">
                      <a:srgbClr val="000000">
                        <a:alpha val="43137"/>
                      </a:srgbClr>
                    </a:outerShdw>
                  </a:effectLst>
                  <a:latin typeface="Aptos" panose="02110004020202020204"/>
                  <a:ea typeface="+mn-ea"/>
                  <a:cs typeface="+mn-cs"/>
                </a:endParaRPr>
              </a:p>
            </p:txBody>
          </p:sp>
        </p:grpSp>
      </p:gr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childTnLst>
                          </p:cTn>
                        </p:par>
                        <p:par>
                          <p:cTn id="17" fill="hold">
                            <p:stCondLst>
                              <p:cond delay="1500"/>
                            </p:stCondLst>
                            <p:childTnLst>
                              <p:par>
                                <p:cTn id="18" presetID="26"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240596"/>
            <a:ext cx="5302343" cy="6155531"/>
          </a:xfrm>
          <a:prstGeom prst="rect">
            <a:avLst/>
          </a:prstGeom>
          <a:noFill/>
        </p:spPr>
        <p:txBody>
          <a:bodyPr wrap="square">
            <a:spAutoFit/>
          </a:bodyPr>
          <a:lstStyle/>
          <a:p>
            <a:pPr lvl="0" algn="ctr">
              <a:defRPr/>
            </a:pPr>
            <a:r>
              <a:rPr kumimoji="0" lang="es-ES"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andara" panose="020E0502030303020204" pitchFamily="34" charset="0"/>
              </a:rPr>
              <a:t>“</a:t>
            </a:r>
            <a: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t>Da sprach der HERR zu Mose: ,Wie lange weigert ihr euch, Meine GEBOTE und WEISUNGEN zu halten? </a:t>
            </a:r>
          </a:p>
          <a:p>
            <a:pPr lvl="0" algn="ctr">
              <a:defRPr/>
            </a:pPr>
            <a:endPar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endParaRPr>
          </a:p>
          <a:p>
            <a:pPr lvl="0" algn="ctr">
              <a:defRPr/>
            </a:pPr>
            <a:r>
              <a:rPr lang="de-DE" sz="2800" b="1" dirty="0">
                <a:ln w="12700" cmpd="sng">
                  <a:noFill/>
                  <a:prstDash val="solid"/>
                </a:ln>
                <a:solidFill>
                  <a:srgbClr val="FFFF00"/>
                </a:solidFill>
                <a:effectLst>
                  <a:outerShdw blurRad="38100" dist="38100" dir="2700000" algn="tl">
                    <a:srgbClr val="000000">
                      <a:alpha val="43137"/>
                    </a:srgbClr>
                  </a:outerShdw>
                </a:effectLst>
                <a:latin typeface="Candara" panose="020E0502030303020204" pitchFamily="34" charset="0"/>
              </a:rPr>
              <a:t>Seht, der HERR </a:t>
            </a:r>
            <a:br>
              <a:rPr lang="de-DE" sz="2800" b="1" dirty="0">
                <a:ln w="12700" cmpd="sng">
                  <a:noFill/>
                  <a:prstDash val="solid"/>
                </a:ln>
                <a:solidFill>
                  <a:srgbClr val="FFFF00"/>
                </a:solidFill>
                <a:effectLst>
                  <a:outerShdw blurRad="38100" dist="38100" dir="2700000" algn="tl">
                    <a:srgbClr val="000000">
                      <a:alpha val="43137"/>
                    </a:srgbClr>
                  </a:outerShdw>
                </a:effectLst>
                <a:latin typeface="Candara" panose="020E0502030303020204" pitchFamily="34" charset="0"/>
              </a:rPr>
            </a:br>
            <a:r>
              <a:rPr lang="de-DE" sz="2800" b="1" dirty="0">
                <a:ln w="12700" cmpd="sng">
                  <a:noFill/>
                  <a:prstDash val="solid"/>
                </a:ln>
                <a:solidFill>
                  <a:srgbClr val="FFFF00"/>
                </a:solidFill>
                <a:effectLst>
                  <a:outerShdw blurRad="38100" dist="38100" dir="2700000" algn="tl">
                    <a:srgbClr val="000000">
                      <a:alpha val="43137"/>
                    </a:srgbClr>
                  </a:outerShdw>
                </a:effectLst>
                <a:latin typeface="Candara" panose="020E0502030303020204" pitchFamily="34" charset="0"/>
              </a:rPr>
              <a:t>hat euch den SABBAT gegeben; </a:t>
            </a:r>
            <a: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t>darum gibt Er euch </a:t>
            </a:r>
            <a:b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br>
            <a: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t>am 6. Tage für 2 Tage Brot. </a:t>
            </a:r>
            <a:b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br>
            <a: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t>So bleibe nun ein jeder, wo er ist, und niemand verlasse </a:t>
            </a:r>
            <a:b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br>
            <a:r>
              <a:rPr lang="de-DE" sz="2800" b="1" dirty="0">
                <a:ln w="12700" cmpd="sng">
                  <a:noFill/>
                  <a:prstDash val="solid"/>
                </a:ln>
                <a:solidFill>
                  <a:prstClr val="white"/>
                </a:solidFill>
                <a:effectLst>
                  <a:outerShdw blurRad="38100" dist="38100" dir="2700000" algn="tl">
                    <a:srgbClr val="000000">
                      <a:alpha val="43137"/>
                    </a:srgbClr>
                  </a:outerShdw>
                </a:effectLst>
                <a:latin typeface="Candara" panose="020E0502030303020204" pitchFamily="34" charset="0"/>
              </a:rPr>
              <a:t>seinen Wohnplatz am 7. Tag.  </a:t>
            </a:r>
            <a:r>
              <a:rPr lang="de-DE" sz="2800" b="1" dirty="0">
                <a:ln w="12700" cmpd="sng">
                  <a:noFill/>
                  <a:prstDash val="solid"/>
                </a:ln>
                <a:solidFill>
                  <a:srgbClr val="FFFF00"/>
                </a:solidFill>
                <a:effectLst>
                  <a:outerShdw blurRad="38100" dist="38100" dir="2700000" algn="tl">
                    <a:srgbClr val="000000">
                      <a:alpha val="43137"/>
                    </a:srgbClr>
                  </a:outerShdw>
                </a:effectLst>
                <a:latin typeface="Candara" panose="020E0502030303020204" pitchFamily="34" charset="0"/>
              </a:rPr>
              <a:t>Also RUHTE das Volk am 7. Tage.</a:t>
            </a:r>
            <a:r>
              <a:rPr kumimoji="0" lang="es-ES" sz="2800" b="1" i="0" u="none" strike="noStrike" kern="1200" cap="none" spc="0" normalizeH="0" baseline="0" noProof="0" dirty="0">
                <a:ln w="12700" cmpd="sng">
                  <a:noFill/>
                  <a:prstDash val="solid"/>
                </a:ln>
                <a:solidFill>
                  <a:srgbClr val="FFFF00"/>
                </a:solidFill>
                <a:effectLst>
                  <a:outerShdw blurRad="38100" dist="38100" dir="2700000" algn="tl">
                    <a:srgbClr val="000000">
                      <a:alpha val="43137"/>
                    </a:srgbClr>
                  </a:outerShdw>
                </a:effectLst>
                <a:uLnTx/>
                <a:uFillTx/>
                <a:latin typeface="Candara" panose="020E0502030303020204" pitchFamily="34"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andara" panose="020E0502030303020204" pitchFamily="34" charset="0"/>
              </a:rPr>
              <a:t>2. Mose 16:28–30</a:t>
            </a:r>
          </a:p>
        </p:txBody>
      </p:sp>
    </p:spTree>
    <p:extLst>
      <p:ext uri="{BB962C8B-B14F-4D97-AF65-F5344CB8AC3E}">
        <p14:creationId xmlns:p14="http://schemas.microsoft.com/office/powerpoint/2010/main" val="199742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0B45B6-B6C9-66D6-53DF-831E342C34B7}"/>
            </a:ext>
          </a:extLst>
        </p:cNvPr>
        <p:cNvGrpSpPr/>
        <p:nvPr/>
      </p:nvGrpSpPr>
      <p:grpSpPr>
        <a:xfrm>
          <a:off x="0" y="0"/>
          <a:ext cx="0" cy="0"/>
          <a:chOff x="0" y="0"/>
          <a:chExt cx="0" cy="0"/>
        </a:xfrm>
      </p:grpSpPr>
      <p:pic>
        <p:nvPicPr>
          <p:cNvPr id="8" name="Imagen 7" descr="Dibujo de una persona&#10;&#10;El contenido generado por IA puede ser incorrecto.">
            <a:extLst>
              <a:ext uri="{FF2B5EF4-FFF2-40B4-BE49-F238E27FC236}">
                <a16:creationId xmlns:a16="http://schemas.microsoft.com/office/drawing/2014/main" id="{F63E3689-3B98-CB2A-6260-78C5416ADC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76707" y="102741"/>
            <a:ext cx="3795693" cy="4744615"/>
          </a:xfrm>
          <a:prstGeom prst="rect">
            <a:avLst/>
          </a:prstGeom>
          <a:effectLst>
            <a:softEdge rad="635000"/>
          </a:effectLst>
        </p:spPr>
      </p:pic>
      <p:sp>
        <p:nvSpPr>
          <p:cNvPr id="3" name="CuadroTexto 2">
            <a:extLst>
              <a:ext uri="{FF2B5EF4-FFF2-40B4-BE49-F238E27FC236}">
                <a16:creationId xmlns:a16="http://schemas.microsoft.com/office/drawing/2014/main" id="{EEFEC878-028C-2982-74C9-5ACFC15BD8DC}"/>
              </a:ext>
            </a:extLst>
          </p:cNvPr>
          <p:cNvSpPr txBox="1"/>
          <p:nvPr/>
        </p:nvSpPr>
        <p:spPr>
          <a:xfrm>
            <a:off x="2609636" y="0"/>
            <a:ext cx="864951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rgbClr val="FF5050"/>
                  </a:outerShdw>
                </a:effectLst>
                <a:uLnTx/>
                <a:uFillTx/>
                <a:latin typeface="Aptos" panose="02110004020202020204"/>
                <a:ea typeface="+mn-ea"/>
                <a:cs typeface="+mn-cs"/>
              </a:rPr>
              <a:t>DAS BROT UND </a:t>
            </a: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DAS WASSER </a:t>
            </a:r>
            <a:b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b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DES LEBENS: </a:t>
            </a:r>
            <a:r>
              <a:rPr kumimoji="0" lang="en" sz="4400" b="1" i="0" u="none" strike="noStrike" kern="1200" cap="none" spc="0" normalizeH="0" baseline="0" noProof="0" dirty="0">
                <a:ln w="6600">
                  <a:solidFill>
                    <a:srgbClr val="7A007A"/>
                  </a:solidFill>
                  <a:prstDash val="solid"/>
                </a:ln>
                <a:solidFill>
                  <a:srgbClr val="D4A838"/>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rPr>
              <a:t>JESUS</a:t>
            </a:r>
          </a:p>
        </p:txBody>
      </p:sp>
      <p:sp>
        <p:nvSpPr>
          <p:cNvPr id="5" name="CuadroTexto 4">
            <a:extLst>
              <a:ext uri="{FF2B5EF4-FFF2-40B4-BE49-F238E27FC236}">
                <a16:creationId xmlns:a16="http://schemas.microsoft.com/office/drawing/2014/main" id="{62954C3B-B891-B041-5DCD-BDEA4D78E996}"/>
              </a:ext>
            </a:extLst>
          </p:cNvPr>
          <p:cNvSpPr txBox="1"/>
          <p:nvPr/>
        </p:nvSpPr>
        <p:spPr>
          <a:xfrm>
            <a:off x="508819" y="723275"/>
            <a:ext cx="9001820" cy="1261884"/>
          </a:xfrm>
          <a:prstGeom prst="rect">
            <a:avLst/>
          </a:prstGeom>
          <a:noFill/>
        </p:spPr>
        <p:txBody>
          <a:bodyPr wrap="square">
            <a:spAutoFit/>
          </a:bodyPr>
          <a:lstStyle/>
          <a:p>
            <a:pPr lvl="0">
              <a:defRPr/>
            </a:pPr>
            <a: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t>“</a:t>
            </a:r>
            <a: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t>Ich bin das lebendige Brot, </a:t>
            </a:r>
            <a:b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br>
            <a: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t>das vom Himmel gekommen ist. </a:t>
            </a:r>
            <a:b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br>
            <a:r>
              <a:rPr lang="de-DE"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andara" panose="020E0502030303020204" pitchFamily="34" charset="0"/>
              </a:rPr>
              <a:t>Wer von diesem Brot isst, der wird leben in Ewigkeit. </a:t>
            </a:r>
            <a: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t>” </a:t>
            </a:r>
            <a:b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br>
            <a:r>
              <a:rPr kumimoji="0" lang="en" sz="16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andara" panose="020E0502030303020204" pitchFamily="34" charset="0"/>
              </a:rPr>
              <a:t>(Joh 6:51)</a:t>
            </a:r>
          </a:p>
        </p:txBody>
      </p:sp>
      <p:sp>
        <p:nvSpPr>
          <p:cNvPr id="6" name="CuadroTexto 5">
            <a:extLst>
              <a:ext uri="{FF2B5EF4-FFF2-40B4-BE49-F238E27FC236}">
                <a16:creationId xmlns:a16="http://schemas.microsoft.com/office/drawing/2014/main" id="{B59160DD-E781-D6E6-FB45-4156CB5C48A7}"/>
              </a:ext>
            </a:extLst>
          </p:cNvPr>
          <p:cNvSpPr txBox="1"/>
          <p:nvPr/>
        </p:nvSpPr>
        <p:spPr>
          <a:xfrm>
            <a:off x="152319" y="1985159"/>
            <a:ext cx="12192000" cy="4708981"/>
          </a:xfrm>
          <a:prstGeom prst="rect">
            <a:avLst/>
          </a:prstGeom>
          <a:noFill/>
        </p:spPr>
        <p:txBody>
          <a:bodyPr wrap="square" rtlCol="0">
            <a:spAutoFit/>
          </a:bodyPr>
          <a:lstStyle/>
          <a:p>
            <a:pPr lvl="0">
              <a:spcBef>
                <a:spcPts val="600"/>
              </a:spcBef>
              <a:defRPr/>
            </a:pPr>
            <a:r>
              <a:rPr lang="de-DE" sz="2000" b="1" dirty="0">
                <a:solidFill>
                  <a:prstClr val="black"/>
                </a:solidFill>
              </a:rPr>
              <a:t>„6 </a:t>
            </a:r>
            <a:r>
              <a:rPr lang="de-DE" sz="2000" b="1" dirty="0">
                <a:solidFill>
                  <a:prstClr val="black"/>
                </a:solidFill>
                <a:highlight>
                  <a:srgbClr val="FFFF00"/>
                </a:highlight>
              </a:rPr>
              <a:t>Das ist aber geschehen uns zum Vorbild, </a:t>
            </a:r>
            <a:br>
              <a:rPr lang="de-DE" sz="2000" b="1" dirty="0">
                <a:solidFill>
                  <a:prstClr val="black"/>
                </a:solidFill>
                <a:highlight>
                  <a:srgbClr val="FFFF00"/>
                </a:highlight>
              </a:rPr>
            </a:br>
            <a:r>
              <a:rPr lang="de-DE" sz="2000" b="1" dirty="0">
                <a:solidFill>
                  <a:prstClr val="black"/>
                </a:solidFill>
              </a:rPr>
              <a:t>dass wir nicht am Bösen unsre Lust haben, wie jene sie hatten. </a:t>
            </a:r>
            <a:br>
              <a:rPr lang="de-DE" sz="2000" b="1" dirty="0">
                <a:solidFill>
                  <a:prstClr val="black"/>
                </a:solidFill>
              </a:rPr>
            </a:br>
            <a:r>
              <a:rPr lang="de-DE" sz="2000" b="1" dirty="0">
                <a:solidFill>
                  <a:prstClr val="black"/>
                </a:solidFill>
              </a:rPr>
              <a:t>7 So werdet </a:t>
            </a:r>
            <a:r>
              <a:rPr lang="de-DE" sz="2000" b="1" dirty="0">
                <a:solidFill>
                  <a:prstClr val="black"/>
                </a:solidFill>
                <a:highlight>
                  <a:srgbClr val="B8D8D0"/>
                </a:highlight>
              </a:rPr>
              <a:t>nicht Götzendiener, </a:t>
            </a:r>
            <a:r>
              <a:rPr lang="de-DE" sz="2000" b="1" dirty="0">
                <a:solidFill>
                  <a:prstClr val="black"/>
                </a:solidFill>
              </a:rPr>
              <a:t>wie einige von ihnen es wurden, </a:t>
            </a:r>
            <a:br>
              <a:rPr lang="de-DE" sz="2000" b="1" dirty="0">
                <a:solidFill>
                  <a:prstClr val="black"/>
                </a:solidFill>
              </a:rPr>
            </a:br>
            <a:r>
              <a:rPr lang="de-DE" sz="2000" b="1" dirty="0">
                <a:solidFill>
                  <a:prstClr val="black"/>
                </a:solidFill>
              </a:rPr>
              <a:t>wie geschrieben steht: »Das Volk </a:t>
            </a:r>
            <a:r>
              <a:rPr lang="de-DE" sz="2000" b="1" dirty="0">
                <a:solidFill>
                  <a:prstClr val="black"/>
                </a:solidFill>
                <a:highlight>
                  <a:srgbClr val="B8D8D0"/>
                </a:highlight>
              </a:rPr>
              <a:t>setzte sich nieder, um zu essen </a:t>
            </a:r>
            <a:br>
              <a:rPr lang="de-DE" sz="2000" b="1" dirty="0">
                <a:solidFill>
                  <a:prstClr val="black"/>
                </a:solidFill>
                <a:highlight>
                  <a:srgbClr val="B8D8D0"/>
                </a:highlight>
              </a:rPr>
            </a:br>
            <a:r>
              <a:rPr lang="de-DE" sz="2000" b="1" dirty="0">
                <a:solidFill>
                  <a:prstClr val="black"/>
                </a:solidFill>
                <a:highlight>
                  <a:srgbClr val="B8D8D0"/>
                </a:highlight>
              </a:rPr>
              <a:t>und zu trinken,</a:t>
            </a:r>
            <a:r>
              <a:rPr lang="de-DE" sz="2000" b="1" dirty="0">
                <a:solidFill>
                  <a:prstClr val="black"/>
                </a:solidFill>
              </a:rPr>
              <a:t> und sie </a:t>
            </a:r>
            <a:r>
              <a:rPr lang="de-DE" sz="2000" b="1" dirty="0">
                <a:solidFill>
                  <a:prstClr val="black"/>
                </a:solidFill>
                <a:highlight>
                  <a:srgbClr val="B8D8D0"/>
                </a:highlight>
              </a:rPr>
              <a:t>standen auf, um zu spielen</a:t>
            </a:r>
            <a:r>
              <a:rPr lang="de-DE" sz="2000" b="1" dirty="0">
                <a:solidFill>
                  <a:prstClr val="black"/>
                </a:solidFill>
              </a:rPr>
              <a:t>.« </a:t>
            </a:r>
          </a:p>
          <a:p>
            <a:pPr lvl="0">
              <a:spcBef>
                <a:spcPts val="600"/>
              </a:spcBef>
              <a:defRPr/>
            </a:pPr>
            <a:r>
              <a:rPr lang="de-DE" sz="2000" b="1" dirty="0">
                <a:solidFill>
                  <a:prstClr val="black"/>
                </a:solidFill>
              </a:rPr>
              <a:t>8 Auch lasst uns </a:t>
            </a:r>
            <a:r>
              <a:rPr lang="de-DE" sz="2000" b="1" dirty="0">
                <a:solidFill>
                  <a:srgbClr val="FFC000"/>
                </a:solidFill>
                <a:highlight>
                  <a:srgbClr val="808000"/>
                </a:highlight>
              </a:rPr>
              <a:t>nicht Hurerei treiben, </a:t>
            </a:r>
            <a:r>
              <a:rPr lang="de-DE" sz="2000" b="1" dirty="0">
                <a:solidFill>
                  <a:prstClr val="black"/>
                </a:solidFill>
              </a:rPr>
              <a:t>wie etliche von ihnen Hurerei trieben: </a:t>
            </a:r>
            <a:br>
              <a:rPr lang="de-DE" sz="2000" b="1" dirty="0">
                <a:solidFill>
                  <a:prstClr val="black"/>
                </a:solidFill>
              </a:rPr>
            </a:br>
            <a:r>
              <a:rPr lang="de-DE" sz="2000" b="1" dirty="0">
                <a:solidFill>
                  <a:prstClr val="black"/>
                </a:solidFill>
              </a:rPr>
              <a:t>Und an einem einzigen Tag kamen 23.000 um. </a:t>
            </a:r>
          </a:p>
          <a:p>
            <a:pPr lvl="0">
              <a:spcBef>
                <a:spcPts val="600"/>
              </a:spcBef>
              <a:defRPr/>
            </a:pPr>
            <a:r>
              <a:rPr lang="de-DE" sz="2000" b="1" dirty="0">
                <a:solidFill>
                  <a:prstClr val="black"/>
                </a:solidFill>
              </a:rPr>
              <a:t>9 Lasst uns auch </a:t>
            </a:r>
            <a:r>
              <a:rPr lang="de-DE" sz="2000" b="1" dirty="0">
                <a:solidFill>
                  <a:prstClr val="black"/>
                </a:solidFill>
                <a:highlight>
                  <a:srgbClr val="FF00FF"/>
                </a:highlight>
              </a:rPr>
              <a:t>nicht CHRISTUS versuchen, </a:t>
            </a:r>
            <a:br>
              <a:rPr lang="de-DE" sz="2000" b="1" dirty="0">
                <a:solidFill>
                  <a:prstClr val="black"/>
                </a:solidFill>
                <a:highlight>
                  <a:srgbClr val="FF00FF"/>
                </a:highlight>
              </a:rPr>
            </a:br>
            <a:r>
              <a:rPr lang="de-DE" sz="2000" b="1" dirty="0">
                <a:solidFill>
                  <a:prstClr val="black"/>
                </a:solidFill>
              </a:rPr>
              <a:t>wie etliche von ihnen taten und wurden von den Schlangen umgebracht.</a:t>
            </a:r>
          </a:p>
          <a:p>
            <a:pPr lvl="0">
              <a:spcBef>
                <a:spcPts val="600"/>
              </a:spcBef>
              <a:defRPr/>
            </a:pPr>
            <a:r>
              <a:rPr lang="de-DE" sz="2000" b="1" dirty="0">
                <a:solidFill>
                  <a:prstClr val="black"/>
                </a:solidFill>
              </a:rPr>
              <a:t> 10 </a:t>
            </a:r>
            <a:r>
              <a:rPr lang="de-DE" sz="2000" b="1" dirty="0">
                <a:solidFill>
                  <a:srgbClr val="FFC000"/>
                </a:solidFill>
                <a:highlight>
                  <a:srgbClr val="800000"/>
                </a:highlight>
              </a:rPr>
              <a:t>Murrt auch nicht, </a:t>
            </a:r>
            <a:r>
              <a:rPr lang="de-DE" sz="2000" b="1" dirty="0">
                <a:solidFill>
                  <a:prstClr val="black"/>
                </a:solidFill>
              </a:rPr>
              <a:t>wie etliche von ihnen murrten </a:t>
            </a:r>
            <a:br>
              <a:rPr lang="de-DE" sz="2000" b="1" dirty="0">
                <a:solidFill>
                  <a:prstClr val="black"/>
                </a:solidFill>
              </a:rPr>
            </a:br>
            <a:r>
              <a:rPr lang="de-DE" sz="2000" b="1" dirty="0">
                <a:solidFill>
                  <a:prstClr val="black"/>
                </a:solidFill>
              </a:rPr>
              <a:t>und wurden umgebracht durch den Verderber. </a:t>
            </a:r>
          </a:p>
          <a:p>
            <a:pPr lvl="0">
              <a:spcBef>
                <a:spcPts val="600"/>
              </a:spcBef>
              <a:defRPr/>
            </a:pPr>
            <a:r>
              <a:rPr lang="de-DE" sz="2000" b="1" dirty="0">
                <a:solidFill>
                  <a:prstClr val="black"/>
                </a:solidFill>
              </a:rPr>
              <a:t>11 Dies widerfuhr </a:t>
            </a:r>
            <a:r>
              <a:rPr lang="de-DE" sz="2000" b="1" dirty="0">
                <a:solidFill>
                  <a:prstClr val="black"/>
                </a:solidFill>
                <a:highlight>
                  <a:srgbClr val="FFFF00"/>
                </a:highlight>
              </a:rPr>
              <a:t>ihnen als ein Vorbild. </a:t>
            </a:r>
            <a:br>
              <a:rPr lang="de-DE" sz="2000" b="1" dirty="0">
                <a:solidFill>
                  <a:prstClr val="black"/>
                </a:solidFill>
                <a:highlight>
                  <a:srgbClr val="FFFF00"/>
                </a:highlight>
              </a:rPr>
            </a:br>
            <a:r>
              <a:rPr lang="de-DE" sz="2000" b="1" dirty="0">
                <a:solidFill>
                  <a:prstClr val="black"/>
                </a:solidFill>
              </a:rPr>
              <a:t>Es ist aber geschrieben </a:t>
            </a:r>
            <a:r>
              <a:rPr lang="de-DE" sz="2000" b="1" dirty="0">
                <a:solidFill>
                  <a:prstClr val="black"/>
                </a:solidFill>
                <a:highlight>
                  <a:srgbClr val="FFFF00"/>
                </a:highlight>
              </a:rPr>
              <a:t>uns zur Warnung, </a:t>
            </a:r>
            <a:br>
              <a:rPr lang="de-DE" sz="2000" b="1" dirty="0">
                <a:solidFill>
                  <a:prstClr val="black"/>
                </a:solidFill>
                <a:highlight>
                  <a:srgbClr val="FFFF00"/>
                </a:highlight>
              </a:rPr>
            </a:br>
            <a:r>
              <a:rPr lang="de-DE" sz="2000" b="1" dirty="0">
                <a:solidFill>
                  <a:prstClr val="black"/>
                </a:solidFill>
              </a:rPr>
              <a:t>auf die das Ende der Zeiten gekommen ist.“</a:t>
            </a:r>
            <a:endParaRPr kumimoji="0" lang="en" sz="2000" b="1" i="0" u="none" strike="noStrike" kern="1200" cap="none" spc="0" normalizeH="0" baseline="0" noProof="0" dirty="0">
              <a:ln>
                <a:noFill/>
              </a:ln>
              <a:solidFill>
                <a:prstClr val="black"/>
              </a:solidFill>
              <a:effectLst/>
              <a:uLnTx/>
              <a:uFillTx/>
              <a:latin typeface="Aptos" panose="02110004020202020204"/>
            </a:endParaRPr>
          </a:p>
        </p:txBody>
      </p:sp>
      <p:sp>
        <p:nvSpPr>
          <p:cNvPr id="17" name="CuadroTexto 16">
            <a:extLst>
              <a:ext uri="{FF2B5EF4-FFF2-40B4-BE49-F238E27FC236}">
                <a16:creationId xmlns:a16="http://schemas.microsoft.com/office/drawing/2014/main" id="{40912B9C-DF11-7AE1-76FC-1631FE04DE81}"/>
              </a:ext>
            </a:extLst>
          </p:cNvPr>
          <p:cNvSpPr txBox="1"/>
          <p:nvPr/>
        </p:nvSpPr>
        <p:spPr>
          <a:xfrm>
            <a:off x="7454210" y="4549676"/>
            <a:ext cx="5362721" cy="2308324"/>
          </a:xfrm>
          <a:prstGeom prst="rect">
            <a:avLst/>
          </a:prstGeom>
          <a:noFill/>
        </p:spPr>
        <p:txBody>
          <a:bodyPr wrap="square">
            <a:spAutoFit/>
          </a:bodyPr>
          <a:lstStyle/>
          <a:p>
            <a:pPr lvl="0" algn="ctr">
              <a:spcBef>
                <a:spcPts val="600"/>
              </a:spcBef>
              <a:defRPr/>
            </a:pPr>
            <a:r>
              <a:rPr lang="de-DE" sz="2400" b="1" dirty="0">
                <a:solidFill>
                  <a:prstClr val="black"/>
                </a:solidFill>
              </a:rPr>
              <a:t>Diese Geschichten </a:t>
            </a:r>
            <a:br>
              <a:rPr lang="de-DE" sz="2400" b="1" dirty="0">
                <a:solidFill>
                  <a:prstClr val="black"/>
                </a:solidFill>
              </a:rPr>
            </a:br>
            <a:r>
              <a:rPr lang="de-DE" sz="2400" b="1" dirty="0">
                <a:solidFill>
                  <a:prstClr val="black"/>
                </a:solidFill>
              </a:rPr>
              <a:t>warnen uns </a:t>
            </a:r>
            <a:br>
              <a:rPr lang="de-DE" sz="2400" b="1" dirty="0">
                <a:solidFill>
                  <a:prstClr val="black"/>
                </a:solidFill>
              </a:rPr>
            </a:br>
            <a:r>
              <a:rPr lang="de-DE" sz="2400" b="1" dirty="0">
                <a:solidFill>
                  <a:prstClr val="black"/>
                </a:solidFill>
              </a:rPr>
              <a:t>vor </a:t>
            </a:r>
            <a:r>
              <a:rPr lang="de-DE" sz="2400" b="1" dirty="0">
                <a:solidFill>
                  <a:srgbClr val="C00000"/>
                </a:solidFill>
              </a:rPr>
              <a:t>Habgier</a:t>
            </a:r>
            <a:r>
              <a:rPr lang="de-DE" sz="2400" b="1" dirty="0">
                <a:solidFill>
                  <a:prstClr val="black"/>
                </a:solidFill>
              </a:rPr>
              <a:t>, </a:t>
            </a:r>
            <a:r>
              <a:rPr lang="de-DE" sz="2400" b="1" dirty="0">
                <a:solidFill>
                  <a:srgbClr val="C00000"/>
                </a:solidFill>
              </a:rPr>
              <a:t>Götzendienst</a:t>
            </a:r>
            <a:r>
              <a:rPr lang="de-DE" sz="2400" b="1" dirty="0">
                <a:solidFill>
                  <a:prstClr val="black"/>
                </a:solidFill>
              </a:rPr>
              <a:t>, </a:t>
            </a:r>
            <a:br>
              <a:rPr lang="de-DE" sz="2400" b="1" dirty="0">
                <a:solidFill>
                  <a:prstClr val="black"/>
                </a:solidFill>
              </a:rPr>
            </a:br>
            <a:r>
              <a:rPr lang="de-DE" sz="2400" b="1" dirty="0">
                <a:solidFill>
                  <a:srgbClr val="C00000"/>
                </a:solidFill>
              </a:rPr>
              <a:t>Unzucht</a:t>
            </a:r>
            <a:r>
              <a:rPr lang="de-DE" sz="2400" b="1" dirty="0">
                <a:solidFill>
                  <a:prstClr val="black"/>
                </a:solidFill>
              </a:rPr>
              <a:t> (außereheliches Zusammenleben), </a:t>
            </a:r>
            <a:br>
              <a:rPr lang="de-DE" sz="2400" b="1" dirty="0">
                <a:solidFill>
                  <a:prstClr val="black"/>
                </a:solidFill>
              </a:rPr>
            </a:br>
            <a:r>
              <a:rPr lang="de-DE" sz="2400" b="1" dirty="0">
                <a:solidFill>
                  <a:srgbClr val="C00000"/>
                </a:solidFill>
              </a:rPr>
              <a:t>Gotteslästerung</a:t>
            </a:r>
            <a:r>
              <a:rPr lang="de-DE" sz="2400" b="1" dirty="0">
                <a:solidFill>
                  <a:prstClr val="black"/>
                </a:solidFill>
              </a:rPr>
              <a:t> und </a:t>
            </a:r>
            <a:r>
              <a:rPr lang="de-DE" sz="2400" b="1" dirty="0">
                <a:solidFill>
                  <a:srgbClr val="C00000"/>
                </a:solidFill>
              </a:rPr>
              <a:t>Tratsch</a:t>
            </a:r>
            <a:r>
              <a:rPr lang="de-DE" sz="2400" b="1" dirty="0">
                <a:solidFill>
                  <a:prstClr val="black"/>
                </a:solidFill>
              </a:rPr>
              <a: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grpSp>
        <p:nvGrpSpPr>
          <p:cNvPr id="2" name="Diagram group">
            <a:extLst>
              <a:ext uri="{FF2B5EF4-FFF2-40B4-BE49-F238E27FC236}">
                <a16:creationId xmlns:a16="http://schemas.microsoft.com/office/drawing/2014/main" id="{F75C8C61-EB3E-A970-D32E-A4C2BA6B5690}"/>
              </a:ext>
            </a:extLst>
          </p:cNvPr>
          <p:cNvGrpSpPr/>
          <p:nvPr/>
        </p:nvGrpSpPr>
        <p:grpSpPr>
          <a:xfrm>
            <a:off x="-80400" y="0"/>
            <a:ext cx="3674390" cy="759019"/>
            <a:chOff x="0" y="5783029"/>
            <a:chExt cx="8027290" cy="759019"/>
          </a:xfrm>
          <a:scene3d>
            <a:camera prst="perspectiveHeroicExtremeRightFacing" zoom="82000">
              <a:rot lat="21300000" lon="20400000" rev="180000"/>
            </a:camera>
            <a:lightRig rig="morning" dir="t">
              <a:rot lat="0" lon="0" rev="20400000"/>
            </a:lightRig>
          </a:scene3d>
        </p:grpSpPr>
        <p:grpSp>
          <p:nvGrpSpPr>
            <p:cNvPr id="9" name="Gruppieren 8">
              <a:extLst>
                <a:ext uri="{FF2B5EF4-FFF2-40B4-BE49-F238E27FC236}">
                  <a16:creationId xmlns:a16="http://schemas.microsoft.com/office/drawing/2014/main" id="{E7F7D27C-96CD-A688-CEFB-4DFB584E5F8A}"/>
                </a:ext>
              </a:extLst>
            </p:cNvPr>
            <p:cNvGrpSpPr/>
            <p:nvPr/>
          </p:nvGrpSpPr>
          <p:grpSpPr>
            <a:xfrm>
              <a:off x="0" y="5783029"/>
              <a:ext cx="8027290" cy="759019"/>
              <a:chOff x="0" y="5783029"/>
              <a:chExt cx="8027290" cy="759019"/>
            </a:xfrm>
          </p:grpSpPr>
          <p:sp>
            <p:nvSpPr>
              <p:cNvPr id="12" name="Rechteck 11">
                <a:extLst>
                  <a:ext uri="{FF2B5EF4-FFF2-40B4-BE49-F238E27FC236}">
                    <a16:creationId xmlns:a16="http://schemas.microsoft.com/office/drawing/2014/main" id="{699351E3-B19E-5D0F-7B66-262099381E45}"/>
                  </a:ext>
                </a:extLst>
              </p:cNvPr>
              <p:cNvSpPr/>
              <p:nvPr/>
            </p:nvSpPr>
            <p:spPr>
              <a:xfrm>
                <a:off x="0" y="5783029"/>
                <a:ext cx="8027290" cy="759019"/>
              </a:xfrm>
              <a:prstGeom prst="rec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de-DE"/>
              </a:p>
            </p:txBody>
          </p:sp>
          <p:sp>
            <p:nvSpPr>
              <p:cNvPr id="16" name="Textfeld 15">
                <a:extLst>
                  <a:ext uri="{FF2B5EF4-FFF2-40B4-BE49-F238E27FC236}">
                    <a16:creationId xmlns:a16="http://schemas.microsoft.com/office/drawing/2014/main" id="{681C42A0-7E91-665E-5D6D-F71AE9E84D0C}"/>
                  </a:ext>
                </a:extLst>
              </p:cNvPr>
              <p:cNvSpPr txBox="1"/>
              <p:nvPr/>
            </p:nvSpPr>
            <p:spPr>
              <a:xfrm>
                <a:off x="0" y="5783029"/>
                <a:ext cx="8027290" cy="7590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42240" rIns="142240" bIns="142240" numCol="1" spcCol="1270" anchor="ctr" anchorCtr="0">
                <a:noAutofit/>
              </a:bodyPr>
              <a:lstStyle/>
              <a:p>
                <a:pPr marL="0" lvl="0" indent="0" algn="l" defTabSz="889000">
                  <a:lnSpc>
                    <a:spcPct val="90000"/>
                  </a:lnSpc>
                  <a:spcBef>
                    <a:spcPct val="0"/>
                  </a:spcBef>
                  <a:spcAft>
                    <a:spcPct val="35000"/>
                  </a:spcAft>
                  <a:buNone/>
                </a:pPr>
                <a:r>
                  <a:rPr lang="en" sz="2400" b="1" i="1" kern="1200"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Do, 14.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Brot und Wasser des Lebens</a:t>
                </a:r>
                <a:endParaRPr lang="en" sz="2400" b="1" kern="1200" dirty="0">
                  <a:effectLst>
                    <a:outerShdw blurRad="38100" dist="38100" dir="2700000" algn="tl">
                      <a:srgbClr val="000000">
                        <a:alpha val="43137"/>
                      </a:srgbClr>
                    </a:outerShdw>
                  </a:effectLst>
                  <a:latin typeface="Aptos" panose="02110004020202020204"/>
                  <a:ea typeface="+mn-ea"/>
                  <a:cs typeface="+mn-cs"/>
                </a:endParaRPr>
              </a:p>
            </p:txBody>
          </p:sp>
        </p:grpSp>
      </p:grpSp>
    </p:spTree>
    <p:extLst>
      <p:ext uri="{BB962C8B-B14F-4D97-AF65-F5344CB8AC3E}">
        <p14:creationId xmlns:p14="http://schemas.microsoft.com/office/powerpoint/2010/main" val="25172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l="-31000" r="-31000"/>
          </a:stretch>
        </a:blipFill>
        <a:effectLst/>
      </p:bgPr>
    </p:bg>
    <p:spTree>
      <p:nvGrpSpPr>
        <p:cNvPr id="1" name="">
          <a:extLst>
            <a:ext uri="{FF2B5EF4-FFF2-40B4-BE49-F238E27FC236}">
              <a16:creationId xmlns:a16="http://schemas.microsoft.com/office/drawing/2014/main" id="{B26FB185-889D-3627-69C8-B7D98BA6D10D}"/>
            </a:ext>
          </a:extLst>
        </p:cNvPr>
        <p:cNvGrpSpPr/>
        <p:nvPr/>
      </p:nvGrpSpPr>
      <p:grpSpPr>
        <a:xfrm>
          <a:off x="0" y="0"/>
          <a:ext cx="0" cy="0"/>
          <a:chOff x="0" y="0"/>
          <a:chExt cx="0" cy="0"/>
        </a:xfrm>
      </p:grpSpPr>
      <p:pic>
        <p:nvPicPr>
          <p:cNvPr id="4" name="Imagen 3" descr="Imagen que contiene exterior, persona, hombre, mujer&#10;&#10;El contenido generado por IA puede ser incorrecto.">
            <a:extLst>
              <a:ext uri="{FF2B5EF4-FFF2-40B4-BE49-F238E27FC236}">
                <a16:creationId xmlns:a16="http://schemas.microsoft.com/office/drawing/2014/main" id="{9A6BE44F-8AE5-2322-1595-02BDB65D5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248" y="856136"/>
            <a:ext cx="4190679" cy="5523316"/>
          </a:xfrm>
          <a:prstGeom prst="rect">
            <a:avLst/>
          </a:prstGeom>
          <a:effectLst>
            <a:softEdge rad="317500"/>
          </a:effectLst>
        </p:spPr>
      </p:pic>
      <p:sp>
        <p:nvSpPr>
          <p:cNvPr id="11" name="CuadroTexto 10">
            <a:extLst>
              <a:ext uri="{FF2B5EF4-FFF2-40B4-BE49-F238E27FC236}">
                <a16:creationId xmlns:a16="http://schemas.microsoft.com/office/drawing/2014/main" id="{CA519F77-710E-5528-54B7-6379D1C97231}"/>
              </a:ext>
            </a:extLst>
          </p:cNvPr>
          <p:cNvSpPr txBox="1"/>
          <p:nvPr/>
        </p:nvSpPr>
        <p:spPr>
          <a:xfrm>
            <a:off x="4003644" y="3926457"/>
            <a:ext cx="8020108" cy="2631490"/>
          </a:xfrm>
          <a:prstGeom prst="rect">
            <a:avLst/>
          </a:prstGeom>
          <a:noFill/>
        </p:spPr>
        <p:txBody>
          <a:bodyPr wrap="square">
            <a:spAutoFit/>
          </a:bodyPr>
          <a:lstStyle/>
          <a:p>
            <a:pPr lvl="0" algn="ctr">
              <a:spcBef>
                <a:spcPts val="600"/>
              </a:spcBef>
              <a:defRPr/>
            </a:pPr>
            <a:r>
              <a:rPr lang="de-DE" sz="2000" b="1" dirty="0">
                <a:solidFill>
                  <a:srgbClr val="FFFF00"/>
                </a:solidFill>
              </a:rPr>
              <a:t>JESUS </a:t>
            </a:r>
            <a:r>
              <a:rPr lang="de-DE" sz="2000" b="1" dirty="0">
                <a:solidFill>
                  <a:schemeClr val="accent5">
                    <a:lumMod val="60000"/>
                    <a:lumOff val="40000"/>
                  </a:schemeClr>
                </a:solidFill>
              </a:rPr>
              <a:t>ist derjenige, der uns durch den </a:t>
            </a:r>
            <a:r>
              <a:rPr lang="de-DE" sz="2000" b="1" dirty="0">
                <a:solidFill>
                  <a:srgbClr val="FFFF00"/>
                </a:solidFill>
              </a:rPr>
              <a:t>HEILIGEN GEIST </a:t>
            </a:r>
            <a:br>
              <a:rPr lang="de-DE" sz="2000" b="1" dirty="0">
                <a:solidFill>
                  <a:schemeClr val="accent5">
                    <a:lumMod val="60000"/>
                    <a:lumOff val="40000"/>
                  </a:schemeClr>
                </a:solidFill>
              </a:rPr>
            </a:br>
            <a:r>
              <a:rPr lang="de-DE" sz="2000" b="1" dirty="0">
                <a:solidFill>
                  <a:schemeClr val="accent5">
                    <a:lumMod val="60000"/>
                    <a:lumOff val="40000"/>
                  </a:schemeClr>
                </a:solidFill>
              </a:rPr>
              <a:t>mit dem </a:t>
            </a:r>
            <a:r>
              <a:rPr lang="de-DE" sz="2000" b="1" dirty="0">
                <a:solidFill>
                  <a:srgbClr val="FFFF00"/>
                </a:solidFill>
              </a:rPr>
              <a:t>WASSER DES LEBENS </a:t>
            </a:r>
            <a:r>
              <a:rPr lang="de-DE" sz="2000" b="1" dirty="0">
                <a:solidFill>
                  <a:schemeClr val="accent5">
                    <a:lumMod val="60000"/>
                    <a:lumOff val="40000"/>
                  </a:schemeClr>
                </a:solidFill>
              </a:rPr>
              <a:t>versorgt</a:t>
            </a:r>
            <a:r>
              <a:rPr kumimoji="0" lang="en" sz="2000" b="1" i="0" u="none" strike="noStrike" kern="1200" cap="none" spc="0" normalizeH="0" baseline="0" noProof="0" dirty="0">
                <a:ln>
                  <a:noFill/>
                </a:ln>
                <a:solidFill>
                  <a:schemeClr val="accent5">
                    <a:lumMod val="60000"/>
                    <a:lumOff val="40000"/>
                  </a:schemeClr>
                </a:solidFill>
                <a:effectLst/>
                <a:uLnTx/>
                <a:uFillTx/>
                <a:latin typeface="Aptos" panose="02110004020202020204"/>
                <a:ea typeface="+mn-ea"/>
                <a:cs typeface="+mn-cs"/>
              </a:rPr>
              <a:t> (Joh. 4:14):</a:t>
            </a:r>
          </a:p>
          <a:p>
            <a:pPr lvl="0" algn="ctr">
              <a:spcBef>
                <a:spcPts val="600"/>
              </a:spcBef>
              <a:defRPr/>
            </a:pPr>
            <a:r>
              <a:rPr kumimoji="0" lang="en" sz="2000" b="1" i="0" u="none" strike="noStrike" kern="1200" cap="none" spc="0" normalizeH="0" baseline="0" noProof="0" dirty="0">
                <a:ln>
                  <a:noFill/>
                </a:ln>
                <a:solidFill>
                  <a:schemeClr val="accent5">
                    <a:lumMod val="60000"/>
                    <a:lumOff val="40000"/>
                  </a:schemeClr>
                </a:solidFill>
                <a:effectLst/>
                <a:uLnTx/>
                <a:uFillTx/>
                <a:latin typeface="Aptos" panose="02110004020202020204"/>
                <a:ea typeface="+mn-ea"/>
                <a:cs typeface="+mn-cs"/>
              </a:rPr>
              <a:t>“</a:t>
            </a:r>
            <a:r>
              <a:rPr lang="de-DE" sz="2000" b="1" dirty="0">
                <a:solidFill>
                  <a:schemeClr val="accent5">
                    <a:lumMod val="60000"/>
                    <a:lumOff val="40000"/>
                  </a:schemeClr>
                </a:solidFill>
              </a:rPr>
              <a:t>14 wer aber von dem Wasser trinkt, </a:t>
            </a:r>
            <a:br>
              <a:rPr lang="de-DE" sz="2000" b="1" dirty="0">
                <a:solidFill>
                  <a:schemeClr val="accent5">
                    <a:lumMod val="60000"/>
                    <a:lumOff val="40000"/>
                  </a:schemeClr>
                </a:solidFill>
              </a:rPr>
            </a:br>
            <a:r>
              <a:rPr lang="de-DE" sz="2000" b="1" dirty="0">
                <a:solidFill>
                  <a:schemeClr val="accent5">
                    <a:lumMod val="60000"/>
                    <a:lumOff val="40000"/>
                  </a:schemeClr>
                </a:solidFill>
              </a:rPr>
              <a:t>das ICH ihm gebe, </a:t>
            </a:r>
            <a:br>
              <a:rPr lang="de-DE" sz="2000" b="1" dirty="0">
                <a:solidFill>
                  <a:schemeClr val="accent5">
                    <a:lumMod val="60000"/>
                    <a:lumOff val="40000"/>
                  </a:schemeClr>
                </a:solidFill>
              </a:rPr>
            </a:br>
            <a:r>
              <a:rPr lang="de-DE" sz="2000" b="1" dirty="0">
                <a:solidFill>
                  <a:schemeClr val="accent5">
                    <a:lumMod val="60000"/>
                    <a:lumOff val="40000"/>
                  </a:schemeClr>
                </a:solidFill>
              </a:rPr>
              <a:t>den wird in Ewigkeit nicht dürsten, </a:t>
            </a:r>
            <a:br>
              <a:rPr lang="de-DE" sz="2000" b="1" dirty="0">
                <a:solidFill>
                  <a:schemeClr val="accent5">
                    <a:lumMod val="60000"/>
                    <a:lumOff val="40000"/>
                  </a:schemeClr>
                </a:solidFill>
              </a:rPr>
            </a:br>
            <a:r>
              <a:rPr lang="de-DE" sz="2000" b="1" dirty="0">
                <a:solidFill>
                  <a:schemeClr val="accent5">
                    <a:lumMod val="60000"/>
                    <a:lumOff val="40000"/>
                  </a:schemeClr>
                </a:solidFill>
              </a:rPr>
              <a:t>sondern </a:t>
            </a:r>
            <a:r>
              <a:rPr lang="de-DE" sz="2000" b="1" dirty="0">
                <a:solidFill>
                  <a:srgbClr val="FFFF00"/>
                </a:solidFill>
              </a:rPr>
              <a:t>das Wasser, das ICH ihm geben werde, </a:t>
            </a:r>
            <a:br>
              <a:rPr lang="de-DE" sz="2000" b="1" dirty="0">
                <a:solidFill>
                  <a:srgbClr val="FFFF00"/>
                </a:solidFill>
              </a:rPr>
            </a:br>
            <a:r>
              <a:rPr lang="de-DE" sz="2000" b="1" dirty="0">
                <a:solidFill>
                  <a:srgbClr val="FFFF00"/>
                </a:solidFill>
              </a:rPr>
              <a:t>das wird in ihm eine QUELLE DES WASSERS werden, </a:t>
            </a:r>
            <a:br>
              <a:rPr lang="de-DE" sz="2000" b="1" dirty="0">
                <a:solidFill>
                  <a:srgbClr val="FFFF00"/>
                </a:solidFill>
              </a:rPr>
            </a:br>
            <a:r>
              <a:rPr lang="de-DE" sz="2000" b="1" dirty="0">
                <a:solidFill>
                  <a:srgbClr val="FFFF00"/>
                </a:solidFill>
              </a:rPr>
              <a:t>das in das EWIGE LEBEN quillt.“</a:t>
            </a:r>
            <a:r>
              <a:rPr kumimoji="0" lang="en" sz="2000" b="1" i="0" u="none" strike="noStrike" kern="1200" cap="none" spc="0" normalizeH="0" baseline="0" noProof="0" dirty="0">
                <a:ln>
                  <a:noFill/>
                </a:ln>
                <a:solidFill>
                  <a:srgbClr val="FFFF00"/>
                </a:solidFill>
                <a:effectLst/>
                <a:uLnTx/>
                <a:uFillTx/>
                <a:latin typeface="Aptos" panose="02110004020202020204"/>
                <a:ea typeface="+mn-ea"/>
                <a:cs typeface="+mn-cs"/>
              </a:rPr>
              <a:t> </a:t>
            </a:r>
          </a:p>
        </p:txBody>
      </p:sp>
      <p:sp>
        <p:nvSpPr>
          <p:cNvPr id="13" name="CuadroTexto 12">
            <a:extLst>
              <a:ext uri="{FF2B5EF4-FFF2-40B4-BE49-F238E27FC236}">
                <a16:creationId xmlns:a16="http://schemas.microsoft.com/office/drawing/2014/main" id="{0A16F877-1770-5C2C-37BF-5C1CE4709015}"/>
              </a:ext>
            </a:extLst>
          </p:cNvPr>
          <p:cNvSpPr txBox="1"/>
          <p:nvPr/>
        </p:nvSpPr>
        <p:spPr>
          <a:xfrm>
            <a:off x="5756563" y="1896082"/>
            <a:ext cx="3776502" cy="1631216"/>
          </a:xfrm>
          <a:prstGeom prst="rect">
            <a:avLst/>
          </a:prstGeom>
          <a:noFill/>
        </p:spPr>
        <p:txBody>
          <a:bodyPr wrap="square">
            <a:spAutoFit/>
          </a:bodyPr>
          <a:lstStyle/>
          <a:p>
            <a:pPr lvl="0" algn="ctr">
              <a:spcBef>
                <a:spcPts val="600"/>
              </a:spcBef>
              <a:defRPr/>
            </a:pPr>
            <a:r>
              <a:rPr lang="de-DE" sz="2000" b="1" dirty="0">
                <a:solidFill>
                  <a:srgbClr val="DDC487"/>
                </a:solidFill>
              </a:rPr>
              <a:t>Darüber hinaus bezog JESUS </a:t>
            </a:r>
            <a:br>
              <a:rPr lang="de-DE" sz="2000" b="1" dirty="0">
                <a:solidFill>
                  <a:srgbClr val="DDC487"/>
                </a:solidFill>
              </a:rPr>
            </a:br>
            <a:r>
              <a:rPr lang="de-DE" sz="2000" b="1" dirty="0">
                <a:solidFill>
                  <a:srgbClr val="DDC487"/>
                </a:solidFill>
              </a:rPr>
              <a:t>die Begebenheiten </a:t>
            </a:r>
            <a:br>
              <a:rPr lang="de-DE" sz="2000" b="1" dirty="0">
                <a:solidFill>
                  <a:srgbClr val="DDC487"/>
                </a:solidFill>
              </a:rPr>
            </a:br>
            <a:r>
              <a:rPr lang="de-DE" sz="2000" b="1" dirty="0">
                <a:solidFill>
                  <a:srgbClr val="DDC487"/>
                </a:solidFill>
              </a:rPr>
              <a:t>vom </a:t>
            </a:r>
            <a:r>
              <a:rPr lang="de-DE" sz="2000" b="1" u="sng" dirty="0">
                <a:solidFill>
                  <a:srgbClr val="DDC487"/>
                </a:solidFill>
              </a:rPr>
              <a:t>Wasser aus dem Felsen </a:t>
            </a:r>
            <a:br>
              <a:rPr lang="de-DE" sz="2000" b="1" dirty="0">
                <a:solidFill>
                  <a:srgbClr val="DDC487"/>
                </a:solidFill>
              </a:rPr>
            </a:br>
            <a:r>
              <a:rPr lang="de-DE" sz="2000" b="1" dirty="0">
                <a:solidFill>
                  <a:srgbClr val="DDC487"/>
                </a:solidFill>
              </a:rPr>
              <a:t>und vom </a:t>
            </a:r>
            <a:r>
              <a:rPr lang="de-DE" sz="2000" b="1" u="sng" dirty="0">
                <a:solidFill>
                  <a:srgbClr val="DDC487"/>
                </a:solidFill>
              </a:rPr>
              <a:t>Brot vom Himmel </a:t>
            </a:r>
            <a:br>
              <a:rPr lang="de-DE" sz="2000" b="1" dirty="0">
                <a:solidFill>
                  <a:srgbClr val="DDC487"/>
                </a:solidFill>
              </a:rPr>
            </a:br>
            <a:r>
              <a:rPr lang="de-DE" sz="2000" b="1" dirty="0">
                <a:solidFill>
                  <a:srgbClr val="DDC487"/>
                </a:solidFill>
                <a:highlight>
                  <a:srgbClr val="808000"/>
                </a:highlight>
              </a:rPr>
              <a:t>besonders auf Sich Selbst.</a:t>
            </a:r>
            <a:endParaRPr kumimoji="0" lang="en" sz="2000" b="1" i="0" u="none" strike="noStrike" kern="1200" cap="none" spc="0" normalizeH="0" baseline="0" noProof="0" dirty="0">
              <a:ln>
                <a:noFill/>
              </a:ln>
              <a:solidFill>
                <a:srgbClr val="DDC487"/>
              </a:solidFill>
              <a:effectLst/>
              <a:highlight>
                <a:srgbClr val="808000"/>
              </a:highlight>
              <a:uLnTx/>
              <a:uFillTx/>
              <a:latin typeface="Aptos" panose="02110004020202020204"/>
            </a:endParaRPr>
          </a:p>
        </p:txBody>
      </p:sp>
      <p:grpSp>
        <p:nvGrpSpPr>
          <p:cNvPr id="2" name="Diagram group">
            <a:extLst>
              <a:ext uri="{FF2B5EF4-FFF2-40B4-BE49-F238E27FC236}">
                <a16:creationId xmlns:a16="http://schemas.microsoft.com/office/drawing/2014/main" id="{F3434BF9-D242-7392-5553-856731B98973}"/>
              </a:ext>
            </a:extLst>
          </p:cNvPr>
          <p:cNvGrpSpPr/>
          <p:nvPr/>
        </p:nvGrpSpPr>
        <p:grpSpPr>
          <a:xfrm>
            <a:off x="-80400" y="0"/>
            <a:ext cx="3674390" cy="759019"/>
            <a:chOff x="0" y="5783029"/>
            <a:chExt cx="8027290" cy="759019"/>
          </a:xfrm>
          <a:scene3d>
            <a:camera prst="perspectiveHeroicExtremeRightFacing" zoom="82000">
              <a:rot lat="21300000" lon="20400000" rev="180000"/>
            </a:camera>
            <a:lightRig rig="morning" dir="t">
              <a:rot lat="0" lon="0" rev="20400000"/>
            </a:lightRig>
          </a:scene3d>
        </p:grpSpPr>
        <p:grpSp>
          <p:nvGrpSpPr>
            <p:cNvPr id="9" name="Gruppieren 8">
              <a:extLst>
                <a:ext uri="{FF2B5EF4-FFF2-40B4-BE49-F238E27FC236}">
                  <a16:creationId xmlns:a16="http://schemas.microsoft.com/office/drawing/2014/main" id="{4ACC0A05-34CD-174B-D0B6-E6108E1ADB38}"/>
                </a:ext>
              </a:extLst>
            </p:cNvPr>
            <p:cNvGrpSpPr/>
            <p:nvPr/>
          </p:nvGrpSpPr>
          <p:grpSpPr>
            <a:xfrm>
              <a:off x="0" y="5783029"/>
              <a:ext cx="8027290" cy="759019"/>
              <a:chOff x="0" y="5783029"/>
              <a:chExt cx="8027290" cy="759019"/>
            </a:xfrm>
          </p:grpSpPr>
          <p:sp>
            <p:nvSpPr>
              <p:cNvPr id="12" name="Rechteck 11">
                <a:extLst>
                  <a:ext uri="{FF2B5EF4-FFF2-40B4-BE49-F238E27FC236}">
                    <a16:creationId xmlns:a16="http://schemas.microsoft.com/office/drawing/2014/main" id="{EA8A4E82-7106-BE2F-21AC-5BBE56F37757}"/>
                  </a:ext>
                </a:extLst>
              </p:cNvPr>
              <p:cNvSpPr/>
              <p:nvPr/>
            </p:nvSpPr>
            <p:spPr>
              <a:xfrm>
                <a:off x="0" y="5783029"/>
                <a:ext cx="8027290" cy="759019"/>
              </a:xfrm>
              <a:prstGeom prst="rec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de-DE"/>
              </a:p>
            </p:txBody>
          </p:sp>
          <p:sp>
            <p:nvSpPr>
              <p:cNvPr id="16" name="Textfeld 15">
                <a:extLst>
                  <a:ext uri="{FF2B5EF4-FFF2-40B4-BE49-F238E27FC236}">
                    <a16:creationId xmlns:a16="http://schemas.microsoft.com/office/drawing/2014/main" id="{21FE89BA-237D-A745-28AC-09D160AEC139}"/>
                  </a:ext>
                </a:extLst>
              </p:cNvPr>
              <p:cNvSpPr txBox="1"/>
              <p:nvPr/>
            </p:nvSpPr>
            <p:spPr>
              <a:xfrm>
                <a:off x="0" y="5783029"/>
                <a:ext cx="8027290" cy="7590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42240" rIns="142240" bIns="142240" numCol="1" spcCol="1270" anchor="ctr" anchorCtr="0">
                <a:noAutofit/>
              </a:bodyPr>
              <a:lstStyle/>
              <a:p>
                <a:pPr marL="0" lvl="0" indent="0" algn="l" defTabSz="889000">
                  <a:lnSpc>
                    <a:spcPct val="90000"/>
                  </a:lnSpc>
                  <a:spcBef>
                    <a:spcPct val="0"/>
                  </a:spcBef>
                  <a:spcAft>
                    <a:spcPct val="35000"/>
                  </a:spcAft>
                  <a:buNone/>
                </a:pPr>
                <a:r>
                  <a:rPr lang="en" sz="2400" b="1" i="1" kern="1200"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Do, 14.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Brot und Wasser des Lebens</a:t>
                </a:r>
                <a:endParaRPr lang="en" sz="2400" b="1" kern="1200" dirty="0">
                  <a:effectLst>
                    <a:outerShdw blurRad="38100" dist="38100" dir="2700000" algn="tl">
                      <a:srgbClr val="000000">
                        <a:alpha val="43137"/>
                      </a:srgbClr>
                    </a:outerShdw>
                  </a:effectLst>
                  <a:latin typeface="Aptos" panose="02110004020202020204"/>
                  <a:ea typeface="+mn-ea"/>
                  <a:cs typeface="+mn-cs"/>
                </a:endParaRPr>
              </a:p>
            </p:txBody>
          </p:sp>
        </p:grpSp>
      </p:grpSp>
      <p:sp>
        <p:nvSpPr>
          <p:cNvPr id="7" name="CuadroTexto 2">
            <a:extLst>
              <a:ext uri="{FF2B5EF4-FFF2-40B4-BE49-F238E27FC236}">
                <a16:creationId xmlns:a16="http://schemas.microsoft.com/office/drawing/2014/main" id="{888C4EC4-D432-1FBD-314A-F3AD855C3609}"/>
              </a:ext>
            </a:extLst>
          </p:cNvPr>
          <p:cNvSpPr txBox="1"/>
          <p:nvPr/>
        </p:nvSpPr>
        <p:spPr>
          <a:xfrm>
            <a:off x="3003031" y="-11181"/>
            <a:ext cx="8750967"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rgbClr val="FF5050"/>
                  </a:outerShdw>
                </a:effectLst>
                <a:uLnTx/>
                <a:uFillTx/>
                <a:latin typeface="Aptos" panose="02110004020202020204"/>
                <a:ea typeface="+mn-ea"/>
                <a:cs typeface="+mn-cs"/>
              </a:rPr>
              <a:t>DAS BROT UND </a:t>
            </a: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DAS WASSER </a:t>
            </a:r>
            <a:b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b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DES LEBENS: </a:t>
            </a:r>
            <a:r>
              <a:rPr kumimoji="0" lang="en" sz="4800" b="1" i="0" u="none" strike="noStrike" kern="1200" cap="none" spc="0" normalizeH="0" baseline="0" noProof="0" dirty="0">
                <a:ln w="6600">
                  <a:solidFill>
                    <a:srgbClr val="7A007A"/>
                  </a:solidFill>
                  <a:prstDash val="solid"/>
                </a:ln>
                <a:solidFill>
                  <a:schemeClr val="accent3">
                    <a:lumMod val="75000"/>
                  </a:schemeClr>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rPr>
              <a:t>JESUS</a:t>
            </a:r>
            <a:endParaRPr kumimoji="0" lang="en" sz="4400" b="1" i="0" u="none" strike="noStrike" kern="1200" cap="none" spc="0" normalizeH="0" baseline="0" noProof="0" dirty="0">
              <a:ln w="6600">
                <a:solidFill>
                  <a:srgbClr val="7A007A"/>
                </a:solidFill>
                <a:prstDash val="solid"/>
              </a:ln>
              <a:solidFill>
                <a:schemeClr val="accent3">
                  <a:lumMod val="75000"/>
                </a:schemeClr>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3632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upRigh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2048FCD-0B82-F3DA-D1E5-C54232E7F104}"/>
            </a:ext>
          </a:extLst>
        </p:cNvPr>
        <p:cNvGrpSpPr/>
        <p:nvPr/>
      </p:nvGrpSpPr>
      <p:grpSpPr>
        <a:xfrm>
          <a:off x="0" y="0"/>
          <a:ext cx="0" cy="0"/>
          <a:chOff x="0" y="0"/>
          <a:chExt cx="0" cy="0"/>
        </a:xfrm>
      </p:grpSpPr>
      <p:pic>
        <p:nvPicPr>
          <p:cNvPr id="4" name="Imagen 3" descr="Imagen que contiene exterior, persona, hombre, mujer&#10;&#10;El contenido generado por IA puede ser incorrecto.">
            <a:extLst>
              <a:ext uri="{FF2B5EF4-FFF2-40B4-BE49-F238E27FC236}">
                <a16:creationId xmlns:a16="http://schemas.microsoft.com/office/drawing/2014/main" id="{8CF66C67-3C12-E87D-0B57-ED56A50A7A24}"/>
              </a:ext>
            </a:extLst>
          </p:cNvPr>
          <p:cNvPicPr>
            <a:picLocks noChangeAspect="1"/>
          </p:cNvPicPr>
          <p:nvPr/>
        </p:nvPicPr>
        <p:blipFill>
          <a:blip r:embed="rId3" cstate="screen">
            <a:extLst>
              <a:ext uri="{28A0092B-C50C-407E-A947-70E740481C1C}">
                <a14:useLocalDpi xmlns:a14="http://schemas.microsoft.com/office/drawing/2010/main"/>
              </a:ext>
            </a:extLst>
          </a:blip>
          <a:srcRect l="8714" t="17956" r="4775" b="23296"/>
          <a:stretch>
            <a:fillRect/>
          </a:stretch>
        </p:blipFill>
        <p:spPr>
          <a:xfrm>
            <a:off x="206556" y="987769"/>
            <a:ext cx="3714412" cy="3324458"/>
          </a:xfrm>
          <a:prstGeom prst="rect">
            <a:avLst/>
          </a:prstGeom>
          <a:effectLst>
            <a:softEdge rad="317500"/>
          </a:effectLst>
        </p:spPr>
      </p:pic>
      <p:sp>
        <p:nvSpPr>
          <p:cNvPr id="11" name="CuadroTexto 10">
            <a:extLst>
              <a:ext uri="{FF2B5EF4-FFF2-40B4-BE49-F238E27FC236}">
                <a16:creationId xmlns:a16="http://schemas.microsoft.com/office/drawing/2014/main" id="{F115E139-C1B9-8BB4-76A6-ECC9D34313A2}"/>
              </a:ext>
            </a:extLst>
          </p:cNvPr>
          <p:cNvSpPr txBox="1"/>
          <p:nvPr/>
        </p:nvSpPr>
        <p:spPr>
          <a:xfrm>
            <a:off x="3138054" y="1456521"/>
            <a:ext cx="4585857" cy="3862596"/>
          </a:xfrm>
          <a:prstGeom prst="rect">
            <a:avLst/>
          </a:prstGeom>
          <a:noFill/>
        </p:spPr>
        <p:txBody>
          <a:bodyPr wrap="square">
            <a:spAutoFit/>
          </a:bodyPr>
          <a:lstStyle/>
          <a:p>
            <a:pPr lvl="0" algn="ctr">
              <a:spcBef>
                <a:spcPts val="600"/>
              </a:spcBef>
              <a:defRPr/>
            </a:pPr>
            <a:r>
              <a:rPr kumimoji="0" lang="en" sz="2000" b="1" i="0" u="none" strike="noStrike" kern="1200" cap="none" spc="0" normalizeH="0" baseline="0" noProof="0" dirty="0">
                <a:ln>
                  <a:noFill/>
                </a:ln>
                <a:solidFill>
                  <a:schemeClr val="accent5">
                    <a:lumMod val="60000"/>
                    <a:lumOff val="40000"/>
                  </a:schemeClr>
                </a:solidFill>
                <a:effectLst/>
                <a:uLnTx/>
                <a:uFillTx/>
                <a:latin typeface="Aptos" panose="02110004020202020204"/>
                <a:ea typeface="+mn-ea"/>
                <a:cs typeface="+mn-cs"/>
              </a:rPr>
              <a:t>(Joh. 7:37-39):</a:t>
            </a:r>
            <a:r>
              <a:rPr kumimoji="0" lang="en" sz="2000" b="1" i="0" u="none" strike="noStrike" kern="1200" cap="none" spc="0" normalizeH="0" noProof="0" dirty="0">
                <a:ln>
                  <a:noFill/>
                </a:ln>
                <a:solidFill>
                  <a:schemeClr val="accent5">
                    <a:lumMod val="60000"/>
                    <a:lumOff val="40000"/>
                  </a:schemeClr>
                </a:solidFill>
                <a:effectLst/>
                <a:uLnTx/>
                <a:uFillTx/>
                <a:latin typeface="Aptos" panose="02110004020202020204"/>
                <a:ea typeface="+mn-ea"/>
                <a:cs typeface="+mn-cs"/>
              </a:rPr>
              <a:t> </a:t>
            </a:r>
          </a:p>
          <a:p>
            <a:pPr lvl="0" algn="ctr">
              <a:spcBef>
                <a:spcPts val="600"/>
              </a:spcBef>
              <a:defRPr/>
            </a:pPr>
            <a:r>
              <a:rPr kumimoji="0" lang="en" sz="2000" b="1" i="0" u="none" strike="noStrike" kern="1200" cap="none" spc="0" normalizeH="0" noProof="0" dirty="0">
                <a:ln>
                  <a:noFill/>
                </a:ln>
                <a:solidFill>
                  <a:schemeClr val="accent5">
                    <a:lumMod val="60000"/>
                    <a:lumOff val="40000"/>
                  </a:schemeClr>
                </a:solidFill>
                <a:effectLst/>
                <a:uLnTx/>
                <a:uFillTx/>
                <a:latin typeface="Aptos" panose="02110004020202020204"/>
                <a:ea typeface="+mn-ea"/>
                <a:cs typeface="+mn-cs"/>
              </a:rPr>
              <a:t>“</a:t>
            </a:r>
            <a:r>
              <a:rPr lang="de-DE" sz="2000" b="1" dirty="0">
                <a:solidFill>
                  <a:schemeClr val="accent5">
                    <a:lumMod val="60000"/>
                    <a:lumOff val="40000"/>
                  </a:schemeClr>
                </a:solidFill>
              </a:rPr>
              <a:t>37 Aber am letzten, </a:t>
            </a:r>
            <a:br>
              <a:rPr lang="de-DE" sz="2000" b="1" dirty="0">
                <a:solidFill>
                  <a:schemeClr val="accent5">
                    <a:lumMod val="60000"/>
                    <a:lumOff val="40000"/>
                  </a:schemeClr>
                </a:solidFill>
              </a:rPr>
            </a:br>
            <a:r>
              <a:rPr lang="de-DE" sz="2000" b="1" dirty="0">
                <a:solidFill>
                  <a:schemeClr val="accent5">
                    <a:lumMod val="60000"/>
                    <a:lumOff val="40000"/>
                  </a:schemeClr>
                </a:solidFill>
              </a:rPr>
              <a:t>dem höchsten Tag </a:t>
            </a:r>
            <a:br>
              <a:rPr lang="de-DE" sz="2000" b="1" dirty="0">
                <a:solidFill>
                  <a:schemeClr val="accent5">
                    <a:lumMod val="60000"/>
                    <a:lumOff val="40000"/>
                  </a:schemeClr>
                </a:solidFill>
              </a:rPr>
            </a:br>
            <a:r>
              <a:rPr lang="de-DE" sz="2000" b="1" dirty="0">
                <a:solidFill>
                  <a:schemeClr val="accent5">
                    <a:lumMod val="60000"/>
                    <a:lumOff val="40000"/>
                  </a:schemeClr>
                </a:solidFill>
              </a:rPr>
              <a:t>des Festes </a:t>
            </a:r>
            <a:br>
              <a:rPr lang="de-DE" sz="2000" b="1" dirty="0">
                <a:solidFill>
                  <a:schemeClr val="accent5">
                    <a:lumMod val="60000"/>
                    <a:lumOff val="40000"/>
                  </a:schemeClr>
                </a:solidFill>
              </a:rPr>
            </a:br>
            <a:r>
              <a:rPr lang="de-DE" sz="2000" b="1" dirty="0">
                <a:solidFill>
                  <a:schemeClr val="accent5">
                    <a:lumMod val="60000"/>
                    <a:lumOff val="40000"/>
                  </a:schemeClr>
                </a:solidFill>
              </a:rPr>
              <a:t>trat </a:t>
            </a:r>
            <a:r>
              <a:rPr lang="de-DE" sz="2000" b="1" dirty="0">
                <a:solidFill>
                  <a:srgbClr val="FFFF00"/>
                </a:solidFill>
              </a:rPr>
              <a:t>JESUS</a:t>
            </a:r>
            <a:r>
              <a:rPr lang="de-DE" sz="2000" b="1" dirty="0">
                <a:solidFill>
                  <a:schemeClr val="accent5">
                    <a:lumMod val="60000"/>
                    <a:lumOff val="40000"/>
                  </a:schemeClr>
                </a:solidFill>
              </a:rPr>
              <a:t> auf und rief: </a:t>
            </a:r>
            <a:br>
              <a:rPr lang="de-DE" sz="2000" b="1" dirty="0">
                <a:solidFill>
                  <a:schemeClr val="accent5">
                    <a:lumMod val="60000"/>
                    <a:lumOff val="40000"/>
                  </a:schemeClr>
                </a:solidFill>
              </a:rPr>
            </a:br>
            <a:r>
              <a:rPr lang="de-DE" sz="2000" b="1" dirty="0">
                <a:solidFill>
                  <a:schemeClr val="accent5">
                    <a:lumMod val="60000"/>
                    <a:lumOff val="40000"/>
                  </a:schemeClr>
                </a:solidFill>
              </a:rPr>
              <a:t>,Wen da </a:t>
            </a:r>
            <a:r>
              <a:rPr lang="de-DE" sz="2000" b="1" dirty="0">
                <a:solidFill>
                  <a:schemeClr val="accent6">
                    <a:lumMod val="20000"/>
                    <a:lumOff val="80000"/>
                  </a:schemeClr>
                </a:solidFill>
              </a:rPr>
              <a:t>dürstet, </a:t>
            </a:r>
            <a:br>
              <a:rPr lang="de-DE" sz="2000" b="1" dirty="0">
                <a:solidFill>
                  <a:schemeClr val="accent5">
                    <a:lumMod val="60000"/>
                    <a:lumOff val="40000"/>
                  </a:schemeClr>
                </a:solidFill>
              </a:rPr>
            </a:br>
            <a:r>
              <a:rPr lang="de-DE" sz="2000" b="1" dirty="0">
                <a:solidFill>
                  <a:schemeClr val="accent5">
                    <a:lumMod val="60000"/>
                    <a:lumOff val="40000"/>
                  </a:schemeClr>
                </a:solidFill>
              </a:rPr>
              <a:t>der komme </a:t>
            </a:r>
            <a:r>
              <a:rPr lang="de-DE" sz="2000" b="1" dirty="0">
                <a:solidFill>
                  <a:srgbClr val="FFFF00"/>
                </a:solidFill>
              </a:rPr>
              <a:t>zu MIR </a:t>
            </a:r>
            <a:br>
              <a:rPr lang="de-DE" sz="2000" b="1" dirty="0">
                <a:solidFill>
                  <a:schemeClr val="accent5">
                    <a:lumMod val="60000"/>
                    <a:lumOff val="40000"/>
                  </a:schemeClr>
                </a:solidFill>
              </a:rPr>
            </a:br>
            <a:r>
              <a:rPr lang="de-DE" sz="2000" b="1" dirty="0">
                <a:solidFill>
                  <a:schemeClr val="accent6">
                    <a:lumMod val="20000"/>
                    <a:lumOff val="80000"/>
                  </a:schemeClr>
                </a:solidFill>
              </a:rPr>
              <a:t>und trinke! </a:t>
            </a:r>
            <a:br>
              <a:rPr lang="de-DE" sz="2000" b="1" dirty="0">
                <a:solidFill>
                  <a:schemeClr val="accent6">
                    <a:lumMod val="20000"/>
                    <a:lumOff val="80000"/>
                  </a:schemeClr>
                </a:solidFill>
              </a:rPr>
            </a:br>
            <a:r>
              <a:rPr lang="de-DE" sz="2000" b="1" dirty="0">
                <a:solidFill>
                  <a:schemeClr val="accent5">
                    <a:lumMod val="60000"/>
                    <a:lumOff val="40000"/>
                  </a:schemeClr>
                </a:solidFill>
              </a:rPr>
              <a:t>38 Wer </a:t>
            </a:r>
            <a:r>
              <a:rPr lang="de-DE" sz="2000" b="1" dirty="0">
                <a:solidFill>
                  <a:srgbClr val="FFFF00"/>
                </a:solidFill>
              </a:rPr>
              <a:t>an MICH glaubt, </a:t>
            </a:r>
            <a:br>
              <a:rPr lang="de-DE" sz="2000" b="1" dirty="0">
                <a:solidFill>
                  <a:srgbClr val="FFFF00"/>
                </a:solidFill>
              </a:rPr>
            </a:br>
            <a:r>
              <a:rPr lang="de-DE" sz="2000" b="1" dirty="0">
                <a:solidFill>
                  <a:schemeClr val="accent5">
                    <a:lumMod val="60000"/>
                    <a:lumOff val="40000"/>
                  </a:schemeClr>
                </a:solidFill>
              </a:rPr>
              <a:t>von dessen Leib werden, </a:t>
            </a:r>
            <a:br>
              <a:rPr lang="de-DE" sz="2000" b="1" dirty="0">
                <a:solidFill>
                  <a:schemeClr val="accent5">
                    <a:lumMod val="60000"/>
                    <a:lumOff val="40000"/>
                  </a:schemeClr>
                </a:solidFill>
              </a:rPr>
            </a:br>
            <a:r>
              <a:rPr lang="de-DE" sz="2000" b="1" dirty="0">
                <a:solidFill>
                  <a:schemeClr val="accent5">
                    <a:lumMod val="60000"/>
                    <a:lumOff val="40000"/>
                  </a:schemeClr>
                </a:solidFill>
              </a:rPr>
              <a:t>wie die Schrift sagt, </a:t>
            </a:r>
            <a:br>
              <a:rPr lang="de-DE" sz="2000" b="1" dirty="0">
                <a:solidFill>
                  <a:schemeClr val="accent5">
                    <a:lumMod val="60000"/>
                    <a:lumOff val="40000"/>
                  </a:schemeClr>
                </a:solidFill>
              </a:rPr>
            </a:br>
            <a:r>
              <a:rPr lang="de-DE" sz="2000" b="1" dirty="0">
                <a:solidFill>
                  <a:schemeClr val="accent6">
                    <a:lumMod val="20000"/>
                    <a:lumOff val="80000"/>
                  </a:schemeClr>
                </a:solidFill>
              </a:rPr>
              <a:t>Ströme lebendigen Wassers fließen.‘ </a:t>
            </a:r>
            <a:endParaRPr kumimoji="0" lang="en" sz="2000" b="1" i="0" u="none" strike="noStrike" kern="1200" cap="none" spc="0" normalizeH="0" baseline="0" noProof="0" dirty="0">
              <a:ln>
                <a:noFill/>
              </a:ln>
              <a:solidFill>
                <a:schemeClr val="accent6">
                  <a:lumMod val="20000"/>
                  <a:lumOff val="80000"/>
                </a:schemeClr>
              </a:solidFill>
              <a:effectLst/>
              <a:uLnTx/>
              <a:uFillTx/>
              <a:latin typeface="Aptos" panose="02110004020202020204"/>
            </a:endParaRPr>
          </a:p>
        </p:txBody>
      </p:sp>
      <p:grpSp>
        <p:nvGrpSpPr>
          <p:cNvPr id="2" name="Diagram group">
            <a:extLst>
              <a:ext uri="{FF2B5EF4-FFF2-40B4-BE49-F238E27FC236}">
                <a16:creationId xmlns:a16="http://schemas.microsoft.com/office/drawing/2014/main" id="{F9CD4BBF-4322-E4D1-E354-65731D33AEF6}"/>
              </a:ext>
            </a:extLst>
          </p:cNvPr>
          <p:cNvGrpSpPr/>
          <p:nvPr/>
        </p:nvGrpSpPr>
        <p:grpSpPr>
          <a:xfrm>
            <a:off x="-80400" y="0"/>
            <a:ext cx="3674390" cy="759019"/>
            <a:chOff x="0" y="5783029"/>
            <a:chExt cx="8027290" cy="759019"/>
          </a:xfrm>
          <a:scene3d>
            <a:camera prst="perspectiveHeroicExtremeRightFacing" zoom="82000">
              <a:rot lat="21300000" lon="20400000" rev="180000"/>
            </a:camera>
            <a:lightRig rig="morning" dir="t">
              <a:rot lat="0" lon="0" rev="20400000"/>
            </a:lightRig>
          </a:scene3d>
        </p:grpSpPr>
        <p:grpSp>
          <p:nvGrpSpPr>
            <p:cNvPr id="9" name="Gruppieren 8">
              <a:extLst>
                <a:ext uri="{FF2B5EF4-FFF2-40B4-BE49-F238E27FC236}">
                  <a16:creationId xmlns:a16="http://schemas.microsoft.com/office/drawing/2014/main" id="{602FA2CE-37C6-6A78-4434-F00394C562C4}"/>
                </a:ext>
              </a:extLst>
            </p:cNvPr>
            <p:cNvGrpSpPr/>
            <p:nvPr/>
          </p:nvGrpSpPr>
          <p:grpSpPr>
            <a:xfrm>
              <a:off x="0" y="5783029"/>
              <a:ext cx="8027290" cy="759019"/>
              <a:chOff x="0" y="5783029"/>
              <a:chExt cx="8027290" cy="759019"/>
            </a:xfrm>
          </p:grpSpPr>
          <p:sp>
            <p:nvSpPr>
              <p:cNvPr id="12" name="Rechteck 11">
                <a:extLst>
                  <a:ext uri="{FF2B5EF4-FFF2-40B4-BE49-F238E27FC236}">
                    <a16:creationId xmlns:a16="http://schemas.microsoft.com/office/drawing/2014/main" id="{88C80B9C-5AE8-9A04-DBAA-727265D02E21}"/>
                  </a:ext>
                </a:extLst>
              </p:cNvPr>
              <p:cNvSpPr/>
              <p:nvPr/>
            </p:nvSpPr>
            <p:spPr>
              <a:xfrm>
                <a:off x="0" y="5783029"/>
                <a:ext cx="8027290" cy="759019"/>
              </a:xfrm>
              <a:prstGeom prst="rec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de-DE"/>
              </a:p>
            </p:txBody>
          </p:sp>
          <p:sp>
            <p:nvSpPr>
              <p:cNvPr id="16" name="Textfeld 15">
                <a:extLst>
                  <a:ext uri="{FF2B5EF4-FFF2-40B4-BE49-F238E27FC236}">
                    <a16:creationId xmlns:a16="http://schemas.microsoft.com/office/drawing/2014/main" id="{B9E569BE-4539-0863-DD78-7C0386BBD144}"/>
                  </a:ext>
                </a:extLst>
              </p:cNvPr>
              <p:cNvSpPr txBox="1"/>
              <p:nvPr/>
            </p:nvSpPr>
            <p:spPr>
              <a:xfrm>
                <a:off x="0" y="5783029"/>
                <a:ext cx="8027290" cy="7590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42240" rIns="142240" bIns="142240" numCol="1" spcCol="1270" anchor="ctr" anchorCtr="0">
                <a:noAutofit/>
              </a:bodyPr>
              <a:lstStyle/>
              <a:p>
                <a:pPr marL="0" lvl="0" indent="0" algn="l" defTabSz="889000">
                  <a:lnSpc>
                    <a:spcPct val="90000"/>
                  </a:lnSpc>
                  <a:spcBef>
                    <a:spcPct val="0"/>
                  </a:spcBef>
                  <a:spcAft>
                    <a:spcPct val="35000"/>
                  </a:spcAft>
                  <a:buNone/>
                </a:pPr>
                <a:r>
                  <a:rPr lang="en" sz="2400" b="1" i="1" kern="1200"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Do, 14.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Brot und Wasser des Lebens</a:t>
                </a:r>
                <a:endParaRPr lang="en" sz="2400" b="1" kern="1200" dirty="0">
                  <a:effectLst>
                    <a:outerShdw blurRad="38100" dist="38100" dir="2700000" algn="tl">
                      <a:srgbClr val="000000">
                        <a:alpha val="43137"/>
                      </a:srgbClr>
                    </a:outerShdw>
                  </a:effectLst>
                  <a:latin typeface="Aptos" panose="02110004020202020204"/>
                  <a:ea typeface="+mn-ea"/>
                  <a:cs typeface="+mn-cs"/>
                </a:endParaRPr>
              </a:p>
            </p:txBody>
          </p:sp>
        </p:grpSp>
      </p:grpSp>
      <p:sp>
        <p:nvSpPr>
          <p:cNvPr id="7" name="CuadroTexto 2">
            <a:extLst>
              <a:ext uri="{FF2B5EF4-FFF2-40B4-BE49-F238E27FC236}">
                <a16:creationId xmlns:a16="http://schemas.microsoft.com/office/drawing/2014/main" id="{EBAF563D-078B-402A-2E47-318A8FAB44D1}"/>
              </a:ext>
            </a:extLst>
          </p:cNvPr>
          <p:cNvSpPr txBox="1"/>
          <p:nvPr/>
        </p:nvSpPr>
        <p:spPr>
          <a:xfrm>
            <a:off x="3003031" y="-11181"/>
            <a:ext cx="8750967"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rgbClr val="FF5050"/>
                  </a:outerShdw>
                </a:effectLst>
                <a:uLnTx/>
                <a:uFillTx/>
                <a:latin typeface="Aptos" panose="02110004020202020204"/>
                <a:ea typeface="+mn-ea"/>
                <a:cs typeface="+mn-cs"/>
              </a:rPr>
              <a:t>DAS BROT UND </a:t>
            </a: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DAS WASSER </a:t>
            </a:r>
            <a:b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b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DES LEBENS: </a:t>
            </a:r>
            <a:r>
              <a:rPr kumimoji="0" lang="en" sz="4800" b="1" i="0" u="none" strike="noStrike" kern="1200" cap="none" spc="0" normalizeH="0" baseline="0" noProof="0" dirty="0">
                <a:ln w="6600">
                  <a:solidFill>
                    <a:srgbClr val="7A007A"/>
                  </a:solidFill>
                  <a:prstDash val="solid"/>
                </a:ln>
                <a:solidFill>
                  <a:schemeClr val="accent3">
                    <a:lumMod val="75000"/>
                  </a:schemeClr>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rPr>
              <a:t>JESUS</a:t>
            </a:r>
            <a:endParaRPr kumimoji="0" lang="en" sz="4400" b="1" i="0" u="none" strike="noStrike" kern="1200" cap="none" spc="0" normalizeH="0" baseline="0" noProof="0" dirty="0">
              <a:ln w="6600">
                <a:solidFill>
                  <a:srgbClr val="7A007A"/>
                </a:solidFill>
                <a:prstDash val="solid"/>
              </a:ln>
              <a:solidFill>
                <a:schemeClr val="accent3">
                  <a:lumMod val="75000"/>
                </a:schemeClr>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endParaRPr>
          </a:p>
        </p:txBody>
      </p:sp>
      <p:sp>
        <p:nvSpPr>
          <p:cNvPr id="3" name="CuadroTexto 10">
            <a:extLst>
              <a:ext uri="{FF2B5EF4-FFF2-40B4-BE49-F238E27FC236}">
                <a16:creationId xmlns:a16="http://schemas.microsoft.com/office/drawing/2014/main" id="{F5DFD13E-C59B-F8CB-2667-A0799E747FE0}"/>
              </a:ext>
            </a:extLst>
          </p:cNvPr>
          <p:cNvSpPr txBox="1"/>
          <p:nvPr/>
        </p:nvSpPr>
        <p:spPr>
          <a:xfrm>
            <a:off x="206555" y="5256139"/>
            <a:ext cx="7399590" cy="1446550"/>
          </a:xfrm>
          <a:prstGeom prst="rect">
            <a:avLst/>
          </a:prstGeom>
          <a:noFill/>
        </p:spPr>
        <p:txBody>
          <a:bodyPr wrap="square">
            <a:spAutoFit/>
          </a:bodyPr>
          <a:lstStyle/>
          <a:p>
            <a:pPr lvl="0" algn="ctr">
              <a:spcBef>
                <a:spcPts val="600"/>
              </a:spcBef>
              <a:defRPr/>
            </a:pPr>
            <a:r>
              <a:rPr lang="de-DE" sz="2200" b="1" dirty="0">
                <a:solidFill>
                  <a:schemeClr val="accent5">
                    <a:lumMod val="60000"/>
                    <a:lumOff val="40000"/>
                  </a:schemeClr>
                </a:solidFill>
              </a:rPr>
              <a:t>39 Das sagte ER aber von dem </a:t>
            </a:r>
            <a:r>
              <a:rPr lang="de-DE" sz="2200" b="1" dirty="0">
                <a:solidFill>
                  <a:schemeClr val="accent3"/>
                </a:solidFill>
              </a:rPr>
              <a:t>GEIST, </a:t>
            </a:r>
            <a:br>
              <a:rPr lang="de-DE" sz="2200" b="1" dirty="0">
                <a:solidFill>
                  <a:schemeClr val="accent5">
                    <a:lumMod val="60000"/>
                    <a:lumOff val="40000"/>
                  </a:schemeClr>
                </a:solidFill>
              </a:rPr>
            </a:br>
            <a:r>
              <a:rPr lang="de-DE" sz="2200" b="1" dirty="0">
                <a:solidFill>
                  <a:schemeClr val="accent5">
                    <a:lumMod val="60000"/>
                    <a:lumOff val="40000"/>
                  </a:schemeClr>
                </a:solidFill>
              </a:rPr>
              <a:t>den die empfangen sollten, die an ihn glaubten; </a:t>
            </a:r>
            <a:br>
              <a:rPr lang="de-DE" sz="2200" b="1" dirty="0">
                <a:solidFill>
                  <a:schemeClr val="accent5">
                    <a:lumMod val="60000"/>
                    <a:lumOff val="40000"/>
                  </a:schemeClr>
                </a:solidFill>
              </a:rPr>
            </a:br>
            <a:r>
              <a:rPr lang="de-DE" sz="2200" b="1" dirty="0">
                <a:solidFill>
                  <a:schemeClr val="accent5">
                    <a:lumMod val="60000"/>
                    <a:lumOff val="40000"/>
                  </a:schemeClr>
                </a:solidFill>
              </a:rPr>
              <a:t>denn der </a:t>
            </a:r>
            <a:r>
              <a:rPr lang="de-DE" sz="2200" b="1" dirty="0">
                <a:solidFill>
                  <a:schemeClr val="accent3"/>
                </a:solidFill>
              </a:rPr>
              <a:t>GEIST</a:t>
            </a:r>
            <a:r>
              <a:rPr lang="de-DE" sz="2200" b="1" dirty="0">
                <a:solidFill>
                  <a:schemeClr val="accent5">
                    <a:lumMod val="60000"/>
                    <a:lumOff val="40000"/>
                  </a:schemeClr>
                </a:solidFill>
              </a:rPr>
              <a:t> war noch nicht da; </a:t>
            </a:r>
            <a:br>
              <a:rPr lang="de-DE" sz="2200" b="1" dirty="0">
                <a:solidFill>
                  <a:schemeClr val="accent5">
                    <a:lumMod val="60000"/>
                    <a:lumOff val="40000"/>
                  </a:schemeClr>
                </a:solidFill>
              </a:rPr>
            </a:br>
            <a:r>
              <a:rPr lang="de-DE" sz="2200" b="1" dirty="0">
                <a:solidFill>
                  <a:schemeClr val="accent5">
                    <a:lumMod val="60000"/>
                    <a:lumOff val="40000"/>
                  </a:schemeClr>
                </a:solidFill>
              </a:rPr>
              <a:t>denn </a:t>
            </a:r>
            <a:r>
              <a:rPr lang="de-DE" sz="2200" b="1" dirty="0">
                <a:solidFill>
                  <a:srgbClr val="FFFF00"/>
                </a:solidFill>
              </a:rPr>
              <a:t>JESUS </a:t>
            </a:r>
            <a:r>
              <a:rPr lang="de-DE" sz="2200" b="1" dirty="0">
                <a:solidFill>
                  <a:schemeClr val="accent5">
                    <a:lumMod val="60000"/>
                    <a:lumOff val="40000"/>
                  </a:schemeClr>
                </a:solidFill>
              </a:rPr>
              <a:t>war noch nicht verherrlicht.“</a:t>
            </a:r>
            <a:endParaRPr kumimoji="0" lang="en" sz="2200" b="1" i="0" u="none" strike="noStrike" kern="1200" cap="none" spc="0" normalizeH="0" baseline="0" noProof="0" dirty="0">
              <a:ln>
                <a:noFill/>
              </a:ln>
              <a:solidFill>
                <a:schemeClr val="accent5">
                  <a:lumMod val="60000"/>
                  <a:lumOff val="40000"/>
                </a:schemeClr>
              </a:solidFill>
              <a:effectLst/>
              <a:uLnTx/>
              <a:uFillTx/>
              <a:latin typeface="Aptos" panose="02110004020202020204"/>
            </a:endParaRPr>
          </a:p>
        </p:txBody>
      </p:sp>
    </p:spTree>
    <p:extLst>
      <p:ext uri="{BB962C8B-B14F-4D97-AF65-F5344CB8AC3E}">
        <p14:creationId xmlns:p14="http://schemas.microsoft.com/office/powerpoint/2010/main" val="251117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C8B46D0C-411C-3C5F-483E-5849B928E01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B09625-B9B7-494D-54A3-E1B47DBBA8F0}"/>
              </a:ext>
            </a:extLst>
          </p:cNvPr>
          <p:cNvSpPr txBox="1"/>
          <p:nvPr/>
        </p:nvSpPr>
        <p:spPr>
          <a:xfrm>
            <a:off x="3347513" y="-72737"/>
            <a:ext cx="8750967" cy="15081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rgbClr val="FF5050"/>
                  </a:outerShdw>
                </a:effectLst>
                <a:uLnTx/>
                <a:uFillTx/>
                <a:latin typeface="Aptos" panose="02110004020202020204"/>
                <a:ea typeface="+mn-ea"/>
                <a:cs typeface="+mn-cs"/>
              </a:rPr>
              <a:t>DAS BROT UND </a:t>
            </a: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DAS WASSER </a:t>
            </a:r>
            <a:b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br>
            <a:r>
              <a:rPr kumimoji="0" lang="en" sz="4400" b="1" i="0" u="none" strike="noStrike" kern="1200" cap="none" spc="0" normalizeH="0" baseline="0" noProof="0" dirty="0">
                <a:ln w="6600">
                  <a:solidFill>
                    <a:srgbClr val="7A007A"/>
                  </a:solidFill>
                  <a:prstDash val="solid"/>
                </a:ln>
                <a:gradFill>
                  <a:gsLst>
                    <a:gs pos="54000">
                      <a:srgbClr val="DED5B6"/>
                    </a:gs>
                    <a:gs pos="80000">
                      <a:srgbClr val="FFCB7C"/>
                    </a:gs>
                    <a:gs pos="11000">
                      <a:schemeClr val="accent6">
                        <a:lumMod val="45000"/>
                        <a:lumOff val="55000"/>
                      </a:schemeClr>
                    </a:gs>
                    <a:gs pos="97248">
                      <a:schemeClr val="accent5">
                        <a:lumMod val="60000"/>
                        <a:lumOff val="40000"/>
                      </a:schemeClr>
                    </a:gs>
                    <a:gs pos="30000">
                      <a:schemeClr val="accent6">
                        <a:lumMod val="45000"/>
                        <a:lumOff val="55000"/>
                      </a:schemeClr>
                    </a:gs>
                  </a:gsLst>
                  <a:lin ang="10800000" scaled="0"/>
                </a:gradFill>
                <a:effectLst>
                  <a:outerShdw dist="38100" dir="2700000" algn="tl" rotWithShape="0">
                    <a:schemeClr val="accent6">
                      <a:lumMod val="75000"/>
                    </a:schemeClr>
                  </a:outerShdw>
                </a:effectLst>
                <a:uLnTx/>
                <a:uFillTx/>
                <a:latin typeface="Aptos" panose="02110004020202020204"/>
                <a:ea typeface="+mn-ea"/>
                <a:cs typeface="+mn-cs"/>
              </a:rPr>
              <a:t>DES LEBENS: </a:t>
            </a:r>
            <a:r>
              <a:rPr kumimoji="0" lang="en" sz="4800" b="1" i="0" u="none" strike="noStrike" kern="1200" cap="none" spc="0" normalizeH="0" baseline="0" noProof="0" dirty="0">
                <a:ln w="6600">
                  <a:solidFill>
                    <a:srgbClr val="7A007A"/>
                  </a:solidFill>
                  <a:prstDash val="solid"/>
                </a:ln>
                <a:solidFill>
                  <a:schemeClr val="accent3">
                    <a:lumMod val="75000"/>
                  </a:schemeClr>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rPr>
              <a:t>JESUS</a:t>
            </a:r>
            <a:endParaRPr kumimoji="0" lang="en" sz="4400" b="1" i="0" u="none" strike="noStrike" kern="1200" cap="none" spc="0" normalizeH="0" baseline="0" noProof="0" dirty="0">
              <a:ln w="6600">
                <a:solidFill>
                  <a:srgbClr val="7A007A"/>
                </a:solidFill>
                <a:prstDash val="solid"/>
              </a:ln>
              <a:solidFill>
                <a:schemeClr val="accent3">
                  <a:lumMod val="75000"/>
                </a:schemeClr>
              </a:solidFill>
              <a:effectLst>
                <a:glow rad="406400">
                  <a:schemeClr val="accent3">
                    <a:lumMod val="20000"/>
                    <a:lumOff val="80000"/>
                    <a:alpha val="40000"/>
                  </a:schemeClr>
                </a:glow>
                <a:outerShdw dist="38100" dir="2700000" algn="tl" rotWithShape="0">
                  <a:schemeClr val="accent5">
                    <a:lumMod val="75000"/>
                  </a:schemeClr>
                </a:outerShdw>
              </a:effectLst>
              <a:uLnTx/>
              <a:uFillTx/>
              <a:latin typeface="Aptos" panose="02110004020202020204"/>
              <a:ea typeface="+mn-ea"/>
              <a:cs typeface="+mn-cs"/>
            </a:endParaRPr>
          </a:p>
        </p:txBody>
      </p:sp>
      <p:pic>
        <p:nvPicPr>
          <p:cNvPr id="14" name="Imagen 13">
            <a:extLst>
              <a:ext uri="{FF2B5EF4-FFF2-40B4-BE49-F238E27FC236}">
                <a16:creationId xmlns:a16="http://schemas.microsoft.com/office/drawing/2014/main" id="{BE2455CF-B498-E70B-22FE-91B78F25E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52653" y="1090447"/>
            <a:ext cx="5339347" cy="5245986"/>
          </a:xfrm>
          <a:prstGeom prst="rect">
            <a:avLst/>
          </a:prstGeom>
          <a:effectLst>
            <a:softEdge rad="304800"/>
          </a:effectLst>
        </p:spPr>
      </p:pic>
      <p:sp>
        <p:nvSpPr>
          <p:cNvPr id="7" name="CuadroTexto 6">
            <a:extLst>
              <a:ext uri="{FF2B5EF4-FFF2-40B4-BE49-F238E27FC236}">
                <a16:creationId xmlns:a16="http://schemas.microsoft.com/office/drawing/2014/main" id="{C382959F-082F-A27C-B20B-A1EE9F7BEB59}"/>
              </a:ext>
            </a:extLst>
          </p:cNvPr>
          <p:cNvSpPr txBox="1"/>
          <p:nvPr/>
        </p:nvSpPr>
        <p:spPr>
          <a:xfrm>
            <a:off x="93520" y="1141430"/>
            <a:ext cx="7564582" cy="2246769"/>
          </a:xfrm>
          <a:prstGeom prst="rect">
            <a:avLst/>
          </a:prstGeom>
          <a:noFill/>
        </p:spPr>
        <p:txBody>
          <a:bodyPr wrap="square">
            <a:spAutoFit/>
          </a:bodyPr>
          <a:lstStyle/>
          <a:p>
            <a:pPr lvl="0" algn="ctr">
              <a:defRPr/>
            </a:pPr>
            <a:r>
              <a:rPr lang="de-DE" sz="2000" b="1" dirty="0">
                <a:solidFill>
                  <a:schemeClr val="bg1"/>
                </a:solidFill>
              </a:rPr>
              <a:t>JESUS sagte: </a:t>
            </a:r>
            <a:br>
              <a:rPr lang="de-DE" sz="2000" b="1" dirty="0">
                <a:solidFill>
                  <a:schemeClr val="bg1"/>
                </a:solidFill>
              </a:rPr>
            </a:br>
            <a:r>
              <a:rPr lang="en"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a:t>
            </a:r>
            <a: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ICH BIN das LEBENDIGE BROT, </a:t>
            </a:r>
            <a:b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br>
            <a: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das VOM HIMMEL gekommen ist. </a:t>
            </a:r>
            <a:b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br>
            <a: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Wer von diesem Brot isst, der wird leben in Ewigkeit. </a:t>
            </a:r>
            <a:b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br>
            <a: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Und das Brot, das ICH geben werde, </a:t>
            </a:r>
            <a:b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br>
            <a:r>
              <a:rPr lang="de-DE"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ist Mein Fleisch – für das LEBEN DER WELT.</a:t>
            </a:r>
            <a:r>
              <a:rPr lang="en" sz="24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 </a:t>
            </a:r>
            <a:r>
              <a:rPr lang="en"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rPr>
              <a:t>(Joh 6:51)</a:t>
            </a:r>
            <a:endParaRPr lang="en" sz="1600" b="1" dirty="0">
              <a:solidFill>
                <a:schemeClr val="accent3">
                  <a:lumMod val="75000"/>
                </a:schemeClr>
              </a:solidFill>
              <a:effectLst>
                <a:glow rad="76200">
                  <a:srgbClr val="461A7C"/>
                </a:glow>
                <a:outerShdw blurRad="38100" dist="38100" dir="2700000" algn="tl">
                  <a:srgbClr val="000000">
                    <a:alpha val="43137"/>
                  </a:srgbClr>
                </a:outerShdw>
              </a:effectLst>
              <a:latin typeface="Candara" panose="020E0502030303020204" pitchFamily="34" charset="0"/>
            </a:endParaRPr>
          </a:p>
        </p:txBody>
      </p:sp>
      <p:grpSp>
        <p:nvGrpSpPr>
          <p:cNvPr id="2" name="Diagram group">
            <a:extLst>
              <a:ext uri="{FF2B5EF4-FFF2-40B4-BE49-F238E27FC236}">
                <a16:creationId xmlns:a16="http://schemas.microsoft.com/office/drawing/2014/main" id="{664E8568-5A7F-7BA6-2188-09F062EBE6F1}"/>
              </a:ext>
            </a:extLst>
          </p:cNvPr>
          <p:cNvGrpSpPr/>
          <p:nvPr/>
        </p:nvGrpSpPr>
        <p:grpSpPr>
          <a:xfrm>
            <a:off x="-80400" y="0"/>
            <a:ext cx="3674390" cy="759019"/>
            <a:chOff x="0" y="5783029"/>
            <a:chExt cx="8027290" cy="759019"/>
          </a:xfrm>
          <a:scene3d>
            <a:camera prst="perspectiveHeroicExtremeRightFacing" zoom="82000">
              <a:rot lat="21300000" lon="20400000" rev="180000"/>
            </a:camera>
            <a:lightRig rig="morning" dir="t">
              <a:rot lat="0" lon="0" rev="20400000"/>
            </a:lightRig>
          </a:scene3d>
        </p:grpSpPr>
        <p:grpSp>
          <p:nvGrpSpPr>
            <p:cNvPr id="9" name="Gruppieren 8">
              <a:extLst>
                <a:ext uri="{FF2B5EF4-FFF2-40B4-BE49-F238E27FC236}">
                  <a16:creationId xmlns:a16="http://schemas.microsoft.com/office/drawing/2014/main" id="{910F4ED6-7917-B5A6-1A70-F10CCA40CD22}"/>
                </a:ext>
              </a:extLst>
            </p:cNvPr>
            <p:cNvGrpSpPr/>
            <p:nvPr/>
          </p:nvGrpSpPr>
          <p:grpSpPr>
            <a:xfrm>
              <a:off x="0" y="5783029"/>
              <a:ext cx="8027290" cy="759019"/>
              <a:chOff x="0" y="5783029"/>
              <a:chExt cx="8027290" cy="759019"/>
            </a:xfrm>
          </p:grpSpPr>
          <p:sp>
            <p:nvSpPr>
              <p:cNvPr id="12" name="Rechteck 11">
                <a:extLst>
                  <a:ext uri="{FF2B5EF4-FFF2-40B4-BE49-F238E27FC236}">
                    <a16:creationId xmlns:a16="http://schemas.microsoft.com/office/drawing/2014/main" id="{C68D1B5C-5587-EA3F-9816-26D28CD19BB0}"/>
                  </a:ext>
                </a:extLst>
              </p:cNvPr>
              <p:cNvSpPr/>
              <p:nvPr/>
            </p:nvSpPr>
            <p:spPr>
              <a:xfrm>
                <a:off x="0" y="5783029"/>
                <a:ext cx="8027290" cy="759019"/>
              </a:xfrm>
              <a:prstGeom prst="rec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de-DE"/>
              </a:p>
            </p:txBody>
          </p:sp>
          <p:sp>
            <p:nvSpPr>
              <p:cNvPr id="16" name="Textfeld 15">
                <a:extLst>
                  <a:ext uri="{FF2B5EF4-FFF2-40B4-BE49-F238E27FC236}">
                    <a16:creationId xmlns:a16="http://schemas.microsoft.com/office/drawing/2014/main" id="{63E10363-198D-596B-BBFA-0E35F50F9E9F}"/>
                  </a:ext>
                </a:extLst>
              </p:cNvPr>
              <p:cNvSpPr txBox="1"/>
              <p:nvPr/>
            </p:nvSpPr>
            <p:spPr>
              <a:xfrm>
                <a:off x="0" y="5783029"/>
                <a:ext cx="8027290" cy="7590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42240" rIns="142240" bIns="142240" numCol="1" spcCol="1270" anchor="ctr" anchorCtr="0">
                <a:noAutofit/>
              </a:bodyPr>
              <a:lstStyle/>
              <a:p>
                <a:pPr marL="0" lvl="0" indent="0" algn="l" defTabSz="889000">
                  <a:lnSpc>
                    <a:spcPct val="90000"/>
                  </a:lnSpc>
                  <a:spcBef>
                    <a:spcPct val="0"/>
                  </a:spcBef>
                  <a:spcAft>
                    <a:spcPct val="35000"/>
                  </a:spcAft>
                  <a:buNone/>
                </a:pPr>
                <a:r>
                  <a:rPr lang="en" sz="2400" b="1" i="1" kern="1200" dirty="0">
                    <a:effectLst>
                      <a:outerShdw blurRad="38100" dist="38100" dir="2700000" algn="tl">
                        <a:srgbClr val="000000">
                          <a:alpha val="43137"/>
                        </a:srgbClr>
                      </a:outerShdw>
                    </a:effectLst>
                  </a:rPr>
                  <a:t>  </a:t>
                </a:r>
                <a:r>
                  <a:rPr lang="en" sz="2000" b="1" i="1" kern="1200" dirty="0">
                    <a:effectLst>
                      <a:outerShdw blurRad="38100" dist="38100" dir="2700000" algn="tl">
                        <a:srgbClr val="000000">
                          <a:alpha val="43137"/>
                        </a:srgbClr>
                      </a:outerShdw>
                    </a:effectLst>
                  </a:rPr>
                  <a:t>Do, 14.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Brot und Wasser des Lebens</a:t>
                </a:r>
                <a:endParaRPr lang="en" sz="2400" b="1" kern="1200" dirty="0">
                  <a:effectLst>
                    <a:outerShdw blurRad="38100" dist="38100" dir="2700000" algn="tl">
                      <a:srgbClr val="000000">
                        <a:alpha val="43137"/>
                      </a:srgbClr>
                    </a:outerShdw>
                  </a:effectLst>
                  <a:latin typeface="Aptos" panose="02110004020202020204"/>
                  <a:ea typeface="+mn-ea"/>
                  <a:cs typeface="+mn-cs"/>
                </a:endParaRPr>
              </a:p>
            </p:txBody>
          </p:sp>
        </p:grpSp>
      </p:grpSp>
      <p:sp>
        <p:nvSpPr>
          <p:cNvPr id="15" name="CuadroTexto 6">
            <a:extLst>
              <a:ext uri="{FF2B5EF4-FFF2-40B4-BE49-F238E27FC236}">
                <a16:creationId xmlns:a16="http://schemas.microsoft.com/office/drawing/2014/main" id="{A3731FF3-BCBC-73FD-23B8-7B9869E204B8}"/>
              </a:ext>
            </a:extLst>
          </p:cNvPr>
          <p:cNvSpPr txBox="1"/>
          <p:nvPr/>
        </p:nvSpPr>
        <p:spPr>
          <a:xfrm>
            <a:off x="7344860" y="5770199"/>
            <a:ext cx="4354931" cy="1015663"/>
          </a:xfrm>
          <a:prstGeom prst="rect">
            <a:avLst/>
          </a:prstGeom>
          <a:gradFill>
            <a:gsLst>
              <a:gs pos="0">
                <a:srgbClr val="FBECBD"/>
              </a:gs>
              <a:gs pos="74000">
                <a:srgbClr val="E0830C"/>
              </a:gs>
              <a:gs pos="100000">
                <a:schemeClr val="accent5">
                  <a:lumMod val="50000"/>
                </a:schemeClr>
              </a:gs>
            </a:gsLst>
            <a:lin ang="5400000" scaled="1"/>
          </a:gradFill>
          <a:effectLst>
            <a:softEdge rad="63500"/>
          </a:effectLst>
        </p:spPr>
        <p:txBody>
          <a:bodyPr wrap="square">
            <a:spAutoFit/>
          </a:bodyPr>
          <a:lstStyle/>
          <a:p>
            <a:pPr lvl="0">
              <a:spcBef>
                <a:spcPts val="600"/>
              </a:spcBef>
              <a:defRPr/>
            </a:pPr>
            <a:r>
              <a:rPr lang="de-DE" sz="2000" b="1" dirty="0">
                <a:solidFill>
                  <a:prstClr val="black"/>
                </a:solidFill>
              </a:rPr>
              <a:t>NUR CHRISTUS </a:t>
            </a:r>
            <a:br>
              <a:rPr lang="de-DE" sz="2000" b="1" dirty="0">
                <a:solidFill>
                  <a:prstClr val="black"/>
                </a:solidFill>
              </a:rPr>
            </a:br>
            <a:r>
              <a:rPr lang="de-DE" sz="2000" b="1" dirty="0">
                <a:solidFill>
                  <a:prstClr val="black"/>
                </a:solidFill>
              </a:rPr>
              <a:t>	kann unseren geistlichen </a:t>
            </a:r>
            <a:br>
              <a:rPr lang="de-DE" sz="2000" b="1" dirty="0">
                <a:solidFill>
                  <a:prstClr val="black"/>
                </a:solidFill>
              </a:rPr>
            </a:br>
            <a:r>
              <a:rPr lang="de-DE" sz="2000" b="1" dirty="0">
                <a:solidFill>
                  <a:prstClr val="black"/>
                </a:solidFill>
              </a:rPr>
              <a:t>	Durst und Hunger stillen.</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8" name="CuadroTexto 6">
            <a:extLst>
              <a:ext uri="{FF2B5EF4-FFF2-40B4-BE49-F238E27FC236}">
                <a16:creationId xmlns:a16="http://schemas.microsoft.com/office/drawing/2014/main" id="{AFF35FF5-F393-4243-ECC1-7B9787CBB656}"/>
              </a:ext>
            </a:extLst>
          </p:cNvPr>
          <p:cNvSpPr txBox="1"/>
          <p:nvPr/>
        </p:nvSpPr>
        <p:spPr>
          <a:xfrm>
            <a:off x="1756795" y="3520784"/>
            <a:ext cx="7564582" cy="2246769"/>
          </a:xfrm>
          <a:prstGeom prst="rect">
            <a:avLst/>
          </a:prstGeom>
          <a:noFill/>
        </p:spPr>
        <p:txBody>
          <a:bodyPr wrap="square">
            <a:spAutoFit/>
          </a:bodyPr>
          <a:lstStyle/>
          <a:p>
            <a:pPr lvl="0" algn="ctr">
              <a:spcBef>
                <a:spcPts val="600"/>
              </a:spcBef>
              <a:defRPr/>
            </a:pPr>
            <a:r>
              <a:rPr lang="de-DE" sz="2000" b="1" dirty="0">
                <a:solidFill>
                  <a:schemeClr val="bg1"/>
                </a:solidFill>
              </a:rPr>
              <a:t>Es ist </a:t>
            </a:r>
            <a:r>
              <a:rPr lang="de-DE" sz="2000" b="1" dirty="0">
                <a:solidFill>
                  <a:schemeClr val="accent5">
                    <a:lumMod val="60000"/>
                    <a:lumOff val="40000"/>
                  </a:schemeClr>
                </a:solidFill>
                <a:effectLst>
                  <a:glow rad="127000">
                    <a:schemeClr val="bg1">
                      <a:lumMod val="50000"/>
                    </a:schemeClr>
                  </a:glow>
                </a:effectLst>
              </a:rPr>
              <a:t>SEIN LEIB, </a:t>
            </a:r>
            <a:br>
              <a:rPr lang="de-DE" sz="2000" b="1" dirty="0">
                <a:solidFill>
                  <a:schemeClr val="accent5">
                    <a:lumMod val="60000"/>
                    <a:lumOff val="40000"/>
                  </a:schemeClr>
                </a:solidFill>
                <a:effectLst>
                  <a:glow rad="127000">
                    <a:schemeClr val="bg1">
                      <a:lumMod val="50000"/>
                    </a:schemeClr>
                  </a:glow>
                </a:effectLst>
              </a:rPr>
            </a:br>
            <a:r>
              <a:rPr lang="de-DE" sz="2000" b="1" dirty="0">
                <a:solidFill>
                  <a:schemeClr val="bg1"/>
                </a:solidFill>
              </a:rPr>
              <a:t>der am Kreuz gebrochen wurde, </a:t>
            </a:r>
            <a:br>
              <a:rPr lang="de-DE" sz="2000" b="1" dirty="0">
                <a:solidFill>
                  <a:schemeClr val="bg1"/>
                </a:solidFill>
              </a:rPr>
            </a:br>
            <a:r>
              <a:rPr lang="de-DE" sz="2000" b="1" u="sng" dirty="0">
                <a:solidFill>
                  <a:schemeClr val="bg1"/>
                </a:solidFill>
              </a:rPr>
              <a:t>um allen, die ihn „essen” – </a:t>
            </a:r>
            <a:br>
              <a:rPr lang="de-DE" sz="2000" b="1" u="sng" dirty="0">
                <a:solidFill>
                  <a:schemeClr val="bg1"/>
                </a:solidFill>
              </a:rPr>
            </a:br>
            <a:r>
              <a:rPr lang="de-DE" sz="2000" b="1" dirty="0">
                <a:solidFill>
                  <a:schemeClr val="bg1"/>
                </a:solidFill>
              </a:rPr>
              <a:t>das heißt, IHN als RETTER annehmen </a:t>
            </a:r>
            <a:br>
              <a:rPr lang="de-DE" sz="2000" b="1" dirty="0">
                <a:solidFill>
                  <a:schemeClr val="bg1"/>
                </a:solidFill>
              </a:rPr>
            </a:br>
            <a:r>
              <a:rPr lang="de-DE" sz="2000" b="1" dirty="0">
                <a:solidFill>
                  <a:schemeClr val="bg1"/>
                </a:solidFill>
              </a:rPr>
              <a:t>und durch BIBELSTUDIUM und GEBET </a:t>
            </a:r>
            <a:br>
              <a:rPr lang="de-DE" sz="2000" b="1" dirty="0">
                <a:solidFill>
                  <a:schemeClr val="bg1"/>
                </a:solidFill>
              </a:rPr>
            </a:br>
            <a:r>
              <a:rPr lang="de-DE" sz="2000" b="1" dirty="0">
                <a:solidFill>
                  <a:schemeClr val="bg1"/>
                </a:solidFill>
              </a:rPr>
              <a:t>eine TÄGLICHE BEZIEHUNG ZU IHM haben </a:t>
            </a:r>
            <a:br>
              <a:rPr lang="de-DE" sz="2000" b="1" dirty="0">
                <a:solidFill>
                  <a:schemeClr val="bg1"/>
                </a:solidFill>
              </a:rPr>
            </a:br>
            <a:r>
              <a:rPr lang="de-DE" sz="2000" b="1" dirty="0">
                <a:solidFill>
                  <a:schemeClr val="bg1"/>
                </a:solidFill>
              </a:rPr>
              <a:t>– </a:t>
            </a:r>
            <a:r>
              <a:rPr lang="de-DE" sz="2000" b="1" u="sng" dirty="0">
                <a:solidFill>
                  <a:schemeClr val="bg1"/>
                </a:solidFill>
              </a:rPr>
              <a:t>das HEIL zu bringen. </a:t>
            </a:r>
            <a:endParaRPr kumimoji="0" lang="en" sz="2000" b="1" i="0" u="sng" strike="noStrike" kern="1200" cap="none" spc="0" normalizeH="0" baseline="0" noProof="0" dirty="0">
              <a:ln>
                <a:noFill/>
              </a:ln>
              <a:solidFill>
                <a:schemeClr val="bg1"/>
              </a:solidFill>
              <a:effectLst/>
              <a:uLnTx/>
              <a:uFillTx/>
              <a:latin typeface="Aptos" panose="02110004020202020204"/>
            </a:endParaRPr>
          </a:p>
        </p:txBody>
      </p:sp>
    </p:spTree>
    <p:extLst>
      <p:ext uri="{BB962C8B-B14F-4D97-AF65-F5344CB8AC3E}">
        <p14:creationId xmlns:p14="http://schemas.microsoft.com/office/powerpoint/2010/main" val="314580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E8A7">
            <a:alpha val="44000"/>
          </a:srgbClr>
        </a:solid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5112886" y="781375"/>
            <a:ext cx="6948991" cy="5447645"/>
          </a:xfrm>
          <a:prstGeom prst="rect">
            <a:avLst/>
          </a:prstGeom>
          <a:noFill/>
        </p:spPr>
        <p:txBody>
          <a:bodyPr wrap="square">
            <a:spAutoFit/>
          </a:bodyPr>
          <a:lstStyle/>
          <a:p>
            <a:pPr lvl="0" algn="ctr">
              <a:spcBef>
                <a:spcPts val="600"/>
              </a:spcBef>
              <a:defRPr/>
            </a:pP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rPr>
              <a:t>“</a:t>
            </a:r>
            <a:r>
              <a:rPr lang="de-DE" sz="3200" b="1" dirty="0">
                <a:solidFill>
                  <a:prstClr val="black"/>
                </a:solidFill>
                <a:latin typeface="Constantia" panose="02030602050306030303" pitchFamily="18" charset="0"/>
              </a:rPr>
              <a:t>Der ERLÖSER der Welt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kennt die Bedürfnisse jeder Seele. </a:t>
            </a:r>
          </a:p>
          <a:p>
            <a:pPr lvl="0" algn="ctr">
              <a:spcBef>
                <a:spcPts val="600"/>
              </a:spcBef>
              <a:defRPr/>
            </a:pPr>
            <a:br>
              <a:rPr lang="de-DE"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Wenn wir bedrückt und matt sind,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weiß Er das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und Er ist es,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der uns geistige Erquickung schenkt. </a:t>
            </a:r>
          </a:p>
          <a:p>
            <a:pPr lvl="0" algn="ctr">
              <a:spcBef>
                <a:spcPts val="600"/>
              </a:spcBef>
              <a:defRPr/>
            </a:pPr>
            <a:r>
              <a:rPr lang="de-DE" sz="3200" b="1" dirty="0">
                <a:solidFill>
                  <a:prstClr val="black"/>
                </a:solidFill>
                <a:latin typeface="Constantia" panose="02030602050306030303" pitchFamily="18" charset="0"/>
              </a:rPr>
              <a:t>Bittet Ihn darum;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wacht im Gebet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und es wird kommen...“</a:t>
            </a:r>
          </a:p>
        </p:txBody>
      </p:sp>
      <p:pic>
        <p:nvPicPr>
          <p:cNvPr id="2" name="Imagen 2" descr="Imagen que contiene exterior, parado, grupo, hombre&#10;&#10;El contenido generado por IA puede ser incorrecto.">
            <a:extLst>
              <a:ext uri="{FF2B5EF4-FFF2-40B4-BE49-F238E27FC236}">
                <a16:creationId xmlns:a16="http://schemas.microsoft.com/office/drawing/2014/main" id="{72A0C104-07C7-3D23-E7DC-E33CA233BBB7}"/>
              </a:ext>
            </a:extLst>
          </p:cNvPr>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0"/>
            <a:ext cx="5038744" cy="7010396"/>
          </a:xfrm>
          <a:prstGeom prst="rect">
            <a:avLst/>
          </a:prstGeom>
          <a:effectLst>
            <a:softEdge rad="317500"/>
          </a:effectLst>
        </p:spPr>
      </p:pic>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8D0">
            <a:alpha val="46000"/>
          </a:srgbClr>
        </a:solidFill>
        <a:effectLst/>
      </p:bgPr>
    </p:bg>
    <p:spTree>
      <p:nvGrpSpPr>
        <p:cNvPr id="1" name="">
          <a:extLst>
            <a:ext uri="{FF2B5EF4-FFF2-40B4-BE49-F238E27FC236}">
              <a16:creationId xmlns:a16="http://schemas.microsoft.com/office/drawing/2014/main" id="{B6446EAE-8864-67E2-E826-153F23861E5E}"/>
            </a:ext>
          </a:extLst>
        </p:cNvPr>
        <p:cNvGrpSpPr/>
        <p:nvPr/>
      </p:nvGrpSpPr>
      <p:grpSpPr>
        <a:xfrm>
          <a:off x="0" y="0"/>
          <a:ext cx="0" cy="0"/>
          <a:chOff x="0" y="0"/>
          <a:chExt cx="0" cy="0"/>
        </a:xfrm>
      </p:grpSpPr>
      <p:pic>
        <p:nvPicPr>
          <p:cNvPr id="2" name="Imagen 3" descr="Imagen que contiene exterior, persona, hombre, mujer&#10;&#10;El contenido generado por IA puede ser incorrecto.">
            <a:extLst>
              <a:ext uri="{FF2B5EF4-FFF2-40B4-BE49-F238E27FC236}">
                <a16:creationId xmlns:a16="http://schemas.microsoft.com/office/drawing/2014/main" id="{2253A618-B111-B686-85BB-82469DFAC41F}"/>
              </a:ext>
            </a:extLst>
          </p:cNvPr>
          <p:cNvPicPr>
            <a:picLocks noChangeAspect="1"/>
          </p:cNvPicPr>
          <p:nvPr/>
        </p:nvPicPr>
        <p:blipFill>
          <a:blip r:embed="rId2" cstate="screen">
            <a:extLst>
              <a:ext uri="{28A0092B-C50C-407E-A947-70E740481C1C}">
                <a14:useLocalDpi xmlns:a14="http://schemas.microsoft.com/office/drawing/2010/main"/>
              </a:ext>
            </a:extLst>
          </a:blip>
          <a:srcRect t="11420"/>
          <a:stretch>
            <a:fillRect/>
          </a:stretch>
        </p:blipFill>
        <p:spPr>
          <a:xfrm>
            <a:off x="6757753" y="-223981"/>
            <a:ext cx="5538019" cy="6465528"/>
          </a:xfrm>
          <a:prstGeom prst="rect">
            <a:avLst/>
          </a:prstGeom>
          <a:effectLst>
            <a:softEdge rad="635000"/>
          </a:effectLst>
        </p:spPr>
      </p:pic>
      <p:pic>
        <p:nvPicPr>
          <p:cNvPr id="4" name="Imagen 9">
            <a:extLst>
              <a:ext uri="{FF2B5EF4-FFF2-40B4-BE49-F238E27FC236}">
                <a16:creationId xmlns:a16="http://schemas.microsoft.com/office/drawing/2014/main" id="{47C82A46-140E-4B04-4704-D2E25DC971B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5067" b="98933" l="1105" r="97514">
                        <a14:foregroundMark x1="41989" y1="5333" x2="41989" y2="5333"/>
                        <a14:foregroundMark x1="17680" y1="56533" x2="17680" y2="56533"/>
                        <a14:foregroundMark x1="9945" y1="65600" x2="9945" y2="65600"/>
                        <a14:foregroundMark x1="9945" y1="79467" x2="9945" y2="79467"/>
                        <a14:foregroundMark x1="15470" y1="86133" x2="25691" y2="94133"/>
                        <a14:foregroundMark x1="25691" y1="94133" x2="45580" y2="97067"/>
                        <a14:foregroundMark x1="45580" y1="97067" x2="85912" y2="92000"/>
                        <a14:foregroundMark x1="85912" y1="92000" x2="93370" y2="80800"/>
                        <a14:foregroundMark x1="93370" y1="80800" x2="91989" y2="73067"/>
                        <a14:foregroundMark x1="3315" y1="83467" x2="13536" y2="93333"/>
                        <a14:foregroundMark x1="13536" y1="93333" x2="66575" y2="98933"/>
                        <a14:foregroundMark x1="66575" y1="98933" x2="93094" y2="93067"/>
                        <a14:foregroundMark x1="93094" y1="93067" x2="97790" y2="88267"/>
                        <a14:foregroundMark x1="97790" y1="88267" x2="97790" y2="86933"/>
                        <a14:foregroundMark x1="61326" y1="89600" x2="68508" y2="91467"/>
                        <a14:foregroundMark x1="68508" y1="91467" x2="63536" y2="96533"/>
                        <a14:foregroundMark x1="3039" y1="99467" x2="5525" y2="84800"/>
                        <a14:foregroundMark x1="5525" y1="84800" x2="6077" y2="83733"/>
                        <a14:foregroundMark x1="1105" y1="98933" x2="1381" y2="85600"/>
                      </a14:backgroundRemoval>
                    </a14:imgEffect>
                  </a14:imgLayer>
                </a14:imgProps>
              </a:ext>
              <a:ext uri="{28A0092B-C50C-407E-A947-70E740481C1C}">
                <a14:useLocalDpi xmlns:a14="http://schemas.microsoft.com/office/drawing/2010/main"/>
              </a:ext>
            </a:extLst>
          </a:blip>
          <a:srcRect/>
          <a:stretch>
            <a:fillRect/>
          </a:stretch>
        </p:blipFill>
        <p:spPr>
          <a:xfrm flipH="1">
            <a:off x="-786224" y="-467532"/>
            <a:ext cx="5612901" cy="5814758"/>
          </a:xfrm>
          <a:prstGeom prst="rect">
            <a:avLst/>
          </a:prstGeom>
          <a:effectLst>
            <a:softEdge rad="317500"/>
          </a:effectLst>
        </p:spPr>
      </p:pic>
      <p:sp>
        <p:nvSpPr>
          <p:cNvPr id="5" name="CuadroTexto 2">
            <a:extLst>
              <a:ext uri="{FF2B5EF4-FFF2-40B4-BE49-F238E27FC236}">
                <a16:creationId xmlns:a16="http://schemas.microsoft.com/office/drawing/2014/main" id="{4340B160-F5A4-F6B2-F261-961240FFE522}"/>
              </a:ext>
            </a:extLst>
          </p:cNvPr>
          <p:cNvSpPr txBox="1"/>
          <p:nvPr/>
        </p:nvSpPr>
        <p:spPr>
          <a:xfrm>
            <a:off x="570633" y="4135266"/>
            <a:ext cx="10573790" cy="2554545"/>
          </a:xfrm>
          <a:prstGeom prst="rect">
            <a:avLst/>
          </a:prstGeom>
          <a:noFill/>
        </p:spPr>
        <p:txBody>
          <a:bodyPr wrap="square">
            <a:spAutoFit/>
          </a:bodyPr>
          <a:lstStyle/>
          <a:p>
            <a:pPr lvl="0" algn="ctr">
              <a:spcBef>
                <a:spcPts val="600"/>
              </a:spcBef>
              <a:defRPr/>
            </a:pPr>
            <a:r>
              <a:rPr lang="de-DE" sz="3200" b="1" dirty="0">
                <a:solidFill>
                  <a:prstClr val="black"/>
                </a:solidFill>
                <a:latin typeface="Constantia" panose="02030602050306030303" pitchFamily="18" charset="0"/>
              </a:rPr>
              <a:t>Er ist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das WASSER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DES LEBENS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für die ausgedörrte und schwindende Seele</a:t>
            </a:r>
            <a:r>
              <a:rPr lang="de-DE" sz="700" b="1" dirty="0">
                <a:solidFill>
                  <a:prstClr val="black"/>
                </a:solidFill>
                <a:latin typeface="Constantia" panose="02030602050306030303" pitchFamily="18" charset="0"/>
              </a:rPr>
              <a:t>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	und alle können an Seiner GNADE teilhaben...“</a:t>
            </a:r>
          </a:p>
        </p:txBody>
      </p:sp>
      <p:sp>
        <p:nvSpPr>
          <p:cNvPr id="3" name="CuadroTexto 2">
            <a:extLst>
              <a:ext uri="{FF2B5EF4-FFF2-40B4-BE49-F238E27FC236}">
                <a16:creationId xmlns:a16="http://schemas.microsoft.com/office/drawing/2014/main" id="{5985DEA7-C182-4B38-425D-ADCEF96A9B5E}"/>
              </a:ext>
            </a:extLst>
          </p:cNvPr>
          <p:cNvSpPr txBox="1"/>
          <p:nvPr/>
        </p:nvSpPr>
        <p:spPr>
          <a:xfrm>
            <a:off x="2743202" y="551139"/>
            <a:ext cx="4876800" cy="3046988"/>
          </a:xfrm>
          <a:prstGeom prst="rect">
            <a:avLst/>
          </a:prstGeom>
          <a:noFill/>
        </p:spPr>
        <p:txBody>
          <a:bodyPr wrap="square">
            <a:spAutoFit/>
          </a:bodyPr>
          <a:lstStyle/>
          <a:p>
            <a:pPr lvl="0" algn="ctr">
              <a:spcBef>
                <a:spcPts val="600"/>
              </a:spcBef>
              <a:defRPr/>
            </a:pPr>
            <a:r>
              <a:rPr lang="de-DE" sz="3200" b="1" dirty="0">
                <a:solidFill>
                  <a:prstClr val="black"/>
                </a:solidFill>
                <a:latin typeface="Constantia" panose="02030602050306030303" pitchFamily="18" charset="0"/>
              </a:rPr>
              <a:t>„…JESUS ist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das BROT DES LEBENS,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das jeden Tag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gegessen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werden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muss; </a:t>
            </a:r>
          </a:p>
        </p:txBody>
      </p:sp>
    </p:spTree>
    <p:extLst>
      <p:ext uri="{BB962C8B-B14F-4D97-AF65-F5344CB8AC3E}">
        <p14:creationId xmlns:p14="http://schemas.microsoft.com/office/powerpoint/2010/main" val="194197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8" presetClass="entr" presetSubtype="9"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up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upRight)">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CDAB">
            <a:alpha val="42000"/>
          </a:srgbClr>
        </a:solidFill>
        <a:effectLst/>
      </p:bgPr>
    </p:bg>
    <p:spTree>
      <p:nvGrpSpPr>
        <p:cNvPr id="1" name="">
          <a:extLst>
            <a:ext uri="{FF2B5EF4-FFF2-40B4-BE49-F238E27FC236}">
              <a16:creationId xmlns:a16="http://schemas.microsoft.com/office/drawing/2014/main" id="{7D23B9B7-388E-4A68-E1B1-2D168C07D0D2}"/>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60021330-A476-91D5-48EA-ECFD8B90F63E}"/>
              </a:ext>
            </a:extLst>
          </p:cNvPr>
          <p:cNvPicPr>
            <a:picLocks noChangeAspect="1"/>
          </p:cNvPicPr>
          <p:nvPr/>
        </p:nvPicPr>
        <p:blipFill>
          <a:blip r:embed="rId2"/>
          <a:stretch>
            <a:fillRect/>
          </a:stretch>
        </p:blipFill>
        <p:spPr>
          <a:xfrm>
            <a:off x="6438412" y="0"/>
            <a:ext cx="5487375" cy="6858000"/>
          </a:xfrm>
          <a:prstGeom prst="rect">
            <a:avLst/>
          </a:prstGeom>
          <a:effectLst>
            <a:softEdge rad="635000"/>
          </a:effectLst>
        </p:spPr>
      </p:pic>
      <p:sp>
        <p:nvSpPr>
          <p:cNvPr id="3" name="CuadroTexto 2">
            <a:extLst>
              <a:ext uri="{FF2B5EF4-FFF2-40B4-BE49-F238E27FC236}">
                <a16:creationId xmlns:a16="http://schemas.microsoft.com/office/drawing/2014/main" id="{62A062BA-699B-E91C-1264-A692A098C980}"/>
              </a:ext>
            </a:extLst>
          </p:cNvPr>
          <p:cNvSpPr txBox="1"/>
          <p:nvPr/>
        </p:nvSpPr>
        <p:spPr>
          <a:xfrm>
            <a:off x="266213" y="583887"/>
            <a:ext cx="7870669" cy="4493538"/>
          </a:xfrm>
          <a:prstGeom prst="rect">
            <a:avLst/>
          </a:prstGeom>
          <a:noFill/>
        </p:spPr>
        <p:txBody>
          <a:bodyPr wrap="square">
            <a:spAutoFit/>
          </a:bodyPr>
          <a:lstStyle/>
          <a:p>
            <a:pPr lvl="0" algn="ctr">
              <a:spcBef>
                <a:spcPts val="600"/>
              </a:spcBef>
              <a:defRPr/>
            </a:pPr>
            <a:r>
              <a:rPr lang="de-DE" sz="2400" b="1" dirty="0">
                <a:solidFill>
                  <a:prstClr val="black"/>
                </a:solidFill>
                <a:latin typeface="Constantia" panose="02030602050306030303" pitchFamily="18" charset="0"/>
              </a:rPr>
              <a:t>„…Die Zisternen der Erde werden oft leer sein, </a:t>
            </a:r>
            <a:br>
              <a:rPr lang="de-DE" sz="24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ihre Teiche werden austrocknen; </a:t>
            </a:r>
          </a:p>
          <a:p>
            <a:pPr lvl="0" algn="ctr">
              <a:spcBef>
                <a:spcPts val="600"/>
              </a:spcBef>
              <a:defRPr/>
            </a:pPr>
            <a:r>
              <a:rPr lang="de-DE" sz="2400" b="1" dirty="0">
                <a:solidFill>
                  <a:prstClr val="black"/>
                </a:solidFill>
                <a:latin typeface="Constantia" panose="02030602050306030303" pitchFamily="18" charset="0"/>
              </a:rPr>
              <a:t>aber in CHRISTUS gibt es eine LEBENDIGE QUELLE, </a:t>
            </a:r>
            <a:br>
              <a:rPr lang="de-DE" sz="24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aus der wir ständig schöpfen können. </a:t>
            </a:r>
          </a:p>
          <a:p>
            <a:pPr lvl="0" algn="ctr">
              <a:spcBef>
                <a:spcPts val="600"/>
              </a:spcBef>
              <a:defRPr/>
            </a:pPr>
            <a:br>
              <a:rPr lang="de-DE" sz="7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Wie viel wir auch schöpfen </a:t>
            </a:r>
            <a:br>
              <a:rPr lang="de-DE" sz="24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und anderen geben, </a:t>
            </a:r>
            <a:br>
              <a:rPr lang="de-DE" sz="24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es wird immer noch reichlich übrig bleiben. </a:t>
            </a:r>
          </a:p>
          <a:p>
            <a:pPr lvl="0" algn="ctr">
              <a:spcBef>
                <a:spcPts val="600"/>
              </a:spcBef>
              <a:defRPr/>
            </a:pPr>
            <a:r>
              <a:rPr lang="de-DE" sz="2400" b="1" dirty="0">
                <a:solidFill>
                  <a:prstClr val="black"/>
                </a:solidFill>
                <a:latin typeface="Constantia" panose="02030602050306030303" pitchFamily="18" charset="0"/>
              </a:rPr>
              <a:t>Es besteht keine Gefahr, </a:t>
            </a:r>
            <a:br>
              <a:rPr lang="de-DE" sz="24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dass die Quelle versiegt, </a:t>
            </a:r>
            <a:br>
              <a:rPr lang="de-DE" sz="24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denn CHRISTUS ist </a:t>
            </a:r>
            <a:br>
              <a:rPr lang="de-DE" sz="2400" b="1" dirty="0">
                <a:solidFill>
                  <a:prstClr val="black"/>
                </a:solidFill>
                <a:latin typeface="Constantia" panose="02030602050306030303" pitchFamily="18" charset="0"/>
              </a:rPr>
            </a:br>
            <a:r>
              <a:rPr lang="de-DE" sz="2400" b="1" dirty="0">
                <a:solidFill>
                  <a:prstClr val="black"/>
                </a:solidFill>
                <a:latin typeface="Constantia" panose="02030602050306030303" pitchFamily="18" charset="0"/>
              </a:rPr>
              <a:t>die unerschöpfliche QUELLE DER WAHRHEIT.“</a:t>
            </a:r>
            <a:endParaRPr lang="en-US" sz="24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id="{397802CC-4768-0AE6-3E81-601E77B6F98D}"/>
              </a:ext>
            </a:extLst>
          </p:cNvPr>
          <p:cNvSpPr txBox="1"/>
          <p:nvPr/>
        </p:nvSpPr>
        <p:spPr>
          <a:xfrm>
            <a:off x="967353" y="5518701"/>
            <a:ext cx="512864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a:t>
            </a:r>
            <a:r>
              <a:rPr lang="en" sz="1600" b="1" dirty="0">
                <a:solidFill>
                  <a:prstClr val="black"/>
                </a:solidFill>
                <a:latin typeface="Aptos" panose="02110004020202020204"/>
              </a:rPr>
              <a:t>.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G. White, The Signs of the Times (Zeichen der Zeit), </a:t>
            </a:r>
            <a:b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22. April 1897 (engl.</a:t>
            </a:r>
            <a:r>
              <a:rPr kumimoji="0" lang="en" sz="1600" b="1" i="0" u="none" strike="noStrike" kern="1200" cap="none" spc="0" normalizeH="0" noProof="0" dirty="0">
                <a:ln>
                  <a:noFill/>
                </a:ln>
                <a:solidFill>
                  <a:prstClr val="black"/>
                </a:solidFill>
                <a:effectLst/>
                <a:uLnTx/>
                <a:uFillTx/>
                <a:latin typeface="Aptos" panose="02110004020202020204"/>
                <a:ea typeface="+mn-ea"/>
                <a:cs typeface="+mn-cs"/>
              </a:rPr>
              <a:t> Ausg.</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06615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7950947-5431-5241-6EF9-77E162BF2546}"/>
              </a:ext>
            </a:extLst>
          </p:cNvPr>
          <p:cNvSpPr txBox="1"/>
          <p:nvPr/>
        </p:nvSpPr>
        <p:spPr>
          <a:xfrm>
            <a:off x="228600" y="139541"/>
            <a:ext cx="7934498" cy="1200329"/>
          </a:xfrm>
          <a:prstGeom prst="rect">
            <a:avLst/>
          </a:prstGeom>
          <a:noFill/>
        </p:spPr>
        <p:txBody>
          <a:bodyPr wrap="square" rtlCol="0">
            <a:spAutoFit/>
          </a:bodyPr>
          <a:lstStyle/>
          <a:p>
            <a:pPr lvl="0">
              <a:spcBef>
                <a:spcPts val="600"/>
              </a:spcBef>
              <a:defRPr/>
            </a:pPr>
            <a:r>
              <a:rPr lang="de-DE" sz="2400" b="1" dirty="0">
                <a:solidFill>
                  <a:prstClr val="black"/>
                </a:solidFill>
              </a:rPr>
              <a:t>Sie hatten endlich die Grenze zu Ägypten überschritten. Endlich waren sie auf dem Weg nach Kanaan, </a:t>
            </a:r>
            <a:br>
              <a:rPr lang="de-DE" sz="2400" b="1" dirty="0">
                <a:solidFill>
                  <a:prstClr val="black"/>
                </a:solidFill>
              </a:rPr>
            </a:br>
            <a:r>
              <a:rPr lang="de-DE" sz="2400" b="1" dirty="0">
                <a:solidFill>
                  <a:prstClr val="black"/>
                </a:solidFill>
              </a:rPr>
              <a:t>dem Land, in dem Milch und Honig fließen.</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3925" y="391855"/>
            <a:ext cx="5116966" cy="3837725"/>
          </a:xfrm>
          <a:prstGeom prst="rect">
            <a:avLst/>
          </a:prstGeom>
          <a:effectLst>
            <a:softEdge rad="317500"/>
          </a:effectLst>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8721" y="3538158"/>
            <a:ext cx="4725785" cy="3180301"/>
          </a:xfrm>
          <a:prstGeom prst="rect">
            <a:avLst/>
          </a:prstGeom>
          <a:effectLst>
            <a:softEdge rad="317500"/>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5133974" y="4040803"/>
            <a:ext cx="7058026" cy="2677656"/>
          </a:xfrm>
          <a:prstGeom prst="rect">
            <a:avLst/>
          </a:prstGeom>
          <a:noFill/>
        </p:spPr>
        <p:txBody>
          <a:bodyPr wrap="square">
            <a:spAutoFit/>
          </a:bodyPr>
          <a:lstStyle/>
          <a:p>
            <a:pPr lvl="0">
              <a:spcBef>
                <a:spcPts val="600"/>
              </a:spcBef>
              <a:defRPr/>
            </a:pPr>
            <a:r>
              <a:rPr lang="de-DE" sz="2400" b="1" dirty="0">
                <a:solidFill>
                  <a:prstClr val="black"/>
                </a:solidFill>
              </a:rPr>
              <a:t>Bei den ersten Anzeichen von Schwierigkeiten begannen die Leute zu murren. Sie hätten lieber in Ägypten sterben wollen! Offensichtlich musste ihr Glaube wachsen und stärker werden. </a:t>
            </a:r>
            <a:br>
              <a:rPr lang="de-DE" sz="2400" b="1" dirty="0">
                <a:solidFill>
                  <a:prstClr val="black"/>
                </a:solidFill>
              </a:rPr>
            </a:br>
            <a:r>
              <a:rPr lang="de-DE" sz="2400" b="1" dirty="0">
                <a:solidFill>
                  <a:prstClr val="black"/>
                </a:solidFill>
              </a:rPr>
              <a:t>Also versorgte GOTT sie mit Wasser und Brot, beschützte sie vor ihren Feinden und half ihnen, sich zu organisieren.</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1592184"/>
            <a:ext cx="7058026" cy="1646605"/>
          </a:xfrm>
          <a:prstGeom prst="rect">
            <a:avLst/>
          </a:prstGeom>
          <a:noFill/>
        </p:spPr>
        <p:txBody>
          <a:bodyPr wrap="square">
            <a:spAutoFit/>
          </a:bodyPr>
          <a:lstStyle/>
          <a:p>
            <a:pPr lvl="0">
              <a:spcBef>
                <a:spcPts val="600"/>
              </a:spcBef>
              <a:defRPr/>
            </a:pPr>
            <a:r>
              <a:rPr lang="de-DE" sz="2400" b="1" dirty="0">
                <a:solidFill>
                  <a:prstClr val="black"/>
                </a:solidFill>
              </a:rPr>
              <a:t>Drei Tage lang schien alles perfekt zu sein. </a:t>
            </a:r>
          </a:p>
          <a:p>
            <a:pPr lvl="0">
              <a:spcBef>
                <a:spcPts val="600"/>
              </a:spcBef>
              <a:defRPr/>
            </a:pPr>
            <a:r>
              <a:rPr lang="de-DE" sz="2400" b="1" dirty="0">
                <a:solidFill>
                  <a:prstClr val="black"/>
                </a:solidFill>
              </a:rPr>
              <a:t>Aber ihre Vorräte gingen zur Neige. </a:t>
            </a:r>
            <a:br>
              <a:rPr lang="de-DE" sz="2400" b="1" dirty="0">
                <a:solidFill>
                  <a:prstClr val="black"/>
                </a:solidFill>
              </a:rPr>
            </a:br>
            <a:r>
              <a:rPr lang="de-DE" sz="2400" b="1" dirty="0">
                <a:solidFill>
                  <a:prstClr val="black"/>
                </a:solidFill>
              </a:rPr>
              <a:t>Wie sollten sie 2 Millionen Menschen </a:t>
            </a:r>
            <a:br>
              <a:rPr lang="de-DE" sz="2400" b="1" dirty="0">
                <a:solidFill>
                  <a:prstClr val="black"/>
                </a:solidFill>
              </a:rPr>
            </a:br>
            <a:r>
              <a:rPr lang="de-DE" sz="2400" b="1" dirty="0">
                <a:solidFill>
                  <a:prstClr val="black"/>
                </a:solidFill>
              </a:rPr>
              <a:t>in der Wüste ernähren?</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201C19-5EFC-3F85-58B9-1E46C8984DD5}"/>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A3526D3-08E3-A4A3-3F81-08CC3E37BEE3}"/>
              </a:ext>
            </a:extLst>
          </p:cNvPr>
          <p:cNvGraphicFramePr/>
          <p:nvPr>
            <p:extLst>
              <p:ext uri="{D42A27DB-BD31-4B8C-83A1-F6EECF244321}">
                <p14:modId xmlns:p14="http://schemas.microsoft.com/office/powerpoint/2010/main" val="1172388876"/>
              </p:ext>
            </p:extLst>
          </p:nvPr>
        </p:nvGraphicFramePr>
        <p:xfrm>
          <a:off x="173778" y="286355"/>
          <a:ext cx="9001396" cy="6135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hteck 1">
            <a:extLst>
              <a:ext uri="{FF2B5EF4-FFF2-40B4-BE49-F238E27FC236}">
                <a16:creationId xmlns:a16="http://schemas.microsoft.com/office/drawing/2014/main" id="{B6DF5FB9-EC0A-4F1E-2964-BC0CB0193213}"/>
              </a:ext>
            </a:extLst>
          </p:cNvPr>
          <p:cNvSpPr/>
          <p:nvPr/>
        </p:nvSpPr>
        <p:spPr>
          <a:xfrm>
            <a:off x="6324097" y="224009"/>
            <a:ext cx="6141070"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i="1" spc="1000" dirty="0">
                <a:ln>
                  <a:solidFill>
                    <a:schemeClr val="accent3">
                      <a:lumMod val="50000"/>
                    </a:schemeClr>
                  </a:solidFill>
                </a:ln>
                <a:blipFill>
                  <a:blip r:embed="rId8"/>
                  <a:stretch>
                    <a:fillRect/>
                  </a:stretch>
                </a:blipFill>
                <a:effectLst>
                  <a:outerShdw blurRad="38100" dist="38100" dir="2700000" algn="tl">
                    <a:srgbClr val="000000">
                      <a:alpha val="43137"/>
                    </a:srgbClr>
                  </a:outerShdw>
                </a:effectLst>
                <a:latin typeface="Candara" panose="020E0502030303020204" pitchFamily="34" charset="0"/>
              </a:rPr>
              <a:t>Ü B      E R</a:t>
            </a:r>
            <a:endParaRPr lang="de-DE" sz="7200" b="1" i="1" cap="none" spc="1000" dirty="0">
              <a:ln>
                <a:solidFill>
                  <a:schemeClr val="accent3">
                    <a:lumMod val="50000"/>
                  </a:schemeClr>
                </a:solidFill>
              </a:ln>
              <a:blipFill>
                <a:blip r:embed="rId8"/>
                <a:stretch>
                  <a:fillRect/>
                </a:stretch>
              </a:blipFill>
              <a:effectLst>
                <a:outerShdw blurRad="38100" dist="38100" dir="2700000" algn="tl">
                  <a:srgbClr val="000000">
                    <a:alpha val="43137"/>
                  </a:srgbClr>
                </a:outerShdw>
              </a:effectLst>
              <a:latin typeface="Candara" panose="020E0502030303020204" pitchFamily="34" charset="0"/>
            </a:endParaRPr>
          </a:p>
        </p:txBody>
      </p:sp>
      <p:sp>
        <p:nvSpPr>
          <p:cNvPr id="7" name="Rechteck 6">
            <a:extLst>
              <a:ext uri="{FF2B5EF4-FFF2-40B4-BE49-F238E27FC236}">
                <a16:creationId xmlns:a16="http://schemas.microsoft.com/office/drawing/2014/main" id="{143FA6A4-7B6A-C338-2888-4AA2C231BAA3}"/>
              </a:ext>
            </a:extLst>
          </p:cNvPr>
          <p:cNvSpPr/>
          <p:nvPr/>
        </p:nvSpPr>
        <p:spPr>
          <a:xfrm rot="5400000">
            <a:off x="7072825" y="1912786"/>
            <a:ext cx="491627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spc="700" dirty="0">
                <a:ln>
                  <a:solidFill>
                    <a:schemeClr val="accent3">
                      <a:lumMod val="50000"/>
                    </a:schemeClr>
                  </a:solidFill>
                </a:ln>
                <a:blipFill>
                  <a:blip r:embed="rId9"/>
                  <a:stretch>
                    <a:fillRect/>
                  </a:stretch>
                </a:blipFill>
                <a:effectLst>
                  <a:outerShdw blurRad="38100" dist="38100" dir="2700000" algn="tl">
                    <a:srgbClr val="000000">
                      <a:alpha val="43137"/>
                    </a:srgbClr>
                  </a:outerShdw>
                </a:effectLst>
                <a:latin typeface="Candara" panose="020E0502030303020204" pitchFamily="34" charset="0"/>
              </a:rPr>
              <a:t>b</a:t>
            </a:r>
            <a:r>
              <a:rPr lang="de-DE" sz="7200" b="1" cap="none" spc="700" dirty="0">
                <a:ln>
                  <a:solidFill>
                    <a:schemeClr val="accent3">
                      <a:lumMod val="50000"/>
                    </a:schemeClr>
                  </a:solidFill>
                </a:ln>
                <a:blipFill>
                  <a:blip r:embed="rId9"/>
                  <a:stretch>
                    <a:fillRect/>
                  </a:stretch>
                </a:blipFill>
                <a:effectLst>
                  <a:outerShdw blurRad="38100" dist="38100" dir="2700000" algn="tl">
                    <a:srgbClr val="000000">
                      <a:alpha val="43137"/>
                    </a:srgbClr>
                  </a:outerShdw>
                </a:effectLst>
                <a:latin typeface="Candara" panose="020E0502030303020204" pitchFamily="34" charset="0"/>
              </a:rPr>
              <a:t>lick</a:t>
            </a:r>
          </a:p>
        </p:txBody>
      </p:sp>
      <p:pic>
        <p:nvPicPr>
          <p:cNvPr id="10" name="Grafik 9">
            <a:extLst>
              <a:ext uri="{FF2B5EF4-FFF2-40B4-BE49-F238E27FC236}">
                <a16:creationId xmlns:a16="http://schemas.microsoft.com/office/drawing/2014/main" id="{FEF3CBAC-7D48-7960-93BC-4EB039D53E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0458" y="-35846"/>
            <a:ext cx="2342326" cy="1560575"/>
          </a:xfrm>
          <a:prstGeom prst="rect">
            <a:avLst/>
          </a:prstGeom>
        </p:spPr>
      </p:pic>
    </p:spTree>
    <p:extLst>
      <p:ext uri="{BB962C8B-B14F-4D97-AF65-F5344CB8AC3E}">
        <p14:creationId xmlns:p14="http://schemas.microsoft.com/office/powerpoint/2010/main" val="342147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7" dur="1000"/>
                                        <p:tgtEl>
                                          <p:spTgt spid="4">
                                            <p:graphicEl>
                                              <a:dgm id="{0C2FDEF2-A415-4317-BF49-2F0A87F2FE5A}"/>
                                            </p:graphicEl>
                                          </p:spTgt>
                                        </p:tgtEl>
                                      </p:cBhvr>
                                    </p:animEffect>
                                    <p:anim calcmode="lin" valueType="num">
                                      <p:cBhvr>
                                        <p:cTn id="8"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14" dur="1000"/>
                                        <p:tgtEl>
                                          <p:spTgt spid="4">
                                            <p:graphicEl>
                                              <a:dgm id="{09A4EDD2-FE5F-4F77-9BC7-36DCBF3BCFB8}"/>
                                            </p:graphicEl>
                                          </p:spTgt>
                                        </p:tgtEl>
                                      </p:cBhvr>
                                    </p:animEffect>
                                    <p:anim calcmode="lin" valueType="num">
                                      <p:cBhvr>
                                        <p:cTn id="15"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21" dur="1000"/>
                                        <p:tgtEl>
                                          <p:spTgt spid="4">
                                            <p:graphicEl>
                                              <a:dgm id="{03A1FB19-05EE-46FF-9BFC-E6C83ADBD938}"/>
                                            </p:graphicEl>
                                          </p:spTgt>
                                        </p:tgtEl>
                                      </p:cBhvr>
                                    </p:animEffect>
                                    <p:anim calcmode="lin" valueType="num">
                                      <p:cBhvr>
                                        <p:cTn id="22"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28" dur="1000"/>
                                        <p:tgtEl>
                                          <p:spTgt spid="4">
                                            <p:graphicEl>
                                              <a:dgm id="{F62D5662-4FB1-4590-AEB8-78074FF878B1}"/>
                                            </p:graphicEl>
                                          </p:spTgt>
                                        </p:tgtEl>
                                      </p:cBhvr>
                                    </p:animEffect>
                                    <p:anim calcmode="lin" valueType="num">
                                      <p:cBhvr>
                                        <p:cTn id="29"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35" dur="1000"/>
                                        <p:tgtEl>
                                          <p:spTgt spid="4">
                                            <p:graphicEl>
                                              <a:dgm id="{7C9082F3-BE23-4F93-A295-2A6D144D84E3}"/>
                                            </p:graphicEl>
                                          </p:spTgt>
                                        </p:tgtEl>
                                      </p:cBhvr>
                                    </p:animEffect>
                                    <p:anim calcmode="lin" valueType="num">
                                      <p:cBhvr>
                                        <p:cTn id="36"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42" dur="1000"/>
                                        <p:tgtEl>
                                          <p:spTgt spid="4">
                                            <p:graphicEl>
                                              <a:dgm id="{FBE61225-A24C-4821-B840-22C44418829A}"/>
                                            </p:graphicEl>
                                          </p:spTgt>
                                        </p:tgtEl>
                                      </p:cBhvr>
                                    </p:animEffect>
                                    <p:anim calcmode="lin" valueType="num">
                                      <p:cBhvr>
                                        <p:cTn id="43"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1961176" y="1047930"/>
            <a:ext cx="9702504" cy="4601260"/>
          </a:xfrm>
          <a:prstGeom prst="rect">
            <a:avLst/>
          </a:prstGeom>
          <a:noFill/>
        </p:spPr>
        <p:txBody>
          <a:bodyPr wrap="square">
            <a:spAutoFit/>
          </a:bodyPr>
          <a:lstStyle/>
          <a:p>
            <a:pPr lvl="0" algn="ctr">
              <a:spcBef>
                <a:spcPts val="600"/>
              </a:spcBef>
              <a:defRPr/>
            </a:pP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de-DE" sz="3200" b="1" dirty="0">
                <a:solidFill>
                  <a:prstClr val="black"/>
                </a:solidFill>
                <a:latin typeface="Constantia" panose="02030602050306030303" pitchFamily="18" charset="0"/>
              </a:rPr>
              <a:t>Die vielfältigen Erfahrungen der Hebräer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waren eine Schule der Vorbereitung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auf ihre verheißene Heimat in KANAAN. </a:t>
            </a:r>
          </a:p>
          <a:p>
            <a:pPr lvl="0" algn="ctr">
              <a:spcBef>
                <a:spcPts val="600"/>
              </a:spcBef>
              <a:defRPr/>
            </a:pPr>
            <a:r>
              <a:rPr lang="de-DE" sz="3200" b="1" dirty="0">
                <a:solidFill>
                  <a:prstClr val="black"/>
                </a:solidFill>
                <a:latin typeface="Constantia" panose="02030602050306030303" pitchFamily="18" charset="0"/>
              </a:rPr>
              <a:t>GOTT will, dass Sein VOLK in diesen Tagen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mit demütigem Herzen und lernbereiter Haltung die Prüfungen Revue passieren lässt,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die das alte ISRAEL durchlaufen hat,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damit es in seiner Vorbereitung </a:t>
            </a:r>
            <a:br>
              <a:rPr lang="de-DE" sz="3200" b="1" dirty="0">
                <a:solidFill>
                  <a:prstClr val="black"/>
                </a:solidFill>
                <a:latin typeface="Constantia" panose="02030602050306030303" pitchFamily="18" charset="0"/>
              </a:rPr>
            </a:br>
            <a:r>
              <a:rPr lang="de-DE" sz="3200" b="1" dirty="0">
                <a:solidFill>
                  <a:prstClr val="black"/>
                </a:solidFill>
                <a:latin typeface="Constantia" panose="02030602050306030303" pitchFamily="18" charset="0"/>
              </a:rPr>
              <a:t>auf das Himmlische KANAAN unterwiesen wird</a:t>
            </a: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25079DD6-9B15-8E6F-3BAF-DDED7B6167B8}"/>
              </a:ext>
            </a:extLst>
          </p:cNvPr>
          <p:cNvSpPr txBox="1"/>
          <p:nvPr/>
        </p:nvSpPr>
        <p:spPr>
          <a:xfrm>
            <a:off x="2967898" y="6003110"/>
            <a:ext cx="7979428"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B8D8D0"/>
                </a:solidFill>
                <a:effectLst/>
                <a:uLnTx/>
                <a:uFillTx/>
                <a:latin typeface="Aptos" panose="02110004020202020204"/>
                <a:ea typeface="+mn-ea"/>
                <a:cs typeface="+mn-cs"/>
              </a:rPr>
              <a:t>E. G. White, Patriarchs and Prophets (Patriarchen und Propheten), S. 293 (engl.</a:t>
            </a:r>
            <a:r>
              <a:rPr kumimoji="0" lang="en" sz="1600" b="1" i="0" u="none" strike="noStrike" kern="1200" cap="none" spc="0" normalizeH="0" noProof="0" dirty="0">
                <a:ln>
                  <a:noFill/>
                </a:ln>
                <a:solidFill>
                  <a:srgbClr val="B8D8D0"/>
                </a:solidFill>
                <a:effectLst/>
                <a:uLnTx/>
                <a:uFillTx/>
                <a:latin typeface="Aptos" panose="02110004020202020204"/>
                <a:ea typeface="+mn-ea"/>
                <a:cs typeface="+mn-cs"/>
              </a:rPr>
              <a:t> Ausg.</a:t>
            </a:r>
            <a:r>
              <a:rPr kumimoji="0" lang="en" sz="1600" b="1" i="0" u="none" strike="noStrike" kern="1200" cap="none" spc="0" normalizeH="0" baseline="0" noProof="0" dirty="0">
                <a:ln>
                  <a:noFill/>
                </a:ln>
                <a:solidFill>
                  <a:srgbClr val="B8D8D0"/>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8000">
              <a:srgbClr val="DED5B6"/>
            </a:gs>
            <a:gs pos="81000">
              <a:schemeClr val="accent5">
                <a:lumMod val="40000"/>
                <a:lumOff val="60000"/>
              </a:schemeClr>
            </a:gs>
            <a:gs pos="11000">
              <a:schemeClr val="accent6">
                <a:lumMod val="45000"/>
                <a:lumOff val="55000"/>
              </a:schemeClr>
            </a:gs>
            <a:gs pos="30000">
              <a:schemeClr val="accent6">
                <a:lumMod val="45000"/>
                <a:lumOff val="55000"/>
              </a:schemeClr>
            </a:gs>
            <a:gs pos="100000">
              <a:schemeClr val="bg2">
                <a:lumMod val="50000"/>
              </a:schemeClr>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8F3313-86E1-2B3F-00FE-2E5CEE1C6C39}"/>
              </a:ext>
            </a:extLst>
          </p:cNvPr>
          <p:cNvSpPr txBox="1"/>
          <p:nvPr/>
        </p:nvSpPr>
        <p:spPr>
          <a:xfrm>
            <a:off x="1745065" y="30424"/>
            <a:ext cx="5774635" cy="1446550"/>
          </a:xfrm>
          <a:prstGeom prst="rect">
            <a:avLst/>
          </a:prstGeom>
          <a:noFill/>
        </p:spPr>
        <p:txBody>
          <a:bodyPr wrap="square">
            <a:spAutoFit/>
          </a:bodyPr>
          <a:lstStyle/>
          <a:p>
            <a:pPr lvl="0" algn="ctr">
              <a:defRPr/>
            </a:pPr>
            <a:r>
              <a:rPr lang="de-DE" sz="4400" b="1" spc="300" dirty="0">
                <a:ln w="12700" cmpd="sng">
                  <a:solidFill>
                    <a:srgbClr val="00CC00"/>
                  </a:solidFill>
                  <a:prstDash val="solid"/>
                </a:ln>
                <a:blipFill>
                  <a:blip r:embed="rId2"/>
                  <a:stretch>
                    <a:fillRect/>
                  </a:stretch>
                </a:blipFill>
                <a:effectLst>
                  <a:outerShdw blurRad="38100" dist="38100" dir="2700000" algn="tl">
                    <a:srgbClr val="000000">
                      <a:alpha val="43137"/>
                    </a:srgbClr>
                  </a:outerShdw>
                </a:effectLst>
              </a:rPr>
              <a:t>GESÄUBERTES WASSER</a:t>
            </a:r>
            <a:r>
              <a:rPr lang="de-DE" sz="4400" b="1" spc="30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rPr>
              <a:t> </a:t>
            </a:r>
          </a:p>
        </p:txBody>
      </p:sp>
      <p:sp>
        <p:nvSpPr>
          <p:cNvPr id="5" name="CuadroTexto 4">
            <a:extLst>
              <a:ext uri="{FF2B5EF4-FFF2-40B4-BE49-F238E27FC236}">
                <a16:creationId xmlns:a16="http://schemas.microsoft.com/office/drawing/2014/main" id="{BD444960-AFCA-6996-562F-5F1B5ECA270B}"/>
              </a:ext>
            </a:extLst>
          </p:cNvPr>
          <p:cNvSpPr txBox="1"/>
          <p:nvPr/>
        </p:nvSpPr>
        <p:spPr>
          <a:xfrm>
            <a:off x="6696754" y="69676"/>
            <a:ext cx="5495242" cy="1569660"/>
          </a:xfrm>
          <a:prstGeom prst="rect">
            <a:avLst/>
          </a:prstGeom>
          <a:noFill/>
        </p:spPr>
        <p:txBody>
          <a:bodyPr wrap="square">
            <a:spAutoFit/>
          </a:bodyPr>
          <a:lstStyle/>
          <a:p>
            <a:pPr lvl="0" algn="ctr">
              <a:defRPr/>
            </a:pPr>
            <a:r>
              <a:rPr lang="de-DE" sz="2000" b="1" dirty="0">
                <a:solidFill>
                  <a:prstClr val="white"/>
                </a:solidFill>
                <a:effectLst>
                  <a:glow rad="127000">
                    <a:srgbClr val="C03600"/>
                  </a:glow>
                </a:effectLst>
                <a:latin typeface="Candara" panose="020E0502030303020204" pitchFamily="34" charset="0"/>
              </a:rPr>
              <a:t>„Da kamen sie nach Mara; aber sie konnten </a:t>
            </a:r>
            <a:br>
              <a:rPr lang="de-DE" sz="2000" b="1" dirty="0">
                <a:solidFill>
                  <a:prstClr val="white"/>
                </a:solidFill>
                <a:effectLst>
                  <a:glow rad="127000">
                    <a:srgbClr val="C03600"/>
                  </a:glow>
                </a:effectLst>
                <a:latin typeface="Candara" panose="020E0502030303020204" pitchFamily="34" charset="0"/>
              </a:rPr>
            </a:br>
            <a:r>
              <a:rPr lang="de-DE" sz="2000" b="1" dirty="0">
                <a:solidFill>
                  <a:prstClr val="white"/>
                </a:solidFill>
                <a:effectLst>
                  <a:glow rad="127000">
                    <a:srgbClr val="C03600"/>
                  </a:glow>
                </a:effectLst>
                <a:latin typeface="Candara" panose="020E0502030303020204" pitchFamily="34" charset="0"/>
              </a:rPr>
              <a:t>das Wasser von Mara nicht trinken, </a:t>
            </a:r>
            <a:br>
              <a:rPr lang="de-DE" sz="2000" b="1" dirty="0">
                <a:solidFill>
                  <a:prstClr val="white"/>
                </a:solidFill>
                <a:effectLst>
                  <a:glow rad="127000">
                    <a:srgbClr val="C03600"/>
                  </a:glow>
                </a:effectLst>
                <a:latin typeface="Candara" panose="020E0502030303020204" pitchFamily="34" charset="0"/>
              </a:rPr>
            </a:br>
            <a:r>
              <a:rPr lang="de-DE" sz="2000" b="1" dirty="0">
                <a:solidFill>
                  <a:prstClr val="white"/>
                </a:solidFill>
                <a:effectLst>
                  <a:glow rad="127000">
                    <a:srgbClr val="C03600"/>
                  </a:glow>
                </a:effectLst>
                <a:latin typeface="Candara" panose="020E0502030303020204" pitchFamily="34" charset="0"/>
              </a:rPr>
              <a:t>denn es war sehr bitter. </a:t>
            </a:r>
            <a:br>
              <a:rPr lang="de-DE" sz="2000" b="1" dirty="0">
                <a:solidFill>
                  <a:prstClr val="white"/>
                </a:solidFill>
                <a:effectLst>
                  <a:glow rad="127000">
                    <a:srgbClr val="C03600"/>
                  </a:glow>
                </a:effectLst>
                <a:latin typeface="Candara" panose="020E0502030303020204" pitchFamily="34" charset="0"/>
              </a:rPr>
            </a:br>
            <a:r>
              <a:rPr lang="de-DE" sz="2000" b="1" dirty="0">
                <a:solidFill>
                  <a:prstClr val="white"/>
                </a:solidFill>
                <a:effectLst>
                  <a:glow rad="127000">
                    <a:srgbClr val="C03600"/>
                  </a:glow>
                </a:effectLst>
                <a:latin typeface="Candara" panose="020E0502030303020204" pitchFamily="34" charset="0"/>
              </a:rPr>
              <a:t>Daher nannte man den Ort Mara.</a:t>
            </a:r>
            <a:r>
              <a:rPr kumimoji="0" lang="en" sz="2000" b="1" i="0" u="none" strike="noStrike" kern="1200" cap="none" spc="0" normalizeH="0" baseline="0" noProof="0" dirty="0">
                <a:ln>
                  <a:noFill/>
                </a:ln>
                <a:solidFill>
                  <a:prstClr val="white"/>
                </a:solidFill>
                <a:effectLst>
                  <a:glow rad="127000">
                    <a:srgbClr val="C03600"/>
                  </a:glow>
                </a:effectLst>
                <a:uLnTx/>
                <a:uFillTx/>
                <a:latin typeface="Candara" panose="020E0502030303020204" pitchFamily="34" charset="0"/>
              </a:rPr>
              <a:t>” </a:t>
            </a:r>
            <a:br>
              <a:rPr kumimoji="0" lang="en" sz="2000" b="1" i="0" u="none" strike="noStrike" kern="1200" cap="none" spc="0" normalizeH="0" baseline="0" noProof="0" dirty="0">
                <a:ln>
                  <a:noFill/>
                </a:ln>
                <a:solidFill>
                  <a:prstClr val="white"/>
                </a:solidFill>
                <a:effectLst>
                  <a:glow rad="127000">
                    <a:srgbClr val="C03600"/>
                  </a:glow>
                </a:effectLst>
                <a:uLnTx/>
                <a:uFillTx/>
                <a:latin typeface="Candara" panose="020E0502030303020204" pitchFamily="34" charset="0"/>
              </a:rPr>
            </a:br>
            <a:r>
              <a:rPr kumimoji="0" lang="en" sz="1600" b="1" i="0" u="none" strike="noStrike" kern="1200" cap="none" spc="0" normalizeH="0" baseline="0" noProof="0" dirty="0">
                <a:ln>
                  <a:noFill/>
                </a:ln>
                <a:solidFill>
                  <a:prstClr val="white"/>
                </a:solidFill>
                <a:effectLst>
                  <a:glow rad="127000">
                    <a:srgbClr val="C03600"/>
                  </a:glow>
                </a:effectLst>
                <a:uLnTx/>
                <a:uFillTx/>
                <a:latin typeface="Candara" panose="020E0502030303020204" pitchFamily="34" charset="0"/>
              </a:rPr>
              <a:t>(2. Mose 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5163955" y="1762447"/>
            <a:ext cx="6489566" cy="1523494"/>
          </a:xfrm>
          <a:prstGeom prst="rect">
            <a:avLst/>
          </a:prstGeom>
          <a:noFill/>
        </p:spPr>
        <p:txBody>
          <a:bodyPr wrap="square" rtlCol="0">
            <a:spAutoFit/>
          </a:bodyPr>
          <a:lstStyle/>
          <a:p>
            <a:pPr lvl="0" algn="ctr">
              <a:spcBef>
                <a:spcPts val="600"/>
              </a:spcBef>
              <a:defRPr/>
            </a:pPr>
            <a:r>
              <a:rPr lang="de-DE" sz="2200" b="1" dirty="0">
                <a:solidFill>
                  <a:prstClr val="black"/>
                </a:solidFill>
              </a:rPr>
              <a:t>Wenn GOTT mit uns ist, wie kann uns dann </a:t>
            </a:r>
            <a:br>
              <a:rPr lang="de-DE" sz="2200" b="1" dirty="0">
                <a:solidFill>
                  <a:prstClr val="black"/>
                </a:solidFill>
              </a:rPr>
            </a:br>
            <a:r>
              <a:rPr lang="de-DE" sz="2200" b="1" dirty="0">
                <a:solidFill>
                  <a:prstClr val="black"/>
                </a:solidFill>
              </a:rPr>
              <a:t>etwas Schlimmes widerfahren? </a:t>
            </a:r>
          </a:p>
          <a:p>
            <a:pPr lvl="0" algn="ctr">
              <a:spcBef>
                <a:spcPts val="600"/>
              </a:spcBef>
              <a:defRPr/>
            </a:pPr>
            <a:r>
              <a:rPr lang="de-DE" sz="2200" b="1" dirty="0">
                <a:solidFill>
                  <a:prstClr val="black"/>
                </a:solidFill>
              </a:rPr>
              <a:t>Das schien die Philosophie des Volkes Israel zu sein, nachdem es das Rote Meer überquert hatte.</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3">
            <a:extLst>
              <a:ext uri="{28A0092B-C50C-407E-A947-70E740481C1C}">
                <a14:useLocalDpi xmlns:a14="http://schemas.microsoft.com/office/drawing/2010/main"/>
              </a:ext>
            </a:extLst>
          </a:blip>
          <a:srcRect t="11697"/>
          <a:stretch>
            <a:fillRect/>
          </a:stretch>
        </p:blipFill>
        <p:spPr>
          <a:xfrm>
            <a:off x="22185" y="1331560"/>
            <a:ext cx="5261469" cy="4646019"/>
          </a:xfrm>
          <a:prstGeom prst="rect">
            <a:avLst/>
          </a:prstGeom>
          <a:effectLst>
            <a:softEdge rad="635000"/>
          </a:effectLst>
        </p:spPr>
      </p:pic>
      <p:sp>
        <p:nvSpPr>
          <p:cNvPr id="4" name="CuadroTexto 3">
            <a:extLst>
              <a:ext uri="{FF2B5EF4-FFF2-40B4-BE49-F238E27FC236}">
                <a16:creationId xmlns:a16="http://schemas.microsoft.com/office/drawing/2014/main" id="{7BA9CE89-03DA-5A6B-E918-638A76B1DD36}"/>
              </a:ext>
            </a:extLst>
          </p:cNvPr>
          <p:cNvSpPr txBox="1"/>
          <p:nvPr/>
        </p:nvSpPr>
        <p:spPr>
          <a:xfrm>
            <a:off x="5163955" y="3593717"/>
            <a:ext cx="6601325" cy="2754600"/>
          </a:xfrm>
          <a:prstGeom prst="rect">
            <a:avLst/>
          </a:prstGeom>
          <a:noFill/>
        </p:spPr>
        <p:txBody>
          <a:bodyPr wrap="square">
            <a:spAutoFit/>
          </a:bodyPr>
          <a:lstStyle/>
          <a:p>
            <a:pPr lvl="0" algn="ctr">
              <a:spcBef>
                <a:spcPts val="600"/>
              </a:spcBef>
              <a:defRPr/>
            </a:pPr>
            <a:r>
              <a:rPr lang="de-DE" sz="2400" b="1" dirty="0">
                <a:solidFill>
                  <a:prstClr val="black"/>
                </a:solidFill>
              </a:rPr>
              <a:t>Als sie feststellten, </a:t>
            </a:r>
            <a:br>
              <a:rPr lang="de-DE" sz="2400" b="1" dirty="0">
                <a:solidFill>
                  <a:prstClr val="black"/>
                </a:solidFill>
              </a:rPr>
            </a:br>
            <a:r>
              <a:rPr lang="de-DE" sz="2400" b="1" dirty="0">
                <a:solidFill>
                  <a:prstClr val="black"/>
                </a:solidFill>
              </a:rPr>
              <a:t>dass das Wasser nicht trinkbar war, </a:t>
            </a:r>
            <a:br>
              <a:rPr lang="de-DE" sz="2400" b="1" dirty="0">
                <a:solidFill>
                  <a:prstClr val="black"/>
                </a:solidFill>
              </a:rPr>
            </a:br>
            <a:r>
              <a:rPr lang="de-DE" sz="2400" b="1" dirty="0">
                <a:solidFill>
                  <a:prstClr val="black"/>
                </a:solidFill>
              </a:rPr>
              <a:t>beklagten sie sich: „Was sollen wir trinken?“ </a:t>
            </a:r>
            <a:br>
              <a:rPr lang="de-DE" sz="2400" b="1" dirty="0">
                <a:solidFill>
                  <a:prstClr val="black"/>
                </a:solidFill>
              </a:rPr>
            </a:br>
            <a:r>
              <a:rPr lang="de-DE" sz="2400" b="1" dirty="0">
                <a:solidFill>
                  <a:prstClr val="black"/>
                </a:solidFill>
              </a:rPr>
              <a:t>(2. Mose 15,24). </a:t>
            </a:r>
          </a:p>
          <a:p>
            <a:pPr lvl="0" algn="ctr">
              <a:spcBef>
                <a:spcPts val="600"/>
              </a:spcBef>
              <a:defRPr/>
            </a:pPr>
            <a:r>
              <a:rPr lang="de-DE" sz="2400" b="1" dirty="0">
                <a:solidFill>
                  <a:prstClr val="black"/>
                </a:solidFill>
              </a:rPr>
              <a:t>GOTT hätte das Wasser reinigen können, </a:t>
            </a:r>
            <a:br>
              <a:rPr lang="de-DE" sz="2400" b="1" dirty="0">
                <a:solidFill>
                  <a:prstClr val="black"/>
                </a:solidFill>
              </a:rPr>
            </a:br>
            <a:r>
              <a:rPr lang="de-DE" sz="2400" b="1" dirty="0">
                <a:solidFill>
                  <a:prstClr val="black"/>
                </a:solidFill>
              </a:rPr>
              <a:t>bevor sie ankamen, </a:t>
            </a:r>
            <a:br>
              <a:rPr lang="de-DE" sz="2400" b="1" dirty="0">
                <a:solidFill>
                  <a:prstClr val="black"/>
                </a:solidFill>
              </a:rPr>
            </a:br>
            <a:r>
              <a:rPr lang="de-DE" sz="2400" b="1" dirty="0">
                <a:solidFill>
                  <a:prstClr val="black"/>
                </a:solidFill>
              </a:rPr>
              <a:t>aber ER wartete auf den richtigen Zeitpunkt.</a:t>
            </a:r>
            <a:endParaRPr kumimoji="0" lang="en" sz="2400" b="1" i="0" u="none" strike="noStrike" kern="1200" cap="none" spc="0" normalizeH="0" baseline="0" noProof="0" dirty="0">
              <a:ln>
                <a:noFill/>
              </a:ln>
              <a:solidFill>
                <a:prstClr val="black"/>
              </a:solidFill>
              <a:effectLst/>
              <a:uLnTx/>
              <a:uFillTx/>
              <a:latin typeface="Aptos" panose="02110004020202020204"/>
            </a:endParaRPr>
          </a:p>
        </p:txBody>
      </p:sp>
      <p:grpSp>
        <p:nvGrpSpPr>
          <p:cNvPr id="2" name="Diagram group">
            <a:extLst>
              <a:ext uri="{FF2B5EF4-FFF2-40B4-BE49-F238E27FC236}">
                <a16:creationId xmlns:a16="http://schemas.microsoft.com/office/drawing/2014/main" id="{BF6B43D5-F44A-30EB-D039-F2765132DCF8}"/>
              </a:ext>
            </a:extLst>
          </p:cNvPr>
          <p:cNvGrpSpPr/>
          <p:nvPr/>
        </p:nvGrpSpPr>
        <p:grpSpPr>
          <a:xfrm>
            <a:off x="-25584" y="62995"/>
            <a:ext cx="2728183" cy="1167371"/>
            <a:chOff x="0" y="3096"/>
            <a:chExt cx="8027290" cy="1167371"/>
          </a:xfrm>
          <a:scene3d>
            <a:camera prst="perspectiveHeroicExtremeRightFacing" zoom="82000">
              <a:rot lat="21300000" lon="20400000" rev="180000"/>
            </a:camera>
            <a:lightRig rig="morning" dir="t">
              <a:rot lat="0" lon="0" rev="20400000"/>
            </a:lightRig>
          </a:scene3d>
        </p:grpSpPr>
        <p:grpSp>
          <p:nvGrpSpPr>
            <p:cNvPr id="7" name="Gruppieren 6">
              <a:extLst>
                <a:ext uri="{FF2B5EF4-FFF2-40B4-BE49-F238E27FC236}">
                  <a16:creationId xmlns:a16="http://schemas.microsoft.com/office/drawing/2014/main" id="{11650E68-B2EC-056F-CACF-88CE520722A3}"/>
                </a:ext>
              </a:extLst>
            </p:cNvPr>
            <p:cNvGrpSpPr/>
            <p:nvPr/>
          </p:nvGrpSpPr>
          <p:grpSpPr>
            <a:xfrm>
              <a:off x="0" y="3096"/>
              <a:ext cx="8027290" cy="1167371"/>
              <a:chOff x="0" y="3096"/>
              <a:chExt cx="8027290" cy="1167371"/>
            </a:xfrm>
          </p:grpSpPr>
          <p:sp>
            <p:nvSpPr>
              <p:cNvPr id="11" name="Legende: mit Pfeil nach oben 10">
                <a:extLst>
                  <a:ext uri="{FF2B5EF4-FFF2-40B4-BE49-F238E27FC236}">
                    <a16:creationId xmlns:a16="http://schemas.microsoft.com/office/drawing/2014/main" id="{C9D277B9-E759-8FE6-A3F2-ED0D739D719E}"/>
                  </a:ext>
                </a:extLst>
              </p:cNvPr>
              <p:cNvSpPr/>
              <p:nvPr/>
            </p:nvSpPr>
            <p:spPr>
              <a:xfrm rot="10800000">
                <a:off x="0" y="3096"/>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10079980"/>
                  <a:satOff val="0"/>
                  <a:lumOff val="0"/>
                  <a:alphaOff val="0"/>
                </a:schemeClr>
              </a:fillRef>
              <a:effectRef idx="2">
                <a:schemeClr val="accent5">
                  <a:hueOff val="10079980"/>
                  <a:satOff val="0"/>
                  <a:lumOff val="0"/>
                  <a:alphaOff val="0"/>
                </a:schemeClr>
              </a:effectRef>
              <a:fontRef idx="minor">
                <a:schemeClr val="lt1"/>
              </a:fontRef>
            </p:style>
            <p:txBody>
              <a:bodyPr/>
              <a:lstStyle/>
              <a:p>
                <a:endParaRPr lang="de-DE"/>
              </a:p>
            </p:txBody>
          </p:sp>
          <p:sp>
            <p:nvSpPr>
              <p:cNvPr id="13" name="Legende: mit Pfeil nach oben 4">
                <a:extLst>
                  <a:ext uri="{FF2B5EF4-FFF2-40B4-BE49-F238E27FC236}">
                    <a16:creationId xmlns:a16="http://schemas.microsoft.com/office/drawing/2014/main" id="{C22F8B19-8612-B710-9829-F643D900891F}"/>
                  </a:ext>
                </a:extLst>
              </p:cNvPr>
              <p:cNvSpPr txBox="1"/>
              <p:nvPr/>
            </p:nvSpPr>
            <p:spPr>
              <a:xfrm rot="21600000">
                <a:off x="0" y="3096"/>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000" b="1" i="1" kern="1200" dirty="0">
                    <a:effectLst>
                      <a:outerShdw blurRad="38100" dist="38100" dir="2700000" algn="tl">
                        <a:srgbClr val="000000">
                          <a:alpha val="43137"/>
                        </a:srgbClr>
                      </a:outerShdw>
                    </a:effectLst>
                  </a:rPr>
                  <a:t>So, 10.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Bitteres Wasser</a:t>
                </a:r>
                <a:endParaRPr lang="es-ES" sz="2000" i="1" kern="1200"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8000">
              <a:srgbClr val="DED5B6"/>
            </a:gs>
            <a:gs pos="81000">
              <a:schemeClr val="accent5">
                <a:lumMod val="40000"/>
                <a:lumOff val="60000"/>
              </a:schemeClr>
            </a:gs>
            <a:gs pos="11000">
              <a:schemeClr val="accent6">
                <a:lumMod val="45000"/>
                <a:lumOff val="55000"/>
              </a:schemeClr>
            </a:gs>
            <a:gs pos="30000">
              <a:schemeClr val="accent6">
                <a:lumMod val="45000"/>
                <a:lumOff val="55000"/>
              </a:schemeClr>
            </a:gs>
            <a:gs pos="100000">
              <a:schemeClr val="bg2">
                <a:lumMod val="50000"/>
              </a:schemeClr>
            </a:gs>
          </a:gsLst>
          <a:lin ang="5400000" scaled="1"/>
        </a:gradFill>
        <a:effectLst/>
      </p:bgPr>
    </p:bg>
    <p:spTree>
      <p:nvGrpSpPr>
        <p:cNvPr id="1" name="">
          <a:extLst>
            <a:ext uri="{FF2B5EF4-FFF2-40B4-BE49-F238E27FC236}">
              <a16:creationId xmlns:a16="http://schemas.microsoft.com/office/drawing/2014/main" id="{650CDDE6-F673-0DB6-C748-FF73F9A900E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90FB540-6CA1-D444-8152-9345559E058B}"/>
              </a:ext>
            </a:extLst>
          </p:cNvPr>
          <p:cNvSpPr txBox="1"/>
          <p:nvPr/>
        </p:nvSpPr>
        <p:spPr>
          <a:xfrm>
            <a:off x="2702599" y="40475"/>
            <a:ext cx="8699415" cy="769441"/>
          </a:xfrm>
          <a:prstGeom prst="rect">
            <a:avLst/>
          </a:prstGeom>
          <a:noFill/>
        </p:spPr>
        <p:txBody>
          <a:bodyPr wrap="square">
            <a:spAutoFit/>
          </a:bodyPr>
          <a:lstStyle/>
          <a:p>
            <a:pPr lvl="0" algn="ctr">
              <a:defRPr/>
            </a:pPr>
            <a:r>
              <a:rPr lang="de-DE" sz="4400" b="1" spc="300" dirty="0">
                <a:ln w="12700" cmpd="sng">
                  <a:solidFill>
                    <a:srgbClr val="00CC00"/>
                  </a:solidFill>
                  <a:prstDash val="solid"/>
                </a:ln>
                <a:blipFill>
                  <a:blip r:embed="rId2"/>
                  <a:stretch>
                    <a:fillRect/>
                  </a:stretch>
                </a:blipFill>
                <a:effectLst>
                  <a:outerShdw blurRad="38100" dist="38100" dir="2700000" algn="tl">
                    <a:srgbClr val="000000">
                      <a:alpha val="43137"/>
                    </a:srgbClr>
                  </a:outerShdw>
                </a:effectLst>
              </a:rPr>
              <a:t>GESÄUBERTES WASSER</a:t>
            </a:r>
            <a:r>
              <a:rPr lang="de-DE" sz="4400" b="1" spc="30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rPr>
              <a:t> </a:t>
            </a:r>
          </a:p>
        </p:txBody>
      </p:sp>
      <p:pic>
        <p:nvPicPr>
          <p:cNvPr id="8" name="Imagen 7" descr="Un dibujo de una persona&#10;&#10;El contenido generado por IA puede ser incorrecto.">
            <a:extLst>
              <a:ext uri="{FF2B5EF4-FFF2-40B4-BE49-F238E27FC236}">
                <a16:creationId xmlns:a16="http://schemas.microsoft.com/office/drawing/2014/main" id="{179B6691-D62B-C08A-8B6A-C58F382537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7040" y="455376"/>
            <a:ext cx="7933550" cy="5415317"/>
          </a:xfrm>
          <a:prstGeom prst="rect">
            <a:avLst/>
          </a:prstGeom>
          <a:effectLst>
            <a:softEdge rad="635000"/>
          </a:effectLst>
        </p:spPr>
      </p:pic>
      <p:sp>
        <p:nvSpPr>
          <p:cNvPr id="12" name="CuadroTexto 11">
            <a:extLst>
              <a:ext uri="{FF2B5EF4-FFF2-40B4-BE49-F238E27FC236}">
                <a16:creationId xmlns:a16="http://schemas.microsoft.com/office/drawing/2014/main" id="{9DAE7E7D-3557-B6A9-AD5B-8544AEFD65CD}"/>
              </a:ext>
            </a:extLst>
          </p:cNvPr>
          <p:cNvSpPr txBox="1"/>
          <p:nvPr/>
        </p:nvSpPr>
        <p:spPr>
          <a:xfrm>
            <a:off x="184290" y="4113116"/>
            <a:ext cx="4794110" cy="1446550"/>
          </a:xfrm>
          <a:prstGeom prst="rect">
            <a:avLst/>
          </a:prstGeom>
          <a:noFill/>
        </p:spPr>
        <p:txBody>
          <a:bodyPr wrap="square">
            <a:spAutoFit/>
          </a:bodyPr>
          <a:lstStyle/>
          <a:p>
            <a:pPr lvl="0">
              <a:spcBef>
                <a:spcPts val="600"/>
              </a:spcBef>
              <a:defRPr/>
            </a:pPr>
            <a:r>
              <a:rPr lang="de-DE" sz="2200" b="1" dirty="0">
                <a:solidFill>
                  <a:prstClr val="black"/>
                </a:solidFill>
              </a:rPr>
              <a:t>GOTT will, dass wir uns </a:t>
            </a:r>
            <a:br>
              <a:rPr lang="de-DE" sz="2200" b="1" dirty="0">
                <a:solidFill>
                  <a:prstClr val="black"/>
                </a:solidFill>
              </a:rPr>
            </a:br>
            <a:r>
              <a:rPr lang="de-DE" sz="2200" b="1" dirty="0">
                <a:solidFill>
                  <a:prstClr val="black"/>
                </a:solidFill>
              </a:rPr>
              <a:t>Seiner GEGENWART bewusst sind, </a:t>
            </a:r>
            <a:br>
              <a:rPr lang="de-DE" sz="2200" b="1" dirty="0">
                <a:solidFill>
                  <a:prstClr val="black"/>
                </a:solidFill>
              </a:rPr>
            </a:br>
            <a:r>
              <a:rPr lang="de-DE" sz="2200" b="1" dirty="0">
                <a:solidFill>
                  <a:prstClr val="black"/>
                </a:solidFill>
              </a:rPr>
              <a:t>auf Seine GEBOTE achten </a:t>
            </a:r>
            <a:br>
              <a:rPr lang="de-DE" sz="2200" b="1" dirty="0">
                <a:solidFill>
                  <a:prstClr val="black"/>
                </a:solidFill>
              </a:rPr>
            </a:br>
            <a:r>
              <a:rPr lang="de-DE" sz="2200" b="1" dirty="0">
                <a:solidFill>
                  <a:prstClr val="black"/>
                </a:solidFill>
              </a:rPr>
              <a:t>und mit Ihm </a:t>
            </a:r>
            <a:r>
              <a:rPr lang="de-DE" sz="2200" b="1" dirty="0">
                <a:solidFill>
                  <a:prstClr val="black"/>
                </a:solidFill>
                <a:highlight>
                  <a:srgbClr val="FFFF00"/>
                </a:highlight>
              </a:rPr>
              <a:t>zusammenarbeiten.</a:t>
            </a:r>
            <a:endParaRPr kumimoji="0" lang="en" sz="2200" b="1" i="0" u="none" strike="noStrike" kern="1200" cap="none" spc="0" normalizeH="0" baseline="0" noProof="0" dirty="0">
              <a:ln>
                <a:noFill/>
              </a:ln>
              <a:solidFill>
                <a:prstClr val="black"/>
              </a:solidFill>
              <a:effectLst/>
              <a:highlight>
                <a:srgbClr val="FFFF00"/>
              </a:highlight>
              <a:uLnTx/>
              <a:uFillTx/>
              <a:latin typeface="Aptos" panose="02110004020202020204"/>
            </a:endParaRPr>
          </a:p>
        </p:txBody>
      </p:sp>
      <p:sp>
        <p:nvSpPr>
          <p:cNvPr id="14" name="CuadroTexto 13">
            <a:extLst>
              <a:ext uri="{FF2B5EF4-FFF2-40B4-BE49-F238E27FC236}">
                <a16:creationId xmlns:a16="http://schemas.microsoft.com/office/drawing/2014/main" id="{22448B01-74F5-AF82-E7D5-5D62D5E1882D}"/>
              </a:ext>
            </a:extLst>
          </p:cNvPr>
          <p:cNvSpPr txBox="1"/>
          <p:nvPr/>
        </p:nvSpPr>
        <p:spPr>
          <a:xfrm>
            <a:off x="184290" y="1194548"/>
            <a:ext cx="4621390" cy="2877711"/>
          </a:xfrm>
          <a:prstGeom prst="rect">
            <a:avLst/>
          </a:prstGeom>
          <a:noFill/>
        </p:spPr>
        <p:txBody>
          <a:bodyPr wrap="square">
            <a:spAutoFit/>
          </a:bodyPr>
          <a:lstStyle/>
          <a:p>
            <a:pPr lvl="0">
              <a:spcBef>
                <a:spcPts val="600"/>
              </a:spcBef>
              <a:defRPr/>
            </a:pPr>
            <a:r>
              <a:rPr lang="de-DE" sz="2200" b="1" dirty="0">
                <a:solidFill>
                  <a:prstClr val="black"/>
                </a:solidFill>
              </a:rPr>
              <a:t>(2. Mose 15,24.25):</a:t>
            </a:r>
            <a:br>
              <a:rPr lang="de-DE" sz="2200" b="1" dirty="0">
                <a:solidFill>
                  <a:prstClr val="black"/>
                </a:solidFill>
              </a:rPr>
            </a:br>
            <a:r>
              <a:rPr lang="de-DE" sz="2200" b="1" dirty="0">
                <a:solidFill>
                  <a:prstClr val="black"/>
                </a:solidFill>
              </a:rPr>
              <a:t>„ 24 Da murrte das Volk gegen MOSE und sprach: </a:t>
            </a:r>
            <a:br>
              <a:rPr lang="de-DE" sz="2200" b="1" dirty="0">
                <a:solidFill>
                  <a:prstClr val="black"/>
                </a:solidFill>
              </a:rPr>
            </a:br>
            <a:r>
              <a:rPr lang="de-DE" sz="2200" b="1" dirty="0">
                <a:solidFill>
                  <a:prstClr val="black"/>
                </a:solidFill>
              </a:rPr>
              <a:t>,Was sollen wir trinken? </a:t>
            </a:r>
          </a:p>
          <a:p>
            <a:pPr lvl="0">
              <a:spcBef>
                <a:spcPts val="600"/>
              </a:spcBef>
              <a:defRPr/>
            </a:pPr>
            <a:r>
              <a:rPr lang="de-DE" sz="2200" b="1" dirty="0">
                <a:solidFill>
                  <a:prstClr val="black"/>
                </a:solidFill>
              </a:rPr>
              <a:t>25 Er schrie zu dem HERRN </a:t>
            </a:r>
            <a:br>
              <a:rPr lang="de-DE" sz="2200" b="1" dirty="0">
                <a:solidFill>
                  <a:prstClr val="black"/>
                </a:solidFill>
              </a:rPr>
            </a:br>
            <a:r>
              <a:rPr lang="de-DE" sz="2200" b="1" dirty="0">
                <a:solidFill>
                  <a:prstClr val="black"/>
                </a:solidFill>
              </a:rPr>
              <a:t>und der HERR zeigte ihm ein Holz; das warf er ins Wasser, </a:t>
            </a:r>
            <a:br>
              <a:rPr lang="de-DE" sz="2200" b="1" dirty="0">
                <a:solidFill>
                  <a:prstClr val="black"/>
                </a:solidFill>
              </a:rPr>
            </a:br>
            <a:r>
              <a:rPr lang="de-DE" sz="2200" b="1" dirty="0">
                <a:solidFill>
                  <a:prstClr val="black"/>
                </a:solidFill>
              </a:rPr>
              <a:t>da wurde es süß.“ </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4B1AB52C-EE98-9E75-7EB9-5D9CAE2927AA}"/>
              </a:ext>
            </a:extLst>
          </p:cNvPr>
          <p:cNvSpPr txBox="1"/>
          <p:nvPr/>
        </p:nvSpPr>
        <p:spPr>
          <a:xfrm>
            <a:off x="71120" y="5559666"/>
            <a:ext cx="11936590" cy="1107996"/>
          </a:xfrm>
          <a:prstGeom prst="rect">
            <a:avLst/>
          </a:prstGeom>
          <a:noFill/>
        </p:spPr>
        <p:txBody>
          <a:bodyPr wrap="square">
            <a:spAutoFit/>
          </a:bodyPr>
          <a:lstStyle/>
          <a:p>
            <a:pPr lvl="0" algn="ctr">
              <a:spcBef>
                <a:spcPts val="600"/>
              </a:spcBef>
              <a:defRPr/>
            </a:pPr>
            <a:r>
              <a:rPr lang="de-DE" sz="2200" b="1" dirty="0">
                <a:solidFill>
                  <a:prstClr val="black"/>
                </a:solidFill>
              </a:rPr>
              <a:t>Wenn Israel </a:t>
            </a:r>
            <a:r>
              <a:rPr lang="de-DE" sz="2200" b="1" dirty="0">
                <a:solidFill>
                  <a:prstClr val="black"/>
                </a:solidFill>
                <a:highlight>
                  <a:srgbClr val="FFFF00"/>
                </a:highlight>
              </a:rPr>
              <a:t>GOTTES Anforderungen erfüllte </a:t>
            </a:r>
            <a:r>
              <a:rPr lang="de-DE" sz="2200" b="1" dirty="0">
                <a:solidFill>
                  <a:prstClr val="black"/>
                </a:solidFill>
              </a:rPr>
              <a:t>und </a:t>
            </a:r>
            <a:r>
              <a:rPr lang="de-DE" sz="2200" b="1" dirty="0">
                <a:solidFill>
                  <a:prstClr val="black"/>
                </a:solidFill>
                <a:highlight>
                  <a:srgbClr val="FFFF00"/>
                </a:highlight>
              </a:rPr>
              <a:t>die GESETZE BEFOLGTE, </a:t>
            </a:r>
            <a:br>
              <a:rPr lang="de-DE" sz="2200" b="1" dirty="0">
                <a:solidFill>
                  <a:prstClr val="black"/>
                </a:solidFill>
              </a:rPr>
            </a:br>
            <a:r>
              <a:rPr lang="de-DE" sz="2200" b="1" dirty="0">
                <a:solidFill>
                  <a:prstClr val="black"/>
                </a:solidFill>
              </a:rPr>
              <a:t>die GOTT ihnen gegeben hatte, konnten sie </a:t>
            </a:r>
            <a:r>
              <a:rPr lang="de-DE" sz="2200" b="1" dirty="0">
                <a:solidFill>
                  <a:prstClr val="black"/>
                </a:solidFill>
                <a:highlight>
                  <a:srgbClr val="FFFF00"/>
                </a:highlight>
              </a:rPr>
              <a:t>sicher </a:t>
            </a:r>
            <a:r>
              <a:rPr lang="de-DE" sz="2200" b="1" dirty="0">
                <a:solidFill>
                  <a:prstClr val="black"/>
                </a:solidFill>
              </a:rPr>
              <a:t>sein, </a:t>
            </a:r>
            <a:br>
              <a:rPr lang="de-DE" sz="2200" b="1" dirty="0">
                <a:solidFill>
                  <a:prstClr val="black"/>
                </a:solidFill>
              </a:rPr>
            </a:br>
            <a:r>
              <a:rPr lang="de-DE" sz="2200" b="1" dirty="0">
                <a:solidFill>
                  <a:prstClr val="black"/>
                </a:solidFill>
              </a:rPr>
              <a:t>dass sie </a:t>
            </a:r>
            <a:r>
              <a:rPr lang="de-DE" sz="2200" b="1" dirty="0">
                <a:solidFill>
                  <a:prstClr val="black"/>
                </a:solidFill>
                <a:highlight>
                  <a:srgbClr val="FFFF00"/>
                </a:highlight>
              </a:rPr>
              <a:t>vor dem Bösen GESCHÜTZT </a:t>
            </a:r>
            <a:r>
              <a:rPr lang="de-DE" sz="2200" b="1" dirty="0">
                <a:solidFill>
                  <a:prstClr val="black"/>
                </a:solidFill>
              </a:rPr>
              <a:t>waren (2. Mose 15,26).</a:t>
            </a:r>
            <a:endParaRPr kumimoji="0" lang="en" sz="2200" b="1" i="0" u="none" strike="noStrike" kern="1200" cap="none" spc="0" normalizeH="0" baseline="0" noProof="0" dirty="0">
              <a:ln>
                <a:noFill/>
              </a:ln>
              <a:solidFill>
                <a:prstClr val="black"/>
              </a:solidFill>
              <a:effectLst/>
              <a:uLnTx/>
              <a:uFillTx/>
              <a:latin typeface="Aptos" panose="02110004020202020204"/>
            </a:endParaRPr>
          </a:p>
        </p:txBody>
      </p:sp>
      <p:grpSp>
        <p:nvGrpSpPr>
          <p:cNvPr id="2" name="Diagram group">
            <a:extLst>
              <a:ext uri="{FF2B5EF4-FFF2-40B4-BE49-F238E27FC236}">
                <a16:creationId xmlns:a16="http://schemas.microsoft.com/office/drawing/2014/main" id="{8551F0E8-0602-3AB4-D03A-E239F58AFE7E}"/>
              </a:ext>
            </a:extLst>
          </p:cNvPr>
          <p:cNvGrpSpPr/>
          <p:nvPr/>
        </p:nvGrpSpPr>
        <p:grpSpPr>
          <a:xfrm>
            <a:off x="-25584" y="62995"/>
            <a:ext cx="2728183" cy="1167371"/>
            <a:chOff x="0" y="3096"/>
            <a:chExt cx="8027290" cy="1167371"/>
          </a:xfrm>
          <a:scene3d>
            <a:camera prst="perspectiveHeroicExtremeRightFacing" zoom="82000">
              <a:rot lat="21300000" lon="20400000" rev="180000"/>
            </a:camera>
            <a:lightRig rig="morning" dir="t">
              <a:rot lat="0" lon="0" rev="20400000"/>
            </a:lightRig>
          </a:scene3d>
        </p:grpSpPr>
        <p:grpSp>
          <p:nvGrpSpPr>
            <p:cNvPr id="7" name="Gruppieren 6">
              <a:extLst>
                <a:ext uri="{FF2B5EF4-FFF2-40B4-BE49-F238E27FC236}">
                  <a16:creationId xmlns:a16="http://schemas.microsoft.com/office/drawing/2014/main" id="{A6C5979C-A19E-6ABC-0BDE-F3E25ECBA401}"/>
                </a:ext>
              </a:extLst>
            </p:cNvPr>
            <p:cNvGrpSpPr/>
            <p:nvPr/>
          </p:nvGrpSpPr>
          <p:grpSpPr>
            <a:xfrm>
              <a:off x="0" y="3096"/>
              <a:ext cx="8027290" cy="1167371"/>
              <a:chOff x="0" y="3096"/>
              <a:chExt cx="8027290" cy="1167371"/>
            </a:xfrm>
          </p:grpSpPr>
          <p:sp>
            <p:nvSpPr>
              <p:cNvPr id="11" name="Legende: mit Pfeil nach oben 10">
                <a:extLst>
                  <a:ext uri="{FF2B5EF4-FFF2-40B4-BE49-F238E27FC236}">
                    <a16:creationId xmlns:a16="http://schemas.microsoft.com/office/drawing/2014/main" id="{F9D02D43-6304-75F5-B5B7-64A86CE6424B}"/>
                  </a:ext>
                </a:extLst>
              </p:cNvPr>
              <p:cNvSpPr/>
              <p:nvPr/>
            </p:nvSpPr>
            <p:spPr>
              <a:xfrm rot="10800000">
                <a:off x="0" y="3096"/>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10079980"/>
                  <a:satOff val="0"/>
                  <a:lumOff val="0"/>
                  <a:alphaOff val="0"/>
                </a:schemeClr>
              </a:fillRef>
              <a:effectRef idx="2">
                <a:schemeClr val="accent5">
                  <a:hueOff val="10079980"/>
                  <a:satOff val="0"/>
                  <a:lumOff val="0"/>
                  <a:alphaOff val="0"/>
                </a:schemeClr>
              </a:effectRef>
              <a:fontRef idx="minor">
                <a:schemeClr val="lt1"/>
              </a:fontRef>
            </p:style>
            <p:txBody>
              <a:bodyPr/>
              <a:lstStyle/>
              <a:p>
                <a:endParaRPr lang="de-DE"/>
              </a:p>
            </p:txBody>
          </p:sp>
          <p:sp>
            <p:nvSpPr>
              <p:cNvPr id="13" name="Legende: mit Pfeil nach oben 4">
                <a:extLst>
                  <a:ext uri="{FF2B5EF4-FFF2-40B4-BE49-F238E27FC236}">
                    <a16:creationId xmlns:a16="http://schemas.microsoft.com/office/drawing/2014/main" id="{12420D5C-C743-D2BF-DD8C-D60BF1F1A166}"/>
                  </a:ext>
                </a:extLst>
              </p:cNvPr>
              <p:cNvSpPr txBox="1"/>
              <p:nvPr/>
            </p:nvSpPr>
            <p:spPr>
              <a:xfrm rot="21600000">
                <a:off x="0" y="3096"/>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000" b="1" i="1" kern="1200" dirty="0">
                    <a:effectLst>
                      <a:outerShdw blurRad="38100" dist="38100" dir="2700000" algn="tl">
                        <a:srgbClr val="000000">
                          <a:alpha val="43137"/>
                        </a:srgbClr>
                      </a:outerShdw>
                    </a:effectLst>
                  </a:rPr>
                  <a:t>So, 10.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Bitteres Wasser</a:t>
                </a:r>
                <a:endParaRPr lang="es-ES" sz="2000" i="1" kern="1200" dirty="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373850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pic>
        <p:nvPicPr>
          <p:cNvPr id="32" name="Grafik 31">
            <a:extLst>
              <a:ext uri="{FF2B5EF4-FFF2-40B4-BE49-F238E27FC236}">
                <a16:creationId xmlns:a16="http://schemas.microsoft.com/office/drawing/2014/main" id="{4C267001-6749-3778-62CF-16FDF6B8AF2D}"/>
              </a:ext>
            </a:extLst>
          </p:cNvPr>
          <p:cNvPicPr>
            <a:picLocks noChangeAspect="1"/>
          </p:cNvPicPr>
          <p:nvPr/>
        </p:nvPicPr>
        <p:blipFill>
          <a:blip r:embed="rId3"/>
          <a:stretch>
            <a:fillRect/>
          </a:stretch>
        </p:blipFill>
        <p:spPr>
          <a:xfrm>
            <a:off x="5931495" y="-94383"/>
            <a:ext cx="6132441" cy="5699458"/>
          </a:xfrm>
          <a:prstGeom prst="rect">
            <a:avLst/>
          </a:prstGeom>
          <a:effectLst>
            <a:softEdge rad="317500"/>
          </a:effectLst>
        </p:spPr>
      </p:pic>
      <p:sp>
        <p:nvSpPr>
          <p:cNvPr id="3" name="CuadroTexto 2">
            <a:extLst>
              <a:ext uri="{FF2B5EF4-FFF2-40B4-BE49-F238E27FC236}">
                <a16:creationId xmlns:a16="http://schemas.microsoft.com/office/drawing/2014/main" id="{A67EC0DC-B6FE-832C-EE29-748DB5A3D930}"/>
              </a:ext>
            </a:extLst>
          </p:cNvPr>
          <p:cNvSpPr txBox="1"/>
          <p:nvPr/>
        </p:nvSpPr>
        <p:spPr>
          <a:xfrm>
            <a:off x="1788081" y="-44760"/>
            <a:ext cx="4401885" cy="1446550"/>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lvl="0" algn="ctr">
              <a:defRPr/>
            </a:pPr>
            <a:r>
              <a:rPr lang="de-DE" sz="4400" b="1" spc="300" dirty="0">
                <a:ln w="22225">
                  <a:noFill/>
                  <a:prstDash val="solid"/>
                </a:ln>
                <a:solidFill>
                  <a:schemeClr val="accent5">
                    <a:lumMod val="75000"/>
                  </a:schemeClr>
                </a:solidFill>
              </a:rPr>
              <a:t>BROT </a:t>
            </a:r>
            <a:br>
              <a:rPr lang="de-DE" sz="4400" b="1" spc="300" dirty="0">
                <a:ln w="22225">
                  <a:noFill/>
                  <a:prstDash val="solid"/>
                </a:ln>
                <a:solidFill>
                  <a:schemeClr val="accent5">
                    <a:lumMod val="75000"/>
                  </a:schemeClr>
                </a:solidFill>
              </a:rPr>
            </a:br>
            <a:r>
              <a:rPr lang="de-DE" sz="4400" b="1" spc="300" dirty="0">
                <a:ln w="22225">
                  <a:noFill/>
                  <a:prstDash val="solid"/>
                </a:ln>
                <a:solidFill>
                  <a:schemeClr val="accent5">
                    <a:lumMod val="75000"/>
                  </a:schemeClr>
                </a:solidFill>
              </a:rPr>
              <a:t>VOM HIMMEL </a:t>
            </a:r>
          </a:p>
        </p:txBody>
      </p:sp>
      <p:sp>
        <p:nvSpPr>
          <p:cNvPr id="6" name="CuadroTexto 5">
            <a:extLst>
              <a:ext uri="{FF2B5EF4-FFF2-40B4-BE49-F238E27FC236}">
                <a16:creationId xmlns:a16="http://schemas.microsoft.com/office/drawing/2014/main" id="{76E7B4A7-FED2-47DC-2DB5-73FDC24196BD}"/>
              </a:ext>
            </a:extLst>
          </p:cNvPr>
          <p:cNvSpPr txBox="1"/>
          <p:nvPr/>
        </p:nvSpPr>
        <p:spPr>
          <a:xfrm>
            <a:off x="128064" y="1252925"/>
            <a:ext cx="5967936" cy="3477875"/>
          </a:xfrm>
          <a:prstGeom prst="rect">
            <a:avLst/>
          </a:prstGeom>
          <a:noFill/>
        </p:spPr>
        <p:txBody>
          <a:bodyPr wrap="square" rtlCol="0">
            <a:spAutoFit/>
          </a:bodyPr>
          <a:lstStyle/>
          <a:p>
            <a:pPr lvl="0">
              <a:spcBef>
                <a:spcPts val="600"/>
              </a:spcBef>
              <a:defRPr/>
            </a:pPr>
            <a:r>
              <a:rPr lang="de-DE" sz="2000" b="1" dirty="0">
                <a:solidFill>
                  <a:prstClr val="black"/>
                </a:solidFill>
                <a:highlight>
                  <a:srgbClr val="FDCDAB"/>
                </a:highlight>
              </a:rPr>
              <a:t>Der Wunsch, Fleisch zu essen, </a:t>
            </a:r>
            <a:r>
              <a:rPr lang="de-DE" sz="2000" b="1" dirty="0">
                <a:solidFill>
                  <a:prstClr val="black"/>
                </a:solidFill>
              </a:rPr>
              <a:t>veranlasste Israel, </a:t>
            </a:r>
            <a:br>
              <a:rPr lang="de-DE" sz="2000" b="1" dirty="0">
                <a:solidFill>
                  <a:prstClr val="black"/>
                </a:solidFill>
              </a:rPr>
            </a:br>
            <a:r>
              <a:rPr lang="de-DE" sz="2000" b="1" dirty="0">
                <a:solidFill>
                  <a:prstClr val="black"/>
                </a:solidFill>
              </a:rPr>
              <a:t>gegen MOSE und AARON zu </a:t>
            </a:r>
            <a:r>
              <a:rPr lang="de-DE" sz="2000" b="1" dirty="0">
                <a:solidFill>
                  <a:prstClr val="black"/>
                </a:solidFill>
                <a:highlight>
                  <a:srgbClr val="B8D8D0"/>
                </a:highlight>
              </a:rPr>
              <a:t>murren </a:t>
            </a:r>
            <a:br>
              <a:rPr lang="de-DE" sz="2000" b="1" dirty="0">
                <a:solidFill>
                  <a:prstClr val="black"/>
                </a:solidFill>
                <a:highlight>
                  <a:srgbClr val="B8D8D0"/>
                </a:highlight>
              </a:rPr>
            </a:br>
            <a:r>
              <a:rPr lang="de-DE" sz="2000" b="1" dirty="0">
                <a:solidFill>
                  <a:prstClr val="black"/>
                </a:solidFill>
              </a:rPr>
              <a:t>(2. Mose 16,2-3). </a:t>
            </a:r>
            <a:r>
              <a:rPr lang="de-DE" sz="2000" b="1" dirty="0">
                <a:solidFill>
                  <a:prstClr val="black"/>
                </a:solidFill>
                <a:highlight>
                  <a:srgbClr val="FF0000"/>
                </a:highlight>
              </a:rPr>
              <a:t>Vergleiche auch (4. Mo 11,4-35): </a:t>
            </a:r>
            <a:br>
              <a:rPr lang="de-DE" sz="2000" b="1" dirty="0">
                <a:solidFill>
                  <a:prstClr val="black"/>
                </a:solidFill>
              </a:rPr>
            </a:br>
            <a:r>
              <a:rPr lang="de-DE" sz="2000" b="1" dirty="0">
                <a:solidFill>
                  <a:prstClr val="black"/>
                </a:solidFill>
              </a:rPr>
              <a:t>„Und es murrte die ganze Gemeinde der Israeliten </a:t>
            </a:r>
            <a:br>
              <a:rPr lang="de-DE" sz="2000" b="1" dirty="0">
                <a:solidFill>
                  <a:prstClr val="black"/>
                </a:solidFill>
              </a:rPr>
            </a:br>
            <a:r>
              <a:rPr lang="de-DE" sz="2000" b="1" dirty="0">
                <a:solidFill>
                  <a:prstClr val="black"/>
                </a:solidFill>
              </a:rPr>
              <a:t>gegen MOSE und AARON in der Wüste. </a:t>
            </a:r>
            <a:br>
              <a:rPr lang="de-DE" sz="2000" b="1" dirty="0">
                <a:solidFill>
                  <a:prstClr val="black"/>
                </a:solidFill>
              </a:rPr>
            </a:br>
            <a:r>
              <a:rPr lang="de-DE" sz="2000" b="1" dirty="0">
                <a:solidFill>
                  <a:prstClr val="black"/>
                </a:solidFill>
              </a:rPr>
              <a:t>Und die Israeliten sprachen: </a:t>
            </a:r>
            <a:br>
              <a:rPr lang="de-DE" sz="2000" b="1" dirty="0">
                <a:solidFill>
                  <a:prstClr val="black"/>
                </a:solidFill>
              </a:rPr>
            </a:br>
            <a:r>
              <a:rPr lang="de-DE" sz="2000" b="1" dirty="0">
                <a:solidFill>
                  <a:prstClr val="black"/>
                </a:solidFill>
              </a:rPr>
              <a:t>,Wollte GOTT, wir wären in Ägypten gestorben </a:t>
            </a:r>
            <a:br>
              <a:rPr lang="de-DE" sz="2000" b="1" dirty="0">
                <a:solidFill>
                  <a:prstClr val="black"/>
                </a:solidFill>
              </a:rPr>
            </a:br>
            <a:r>
              <a:rPr lang="de-DE" sz="2000" b="1" dirty="0">
                <a:solidFill>
                  <a:prstClr val="black"/>
                </a:solidFill>
              </a:rPr>
              <a:t>durch des HERRN Hand, </a:t>
            </a:r>
            <a:br>
              <a:rPr lang="de-DE" sz="2000" b="1" dirty="0">
                <a:solidFill>
                  <a:prstClr val="black"/>
                </a:solidFill>
              </a:rPr>
            </a:br>
            <a:r>
              <a:rPr lang="de-DE" sz="2000" b="1" dirty="0">
                <a:solidFill>
                  <a:prstClr val="black"/>
                </a:solidFill>
              </a:rPr>
              <a:t>als wir </a:t>
            </a:r>
            <a:r>
              <a:rPr lang="de-DE" sz="2000" b="1" dirty="0">
                <a:solidFill>
                  <a:prstClr val="black"/>
                </a:solidFill>
                <a:highlight>
                  <a:srgbClr val="FDCDAB"/>
                </a:highlight>
              </a:rPr>
              <a:t>bei den Fleischtöpfen saßen </a:t>
            </a:r>
            <a:br>
              <a:rPr lang="de-DE" sz="2000" b="1" dirty="0">
                <a:solidFill>
                  <a:prstClr val="black"/>
                </a:solidFill>
                <a:highlight>
                  <a:srgbClr val="FDCDAB"/>
                </a:highlight>
              </a:rPr>
            </a:br>
            <a:r>
              <a:rPr lang="de-DE" sz="2000" b="1" dirty="0">
                <a:solidFill>
                  <a:prstClr val="black"/>
                </a:solidFill>
              </a:rPr>
              <a:t>und hatten </a:t>
            </a:r>
            <a:r>
              <a:rPr lang="de-DE" sz="2000" b="1" dirty="0">
                <a:solidFill>
                  <a:prstClr val="black"/>
                </a:solidFill>
                <a:highlight>
                  <a:srgbClr val="DDC487"/>
                </a:highlight>
              </a:rPr>
              <a:t>Brot die Fülle zu essen</a:t>
            </a:r>
            <a:r>
              <a:rPr lang="de-DE" sz="2000" b="1" dirty="0">
                <a:solidFill>
                  <a:prstClr val="black"/>
                </a:solidFill>
              </a:rPr>
              <a:t>…“</a:t>
            </a:r>
            <a:br>
              <a:rPr lang="de-DE" sz="2000" b="1" dirty="0">
                <a:solidFill>
                  <a:prstClr val="black"/>
                </a:solidFill>
              </a:rPr>
            </a:br>
            <a:endParaRPr lang="de-DE" sz="2000" b="1" dirty="0">
              <a:solidFill>
                <a:prstClr val="black"/>
              </a:solidFill>
            </a:endParaRPr>
          </a:p>
        </p:txBody>
      </p:sp>
      <p:grpSp>
        <p:nvGrpSpPr>
          <p:cNvPr id="2" name="Diagram group">
            <a:extLst>
              <a:ext uri="{FF2B5EF4-FFF2-40B4-BE49-F238E27FC236}">
                <a16:creationId xmlns:a16="http://schemas.microsoft.com/office/drawing/2014/main" id="{E7330188-7ED1-290B-6C86-82C70FD963E0}"/>
              </a:ext>
            </a:extLst>
          </p:cNvPr>
          <p:cNvGrpSpPr/>
          <p:nvPr/>
        </p:nvGrpSpPr>
        <p:grpSpPr>
          <a:xfrm>
            <a:off x="-123298" y="-1692"/>
            <a:ext cx="3403127" cy="1167371"/>
            <a:chOff x="0" y="1216202"/>
            <a:chExt cx="8027290" cy="1167371"/>
          </a:xfrm>
          <a:scene3d>
            <a:camera prst="perspectiveHeroicExtremeRightFacing" zoom="82000">
              <a:rot lat="21300000" lon="20400000" rev="180000"/>
            </a:camera>
            <a:lightRig rig="morning" dir="t">
              <a:rot lat="0" lon="0" rev="20400000"/>
            </a:lightRig>
          </a:scene3d>
        </p:grpSpPr>
        <p:grpSp>
          <p:nvGrpSpPr>
            <p:cNvPr id="4" name="Gruppieren 3">
              <a:extLst>
                <a:ext uri="{FF2B5EF4-FFF2-40B4-BE49-F238E27FC236}">
                  <a16:creationId xmlns:a16="http://schemas.microsoft.com/office/drawing/2014/main" id="{A086C880-23D8-EEB2-1102-2B215D7F0198}"/>
                </a:ext>
              </a:extLst>
            </p:cNvPr>
            <p:cNvGrpSpPr/>
            <p:nvPr/>
          </p:nvGrpSpPr>
          <p:grpSpPr>
            <a:xfrm>
              <a:off x="0" y="1216202"/>
              <a:ext cx="8027290" cy="1167371"/>
              <a:chOff x="0" y="1216202"/>
              <a:chExt cx="8027290" cy="1167371"/>
            </a:xfrm>
          </p:grpSpPr>
          <p:sp>
            <p:nvSpPr>
              <p:cNvPr id="36" name="Legende: mit Pfeil nach oben 35">
                <a:extLst>
                  <a:ext uri="{FF2B5EF4-FFF2-40B4-BE49-F238E27FC236}">
                    <a16:creationId xmlns:a16="http://schemas.microsoft.com/office/drawing/2014/main" id="{A2460E15-0CBD-6132-FF1F-63CA66F5D0CD}"/>
                  </a:ext>
                </a:extLst>
              </p:cNvPr>
              <p:cNvSpPr/>
              <p:nvPr/>
            </p:nvSpPr>
            <p:spPr>
              <a:xfrm rot="10800000">
                <a:off x="0" y="1216202"/>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8063984"/>
                  <a:satOff val="0"/>
                  <a:lumOff val="0"/>
                  <a:alphaOff val="0"/>
                </a:schemeClr>
              </a:fillRef>
              <a:effectRef idx="2">
                <a:schemeClr val="accent5">
                  <a:hueOff val="8063984"/>
                  <a:satOff val="0"/>
                  <a:lumOff val="0"/>
                  <a:alphaOff val="0"/>
                </a:schemeClr>
              </a:effectRef>
              <a:fontRef idx="minor">
                <a:schemeClr val="lt1"/>
              </a:fontRef>
            </p:style>
            <p:txBody>
              <a:bodyPr/>
              <a:lstStyle/>
              <a:p>
                <a:endParaRPr lang="de-DE"/>
              </a:p>
            </p:txBody>
          </p:sp>
          <p:sp>
            <p:nvSpPr>
              <p:cNvPr id="37" name="Legende: mit Pfeil nach oben 4">
                <a:extLst>
                  <a:ext uri="{FF2B5EF4-FFF2-40B4-BE49-F238E27FC236}">
                    <a16:creationId xmlns:a16="http://schemas.microsoft.com/office/drawing/2014/main" id="{62BE8EEC-310E-244B-B3D0-1A118FBF97CA}"/>
                  </a:ext>
                </a:extLst>
              </p:cNvPr>
              <p:cNvSpPr txBox="1"/>
              <p:nvPr/>
            </p:nvSpPr>
            <p:spPr>
              <a:xfrm rot="21600000">
                <a:off x="0" y="1216202"/>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i="1"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rPr>
                  <a:t>  </a:t>
                </a:r>
                <a:r>
                  <a:rPr lang="en" sz="2000" b="1" i="1" kern="1200" dirty="0">
                    <a:effectLst>
                      <a:outerShdw blurRad="38100" dist="38100" dir="2700000" algn="tl">
                        <a:srgbClr val="000000">
                          <a:alpha val="43137"/>
                        </a:srgbClr>
                      </a:outerShdw>
                    </a:effectLst>
                  </a:rPr>
                  <a:t>Mo, 11.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  Wachteln und Manna</a:t>
                </a:r>
                <a:endParaRPr lang="es-ES" sz="2400" kern="1200" dirty="0">
                  <a:effectLst>
                    <a:outerShdw blurRad="38100" dist="38100" dir="2700000" algn="tl">
                      <a:srgbClr val="000000">
                        <a:alpha val="43137"/>
                      </a:srgbClr>
                    </a:outerShdw>
                  </a:effectLst>
                </a:endParaRPr>
              </a:p>
            </p:txBody>
          </p:sp>
        </p:grpSp>
      </p:grpSp>
      <p:sp>
        <p:nvSpPr>
          <p:cNvPr id="39" name="CuadroTexto 5">
            <a:extLst>
              <a:ext uri="{FF2B5EF4-FFF2-40B4-BE49-F238E27FC236}">
                <a16:creationId xmlns:a16="http://schemas.microsoft.com/office/drawing/2014/main" id="{85790BFF-C510-2638-8776-E2E8BCCB59FB}"/>
              </a:ext>
            </a:extLst>
          </p:cNvPr>
          <p:cNvSpPr txBox="1"/>
          <p:nvPr/>
        </p:nvSpPr>
        <p:spPr>
          <a:xfrm>
            <a:off x="34098" y="4417315"/>
            <a:ext cx="6155868" cy="2462213"/>
          </a:xfrm>
          <a:prstGeom prst="rect">
            <a:avLst/>
          </a:prstGeom>
          <a:noFill/>
        </p:spPr>
        <p:txBody>
          <a:bodyPr wrap="square" rtlCol="0">
            <a:spAutoFit/>
          </a:bodyPr>
          <a:lstStyle/>
          <a:p>
            <a:pPr lvl="0" algn="ctr">
              <a:spcBef>
                <a:spcPts val="600"/>
              </a:spcBef>
              <a:defRPr/>
            </a:pPr>
            <a:r>
              <a:rPr lang="de-DE" sz="2200" b="1" dirty="0">
                <a:solidFill>
                  <a:prstClr val="black"/>
                </a:solidFill>
              </a:rPr>
              <a:t>Aber ihr Murren richtete sich in Wirklichkeit </a:t>
            </a:r>
            <a:br>
              <a:rPr lang="de-DE" sz="2200" b="1" dirty="0">
                <a:solidFill>
                  <a:prstClr val="black"/>
                </a:solidFill>
              </a:rPr>
            </a:br>
            <a:r>
              <a:rPr lang="de-DE" sz="2200" b="1" dirty="0">
                <a:solidFill>
                  <a:prstClr val="black"/>
                </a:solidFill>
              </a:rPr>
              <a:t>gegen GOTT selbst (2. Mose 16,8): </a:t>
            </a:r>
            <a:br>
              <a:rPr lang="de-DE" sz="2200" b="1" dirty="0">
                <a:solidFill>
                  <a:prstClr val="black"/>
                </a:solidFill>
              </a:rPr>
            </a:br>
            <a:r>
              <a:rPr lang="de-DE" sz="2200" b="1" dirty="0">
                <a:solidFill>
                  <a:prstClr val="black"/>
                </a:solidFill>
              </a:rPr>
              <a:t>„ Weiter sprach Mose: ,Der HERR wird euch </a:t>
            </a:r>
            <a:br>
              <a:rPr lang="de-DE" sz="2200" b="1" dirty="0">
                <a:solidFill>
                  <a:prstClr val="black"/>
                </a:solidFill>
              </a:rPr>
            </a:br>
            <a:r>
              <a:rPr lang="de-DE" sz="2200" b="1" dirty="0">
                <a:solidFill>
                  <a:prstClr val="black"/>
                </a:solidFill>
                <a:highlight>
                  <a:srgbClr val="FDCDAB"/>
                </a:highlight>
              </a:rPr>
              <a:t>am Abend Fleisch zu essen </a:t>
            </a:r>
            <a:r>
              <a:rPr lang="de-DE" sz="2200" b="1" dirty="0">
                <a:solidFill>
                  <a:prstClr val="black"/>
                </a:solidFill>
              </a:rPr>
              <a:t>geben </a:t>
            </a:r>
            <a:br>
              <a:rPr lang="de-DE" sz="2200" b="1" dirty="0">
                <a:solidFill>
                  <a:prstClr val="black"/>
                </a:solidFill>
              </a:rPr>
            </a:br>
            <a:r>
              <a:rPr lang="de-DE" sz="2200" b="1" dirty="0">
                <a:solidFill>
                  <a:prstClr val="black"/>
                </a:solidFill>
              </a:rPr>
              <a:t>und </a:t>
            </a:r>
            <a:r>
              <a:rPr lang="de-DE" sz="2200" b="1" dirty="0">
                <a:solidFill>
                  <a:prstClr val="black"/>
                </a:solidFill>
                <a:highlight>
                  <a:srgbClr val="DDC487"/>
                </a:highlight>
              </a:rPr>
              <a:t>am Morgen Brot die Fülle, </a:t>
            </a:r>
            <a:br>
              <a:rPr lang="de-DE" sz="2200" b="1" dirty="0">
                <a:solidFill>
                  <a:prstClr val="black"/>
                </a:solidFill>
                <a:highlight>
                  <a:srgbClr val="DDC487"/>
                </a:highlight>
              </a:rPr>
            </a:br>
            <a:r>
              <a:rPr lang="de-DE" sz="2200" b="1" dirty="0">
                <a:solidFill>
                  <a:prstClr val="black"/>
                </a:solidFill>
              </a:rPr>
              <a:t>weil der HERR euer Murren gehört hat, </a:t>
            </a:r>
            <a:br>
              <a:rPr lang="de-DE" sz="2200" b="1" dirty="0">
                <a:solidFill>
                  <a:prstClr val="black"/>
                </a:solidFill>
              </a:rPr>
            </a:br>
            <a:r>
              <a:rPr lang="de-DE" sz="2200" b="1" dirty="0">
                <a:solidFill>
                  <a:prstClr val="black"/>
                </a:solidFill>
              </a:rPr>
              <a:t>womit ihr gegen Ihn gemurrt habt.</a:t>
            </a:r>
          </a:p>
        </p:txBody>
      </p:sp>
      <p:sp>
        <p:nvSpPr>
          <p:cNvPr id="33" name="CuadroTexto 5">
            <a:extLst>
              <a:ext uri="{FF2B5EF4-FFF2-40B4-BE49-F238E27FC236}">
                <a16:creationId xmlns:a16="http://schemas.microsoft.com/office/drawing/2014/main" id="{72E1AFB4-72A9-E3EE-5612-51C4C6ABD914}"/>
              </a:ext>
            </a:extLst>
          </p:cNvPr>
          <p:cNvSpPr txBox="1"/>
          <p:nvPr/>
        </p:nvSpPr>
        <p:spPr>
          <a:xfrm>
            <a:off x="7105112" y="5590451"/>
            <a:ext cx="4888285" cy="1200329"/>
          </a:xfrm>
          <a:prstGeom prst="rect">
            <a:avLst/>
          </a:prstGeom>
          <a:solidFill>
            <a:schemeClr val="accent5">
              <a:hueOff val="0"/>
              <a:satOff val="0"/>
              <a:lumOff val="0"/>
              <a:alpha val="72000"/>
            </a:schemeClr>
          </a:solidFill>
          <a:effectLst>
            <a:softEdge rad="63500"/>
          </a:effectLst>
        </p:spPr>
        <p:txBody>
          <a:bodyPr wrap="square" rtlCol="0">
            <a:spAutoFit/>
          </a:bodyPr>
          <a:lstStyle/>
          <a:p>
            <a:pPr lvl="0" algn="ctr">
              <a:spcBef>
                <a:spcPts val="600"/>
              </a:spcBef>
              <a:defRPr/>
            </a:pPr>
            <a:r>
              <a:rPr lang="de-DE" sz="2400" b="1" dirty="0">
                <a:solidFill>
                  <a:prstClr val="black"/>
                </a:solidFill>
              </a:rPr>
              <a:t>Denn was sind wir? </a:t>
            </a:r>
            <a:br>
              <a:rPr lang="de-DE" sz="2400" b="1" dirty="0">
                <a:solidFill>
                  <a:prstClr val="black"/>
                </a:solidFill>
              </a:rPr>
            </a:br>
            <a:r>
              <a:rPr lang="de-DE" sz="2400" b="1" dirty="0">
                <a:solidFill>
                  <a:prstClr val="black"/>
                </a:solidFill>
                <a:highlight>
                  <a:srgbClr val="FF0000"/>
                </a:highlight>
              </a:rPr>
              <a:t>Euer Murren ist </a:t>
            </a:r>
            <a:r>
              <a:rPr lang="de-DE" sz="2400" b="1" dirty="0">
                <a:solidFill>
                  <a:prstClr val="black"/>
                </a:solidFill>
              </a:rPr>
              <a:t>nicht gegen uns, </a:t>
            </a:r>
            <a:br>
              <a:rPr lang="de-DE" sz="2400" b="1" dirty="0">
                <a:solidFill>
                  <a:prstClr val="black"/>
                </a:solidFill>
              </a:rPr>
            </a:br>
            <a:r>
              <a:rPr lang="de-DE" sz="2400" b="1" dirty="0">
                <a:solidFill>
                  <a:prstClr val="black"/>
                </a:solidFill>
              </a:rPr>
              <a:t>sondern </a:t>
            </a:r>
            <a:r>
              <a:rPr lang="de-DE" sz="2400" b="1" dirty="0">
                <a:solidFill>
                  <a:prstClr val="black"/>
                </a:solidFill>
                <a:highlight>
                  <a:srgbClr val="FF0000"/>
                </a:highlight>
              </a:rPr>
              <a:t>gegen den HERRN.‘ “ </a:t>
            </a:r>
          </a:p>
        </p:txBody>
      </p:sp>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39"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7E33412-1470-7705-EB0A-7EFCB739E66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8248412-9C7F-4662-1EC3-CE25A91990AF}"/>
              </a:ext>
            </a:extLst>
          </p:cNvPr>
          <p:cNvSpPr txBox="1"/>
          <p:nvPr/>
        </p:nvSpPr>
        <p:spPr>
          <a:xfrm>
            <a:off x="3689404" y="0"/>
            <a:ext cx="8502595"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lvl="0" algn="ctr">
              <a:defRPr/>
            </a:pPr>
            <a:r>
              <a:rPr lang="de-DE" sz="4400" b="1" spc="300" dirty="0">
                <a:ln w="22225">
                  <a:noFill/>
                  <a:prstDash val="solid"/>
                </a:ln>
                <a:solidFill>
                  <a:schemeClr val="accent5">
                    <a:lumMod val="75000"/>
                  </a:schemeClr>
                </a:solidFill>
              </a:rPr>
              <a:t>BROT VOM HIMMEL </a:t>
            </a:r>
          </a:p>
        </p:txBody>
      </p:sp>
      <p:graphicFrame>
        <p:nvGraphicFramePr>
          <p:cNvPr id="10" name="Diagrama 9">
            <a:extLst>
              <a:ext uri="{FF2B5EF4-FFF2-40B4-BE49-F238E27FC236}">
                <a16:creationId xmlns:a16="http://schemas.microsoft.com/office/drawing/2014/main" id="{A99D3B98-5E4C-84B0-C895-F2AC4CD88628}"/>
              </a:ext>
            </a:extLst>
          </p:cNvPr>
          <p:cNvGraphicFramePr/>
          <p:nvPr>
            <p:extLst>
              <p:ext uri="{D42A27DB-BD31-4B8C-83A1-F6EECF244321}">
                <p14:modId xmlns:p14="http://schemas.microsoft.com/office/powerpoint/2010/main" val="4009978139"/>
              </p:ext>
            </p:extLst>
          </p:nvPr>
        </p:nvGraphicFramePr>
        <p:xfrm>
          <a:off x="-40115" y="2293218"/>
          <a:ext cx="10640834" cy="3838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Diagram group">
            <a:extLst>
              <a:ext uri="{FF2B5EF4-FFF2-40B4-BE49-F238E27FC236}">
                <a16:creationId xmlns:a16="http://schemas.microsoft.com/office/drawing/2014/main" id="{8A6DC252-102E-6A26-6D79-5774DD1DCD47}"/>
              </a:ext>
            </a:extLst>
          </p:cNvPr>
          <p:cNvGrpSpPr/>
          <p:nvPr/>
        </p:nvGrpSpPr>
        <p:grpSpPr>
          <a:xfrm>
            <a:off x="-123298" y="-1692"/>
            <a:ext cx="3403127" cy="1167371"/>
            <a:chOff x="0" y="1216202"/>
            <a:chExt cx="8027290" cy="1167371"/>
          </a:xfrm>
          <a:scene3d>
            <a:camera prst="perspectiveHeroicExtremeRightFacing" zoom="82000">
              <a:rot lat="21300000" lon="20400000" rev="180000"/>
            </a:camera>
            <a:lightRig rig="morning" dir="t">
              <a:rot lat="0" lon="0" rev="20400000"/>
            </a:lightRig>
          </a:scene3d>
        </p:grpSpPr>
        <p:grpSp>
          <p:nvGrpSpPr>
            <p:cNvPr id="4" name="Gruppieren 3">
              <a:extLst>
                <a:ext uri="{FF2B5EF4-FFF2-40B4-BE49-F238E27FC236}">
                  <a16:creationId xmlns:a16="http://schemas.microsoft.com/office/drawing/2014/main" id="{92195338-CECB-FD0E-BBA9-3A923E825E82}"/>
                </a:ext>
              </a:extLst>
            </p:cNvPr>
            <p:cNvGrpSpPr/>
            <p:nvPr/>
          </p:nvGrpSpPr>
          <p:grpSpPr>
            <a:xfrm>
              <a:off x="0" y="1216202"/>
              <a:ext cx="8027290" cy="1167371"/>
              <a:chOff x="0" y="1216202"/>
              <a:chExt cx="8027290" cy="1167371"/>
            </a:xfrm>
          </p:grpSpPr>
          <p:sp>
            <p:nvSpPr>
              <p:cNvPr id="36" name="Legende: mit Pfeil nach oben 35">
                <a:extLst>
                  <a:ext uri="{FF2B5EF4-FFF2-40B4-BE49-F238E27FC236}">
                    <a16:creationId xmlns:a16="http://schemas.microsoft.com/office/drawing/2014/main" id="{2ABFEF6F-9F73-47B7-0D3A-399D45ECC373}"/>
                  </a:ext>
                </a:extLst>
              </p:cNvPr>
              <p:cNvSpPr/>
              <p:nvPr/>
            </p:nvSpPr>
            <p:spPr>
              <a:xfrm rot="10800000">
                <a:off x="0" y="1216202"/>
                <a:ext cx="8027290" cy="1167371"/>
              </a:xfrm>
              <a:prstGeom prst="upArrowCallout">
                <a:avLst/>
              </a:pr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5">
                  <a:hueOff val="8063984"/>
                  <a:satOff val="0"/>
                  <a:lumOff val="0"/>
                  <a:alphaOff val="0"/>
                </a:schemeClr>
              </a:fillRef>
              <a:effectRef idx="2">
                <a:schemeClr val="accent5">
                  <a:hueOff val="8063984"/>
                  <a:satOff val="0"/>
                  <a:lumOff val="0"/>
                  <a:alphaOff val="0"/>
                </a:schemeClr>
              </a:effectRef>
              <a:fontRef idx="minor">
                <a:schemeClr val="lt1"/>
              </a:fontRef>
            </p:style>
            <p:txBody>
              <a:bodyPr/>
              <a:lstStyle/>
              <a:p>
                <a:endParaRPr lang="de-DE"/>
              </a:p>
            </p:txBody>
          </p:sp>
          <p:sp>
            <p:nvSpPr>
              <p:cNvPr id="37" name="Legende: mit Pfeil nach oben 4">
                <a:extLst>
                  <a:ext uri="{FF2B5EF4-FFF2-40B4-BE49-F238E27FC236}">
                    <a16:creationId xmlns:a16="http://schemas.microsoft.com/office/drawing/2014/main" id="{7D6E2E0F-CC8E-5A4B-EC02-C677BC6510AC}"/>
                  </a:ext>
                </a:extLst>
              </p:cNvPr>
              <p:cNvSpPr txBox="1"/>
              <p:nvPr/>
            </p:nvSpPr>
            <p:spPr>
              <a:xfrm rot="21600000">
                <a:off x="0" y="1216202"/>
                <a:ext cx="8027290" cy="75852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80000" tIns="170688" rIns="170688" bIns="170688" numCol="1" spcCol="1270" anchor="ctr" anchorCtr="0">
                <a:noAutofit/>
              </a:bodyPr>
              <a:lstStyle/>
              <a:p>
                <a:pPr marL="0" lvl="0" indent="0" algn="l" defTabSz="1066800">
                  <a:lnSpc>
                    <a:spcPct val="90000"/>
                  </a:lnSpc>
                  <a:spcBef>
                    <a:spcPct val="0"/>
                  </a:spcBef>
                  <a:spcAft>
                    <a:spcPct val="35000"/>
                  </a:spcAft>
                  <a:buNone/>
                </a:pPr>
                <a:r>
                  <a:rPr lang="en" sz="2400" b="1" i="1" dirty="0">
                    <a:ln w="3175">
                      <a:solidFill>
                        <a:srgbClr val="90353E"/>
                      </a:solidFill>
                    </a:ln>
                    <a:solidFill>
                      <a:prstClr val="white"/>
                    </a:solidFill>
                    <a:effectLst>
                      <a:outerShdw blurRad="38100" dist="38100" dir="2700000" algn="tl">
                        <a:srgbClr val="000000">
                          <a:alpha val="43137"/>
                        </a:srgbClr>
                      </a:outerShdw>
                    </a:effectLst>
                    <a:latin typeface="Aptos" panose="02110004020202020204"/>
                  </a:rPr>
                  <a:t>  </a:t>
                </a:r>
                <a:r>
                  <a:rPr lang="en" sz="2000" b="1" i="1" kern="1200" dirty="0">
                    <a:effectLst>
                      <a:outerShdw blurRad="38100" dist="38100" dir="2700000" algn="tl">
                        <a:srgbClr val="000000">
                          <a:alpha val="43137"/>
                        </a:srgbClr>
                      </a:outerShdw>
                    </a:effectLst>
                  </a:rPr>
                  <a:t>Mo, 11. Aug. ’25 – </a:t>
                </a:r>
                <a:br>
                  <a:rPr lang="en" sz="2000" b="1" i="1" kern="1200" dirty="0">
                    <a:effectLst>
                      <a:outerShdw blurRad="38100" dist="38100" dir="2700000" algn="tl">
                        <a:srgbClr val="000000">
                          <a:alpha val="43137"/>
                        </a:srgbClr>
                      </a:outerShdw>
                    </a:effectLst>
                  </a:rPr>
                </a:br>
                <a:r>
                  <a:rPr lang="en" sz="2000" b="1" i="1" kern="1200" dirty="0">
                    <a:effectLst>
                      <a:outerShdw blurRad="38100" dist="38100" dir="2700000" algn="tl">
                        <a:srgbClr val="000000">
                          <a:alpha val="43137"/>
                        </a:srgbClr>
                      </a:outerShdw>
                    </a:effectLst>
                  </a:rPr>
                  <a:t>  Wachteln und Manna</a:t>
                </a:r>
                <a:endParaRPr lang="es-ES" sz="2400" kern="1200" dirty="0">
                  <a:effectLst>
                    <a:outerShdw blurRad="38100" dist="38100" dir="2700000" algn="tl">
                      <a:srgbClr val="000000">
                        <a:alpha val="43137"/>
                      </a:srgbClr>
                    </a:outerShdw>
                  </a:effectLst>
                </a:endParaRPr>
              </a:p>
            </p:txBody>
          </p:sp>
        </p:grpSp>
      </p:grpSp>
      <p:sp>
        <p:nvSpPr>
          <p:cNvPr id="40" name="CuadroTexto 5">
            <a:extLst>
              <a:ext uri="{FF2B5EF4-FFF2-40B4-BE49-F238E27FC236}">
                <a16:creationId xmlns:a16="http://schemas.microsoft.com/office/drawing/2014/main" id="{E364AB53-452A-33B4-20D3-FA597E2C0BDE}"/>
              </a:ext>
            </a:extLst>
          </p:cNvPr>
          <p:cNvSpPr txBox="1"/>
          <p:nvPr/>
        </p:nvSpPr>
        <p:spPr>
          <a:xfrm>
            <a:off x="248228" y="1375506"/>
            <a:ext cx="5291592" cy="707886"/>
          </a:xfrm>
          <a:prstGeom prst="rect">
            <a:avLst/>
          </a:prstGeom>
          <a:noFill/>
        </p:spPr>
        <p:txBody>
          <a:bodyPr wrap="square" rtlCol="0">
            <a:spAutoFit/>
          </a:bodyPr>
          <a:lstStyle/>
          <a:p>
            <a:pPr lvl="0" algn="ctr">
              <a:spcBef>
                <a:spcPts val="600"/>
              </a:spcBef>
              <a:defRPr/>
            </a:pPr>
            <a:r>
              <a:rPr lang="de-DE" sz="4000" b="1" dirty="0">
                <a:solidFill>
                  <a:prstClr val="black"/>
                </a:solidFill>
              </a:rPr>
              <a:t>Was war ihr </a:t>
            </a:r>
            <a:r>
              <a:rPr lang="de-DE" sz="4000" b="1" dirty="0">
                <a:solidFill>
                  <a:prstClr val="black"/>
                </a:solidFill>
                <a:highlight>
                  <a:srgbClr val="FF0000"/>
                </a:highlight>
              </a:rPr>
              <a:t>Problem?</a:t>
            </a:r>
            <a:endParaRPr kumimoji="0" lang="en" sz="4000" b="1" i="0" u="none" strike="noStrike" kern="1200" cap="none" spc="0" normalizeH="0" baseline="0" noProof="0" dirty="0">
              <a:ln>
                <a:noFill/>
              </a:ln>
              <a:solidFill>
                <a:prstClr val="black"/>
              </a:solidFill>
              <a:effectLst/>
              <a:highlight>
                <a:srgbClr val="FF0000"/>
              </a:highlight>
              <a:uLnTx/>
              <a:uFillTx/>
              <a:latin typeface="Aptos" panose="02110004020202020204"/>
            </a:endParaRPr>
          </a:p>
        </p:txBody>
      </p:sp>
    </p:spTree>
    <p:extLst>
      <p:ext uri="{BB962C8B-B14F-4D97-AF65-F5344CB8AC3E}">
        <p14:creationId xmlns:p14="http://schemas.microsoft.com/office/powerpoint/2010/main" val="426762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12"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13"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14" dur="500"/>
                                        <p:tgtEl>
                                          <p:spTgt spid="10">
                                            <p:graphicEl>
                                              <a:dgm id="{E571139B-0752-42D3-95E6-C7C8C5B6DF09}"/>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19"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20"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21" dur="500"/>
                                        <p:tgtEl>
                                          <p:spTgt spid="10">
                                            <p:graphicEl>
                                              <a:dgm id="{B0D67868-C119-4015-8311-3B0E1C4212B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26"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4C715E65-C8AB-467E-93B9-D672680432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P spid="40" grpId="0"/>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3840</Words>
  <Application>Microsoft Office PowerPoint</Application>
  <PresentationFormat>Panorámica</PresentationFormat>
  <Paragraphs>147</Paragraphs>
  <Slides>26</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26</vt:i4>
      </vt:variant>
    </vt:vector>
  </HeadingPairs>
  <TitlesOfParts>
    <vt:vector size="34" baseType="lpstr">
      <vt:lpstr>Aptos</vt:lpstr>
      <vt:lpstr>Aptos Display</vt:lpstr>
      <vt:lpstr>Arial</vt:lpstr>
      <vt:lpstr>Candara</vt:lpstr>
      <vt:lpstr>Constantia</vt:lpstr>
      <vt:lpstr>Wingdings</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80</cp:revision>
  <dcterms:created xsi:type="dcterms:W3CDTF">2025-07-19T23:48:58Z</dcterms:created>
  <dcterms:modified xsi:type="dcterms:W3CDTF">2025-08-15T17:25:19Z</dcterms:modified>
</cp:coreProperties>
</file>