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300" r:id="rId4"/>
    <p:sldId id="257" r:id="rId5"/>
    <p:sldId id="301" r:id="rId6"/>
    <p:sldId id="258" r:id="rId7"/>
    <p:sldId id="259" r:id="rId8"/>
    <p:sldId id="305" r:id="rId9"/>
    <p:sldId id="303" r:id="rId10"/>
    <p:sldId id="260" r:id="rId11"/>
    <p:sldId id="309" r:id="rId12"/>
    <p:sldId id="310" r:id="rId13"/>
    <p:sldId id="308" r:id="rId14"/>
    <p:sldId id="307" r:id="rId15"/>
    <p:sldId id="299" r:id="rId16"/>
    <p:sldId id="312" r:id="rId17"/>
    <p:sldId id="296" r:id="rId18"/>
    <p:sldId id="297" r:id="rId19"/>
    <p:sldId id="263" r:id="rId20"/>
    <p:sldId id="313" r:id="rId21"/>
    <p:sldId id="264" r:id="rId22"/>
    <p:sldId id="314" r:id="rId23"/>
    <p:sldId id="302" r:id="rId24"/>
    <p:sldId id="295" r:id="rId25"/>
  </p:sldIdLst>
  <p:sldSz cx="12192000" cy="6858000"/>
  <p:notesSz cx="6858000" cy="9144000"/>
  <p:embeddedFontLst>
    <p:embeddedFont>
      <p:font typeface="Candara" panose="020E0502030303020204" pitchFamily="34" charset="0"/>
      <p:regular r:id="rId27"/>
      <p:bold r:id="rId28"/>
      <p:italic r:id="rId29"/>
      <p:boldItalic r:id="rId30"/>
    </p:embeddedFont>
    <p:embeddedFont>
      <p:font typeface="Constantia" panose="02030602050306030303" pitchFamily="18" charset="0"/>
      <p:regular r:id="rId31"/>
      <p:bold r:id="rId32"/>
      <p:italic r:id="rId33"/>
      <p:boldItalic r:id="rId34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6132"/>
    <a:srgbClr val="9292C3"/>
    <a:srgbClr val="FBF4E0"/>
    <a:srgbClr val="66FF33"/>
    <a:srgbClr val="96CE96"/>
    <a:srgbClr val="F79E9E"/>
    <a:srgbClr val="FFA3A3"/>
    <a:srgbClr val="EC4C25"/>
    <a:srgbClr val="6CB2C3"/>
    <a:srgbClr val="F49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8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GOTT teilt Israel mit, </a:t>
          </a:r>
          <a:b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 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</a:rPr>
            <a:t>es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zu tun hat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de-DE" sz="1800" b="1" dirty="0"/>
            <a:t>Hört auf Seine Stimme, damit GOTT der Feind eurer Feinde sein kann (23:21-22).</a:t>
          </a:r>
          <a:endParaRPr lang="es-ES" sz="18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de-DE" sz="1800" b="1" dirty="0"/>
            <a:t>Dient nur GOTT, damit Er alle Krankheiten beseitigen kann       (23:24-26).</a:t>
          </a:r>
          <a:endParaRPr lang="es-ES" sz="18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de-DE" sz="1750" b="1" dirty="0"/>
            <a:t>Schließt kein Bündnis mit den Kanaanitern, damit ihr nicht ihre Götter anbetet (23:32-33)</a:t>
          </a:r>
          <a:endParaRPr lang="es-ES" sz="18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GOTT teilt Israel mit,</a:t>
          </a:r>
          <a:b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was 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</a:rPr>
            <a:t>ER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tun wird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b="1" dirty="0"/>
            <a:t>Er wird Seinen Engel senden, um sie zu beschützen und sie in Sicherheit zu bringen (23:20).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b="1" dirty="0"/>
            <a:t>Der Engel wird vor ihnen hergehen </a:t>
          </a:r>
          <a:br>
            <a:rPr lang="de-DE" sz="1800" b="1" dirty="0"/>
          </a:br>
          <a:r>
            <a:rPr lang="de-DE" sz="1800" b="1" dirty="0"/>
            <a:t>und sie nach Kanaan führen (23:23).</a:t>
          </a:r>
          <a:endParaRPr lang="es-ES" sz="18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b="1" dirty="0"/>
            <a:t>Er wird den Bewohnern Schrecken einjagen</a:t>
          </a:r>
          <a:r>
            <a:rPr lang="en" sz="1800" b="1" dirty="0"/>
            <a:t>(23:27)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b="1" dirty="0"/>
            <a:t>Er wird die Wespen senden, um die Bewohner zu vertreiben (23:28).</a:t>
          </a:r>
          <a:endParaRPr lang="es-ES" sz="18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b="1" dirty="0"/>
            <a:t>Er wird die Bewohner schrittweise vertreiben </a:t>
          </a:r>
          <a:br>
            <a:rPr lang="de-DE" sz="1800" b="1" dirty="0"/>
          </a:br>
          <a:r>
            <a:rPr lang="de-DE" sz="1800" b="1" dirty="0"/>
            <a:t>(23:29-30).</a:t>
          </a:r>
          <a:endParaRPr lang="es-ES" sz="18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b="1" dirty="0"/>
            <a:t>Er wird die Bewohner Israel übergeben, bis sie vom Mittelmeer bis zum Euphrat herrschen (23:31).</a:t>
          </a:r>
          <a:endParaRPr lang="es-ES" sz="18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262745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326122" custScaleY="148590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326122" custScaleY="139006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326122" custScaleY="147963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306070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563360" custScaleY="123044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563360" custScaleY="110619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563360" custScaleY="59572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563360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563360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563360" custScaleY="91259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147" y="414697"/>
          <a:ext cx="3196683" cy="608324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GOTT teilt Israel mit, </a:t>
          </a:r>
          <a:b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 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</a:rPr>
            <a:t>es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zu tun hat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964" y="432514"/>
        <a:ext cx="3161049" cy="572690"/>
      </dsp:txXfrm>
    </dsp:sp>
    <dsp:sp modelId="{764F3D33-8790-42F3-A612-9A10B698F301}">
      <dsp:nvSpPr>
        <dsp:cNvPr id="0" name=""/>
        <dsp:cNvSpPr/>
      </dsp:nvSpPr>
      <dsp:spPr>
        <a:xfrm>
          <a:off x="321815" y="1023022"/>
          <a:ext cx="319668" cy="6040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4035"/>
              </a:lnTo>
              <a:lnTo>
                <a:pt x="319668" y="60403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641484" y="1175103"/>
          <a:ext cx="3174206" cy="903909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Hört auf Seine Stimme, damit GOTT der Feind eurer Feinde sein kann (23:21-22).</a:t>
          </a:r>
          <a:endParaRPr lang="es-ES" sz="1800" kern="1200" dirty="0"/>
        </a:p>
      </dsp:txBody>
      <dsp:txXfrm>
        <a:off x="667959" y="1201578"/>
        <a:ext cx="3121256" cy="850959"/>
      </dsp:txXfrm>
    </dsp:sp>
    <dsp:sp modelId="{646C048A-3FAC-4BFD-8BC1-3F55D6CA3F61}">
      <dsp:nvSpPr>
        <dsp:cNvPr id="0" name=""/>
        <dsp:cNvSpPr/>
      </dsp:nvSpPr>
      <dsp:spPr>
        <a:xfrm>
          <a:off x="321815" y="1023022"/>
          <a:ext cx="319668" cy="1591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1163"/>
              </a:lnTo>
              <a:lnTo>
                <a:pt x="319668" y="1591163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641484" y="2191381"/>
          <a:ext cx="3174206" cy="845607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Dient nur GOTT, damit Er alle Krankheiten beseitigen kann       (23:24-26).</a:t>
          </a:r>
          <a:endParaRPr lang="es-ES" sz="1800" kern="1200" dirty="0"/>
        </a:p>
      </dsp:txBody>
      <dsp:txXfrm>
        <a:off x="666251" y="2216148"/>
        <a:ext cx="3124672" cy="796073"/>
      </dsp:txXfrm>
    </dsp:sp>
    <dsp:sp modelId="{2CAC2AF5-3F99-4D75-A510-79A9E815886C}">
      <dsp:nvSpPr>
        <dsp:cNvPr id="0" name=""/>
        <dsp:cNvSpPr/>
      </dsp:nvSpPr>
      <dsp:spPr>
        <a:xfrm>
          <a:off x="321815" y="1023022"/>
          <a:ext cx="319668" cy="2576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6383"/>
              </a:lnTo>
              <a:lnTo>
                <a:pt x="319668" y="2576383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641484" y="3149358"/>
          <a:ext cx="3174206" cy="900094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50" b="1" kern="1200" dirty="0"/>
            <a:t>Schließt kein Bündnis mit den Kanaanitern, damit ihr nicht ihre Götter anbetet (23:32-33)</a:t>
          </a:r>
          <a:endParaRPr lang="es-ES" sz="1800" kern="1200" dirty="0"/>
        </a:p>
      </dsp:txBody>
      <dsp:txXfrm>
        <a:off x="667847" y="3175721"/>
        <a:ext cx="3121480" cy="847368"/>
      </dsp:txXfrm>
    </dsp:sp>
    <dsp:sp modelId="{2C16D801-25D9-476F-A96A-456EF4DC99BF}">
      <dsp:nvSpPr>
        <dsp:cNvPr id="0" name=""/>
        <dsp:cNvSpPr/>
      </dsp:nvSpPr>
      <dsp:spPr>
        <a:xfrm>
          <a:off x="3502992" y="414697"/>
          <a:ext cx="3723796" cy="60832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GOTT teilt Israel mit,</a:t>
          </a:r>
          <a:b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was 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</a:rPr>
            <a:t>ER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tun wird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20809" y="432514"/>
        <a:ext cx="3688162" cy="572690"/>
      </dsp:txXfrm>
    </dsp:sp>
    <dsp:sp modelId="{48A48776-191B-4C31-B6FC-C0F773CE0533}">
      <dsp:nvSpPr>
        <dsp:cNvPr id="0" name=""/>
        <dsp:cNvSpPr/>
      </dsp:nvSpPr>
      <dsp:spPr>
        <a:xfrm>
          <a:off x="3875372" y="1023022"/>
          <a:ext cx="372379" cy="526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6334"/>
              </a:lnTo>
              <a:lnTo>
                <a:pt x="372379" y="526334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4247751" y="1175103"/>
          <a:ext cx="5483288" cy="748506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Er wird Seinen Engel senden, um sie zu beschützen und sie in Sicherheit zu bringen (23:20).</a:t>
          </a:r>
          <a:endParaRPr lang="es-ES" sz="1800" kern="1200" dirty="0"/>
        </a:p>
      </dsp:txBody>
      <dsp:txXfrm>
        <a:off x="4269674" y="1197026"/>
        <a:ext cx="5439442" cy="704660"/>
      </dsp:txXfrm>
    </dsp:sp>
    <dsp:sp modelId="{FC03CFAA-8D1B-4B4D-B6E7-202EB01B9AF3}">
      <dsp:nvSpPr>
        <dsp:cNvPr id="0" name=""/>
        <dsp:cNvSpPr/>
      </dsp:nvSpPr>
      <dsp:spPr>
        <a:xfrm>
          <a:off x="3875372" y="1023022"/>
          <a:ext cx="372379" cy="13891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9129"/>
              </a:lnTo>
              <a:lnTo>
                <a:pt x="372379" y="13891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4247751" y="2075690"/>
          <a:ext cx="5483288" cy="67292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Der Engel wird vor ihnen hergehen </a:t>
          </a:r>
          <a:br>
            <a:rPr lang="de-DE" sz="1800" b="1" kern="1200" dirty="0"/>
          </a:br>
          <a:r>
            <a:rPr lang="de-DE" sz="1800" b="1" kern="1200" dirty="0"/>
            <a:t>und sie nach Kanaan führen (23:23).</a:t>
          </a:r>
          <a:endParaRPr lang="es-ES" sz="1800" kern="1200" dirty="0"/>
        </a:p>
      </dsp:txBody>
      <dsp:txXfrm>
        <a:off x="4267460" y="2095399"/>
        <a:ext cx="5443870" cy="633504"/>
      </dsp:txXfrm>
    </dsp:sp>
    <dsp:sp modelId="{0B4D5CE0-CDE7-416B-8E23-2559268C5123}">
      <dsp:nvSpPr>
        <dsp:cNvPr id="0" name=""/>
        <dsp:cNvSpPr/>
      </dsp:nvSpPr>
      <dsp:spPr>
        <a:xfrm>
          <a:off x="3875372" y="1023022"/>
          <a:ext cx="372379" cy="2058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8867"/>
              </a:lnTo>
              <a:lnTo>
                <a:pt x="372379" y="2058867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4247751" y="2900693"/>
          <a:ext cx="5483288" cy="362390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Er wird den Bewohnern Schrecken einjagen</a:t>
          </a:r>
          <a:r>
            <a:rPr lang="en" sz="1800" b="1" kern="1200" dirty="0"/>
            <a:t>(23:27)</a:t>
          </a:r>
          <a:endParaRPr lang="es-ES" sz="1800" kern="1200" dirty="0"/>
        </a:p>
      </dsp:txBody>
      <dsp:txXfrm>
        <a:off x="4258365" y="2911307"/>
        <a:ext cx="5462060" cy="341162"/>
      </dsp:txXfrm>
    </dsp:sp>
    <dsp:sp modelId="{C9AD4B2F-B8D5-441A-822E-E35D0C26A0F9}">
      <dsp:nvSpPr>
        <dsp:cNvPr id="0" name=""/>
        <dsp:cNvSpPr/>
      </dsp:nvSpPr>
      <dsp:spPr>
        <a:xfrm>
          <a:off x="3875372" y="1023022"/>
          <a:ext cx="372379" cy="2696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6305"/>
              </a:lnTo>
              <a:lnTo>
                <a:pt x="372379" y="269630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4247751" y="3415165"/>
          <a:ext cx="5483288" cy="608324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Er wird die Wespen senden, um die Bewohner zu vertreiben (23:28).</a:t>
          </a:r>
          <a:endParaRPr lang="es-ES" sz="1800" kern="1200" dirty="0"/>
        </a:p>
      </dsp:txBody>
      <dsp:txXfrm>
        <a:off x="4265568" y="3432982"/>
        <a:ext cx="5447654" cy="572690"/>
      </dsp:txXfrm>
    </dsp:sp>
    <dsp:sp modelId="{B84EDD32-83AD-4C7B-8D37-09AEC8E052F9}">
      <dsp:nvSpPr>
        <dsp:cNvPr id="0" name=""/>
        <dsp:cNvSpPr/>
      </dsp:nvSpPr>
      <dsp:spPr>
        <a:xfrm>
          <a:off x="3875372" y="1023022"/>
          <a:ext cx="372379" cy="3456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6711"/>
              </a:lnTo>
              <a:lnTo>
                <a:pt x="372379" y="345671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4247751" y="4175571"/>
          <a:ext cx="5483288" cy="60832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Er wird die Bewohner schrittweise vertreiben </a:t>
          </a:r>
          <a:br>
            <a:rPr lang="de-DE" sz="1800" b="1" kern="1200" dirty="0"/>
          </a:br>
          <a:r>
            <a:rPr lang="de-DE" sz="1800" b="1" kern="1200" dirty="0"/>
            <a:t>(23:29-30).</a:t>
          </a:r>
          <a:endParaRPr lang="es-ES" sz="1800" kern="1200" dirty="0"/>
        </a:p>
      </dsp:txBody>
      <dsp:txXfrm>
        <a:off x="4265568" y="4193388"/>
        <a:ext cx="5447654" cy="572690"/>
      </dsp:txXfrm>
    </dsp:sp>
    <dsp:sp modelId="{B18A2427-8B60-4E58-9E91-3D82907DCED2}">
      <dsp:nvSpPr>
        <dsp:cNvPr id="0" name=""/>
        <dsp:cNvSpPr/>
      </dsp:nvSpPr>
      <dsp:spPr>
        <a:xfrm>
          <a:off x="3875372" y="1023022"/>
          <a:ext cx="372379" cy="4190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0529"/>
              </a:lnTo>
              <a:lnTo>
                <a:pt x="372379" y="41905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4247751" y="4935976"/>
          <a:ext cx="5483288" cy="5551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Er wird die Bewohner Israel übergeben, bis sie vom Mittelmeer bis zum Euphrat herrschen (23:31).</a:t>
          </a:r>
          <a:endParaRPr lang="es-ES" sz="1800" kern="1200" dirty="0"/>
        </a:p>
      </dsp:txBody>
      <dsp:txXfrm>
        <a:off x="4264011" y="4952236"/>
        <a:ext cx="5450768" cy="522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458DD-F0CE-4926-84DC-C2E381CD6478}" type="datetimeFigureOut">
              <a:rPr lang="de-DE" smtClean="0"/>
              <a:t>29.08.2025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574C4-3F12-49DF-80C0-4985214FDE47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86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574C4-3F12-49DF-80C0-4985214FDE4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571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574C4-3F12-49DF-80C0-4985214FDE4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02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574C4-3F12-49DF-80C0-4985214FDE47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665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3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6.jpg"/><Relationship Id="rId5" Type="http://schemas.openxmlformats.org/officeDocument/2006/relationships/diagramData" Target="../diagrams/data1.xml"/><Relationship Id="rId10" Type="http://schemas.openxmlformats.org/officeDocument/2006/relationships/image" Target="../media/image35.jpeg"/><Relationship Id="rId4" Type="http://schemas.openxmlformats.org/officeDocument/2006/relationships/image" Target="../media/image34.jp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539453" y="1102900"/>
            <a:ext cx="58924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96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DAS GESETZ LEBEN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423266" y="6381750"/>
            <a:ext cx="2637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b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Lektion 9, 30. August 2025</a:t>
            </a:r>
            <a:endParaRPr lang="en" sz="1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66E107-0348-21B6-6940-A9F8BDF16D7C}"/>
              </a:ext>
            </a:extLst>
          </p:cNvPr>
          <p:cNvPic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8_I9INZxMAAAAlAAAAEQAAAA0AAAAAkAAAAEgAAACQAAAASAAAAAAAAAAAAAAAAAAAAAEAAABQAAAAAAAAAAAA4D8AAAAAAADgPwAAAAAAAOA/AAAAAAAA4D8AAAAAAADgPwAAAAAAAOA/AAAAAAAA4D8AAAAAAADgPwAAAAAAAOA/AAAAAAAA4D8CAAAAjAAAAAAAAAAAAAAAFWCC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o6OgKAAAAACgAAAAoAAAAZAAAAGQAAAAAAAAAzMzMAAAAAABQAAAAUAAAAGQAAABkAAAAAAAAAAcAAAA4AAAAAAAAAAAAAAAAAAAA////AAAAAAAAAAAAAAAAAAAAAAAAAAAAAAAAAAAAAABkAAAAZAAAAAAAAAAjAAAABAAAAGQAAAAXAAAAFAAAAAAAAAAAAAAA/38AAP9/AAAAAAAACQAAAAQAAAAAAA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BVgggX///8BAAAAAAAAAAAAAAAAAAAAAAAAAAAAAAAAAAAAAAAAAAAAAAACf39/AOjo6APMzMwAwMD/AH9/fwAAAAAAAAAAAAAAAAD///8AAAAAACEAAAAYAAAAFAAAAJEGAAA7JgAA+iEAAO0nAAAQAAAAJgAAAAgAAAD//////////zAAAAAUAAAAAAAAAAAA//8AAAEAAAD//wAAAQA="/>
              </a:ext>
            </a:extLst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  <a14:imgEffect>
                      <a14:colorTemperature colorTemp="5936"/>
                    </a14:imgEffect>
                    <a14:imgEffect>
                      <a14:saturation sat="108000"/>
                    </a14:imgEffect>
                    <a14:imgEffect>
                      <a14:brightnessContrast bright="-41000"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400897" y="4253856"/>
            <a:ext cx="335648" cy="459724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97B605-20F2-B2B9-5177-CC8054D8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2543CA-FD6C-3C4C-EA4A-E395D3B0D63A}"/>
              </a:ext>
            </a:extLst>
          </p:cNvPr>
          <p:cNvSpPr txBox="1"/>
          <p:nvPr/>
        </p:nvSpPr>
        <p:spPr>
          <a:xfrm>
            <a:off x="2283098" y="329569"/>
            <a:ext cx="712215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SOZIALE UMGANG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02A7AFB-007F-DAE9-DD8F-5201553A1129}"/>
              </a:ext>
            </a:extLst>
          </p:cNvPr>
          <p:cNvSpPr txBox="1"/>
          <p:nvPr/>
        </p:nvSpPr>
        <p:spPr>
          <a:xfrm>
            <a:off x="310440" y="1612701"/>
            <a:ext cx="6460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Konkrete ANWENDUNGSBEISPIELE:</a:t>
            </a:r>
            <a:endParaRPr lang="en" sz="2800" b="1" dirty="0">
              <a:highlight>
                <a:srgbClr val="FFFF00"/>
              </a:highlight>
            </a:endParaRP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2E4F2AA2-5041-5586-AAC5-F8DCB4338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3573"/>
          <a:stretch>
            <a:fillRect/>
          </a:stretch>
        </p:blipFill>
        <p:spPr>
          <a:xfrm>
            <a:off x="8066314" y="1612701"/>
            <a:ext cx="3951515" cy="334960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BE937AE-42CE-1780-9D85-2443FC14F77C}"/>
              </a:ext>
            </a:extLst>
          </p:cNvPr>
          <p:cNvSpPr txBox="1"/>
          <p:nvPr/>
        </p:nvSpPr>
        <p:spPr>
          <a:xfrm>
            <a:off x="310439" y="2117765"/>
            <a:ext cx="11143623" cy="472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Zu diesen Beispielen gehören </a:t>
            </a:r>
            <a:br>
              <a:rPr lang="de-DE" sz="2000" b="1" dirty="0"/>
            </a:br>
            <a:r>
              <a:rPr lang="de-DE" sz="2000" b="1" u="sng" dirty="0">
                <a:solidFill>
                  <a:srgbClr val="C00000"/>
                </a:solidFill>
                <a:highlight>
                  <a:srgbClr val="FFFF00"/>
                </a:highlight>
              </a:rPr>
              <a:t>Angriffe</a:t>
            </a:r>
            <a:r>
              <a:rPr lang="de-DE" sz="2000" b="1" u="sng" dirty="0">
                <a:highlight>
                  <a:srgbClr val="FFFF00"/>
                </a:highlight>
              </a:rPr>
              <a:t> von </a:t>
            </a:r>
            <a:r>
              <a:rPr lang="de-DE" sz="2000" b="1" u="sng" dirty="0">
                <a:solidFill>
                  <a:srgbClr val="C00000"/>
                </a:solidFill>
                <a:highlight>
                  <a:srgbClr val="FFFF00"/>
                </a:highlight>
              </a:rPr>
              <a:t>Tieren auf Tiere </a:t>
            </a:r>
            <a:r>
              <a:rPr lang="de-DE" sz="2000" b="1" u="sng" dirty="0">
                <a:highlight>
                  <a:srgbClr val="FFFF00"/>
                </a:highlight>
              </a:rPr>
              <a:t>(2. Mose 21,35-36 ):</a:t>
            </a:r>
          </a:p>
          <a:p>
            <a:pPr>
              <a:spcBef>
                <a:spcPts val="600"/>
              </a:spcBef>
            </a:pPr>
            <a:r>
              <a:rPr lang="de-DE" sz="2000" b="1" dirty="0"/>
              <a:t>„ 35 Wenn </a:t>
            </a:r>
            <a:r>
              <a:rPr lang="de-DE" sz="2000" b="1" dirty="0">
                <a:solidFill>
                  <a:srgbClr val="C00000"/>
                </a:solidFill>
              </a:rPr>
              <a:t>jemandes Rind eines andern Rind stößt, </a:t>
            </a:r>
            <a:br>
              <a:rPr lang="de-DE" sz="2000" b="1" dirty="0"/>
            </a:br>
            <a:r>
              <a:rPr lang="de-DE" sz="2000" b="1" dirty="0"/>
              <a:t>dass es stirbt, so sollen sie das lebendige Rind verkaufen </a:t>
            </a:r>
            <a:br>
              <a:rPr lang="de-DE" sz="2000" b="1" dirty="0"/>
            </a:br>
            <a:r>
              <a:rPr lang="de-DE" sz="2000" b="1" dirty="0"/>
              <a:t>und das Geld teilen und das tote Tier auch teilen. </a:t>
            </a:r>
          </a:p>
          <a:p>
            <a:pPr>
              <a:spcBef>
                <a:spcPts val="600"/>
              </a:spcBef>
            </a:pPr>
            <a:r>
              <a:rPr lang="de-DE" sz="2000" b="1" dirty="0"/>
              <a:t>36 Ist’s aber bekannt gewesen, </a:t>
            </a:r>
            <a:br>
              <a:rPr lang="de-DE" sz="2000" b="1" dirty="0"/>
            </a:br>
            <a:r>
              <a:rPr lang="de-DE" sz="2000" b="1" dirty="0"/>
              <a:t>dass das Rind zuvor stößig gewesen ist </a:t>
            </a:r>
            <a:br>
              <a:rPr lang="de-DE" sz="2000" b="1" dirty="0"/>
            </a:br>
            <a:r>
              <a:rPr lang="de-DE" sz="2000" b="1" dirty="0"/>
              <a:t>und sein Besitzer hat es nicht verwahrt, </a:t>
            </a:r>
            <a:br>
              <a:rPr lang="de-DE" sz="2000" b="1" dirty="0"/>
            </a:br>
            <a:r>
              <a:rPr lang="de-DE" sz="2000" b="1" dirty="0"/>
              <a:t>so soll er ein Rind für das andere erstatten und das tote Tier haben.“</a:t>
            </a:r>
            <a:br>
              <a:rPr lang="de-DE" sz="2000" b="1" dirty="0"/>
            </a:br>
            <a:endParaRPr lang="de-DE" sz="600" b="1" dirty="0"/>
          </a:p>
          <a:p>
            <a:pPr>
              <a:spcBef>
                <a:spcPts val="600"/>
              </a:spcBef>
            </a:pPr>
            <a:r>
              <a:rPr lang="de-DE" sz="2000" b="1" dirty="0">
                <a:solidFill>
                  <a:srgbClr val="C00000"/>
                </a:solidFill>
              </a:rPr>
              <a:t>Verleihen und Vermieten </a:t>
            </a:r>
            <a:r>
              <a:rPr lang="de-DE" sz="2000" b="1" dirty="0"/>
              <a:t>(2. Mose 22,13.14 ): </a:t>
            </a:r>
            <a:br>
              <a:rPr lang="de-DE" sz="2000" b="1" dirty="0"/>
            </a:br>
            <a:r>
              <a:rPr lang="de-DE" sz="2000" b="1" dirty="0"/>
              <a:t>„13 Wenn es (Tier) jemand von seinem Nächsten </a:t>
            </a:r>
            <a:r>
              <a:rPr lang="de-DE" sz="2000" b="1" dirty="0">
                <a:solidFill>
                  <a:srgbClr val="C00000"/>
                </a:solidFill>
              </a:rPr>
              <a:t>leiht</a:t>
            </a:r>
            <a:r>
              <a:rPr lang="de-DE" sz="2000" b="1" dirty="0"/>
              <a:t> und es kommt </a:t>
            </a:r>
            <a:r>
              <a:rPr lang="de-DE" sz="2000" b="1" dirty="0">
                <a:solidFill>
                  <a:srgbClr val="C00000"/>
                </a:solidFill>
              </a:rPr>
              <a:t>zu Schaden </a:t>
            </a:r>
            <a:r>
              <a:rPr lang="de-DE" sz="2000" b="1" dirty="0"/>
              <a:t>oder </a:t>
            </a:r>
            <a:r>
              <a:rPr lang="de-DE" sz="2000" b="1" dirty="0">
                <a:solidFill>
                  <a:srgbClr val="C00000"/>
                </a:solidFill>
              </a:rPr>
              <a:t>stirbt, </a:t>
            </a:r>
            <a:br>
              <a:rPr lang="de-DE" sz="2000" b="1" dirty="0">
                <a:solidFill>
                  <a:srgbClr val="C00000"/>
                </a:solidFill>
              </a:rPr>
            </a:br>
            <a:r>
              <a:rPr lang="de-DE" sz="2000" b="1" dirty="0"/>
              <a:t>wenn der Besitzer nicht dabei ist, so soll er’s ersetzen. </a:t>
            </a:r>
            <a:br>
              <a:rPr lang="de-DE" sz="2000" b="1" dirty="0"/>
            </a:br>
            <a:r>
              <a:rPr lang="de-DE" sz="2000" b="1" dirty="0"/>
              <a:t>14 Ist der Besitzer dabei, soll er’s nicht ersetzen. </a:t>
            </a:r>
            <a:br>
              <a:rPr lang="de-DE" sz="2000" b="1" dirty="0"/>
            </a:br>
            <a:r>
              <a:rPr lang="de-DE" sz="2000" b="1" dirty="0"/>
              <a:t>Ist er aber Tagelöhner, wird’s von seinem Lohn genommen.“</a:t>
            </a:r>
            <a:endParaRPr lang="en" sz="2000" b="1" dirty="0"/>
          </a:p>
        </p:txBody>
      </p:sp>
      <p:sp>
        <p:nvSpPr>
          <p:cNvPr id="5" name="Scrollen: horizontal 4">
            <a:extLst>
              <a:ext uri="{FF2B5EF4-FFF2-40B4-BE49-F238E27FC236}">
                <a16:creationId xmlns:a16="http://schemas.microsoft.com/office/drawing/2014/main" id="{64BA2282-C785-2ECB-8380-8F69C21427D5}"/>
              </a:ext>
            </a:extLst>
          </p:cNvPr>
          <p:cNvSpPr/>
          <p:nvPr/>
        </p:nvSpPr>
        <p:spPr>
          <a:xfrm>
            <a:off x="198405" y="80256"/>
            <a:ext cx="2162024" cy="76944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b="1" i="1" dirty="0"/>
              <a:t>Mo, 25. Aug ‘25 – Weitere Gesetze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89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E522BF-4930-778A-A761-4F5EDA8CF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0AA4D62-466B-B88F-4786-C1D2E6831BE2}"/>
              </a:ext>
            </a:extLst>
          </p:cNvPr>
          <p:cNvSpPr txBox="1"/>
          <p:nvPr/>
        </p:nvSpPr>
        <p:spPr>
          <a:xfrm>
            <a:off x="2454508" y="-70757"/>
            <a:ext cx="681421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SOZIALE UMGANG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391D2-590C-1FBE-0FFA-F732BFD961E9}"/>
              </a:ext>
            </a:extLst>
          </p:cNvPr>
          <p:cNvSpPr txBox="1"/>
          <p:nvPr/>
        </p:nvSpPr>
        <p:spPr>
          <a:xfrm>
            <a:off x="310440" y="1612701"/>
            <a:ext cx="6460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Konkrete ANWENDUNGSBEISPIELE:</a:t>
            </a:r>
            <a:endParaRPr lang="en" sz="2800" b="1" dirty="0">
              <a:highlight>
                <a:srgbClr val="FFFF00"/>
              </a:highlight>
            </a:endParaRP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A8D5676-F099-F64E-B9D7-3AC347152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6093441" y="2117765"/>
            <a:ext cx="6098559" cy="39445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1CE5806-6EB0-30F6-8740-5ECCE2FBECE8}"/>
              </a:ext>
            </a:extLst>
          </p:cNvPr>
          <p:cNvSpPr txBox="1"/>
          <p:nvPr/>
        </p:nvSpPr>
        <p:spPr>
          <a:xfrm>
            <a:off x="310440" y="2117765"/>
            <a:ext cx="5785560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Zu diesen gehören auch</a:t>
            </a:r>
            <a:br>
              <a:rPr lang="de-DE" sz="2000" b="1" dirty="0"/>
            </a:br>
            <a:br>
              <a:rPr lang="de-DE" sz="2000" b="1" dirty="0"/>
            </a:br>
            <a:r>
              <a:rPr lang="de-DE" sz="2000" b="1" u="sng" dirty="0">
                <a:solidFill>
                  <a:srgbClr val="C00000"/>
                </a:solidFill>
                <a:highlight>
                  <a:srgbClr val="FFFF00"/>
                </a:highlight>
              </a:rPr>
              <a:t>voreheliche Beziehungen </a:t>
            </a:r>
            <a:r>
              <a:rPr lang="de-DE" sz="2000" b="1" u="sng" dirty="0"/>
              <a:t>(2. Mose 22,15.16):</a:t>
            </a:r>
            <a:br>
              <a:rPr lang="de-DE" sz="2000" b="1" u="sng" dirty="0"/>
            </a:br>
            <a:r>
              <a:rPr lang="de-DE" sz="2000" b="1" dirty="0"/>
              <a:t>„ 15 Wenn jemand eine </a:t>
            </a:r>
            <a:r>
              <a:rPr lang="de-DE" sz="2000" b="1" dirty="0">
                <a:solidFill>
                  <a:srgbClr val="C00000"/>
                </a:solidFill>
              </a:rPr>
              <a:t>Jungfrau</a:t>
            </a:r>
            <a:r>
              <a:rPr lang="de-DE" sz="2000" b="1" dirty="0"/>
              <a:t> beredet, </a:t>
            </a:r>
            <a:br>
              <a:rPr lang="de-DE" sz="2000" b="1" dirty="0"/>
            </a:br>
            <a:r>
              <a:rPr lang="de-DE" sz="2000" b="1" dirty="0"/>
              <a:t>die noch </a:t>
            </a:r>
            <a:r>
              <a:rPr lang="de-DE" sz="2000" b="1" dirty="0">
                <a:solidFill>
                  <a:srgbClr val="C00000"/>
                </a:solidFill>
              </a:rPr>
              <a:t>nicht verlobt </a:t>
            </a:r>
            <a:r>
              <a:rPr lang="de-DE" sz="2000" b="1" dirty="0"/>
              <a:t>ist </a:t>
            </a:r>
            <a:br>
              <a:rPr lang="de-DE" sz="2000" b="1" dirty="0"/>
            </a:br>
            <a:r>
              <a:rPr lang="de-DE" sz="2000" b="1" dirty="0"/>
              <a:t>und </a:t>
            </a:r>
            <a:r>
              <a:rPr lang="de-DE" sz="2000" b="1" dirty="0">
                <a:solidFill>
                  <a:srgbClr val="C00000"/>
                </a:solidFill>
              </a:rPr>
              <a:t>schläft bei ihr, </a:t>
            </a:r>
            <a:br>
              <a:rPr lang="de-DE" sz="2000" b="1" dirty="0"/>
            </a:br>
            <a:r>
              <a:rPr lang="de-DE" sz="2000" b="1" dirty="0"/>
              <a:t>so soll er den </a:t>
            </a:r>
            <a:r>
              <a:rPr lang="de-DE" sz="2000" b="1" dirty="0">
                <a:solidFill>
                  <a:srgbClr val="C00000"/>
                </a:solidFill>
              </a:rPr>
              <a:t>Brautpreis</a:t>
            </a:r>
            <a:r>
              <a:rPr lang="de-DE" sz="2000" b="1" dirty="0"/>
              <a:t> für sie geben </a:t>
            </a:r>
            <a:br>
              <a:rPr lang="de-DE" sz="2000" b="1" dirty="0"/>
            </a:br>
            <a:r>
              <a:rPr lang="de-DE" sz="2000" b="1" dirty="0"/>
              <a:t>und </a:t>
            </a:r>
            <a:r>
              <a:rPr lang="de-DE" sz="2000" b="1" dirty="0">
                <a:solidFill>
                  <a:srgbClr val="C00000"/>
                </a:solidFill>
              </a:rPr>
              <a:t>sie zur Frau nehmen. </a:t>
            </a:r>
          </a:p>
          <a:p>
            <a:pPr>
              <a:spcBef>
                <a:spcPts val="600"/>
              </a:spcBef>
            </a:pPr>
            <a:r>
              <a:rPr lang="de-DE" sz="2000" b="1" dirty="0"/>
              <a:t>16 </a:t>
            </a:r>
            <a:r>
              <a:rPr lang="de-DE" sz="2000" b="1" dirty="0">
                <a:solidFill>
                  <a:srgbClr val="C00000"/>
                </a:solidFill>
              </a:rPr>
              <a:t>Weigert</a:t>
            </a:r>
            <a:r>
              <a:rPr lang="de-DE" sz="2000" b="1" dirty="0"/>
              <a:t> sich aber </a:t>
            </a:r>
            <a:r>
              <a:rPr lang="de-DE" sz="2000" b="1" dirty="0">
                <a:solidFill>
                  <a:srgbClr val="C00000"/>
                </a:solidFill>
              </a:rPr>
              <a:t>ihr Vater, </a:t>
            </a:r>
            <a:br>
              <a:rPr lang="de-DE" sz="2000" b="1" dirty="0"/>
            </a:br>
            <a:r>
              <a:rPr lang="de-DE" sz="2000" b="1" dirty="0"/>
              <a:t>sie ihm zu geben, </a:t>
            </a:r>
            <a:br>
              <a:rPr lang="de-DE" sz="2000" b="1" dirty="0"/>
            </a:br>
            <a:r>
              <a:rPr lang="de-DE" sz="2000" b="1" dirty="0"/>
              <a:t>so soll er </a:t>
            </a:r>
            <a:r>
              <a:rPr lang="de-DE" sz="2000" b="1" dirty="0">
                <a:solidFill>
                  <a:srgbClr val="C00000"/>
                </a:solidFill>
              </a:rPr>
              <a:t>Geld </a:t>
            </a:r>
            <a:r>
              <a:rPr lang="de-DE" sz="2000" b="1" dirty="0" err="1">
                <a:solidFill>
                  <a:srgbClr val="C00000"/>
                </a:solidFill>
              </a:rPr>
              <a:t>darwägen</a:t>
            </a:r>
            <a:r>
              <a:rPr lang="de-DE" sz="2000" b="1" dirty="0">
                <a:solidFill>
                  <a:srgbClr val="C00000"/>
                </a:solidFill>
              </a:rPr>
              <a:t>, </a:t>
            </a:r>
            <a:br>
              <a:rPr lang="de-DE" sz="2000" b="1" dirty="0"/>
            </a:br>
            <a:r>
              <a:rPr lang="de-DE" sz="2000" b="1" dirty="0"/>
              <a:t>so viel einer </a:t>
            </a:r>
            <a:r>
              <a:rPr lang="de-DE" sz="2000" b="1" dirty="0">
                <a:solidFill>
                  <a:srgbClr val="C00000"/>
                </a:solidFill>
              </a:rPr>
              <a:t>Jungfrau als Brautpreis </a:t>
            </a:r>
            <a:r>
              <a:rPr lang="de-DE" sz="2000" b="1" dirty="0"/>
              <a:t>gebührt.“ </a:t>
            </a:r>
            <a:endParaRPr lang="en" sz="2000" b="1" dirty="0"/>
          </a:p>
        </p:txBody>
      </p:sp>
      <p:sp>
        <p:nvSpPr>
          <p:cNvPr id="5" name="Scrollen: horizontal 4">
            <a:extLst>
              <a:ext uri="{FF2B5EF4-FFF2-40B4-BE49-F238E27FC236}">
                <a16:creationId xmlns:a16="http://schemas.microsoft.com/office/drawing/2014/main" id="{968AEB26-2156-DAAD-4707-ABA56B6B98D8}"/>
              </a:ext>
            </a:extLst>
          </p:cNvPr>
          <p:cNvSpPr/>
          <p:nvPr/>
        </p:nvSpPr>
        <p:spPr>
          <a:xfrm>
            <a:off x="198405" y="80256"/>
            <a:ext cx="2162024" cy="76944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b="1" i="1" dirty="0"/>
              <a:t>Mo, 25. Aug ‘25 – Weitere Gesetze</a:t>
            </a:r>
            <a:endParaRPr lang="de-DE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EBCF88F-4FED-945D-1709-E176CA6FAC61}"/>
              </a:ext>
            </a:extLst>
          </p:cNvPr>
          <p:cNvSpPr txBox="1"/>
          <p:nvPr/>
        </p:nvSpPr>
        <p:spPr>
          <a:xfrm>
            <a:off x="988829" y="607454"/>
            <a:ext cx="83739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Weigert sich aber ihr Vater, sie ihm zu geben, </a:t>
            </a:r>
            <a:br>
              <a:rPr lang="de-DE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so soll er Geld </a:t>
            </a:r>
            <a:r>
              <a:rPr lang="de-DE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darwägen</a:t>
            </a:r>
            <a:r>
              <a:rPr lang="de-DE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</a:t>
            </a:r>
            <a:br>
              <a:rPr lang="de-DE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so viel einer Jungfrau als Brautpreis gebührt.</a:t>
            </a:r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        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22:16)</a:t>
            </a:r>
          </a:p>
        </p:txBody>
      </p:sp>
    </p:spTree>
    <p:extLst>
      <p:ext uri="{BB962C8B-B14F-4D97-AF65-F5344CB8AC3E}">
        <p14:creationId xmlns:p14="http://schemas.microsoft.com/office/powerpoint/2010/main" val="17107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DE157-0944-C8E8-BD22-F80F99D57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0F83DD8-9012-0CB4-F9D1-ACB708CB5552}"/>
              </a:ext>
            </a:extLst>
          </p:cNvPr>
          <p:cNvSpPr txBox="1"/>
          <p:nvPr/>
        </p:nvSpPr>
        <p:spPr>
          <a:xfrm>
            <a:off x="2054497" y="427821"/>
            <a:ext cx="885298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SOZIALE UMGANG</a:t>
            </a:r>
          </a:p>
        </p:txBody>
      </p:sp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48B7D1A4-5A5F-6AA2-56A1-5DA0114411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8177104" y="2054719"/>
            <a:ext cx="3538094" cy="352965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41324F9-A5C4-D59C-4555-49CA664B724C}"/>
              </a:ext>
            </a:extLst>
          </p:cNvPr>
          <p:cNvSpPr txBox="1"/>
          <p:nvPr/>
        </p:nvSpPr>
        <p:spPr>
          <a:xfrm>
            <a:off x="310439" y="2314270"/>
            <a:ext cx="67435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Besonderes Augenmerk wird </a:t>
            </a:r>
            <a:br>
              <a:rPr lang="de-DE" sz="2400" b="1" dirty="0"/>
            </a:br>
            <a:r>
              <a:rPr lang="de-DE" sz="2400" b="1" dirty="0"/>
              <a:t>auf den </a:t>
            </a:r>
            <a:r>
              <a:rPr lang="de-DE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SCHUTZ </a:t>
            </a:r>
            <a:br>
              <a:rPr lang="de-DE" sz="2400" b="1" dirty="0">
                <a:solidFill>
                  <a:srgbClr val="C00000"/>
                </a:solidFill>
                <a:highlight>
                  <a:srgbClr val="FFFF00"/>
                </a:highlight>
              </a:rPr>
            </a:br>
            <a:r>
              <a:rPr lang="de-DE" sz="2400" b="1" dirty="0">
                <a:highlight>
                  <a:srgbClr val="FFFF00"/>
                </a:highlight>
              </a:rPr>
              <a:t>der </a:t>
            </a:r>
            <a:r>
              <a:rPr lang="de-DE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Schwachen</a:t>
            </a:r>
            <a:r>
              <a:rPr lang="de-DE" sz="2400" b="1" dirty="0">
                <a:highlight>
                  <a:srgbClr val="FFFF00"/>
                </a:highlight>
              </a:rPr>
              <a:t> und </a:t>
            </a:r>
            <a:r>
              <a:rPr lang="de-DE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Ausgegrenzten</a:t>
            </a:r>
            <a:r>
              <a:rPr lang="de-DE" sz="2400" b="1" dirty="0">
                <a:highlight>
                  <a:srgbClr val="FFFF00"/>
                </a:highlight>
              </a:rPr>
              <a:t> </a:t>
            </a:r>
            <a:r>
              <a:rPr lang="de-DE" sz="2400" b="1" dirty="0"/>
              <a:t>gelegt, </a:t>
            </a:r>
            <a:br>
              <a:rPr lang="de-DE" sz="2400" b="1" dirty="0"/>
            </a:br>
            <a:r>
              <a:rPr lang="de-DE" sz="2400" b="1" dirty="0"/>
              <a:t>ohne ihnen jedoch ungerechtfertigte Vorteile </a:t>
            </a:r>
            <a:br>
              <a:rPr lang="de-DE" sz="2400" b="1" dirty="0"/>
            </a:br>
            <a:r>
              <a:rPr lang="de-DE" sz="2400" b="1" dirty="0"/>
              <a:t>zu gewähren – das heißt, </a:t>
            </a:r>
            <a:br>
              <a:rPr lang="de-DE" sz="2400" b="1" dirty="0"/>
            </a:br>
            <a:r>
              <a:rPr lang="de-DE" sz="2400" b="1" dirty="0">
                <a:solidFill>
                  <a:srgbClr val="C00000"/>
                </a:solidFill>
              </a:rPr>
              <a:t>ohne</a:t>
            </a:r>
            <a:r>
              <a:rPr lang="de-DE" sz="2400" b="1" dirty="0"/>
              <a:t> die </a:t>
            </a:r>
            <a:r>
              <a:rPr lang="de-DE" sz="2400" b="1" dirty="0">
                <a:solidFill>
                  <a:srgbClr val="C00000"/>
                </a:solidFill>
              </a:rPr>
              <a:t>Gerechtigkeit</a:t>
            </a:r>
            <a:r>
              <a:rPr lang="de-DE" sz="2400" b="1" dirty="0"/>
              <a:t> zu </a:t>
            </a:r>
            <a:r>
              <a:rPr lang="de-DE" sz="2400" b="1" dirty="0">
                <a:solidFill>
                  <a:srgbClr val="C00000"/>
                </a:solidFill>
              </a:rPr>
              <a:t>verzerren</a:t>
            </a:r>
            <a:r>
              <a:rPr lang="de-DE" sz="2400" b="1" dirty="0"/>
              <a:t>, </a:t>
            </a:r>
            <a:br>
              <a:rPr lang="de-DE" sz="2400" b="1" dirty="0"/>
            </a:br>
            <a:r>
              <a:rPr lang="de-DE" sz="2400" b="1" dirty="0"/>
              <a:t> ihnen zu nützen oder zu schaden </a:t>
            </a:r>
            <a:br>
              <a:rPr lang="de-DE" sz="2400" b="1" dirty="0"/>
            </a:br>
            <a:r>
              <a:rPr lang="de-DE" sz="2400" b="1" dirty="0"/>
              <a:t>(2. Mose 22,20-23; 23,2-3.6) z. B.:</a:t>
            </a:r>
            <a:endParaRPr lang="en" sz="2400" b="1" dirty="0"/>
          </a:p>
        </p:txBody>
      </p:sp>
      <p:sp>
        <p:nvSpPr>
          <p:cNvPr id="5" name="Scrollen: horizontal 4">
            <a:extLst>
              <a:ext uri="{FF2B5EF4-FFF2-40B4-BE49-F238E27FC236}">
                <a16:creationId xmlns:a16="http://schemas.microsoft.com/office/drawing/2014/main" id="{235D39DC-F2B2-9378-C9E8-EF4E0CCBA65D}"/>
              </a:ext>
            </a:extLst>
          </p:cNvPr>
          <p:cNvSpPr/>
          <p:nvPr/>
        </p:nvSpPr>
        <p:spPr>
          <a:xfrm>
            <a:off x="198405" y="80256"/>
            <a:ext cx="2162024" cy="76944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b="1" i="1" dirty="0"/>
              <a:t>Mo, 25. Aug ‘25 – Weitere Gesetze</a:t>
            </a:r>
            <a:endParaRPr lang="de-DE" dirty="0"/>
          </a:p>
        </p:txBody>
      </p:sp>
      <p:sp>
        <p:nvSpPr>
          <p:cNvPr id="7" name="CuadroTexto 1">
            <a:extLst>
              <a:ext uri="{FF2B5EF4-FFF2-40B4-BE49-F238E27FC236}">
                <a16:creationId xmlns:a16="http://schemas.microsoft.com/office/drawing/2014/main" id="{B10D59B4-7891-9AF4-B2BE-E96C2294143E}"/>
              </a:ext>
            </a:extLst>
          </p:cNvPr>
          <p:cNvSpPr txBox="1"/>
          <p:nvPr/>
        </p:nvSpPr>
        <p:spPr>
          <a:xfrm>
            <a:off x="310440" y="1698394"/>
            <a:ext cx="6460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Konkrete ANWENDUNGSBEISPIELE:</a:t>
            </a:r>
            <a:endParaRPr lang="en" sz="2800" b="1" dirty="0">
              <a:highlight>
                <a:srgbClr val="FFFF00"/>
              </a:highlight>
            </a:endParaRPr>
          </a:p>
        </p:txBody>
      </p:sp>
      <p:sp>
        <p:nvSpPr>
          <p:cNvPr id="9" name="CuadroTexto 7">
            <a:extLst>
              <a:ext uri="{FF2B5EF4-FFF2-40B4-BE49-F238E27FC236}">
                <a16:creationId xmlns:a16="http://schemas.microsoft.com/office/drawing/2014/main" id="{298D8A44-B8D1-315F-2630-A32505B81E05}"/>
              </a:ext>
            </a:extLst>
          </p:cNvPr>
          <p:cNvSpPr txBox="1"/>
          <p:nvPr/>
        </p:nvSpPr>
        <p:spPr>
          <a:xfrm>
            <a:off x="1279417" y="5256172"/>
            <a:ext cx="102199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Schutz des Fremden </a:t>
            </a:r>
            <a:r>
              <a:rPr lang="de-DE" sz="2400" b="1" dirty="0">
                <a:highlight>
                  <a:srgbClr val="FFFF00"/>
                </a:highlight>
              </a:rPr>
              <a:t>(2. Mose 22,20a):</a:t>
            </a:r>
            <a:br>
              <a:rPr lang="de-DE" sz="2400" b="1" dirty="0"/>
            </a:br>
            <a:r>
              <a:rPr lang="de-DE" sz="2400" b="1" dirty="0"/>
              <a:t>„Einen Fremdling sollst du nicht bedrücken und bedrängen;</a:t>
            </a:r>
            <a:br>
              <a:rPr lang="de-DE" sz="2400" b="1" dirty="0"/>
            </a:br>
            <a:r>
              <a:rPr lang="de-DE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Schutz der Witwen u. Waisen </a:t>
            </a:r>
            <a:r>
              <a:rPr lang="de-DE" sz="2400" b="1" dirty="0">
                <a:highlight>
                  <a:srgbClr val="FFFF00"/>
                </a:highlight>
              </a:rPr>
              <a:t>(2. Mose 21):</a:t>
            </a:r>
            <a:br>
              <a:rPr lang="de-DE" sz="2400" b="1" dirty="0"/>
            </a:br>
            <a:r>
              <a:rPr lang="de-DE" sz="2400" b="1" dirty="0"/>
              <a:t>„Ihr sollt Witwen und Waisen nicht bedrücken.“ </a:t>
            </a:r>
            <a:endParaRPr lang="en" sz="2400" b="1" dirty="0"/>
          </a:p>
        </p:txBody>
      </p:sp>
    </p:spTree>
    <p:extLst>
      <p:ext uri="{BB962C8B-B14F-4D97-AF65-F5344CB8AC3E}">
        <p14:creationId xmlns:p14="http://schemas.microsoft.com/office/powerpoint/2010/main" val="239354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90DA62-03A3-196C-BE3B-77C8F08A4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B00ABF-C1BC-EDA8-CDE1-9D6799E9076C}"/>
              </a:ext>
            </a:extLst>
          </p:cNvPr>
          <p:cNvSpPr txBox="1"/>
          <p:nvPr/>
        </p:nvSpPr>
        <p:spPr>
          <a:xfrm>
            <a:off x="3339012" y="0"/>
            <a:ext cx="885298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SOZIALE UMGANG</a:t>
            </a:r>
          </a:p>
        </p:txBody>
      </p:sp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5B77426B-FD89-E8A4-4BDC-81E9F819E2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7543" y="1940703"/>
            <a:ext cx="2973471" cy="36720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FC33E2BA-C474-9558-23C9-F492949F76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806" y="3633587"/>
            <a:ext cx="5360610" cy="338217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D3F2D54-25FB-31E5-AD3E-81D2F7D4D7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986" y="1590681"/>
            <a:ext cx="1962331" cy="32428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7899BBF-6672-9CE1-397E-9A2A5CC1CAAF}"/>
              </a:ext>
            </a:extLst>
          </p:cNvPr>
          <p:cNvSpPr txBox="1"/>
          <p:nvPr/>
        </p:nvSpPr>
        <p:spPr>
          <a:xfrm>
            <a:off x="326571" y="816037"/>
            <a:ext cx="121919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Da es sich um einen </a:t>
            </a:r>
            <a:r>
              <a:rPr lang="de-DE" sz="2800" b="1" dirty="0">
                <a:solidFill>
                  <a:srgbClr val="C00000"/>
                </a:solidFill>
              </a:rPr>
              <a:t>BUND</a:t>
            </a:r>
            <a:r>
              <a:rPr lang="de-DE" sz="2800" b="1" dirty="0"/>
              <a:t> </a:t>
            </a:r>
            <a:r>
              <a:rPr lang="de-D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zwischen</a:t>
            </a:r>
            <a:r>
              <a:rPr lang="de-DE" sz="2800" b="1" dirty="0"/>
              <a:t> </a:t>
            </a:r>
            <a:r>
              <a:rPr lang="de-DE" sz="2800" b="1" dirty="0">
                <a:solidFill>
                  <a:srgbClr val="C00000"/>
                </a:solidFill>
              </a:rPr>
              <a:t>GOTT und Seinem Volk </a:t>
            </a:r>
            <a:r>
              <a:rPr lang="de-D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handelte, </a:t>
            </a:r>
            <a:br>
              <a:rPr lang="de-D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de-D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umfassten diese Gesetze auch die </a:t>
            </a:r>
            <a:r>
              <a:rPr lang="de-DE" sz="2800" b="1" dirty="0">
                <a:solidFill>
                  <a:srgbClr val="C00000"/>
                </a:solidFill>
              </a:rPr>
              <a:t>Art und Weise, </a:t>
            </a:r>
            <a:r>
              <a:rPr lang="de-D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wie</a:t>
            </a:r>
            <a:r>
              <a:rPr lang="de-DE" sz="2800" b="1" dirty="0"/>
              <a:t> </a:t>
            </a:r>
            <a:r>
              <a:rPr lang="de-DE" sz="2800" b="1" dirty="0">
                <a:solidFill>
                  <a:srgbClr val="C00000"/>
                </a:solidFill>
              </a:rPr>
              <a:t>wir mit IHM </a:t>
            </a:r>
            <a:r>
              <a:rPr lang="de-DE" sz="2800" b="1" dirty="0"/>
              <a:t>umgehen sollten. </a:t>
            </a:r>
            <a:endParaRPr lang="en" sz="2800" b="1" dirty="0"/>
          </a:p>
        </p:txBody>
      </p:sp>
      <p:sp>
        <p:nvSpPr>
          <p:cNvPr id="5" name="Scrollen: horizontal 4">
            <a:extLst>
              <a:ext uri="{FF2B5EF4-FFF2-40B4-BE49-F238E27FC236}">
                <a16:creationId xmlns:a16="http://schemas.microsoft.com/office/drawing/2014/main" id="{E2284535-0161-D547-9780-042E4986D945}"/>
              </a:ext>
            </a:extLst>
          </p:cNvPr>
          <p:cNvSpPr/>
          <p:nvPr/>
        </p:nvSpPr>
        <p:spPr>
          <a:xfrm>
            <a:off x="198405" y="80256"/>
            <a:ext cx="2162024" cy="76944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b="1" i="1" dirty="0"/>
              <a:t>Mo, 25. Aug ‘25 – Weitere Gesetze</a:t>
            </a:r>
            <a:endParaRPr lang="de-DE" dirty="0"/>
          </a:p>
        </p:txBody>
      </p:sp>
      <p:sp>
        <p:nvSpPr>
          <p:cNvPr id="11" name="CuadroTexto 8">
            <a:extLst>
              <a:ext uri="{FF2B5EF4-FFF2-40B4-BE49-F238E27FC236}">
                <a16:creationId xmlns:a16="http://schemas.microsoft.com/office/drawing/2014/main" id="{17814207-C906-0959-8B04-9280BCE4102F}"/>
              </a:ext>
            </a:extLst>
          </p:cNvPr>
          <p:cNvSpPr txBox="1"/>
          <p:nvPr/>
        </p:nvSpPr>
        <p:spPr>
          <a:xfrm>
            <a:off x="1417732" y="2044261"/>
            <a:ext cx="461991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/>
              <a:t>Zusätzlich zu den </a:t>
            </a:r>
            <a:br>
              <a:rPr lang="de-DE" sz="2200" b="1" dirty="0"/>
            </a:br>
            <a:r>
              <a:rPr lang="de-DE" sz="2200" b="1" dirty="0">
                <a:solidFill>
                  <a:srgbClr val="C00000"/>
                </a:solidFill>
                <a:highlight>
                  <a:srgbClr val="FFFF00"/>
                </a:highlight>
              </a:rPr>
              <a:t>SABBATRUHEN </a:t>
            </a:r>
            <a:br>
              <a:rPr lang="de-DE" sz="2200" b="1" dirty="0"/>
            </a:br>
            <a:r>
              <a:rPr lang="de-DE" sz="2200" b="1" dirty="0"/>
              <a:t>gab es die Verpflichtung, </a:t>
            </a:r>
            <a:br>
              <a:rPr lang="de-DE" sz="2200" b="1" dirty="0"/>
            </a:br>
            <a:r>
              <a:rPr lang="de-DE" sz="2200" b="1" dirty="0"/>
              <a:t>die </a:t>
            </a:r>
            <a:r>
              <a:rPr lang="de-DE" sz="2200" b="1" dirty="0">
                <a:solidFill>
                  <a:srgbClr val="C00000"/>
                </a:solidFill>
                <a:highlight>
                  <a:srgbClr val="FFFF00"/>
                </a:highlight>
              </a:rPr>
              <a:t>FESTE</a:t>
            </a:r>
            <a:r>
              <a:rPr lang="de-DE" sz="2200" b="1" dirty="0"/>
              <a:t> zu begehen, </a:t>
            </a:r>
            <a:br>
              <a:rPr lang="de-DE" sz="2200" b="1" dirty="0"/>
            </a:br>
            <a:r>
              <a:rPr lang="de-DE" sz="2200" b="1" dirty="0"/>
              <a:t>die uns erinnern:</a:t>
            </a:r>
            <a:endParaRPr lang="en" sz="2200" b="1" dirty="0"/>
          </a:p>
        </p:txBody>
      </p:sp>
      <p:sp>
        <p:nvSpPr>
          <p:cNvPr id="15" name="CuadroTexto 8">
            <a:extLst>
              <a:ext uri="{FF2B5EF4-FFF2-40B4-BE49-F238E27FC236}">
                <a16:creationId xmlns:a16="http://schemas.microsoft.com/office/drawing/2014/main" id="{A4CBB005-388F-0249-A258-E5B1FD28F2B1}"/>
              </a:ext>
            </a:extLst>
          </p:cNvPr>
          <p:cNvSpPr txBox="1"/>
          <p:nvPr/>
        </p:nvSpPr>
        <p:spPr>
          <a:xfrm>
            <a:off x="5096560" y="2103734"/>
            <a:ext cx="461991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/>
              <a:t>an unsere </a:t>
            </a:r>
            <a:br>
              <a:rPr lang="de-DE" sz="2200" b="1" dirty="0"/>
            </a:br>
            <a:r>
              <a:rPr lang="de-DE" sz="2200" b="1" u="sng" dirty="0">
                <a:solidFill>
                  <a:srgbClr val="CD6132"/>
                </a:solidFill>
              </a:rPr>
              <a:t>Befreiung von der Sünde, </a:t>
            </a:r>
            <a:br>
              <a:rPr lang="de-DE" sz="2200" b="1" u="sng" dirty="0">
                <a:solidFill>
                  <a:srgbClr val="CD6132"/>
                </a:solidFill>
              </a:rPr>
            </a:br>
            <a:r>
              <a:rPr lang="de-DE" sz="2200" b="1" dirty="0"/>
              <a:t>den </a:t>
            </a:r>
            <a:r>
              <a:rPr lang="de-DE" sz="2200" b="1" u="sng" dirty="0">
                <a:solidFill>
                  <a:srgbClr val="CD6132"/>
                </a:solidFill>
              </a:rPr>
              <a:t>göttlichen Schutz </a:t>
            </a:r>
            <a:br>
              <a:rPr lang="de-DE" sz="2200" b="1" dirty="0"/>
            </a:br>
            <a:r>
              <a:rPr lang="de-DE" sz="2200" b="1" dirty="0"/>
              <a:t>und die </a:t>
            </a:r>
            <a:r>
              <a:rPr lang="de-DE" sz="2200" b="1" u="sng" dirty="0">
                <a:solidFill>
                  <a:srgbClr val="CD6132"/>
                </a:solidFill>
              </a:rPr>
              <a:t>glorreiche Zukunft, </a:t>
            </a:r>
            <a:br>
              <a:rPr lang="de-DE" sz="2200" b="1" u="sng" dirty="0">
                <a:solidFill>
                  <a:srgbClr val="CD6132"/>
                </a:solidFill>
              </a:rPr>
            </a:br>
            <a:r>
              <a:rPr lang="de-DE" sz="2200" b="1" dirty="0"/>
              <a:t>die uns erwartet.</a:t>
            </a:r>
            <a:endParaRPr lang="en" sz="2200" b="1" dirty="0"/>
          </a:p>
        </p:txBody>
      </p:sp>
    </p:spTree>
    <p:extLst>
      <p:ext uri="{BB962C8B-B14F-4D97-AF65-F5344CB8AC3E}">
        <p14:creationId xmlns:p14="http://schemas.microsoft.com/office/powerpoint/2010/main" val="67026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2590800" y="0"/>
            <a:ext cx="96011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DEN SIEG GEWINNEN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3181350" y="628025"/>
            <a:ext cx="7323363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Siehe, ICH sende einen Engel vor dir her, der dich behüte auf dem Wege und dich bringe an den Ort, den ICH bestimmt habe.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(2. Mose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296611" y="1274356"/>
            <a:ext cx="622934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Warum gab GOTT dem Abraham </a:t>
            </a:r>
            <a:br>
              <a:rPr lang="de-DE" sz="2000" b="1" dirty="0"/>
            </a:br>
            <a:r>
              <a:rPr lang="de-DE" sz="2000" b="1" dirty="0"/>
              <a:t>nicht das Land der Kanaaniter? </a:t>
            </a:r>
          </a:p>
          <a:p>
            <a:pPr>
              <a:spcBef>
                <a:spcPts val="600"/>
              </a:spcBef>
            </a:pPr>
            <a:r>
              <a:rPr lang="de-DE" sz="2000" b="1" dirty="0"/>
              <a:t>„Denn die Ungerechtigkeit der Amoriter </a:t>
            </a:r>
            <a:br>
              <a:rPr lang="de-DE" sz="2000" b="1" dirty="0"/>
            </a:br>
            <a:r>
              <a:rPr lang="de-DE" sz="2000" b="1" dirty="0"/>
              <a:t>ist noch nicht vollendet“ (1. Mose 15,16).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4599825" y="4528344"/>
            <a:ext cx="39014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u="sng" dirty="0"/>
              <a:t>…wäre ER dann nicht </a:t>
            </a:r>
            <a:br>
              <a:rPr lang="de-DE" sz="2400" b="1" u="sng" dirty="0"/>
            </a:br>
            <a:r>
              <a:rPr lang="de-DE" sz="2400" b="1" u="sng" dirty="0"/>
              <a:t>in der Lage gewesen, </a:t>
            </a:r>
            <a:br>
              <a:rPr lang="de-DE" sz="2400" b="1" dirty="0"/>
            </a:br>
            <a:r>
              <a:rPr lang="de-DE" sz="2400" b="1" dirty="0"/>
              <a:t>ihnen </a:t>
            </a:r>
            <a:r>
              <a:rPr lang="de-DE" sz="2400" b="1" dirty="0">
                <a:solidFill>
                  <a:srgbClr val="CD6132"/>
                </a:solidFill>
              </a:rPr>
              <a:t>Kanaan</a:t>
            </a:r>
            <a:r>
              <a:rPr lang="de-DE" sz="2400" b="1" dirty="0"/>
              <a:t> zu geben, </a:t>
            </a:r>
            <a:br>
              <a:rPr lang="de-DE" sz="2400" b="1" dirty="0"/>
            </a:br>
            <a:r>
              <a:rPr lang="de-DE" sz="2400" b="1" dirty="0">
                <a:solidFill>
                  <a:srgbClr val="CD6132"/>
                </a:solidFill>
              </a:rPr>
              <a:t>ohne</a:t>
            </a:r>
            <a:r>
              <a:rPr lang="de-DE" sz="2400" b="1" dirty="0"/>
              <a:t> dass sie dafür </a:t>
            </a:r>
            <a:br>
              <a:rPr lang="de-DE" sz="2400" b="1" dirty="0"/>
            </a:br>
            <a:r>
              <a:rPr lang="de-DE" sz="2400" b="1" dirty="0">
                <a:solidFill>
                  <a:srgbClr val="CD6132"/>
                </a:solidFill>
              </a:rPr>
              <a:t>kämpfen</a:t>
            </a:r>
            <a:r>
              <a:rPr lang="de-DE" sz="2400" b="1" dirty="0"/>
              <a:t> mussten?</a:t>
            </a:r>
            <a:endParaRPr lang="en" sz="24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1994475" y="2761561"/>
            <a:ext cx="65068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Nach 400 Jahren der Gnade </a:t>
            </a:r>
            <a:br>
              <a:rPr lang="de-DE" sz="2000" b="1" dirty="0"/>
            </a:br>
            <a:r>
              <a:rPr lang="de-DE" sz="2000" b="1" dirty="0"/>
              <a:t>hatten die Kanaaniter ihr Verhalten nicht geändert. </a:t>
            </a:r>
            <a:br>
              <a:rPr lang="de-DE" sz="2000" b="1" dirty="0"/>
            </a:br>
            <a:r>
              <a:rPr lang="de-DE" sz="2000" b="1" dirty="0"/>
              <a:t>Es war an der Zeit, das Land </a:t>
            </a:r>
            <a:br>
              <a:rPr lang="de-DE" sz="2000" b="1" dirty="0"/>
            </a:br>
            <a:r>
              <a:rPr lang="de-DE" sz="2000" b="1" dirty="0"/>
              <a:t>an Israel zu übergeben ... </a:t>
            </a:r>
            <a:r>
              <a:rPr lang="de-DE" sz="2000" b="1" dirty="0">
                <a:solidFill>
                  <a:srgbClr val="CD6132"/>
                </a:solidFill>
              </a:rPr>
              <a:t>friedlich! </a:t>
            </a:r>
            <a:r>
              <a:rPr lang="de-DE" sz="2000" b="1" dirty="0"/>
              <a:t>(2. Mose 13,17)</a:t>
            </a:r>
            <a:endParaRPr lang="en" sz="2000" b="1" dirty="0"/>
          </a:p>
        </p:txBody>
      </p:sp>
      <p:sp>
        <p:nvSpPr>
          <p:cNvPr id="6" name="Scrollen: horizontal 5">
            <a:extLst>
              <a:ext uri="{FF2B5EF4-FFF2-40B4-BE49-F238E27FC236}">
                <a16:creationId xmlns:a16="http://schemas.microsoft.com/office/drawing/2014/main" id="{44A84E1D-AD09-9F8E-8256-2CB880CCFF47}"/>
              </a:ext>
            </a:extLst>
          </p:cNvPr>
          <p:cNvSpPr/>
          <p:nvPr/>
        </p:nvSpPr>
        <p:spPr>
          <a:xfrm>
            <a:off x="198404" y="80256"/>
            <a:ext cx="2885037" cy="76944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b="1" i="1" dirty="0">
                <a:solidFill>
                  <a:schemeClr val="accent6">
                    <a:lumMod val="75000"/>
                  </a:schemeClr>
                </a:solidFill>
              </a:rPr>
              <a:t>Di, 26. Aug ‘25 – GOTTES ursprünglicher Plan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1" name="Grafik 20" descr="Ein Bild, das Karte, Text, Atlas enthält.&#10;&#10;KI-generierte Inhalte können fehlerhaft sein.">
            <a:extLst>
              <a:ext uri="{FF2B5EF4-FFF2-40B4-BE49-F238E27FC236}">
                <a16:creationId xmlns:a16="http://schemas.microsoft.com/office/drawing/2014/main" id="{55620AD9-6BEA-2938-9739-17B124AFC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73" y="1313969"/>
            <a:ext cx="3901452" cy="481901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2" name="CuadroTexto 6">
            <a:extLst>
              <a:ext uri="{FF2B5EF4-FFF2-40B4-BE49-F238E27FC236}">
                <a16:creationId xmlns:a16="http://schemas.microsoft.com/office/drawing/2014/main" id="{950E22F5-81B8-41E7-3ABA-827E0A1460EB}"/>
              </a:ext>
            </a:extLst>
          </p:cNvPr>
          <p:cNvSpPr txBox="1"/>
          <p:nvPr/>
        </p:nvSpPr>
        <p:spPr>
          <a:xfrm>
            <a:off x="336231" y="4147582"/>
            <a:ext cx="4431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Wenn GOTT sie </a:t>
            </a:r>
            <a:br>
              <a:rPr lang="de-DE" sz="2000" b="1" dirty="0"/>
            </a:br>
            <a:r>
              <a:rPr lang="de-DE" sz="2000" b="1" dirty="0"/>
              <a:t>aus Ägypten herausgeführt hätte, </a:t>
            </a:r>
            <a:br>
              <a:rPr lang="de-DE" sz="2000" b="1" dirty="0"/>
            </a:br>
            <a:r>
              <a:rPr lang="de-DE" sz="2000" b="1" dirty="0"/>
              <a:t>ohne dass sie kämpfen mussten, </a:t>
            </a:r>
            <a:br>
              <a:rPr lang="de-DE" sz="2000" b="1" dirty="0"/>
            </a:br>
            <a:r>
              <a:rPr lang="de-DE" sz="2000" b="1" dirty="0"/>
              <a:t>das Meer in zwei Teile geteilt hätte, </a:t>
            </a:r>
            <a:br>
              <a:rPr lang="de-DE" sz="2000" b="1" dirty="0"/>
            </a:br>
            <a:r>
              <a:rPr lang="de-DE" sz="2000" b="1" dirty="0"/>
              <a:t>sie auf wundersame Weise ernährt </a:t>
            </a:r>
            <a:br>
              <a:rPr lang="de-DE" sz="2000" b="1" dirty="0"/>
            </a:br>
            <a:r>
              <a:rPr lang="de-DE" sz="2000" b="1" dirty="0"/>
              <a:t>und mit seinem Engel geführt hätte…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6" grpId="0" uiExpand="1" build="p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231D5-7311-A846-5F72-E0A861340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Karte, Text, Atlas enthält.&#10;&#10;KI-generierte Inhalte können fehlerhaft sein.">
            <a:extLst>
              <a:ext uri="{FF2B5EF4-FFF2-40B4-BE49-F238E27FC236}">
                <a16:creationId xmlns:a16="http://schemas.microsoft.com/office/drawing/2014/main" id="{5F4CE295-1A9B-C1AC-8B2E-D6D01760E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631" y="4330224"/>
            <a:ext cx="1894359" cy="23398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D0AE121-7536-43E9-8957-84C13A5E62E3}"/>
              </a:ext>
            </a:extLst>
          </p:cNvPr>
          <p:cNvSpPr txBox="1"/>
          <p:nvPr/>
        </p:nvSpPr>
        <p:spPr>
          <a:xfrm>
            <a:off x="3083441" y="-65316"/>
            <a:ext cx="91085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DEN SIEG GEWINNEN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6753016-4F32-C388-DC25-3473E83BD892}"/>
              </a:ext>
            </a:extLst>
          </p:cNvPr>
          <p:cNvSpPr txBox="1"/>
          <p:nvPr/>
        </p:nvSpPr>
        <p:spPr>
          <a:xfrm>
            <a:off x="2710542" y="526530"/>
            <a:ext cx="7881258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Siehe, ICH sende einen ENGEL vor dir her, Der dich behüte auf dem Wege </a:t>
            </a:r>
            <a:br>
              <a:rPr lang="de-DE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und dich bringe an den Ort, den ICH bestimmt habe.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(2. Mose 23:20)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D37A6D7-9534-A239-3189-CCE82BF6C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1184445"/>
              </p:ext>
            </p:extLst>
          </p:nvPr>
        </p:nvGraphicFramePr>
        <p:xfrm>
          <a:off x="94841" y="755785"/>
          <a:ext cx="9733188" cy="5905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D7582370-C9D3-C012-0BED-52DAEE410DD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029" y="3028971"/>
            <a:ext cx="1788624" cy="1788624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softEdge rad="317500"/>
          </a:effectLst>
        </p:spPr>
      </p:pic>
      <p:sp>
        <p:nvSpPr>
          <p:cNvPr id="6" name="Scrollen: horizontal 5">
            <a:extLst>
              <a:ext uri="{FF2B5EF4-FFF2-40B4-BE49-F238E27FC236}">
                <a16:creationId xmlns:a16="http://schemas.microsoft.com/office/drawing/2014/main" id="{3D391A0B-0E9E-AC9B-7246-58AF3B9A099D}"/>
              </a:ext>
            </a:extLst>
          </p:cNvPr>
          <p:cNvSpPr/>
          <p:nvPr/>
        </p:nvSpPr>
        <p:spPr>
          <a:xfrm>
            <a:off x="198404" y="80256"/>
            <a:ext cx="2885037" cy="76944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b="1" i="1" dirty="0">
                <a:solidFill>
                  <a:schemeClr val="accent6">
                    <a:lumMod val="75000"/>
                  </a:schemeClr>
                </a:solidFill>
              </a:rPr>
              <a:t>Di, 26. Aug ‘25 – GOTTES ursprünglicher Plan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Grafik 10" descr="Ein Bild, das Gras, Kleidung, draußen, Baum enthält.&#10;&#10;KI-generierte Inhalte können fehlerhaft sein.">
            <a:extLst>
              <a:ext uri="{FF2B5EF4-FFF2-40B4-BE49-F238E27FC236}">
                <a16:creationId xmlns:a16="http://schemas.microsoft.com/office/drawing/2014/main" id="{034BC117-3DDF-9CF6-4EDF-11336CE21E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592" y="464976"/>
            <a:ext cx="2327159" cy="31028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27E3395-4E96-0431-FA9D-815EBA3F7A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185" y="4330224"/>
            <a:ext cx="3204403" cy="283097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69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0" y="267592"/>
            <a:ext cx="12191999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3000" b="1" dirty="0">
                <a:latin typeface="Constantia" panose="02030602050306030303" pitchFamily="18" charset="0"/>
              </a:rPr>
              <a:t>“</a:t>
            </a:r>
            <a:r>
              <a:rPr lang="de-DE" sz="3000" b="1" dirty="0">
                <a:latin typeface="Constantia" panose="02030602050306030303" pitchFamily="18" charset="0"/>
              </a:rPr>
              <a:t>Im Laufe der Jahrhunderte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wurde GOTTES GESETZ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als höchster Maßstab der Moral bewahrt. </a:t>
            </a:r>
          </a:p>
          <a:p>
            <a:pPr algn="ctr">
              <a:spcBef>
                <a:spcPts val="600"/>
              </a:spcBef>
            </a:pPr>
            <a:r>
              <a:rPr lang="de-DE" sz="3000" b="1" dirty="0">
                <a:latin typeface="Constantia" panose="02030602050306030303" pitchFamily="18" charset="0"/>
              </a:rPr>
              <a:t>Keine Erfindung der Wissenschaft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oder der Fantasie geistreicher Menschen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konnten eine einzige wesentliche Pflicht entdecken,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die nicht durch diesen Kodex abgedeckt wäre. </a:t>
            </a:r>
          </a:p>
          <a:p>
            <a:pPr algn="ctr">
              <a:spcBef>
                <a:spcPts val="600"/>
              </a:spcBef>
            </a:pPr>
            <a:r>
              <a:rPr lang="de-DE" sz="3000" b="1" dirty="0">
                <a:latin typeface="Constantia" panose="02030602050306030303" pitchFamily="18" charset="0"/>
              </a:rPr>
              <a:t>GOTTES GESETZ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ist die Sicherheit des Lebens und des Eigentums,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des Friedens und des Glücks. </a:t>
            </a:r>
          </a:p>
          <a:p>
            <a:pPr algn="ctr">
              <a:spcBef>
                <a:spcPts val="600"/>
              </a:spcBef>
            </a:pPr>
            <a:r>
              <a:rPr lang="de-DE" sz="3000" b="1" dirty="0">
                <a:latin typeface="Constantia" panose="02030602050306030303" pitchFamily="18" charset="0"/>
              </a:rPr>
              <a:t>Es wurde gegeben,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um unser gegenwärtiges und ewiges Wohlergehen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zu sichern.</a:t>
            </a:r>
            <a:r>
              <a:rPr lang="en" sz="3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 rot="5400000">
            <a:off x="8754266" y="3039978"/>
            <a:ext cx="6155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E. G. White, </a:t>
            </a:r>
            <a:r>
              <a:rPr lang="en-US" sz="1600" b="1" dirty="0"/>
              <a:t>The Upward Look (Der Blick </a:t>
            </a:r>
            <a:r>
              <a:rPr lang="en-US" sz="1600" b="1" dirty="0" err="1"/>
              <a:t>nach</a:t>
            </a:r>
            <a:r>
              <a:rPr lang="en-US" sz="1600" b="1" dirty="0"/>
              <a:t> </a:t>
            </a:r>
            <a:r>
              <a:rPr lang="en-US" sz="1600" b="1" dirty="0" err="1"/>
              <a:t>oben</a:t>
            </a:r>
            <a:r>
              <a:rPr lang="en-US" sz="1600" b="1" dirty="0"/>
              <a:t>), 7. Oktober 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-1209675" y="2634476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DAS GESETZ </a:t>
            </a:r>
            <a:br>
              <a:rPr lang="en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  ZU VERSTEHEN IST</a:t>
            </a: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1933576" y="0"/>
            <a:ext cx="102584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GESETZ  DER VERGELTUNG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2952748" y="584775"/>
            <a:ext cx="922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Auge um Auge, Zahn um Zahn, Hand um Hand, Fuß um Fuß,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875066" y="1289988"/>
            <a:ext cx="4562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Als JESUS die Bergpredigt hielt, </a:t>
            </a:r>
            <a:br>
              <a:rPr lang="de-DE" sz="2000" b="1" dirty="0"/>
            </a:br>
            <a:r>
              <a:rPr lang="de-DE" sz="2000" b="1" dirty="0"/>
              <a:t>hob Er das Gesetz der Vergeltung auf (</a:t>
            </a:r>
            <a:r>
              <a:rPr lang="de-DE" sz="2000" b="1" dirty="0" err="1"/>
              <a:t>Mt</a:t>
            </a:r>
            <a:r>
              <a:rPr lang="de-DE" sz="2000" b="1" dirty="0"/>
              <a:t> 5,38-42) … oder etwa nicht?</a:t>
            </a:r>
            <a:endParaRPr lang="en" sz="2000" b="1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9833" y="1052006"/>
            <a:ext cx="6732640" cy="48352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451" y="1041498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383915" y="2641532"/>
            <a:ext cx="55570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Der Satz „Ihr habt gehört, </a:t>
            </a:r>
            <a:br>
              <a:rPr lang="de-DE" sz="2000" b="1" dirty="0"/>
            </a:br>
            <a:r>
              <a:rPr lang="de-DE" sz="2000" b="1" dirty="0"/>
              <a:t>dass gesagt worden ist … aber Ich sage euch“ </a:t>
            </a:r>
            <a:br>
              <a:rPr lang="de-DE" sz="2000" b="1" dirty="0"/>
            </a:br>
            <a:r>
              <a:rPr lang="de-DE" sz="2000" b="1" dirty="0"/>
              <a:t>hob kein Gesetz auf </a:t>
            </a:r>
            <a:br>
              <a:rPr lang="de-DE" sz="2000" b="1" dirty="0"/>
            </a:br>
            <a:r>
              <a:rPr lang="de-DE" sz="2000" b="1" dirty="0"/>
              <a:t>(JESUS verwendete denselben Satz für </a:t>
            </a:r>
            <a:br>
              <a:rPr lang="de-DE" sz="2000" b="1" dirty="0"/>
            </a:br>
            <a:r>
              <a:rPr lang="de-DE" sz="2000" b="1" dirty="0"/>
              <a:t>„Du sollst nicht töten“ oder </a:t>
            </a:r>
            <a:br>
              <a:rPr lang="de-DE" sz="2000" b="1" dirty="0"/>
            </a:br>
            <a:r>
              <a:rPr lang="de-DE" sz="2000" b="1" dirty="0"/>
              <a:t>„Du sollst nicht ehebrechen“, </a:t>
            </a:r>
            <a:br>
              <a:rPr lang="de-DE" sz="2000" b="1" dirty="0"/>
            </a:br>
            <a:r>
              <a:rPr lang="de-DE" sz="2000" b="1" dirty="0"/>
              <a:t>aber Er hatte nie die Absicht, </a:t>
            </a:r>
            <a:br>
              <a:rPr lang="de-DE" sz="2000" b="1" dirty="0"/>
            </a:br>
            <a:r>
              <a:rPr lang="de-DE" sz="2000" b="1" dirty="0"/>
              <a:t>diese Gesetze aufzuheben).</a:t>
            </a:r>
            <a:endParaRPr lang="en" sz="2000" b="1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CCC45E75-2AB4-8D10-7308-F2963F02C41E}"/>
              </a:ext>
            </a:extLst>
          </p:cNvPr>
          <p:cNvSpPr/>
          <p:nvPr/>
        </p:nvSpPr>
        <p:spPr>
          <a:xfrm>
            <a:off x="67711" y="-11809"/>
            <a:ext cx="1984373" cy="78125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b="1" i="1" dirty="0"/>
              <a:t>Mi,  27. Aug ‘25 – Auge um Auge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CuadroTexto 10">
            <a:extLst>
              <a:ext uri="{FF2B5EF4-FFF2-40B4-BE49-F238E27FC236}">
                <a16:creationId xmlns:a16="http://schemas.microsoft.com/office/drawing/2014/main" id="{07E72722-82C3-9603-DE91-C56CDA6FEAA6}"/>
              </a:ext>
            </a:extLst>
          </p:cNvPr>
          <p:cNvSpPr txBox="1"/>
          <p:nvPr/>
        </p:nvSpPr>
        <p:spPr>
          <a:xfrm>
            <a:off x="875066" y="5769941"/>
            <a:ext cx="96214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Tatsächlich hat JESUS das Gesetz immer erweitert, vertieft</a:t>
            </a:r>
            <a:br>
              <a:rPr lang="de-DE" sz="2400" b="1" dirty="0"/>
            </a:br>
            <a:r>
              <a:rPr lang="de-DE" sz="2400" b="1" dirty="0"/>
              <a:t>und seine wahre Bedeutung verständlich gemacht!</a:t>
            </a:r>
            <a:endParaRPr lang="en" sz="2400" b="1" dirty="0"/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2" grpId="0" uiExpand="1" build="p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D430DB-F70A-DA9F-81BF-CF1599292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D134B1-F758-8FCE-8B00-AE5945B883BF}"/>
              </a:ext>
            </a:extLst>
          </p:cNvPr>
          <p:cNvSpPr txBox="1"/>
          <p:nvPr/>
        </p:nvSpPr>
        <p:spPr>
          <a:xfrm>
            <a:off x="1933576" y="0"/>
            <a:ext cx="102584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GESETZ  DER VERGELTUNG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B46636-B6B9-9332-1A46-2E4E608DC223}"/>
              </a:ext>
            </a:extLst>
          </p:cNvPr>
          <p:cNvSpPr txBox="1"/>
          <p:nvPr/>
        </p:nvSpPr>
        <p:spPr>
          <a:xfrm>
            <a:off x="2952748" y="584775"/>
            <a:ext cx="922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Auge um Auge, Zahn um Zahn, Hand um Hand, Fuß um Fuß,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21:24)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A4FAEAA-74F8-2D42-5B96-55D3A9EC20DE}"/>
              </a:ext>
            </a:extLst>
          </p:cNvPr>
          <p:cNvSpPr txBox="1"/>
          <p:nvPr/>
        </p:nvSpPr>
        <p:spPr>
          <a:xfrm>
            <a:off x="5589639" y="2780137"/>
            <a:ext cx="660236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/>
              <a:t>Dieses Gesetz wurde mit der Absicht formuliert, </a:t>
            </a:r>
            <a:r>
              <a:rPr lang="de-DE" sz="2200" b="1" dirty="0">
                <a:highlight>
                  <a:srgbClr val="FFFF00"/>
                </a:highlight>
              </a:rPr>
              <a:t>Rache, Blutfehden und Vergeltungsmaßnahmen </a:t>
            </a:r>
            <a:br>
              <a:rPr lang="de-DE" sz="2200" b="1" dirty="0">
                <a:highlight>
                  <a:srgbClr val="FFFF00"/>
                </a:highlight>
              </a:rPr>
            </a:br>
            <a:r>
              <a:rPr lang="de-DE" sz="2200" b="1" dirty="0">
                <a:highlight>
                  <a:srgbClr val="FFFF00"/>
                </a:highlight>
              </a:rPr>
              <a:t>ohne vorherige Untersuchung zu verhindern. </a:t>
            </a:r>
          </a:p>
          <a:p>
            <a:pPr>
              <a:spcBef>
                <a:spcPts val="600"/>
              </a:spcBef>
            </a:pPr>
            <a:r>
              <a:rPr lang="de-DE" sz="2200" b="1" dirty="0"/>
              <a:t>SCHÄDEN mussten von RICHTERN BEWERTET werden, woraufhin eine ANGEMESSENE finanzielle </a:t>
            </a:r>
            <a:r>
              <a:rPr lang="de-DE" sz="2200" b="1" dirty="0">
                <a:highlight>
                  <a:srgbClr val="FFFF00"/>
                </a:highlight>
              </a:rPr>
              <a:t>ENTSCHÄDIGUNG</a:t>
            </a:r>
            <a:r>
              <a:rPr lang="de-DE" sz="2200" b="1" dirty="0"/>
              <a:t> festgelegt und gezahlt wurde.</a:t>
            </a:r>
          </a:p>
          <a:p>
            <a:pPr>
              <a:spcBef>
                <a:spcPts val="600"/>
              </a:spcBef>
            </a:pPr>
            <a:r>
              <a:rPr lang="de-DE" sz="2200" b="1" dirty="0"/>
              <a:t> Diese Praxis entstand, um zu verhindern, </a:t>
            </a:r>
            <a:br>
              <a:rPr lang="de-DE" sz="2200" b="1" dirty="0"/>
            </a:br>
            <a:r>
              <a:rPr lang="de-DE" sz="2200" b="1" dirty="0"/>
              <a:t>dass Menschen </a:t>
            </a:r>
            <a:r>
              <a:rPr lang="de-DE" sz="2200" b="1" dirty="0">
                <a:highlight>
                  <a:srgbClr val="FFFF00"/>
                </a:highlight>
              </a:rPr>
              <a:t>SELBSTJUSTIZ</a:t>
            </a:r>
            <a:r>
              <a:rPr lang="de-DE" sz="2200" b="1" dirty="0"/>
              <a:t> übten. </a:t>
            </a:r>
          </a:p>
          <a:p>
            <a:pPr>
              <a:spcBef>
                <a:spcPts val="600"/>
              </a:spcBef>
            </a:pPr>
            <a:r>
              <a:rPr lang="de-DE" sz="2200" b="1" dirty="0">
                <a:highlight>
                  <a:srgbClr val="FFFF00"/>
                </a:highlight>
              </a:rPr>
              <a:t>GERECHTIGKEIT musste walten, </a:t>
            </a:r>
            <a:br>
              <a:rPr lang="de-DE" sz="2200" b="1" dirty="0">
                <a:highlight>
                  <a:srgbClr val="FFFF00"/>
                </a:highlight>
              </a:rPr>
            </a:br>
            <a:r>
              <a:rPr lang="de-DE" sz="2200" b="1" dirty="0">
                <a:highlight>
                  <a:srgbClr val="FFFF00"/>
                </a:highlight>
              </a:rPr>
              <a:t>aber im EINKLANG mit GOTTES GESETZ.</a:t>
            </a:r>
            <a:endParaRPr lang="en" sz="2200" b="1" dirty="0">
              <a:highlight>
                <a:srgbClr val="FFFF00"/>
              </a:highlight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93489DA-1FCB-02AA-D60C-BF2F9169D3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1" y="2950916"/>
            <a:ext cx="5387438" cy="3367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52C68DD4-0CEC-EB74-9AFE-BA268D28EA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228" y="1016280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CC69B87-6604-3BE5-3FF7-600083BE8CD5}"/>
              </a:ext>
            </a:extLst>
          </p:cNvPr>
          <p:cNvSpPr txBox="1"/>
          <p:nvPr/>
        </p:nvSpPr>
        <p:spPr>
          <a:xfrm>
            <a:off x="0" y="1579808"/>
            <a:ext cx="120876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Es war nie die eigentliche Absicht des Vergeltungsgesetzes, </a:t>
            </a:r>
            <a:br>
              <a:rPr lang="de-DE" sz="2400" b="1" dirty="0"/>
            </a:br>
            <a:r>
              <a:rPr lang="de-DE" sz="2400" b="1" dirty="0"/>
              <a:t>dass eine Person ihr Auge oder ihre Hand verlieren sollte, </a:t>
            </a:r>
            <a:br>
              <a:rPr lang="de-DE" sz="2400" b="1" dirty="0"/>
            </a:br>
            <a:r>
              <a:rPr lang="de-DE" sz="2400" b="1" dirty="0"/>
              <a:t>weil sie einer anderen Person Schaden zugefügt hatte.</a:t>
            </a:r>
            <a:endParaRPr lang="en" sz="2400" b="1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976DE83B-7B5C-110B-BD8C-FC266FC819ED}"/>
              </a:ext>
            </a:extLst>
          </p:cNvPr>
          <p:cNvSpPr/>
          <p:nvPr/>
        </p:nvSpPr>
        <p:spPr>
          <a:xfrm>
            <a:off x="67711" y="-11809"/>
            <a:ext cx="1984373" cy="78125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b="1" i="1" dirty="0"/>
              <a:t>Mi,  27. Aug ‘25 – Auge um Auge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094476" y="3073669"/>
            <a:ext cx="5944361" cy="373948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27000">
              <a:srgbClr val="FFFF00">
                <a:alpha val="47000"/>
              </a:srgbClr>
            </a:glow>
            <a:softEdge rad="508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uLnTx/>
                <a:uFillTx/>
                <a:latin typeface="Candara" panose="020E0502030303020204" pitchFamily="34" charset="0"/>
              </a:rPr>
              <a:t>“</a:t>
            </a:r>
            <a:r>
              <a:rPr lang="de-DE" sz="2400" b="1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  <a:t>Und der HERR sprach zu ihm (Mose): </a:t>
            </a:r>
            <a:br>
              <a:rPr lang="de-DE" sz="2400" b="1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</a:br>
            <a:r>
              <a:rPr lang="de-DE" sz="2400" b="1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  <a:t>,So sollst du den Israeliten sagen: </a:t>
            </a:r>
          </a:p>
          <a:p>
            <a:pPr lvl="0" algn="ctr">
              <a:defRPr/>
            </a:pPr>
            <a:r>
              <a:rPr lang="de-DE" sz="2500" b="1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  <a:t>„Ihr habt gesehen, dass </a:t>
            </a:r>
            <a:br>
              <a:rPr lang="de-DE" sz="2500" b="1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</a:br>
            <a:r>
              <a:rPr lang="de-DE" sz="2500" b="1" dirty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  <a:t>ICH mit euch </a:t>
            </a:r>
            <a:br>
              <a:rPr lang="de-DE" sz="2500" b="1" dirty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</a:br>
            <a:r>
              <a:rPr lang="de-DE" sz="2500" b="1" dirty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  <a:t>vom Himmel geredet habe. </a:t>
            </a:r>
            <a:br>
              <a:rPr lang="de-DE" sz="2500" b="1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</a:br>
            <a:r>
              <a:rPr lang="de-DE" sz="2400" b="1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  <a:t>Darum sollt ihr euch </a:t>
            </a:r>
            <a:br>
              <a:rPr lang="de-DE" sz="2400" b="1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</a:br>
            <a:r>
              <a:rPr lang="de-DE" sz="2400" b="1" u="sng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  <a:t>keine anderen Götter neben Mir machen, </a:t>
            </a:r>
            <a:r>
              <a:rPr lang="de-DE" sz="2400" b="1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  <a:t>weder silberne noch goldene </a:t>
            </a:r>
            <a:br>
              <a:rPr lang="de-DE" sz="2400" b="1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</a:br>
            <a:r>
              <a:rPr lang="de-DE" sz="2400" b="1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latin typeface="Candara" panose="020E0502030303020204" pitchFamily="34" charset="0"/>
              </a:rPr>
              <a:t>sollt ihr euch machen.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uLnTx/>
                <a:uFillTx/>
                <a:latin typeface="Candara" panose="020E0502030303020204" pitchFamily="34" charset="0"/>
              </a:rPr>
              <a:t>” ’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uLnTx/>
                <a:uFillTx/>
                <a:latin typeface="Candara" panose="020E0502030303020204" pitchFamily="34" charset="0"/>
              </a:rPr>
              <a:t> ” </a:t>
            </a:r>
          </a:p>
          <a:p>
            <a:pPr lvl="0" algn="ctr">
              <a:defRPr/>
            </a:pP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D6132"/>
                </a:solidFill>
                <a:effectLst>
                  <a:glow rad="266700">
                    <a:srgbClr val="FBF4E0"/>
                  </a:glow>
                </a:effectLst>
                <a:uLnTx/>
                <a:uFillTx/>
                <a:latin typeface="Candara" panose="020E0502030303020204" pitchFamily="34" charset="0"/>
              </a:rPr>
              <a:t>2. Mose 20:22.23</a:t>
            </a:r>
            <a:endParaRPr kumimoji="0" lang="es-ES" sz="1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CD6132"/>
              </a:solidFill>
              <a:effectLst>
                <a:glow rad="266700">
                  <a:srgbClr val="FBF4E0"/>
                </a:glow>
              </a:effectLst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38C0514-1DF5-6E84-CF88-629E504400E2}"/>
              </a:ext>
            </a:extLst>
          </p:cNvPr>
          <p:cNvSpPr/>
          <p:nvPr/>
        </p:nvSpPr>
        <p:spPr>
          <a:xfrm rot="20743659">
            <a:off x="4189843" y="411471"/>
            <a:ext cx="3617903" cy="7630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spc="400" dirty="0">
                <a:ln w="0"/>
                <a:solidFill>
                  <a:schemeClr val="bg2">
                    <a:lumMod val="10000"/>
                    <a:alpha val="56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42000" endPos="62000" dist="25400" dir="5400000" sy="-90000" algn="bl" rotWithShape="0"/>
                </a:effectLst>
                <a:highlight>
                  <a:srgbClr val="F8E8D0"/>
                </a:highlight>
                <a:latin typeface="Candara" panose="020E0502030303020204" pitchFamily="34" charset="0"/>
                <a:ea typeface="+mj-ea"/>
                <a:cs typeface="+mj-cs"/>
              </a:rPr>
              <a:t>MERKTEXT</a:t>
            </a:r>
            <a:endParaRPr lang="en-US" sz="4000" b="1" kern="1200" cap="none" spc="400" dirty="0">
              <a:ln w="0"/>
              <a:solidFill>
                <a:schemeClr val="bg2">
                  <a:lumMod val="10000"/>
                  <a:alpha val="56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42000" endPos="62000" dist="25400" dir="5400000" sy="-90000" algn="bl" rotWithShape="0"/>
              </a:effectLst>
              <a:highlight>
                <a:srgbClr val="F8E8D0"/>
              </a:highlight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3343274" y="-57150"/>
            <a:ext cx="88487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BELOHNUNG </a:t>
            </a:r>
            <a:r>
              <a:rPr lang="en" sz="3600" b="1" dirty="0">
                <a:ln/>
                <a:solidFill>
                  <a:schemeClr val="accent4"/>
                </a:solidFill>
              </a:rPr>
              <a:t>UND</a:t>
            </a:r>
            <a:r>
              <a:rPr lang="en" sz="4400" b="1" dirty="0">
                <a:ln/>
                <a:solidFill>
                  <a:schemeClr val="accent4"/>
                </a:solidFill>
              </a:rPr>
              <a:t> </a:t>
            </a:r>
            <a:r>
              <a:rPr lang="en" sz="4400" b="1" dirty="0">
                <a:ln/>
                <a:solidFill>
                  <a:srgbClr val="FFA3A3"/>
                </a:solidFill>
              </a:rPr>
              <a:t>BESTRAFUNG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2669458" y="550366"/>
            <a:ext cx="9511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BF4E0"/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rgbClr val="FBF4E0"/>
                </a:solidFill>
                <a:latin typeface="Candara" panose="020E0502030303020204" pitchFamily="34" charset="0"/>
              </a:rPr>
              <a:t>Wenn er ihm aber nicht aufgelauert hat, sondern GOTT es durch seine Hand geschehen ließ, werde ICH dir einen Ort festsetzen, an den er fliehen kann.</a:t>
            </a:r>
            <a:r>
              <a:rPr lang="en" b="1" dirty="0">
                <a:solidFill>
                  <a:srgbClr val="FBF4E0"/>
                </a:solidFill>
                <a:latin typeface="Candara" panose="020E0502030303020204" pitchFamily="34" charset="0"/>
              </a:rPr>
              <a:t>” </a:t>
            </a:r>
            <a:r>
              <a:rPr lang="en" sz="1400" b="1" dirty="0">
                <a:solidFill>
                  <a:srgbClr val="FBF4E0"/>
                </a:solidFill>
                <a:latin typeface="Candara" panose="020E0502030303020204" pitchFamily="34" charset="0"/>
              </a:rPr>
              <a:t>(2. Mose 21:13)</a:t>
            </a:r>
            <a:endParaRPr lang="es-ES" sz="1100" b="1" dirty="0">
              <a:solidFill>
                <a:srgbClr val="FBF4E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1" y="1291947"/>
            <a:ext cx="59476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Der Wunsch nach Rache ist tief in uns verwurzelt. </a:t>
            </a:r>
            <a:br>
              <a:rPr lang="de-DE" sz="2000" b="1" dirty="0"/>
            </a:br>
            <a:r>
              <a:rPr lang="de-DE" sz="2000" b="1" dirty="0"/>
              <a:t>Außerdem steht er nie im Verhältnis </a:t>
            </a:r>
            <a:br>
              <a:rPr lang="de-DE" sz="2000" b="1" dirty="0"/>
            </a:br>
            <a:r>
              <a:rPr lang="de-DE" sz="2000" b="1" dirty="0"/>
              <a:t>zu dem Unrecht, das uns angetan wurde: </a:t>
            </a:r>
            <a:br>
              <a:rPr lang="de-DE" sz="2000" b="1" dirty="0"/>
            </a:br>
            <a:r>
              <a:rPr lang="de-DE" sz="2000" b="1" dirty="0"/>
              <a:t>„Wenn er mir das angetan hat, </a:t>
            </a:r>
            <a:br>
              <a:rPr lang="de-DE" sz="2000" b="1" dirty="0"/>
            </a:br>
            <a:r>
              <a:rPr lang="de-DE" sz="2000" b="1" dirty="0"/>
              <a:t>werde ich ihm noch mehr antun.“</a:t>
            </a:r>
            <a:endParaRPr lang="en" sz="2000" b="1" dirty="0"/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19" y="3104136"/>
            <a:ext cx="4551572" cy="2851496"/>
          </a:xfrm>
          <a:prstGeom prst="rect">
            <a:avLst/>
          </a:prstGeom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083" y="1461500"/>
            <a:ext cx="4925968" cy="29233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5542909" y="4649628"/>
            <a:ext cx="6496316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JESUS fordert uns auf, </a:t>
            </a:r>
            <a:br>
              <a:rPr lang="de-DE" sz="2000" b="1" dirty="0"/>
            </a:br>
            <a:r>
              <a:rPr lang="de-DE" sz="2000" b="1" dirty="0"/>
              <a:t>das Gegenteil von dem zu tun, was wir uns wünschen: Böses mit Gutem zu vergelten (</a:t>
            </a:r>
            <a:r>
              <a:rPr lang="de-DE" sz="2000" b="1" dirty="0" err="1"/>
              <a:t>Mt</a:t>
            </a:r>
            <a:r>
              <a:rPr lang="de-DE" sz="2000" b="1" dirty="0"/>
              <a:t> 5,44).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Wo bleibt da die Gerechtigkeit? </a:t>
            </a:r>
            <a:br>
              <a:rPr lang="de-DE" sz="2000" b="1" dirty="0"/>
            </a:br>
            <a:r>
              <a:rPr lang="de-DE" sz="2000" b="1" dirty="0"/>
              <a:t>Wer wird dann dem Täter geben, </a:t>
            </a:r>
            <a:br>
              <a:rPr lang="de-DE" sz="2000" b="1" dirty="0"/>
            </a:br>
            <a:r>
              <a:rPr lang="de-DE" sz="2000" b="1" dirty="0"/>
              <a:t>was er verdient?</a:t>
            </a:r>
            <a:endParaRPr lang="en" sz="2000" b="1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0D7CA81F-6699-7D35-6C31-A744C3FDB34F}"/>
              </a:ext>
            </a:extLst>
          </p:cNvPr>
          <p:cNvSpPr/>
          <p:nvPr/>
        </p:nvSpPr>
        <p:spPr>
          <a:xfrm>
            <a:off x="152775" y="20090"/>
            <a:ext cx="1984373" cy="781250"/>
          </a:xfrm>
          <a:prstGeom prst="horizontalScroll">
            <a:avLst/>
          </a:prstGeom>
          <a:noFill/>
          <a:ln>
            <a:solidFill>
              <a:srgbClr val="9292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b="1" i="1" dirty="0"/>
              <a:t>Do, 28. Aug ‘25 – Rache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2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19923F-B730-EFD1-2143-EAA3474D4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7676FDE-6ED4-46D8-B6AD-5242B701102A}"/>
              </a:ext>
            </a:extLst>
          </p:cNvPr>
          <p:cNvSpPr txBox="1"/>
          <p:nvPr/>
        </p:nvSpPr>
        <p:spPr>
          <a:xfrm>
            <a:off x="3343274" y="-57150"/>
            <a:ext cx="88487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BELOHNUNG </a:t>
            </a:r>
            <a:r>
              <a:rPr lang="en" sz="3600" b="1" dirty="0">
                <a:ln/>
                <a:solidFill>
                  <a:schemeClr val="accent4"/>
                </a:solidFill>
              </a:rPr>
              <a:t>UND</a:t>
            </a:r>
            <a:r>
              <a:rPr lang="en" sz="4400" b="1" dirty="0">
                <a:ln/>
                <a:solidFill>
                  <a:schemeClr val="accent4"/>
                </a:solidFill>
              </a:rPr>
              <a:t> </a:t>
            </a:r>
            <a:r>
              <a:rPr lang="en" sz="4400" b="1" dirty="0">
                <a:ln/>
                <a:solidFill>
                  <a:srgbClr val="FFA3A3"/>
                </a:solidFill>
              </a:rPr>
              <a:t>BESTRAFUNG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3801407-5B09-F90A-6A7A-A27DBF8E7C66}"/>
              </a:ext>
            </a:extLst>
          </p:cNvPr>
          <p:cNvSpPr txBox="1"/>
          <p:nvPr/>
        </p:nvSpPr>
        <p:spPr>
          <a:xfrm>
            <a:off x="2669458" y="550366"/>
            <a:ext cx="9511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BF4E0"/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rgbClr val="FBF4E0"/>
                </a:solidFill>
                <a:latin typeface="Candara" panose="020E0502030303020204" pitchFamily="34" charset="0"/>
              </a:rPr>
              <a:t>Wenn er ihm aber nicht aufgelauert hat, sondern GOTT es durch seine Hand geschehen ließ, werde ICH dir einen Ort festsetzen, an den er fliehen kann.</a:t>
            </a:r>
            <a:r>
              <a:rPr lang="en" b="1" dirty="0">
                <a:solidFill>
                  <a:srgbClr val="FBF4E0"/>
                </a:solidFill>
                <a:latin typeface="Candara" panose="020E0502030303020204" pitchFamily="34" charset="0"/>
              </a:rPr>
              <a:t>” </a:t>
            </a:r>
            <a:r>
              <a:rPr lang="en" sz="1400" b="1" dirty="0">
                <a:solidFill>
                  <a:srgbClr val="FBF4E0"/>
                </a:solidFill>
                <a:latin typeface="Candara" panose="020E0502030303020204" pitchFamily="34" charset="0"/>
              </a:rPr>
              <a:t>(2. Mose 21:13)</a:t>
            </a:r>
            <a:endParaRPr lang="es-ES" sz="1100" b="1" dirty="0">
              <a:solidFill>
                <a:srgbClr val="FBF4E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E523BE5-6518-D753-1B05-D7EA71BC5EF0}"/>
              </a:ext>
            </a:extLst>
          </p:cNvPr>
          <p:cNvSpPr txBox="1"/>
          <p:nvPr/>
        </p:nvSpPr>
        <p:spPr>
          <a:xfrm>
            <a:off x="4921255" y="2963554"/>
            <a:ext cx="671204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Obwohl persönliche Rache im Bundesgesetz </a:t>
            </a:r>
            <a:br>
              <a:rPr lang="de-DE" sz="2000" b="1" dirty="0"/>
            </a:br>
            <a:r>
              <a:rPr lang="de-DE" sz="2000" b="1" dirty="0"/>
              <a:t>toleriert wird, wurde sie durch die Schaffung </a:t>
            </a:r>
            <a:br>
              <a:rPr lang="de-DE" sz="2000" b="1" dirty="0"/>
            </a:br>
            <a:r>
              <a:rPr lang="de-DE" sz="2000" b="1" dirty="0"/>
              <a:t>eines Rechtssystems eingeschränkt, </a:t>
            </a:r>
            <a:br>
              <a:rPr lang="de-DE" sz="2000" b="1" dirty="0"/>
            </a:br>
            <a:r>
              <a:rPr lang="de-DE" sz="2000" b="1" dirty="0"/>
              <a:t>um Missbrauch zu verhindern </a:t>
            </a:r>
            <a:br>
              <a:rPr lang="de-DE" sz="2000" b="1" dirty="0"/>
            </a:br>
            <a:r>
              <a:rPr lang="de-DE" sz="2000" b="1" dirty="0"/>
              <a:t>(2.Mo 21,12-13.22; 22,8-9).</a:t>
            </a:r>
            <a:endParaRPr lang="en" sz="2000" b="1" dirty="0"/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225D73D8-F546-8827-81A8-24712118C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-16564" y="1288470"/>
            <a:ext cx="5372043" cy="307580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4CBE9CF-6743-609B-E307-40102FFB33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0059" y="1380066"/>
            <a:ext cx="5415720" cy="155433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FCF2163-3668-AD83-2582-EAD63DB7EDD4}"/>
              </a:ext>
            </a:extLst>
          </p:cNvPr>
          <p:cNvSpPr txBox="1"/>
          <p:nvPr/>
        </p:nvSpPr>
        <p:spPr>
          <a:xfrm>
            <a:off x="67716" y="4355673"/>
            <a:ext cx="413886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GOTT sagt uns nicht, </a:t>
            </a:r>
            <a:br>
              <a:rPr lang="de-DE" sz="2000" b="1" dirty="0"/>
            </a:br>
            <a:r>
              <a:rPr lang="de-DE" sz="2000" b="1" dirty="0"/>
              <a:t>dass der Angreifer </a:t>
            </a:r>
            <a:br>
              <a:rPr lang="de-DE" sz="2000" b="1" dirty="0"/>
            </a:br>
            <a:r>
              <a:rPr lang="de-DE" sz="2000" b="1" dirty="0"/>
              <a:t>nicht bestraft wird </a:t>
            </a:r>
            <a:br>
              <a:rPr lang="de-DE" sz="2000" b="1" dirty="0"/>
            </a:br>
            <a:r>
              <a:rPr lang="de-DE" sz="2000" b="1" dirty="0"/>
              <a:t>oder dass jede Tat gerächt wird.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Aber ER sagt uns ganz klar, </a:t>
            </a:r>
            <a:br>
              <a:rPr lang="de-DE" sz="2000" b="1" dirty="0"/>
            </a:br>
            <a:r>
              <a:rPr lang="de-DE" sz="2000" b="1" dirty="0"/>
              <a:t>dass </a:t>
            </a:r>
            <a:r>
              <a:rPr lang="de-DE" sz="2000" b="1" dirty="0">
                <a:highlight>
                  <a:srgbClr val="FFFF00"/>
                </a:highlight>
              </a:rPr>
              <a:t>ER der Rächer sein wird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 (Röm 12,19-21).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3FFC7D3-CD21-DF19-E0CB-B9A3C55BD281}"/>
              </a:ext>
            </a:extLst>
          </p:cNvPr>
          <p:cNvSpPr txBox="1"/>
          <p:nvPr/>
        </p:nvSpPr>
        <p:spPr>
          <a:xfrm>
            <a:off x="4124107" y="4576197"/>
            <a:ext cx="8315324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Niemand kann gleichzeitig </a:t>
            </a:r>
            <a:br>
              <a:rPr lang="de-DE" sz="2000" b="1" dirty="0"/>
            </a:br>
            <a:r>
              <a:rPr lang="de-DE" sz="2000" b="1" dirty="0"/>
              <a:t>die Rolle des Richters, der Geschworenen </a:t>
            </a:r>
            <a:br>
              <a:rPr lang="de-DE" sz="2000" b="1" dirty="0"/>
            </a:br>
            <a:r>
              <a:rPr lang="de-DE" sz="2000" b="1" dirty="0"/>
              <a:t>und des Vollstreckers übernehmen.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Wenn eine Strafe verhängt werden muss, </a:t>
            </a:r>
            <a:br>
              <a:rPr lang="de-DE" sz="2000" b="1" dirty="0"/>
            </a:br>
            <a:r>
              <a:rPr lang="de-DE" sz="2000" b="1" dirty="0"/>
              <a:t>muss dies durch ein </a:t>
            </a:r>
            <a:r>
              <a:rPr lang="de-DE" sz="2000" b="1" dirty="0">
                <a:highlight>
                  <a:srgbClr val="FFFF00"/>
                </a:highlight>
              </a:rPr>
              <a:t>FAIRES GERICHTSVERFAHREN </a:t>
            </a:r>
            <a:r>
              <a:rPr lang="de-DE" sz="2000" b="1" dirty="0"/>
              <a:t>geschehen. </a:t>
            </a:r>
            <a:br>
              <a:rPr lang="de-DE" sz="2000" b="1" dirty="0"/>
            </a:br>
            <a:r>
              <a:rPr lang="de-DE" sz="2000" b="1" dirty="0"/>
              <a:t>Und </a:t>
            </a:r>
            <a:r>
              <a:rPr lang="de-DE" sz="2000" b="1" dirty="0">
                <a:highlight>
                  <a:srgbClr val="FFFF00"/>
                </a:highlight>
              </a:rPr>
              <a:t>CHRISTUS</a:t>
            </a:r>
            <a:r>
              <a:rPr lang="de-DE" sz="2000" b="1" dirty="0"/>
              <a:t> wird der </a:t>
            </a:r>
            <a:r>
              <a:rPr lang="de-DE" sz="2000" b="1" dirty="0">
                <a:highlight>
                  <a:srgbClr val="FFFF00"/>
                </a:highlight>
              </a:rPr>
              <a:t>HÖCHSTE und ENDGÜLTIGE RICHTER </a:t>
            </a:r>
            <a:r>
              <a:rPr lang="de-DE" sz="2000" b="1" dirty="0"/>
              <a:t>sein.</a:t>
            </a:r>
            <a:endParaRPr lang="en" sz="2000" b="1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BC6424BF-3E01-052E-FE6C-596559418328}"/>
              </a:ext>
            </a:extLst>
          </p:cNvPr>
          <p:cNvSpPr/>
          <p:nvPr/>
        </p:nvSpPr>
        <p:spPr>
          <a:xfrm>
            <a:off x="152775" y="20090"/>
            <a:ext cx="1984373" cy="781250"/>
          </a:xfrm>
          <a:prstGeom prst="horizontalScroll">
            <a:avLst/>
          </a:prstGeom>
          <a:noFill/>
          <a:ln>
            <a:solidFill>
              <a:srgbClr val="9292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b="1" i="1" dirty="0"/>
              <a:t>Do, 28. Aug ‘25 – Rache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BE0ED4-278F-39AE-7A2B-D1B38B6E5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6E3040-0B01-8D7C-210D-D766492E8A35}"/>
              </a:ext>
            </a:extLst>
          </p:cNvPr>
          <p:cNvSpPr txBox="1"/>
          <p:nvPr/>
        </p:nvSpPr>
        <p:spPr>
          <a:xfrm>
            <a:off x="0" y="336896"/>
            <a:ext cx="12192000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3600" b="1" dirty="0">
                <a:latin typeface="Constantia" panose="02030602050306030303" pitchFamily="18" charset="0"/>
              </a:rPr>
              <a:t>“</a:t>
            </a:r>
            <a:r>
              <a:rPr lang="de-DE" sz="3600" b="1" dirty="0">
                <a:latin typeface="Constantia" panose="02030602050306030303" pitchFamily="18" charset="0"/>
              </a:rPr>
              <a:t>Als SCHÖPFER von allem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ist GOTT HERRSCHER über alles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und Er ist verpflichtet,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Sein GESETZ </a:t>
            </a:r>
            <a:r>
              <a:rPr lang="de-DE" sz="3600" b="1" dirty="0">
                <a:latin typeface="Constantia" panose="02030602050306030303" pitchFamily="18" charset="0"/>
              </a:rPr>
              <a:t>im </a:t>
            </a:r>
            <a:r>
              <a:rPr lang="de-DE" sz="3600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gesamten Universum</a:t>
            </a:r>
            <a:r>
              <a:rPr lang="de-DE" sz="3600" b="1" dirty="0">
                <a:latin typeface="Constantia" panose="02030602050306030303" pitchFamily="18" charset="0"/>
              </a:rPr>
              <a:t>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geltend zu machen. </a:t>
            </a:r>
          </a:p>
          <a:p>
            <a:pPr algn="ctr">
              <a:spcBef>
                <a:spcPts val="600"/>
              </a:spcBef>
            </a:pPr>
            <a:endParaRPr lang="de-DE" sz="400" b="1" dirty="0">
              <a:latin typeface="Constantia" panose="02030602050306030303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de-DE" sz="3600" b="1" dirty="0">
                <a:latin typeface="Constantia" panose="02030602050306030303" pitchFamily="18" charset="0"/>
              </a:rPr>
              <a:t>Von Seinen Geschöpfen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weniger als die Befolgung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Seines GESETZES zu verlangen,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hieße, sie dem Untergang preiszugeben. </a:t>
            </a:r>
          </a:p>
          <a:p>
            <a:pPr algn="ctr">
              <a:spcBef>
                <a:spcPts val="600"/>
              </a:spcBef>
            </a:pPr>
            <a:r>
              <a:rPr lang="de-DE" sz="3600" b="1" dirty="0">
                <a:latin typeface="Constantia" panose="02030602050306030303" pitchFamily="18" charset="0"/>
              </a:rPr>
              <a:t>Die ÜBERTRETUNG Seines Gesetzes nicht zu bestrafen, hieße, das Universum in ein CHAOS zu stürzen. …“</a:t>
            </a:r>
          </a:p>
        </p:txBody>
      </p:sp>
    </p:spTree>
    <p:extLst>
      <p:ext uri="{BB962C8B-B14F-4D97-AF65-F5344CB8AC3E}">
        <p14:creationId xmlns:p14="http://schemas.microsoft.com/office/powerpoint/2010/main" val="31946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0" y="881190"/>
            <a:ext cx="12192000" cy="5393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3600" b="1" dirty="0">
                <a:latin typeface="Constantia" panose="02030602050306030303" pitchFamily="18" charset="0"/>
              </a:rPr>
              <a:t>“… </a:t>
            </a:r>
            <a:r>
              <a:rPr lang="de-DE" sz="3600" b="1" dirty="0">
                <a:latin typeface="Constantia" panose="02030602050306030303" pitchFamily="18" charset="0"/>
              </a:rPr>
              <a:t>Das </a:t>
            </a:r>
            <a:r>
              <a:rPr lang="de-DE" sz="3600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moralische GESETZ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ist </a:t>
            </a:r>
            <a:r>
              <a:rPr lang="de-DE" sz="3600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GOTTES SCHUTZWALL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zwischen dem handelnden Menschen und der Sünde. </a:t>
            </a:r>
          </a:p>
          <a:p>
            <a:pPr algn="ctr">
              <a:spcBef>
                <a:spcPts val="600"/>
              </a:spcBef>
            </a:pPr>
            <a:endParaRPr lang="de-DE" sz="1050" b="1" dirty="0">
              <a:latin typeface="Constantia" panose="02030602050306030303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de-DE" sz="3600" b="1" dirty="0">
                <a:latin typeface="Constantia" panose="02030602050306030303" pitchFamily="18" charset="0"/>
              </a:rPr>
              <a:t>Darum hat die unendliche Weisheit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den Menschen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die </a:t>
            </a:r>
            <a:r>
              <a:rPr lang="de-DE" sz="3600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Unterscheidung</a:t>
            </a:r>
            <a:r>
              <a:rPr lang="de-DE" sz="3600" b="1" dirty="0">
                <a:latin typeface="Constantia" panose="02030602050306030303" pitchFamily="18" charset="0"/>
              </a:rPr>
              <a:t>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zwischen </a:t>
            </a:r>
            <a:r>
              <a:rPr lang="de-DE" sz="3600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Recht</a:t>
            </a:r>
            <a:r>
              <a:rPr lang="de-DE" sz="3600" b="1" dirty="0">
                <a:latin typeface="Constantia" panose="02030602050306030303" pitchFamily="18" charset="0"/>
              </a:rPr>
              <a:t> und Unrecht,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zwischen Sünde und </a:t>
            </a:r>
            <a:r>
              <a:rPr lang="de-DE" sz="3600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Heiligkeit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vor Augen geführt.</a:t>
            </a:r>
            <a:r>
              <a:rPr lang="en" sz="36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2969823" y="6338310"/>
            <a:ext cx="6252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E. G. White, </a:t>
            </a:r>
            <a:r>
              <a:rPr lang="en" sz="1600" b="1" noProof="0" dirty="0"/>
              <a:t>The Signs of the Times (Zeichen der Zeit)</a:t>
            </a:r>
            <a:r>
              <a:rPr lang="en" sz="1600" b="1" dirty="0"/>
              <a:t>, 5. Juni 1901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73138" y="282792"/>
            <a:ext cx="3054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Nachdem Moses </a:t>
            </a:r>
            <a:br>
              <a:rPr lang="de-DE" sz="2000" b="1" dirty="0"/>
            </a:br>
            <a:r>
              <a:rPr lang="de-DE" sz="2000" b="1" dirty="0"/>
              <a:t>dem Volk </a:t>
            </a:r>
            <a:br>
              <a:rPr lang="de-DE" sz="2000" b="1" dirty="0"/>
            </a:br>
            <a:r>
              <a:rPr lang="de-DE" sz="2000" b="1" dirty="0"/>
              <a:t>die </a:t>
            </a:r>
            <a:r>
              <a:rPr lang="de-DE" sz="2000" b="1" dirty="0">
                <a:highlight>
                  <a:srgbClr val="FFFF00"/>
                </a:highlight>
              </a:rPr>
              <a:t>10 GEBOTE </a:t>
            </a:r>
            <a:br>
              <a:rPr lang="de-DE" sz="2000" b="1" dirty="0">
                <a:highlight>
                  <a:srgbClr val="FFFF00"/>
                </a:highlight>
              </a:rPr>
            </a:br>
            <a:r>
              <a:rPr lang="de-DE" sz="2000" b="1" dirty="0"/>
              <a:t>verkündet hatte,</a:t>
            </a:r>
            <a:br>
              <a:rPr lang="de-DE" sz="2000" b="1" dirty="0"/>
            </a:br>
            <a:r>
              <a:rPr lang="de-DE" sz="2000" b="1" dirty="0"/>
              <a:t> bat es ihn, </a:t>
            </a:r>
            <a:br>
              <a:rPr lang="de-DE" sz="2000" b="1" dirty="0"/>
            </a:br>
            <a:r>
              <a:rPr lang="de-DE" sz="2000" b="1" dirty="0"/>
              <a:t>als VERMITTLER </a:t>
            </a:r>
            <a:br>
              <a:rPr lang="de-DE" sz="2000" b="1" dirty="0"/>
            </a:br>
            <a:r>
              <a:rPr lang="de-DE" sz="2000" b="1" dirty="0"/>
              <a:t>zwischen Gott </a:t>
            </a:r>
            <a:br>
              <a:rPr lang="de-DE" sz="2000" b="1" dirty="0"/>
            </a:br>
            <a:r>
              <a:rPr lang="de-DE" sz="2000" b="1" dirty="0"/>
              <a:t>und ihnen zu fungieren </a:t>
            </a:r>
            <a:br>
              <a:rPr lang="de-DE" sz="2000" b="1" dirty="0"/>
            </a:br>
            <a:r>
              <a:rPr lang="de-DE" sz="2000" b="1" dirty="0"/>
              <a:t>(2. Mo 20,19).</a:t>
            </a:r>
            <a:endParaRPr lang="en" sz="2000" b="1" dirty="0"/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370" y="-207577"/>
            <a:ext cx="2640922" cy="384306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568" y="125424"/>
            <a:ext cx="2496553" cy="374483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10" y="3839034"/>
            <a:ext cx="5070943" cy="299868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2812382" y="3943404"/>
            <a:ext cx="70485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Diese GESETZE, die als </a:t>
            </a:r>
            <a:r>
              <a:rPr lang="de-DE" sz="2000" b="1" dirty="0">
                <a:highlight>
                  <a:srgbClr val="FFFF00"/>
                </a:highlight>
              </a:rPr>
              <a:t>„BUNDESGESETZBUCH” </a:t>
            </a:r>
            <a:br>
              <a:rPr lang="de-DE" sz="2000" b="1" dirty="0">
                <a:highlight>
                  <a:srgbClr val="FFFF00"/>
                </a:highlight>
              </a:rPr>
            </a:br>
            <a:r>
              <a:rPr lang="de-DE" sz="2000" b="1" dirty="0"/>
              <a:t>bezeichnet werden, </a:t>
            </a:r>
            <a:br>
              <a:rPr lang="de-DE" sz="2000" b="1" dirty="0"/>
            </a:br>
            <a:r>
              <a:rPr lang="de-DE" sz="2000" b="1" dirty="0"/>
              <a:t>sollten </a:t>
            </a:r>
            <a:r>
              <a:rPr lang="de-DE" sz="2000" b="1" dirty="0">
                <a:highlight>
                  <a:srgbClr val="FFFF00"/>
                </a:highlight>
              </a:rPr>
              <a:t>das Leben </a:t>
            </a:r>
            <a:r>
              <a:rPr lang="de-DE" sz="2000" b="1" dirty="0"/>
              <a:t>des Volkes Israel </a:t>
            </a:r>
            <a:br>
              <a:rPr lang="de-DE" sz="2000" b="1" dirty="0"/>
            </a:br>
            <a:r>
              <a:rPr lang="de-DE" sz="2000" b="1" dirty="0"/>
              <a:t>und damit </a:t>
            </a:r>
            <a:r>
              <a:rPr lang="de-DE" sz="2000" b="1" dirty="0">
                <a:highlight>
                  <a:srgbClr val="FFFF00"/>
                </a:highlight>
              </a:rPr>
              <a:t>auch unser Leben regeln </a:t>
            </a:r>
            <a:br>
              <a:rPr lang="de-DE" sz="2000" b="1" dirty="0"/>
            </a:br>
            <a:r>
              <a:rPr lang="de-DE" sz="2000" b="1" dirty="0"/>
              <a:t>(mit den notwendigen Anpassungen </a:t>
            </a:r>
            <a:br>
              <a:rPr lang="de-DE" sz="2000" b="1" dirty="0"/>
            </a:br>
            <a:r>
              <a:rPr lang="de-DE" sz="2000" b="1" dirty="0"/>
              <a:t>an unsere </a:t>
            </a:r>
            <a:br>
              <a:rPr lang="de-DE" sz="2000" b="1" dirty="0"/>
            </a:br>
            <a:r>
              <a:rPr lang="de-DE" sz="2000" b="1" dirty="0"/>
              <a:t>heutigen </a:t>
            </a:r>
            <a:br>
              <a:rPr lang="de-DE" sz="2000" b="1" dirty="0"/>
            </a:br>
            <a:r>
              <a:rPr lang="de-DE" sz="2000" b="1" dirty="0"/>
              <a:t>Verhältnisse).</a:t>
            </a:r>
            <a:endParaRPr lang="en" sz="2000" b="1" dirty="0"/>
          </a:p>
        </p:txBody>
      </p:sp>
      <p:sp>
        <p:nvSpPr>
          <p:cNvPr id="2" name="CuadroTexto 2">
            <a:extLst>
              <a:ext uri="{FF2B5EF4-FFF2-40B4-BE49-F238E27FC236}">
                <a16:creationId xmlns:a16="http://schemas.microsoft.com/office/drawing/2014/main" id="{D9FA3656-E957-5C85-47F7-FDB40EB70491}"/>
              </a:ext>
            </a:extLst>
          </p:cNvPr>
          <p:cNvSpPr txBox="1"/>
          <p:nvPr/>
        </p:nvSpPr>
        <p:spPr>
          <a:xfrm>
            <a:off x="5717353" y="1028343"/>
            <a:ext cx="3336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Von diesem Zeitpunkt an </a:t>
            </a:r>
            <a:br>
              <a:rPr lang="de-DE" sz="2000" b="1" dirty="0"/>
            </a:br>
            <a:r>
              <a:rPr lang="de-DE" sz="2000" b="1" dirty="0"/>
              <a:t>gab GOTT </a:t>
            </a:r>
            <a:br>
              <a:rPr lang="de-DE" sz="2000" b="1" dirty="0"/>
            </a:br>
            <a:r>
              <a:rPr lang="de-DE" sz="2000" b="1" dirty="0"/>
              <a:t>die Gesetze </a:t>
            </a:r>
            <a:br>
              <a:rPr lang="de-DE" sz="2000" b="1" dirty="0"/>
            </a:br>
            <a:r>
              <a:rPr lang="de-DE" sz="2000" b="1" dirty="0"/>
              <a:t>dem MOSES </a:t>
            </a:r>
            <a:br>
              <a:rPr lang="de-DE" sz="2000" b="1" dirty="0"/>
            </a:br>
            <a:r>
              <a:rPr lang="de-DE" sz="2000" b="1" dirty="0"/>
              <a:t>und dieser gab sie </a:t>
            </a:r>
            <a:br>
              <a:rPr lang="de-DE" sz="2000" b="1" dirty="0"/>
            </a:br>
            <a:r>
              <a:rPr lang="de-DE" sz="2000" b="1" dirty="0"/>
              <a:t>an das VOLK weiter.</a:t>
            </a:r>
            <a:endParaRPr lang="en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8082035" y="3708634"/>
            <a:ext cx="42835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Sie sind, </a:t>
            </a:r>
            <a:br>
              <a:rPr lang="de-DE" sz="2400" b="1" dirty="0"/>
            </a:br>
            <a:r>
              <a:rPr lang="de-DE" sz="2400" b="1" dirty="0"/>
              <a:t>kurz gesagt, </a:t>
            </a:r>
            <a:br>
              <a:rPr lang="de-DE" sz="2400" b="1" dirty="0"/>
            </a:br>
            <a:r>
              <a:rPr lang="de-DE" sz="2400" b="1" dirty="0"/>
              <a:t>die </a:t>
            </a:r>
            <a:br>
              <a:rPr lang="de-DE" sz="2400" b="1" dirty="0"/>
            </a:br>
            <a:r>
              <a:rPr lang="de-DE" sz="2400" b="1" dirty="0">
                <a:highlight>
                  <a:srgbClr val="FFFF00"/>
                </a:highlight>
              </a:rPr>
              <a:t>praktische Anwendung </a:t>
            </a:r>
            <a:br>
              <a:rPr lang="de-DE" sz="2400" b="1" dirty="0">
                <a:highlight>
                  <a:srgbClr val="FFFF00"/>
                </a:highlight>
              </a:rPr>
            </a:br>
            <a:r>
              <a:rPr lang="de-DE" sz="2400" b="1" dirty="0"/>
              <a:t>der </a:t>
            </a:r>
            <a:r>
              <a:rPr lang="de-DE" sz="2400" b="1" dirty="0">
                <a:highlight>
                  <a:srgbClr val="FFFF00"/>
                </a:highlight>
              </a:rPr>
              <a:t>10 Gebote </a:t>
            </a:r>
            <a:br>
              <a:rPr lang="de-DE" sz="2400" b="1" dirty="0"/>
            </a:br>
            <a:r>
              <a:rPr lang="de-DE" sz="2400" b="1" dirty="0"/>
              <a:t>auf bestimmte Fälle </a:t>
            </a:r>
            <a:br>
              <a:rPr lang="de-DE" sz="2400" b="1" dirty="0"/>
            </a:br>
            <a:r>
              <a:rPr lang="de-DE" sz="2400" b="1" dirty="0"/>
              <a:t>des täglichen Lebens.</a:t>
            </a:r>
            <a:endParaRPr lang="en" sz="2400" b="1" dirty="0"/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992CCC-E917-DDFC-7304-97F300BF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1540296" y="1233959"/>
            <a:ext cx="693702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Wie das Gesetz auszuleben ist: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Wie mit Gewalt umzugehen ist (2. Mo 21:1-32)</a:t>
            </a:r>
            <a:br>
              <a:rPr lang="en" sz="2000" b="1" dirty="0"/>
            </a:br>
            <a:r>
              <a:rPr lang="en" sz="2000" b="1" dirty="0"/>
              <a:t>	</a:t>
            </a:r>
            <a:r>
              <a:rPr lang="en" sz="2000" b="1" i="1" dirty="0"/>
              <a:t> So, 24. Aug ‘25 – Das Bundesbuch 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" sz="2000" b="1" dirty="0"/>
              <a:t>Der soziale Umgang (2. Mo 21:33-23:19)</a:t>
            </a:r>
            <a:br>
              <a:rPr lang="en" sz="2000" b="1" dirty="0"/>
            </a:br>
            <a:r>
              <a:rPr lang="en" sz="2000" b="1" dirty="0"/>
              <a:t>	</a:t>
            </a:r>
            <a:r>
              <a:rPr lang="en" sz="2000" b="1" i="1" dirty="0"/>
              <a:t> Mo, 25. Aug ‘25 – Weitere Gesetze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" sz="2000" b="1" dirty="0"/>
              <a:t>Den Sieg gewinnen (2. Mo 23:20-33)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	</a:t>
            </a:r>
            <a:r>
              <a:rPr lang="en" sz="2000" b="1" i="1" dirty="0"/>
              <a:t> Di, 26. Aug ‘25 – Gottes ursprünglicher Plan</a:t>
            </a:r>
            <a:endParaRPr lang="en" sz="2000" b="1" dirty="0"/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Wie das Gesetz zu verstehen ist: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Das Gesetz der Vergeltung</a:t>
            </a:r>
            <a:br>
              <a:rPr lang="en" sz="2000" b="1" dirty="0"/>
            </a:br>
            <a:r>
              <a:rPr lang="en" sz="2000" b="1" dirty="0"/>
              <a:t>	</a:t>
            </a:r>
            <a:r>
              <a:rPr lang="en" sz="2000" b="1" i="1" dirty="0"/>
              <a:t> Mi,  27. Aug ‘25 – Auge um Auge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" sz="2000" b="1" dirty="0"/>
              <a:t>Belohnung und Bestrafung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	</a:t>
            </a:r>
            <a:r>
              <a:rPr lang="en" sz="2000" b="1" i="1" dirty="0"/>
              <a:t> Do, 28. Aug ‘25 – Rache </a:t>
            </a:r>
            <a:endParaRPr lang="en" sz="2000" b="1" dirty="0"/>
          </a:p>
        </p:txBody>
      </p:sp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9521" y="1175563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9521" y="3824822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471219" y="306609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471219" y="2392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471219" y="43690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471219" y="5051879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471219" y="17101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EF4934D-01DE-0B2A-243F-250B0FF02CF3}"/>
              </a:ext>
            </a:extLst>
          </p:cNvPr>
          <p:cNvSpPr/>
          <p:nvPr/>
        </p:nvSpPr>
        <p:spPr>
          <a:xfrm>
            <a:off x="6503017" y="347919"/>
            <a:ext cx="614107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6600" b="1" i="1" spc="10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Ü B      E R</a:t>
            </a:r>
            <a:endParaRPr lang="de-DE" sz="6600" b="1" i="1" cap="none" spc="1000" dirty="0">
              <a:ln>
                <a:solidFill>
                  <a:schemeClr val="accent3">
                    <a:lumMod val="50000"/>
                  </a:schemeClr>
                </a:solidFill>
              </a:ln>
              <a:blipFill>
                <a:blip r:embed="rId1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0EA2049-E99B-253C-A9C4-4A7B7A3BB4C7}"/>
              </a:ext>
            </a:extLst>
          </p:cNvPr>
          <p:cNvSpPr/>
          <p:nvPr/>
        </p:nvSpPr>
        <p:spPr>
          <a:xfrm rot="5400000">
            <a:off x="7251745" y="2082862"/>
            <a:ext cx="491627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6600" b="1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</a:t>
            </a:r>
            <a:r>
              <a:rPr lang="de-DE" sz="6600" b="1" cap="none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lick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E090B74-C117-7DAE-7AEA-B998CEBE5E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378" y="88064"/>
            <a:ext cx="2342326" cy="1560575"/>
          </a:xfrm>
          <a:prstGeom prst="rect">
            <a:avLst/>
          </a:prstGeom>
        </p:spPr>
      </p:pic>
      <p:sp>
        <p:nvSpPr>
          <p:cNvPr id="12" name="Scrollen: horizontal 11">
            <a:extLst>
              <a:ext uri="{FF2B5EF4-FFF2-40B4-BE49-F238E27FC236}">
                <a16:creationId xmlns:a16="http://schemas.microsoft.com/office/drawing/2014/main" id="{2B459F8D-3690-AE69-96D2-360F4A167B26}"/>
              </a:ext>
            </a:extLst>
          </p:cNvPr>
          <p:cNvSpPr/>
          <p:nvPr/>
        </p:nvSpPr>
        <p:spPr>
          <a:xfrm>
            <a:off x="2537913" y="1952625"/>
            <a:ext cx="3929637" cy="34290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Scrollen: horizontal 12">
            <a:extLst>
              <a:ext uri="{FF2B5EF4-FFF2-40B4-BE49-F238E27FC236}">
                <a16:creationId xmlns:a16="http://schemas.microsoft.com/office/drawing/2014/main" id="{F18EB942-DEB2-29C7-5E90-9345225C46CB}"/>
              </a:ext>
            </a:extLst>
          </p:cNvPr>
          <p:cNvSpPr/>
          <p:nvPr/>
        </p:nvSpPr>
        <p:spPr>
          <a:xfrm>
            <a:off x="2537912" y="2629115"/>
            <a:ext cx="3929638" cy="34290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Scrollen: horizontal 13">
            <a:extLst>
              <a:ext uri="{FF2B5EF4-FFF2-40B4-BE49-F238E27FC236}">
                <a16:creationId xmlns:a16="http://schemas.microsoft.com/office/drawing/2014/main" id="{19D405C2-7931-755A-F5AC-C09599C08BD2}"/>
              </a:ext>
            </a:extLst>
          </p:cNvPr>
          <p:cNvSpPr/>
          <p:nvPr/>
        </p:nvSpPr>
        <p:spPr>
          <a:xfrm>
            <a:off x="2537912" y="3394481"/>
            <a:ext cx="5063113" cy="34290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Scrollen: horizontal 14">
            <a:extLst>
              <a:ext uri="{FF2B5EF4-FFF2-40B4-BE49-F238E27FC236}">
                <a16:creationId xmlns:a16="http://schemas.microsoft.com/office/drawing/2014/main" id="{2BD753D8-8C5D-3F87-C782-882CFA03BE63}"/>
              </a:ext>
            </a:extLst>
          </p:cNvPr>
          <p:cNvSpPr/>
          <p:nvPr/>
        </p:nvSpPr>
        <p:spPr>
          <a:xfrm>
            <a:off x="2537912" y="4610816"/>
            <a:ext cx="3634363" cy="34290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Scrollen: horizontal 15">
            <a:extLst>
              <a:ext uri="{FF2B5EF4-FFF2-40B4-BE49-F238E27FC236}">
                <a16:creationId xmlns:a16="http://schemas.microsoft.com/office/drawing/2014/main" id="{6B30189F-248E-4D8B-C572-0F6BB1A0A22B}"/>
              </a:ext>
            </a:extLst>
          </p:cNvPr>
          <p:cNvSpPr/>
          <p:nvPr/>
        </p:nvSpPr>
        <p:spPr>
          <a:xfrm>
            <a:off x="2537911" y="5372101"/>
            <a:ext cx="2748539" cy="34290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1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2" grpId="0" uiExpand="1" build="p" animBg="1"/>
      <p:bldP spid="13" grpId="0" uiExpand="1" build="p" animBg="1"/>
      <p:bldP spid="14" grpId="0" uiExpand="1" build="p" animBg="1"/>
      <p:bldP spid="15" grpId="0" uiExpand="1" build="p" animBg="1"/>
      <p:bldP spid="16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-1343025" y="2619285"/>
            <a:ext cx="12192000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6700" b="1" spc="300" dirty="0">
                <a:ln/>
                <a:solidFill>
                  <a:schemeClr val="accent5"/>
                </a:solidFill>
              </a:rPr>
              <a:t>WIE DAS GESETZ 			    AUSZULEBEN IST</a:t>
            </a: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2360429" y="-76200"/>
            <a:ext cx="98315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WIE MIT GEWALT UMZUGEHEN IST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2360430" y="559891"/>
            <a:ext cx="9836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Wer einen Menschen schlägt, dass er stirbt, der soll des Todes sterben.</a:t>
            </a:r>
            <a:r>
              <a:rPr lang="en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” </a:t>
            </a:r>
            <a:br>
              <a:rPr lang="en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</a:br>
            <a:r>
              <a:rPr lang="en" sz="1400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(2. Mose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16523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Das BUNDESGESETZBUCH beginnt mit der Regelung von 3 wesentlichen Aspekten </a:t>
            </a:r>
            <a:br>
              <a:rPr lang="de-DE" sz="2000" b="1" dirty="0"/>
            </a:br>
            <a:r>
              <a:rPr lang="de-DE" sz="2000" b="1" dirty="0"/>
              <a:t>der hebräischen Gesellschaft (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</a:rPr>
              <a:t>Sklaverei</a:t>
            </a:r>
            <a:r>
              <a:rPr lang="de-DE" sz="2000" b="1" dirty="0"/>
              <a:t>, 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</a:rPr>
              <a:t>Todesstrafe</a:t>
            </a:r>
            <a:r>
              <a:rPr lang="de-DE" sz="2000" b="1" dirty="0"/>
              <a:t>, 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</a:rPr>
              <a:t>Verletzungen</a:t>
            </a:r>
            <a:r>
              <a:rPr lang="de-DE" sz="2000" b="1" dirty="0"/>
              <a:t>):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6095999" y="2064512"/>
            <a:ext cx="6294404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" sz="2400" b="1" dirty="0">
                <a:solidFill>
                  <a:srgbClr val="FF0000"/>
                </a:solidFill>
              </a:rPr>
              <a:t>Sklaverei (2. Mo 21:2-11)</a:t>
            </a:r>
            <a:br>
              <a:rPr lang="en" sz="2400" b="1" dirty="0">
                <a:solidFill>
                  <a:srgbClr val="FF0000"/>
                </a:solidFill>
              </a:rPr>
            </a:br>
            <a:endParaRPr lang="en" sz="2400" b="1" dirty="0">
              <a:solidFill>
                <a:srgbClr val="FF0000"/>
              </a:solidFill>
            </a:endParaRP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de-DE" sz="2400" b="1" dirty="0">
                <a:solidFill>
                  <a:srgbClr val="C00000"/>
                </a:solidFill>
              </a:rPr>
              <a:t>Männer </a:t>
            </a:r>
            <a:r>
              <a:rPr lang="de-DE" sz="2400" b="1" dirty="0"/>
              <a:t>wurden nach dem 7. Jahr </a:t>
            </a:r>
            <a:r>
              <a:rPr lang="de-DE" sz="2400" b="1" dirty="0">
                <a:solidFill>
                  <a:srgbClr val="C00000"/>
                </a:solidFill>
              </a:rPr>
              <a:t>freigelassen.</a:t>
            </a:r>
            <a:br>
              <a:rPr lang="de-DE" sz="2400" b="1" dirty="0"/>
            </a:br>
            <a:endParaRPr lang="en" sz="24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de-DE" sz="2400" b="1" dirty="0">
                <a:solidFill>
                  <a:srgbClr val="C00000"/>
                </a:solidFill>
              </a:rPr>
              <a:t>Frauen</a:t>
            </a:r>
            <a:r>
              <a:rPr lang="de-DE" sz="2400" b="1" dirty="0"/>
              <a:t> waren ebenfalls </a:t>
            </a:r>
            <a:r>
              <a:rPr lang="de-DE" sz="2400" b="1" dirty="0">
                <a:solidFill>
                  <a:srgbClr val="C00000"/>
                </a:solidFill>
              </a:rPr>
              <a:t>frei, </a:t>
            </a:r>
            <a:br>
              <a:rPr lang="de-DE" sz="2400" b="1" dirty="0"/>
            </a:br>
            <a:r>
              <a:rPr lang="de-DE" sz="2400" b="1" dirty="0"/>
              <a:t>wenn sie nicht heirateten</a:t>
            </a:r>
            <a:r>
              <a:rPr lang="en" sz="2400" b="1" dirty="0"/>
              <a:t>.</a:t>
            </a:r>
            <a:br>
              <a:rPr lang="en" sz="2400" b="1" dirty="0"/>
            </a:br>
            <a:endParaRPr lang="en" sz="24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de-DE" sz="2400" b="1" dirty="0"/>
              <a:t>Ein Mann konnte </a:t>
            </a:r>
            <a:r>
              <a:rPr lang="de-DE" sz="2400" b="1" dirty="0">
                <a:solidFill>
                  <a:srgbClr val="C00000"/>
                </a:solidFill>
              </a:rPr>
              <a:t>Sklave bleiben, </a:t>
            </a:r>
            <a:r>
              <a:rPr lang="de-DE" sz="2400" b="1" dirty="0"/>
              <a:t>wenn er dies wünschte.</a:t>
            </a:r>
            <a:endParaRPr lang="en" sz="2400" b="1" dirty="0"/>
          </a:p>
        </p:txBody>
      </p:sp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123689" y="2064512"/>
            <a:ext cx="4525996" cy="309295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Scrollen: horizontal 10">
            <a:extLst>
              <a:ext uri="{FF2B5EF4-FFF2-40B4-BE49-F238E27FC236}">
                <a16:creationId xmlns:a16="http://schemas.microsoft.com/office/drawing/2014/main" id="{B91673FF-A5FD-C01A-E61D-B89ADE0DDDCE}"/>
              </a:ext>
            </a:extLst>
          </p:cNvPr>
          <p:cNvSpPr/>
          <p:nvPr/>
        </p:nvSpPr>
        <p:spPr>
          <a:xfrm>
            <a:off x="198405" y="80256"/>
            <a:ext cx="2162024" cy="76944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b="1" i="1" dirty="0"/>
              <a:t>So, 24. Aug ‘25 – </a:t>
            </a:r>
            <a:br>
              <a:rPr lang="en" b="1" i="1" dirty="0"/>
            </a:br>
            <a:r>
              <a:rPr lang="en" b="1" i="1" dirty="0"/>
              <a:t>Das Bundesbuch</a:t>
            </a:r>
            <a:endParaRPr lang="de-DE" dirty="0"/>
          </a:p>
        </p:txBody>
      </p:sp>
      <p:sp>
        <p:nvSpPr>
          <p:cNvPr id="2" name="CuadroTexto 7">
            <a:extLst>
              <a:ext uri="{FF2B5EF4-FFF2-40B4-BE49-F238E27FC236}">
                <a16:creationId xmlns:a16="http://schemas.microsoft.com/office/drawing/2014/main" id="{6819E5F0-5E03-F13F-20FF-D86024F90295}"/>
              </a:ext>
            </a:extLst>
          </p:cNvPr>
          <p:cNvSpPr txBox="1"/>
          <p:nvPr/>
        </p:nvSpPr>
        <p:spPr>
          <a:xfrm>
            <a:off x="0" y="5473005"/>
            <a:ext cx="7587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All diese Gesetze zielen darauf ab, </a:t>
            </a:r>
            <a:br>
              <a:rPr lang="de-DE" sz="2800" b="1" dirty="0"/>
            </a:br>
            <a:r>
              <a:rPr lang="de-DE" sz="2800" b="1" dirty="0">
                <a:solidFill>
                  <a:srgbClr val="C00000"/>
                </a:solidFill>
              </a:rPr>
              <a:t>Missbrauch</a:t>
            </a:r>
            <a:r>
              <a:rPr lang="de-DE" sz="2800" b="1" dirty="0"/>
              <a:t> und </a:t>
            </a:r>
            <a:r>
              <a:rPr lang="de-DE" sz="2800" b="1" dirty="0">
                <a:solidFill>
                  <a:srgbClr val="C00000"/>
                </a:solidFill>
              </a:rPr>
              <a:t>Gewalt </a:t>
            </a:r>
            <a:r>
              <a:rPr lang="de-DE" sz="2800" b="1" dirty="0"/>
              <a:t>zwischen Menschen </a:t>
            </a:r>
            <a:br>
              <a:rPr lang="de-DE" sz="2800" b="1" dirty="0"/>
            </a:br>
            <a:r>
              <a:rPr lang="de-DE" sz="2800" b="1" dirty="0">
                <a:solidFill>
                  <a:srgbClr val="C00000"/>
                </a:solidFill>
              </a:rPr>
              <a:t>einzudämmen.</a:t>
            </a:r>
            <a:endParaRPr lang="en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11" grpId="0" uiExpand="1" build="p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EFD139-A361-51D3-A002-1B46F2002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47FDBEA-279A-1F71-1AB7-2A08A5F8749C}"/>
              </a:ext>
            </a:extLst>
          </p:cNvPr>
          <p:cNvSpPr txBox="1"/>
          <p:nvPr/>
        </p:nvSpPr>
        <p:spPr>
          <a:xfrm>
            <a:off x="2360429" y="-76200"/>
            <a:ext cx="98315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WIE MIT GEWALT UMZUGEHEN IST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4E675BE-43D9-00A2-8402-46726BBB3356}"/>
              </a:ext>
            </a:extLst>
          </p:cNvPr>
          <p:cNvSpPr txBox="1"/>
          <p:nvPr/>
        </p:nvSpPr>
        <p:spPr>
          <a:xfrm>
            <a:off x="2360430" y="559891"/>
            <a:ext cx="9836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Wer einen Menschen schlägt, dass er stirbt, der soll des Todes sterben.</a:t>
            </a:r>
            <a:r>
              <a:rPr lang="en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” </a:t>
            </a:r>
            <a:br>
              <a:rPr lang="en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</a:br>
            <a:r>
              <a:rPr lang="en" sz="1400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(2. Mose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36727-2492-B3ED-4327-9EA86B3426CD}"/>
              </a:ext>
            </a:extLst>
          </p:cNvPr>
          <p:cNvSpPr txBox="1"/>
          <p:nvPr/>
        </p:nvSpPr>
        <p:spPr>
          <a:xfrm>
            <a:off x="0" y="116523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Das Bundesgesetzbuch beginnt mit der Regelung von 3 wesentlichen Aspekten </a:t>
            </a:r>
            <a:br>
              <a:rPr lang="de-DE" sz="2000" b="1" dirty="0"/>
            </a:br>
            <a:r>
              <a:rPr lang="de-DE" sz="2000" b="1" dirty="0"/>
              <a:t>der hebräischen Gesellschaft: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72F957-DD12-C4B3-5AA0-569599B745CC}"/>
              </a:ext>
            </a:extLst>
          </p:cNvPr>
          <p:cNvSpPr txBox="1"/>
          <p:nvPr/>
        </p:nvSpPr>
        <p:spPr>
          <a:xfrm>
            <a:off x="6539522" y="2050929"/>
            <a:ext cx="5342424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  <a:tabLst>
                <a:tab pos="446088" algn="l"/>
              </a:tabLst>
            </a:pPr>
            <a:r>
              <a:rPr lang="de-DE" sz="2400" b="1" dirty="0">
                <a:solidFill>
                  <a:srgbClr val="004DE6"/>
                </a:solidFill>
              </a:rPr>
              <a:t>2.	Die Todesstrafe </a:t>
            </a:r>
            <a:r>
              <a:rPr lang="en" sz="2400" b="1" dirty="0">
                <a:solidFill>
                  <a:srgbClr val="004DE6"/>
                </a:solidFill>
              </a:rPr>
              <a:t>(Ex. 21:12-17)</a:t>
            </a:r>
            <a:br>
              <a:rPr lang="en" sz="2400" b="1" dirty="0">
                <a:solidFill>
                  <a:srgbClr val="004DE6"/>
                </a:solidFill>
              </a:rPr>
            </a:br>
            <a:endParaRPr lang="en" sz="2400" b="1" dirty="0">
              <a:solidFill>
                <a:srgbClr val="004DE6"/>
              </a:solidFill>
            </a:endParaRP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de-DE" sz="2400" b="1" dirty="0"/>
              <a:t>Für den </a:t>
            </a:r>
            <a:r>
              <a:rPr lang="de-DE" sz="2400" b="1" dirty="0">
                <a:solidFill>
                  <a:srgbClr val="C00000"/>
                </a:solidFill>
              </a:rPr>
              <a:t>vorsätzlichen Mörder</a:t>
            </a:r>
            <a:br>
              <a:rPr lang="de-DE" sz="2400" b="1" dirty="0"/>
            </a:br>
            <a:endParaRPr lang="en" sz="24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de-DE" sz="2400" b="1" dirty="0"/>
              <a:t>Für den, </a:t>
            </a:r>
            <a:br>
              <a:rPr lang="de-DE" sz="2400" b="1" dirty="0"/>
            </a:br>
            <a:r>
              <a:rPr lang="de-DE" sz="2400" b="1" dirty="0"/>
              <a:t>der seine </a:t>
            </a:r>
            <a:r>
              <a:rPr lang="de-DE" sz="2400" b="1" dirty="0">
                <a:solidFill>
                  <a:srgbClr val="C00000"/>
                </a:solidFill>
              </a:rPr>
              <a:t>Eltern verletzt </a:t>
            </a:r>
            <a:br>
              <a:rPr lang="de-DE" sz="2400" b="1" dirty="0"/>
            </a:br>
            <a:r>
              <a:rPr lang="de-DE" sz="2400" b="1" dirty="0"/>
              <a:t>oder </a:t>
            </a:r>
            <a:r>
              <a:rPr lang="de-DE" sz="2400" b="1" dirty="0">
                <a:solidFill>
                  <a:srgbClr val="C00000"/>
                </a:solidFill>
              </a:rPr>
              <a:t>verflucht</a:t>
            </a:r>
            <a:br>
              <a:rPr lang="de-DE" sz="2400" b="1" dirty="0"/>
            </a:br>
            <a:endParaRPr lang="en" sz="24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sz="2400" b="1" dirty="0"/>
              <a:t>Für den </a:t>
            </a:r>
            <a:r>
              <a:rPr lang="en" sz="2400" b="1" dirty="0">
                <a:solidFill>
                  <a:srgbClr val="C00000"/>
                </a:solidFill>
              </a:rPr>
              <a:t>Entführer</a:t>
            </a: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C67CE22A-42C6-D46D-F3BF-03077402A7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632" y="2766624"/>
            <a:ext cx="3709567" cy="24591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9AAE92E8-A6C5-5496-CC91-D3B5BF8291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1616659"/>
            <a:ext cx="3172709" cy="237953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Scrollen: horizontal 10">
            <a:extLst>
              <a:ext uri="{FF2B5EF4-FFF2-40B4-BE49-F238E27FC236}">
                <a16:creationId xmlns:a16="http://schemas.microsoft.com/office/drawing/2014/main" id="{7B7B7517-8822-1E09-71C7-4FFE3246B8DA}"/>
              </a:ext>
            </a:extLst>
          </p:cNvPr>
          <p:cNvSpPr/>
          <p:nvPr/>
        </p:nvSpPr>
        <p:spPr>
          <a:xfrm>
            <a:off x="198405" y="80256"/>
            <a:ext cx="2162024" cy="76944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b="1" i="1" dirty="0"/>
              <a:t>So, 24. Aug ‘25 – </a:t>
            </a:r>
            <a:br>
              <a:rPr lang="en" b="1" i="1" dirty="0"/>
            </a:br>
            <a:r>
              <a:rPr lang="en" b="1" i="1" dirty="0"/>
              <a:t>Das Bundesbuch</a:t>
            </a:r>
            <a:endParaRPr lang="de-DE" dirty="0"/>
          </a:p>
        </p:txBody>
      </p:sp>
      <p:sp>
        <p:nvSpPr>
          <p:cNvPr id="2" name="CuadroTexto 7">
            <a:extLst>
              <a:ext uri="{FF2B5EF4-FFF2-40B4-BE49-F238E27FC236}">
                <a16:creationId xmlns:a16="http://schemas.microsoft.com/office/drawing/2014/main" id="{5F966CE3-AAAE-8961-B24F-67C30F7A6740}"/>
              </a:ext>
            </a:extLst>
          </p:cNvPr>
          <p:cNvSpPr txBox="1"/>
          <p:nvPr/>
        </p:nvSpPr>
        <p:spPr>
          <a:xfrm>
            <a:off x="54430" y="5399407"/>
            <a:ext cx="7587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All diese Gesetze zielen darauf ab, </a:t>
            </a:r>
            <a:br>
              <a:rPr lang="de-DE" sz="2800" b="1" dirty="0"/>
            </a:br>
            <a:r>
              <a:rPr lang="de-DE" sz="2800" b="1" dirty="0">
                <a:solidFill>
                  <a:srgbClr val="C00000"/>
                </a:solidFill>
              </a:rPr>
              <a:t>Missbrauch</a:t>
            </a:r>
            <a:r>
              <a:rPr lang="de-DE" sz="2800" b="1" dirty="0"/>
              <a:t> und </a:t>
            </a:r>
            <a:r>
              <a:rPr lang="de-DE" sz="2800" b="1" dirty="0">
                <a:solidFill>
                  <a:srgbClr val="C00000"/>
                </a:solidFill>
              </a:rPr>
              <a:t>Gewalt </a:t>
            </a:r>
            <a:r>
              <a:rPr lang="de-DE" sz="2800" b="1" dirty="0"/>
              <a:t>zwischen Menschen </a:t>
            </a:r>
            <a:br>
              <a:rPr lang="de-DE" sz="2800" b="1" dirty="0"/>
            </a:br>
            <a:r>
              <a:rPr lang="de-DE" sz="2800" b="1" dirty="0">
                <a:solidFill>
                  <a:srgbClr val="C00000"/>
                </a:solidFill>
              </a:rPr>
              <a:t>einzudämmen.</a:t>
            </a:r>
            <a:endParaRPr lang="en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5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805480-0581-1B96-DCA4-405E63FCA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56C8AF-EA65-0125-FE93-A0CDC856FDAB}"/>
              </a:ext>
            </a:extLst>
          </p:cNvPr>
          <p:cNvSpPr txBox="1"/>
          <p:nvPr/>
        </p:nvSpPr>
        <p:spPr>
          <a:xfrm>
            <a:off x="2360429" y="-76200"/>
            <a:ext cx="98315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WIE MIT GEWALT UMZUGEHEN IST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D0021B-D7BA-89AE-A65E-8175454B23DD}"/>
              </a:ext>
            </a:extLst>
          </p:cNvPr>
          <p:cNvSpPr txBox="1"/>
          <p:nvPr/>
        </p:nvSpPr>
        <p:spPr>
          <a:xfrm>
            <a:off x="2360430" y="559891"/>
            <a:ext cx="9836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Wer einen Menschen schlägt, dass er stirbt, der soll des Todes sterben.</a:t>
            </a:r>
            <a:r>
              <a:rPr lang="en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” </a:t>
            </a:r>
            <a:br>
              <a:rPr lang="en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</a:br>
            <a:r>
              <a:rPr lang="en" sz="1400" b="1" dirty="0">
                <a:solidFill>
                  <a:schemeClr val="accent3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(2. Mose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FA41F62-D777-C796-AC3E-116E8EDE2671}"/>
              </a:ext>
            </a:extLst>
          </p:cNvPr>
          <p:cNvSpPr txBox="1"/>
          <p:nvPr/>
        </p:nvSpPr>
        <p:spPr>
          <a:xfrm>
            <a:off x="0" y="116523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Das Bundesgesetzbuch beginnt mit der Regelung von 3 wesentlichen Aspekten </a:t>
            </a:r>
            <a:br>
              <a:rPr lang="de-DE" sz="2000" b="1" dirty="0"/>
            </a:br>
            <a:r>
              <a:rPr lang="de-DE" sz="2000" b="1" dirty="0"/>
              <a:t>der hebräischen Gesellschaft: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AE6F6DB-092C-769A-D66D-8E834FCD40EC}"/>
              </a:ext>
            </a:extLst>
          </p:cNvPr>
          <p:cNvSpPr txBox="1"/>
          <p:nvPr/>
        </p:nvSpPr>
        <p:spPr>
          <a:xfrm>
            <a:off x="5765111" y="2035352"/>
            <a:ext cx="6294404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  <a:tabLst>
                <a:tab pos="446088" algn="l"/>
              </a:tabLst>
            </a:pPr>
            <a:r>
              <a:rPr lang="en" sz="2400" b="1" dirty="0">
                <a:solidFill>
                  <a:srgbClr val="DB6A12"/>
                </a:solidFill>
              </a:rPr>
              <a:t>3. 	Verletzungen (2. Mo 21:18-32)</a:t>
            </a:r>
            <a:br>
              <a:rPr lang="en" sz="2400" b="1" dirty="0">
                <a:solidFill>
                  <a:srgbClr val="DB6A12"/>
                </a:solidFill>
              </a:rPr>
            </a:br>
            <a:endParaRPr lang="en" sz="2400" b="1" dirty="0">
              <a:solidFill>
                <a:srgbClr val="DB6A12"/>
              </a:solidFill>
            </a:endParaRP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de-DE" sz="2400" b="1" dirty="0"/>
              <a:t>Verpflichtung zur </a:t>
            </a:r>
            <a:br>
              <a:rPr lang="de-DE" sz="2400" b="1" dirty="0"/>
            </a:br>
            <a:r>
              <a:rPr lang="de-DE" sz="2400" b="1" dirty="0"/>
              <a:t>finanziellen </a:t>
            </a:r>
            <a:r>
              <a:rPr lang="de-DE" sz="2400" b="1" dirty="0">
                <a:solidFill>
                  <a:srgbClr val="C00000"/>
                </a:solidFill>
              </a:rPr>
              <a:t>Entschädigung</a:t>
            </a:r>
            <a:br>
              <a:rPr lang="de-DE" sz="2400" b="1" dirty="0"/>
            </a:br>
            <a:endParaRPr lang="en" sz="2400" b="1" dirty="0"/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de-DE" sz="2400" b="1" dirty="0"/>
              <a:t>Im Falle einer Fehlgeburt </a:t>
            </a:r>
            <a:br>
              <a:rPr lang="de-DE" sz="2400" b="1" dirty="0"/>
            </a:br>
            <a:r>
              <a:rPr lang="de-DE" sz="2400" b="1" dirty="0"/>
              <a:t>verhängen der </a:t>
            </a:r>
            <a:r>
              <a:rPr lang="de-DE" sz="2400" b="1" dirty="0">
                <a:solidFill>
                  <a:srgbClr val="C00000"/>
                </a:solidFill>
              </a:rPr>
              <a:t>Richter</a:t>
            </a:r>
            <a:r>
              <a:rPr lang="de-DE" sz="2400" b="1" dirty="0"/>
              <a:t> und die </a:t>
            </a:r>
            <a:r>
              <a:rPr lang="de-DE" sz="2400" b="1" dirty="0">
                <a:solidFill>
                  <a:srgbClr val="C00000"/>
                </a:solidFill>
              </a:rPr>
              <a:t>Frau</a:t>
            </a:r>
            <a:r>
              <a:rPr lang="de-DE" sz="2400" b="1" dirty="0"/>
              <a:t> (zusammen mit ihrem </a:t>
            </a:r>
            <a:r>
              <a:rPr lang="de-DE" sz="2400" b="1" dirty="0">
                <a:solidFill>
                  <a:srgbClr val="C00000"/>
                </a:solidFill>
              </a:rPr>
              <a:t>Ehemann</a:t>
            </a:r>
            <a:r>
              <a:rPr lang="de-DE" sz="2400" b="1" dirty="0"/>
              <a:t>) </a:t>
            </a:r>
            <a:br>
              <a:rPr lang="de-DE" sz="2400" b="1" dirty="0"/>
            </a:br>
            <a:r>
              <a:rPr lang="de-DE" sz="2400" b="1" dirty="0"/>
              <a:t>die Geldstrafe.</a:t>
            </a:r>
            <a:endParaRPr lang="es-ES" sz="2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3CC591-BA59-B1C3-966A-D772C84D6241}"/>
              </a:ext>
            </a:extLst>
          </p:cNvPr>
          <p:cNvSpPr txBox="1"/>
          <p:nvPr/>
        </p:nvSpPr>
        <p:spPr>
          <a:xfrm>
            <a:off x="0" y="5453837"/>
            <a:ext cx="7587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All diese Gesetze zielen darauf ab, </a:t>
            </a:r>
            <a:br>
              <a:rPr lang="de-DE" sz="2800" b="1" dirty="0"/>
            </a:br>
            <a:r>
              <a:rPr lang="de-DE" sz="2800" b="1" dirty="0">
                <a:solidFill>
                  <a:srgbClr val="C00000"/>
                </a:solidFill>
              </a:rPr>
              <a:t>Missbrauch</a:t>
            </a:r>
            <a:r>
              <a:rPr lang="de-DE" sz="2800" b="1" dirty="0"/>
              <a:t> und </a:t>
            </a:r>
            <a:r>
              <a:rPr lang="de-DE" sz="2800" b="1" dirty="0">
                <a:solidFill>
                  <a:srgbClr val="C00000"/>
                </a:solidFill>
              </a:rPr>
              <a:t>Gewalt </a:t>
            </a:r>
            <a:r>
              <a:rPr lang="de-DE" sz="2800" b="1" dirty="0"/>
              <a:t>zwischen Menschen </a:t>
            </a:r>
            <a:br>
              <a:rPr lang="de-DE" sz="2800" b="1" dirty="0"/>
            </a:br>
            <a:r>
              <a:rPr lang="de-DE" sz="2800" b="1" dirty="0">
                <a:solidFill>
                  <a:srgbClr val="C00000"/>
                </a:solidFill>
              </a:rPr>
              <a:t>einzudämmen.</a:t>
            </a:r>
            <a:endParaRPr lang="en" sz="2800" b="1" dirty="0">
              <a:solidFill>
                <a:srgbClr val="C00000"/>
              </a:solidFill>
            </a:endParaRPr>
          </a:p>
        </p:txBody>
      </p:sp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35F987E3-9D23-EC74-CDEF-4603E6611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1" y="1937824"/>
            <a:ext cx="5153654" cy="347515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Scrollen: horizontal 10">
            <a:extLst>
              <a:ext uri="{FF2B5EF4-FFF2-40B4-BE49-F238E27FC236}">
                <a16:creationId xmlns:a16="http://schemas.microsoft.com/office/drawing/2014/main" id="{09E9963E-D8E3-AB82-5B17-04DC548BE2F0}"/>
              </a:ext>
            </a:extLst>
          </p:cNvPr>
          <p:cNvSpPr/>
          <p:nvPr/>
        </p:nvSpPr>
        <p:spPr>
          <a:xfrm>
            <a:off x="198405" y="80256"/>
            <a:ext cx="2162024" cy="76944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b="1" i="1" dirty="0"/>
              <a:t>So, 24. Aug ‘25 – </a:t>
            </a:r>
            <a:br>
              <a:rPr lang="en" b="1" i="1" dirty="0"/>
            </a:br>
            <a:r>
              <a:rPr lang="en" b="1" i="1" dirty="0"/>
              <a:t>Das Bundesbuch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9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3339012" y="0"/>
            <a:ext cx="885298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SOZIALE UMGANG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709280" y="2277361"/>
            <a:ext cx="39715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GOTT gab sich </a:t>
            </a:r>
            <a:r>
              <a:rPr lang="de-DE" sz="2400" b="1" dirty="0">
                <a:solidFill>
                  <a:srgbClr val="C00000"/>
                </a:solidFill>
              </a:rPr>
              <a:t>nicht</a:t>
            </a:r>
            <a:r>
              <a:rPr lang="de-DE" sz="2400" b="1" dirty="0"/>
              <a:t> </a:t>
            </a:r>
            <a:br>
              <a:rPr lang="de-DE" sz="2400" b="1" dirty="0"/>
            </a:br>
            <a:r>
              <a:rPr lang="de-DE" sz="2400" b="1" dirty="0"/>
              <a:t>damit zufrieden, </a:t>
            </a:r>
            <a:br>
              <a:rPr lang="de-DE" sz="2400" b="1" dirty="0"/>
            </a:br>
            <a:r>
              <a:rPr lang="de-DE" sz="2400" b="1" dirty="0"/>
              <a:t>uns </a:t>
            </a:r>
            <a:r>
              <a:rPr lang="de-DE" sz="2400" b="1" dirty="0">
                <a:solidFill>
                  <a:srgbClr val="C00000"/>
                </a:solidFill>
              </a:rPr>
              <a:t>lediglich </a:t>
            </a:r>
            <a:br>
              <a:rPr lang="de-DE" sz="2400" b="1" dirty="0">
                <a:solidFill>
                  <a:srgbClr val="C00000"/>
                </a:solidFill>
              </a:rPr>
            </a:br>
            <a:r>
              <a:rPr lang="de-DE" sz="2400" b="1" dirty="0">
                <a:solidFill>
                  <a:srgbClr val="C00000"/>
                </a:solidFill>
              </a:rPr>
              <a:t>„grundlegende“ Gesetze </a:t>
            </a:r>
            <a:br>
              <a:rPr lang="de-DE" sz="2400" b="1" dirty="0"/>
            </a:br>
            <a:r>
              <a:rPr lang="de-DE" sz="2400" b="1" dirty="0"/>
              <a:t>zu hinterlassen </a:t>
            </a:r>
            <a:br>
              <a:rPr lang="de-DE" sz="2400" b="1" dirty="0"/>
            </a:br>
            <a:r>
              <a:rPr lang="de-DE" sz="2400" b="1" dirty="0"/>
              <a:t>und uns diese </a:t>
            </a:r>
            <a:br>
              <a:rPr lang="de-DE" sz="2400" b="1" dirty="0"/>
            </a:br>
            <a:r>
              <a:rPr lang="de-DE" sz="2400" b="1" dirty="0"/>
              <a:t>nach </a:t>
            </a:r>
            <a:r>
              <a:rPr lang="de-DE" sz="2400" b="1" dirty="0">
                <a:solidFill>
                  <a:srgbClr val="C00000"/>
                </a:solidFill>
              </a:rPr>
              <a:t>eigenem Ermessen </a:t>
            </a:r>
            <a:br>
              <a:rPr lang="de-DE" sz="2400" b="1" dirty="0"/>
            </a:br>
            <a:r>
              <a:rPr lang="de-DE" sz="2400" b="1" dirty="0"/>
              <a:t>anwenden zu lassen. </a:t>
            </a:r>
            <a:endParaRPr lang="en" sz="2400" b="1" dirty="0"/>
          </a:p>
        </p:txBody>
      </p:sp>
      <p:sp>
        <p:nvSpPr>
          <p:cNvPr id="5" name="Scrollen: horizontal 4">
            <a:extLst>
              <a:ext uri="{FF2B5EF4-FFF2-40B4-BE49-F238E27FC236}">
                <a16:creationId xmlns:a16="http://schemas.microsoft.com/office/drawing/2014/main" id="{98DD2FE8-ED81-D02A-0027-D224AE822510}"/>
              </a:ext>
            </a:extLst>
          </p:cNvPr>
          <p:cNvSpPr/>
          <p:nvPr/>
        </p:nvSpPr>
        <p:spPr>
          <a:xfrm>
            <a:off x="198405" y="80256"/>
            <a:ext cx="2162024" cy="769440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b="1" i="1" dirty="0"/>
              <a:t>Mo, 25. Aug ‘25 – Weitere Gesetze</a:t>
            </a:r>
            <a:endParaRPr lang="de-DE" dirty="0"/>
          </a:p>
        </p:txBody>
      </p:sp>
      <p:sp>
        <p:nvSpPr>
          <p:cNvPr id="15" name="CuadroTexto 1">
            <a:extLst>
              <a:ext uri="{FF2B5EF4-FFF2-40B4-BE49-F238E27FC236}">
                <a16:creationId xmlns:a16="http://schemas.microsoft.com/office/drawing/2014/main" id="{0253F866-5A00-A5D1-591F-806BF00E3E6A}"/>
              </a:ext>
            </a:extLst>
          </p:cNvPr>
          <p:cNvSpPr txBox="1"/>
          <p:nvPr/>
        </p:nvSpPr>
        <p:spPr>
          <a:xfrm>
            <a:off x="4901035" y="2482662"/>
            <a:ext cx="64604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b="1" dirty="0"/>
              <a:t>ER sorgte dafür, </a:t>
            </a:r>
            <a:br>
              <a:rPr lang="de-DE" sz="3200" b="1" dirty="0"/>
            </a:br>
            <a:r>
              <a:rPr lang="de-DE" sz="3200" b="1" dirty="0"/>
              <a:t>dass wir </a:t>
            </a:r>
            <a:br>
              <a:rPr lang="de-DE" sz="3200" b="1" dirty="0"/>
            </a:br>
            <a:r>
              <a:rPr lang="de-DE" sz="3200" b="1" dirty="0">
                <a:solidFill>
                  <a:srgbClr val="C00000"/>
                </a:solidFill>
              </a:rPr>
              <a:t>konkrete </a:t>
            </a:r>
            <a:br>
              <a:rPr lang="de-DE" sz="3200" b="1" dirty="0">
                <a:solidFill>
                  <a:srgbClr val="C00000"/>
                </a:solidFill>
              </a:rPr>
            </a:br>
            <a:r>
              <a:rPr lang="de-DE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ANWENDUNGSBEISPIELE</a:t>
            </a:r>
            <a:r>
              <a:rPr lang="de-DE" sz="3200" b="1" dirty="0">
                <a:solidFill>
                  <a:srgbClr val="C00000"/>
                </a:solidFill>
              </a:rPr>
              <a:t> </a:t>
            </a:r>
            <a:br>
              <a:rPr lang="de-DE" sz="3200" b="1" dirty="0">
                <a:solidFill>
                  <a:srgbClr val="C00000"/>
                </a:solidFill>
              </a:rPr>
            </a:br>
            <a:r>
              <a:rPr lang="de-DE" sz="3200" b="1" dirty="0"/>
              <a:t>erhielten, </a:t>
            </a:r>
            <a:br>
              <a:rPr lang="de-DE" sz="3200" b="1" dirty="0"/>
            </a:br>
            <a:r>
              <a:rPr lang="de-DE" sz="3200" b="1" dirty="0"/>
              <a:t>damit wir sie </a:t>
            </a:r>
            <a:br>
              <a:rPr lang="de-DE" sz="3200" b="1" dirty="0"/>
            </a:br>
            <a:r>
              <a:rPr lang="de-DE" sz="3200" b="1" dirty="0">
                <a:solidFill>
                  <a:srgbClr val="C00000"/>
                </a:solidFill>
              </a:rPr>
              <a:t>RICHTIG UMSETZEN </a:t>
            </a:r>
            <a:br>
              <a:rPr lang="de-DE" sz="3200" b="1" dirty="0"/>
            </a:br>
            <a:r>
              <a:rPr lang="de-DE" sz="3200" b="1" dirty="0"/>
              <a:t>können.</a:t>
            </a:r>
            <a:endParaRPr lang="en" sz="3200" b="1" dirty="0"/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 uiExpand="1" build="p" animBg="1"/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2444</Words>
  <Application>Microsoft Office PowerPoint</Application>
  <PresentationFormat>Panorámica</PresentationFormat>
  <Paragraphs>144</Paragraphs>
  <Slides>23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Arial</vt:lpstr>
      <vt:lpstr>Aptos Display</vt:lpstr>
      <vt:lpstr>Wingdings</vt:lpstr>
      <vt:lpstr>Aptos</vt:lpstr>
      <vt:lpstr>Constantia</vt:lpstr>
      <vt:lpstr>Candara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145</cp:revision>
  <dcterms:created xsi:type="dcterms:W3CDTF">2025-07-23T17:54:44Z</dcterms:created>
  <dcterms:modified xsi:type="dcterms:W3CDTF">2025-08-29T09:34:45Z</dcterms:modified>
</cp:coreProperties>
</file>