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297"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27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14/09/2025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14/09/2025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14/09/2025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14/09/2025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14/09/2025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35122"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124325" y="5283"/>
            <a:ext cx="8067675" cy="1754326"/>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s-ES" sz="5400" b="1" spc="1000" dirty="0" err="1">
                <a:ln w="0"/>
                <a:solidFill>
                  <a:schemeClr val="bg2">
                    <a:lumMod val="50000"/>
                  </a:schemeClr>
                </a:solidFill>
                <a:effectLst>
                  <a:reflection blurRad="6350" stA="53000" endA="300" endPos="35500" dir="5400000" sy="-90000" algn="bl" rotWithShape="0"/>
                </a:effectLst>
              </a:rPr>
              <a:t>GLAUBENSABFALL</a:t>
            </a:r>
            <a:r>
              <a:rPr lang="es-ES" sz="54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s-ES" sz="5400" b="1" spc="1000" dirty="0" err="1">
                <a:ln w="0"/>
                <a:solidFill>
                  <a:srgbClr val="D6AD00"/>
                </a:solidFill>
                <a:effectLst>
                  <a:reflection blurRad="6350" stA="53000" endA="300" endPos="35500" dir="5400000" sy="-90000" algn="bl" rotWithShape="0"/>
                </a:effectLst>
              </a:rPr>
              <a:t>UND</a:t>
            </a:r>
            <a:r>
              <a:rPr lang="es-ES" sz="54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s-ES" sz="5400" b="1" spc="1000" dirty="0" err="1">
                <a:ln w="0"/>
                <a:solidFill>
                  <a:schemeClr val="accent4">
                    <a:lumMod val="75000"/>
                  </a:schemeClr>
                </a:solidFill>
                <a:effectLst>
                  <a:reflection blurRad="6350" stA="53000" endA="300" endPos="35500" dir="5400000" sy="-90000" algn="bl" rotWithShape="0"/>
                </a:effectLst>
              </a:rPr>
              <a:t>FÜRSPRACHE</a:t>
            </a:r>
            <a:endParaRPr lang="es-ES" sz="5400" b="1" spc="1000" dirty="0">
              <a:ln w="0"/>
              <a:solidFill>
                <a:schemeClr val="accent4">
                  <a:lumMod val="75000"/>
                </a:schemeClr>
              </a:soli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9A9C99A-D105-1FA4-DC28-E0055B771F4B}"/>
              </a:ext>
            </a:extLst>
          </p:cNvPr>
          <p:cNvSpPr txBox="1"/>
          <p:nvPr/>
        </p:nvSpPr>
        <p:spPr>
          <a:xfrm>
            <a:off x="3328337" y="6519446"/>
            <a:ext cx="5110813" cy="338554"/>
          </a:xfrm>
          <a:prstGeom prst="rect">
            <a:avLst/>
          </a:prstGeom>
          <a:noFill/>
        </p:spPr>
        <p:txBody>
          <a:bodyPr wrap="square" rtlCol="0">
            <a:spAutoFit/>
          </a:bodyPr>
          <a:lstStyle/>
          <a:p>
            <a:pPr algn="ctr"/>
            <a:r>
              <a:rPr lang="da-DK" sz="1600" b="1" dirty="0">
                <a:solidFill>
                  <a:srgbClr val="88703C"/>
                </a:solidFill>
              </a:rPr>
              <a:t>Lektion 11, 13. September 2025</a:t>
            </a:r>
          </a:p>
        </p:txBody>
      </p:sp>
      <p:pic>
        <p:nvPicPr>
          <p:cNvPr id="5" name="Grafik 5">
            <a:extLst>
              <a:ext uri="{FF2B5EF4-FFF2-40B4-BE49-F238E27FC236}">
                <a16:creationId xmlns:a16="http://schemas.microsoft.com/office/drawing/2014/main" id="{2519D30A-8816-D383-CEAA-21419B03B444}"/>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4713746" y="2694031"/>
            <a:ext cx="397921" cy="6490910"/>
          </a:xfrm>
          <a:prstGeom prst="rect">
            <a:avLst/>
          </a:prstGeom>
          <a:noFill/>
          <a:ln>
            <a:noFill/>
          </a:ln>
          <a:effectLst>
            <a:softEdge rad="31750"/>
          </a:effectLst>
        </p:spPr>
      </p:pic>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70B489D-B8AB-ABC4-63D9-7068E293695A}"/>
              </a:ext>
            </a:extLst>
          </p:cNvPr>
          <p:cNvSpPr txBox="1"/>
          <p:nvPr/>
        </p:nvSpPr>
        <p:spPr>
          <a:xfrm>
            <a:off x="0" y="0"/>
            <a:ext cx="12192000" cy="584775"/>
          </a:xfrm>
          <a:prstGeom prst="rect">
            <a:avLst/>
          </a:prstGeom>
          <a:noFill/>
        </p:spPr>
        <p:txBody>
          <a:bodyPr wrap="square">
            <a:spAutoFit/>
          </a:bodyPr>
          <a:lstStyle/>
          <a:p>
            <a:pPr algn="ctr"/>
            <a:r>
              <a:rPr lang="de-DE"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„LÖSCHE MICH AUS DEM BUCH, DAS DU GESCHRIEBEN HAST!“</a:t>
            </a:r>
            <a:endPar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86EA2D9-816B-7120-EDEA-CB7087184A99}"/>
              </a:ext>
            </a:extLst>
          </p:cNvPr>
          <p:cNvSpPr txBox="1"/>
          <p:nvPr/>
        </p:nvSpPr>
        <p:spPr>
          <a:xfrm>
            <a:off x="1138237" y="676572"/>
            <a:ext cx="9915525" cy="646331"/>
          </a:xfrm>
          <a:prstGeom prst="rect">
            <a:avLst/>
          </a:prstGeom>
          <a:noFill/>
        </p:spPr>
        <p:txBody>
          <a:bodyPr wrap="square">
            <a:spAutoFit/>
          </a:bodyPr>
          <a:lstStyle/>
          <a:p>
            <a:pPr algn="ctr"/>
            <a:r>
              <a:rPr lang="es-ES" b="1" dirty="0">
                <a:solidFill>
                  <a:srgbClr val="FFFFCC"/>
                </a:solidFill>
                <a:effectLst>
                  <a:outerShdw blurRad="38100" dist="38100" dir="2700000" algn="tl">
                    <a:srgbClr val="000000">
                      <a:alpha val="43137"/>
                    </a:srgbClr>
                  </a:outerShdw>
                </a:effectLst>
                <a:latin typeface="Comic Sans MS" panose="030F0702030302020204" pitchFamily="66" charset="0"/>
              </a:rPr>
              <a:t>“Sin embargo, yo te ruego que les perdones su pecado. Pero si no vas a perdonarlos, ¡bórrame del libro que has escrito!” </a:t>
            </a:r>
            <a:r>
              <a:rPr lang="es-ES" sz="1400" b="1" dirty="0">
                <a:solidFill>
                  <a:srgbClr val="FFFFCC"/>
                </a:solidFill>
                <a:effectLst>
                  <a:outerShdw blurRad="38100" dist="38100" dir="2700000" algn="tl">
                    <a:srgbClr val="000000">
                      <a:alpha val="43137"/>
                    </a:srgbClr>
                  </a:outerShdw>
                </a:effectLst>
                <a:latin typeface="Comic Sans MS" panose="030F0702030302020204" pitchFamily="66" charset="0"/>
              </a:rPr>
              <a:t>(Éxodo 32:32 </a:t>
            </a:r>
            <a:r>
              <a:rPr lang="es-ES" sz="1100" b="1" dirty="0" err="1">
                <a:solidFill>
                  <a:srgbClr val="FFFFCC"/>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rgbClr val="FFFFCC"/>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6302478" y="1461851"/>
            <a:ext cx="5889522" cy="1631216"/>
          </a:xfrm>
          <a:prstGeom prst="rect">
            <a:avLst/>
          </a:prstGeom>
          <a:noFill/>
        </p:spPr>
        <p:txBody>
          <a:bodyPr wrap="square" rtlCol="0">
            <a:spAutoFit/>
          </a:bodyPr>
          <a:lstStyle/>
          <a:p>
            <a:pPr>
              <a:spcBef>
                <a:spcPts val="600"/>
              </a:spcBef>
            </a:pPr>
            <a:r>
              <a:rPr lang="de-DE" sz="2000" b="1" dirty="0"/>
              <a:t>Mit seiner ERSTEN FÜRSPRACHE verhinderte Mose die Vernichtung des Volkes. Aber es war klar, dass GOTT sie nach dieser Sünde nicht mehr segnen konnte. Deshalb beschloss ER, eine ZWEITE FÜRSPRACHE einzulegen (2. Mose 32,30).</a:t>
            </a:r>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47486" y="1541268"/>
            <a:ext cx="3567264"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3983" y="1541268"/>
            <a:ext cx="2349559"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206478" y="4844023"/>
            <a:ext cx="6095999" cy="1938992"/>
          </a:xfrm>
          <a:prstGeom prst="rect">
            <a:avLst/>
          </a:prstGeom>
          <a:noFill/>
        </p:spPr>
        <p:txBody>
          <a:bodyPr wrap="square">
            <a:spAutoFit/>
          </a:bodyPr>
          <a:lstStyle/>
          <a:p>
            <a:pPr>
              <a:spcBef>
                <a:spcPts val="600"/>
              </a:spcBef>
            </a:pPr>
            <a:r>
              <a:rPr lang="de-DE" sz="2000" b="1" dirty="0"/>
              <a:t>Dies bedeutete, dass GOTT die Sünde auf sich nehmen und tragen und ihren Preis bezahlen würde: den Tod (Jes. 53,6</a:t>
            </a:r>
            <a:r>
              <a:rPr lang="es-ES" sz="2000" b="1" dirty="0"/>
              <a:t>; </a:t>
            </a:r>
            <a:r>
              <a:rPr lang="es-ES" sz="2000" b="1" dirty="0" err="1"/>
              <a:t>Röm</a:t>
            </a:r>
            <a:r>
              <a:rPr lang="es-ES" sz="2000" b="1" dirty="0"/>
              <a:t>. 6,23). </a:t>
            </a:r>
            <a:r>
              <a:rPr lang="de-DE" sz="2000" b="1" dirty="0"/>
              <a:t>Genau das hat Jesus am Kreuz getan. Er nahm unsere Sünden auf sich, damit Er den Tod sterben konnte, den wir verdient hatten (1. Petr. 2,24</a:t>
            </a:r>
            <a:r>
              <a:rPr lang="es-ES" sz="2000" b="1" dirty="0"/>
              <a:t>).</a:t>
            </a:r>
          </a:p>
        </p:txBody>
      </p:sp>
      <p:sp>
        <p:nvSpPr>
          <p:cNvPr id="8" name="CuadroTexto 7">
            <a:extLst>
              <a:ext uri="{FF2B5EF4-FFF2-40B4-BE49-F238E27FC236}">
                <a16:creationId xmlns:a16="http://schemas.microsoft.com/office/drawing/2014/main" id="{BA8F4CBE-1DCE-A949-698A-CBDEB1F7E73F}"/>
              </a:ext>
            </a:extLst>
          </p:cNvPr>
          <p:cNvSpPr txBox="1"/>
          <p:nvPr/>
        </p:nvSpPr>
        <p:spPr>
          <a:xfrm>
            <a:off x="6302476" y="3093067"/>
            <a:ext cx="5889523" cy="1938992"/>
          </a:xfrm>
          <a:prstGeom prst="rect">
            <a:avLst/>
          </a:prstGeom>
          <a:noFill/>
        </p:spPr>
        <p:txBody>
          <a:bodyPr wrap="square">
            <a:spAutoFit/>
          </a:bodyPr>
          <a:lstStyle/>
          <a:p>
            <a:pPr>
              <a:spcBef>
                <a:spcPts val="600"/>
              </a:spcBef>
            </a:pPr>
            <a:r>
              <a:rPr lang="de-DE" sz="2000" b="1" dirty="0"/>
              <a:t>Mose war bereit, sein eigenes Heil zu verlieren, wenn dem Volk nicht vergeben würde (2. Mose 32,31-32). Allerdings bat Mose nicht um eine normale Vergebung, denn er verwendete nicht das übliche hebräische Wort für „vergeben”. Er bat Gott, die Sünde des Volkes zu „TRAGEN”.</a:t>
            </a:r>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822904" y="1106329"/>
            <a:ext cx="8369096" cy="5416868"/>
          </a:xfrm>
          <a:prstGeom prst="rect">
            <a:avLst/>
          </a:prstGeom>
          <a:noFill/>
        </p:spPr>
        <p:txBody>
          <a:bodyPr wrap="square">
            <a:spAutoFit/>
          </a:bodyPr>
          <a:lstStyle/>
          <a:p>
            <a:pPr>
              <a:spcBef>
                <a:spcPts val="600"/>
              </a:spcBef>
            </a:pPr>
            <a:r>
              <a:rPr lang="de-DE" sz="2400" b="1" dirty="0">
                <a:latin typeface="Constantia" panose="02030602050306030303" pitchFamily="18" charset="0"/>
              </a:rPr>
              <a:t>„Während dieser Wartezeit hatten sie Gelegenheit, über das Gesetz Gottes, das sie gehört hatten, nachzudenken und ihre Herzen darauf vorzubereiten, weitere Offenbarungen zu empfangen, die Er ihnen vielleicht geben würde. Dafür hatten sie nicht allzu viel Zeit; hätten sie sich um ein klareres Verständnis der Anforderungen Gottes bemüht und ihre Herzen vor Ihm gedemütigt, wären sie vor Versuchungen bewahrt geblieben. Aber sie taten dies nicht und wurden bald nachlässig, unaufmerksam und gesetzlos. […]</a:t>
            </a:r>
          </a:p>
          <a:p>
            <a:pPr>
              <a:spcBef>
                <a:spcPts val="600"/>
              </a:spcBef>
            </a:pPr>
            <a:r>
              <a:rPr lang="de-DE" sz="2400" b="1" dirty="0">
                <a:latin typeface="Constantia" panose="02030602050306030303" pitchFamily="18" charset="0"/>
              </a:rPr>
              <a:t>Da sie sich ohne ihren Anführer hilflos fühlten, kehrten sie zu ihrem alten Götzendienst zurück. […] Das Volk wünschte sich ein Bild, das Gott repräsentierte und anstelle von Mose vor ihnen herging“</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1395154" y="411748"/>
            <a:ext cx="5798254" cy="338554"/>
          </a:xfrm>
          <a:prstGeom prst="rect">
            <a:avLst/>
          </a:prstGeom>
          <a:noFill/>
        </p:spPr>
        <p:txBody>
          <a:bodyPr wrap="none" rtlCol="0">
            <a:spAutoFit/>
          </a:bodyPr>
          <a:lstStyle/>
          <a:p>
            <a:r>
              <a:rPr lang="de-DE" sz="1600" b="1" dirty="0"/>
              <a:t>E. G. White, Patriarchen und Propheten, S. 315 engl. Ausgabe</a:t>
            </a: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708"/>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cstate="hqprint">
              <a:extLs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7000874" y="75441"/>
            <a:ext cx="5111665" cy="369331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„Als nun Mose wieder zum HERRN kam, sprach er: ,Ach! Das Volk hat eine große Sünde begangen, dass sie sich goldene Götter gemacht haben! Und nun vergib ihnen doch ihre Sünde; wenn aber nicht, so tilge mich aus Deinem Buch, das DU geschrieben hast!‘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2. </a:t>
            </a:r>
            <a:r>
              <a:rPr kumimoji="0" lang="es-ES"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Mose</a:t>
            </a:r>
            <a:r>
              <a:rPr kumimoji="0" lang="es-ES"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32:31.32</a:t>
            </a:r>
            <a:endParaRPr kumimoji="0" lang="es-ES" sz="12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600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E6A91B8-6EEF-7667-E079-EC07FEB4BDCB}"/>
              </a:ext>
            </a:extLst>
          </p:cNvPr>
          <p:cNvSpPr txBox="1"/>
          <p:nvPr/>
        </p:nvSpPr>
        <p:spPr>
          <a:xfrm>
            <a:off x="3382071" y="3695700"/>
            <a:ext cx="8823264"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1043CE"/>
                </a:solidFill>
              </a:rPr>
              <a:t>Glaubensabfall</a:t>
            </a:r>
            <a:r>
              <a:rPr lang="es-ES" sz="2000" b="1" dirty="0">
                <a:solidFill>
                  <a:srgbClr val="1043CE"/>
                </a:solidFill>
              </a:rPr>
              <a:t>:</a:t>
            </a:r>
          </a:p>
          <a:p>
            <a:pPr lvl="1">
              <a:spcBef>
                <a:spcPts val="600"/>
              </a:spcBef>
            </a:pPr>
            <a:r>
              <a:rPr lang="de-DE" sz="2000" b="1" dirty="0"/>
              <a:t>Aarons Schwäche </a:t>
            </a:r>
            <a:r>
              <a:rPr lang="de-DE" sz="1600" b="1" dirty="0"/>
              <a:t>(2. Mose 32,1-5</a:t>
            </a:r>
            <a:r>
              <a:rPr lang="es-ES" sz="1600" b="1" dirty="0"/>
              <a:t>)</a:t>
            </a:r>
          </a:p>
          <a:p>
            <a:pPr lvl="1">
              <a:spcBef>
                <a:spcPts val="600"/>
              </a:spcBef>
            </a:pPr>
            <a:r>
              <a:rPr lang="de-DE" sz="2000" b="1" dirty="0"/>
              <a:t>Das Fest für das goldene Kalb </a:t>
            </a:r>
            <a:r>
              <a:rPr lang="de-DE" sz="1600" b="1" dirty="0"/>
              <a:t>(2. Mose 32:6</a:t>
            </a:r>
            <a:r>
              <a:rPr lang="es-ES" sz="1600" b="1" dirty="0"/>
              <a:t>)</a:t>
            </a:r>
          </a:p>
          <a:p>
            <a:pPr lvl="1">
              <a:spcBef>
                <a:spcPts val="600"/>
              </a:spcBef>
            </a:pPr>
            <a:r>
              <a:rPr lang="de-DE" sz="2000" b="1" dirty="0"/>
              <a:t>Die Verdorbenheit des Götzendienstes </a:t>
            </a:r>
            <a:r>
              <a:rPr lang="de-DE" sz="1600" b="1" dirty="0"/>
              <a:t>(2. Mose  32:7-8</a:t>
            </a:r>
            <a:r>
              <a:rPr lang="es-ES" sz="1600" b="1" dirty="0"/>
              <a:t>)</a:t>
            </a:r>
          </a:p>
          <a:p>
            <a:pPr>
              <a:spcBef>
                <a:spcPts val="1800"/>
              </a:spcBef>
            </a:pPr>
            <a:r>
              <a:rPr lang="es-ES" sz="2000" b="1" dirty="0" err="1">
                <a:solidFill>
                  <a:srgbClr val="3DA60E"/>
                </a:solidFill>
              </a:rPr>
              <a:t>Fürsprache</a:t>
            </a:r>
            <a:r>
              <a:rPr lang="es-ES" sz="2000" b="1" dirty="0">
                <a:solidFill>
                  <a:srgbClr val="3DA60E"/>
                </a:solidFill>
              </a:rPr>
              <a:t>:</a:t>
            </a:r>
          </a:p>
          <a:p>
            <a:pPr lvl="1">
              <a:spcBef>
                <a:spcPts val="600"/>
              </a:spcBef>
            </a:pPr>
            <a:r>
              <a:rPr lang="de-DE" sz="2000" b="1" dirty="0"/>
              <a:t>„Wende dich von deinem grimmigen Zorn ab!“</a:t>
            </a:r>
            <a:r>
              <a:rPr lang="es-ES" sz="2000" b="1" dirty="0"/>
              <a:t> </a:t>
            </a:r>
            <a:r>
              <a:rPr lang="es-ES" sz="1600" b="1" dirty="0"/>
              <a:t>(2. Mo 32:9-29)</a:t>
            </a:r>
            <a:endParaRPr lang="es-ES" sz="2000" b="1" dirty="0"/>
          </a:p>
          <a:p>
            <a:pPr lvl="1">
              <a:spcBef>
                <a:spcPts val="600"/>
              </a:spcBef>
            </a:pPr>
            <a:r>
              <a:rPr lang="de-DE" sz="2000" b="1" dirty="0"/>
              <a:t>„Lösche mich aus dem Buch, das du geschrieben hast!“</a:t>
            </a:r>
            <a:r>
              <a:rPr lang="es-ES" sz="2000" b="1" dirty="0"/>
              <a:t> </a:t>
            </a:r>
            <a:r>
              <a:rPr lang="es-ES" sz="1600" b="1" dirty="0"/>
              <a:t>(2. </a:t>
            </a:r>
            <a:r>
              <a:rPr lang="es-ES" sz="1600" b="1" dirty="0" err="1"/>
              <a:t>Mose</a:t>
            </a:r>
            <a:r>
              <a:rPr lang="es-ES" sz="1600" b="1" dirty="0"/>
              <a:t> 32:30-32)</a:t>
            </a:r>
            <a:endParaRPr lang="es-ES" sz="2000" b="1" dirty="0"/>
          </a:p>
        </p:txBody>
      </p:sp>
      <p:sp>
        <p:nvSpPr>
          <p:cNvPr id="4" name="CuadroTexto 3">
            <a:extLst>
              <a:ext uri="{FF2B5EF4-FFF2-40B4-BE49-F238E27FC236}">
                <a16:creationId xmlns:a16="http://schemas.microsoft.com/office/drawing/2014/main" id="{1172C640-8C0E-7404-E4EB-22E0AFB39C7A}"/>
              </a:ext>
            </a:extLst>
          </p:cNvPr>
          <p:cNvSpPr txBox="1"/>
          <p:nvPr/>
        </p:nvSpPr>
        <p:spPr>
          <a:xfrm>
            <a:off x="304800" y="-14347"/>
            <a:ext cx="7134224" cy="707886"/>
          </a:xfrm>
          <a:prstGeom prst="rect">
            <a:avLst/>
          </a:prstGeom>
          <a:noFill/>
        </p:spPr>
        <p:txBody>
          <a:bodyPr wrap="square">
            <a:spAutoFit/>
          </a:bodyPr>
          <a:lstStyle/>
          <a:p>
            <a:pPr>
              <a:spcBef>
                <a:spcPts val="600"/>
              </a:spcBef>
            </a:pPr>
            <a:r>
              <a:rPr lang="de-DE" sz="2000" b="1" dirty="0"/>
              <a:t>„Sie haben sich schnell von dem abgewandt, was ICH ihnen geboten habe“ (2. Mose 32,8).</a:t>
            </a:r>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646675" y="130760"/>
            <a:ext cx="4250050"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9740" t="-427" r="19116" b="427"/>
          <a:stretch>
            <a:fillRect/>
          </a:stretch>
        </p:blipFill>
        <p:spPr>
          <a:xfrm>
            <a:off x="87387" y="3495645"/>
            <a:ext cx="2737283"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3467904"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3467904"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3467904"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3467904"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3467904"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943881"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2943972"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304799" y="1789063"/>
            <a:ext cx="7134225" cy="1631216"/>
          </a:xfrm>
          <a:prstGeom prst="rect">
            <a:avLst/>
          </a:prstGeom>
          <a:noFill/>
        </p:spPr>
        <p:txBody>
          <a:bodyPr wrap="square">
            <a:spAutoFit/>
          </a:bodyPr>
          <a:lstStyle/>
          <a:p>
            <a:pPr>
              <a:spcBef>
                <a:spcPts val="600"/>
              </a:spcBef>
            </a:pPr>
            <a:r>
              <a:rPr lang="de-DE" sz="2000" b="1" dirty="0"/>
              <a:t>Angesichts dieses Glaubensabfalls schlug GOTT dem Mose vor, Israel zu vernichten und ein neues Volk zu schaffen (2. Mose 32,10). Trotz des Glaubensabfalls des Volkes trat Mose zweimal vor GOTT, um für sie um Vergebung zu bitten, die sie nicht verdient hatten.</a:t>
            </a:r>
          </a:p>
        </p:txBody>
      </p:sp>
      <p:sp>
        <p:nvSpPr>
          <p:cNvPr id="12" name="CuadroTexto 11">
            <a:extLst>
              <a:ext uri="{FF2B5EF4-FFF2-40B4-BE49-F238E27FC236}">
                <a16:creationId xmlns:a16="http://schemas.microsoft.com/office/drawing/2014/main" id="{ED401AC3-CF16-15B9-A745-C63F91A085C2}"/>
              </a:ext>
            </a:extLst>
          </p:cNvPr>
          <p:cNvSpPr txBox="1"/>
          <p:nvPr/>
        </p:nvSpPr>
        <p:spPr>
          <a:xfrm>
            <a:off x="304798" y="579581"/>
            <a:ext cx="7134223" cy="1323439"/>
          </a:xfrm>
          <a:prstGeom prst="rect">
            <a:avLst/>
          </a:prstGeom>
          <a:noFill/>
        </p:spPr>
        <p:txBody>
          <a:bodyPr wrap="square">
            <a:spAutoFit/>
          </a:bodyPr>
          <a:lstStyle/>
          <a:p>
            <a:pPr>
              <a:spcBef>
                <a:spcPts val="600"/>
              </a:spcBef>
            </a:pPr>
            <a:r>
              <a:rPr lang="de-DE" sz="2000" b="1" dirty="0"/>
              <a:t>Kurz nachdem sie die Zehn Gebote erhalten hatten und erneut darauf hingewiesen worden waren, dass sie keine Götzenbilder anfertigen sollten (2. Mose 20,23), fertigte Israel ein goldenes Kalb an, um es anzubeten.</a:t>
            </a:r>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0D294-6636-D5BC-56B9-8AD6EA412E41}"/>
              </a:ext>
            </a:extLst>
          </p:cNvPr>
          <p:cNvSpPr txBox="1"/>
          <p:nvPr/>
        </p:nvSpPr>
        <p:spPr>
          <a:xfrm>
            <a:off x="1578544" y="5355998"/>
            <a:ext cx="10493607"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s-ES" sz="9600" b="1" dirty="0" err="1">
                <a:ln w="6600">
                  <a:solidFill>
                    <a:schemeClr val="accent2"/>
                  </a:solidFill>
                  <a:prstDash val="solid"/>
                </a:ln>
                <a:solidFill>
                  <a:srgbClr val="FFFFFF"/>
                </a:solidFill>
                <a:effectLst>
                  <a:outerShdw dist="38100" dir="2700000" algn="tl" rotWithShape="0">
                    <a:schemeClr val="accent2"/>
                  </a:outerShdw>
                </a:effectLst>
              </a:rPr>
              <a:t>GLAUBENSABFALL</a:t>
            </a:r>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623" y="1330496"/>
            <a:ext cx="234219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0"/>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err="1">
                <a:ln/>
                <a:solidFill>
                  <a:schemeClr val="accent3"/>
                </a:solidFill>
              </a:rPr>
              <a:t>AARONS</a:t>
            </a:r>
            <a:r>
              <a:rPr lang="es-ES" sz="4400" b="1" dirty="0">
                <a:ln/>
                <a:solidFill>
                  <a:schemeClr val="accent3"/>
                </a:solidFill>
              </a:rPr>
              <a:t> </a:t>
            </a:r>
            <a:r>
              <a:rPr lang="es-ES" sz="4400" b="1" dirty="0" err="1">
                <a:ln/>
                <a:solidFill>
                  <a:schemeClr val="accent3"/>
                </a:solidFill>
              </a:rPr>
              <a:t>SCHWÄCHE</a:t>
            </a:r>
            <a:endParaRPr lang="es-ES" sz="4400" b="1" dirty="0">
              <a:ln/>
              <a:solidFill>
                <a:schemeClr val="accent3"/>
              </a:solidFill>
            </a:endParaRPr>
          </a:p>
        </p:txBody>
      </p:sp>
      <p:sp>
        <p:nvSpPr>
          <p:cNvPr id="5" name="CuadroTexto 4">
            <a:extLst>
              <a:ext uri="{FF2B5EF4-FFF2-40B4-BE49-F238E27FC236}">
                <a16:creationId xmlns:a16="http://schemas.microsoft.com/office/drawing/2014/main" id="{FBE8A239-CB95-4A3E-4132-30D28B2E7C54}"/>
              </a:ext>
            </a:extLst>
          </p:cNvPr>
          <p:cNvSpPr txBox="1"/>
          <p:nvPr/>
        </p:nvSpPr>
        <p:spPr>
          <a:xfrm>
            <a:off x="540542" y="611552"/>
            <a:ext cx="8143631"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6">
                    <a:lumMod val="75000"/>
                  </a:schemeClr>
                </a:solidFill>
                <a:latin typeface="Comic Sans MS" panose="030F0702030302020204" pitchFamily="66" charset="0"/>
              </a:rPr>
              <a:t>„Als das Aaron sah, baute er einen Altar vor ihm (dem Kalb) und ließ ausrufen und sprach: ,Morgen ist des Herrn (Kalb) Fest‘ “</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(2. </a:t>
            </a:r>
            <a:r>
              <a:rPr lang="es-ES" sz="1400" b="1" dirty="0" err="1">
                <a:solidFill>
                  <a:schemeClr val="accent6">
                    <a:lumMod val="75000"/>
                  </a:schemeClr>
                </a:solidFill>
                <a:latin typeface="Comic Sans MS" panose="030F0702030302020204" pitchFamily="66" charset="0"/>
              </a:rPr>
              <a:t>Mose</a:t>
            </a:r>
            <a:r>
              <a:rPr lang="es-ES" sz="1400" b="1" dirty="0">
                <a:solidFill>
                  <a:schemeClr val="accent6">
                    <a:lumMod val="75000"/>
                  </a:schemeClr>
                </a:solidFill>
                <a:latin typeface="Comic Sans MS" panose="030F0702030302020204" pitchFamily="66" charset="0"/>
              </a:rPr>
              <a:t> 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2457448" y="1294328"/>
            <a:ext cx="6657243" cy="1200329"/>
          </a:xfrm>
          <a:prstGeom prst="rect">
            <a:avLst/>
          </a:prstGeom>
          <a:noFill/>
        </p:spPr>
        <p:txBody>
          <a:bodyPr wrap="square" rtlCol="0">
            <a:spAutoFit/>
          </a:bodyPr>
          <a:lstStyle/>
          <a:p>
            <a:pPr>
              <a:spcBef>
                <a:spcPts val="600"/>
              </a:spcBef>
            </a:pPr>
            <a:r>
              <a:rPr lang="de-DE" b="1" dirty="0"/>
              <a:t>Obwohl das hebräische Wort „</a:t>
            </a:r>
            <a:r>
              <a:rPr lang="de-DE" b="1" i="1" dirty="0"/>
              <a:t>ELOHIM</a:t>
            </a:r>
            <a:r>
              <a:rPr lang="de-DE" b="1" dirty="0"/>
              <a:t>“ die Mehrzahl von „GOTT“ ist, wird es üblicherweise verwendet, um den einen GOTT zu bezeichnen: „Ich bin Jehova, dein GOTT [ELOHIM], Der dich aus dem Land Ägypten geführt hat“ (2. Mose 20,2).</a:t>
            </a: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9623" y="4306207"/>
            <a:ext cx="3098284"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352801" y="4078823"/>
            <a:ext cx="5283132" cy="1200329"/>
          </a:xfrm>
          <a:prstGeom prst="rect">
            <a:avLst/>
          </a:prstGeom>
          <a:noFill/>
        </p:spPr>
        <p:txBody>
          <a:bodyPr wrap="square">
            <a:spAutoFit/>
          </a:bodyPr>
          <a:lstStyle/>
          <a:p>
            <a:pPr>
              <a:spcBef>
                <a:spcPts val="600"/>
              </a:spcBef>
            </a:pPr>
            <a:r>
              <a:rPr lang="de-DE" b="1" dirty="0"/>
              <a:t>Aarons anfängliches Zögern, mit dem Volk </a:t>
            </a:r>
            <a:br>
              <a:rPr lang="de-DE" b="1" dirty="0"/>
            </a:br>
            <a:r>
              <a:rPr lang="de-DE" b="1" dirty="0"/>
              <a:t>zu verhandeln (2. Mose 32,2), führte dazu, dass er die Abtrünnigkeit anführte, anstatt sie auszurotten.</a:t>
            </a:r>
          </a:p>
        </p:txBody>
      </p:sp>
      <p:sp>
        <p:nvSpPr>
          <p:cNvPr id="8" name="CuadroTexto 7">
            <a:extLst>
              <a:ext uri="{FF2B5EF4-FFF2-40B4-BE49-F238E27FC236}">
                <a16:creationId xmlns:a16="http://schemas.microsoft.com/office/drawing/2014/main" id="{71952273-BFBF-78A6-4571-43F1D641F0EA}"/>
              </a:ext>
            </a:extLst>
          </p:cNvPr>
          <p:cNvSpPr txBox="1"/>
          <p:nvPr/>
        </p:nvSpPr>
        <p:spPr>
          <a:xfrm>
            <a:off x="3352801" y="5332571"/>
            <a:ext cx="5761890" cy="1200329"/>
          </a:xfrm>
          <a:prstGeom prst="rect">
            <a:avLst/>
          </a:prstGeom>
          <a:noFill/>
        </p:spPr>
        <p:txBody>
          <a:bodyPr wrap="square">
            <a:spAutoFit/>
          </a:bodyPr>
          <a:lstStyle/>
          <a:p>
            <a:pPr>
              <a:spcBef>
                <a:spcPts val="600"/>
              </a:spcBef>
            </a:pPr>
            <a:r>
              <a:rPr lang="de-DE" b="1" dirty="0"/>
              <a:t>Anstatt sie an das Verbot der Götzenanbetung zu erinnern, fertigte Aaron ihnen ein goldenes Kalb an</a:t>
            </a:r>
            <a:r>
              <a:rPr lang="es-ES" b="1" dirty="0"/>
              <a:t>: </a:t>
            </a:r>
            <a:r>
              <a:rPr lang="de-DE" b="1" dirty="0"/>
              <a:t>,Das sind deine Götter, ISRAEL, die dich aus Ägyptenland geführt haben!“ (2. Mose 32,4</a:t>
            </a:r>
            <a:r>
              <a:rPr lang="es-ES" b="1" dirty="0"/>
              <a:t>).</a:t>
            </a:r>
          </a:p>
        </p:txBody>
      </p:sp>
      <p:sp>
        <p:nvSpPr>
          <p:cNvPr id="7" name="CuadroTexto 6">
            <a:extLst>
              <a:ext uri="{FF2B5EF4-FFF2-40B4-BE49-F238E27FC236}">
                <a16:creationId xmlns:a16="http://schemas.microsoft.com/office/drawing/2014/main" id="{0AD7A2A0-1F61-5B17-083B-206CA99D6ED1}"/>
              </a:ext>
            </a:extLst>
          </p:cNvPr>
          <p:cNvSpPr txBox="1"/>
          <p:nvPr/>
        </p:nvSpPr>
        <p:spPr>
          <a:xfrm>
            <a:off x="2457448" y="2548076"/>
            <a:ext cx="6320792" cy="1477328"/>
          </a:xfrm>
          <a:prstGeom prst="rect">
            <a:avLst/>
          </a:prstGeom>
          <a:noFill/>
        </p:spPr>
        <p:txBody>
          <a:bodyPr wrap="square">
            <a:spAutoFit/>
          </a:bodyPr>
          <a:lstStyle/>
          <a:p>
            <a:pPr>
              <a:spcBef>
                <a:spcPts val="600"/>
              </a:spcBef>
            </a:pPr>
            <a:r>
              <a:rPr lang="de-DE" b="1" dirty="0"/>
              <a:t>In Moses' Abwesenheit forderten die Menschen von Aaron, ihnen einen sichtbaren </a:t>
            </a:r>
            <a:r>
              <a:rPr lang="de-DE" b="1" i="1" dirty="0"/>
              <a:t>ELOHIM</a:t>
            </a:r>
            <a:r>
              <a:rPr lang="de-DE" b="1" dirty="0"/>
              <a:t> zu machen, den sie anbeten konnten. Bald hatten sie die GEBOTE, die sie erhalten hatten und ihre Verpflichtung, sie zu befolgen, vergessen (2. Mose 24,7). </a:t>
            </a:r>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1C95C65-0F1F-6675-C364-1F91FCFFD727}"/>
              </a:ext>
            </a:extLst>
          </p:cNvPr>
          <p:cNvSpPr txBox="1"/>
          <p:nvPr/>
        </p:nvSpPr>
        <p:spPr>
          <a:xfrm>
            <a:off x="0" y="-57150"/>
            <a:ext cx="12191999" cy="769441"/>
          </a:xfrm>
          <a:prstGeom prst="rect">
            <a:avLst/>
          </a:prstGeom>
          <a:noFill/>
        </p:spPr>
        <p:txBody>
          <a:bodyPr wrap="square">
            <a:spAutoFit/>
          </a:bodyPr>
          <a:lstStyle/>
          <a:p>
            <a:pPr algn="ctr"/>
            <a:r>
              <a:rPr lang="de-DE"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DAS FEST FÜR DAS GOLDENE KALB </a:t>
            </a: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579643"/>
            <a:ext cx="7820025" cy="830997"/>
          </a:xfrm>
          <a:prstGeom prst="rect">
            <a:avLst/>
          </a:prstGeom>
          <a:noFill/>
        </p:spPr>
        <p:txBody>
          <a:bodyPr wrap="square">
            <a:spAutoFit/>
            <a:scene3d>
              <a:camera prst="orthographicFront"/>
              <a:lightRig rig="threePt" dir="t"/>
            </a:scene3d>
            <a:sp3d extrusionH="57150">
              <a:bevelT w="38100" h="38100"/>
            </a:sp3d>
          </a:bodyPr>
          <a:lstStyle/>
          <a:p>
            <a:pPr algn="ctr"/>
            <a:r>
              <a:rPr lang="de-DE" sz="1600" b="1" dirty="0">
                <a:solidFill>
                  <a:schemeClr val="accent5"/>
                </a:solidFill>
                <a:latin typeface="Comic Sans MS" panose="030F0702030302020204" pitchFamily="66" charset="0"/>
              </a:rPr>
              <a:t>„Und sie standen früh am Morgen auf und opferten Brandopfer und brachten dazu Dankopfer dar. Danach setzte sich das Volk, um zu essen und zu trinken, und sie standen auf, um ihre Lust zu treiben“</a:t>
            </a:r>
            <a:r>
              <a:rPr lang="es-ES" sz="1600" b="1" dirty="0">
                <a:solidFill>
                  <a:schemeClr val="accent5"/>
                </a:solidFill>
                <a:latin typeface="Comic Sans MS" panose="030F0702030302020204" pitchFamily="66" charset="0"/>
              </a:rPr>
              <a:t> </a:t>
            </a:r>
            <a:r>
              <a:rPr lang="es-ES" sz="1200" b="1" dirty="0">
                <a:solidFill>
                  <a:schemeClr val="accent5"/>
                </a:solidFill>
                <a:latin typeface="Comic Sans MS" panose="030F0702030302020204" pitchFamily="66" charset="0"/>
              </a:rPr>
              <a:t>(2. </a:t>
            </a:r>
            <a:r>
              <a:rPr lang="es-ES" sz="1200" b="1" dirty="0" err="1">
                <a:solidFill>
                  <a:schemeClr val="accent5"/>
                </a:solidFill>
                <a:latin typeface="Comic Sans MS" panose="030F0702030302020204" pitchFamily="66" charset="0"/>
              </a:rPr>
              <a:t>Mose</a:t>
            </a:r>
            <a:r>
              <a:rPr lang="es-ES" sz="1200" b="1" dirty="0">
                <a:solidFill>
                  <a:schemeClr val="accent5"/>
                </a:solidFill>
                <a:latin typeface="Comic Sans MS" panose="030F0702030302020204" pitchFamily="66" charset="0"/>
              </a:rPr>
              <a:t>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256560" y="1453157"/>
            <a:ext cx="7468215" cy="923330"/>
          </a:xfrm>
          <a:prstGeom prst="rect">
            <a:avLst/>
          </a:prstGeom>
          <a:noFill/>
        </p:spPr>
        <p:txBody>
          <a:bodyPr wrap="square">
            <a:spAutoFit/>
          </a:bodyPr>
          <a:lstStyle/>
          <a:p>
            <a:pPr>
              <a:spcBef>
                <a:spcPts val="600"/>
              </a:spcBef>
            </a:pPr>
            <a:r>
              <a:rPr lang="de-DE" b="1" dirty="0"/>
              <a:t>Indem sie ein Götzenbild in Form eines Kalbes anfertigten, reduzierten die Israeliten den ALLMÄCHTIGEN GOTT auf das Bild eines Tieres und beteten das Geschöpf anstelle des SCHÖPFERS an (Röm 1,23).</a:t>
            </a:r>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820025" y="683715"/>
            <a:ext cx="4233291" cy="2782135"/>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465851"/>
            <a:ext cx="7235828" cy="923330"/>
          </a:xfrm>
          <a:prstGeom prst="rect">
            <a:avLst/>
          </a:prstGeom>
          <a:noFill/>
        </p:spPr>
        <p:txBody>
          <a:bodyPr wrap="square">
            <a:spAutoFit/>
          </a:bodyPr>
          <a:lstStyle/>
          <a:p>
            <a:pPr>
              <a:spcBef>
                <a:spcPts val="600"/>
              </a:spcBef>
            </a:pPr>
            <a:r>
              <a:rPr lang="de-DE" b="1" dirty="0"/>
              <a:t>Tatsächlich wandten sie sich von der Anbetung GOTTES ab und begannen, Dämonen anzubeten (5. Mose 32,17). Solange sie GOTT anbeteten, wuchsen sie moralisch, denn sie ähnelten GOTT.</a:t>
            </a:r>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842676"/>
            <a:ext cx="8538591" cy="923330"/>
          </a:xfrm>
          <a:prstGeom prst="rect">
            <a:avLst/>
          </a:prstGeom>
          <a:noFill/>
        </p:spPr>
        <p:txBody>
          <a:bodyPr wrap="square">
            <a:spAutoFit/>
          </a:bodyPr>
          <a:lstStyle/>
          <a:p>
            <a:pPr>
              <a:spcBef>
                <a:spcPts val="600"/>
              </a:spcBef>
            </a:pPr>
            <a:r>
              <a:rPr lang="de-DE" b="1" dirty="0"/>
              <a:t>Wenn wir unser Herz nicht dem SCHÖPFER schenken, sondern stattdessen einem anderen, nämlich einem Götzen dienen (und davon gibt es viele), führt uns das früher oder später zu moralischem Verfall.</a:t>
            </a:r>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89497" y="4481514"/>
            <a:ext cx="3729609" cy="1200329"/>
          </a:xfrm>
          <a:prstGeom prst="rect">
            <a:avLst/>
          </a:prstGeom>
          <a:noFill/>
        </p:spPr>
        <p:txBody>
          <a:bodyPr wrap="square">
            <a:spAutoFit/>
          </a:bodyPr>
          <a:lstStyle/>
          <a:p>
            <a:r>
              <a:rPr lang="de-DE" b="1" dirty="0"/>
              <a:t>Indem sie Dämonen anbeteten, begannen sie, sich selbst zu erniedrigen, denn sie glichen den Dämonen, die sie anbeteten.</a:t>
            </a:r>
          </a:p>
        </p:txBody>
      </p:sp>
      <p:sp>
        <p:nvSpPr>
          <p:cNvPr id="9" name="CuadroTexto 8">
            <a:extLst>
              <a:ext uri="{FF2B5EF4-FFF2-40B4-BE49-F238E27FC236}">
                <a16:creationId xmlns:a16="http://schemas.microsoft.com/office/drawing/2014/main" id="{86C30149-48C1-12B1-EA4E-D2FCA7485DB9}"/>
              </a:ext>
            </a:extLst>
          </p:cNvPr>
          <p:cNvSpPr txBox="1"/>
          <p:nvPr/>
        </p:nvSpPr>
        <p:spPr>
          <a:xfrm>
            <a:off x="256559" y="2468820"/>
            <a:ext cx="7468215" cy="923330"/>
          </a:xfrm>
          <a:prstGeom prst="rect">
            <a:avLst/>
          </a:prstGeom>
          <a:noFill/>
        </p:spPr>
        <p:txBody>
          <a:bodyPr wrap="square">
            <a:spAutoFit/>
          </a:bodyPr>
          <a:lstStyle/>
          <a:p>
            <a:pPr>
              <a:spcBef>
                <a:spcPts val="600"/>
              </a:spcBef>
            </a:pPr>
            <a:r>
              <a:rPr lang="de-DE" b="1" dirty="0"/>
              <a:t>Sie glaubten offenbar, dass ein geschnitztes Bild sie führen könnte. Vielleicht dachten sie sogar, dass ELOHIM selbst</a:t>
            </a:r>
            <a:br>
              <a:rPr lang="de-DE" b="1" dirty="0"/>
            </a:br>
            <a:r>
              <a:rPr lang="de-DE" b="1" dirty="0"/>
              <a:t> zu einem Kalb geworden war! (2. Mose 32,24)</a:t>
            </a:r>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7" y="0"/>
            <a:ext cx="12191999" cy="769441"/>
          </a:xfrm>
          <a:prstGeom prst="rect">
            <a:avLst/>
          </a:prstGeom>
          <a:noFill/>
        </p:spPr>
        <p:txBody>
          <a:bodyPr wrap="square">
            <a:spAutoFit/>
          </a:bodyPr>
          <a:lstStyle/>
          <a:p>
            <a:pPr algn="ctr"/>
            <a:r>
              <a:rPr lang="es-ES" sz="4400" b="1" spc="50" dirty="0">
                <a:ln w="0"/>
                <a:solidFill>
                  <a:schemeClr val="bg1"/>
                </a:solidFill>
                <a:effectLst>
                  <a:innerShdw blurRad="63500" dist="50800" dir="13500000">
                    <a:srgbClr val="000000">
                      <a:alpha val="50000"/>
                    </a:srgbClr>
                  </a:innerShdw>
                </a:effectLst>
              </a:rPr>
              <a:t>DIE </a:t>
            </a:r>
            <a:r>
              <a:rPr lang="es-ES" sz="4400" b="1" spc="50" dirty="0" err="1">
                <a:ln w="0"/>
                <a:solidFill>
                  <a:schemeClr val="bg1"/>
                </a:solidFill>
                <a:effectLst>
                  <a:innerShdw blurRad="63500" dist="50800" dir="13500000">
                    <a:srgbClr val="000000">
                      <a:alpha val="50000"/>
                    </a:srgbClr>
                  </a:innerShdw>
                </a:effectLst>
              </a:rPr>
              <a:t>VERDORBENHEIT</a:t>
            </a:r>
            <a:r>
              <a:rPr lang="es-ES" sz="4400" b="1" spc="50" dirty="0">
                <a:ln w="0"/>
                <a:solidFill>
                  <a:schemeClr val="bg1"/>
                </a:solidFill>
                <a:effectLst>
                  <a:innerShdw blurRad="63500" dist="50800" dir="13500000">
                    <a:srgbClr val="000000">
                      <a:alpha val="50000"/>
                    </a:srgbClr>
                  </a:innerShdw>
                </a:effectLst>
              </a:rPr>
              <a:t> DES </a:t>
            </a:r>
            <a:r>
              <a:rPr lang="es-ES" sz="4400" b="1" spc="50" dirty="0" err="1">
                <a:ln w="0"/>
                <a:solidFill>
                  <a:schemeClr val="bg1"/>
                </a:solidFill>
                <a:effectLst>
                  <a:innerShdw blurRad="63500" dist="50800" dir="13500000">
                    <a:srgbClr val="000000">
                      <a:alpha val="50000"/>
                    </a:srgbClr>
                  </a:innerShdw>
                </a:effectLst>
              </a:rPr>
              <a:t>GÖTZENDIENSTES</a:t>
            </a:r>
            <a:r>
              <a:rPr lang="es-ES" sz="4400" b="1" spc="50" dirty="0">
                <a:ln w="0"/>
                <a:solidFill>
                  <a:schemeClr val="bg1"/>
                </a:solidFill>
                <a:effectLst>
                  <a:innerShdw blurRad="63500" dist="50800" dir="13500000">
                    <a:srgbClr val="000000">
                      <a:alpha val="50000"/>
                    </a:srgbClr>
                  </a:innerShdw>
                </a:effectLst>
              </a:rPr>
              <a:t> </a:t>
            </a:r>
          </a:p>
        </p:txBody>
      </p:sp>
      <p:sp>
        <p:nvSpPr>
          <p:cNvPr id="5" name="CuadroTexto 4">
            <a:extLst>
              <a:ext uri="{FF2B5EF4-FFF2-40B4-BE49-F238E27FC236}">
                <a16:creationId xmlns:a16="http://schemas.microsoft.com/office/drawing/2014/main" id="{20875D16-4F0F-CE6A-659F-DEE4D4E10834}"/>
              </a:ext>
            </a:extLst>
          </p:cNvPr>
          <p:cNvSpPr txBox="1"/>
          <p:nvPr/>
        </p:nvSpPr>
        <p:spPr>
          <a:xfrm>
            <a:off x="139410" y="644015"/>
            <a:ext cx="11785125" cy="646331"/>
          </a:xfrm>
          <a:prstGeom prst="rect">
            <a:avLst/>
          </a:prstGeom>
          <a:noFill/>
        </p:spPr>
        <p:txBody>
          <a:bodyPr wrap="square">
            <a:spAutoFit/>
          </a:bodyPr>
          <a:lstStyle/>
          <a:p>
            <a:pPr algn="ctr"/>
            <a:r>
              <a:rPr lang="de-DE"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„Der HERR sprach aber zu Mose: Geh, steig hinab; denn dein Volk, das du aus Ägyptenland geführt hast, hat schändlich gehandelt“</a:t>
            </a:r>
            <a:r>
              <a:rPr lang="es-E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562730" y="1294328"/>
            <a:ext cx="7609845" cy="1200329"/>
          </a:xfrm>
          <a:prstGeom prst="rect">
            <a:avLst/>
          </a:prstGeom>
          <a:noFill/>
        </p:spPr>
        <p:txBody>
          <a:bodyPr wrap="square" rtlCol="0">
            <a:spAutoFit/>
          </a:bodyPr>
          <a:lstStyle/>
          <a:p>
            <a:pPr>
              <a:spcBef>
                <a:spcPts val="600"/>
              </a:spcBef>
            </a:pPr>
            <a:r>
              <a:rPr lang="de-DE" b="1" dirty="0"/>
              <a:t>Sich vor einem Bild zu verneigen (selbst dann wenn dieses GOTT selbst, CHRISTUS oder seine Heiligen darstellt) bedeutet, GOTTES Gesetz zu missachten (2. Mose 20,3-6) und somit in Sünde und Verderbnis zu verfallen.</a:t>
            </a:r>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5876925" y="3860081"/>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934852"/>
            <a:ext cx="5605283" cy="923330"/>
          </a:xfrm>
          <a:prstGeom prst="rect">
            <a:avLst/>
          </a:prstGeom>
          <a:noFill/>
        </p:spPr>
        <p:txBody>
          <a:bodyPr wrap="square">
            <a:spAutoFit/>
          </a:bodyPr>
          <a:lstStyle/>
          <a:p>
            <a:pPr>
              <a:spcBef>
                <a:spcPts val="600"/>
              </a:spcBef>
            </a:pPr>
            <a:r>
              <a:rPr lang="de-DE" b="1" dirty="0"/>
              <a:t>Welche Götzen verehren wir? Du kannst deine eigene Liste erstellen. Stolz, Geld, Macht, Sex, Essen, Arbeit, soziale Medien ...</a:t>
            </a:r>
          </a:p>
        </p:txBody>
      </p:sp>
      <p:sp>
        <p:nvSpPr>
          <p:cNvPr id="10" name="CuadroTexto 9">
            <a:extLst>
              <a:ext uri="{FF2B5EF4-FFF2-40B4-BE49-F238E27FC236}">
                <a16:creationId xmlns:a16="http://schemas.microsoft.com/office/drawing/2014/main" id="{F0462634-0F0C-7D46-5346-D92267FBFD11}"/>
              </a:ext>
            </a:extLst>
          </p:cNvPr>
          <p:cNvSpPr txBox="1"/>
          <p:nvPr/>
        </p:nvSpPr>
        <p:spPr>
          <a:xfrm>
            <a:off x="1562730" y="2614590"/>
            <a:ext cx="7609844" cy="1200329"/>
          </a:xfrm>
          <a:prstGeom prst="rect">
            <a:avLst/>
          </a:prstGeom>
          <a:noFill/>
        </p:spPr>
        <p:txBody>
          <a:bodyPr wrap="square">
            <a:spAutoFit/>
          </a:bodyPr>
          <a:lstStyle/>
          <a:p>
            <a:pPr>
              <a:spcBef>
                <a:spcPts val="600"/>
              </a:spcBef>
            </a:pPr>
            <a:r>
              <a:rPr lang="de-DE" b="1" dirty="0"/>
              <a:t>Was ist Götzendienst im 21. Jahrhundert? Götzendienst ist die Verehrung von etwas, das GOTT ersetzt. Ein Götze ist alles, was unsere Vorstellungskraft, Zuneigung, Zeit und Gedanken</a:t>
            </a:r>
            <a:br>
              <a:rPr lang="de-DE" b="1" dirty="0"/>
            </a:br>
            <a:r>
              <a:rPr lang="de-DE" b="1" dirty="0"/>
              <a:t> mehr als GOTT in Anspruch nimmt und unser Denken versklavt.</a:t>
            </a:r>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4978116"/>
            <a:ext cx="5605283" cy="1754326"/>
          </a:xfrm>
          <a:prstGeom prst="rect">
            <a:avLst/>
          </a:prstGeom>
          <a:noFill/>
        </p:spPr>
        <p:txBody>
          <a:bodyPr wrap="square">
            <a:spAutoFit/>
          </a:bodyPr>
          <a:lstStyle/>
          <a:p>
            <a:pPr>
              <a:spcBef>
                <a:spcPts val="600"/>
              </a:spcBef>
            </a:pPr>
            <a:r>
              <a:rPr lang="de-DE" b="1" dirty="0"/>
              <a:t>Was bedeutet es, diese Götzen zu verehren? Unsere Persönlichkeit, unsere Denkweise, unsere Gefühle und sogar unser soziales Leben verändern sich. Wir tauschen authentische Beziehungen zu GOTT gegen leere und bedeutungslose Interaktionen ein, die uns nicht retten können.</a:t>
            </a:r>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AB198-F7BB-AAC7-6511-04FB6A1072E5}"/>
              </a:ext>
            </a:extLst>
          </p:cNvPr>
          <p:cNvSpPr txBox="1"/>
          <p:nvPr/>
        </p:nvSpPr>
        <p:spPr>
          <a:xfrm>
            <a:off x="3913238" y="4951737"/>
            <a:ext cx="8072285"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es-ES" sz="9600" b="1" dirty="0" err="1">
                <a:ln w="6600">
                  <a:solidFill>
                    <a:srgbClr val="ED8F52"/>
                  </a:solidFill>
                  <a:prstDash val="solid"/>
                </a:ln>
                <a:solidFill>
                  <a:srgbClr val="FFFFFF"/>
                </a:solidFill>
                <a:effectLst>
                  <a:outerShdw dist="38100" dir="2700000" algn="tl" rotWithShape="0">
                    <a:srgbClr val="ED8F52"/>
                  </a:outerShdw>
                </a:effectLst>
              </a:rPr>
              <a:t>FÜRSPRACHE</a:t>
            </a:r>
            <a:endParaRPr lang="es-ES" sz="9600" b="1" dirty="0">
              <a:ln w="6600">
                <a:solidFill>
                  <a:srgbClr val="ED8F52"/>
                </a:solidFill>
                <a:prstDash val="solid"/>
              </a:ln>
              <a:solidFill>
                <a:srgbClr val="FFFFFF"/>
              </a:solidFill>
              <a:effectLst>
                <a:outerShdw dist="38100" dir="2700000" algn="tl" rotWithShape="0">
                  <a:srgbClr val="ED8F52"/>
                </a:outerShdw>
              </a:effectLst>
            </a:endParaRP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47625"/>
            <a:ext cx="12191999" cy="523220"/>
          </a:xfrm>
          <a:prstGeom prst="rect">
            <a:avLst/>
          </a:prstGeom>
          <a:noFill/>
        </p:spPr>
        <p:txBody>
          <a:bodyPr wrap="square">
            <a:spAutoFit/>
          </a:bodyPr>
          <a:lstStyle/>
          <a:p>
            <a:pPr algn="ctr"/>
            <a:r>
              <a:rPr lang="de-DE" sz="28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„WENDE DICH VON DEINEM GRIMMIGEN ZORN AB!“</a:t>
            </a:r>
            <a:endParaRPr lang="es-ES" sz="28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1023936" y="458819"/>
            <a:ext cx="10144125" cy="1200329"/>
          </a:xfrm>
          <a:prstGeom prst="rect">
            <a:avLst/>
          </a:prstGeom>
          <a:noFill/>
        </p:spPr>
        <p:txBody>
          <a:bodyPr wrap="square">
            <a:spAutoFit/>
          </a:bodyPr>
          <a:lstStyle/>
          <a:p>
            <a:pPr algn="ctr"/>
            <a:r>
              <a:rPr lang="de-DE"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„Warum sollen die Ägypter sagen: Er hat sie zu ihrem Unglück herausgeführt, dass er sie umbrächte im Gebirge und vertilgte sie von dem Erdboden? Kehre dich ab von deinem glühenden Zorn und lass Dich des Unheils gereuen, das Du über Dein Volk bringen willst.!“</a:t>
            </a: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32:12)</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2949677" y="1616712"/>
            <a:ext cx="5820698" cy="923330"/>
          </a:xfrm>
          <a:prstGeom prst="rect">
            <a:avLst/>
          </a:prstGeom>
          <a:noFill/>
        </p:spPr>
        <p:txBody>
          <a:bodyPr wrap="square" rtlCol="0">
            <a:spAutoFit/>
          </a:bodyPr>
          <a:lstStyle/>
          <a:p>
            <a:pPr>
              <a:spcBef>
                <a:spcPts val="600"/>
              </a:spcBef>
            </a:pPr>
            <a:r>
              <a:rPr lang="de-DE" b="1" dirty="0">
                <a:solidFill>
                  <a:schemeClr val="bg1"/>
                </a:solidFill>
                <a:effectLst>
                  <a:glow rad="127000">
                    <a:srgbClr val="771101"/>
                  </a:glow>
                  <a:outerShdw blurRad="38100" dist="38100" dir="2700000" algn="tl">
                    <a:srgbClr val="000000">
                      <a:alpha val="43137"/>
                    </a:srgbClr>
                  </a:outerShdw>
                </a:effectLst>
              </a:rPr>
              <a:t>GOTT sagte zu Mose: „Denn dein Volk, das du aus Ägypten geführt hast, ist verdorben geworden“ (2. Mose 32,7).</a:t>
            </a: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52105" y="1648288"/>
            <a:ext cx="321207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7820" y="1719168"/>
            <a:ext cx="2713703"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220605"/>
            <a:ext cx="7643106" cy="1754326"/>
          </a:xfrm>
          <a:prstGeom prst="rect">
            <a:avLst/>
          </a:prstGeom>
          <a:noFill/>
        </p:spPr>
        <p:txBody>
          <a:bodyPr wrap="square">
            <a:spAutoFit/>
          </a:bodyPr>
          <a:lstStyle/>
          <a:p>
            <a:pPr>
              <a:spcBef>
                <a:spcPts val="600"/>
              </a:spcBef>
            </a:pPr>
            <a:r>
              <a:rPr lang="de-DE" b="1" dirty="0">
                <a:solidFill>
                  <a:schemeClr val="bg1"/>
                </a:solidFill>
                <a:effectLst>
                  <a:glow rad="127000">
                    <a:srgbClr val="771101"/>
                  </a:glow>
                  <a:outerShdw blurRad="38100" dist="38100" dir="2700000" algn="tl">
                    <a:srgbClr val="000000">
                      <a:alpha val="43137"/>
                    </a:srgbClr>
                  </a:outerShdw>
                </a:effectLst>
              </a:rPr>
              <a:t>Gottes Zorn war gerecht, aber Mose wusste, dass „die Barmherzigkeit über das Gericht triumphiert“ (Jakobus 2,13</a:t>
            </a:r>
            <a:r>
              <a:rPr lang="es-ES" b="1" dirty="0">
                <a:solidFill>
                  <a:schemeClr val="bg1"/>
                </a:solidFill>
                <a:effectLst>
                  <a:glow rad="127000">
                    <a:srgbClr val="771101"/>
                  </a:glow>
                  <a:outerShdw blurRad="38100" dist="38100" dir="2700000" algn="tl">
                    <a:srgbClr val="000000">
                      <a:alpha val="43137"/>
                    </a:srgbClr>
                  </a:outerShdw>
                </a:effectLst>
              </a:rPr>
              <a:t>). </a:t>
            </a:r>
            <a:r>
              <a:rPr lang="de-DE" b="1" dirty="0">
                <a:solidFill>
                  <a:schemeClr val="bg1"/>
                </a:solidFill>
                <a:effectLst>
                  <a:glow rad="127000">
                    <a:srgbClr val="771101"/>
                  </a:glow>
                  <a:outerShdw blurRad="38100" dist="38100" dir="2700000" algn="tl">
                    <a:srgbClr val="000000">
                      <a:alpha val="43137"/>
                    </a:srgbClr>
                  </a:outerShdw>
                </a:effectLst>
              </a:rPr>
              <a:t>Nachdem er für Israel Fürsprache eingelegt hatte und zuversichtlich war, dass GOTT seinen Zorn besänftigt hatte, stieg er vom Berg herab (2. Mose 32,12-15). Als er die Abtrünnigkeit sah, zerbrach er das Symbol des Bundes: die Steintafeln (2. Mose 32,19</a:t>
            </a:r>
            <a:endParaRPr lang="es-ES" b="1" dirty="0">
              <a:solidFill>
                <a:schemeClr val="bg1"/>
              </a:solidFill>
              <a:effectLst>
                <a:glow rad="127000">
                  <a:srgbClr val="771101"/>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F6694C05-CFB2-B9A6-E6B9-86B72E6A87A7}"/>
              </a:ext>
            </a:extLst>
          </p:cNvPr>
          <p:cNvSpPr txBox="1"/>
          <p:nvPr/>
        </p:nvSpPr>
        <p:spPr>
          <a:xfrm>
            <a:off x="2949677" y="2610882"/>
            <a:ext cx="5820698" cy="1477328"/>
          </a:xfrm>
          <a:prstGeom prst="rect">
            <a:avLst/>
          </a:prstGeom>
          <a:noFill/>
        </p:spPr>
        <p:txBody>
          <a:bodyPr wrap="square">
            <a:spAutoFit/>
          </a:bodyPr>
          <a:lstStyle/>
          <a:p>
            <a:pPr>
              <a:spcBef>
                <a:spcPts val="600"/>
              </a:spcBef>
            </a:pPr>
            <a:r>
              <a:rPr lang="de-DE" b="1" dirty="0">
                <a:solidFill>
                  <a:schemeClr val="bg1"/>
                </a:solidFill>
                <a:effectLst>
                  <a:glow rad="127000">
                    <a:srgbClr val="771101"/>
                  </a:glow>
                  <a:outerShdw blurRad="38100" dist="38100" dir="2700000" algn="tl">
                    <a:srgbClr val="000000">
                      <a:alpha val="43137"/>
                    </a:srgbClr>
                  </a:outerShdw>
                </a:effectLst>
              </a:rPr>
              <a:t>Mose reagierte angemessen: „Das ist nicht mein Volk, sondern dein Volk; nicht ich habe es aus Ägypten geführt, sondern du“ (2. Mose 32,11</a:t>
            </a:r>
            <a:r>
              <a:rPr lang="es-ES" b="1" dirty="0">
                <a:solidFill>
                  <a:schemeClr val="bg1"/>
                </a:solidFill>
                <a:effectLst>
                  <a:glow rad="127000">
                    <a:srgbClr val="771101"/>
                  </a:glow>
                  <a:outerShdw blurRad="38100" dist="38100" dir="2700000" algn="tl">
                    <a:srgbClr val="000000">
                      <a:alpha val="43137"/>
                    </a:srgbClr>
                  </a:outerShdw>
                </a:effectLst>
              </a:rPr>
              <a:t>). </a:t>
            </a:r>
            <a:r>
              <a:rPr lang="de-DE" b="1" dirty="0">
                <a:solidFill>
                  <a:schemeClr val="bg1"/>
                </a:solidFill>
                <a:effectLst>
                  <a:glow rad="127000">
                    <a:srgbClr val="771101"/>
                  </a:glow>
                  <a:outerShdw blurRad="38100" dist="38100" dir="2700000" algn="tl">
                    <a:srgbClr val="000000">
                      <a:alpha val="43137"/>
                    </a:srgbClr>
                  </a:outerShdw>
                </a:effectLst>
              </a:rPr>
              <a:t>Gott bat ihn, ihm die Vernichtung Israels zu gestatten (Ex. 32:10), doch Mose verweigerte ihm diese Erlaubnis.</a:t>
            </a:r>
            <a:endParaRPr lang="es-ES" b="1" dirty="0">
              <a:solidFill>
                <a:schemeClr val="bg1"/>
              </a:solidFill>
              <a:effectLst>
                <a:glow rad="127000">
                  <a:srgbClr val="771101"/>
                </a:glow>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4" y="6049402"/>
            <a:ext cx="7577464" cy="646331"/>
          </a:xfrm>
          <a:prstGeom prst="rect">
            <a:avLst/>
          </a:prstGeom>
          <a:noFill/>
        </p:spPr>
        <p:txBody>
          <a:bodyPr wrap="square">
            <a:spAutoFit/>
          </a:bodyPr>
          <a:lstStyle/>
          <a:p>
            <a:pPr>
              <a:spcBef>
                <a:spcPts val="600"/>
              </a:spcBef>
            </a:pPr>
            <a:r>
              <a:rPr lang="de-DE" b="1" dirty="0">
                <a:solidFill>
                  <a:schemeClr val="bg1"/>
                </a:solidFill>
                <a:effectLst>
                  <a:glow rad="127000">
                    <a:srgbClr val="771101"/>
                  </a:glow>
                  <a:outerShdw blurRad="38100" dist="38100" dir="2700000" algn="tl">
                    <a:srgbClr val="000000">
                      <a:alpha val="43137"/>
                    </a:srgbClr>
                  </a:outerShdw>
                </a:effectLst>
              </a:rPr>
              <a:t>Mose hörte sich die schwachen Ausreden seines Bruders an und handelte entschlossen, um den Aufruhr zu beenden (2. Mose 32,20-28). </a:t>
            </a: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442</TotalTime>
  <Words>1445</Words>
  <Application>Microsoft Office PowerPoint</Application>
  <PresentationFormat>Panorámica</PresentationFormat>
  <Paragraphs>50</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89</cp:revision>
  <dcterms:created xsi:type="dcterms:W3CDTF">2025-08-02T14:02:20Z</dcterms:created>
  <dcterms:modified xsi:type="dcterms:W3CDTF">2025-09-14T18:34:57Z</dcterms:modified>
</cp:coreProperties>
</file>