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3"/>
  </p:notesMasterIdLst>
  <p:sldIdLst>
    <p:sldId id="305" r:id="rId3"/>
    <p:sldId id="308" r:id="rId4"/>
    <p:sldId id="258" r:id="rId5"/>
    <p:sldId id="309" r:id="rId6"/>
    <p:sldId id="307" r:id="rId7"/>
    <p:sldId id="314" r:id="rId8"/>
    <p:sldId id="259" r:id="rId9"/>
    <p:sldId id="315" r:id="rId10"/>
    <p:sldId id="313" r:id="rId11"/>
    <p:sldId id="260" r:id="rId12"/>
    <p:sldId id="316" r:id="rId13"/>
    <p:sldId id="261" r:id="rId14"/>
    <p:sldId id="317" r:id="rId15"/>
    <p:sldId id="306" r:id="rId16"/>
    <p:sldId id="263" r:id="rId17"/>
    <p:sldId id="318" r:id="rId18"/>
    <p:sldId id="264" r:id="rId19"/>
    <p:sldId id="320" r:id="rId20"/>
    <p:sldId id="319" r:id="rId21"/>
    <p:sldId id="298" r:id="rId22"/>
  </p:sldIdLst>
  <p:sldSz cx="12192000" cy="6858000"/>
  <p:notesSz cx="6858000" cy="9144000"/>
  <p:embeddedFontLst>
    <p:embeddedFont>
      <p:font typeface="Candara" panose="020E0502030303020204" pitchFamily="34" charset="0"/>
      <p:regular r:id="rId24"/>
      <p:bold r:id="rId25"/>
      <p:italic r:id="rId26"/>
      <p:boldItalic r:id="rId27"/>
    </p:embeddedFont>
    <p:embeddedFont>
      <p:font typeface="Constantia" panose="02030602050306030303" pitchFamily="18" charset="0"/>
      <p:regular r:id="rId28"/>
      <p:bold r:id="rId29"/>
      <p:italic r:id="rId30"/>
      <p:boldItalic r:id="rId31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78546"/>
    <a:srgbClr val="771101"/>
    <a:srgbClr val="AB938E"/>
    <a:srgbClr val="DD8364"/>
    <a:srgbClr val="CDDBBF"/>
    <a:srgbClr val="BD394D"/>
    <a:srgbClr val="FFFF99"/>
    <a:srgbClr val="FF69CD"/>
    <a:srgbClr val="E19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303" autoAdjust="0"/>
  </p:normalViewPr>
  <p:slideViewPr>
    <p:cSldViewPr snapToGrid="0">
      <p:cViewPr varScale="1">
        <p:scale>
          <a:sx n="102" d="100"/>
          <a:sy n="102" d="100"/>
        </p:scale>
        <p:origin x="31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9D04-1963-4F50-9798-4839C3408EF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CC71B-6897-4876-BD30-E3CFF0B718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1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1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63DA2-0041-9D1A-8523-10ED307FB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847C48E-97AB-4177-AA52-31630DBF3F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721A439-C714-37FA-22BF-40E37EF40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B6FD7F5-1632-87CA-D3F2-DBAA6576DB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0384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1550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5684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41146-F219-5436-7171-C3A348D4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F1F72C-B1B3-DE34-2B50-193F7ABC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474E8-EB6D-1202-66BC-3E4D6F3A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04CD6-9EBE-D93E-6ADC-3904AD70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F5EDE-41EB-F258-74D9-E83A67A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5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50630-9C1A-9181-0E27-7853AB78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C0C478-3BCF-AEBA-EF51-BA27E028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6A28E8-1BC8-6CB3-585A-6B140B28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709FE7-7461-5546-A7FE-F27D0746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E60E9B-AC43-CBC7-BA2C-DA51E1BC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6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9AC6B2-3391-148E-15C8-AB8BCDBA2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E89D7B-2121-495E-8813-1F1E5175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EF1885-4939-002E-7B5E-FBB5905A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E3747-0C9E-F4BE-E881-CA08357F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BAD6B-6619-1C8F-8184-65AA6C8C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5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9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8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1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2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9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FA8C-DDDD-5936-5D50-9C8BB98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D5457-0CDF-4097-67B4-0411D665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23B02-9979-52BE-82EB-19FB12C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78362A-5847-9F7A-9F1C-54759713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CBEFF-594B-F983-FC3F-55DAFF6B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9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3CCFF-4DBA-EB48-90A5-5B6758F3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0C97B-385A-ADD3-BA1F-B5462DAC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AB340-3456-E24F-7EED-5334B35A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F0B0A-25EF-2809-90D3-251D59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E6792-CAC3-A48A-87EE-F2906FC7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AACB4-BAEC-9E69-2DB8-B3B6F7F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A356B-EB4A-FE08-87C1-AB0EA6FEB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834551-E084-BB0A-C56D-B928779D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A4F92-C3B2-0A39-A52F-1C117DD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0ABBAD-5BF0-9593-45B4-F3E38846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7C2646-C664-7A25-9753-2D79073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1504D-D1C9-262A-8F6A-E5C7E498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7991A-6475-C7EA-B05E-4B90452B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A88FA3-FF71-8C75-917B-46B94E37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117C8-2BE1-BA3F-BA98-D31E5015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5D2285-ED20-BF5E-E542-86BA499E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26F1A6-AD80-A9C4-F02F-B43C8568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3FFC6F5-EF90-D8A7-3A25-892D0159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3582A6-E76D-80CC-11AA-654429D9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923F9-EF5A-07E3-256B-CDAC06C5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2837DC-0E57-B384-0971-2653545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314021-BB0C-5161-6FCA-2825DFBE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A39A83-55A0-B7BF-0FA0-EC66839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0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065322-9C37-979B-1894-D4519454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E68F3C-C2FE-76F3-12CD-387AFC5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D7220-BB30-14AA-C618-CC6DB8AB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E8ED7-D445-A082-9A57-8AF332CB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32526-6932-5B63-A6C8-828DBA7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AA950-A443-928E-43BF-CA9FDEA6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C69DA0-6B4A-B276-F04D-3BC224E7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D7C74-108C-03D8-E58E-A71759EB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195DD-A4C0-8465-32B0-22919CEB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3332B-8E71-3C4C-752D-79E0EB36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F9DD10-D006-DBF8-9FB4-B6B5C6479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D61821-282A-EC61-328E-27618135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2368C9-D940-F45E-17E4-21C55E13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873B63-BF37-F573-A65A-44AFEF47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7185B-F23B-1633-F833-B703ED85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7F11B1-FA42-31B5-5C14-E69F3071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042EFE-E6B1-096E-85F6-F15CAD13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FD068C-49BD-B697-EE69-2FD82F06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3CD103-DE84-6218-5CA8-CA49F3A0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F032F1-B85E-0439-0005-310D00F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3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36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97609-714F-F044-9B4C-A499F1DD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1D5A260-0665-EABC-2045-FDDA842F3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55" b="5060"/>
          <a:stretch>
            <a:fillRect/>
          </a:stretch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6C81359-7274-EB1A-9481-22CE80B5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62" r="2" b="32644"/>
          <a:stretch>
            <a:fillRect/>
          </a:stretch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uadroTexto 1">
            <a:extLst>
              <a:ext uri="{FF2B5EF4-FFF2-40B4-BE49-F238E27FC236}">
                <a16:creationId xmlns:a16="http://schemas.microsoft.com/office/drawing/2014/main" id="{CC285362-BD25-DE8C-4475-95C738CDD9FE}"/>
              </a:ext>
            </a:extLst>
          </p:cNvPr>
          <p:cNvSpPr txBox="1"/>
          <p:nvPr/>
        </p:nvSpPr>
        <p:spPr>
          <a:xfrm>
            <a:off x="275651" y="151027"/>
            <a:ext cx="6244272" cy="53245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" sz="6000" b="1" spc="1000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GLAUBENS-ABFALL</a:t>
            </a:r>
            <a:r>
              <a:rPr lang="en" sz="60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br>
              <a:rPr lang="en" sz="20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en" sz="6000" b="1" spc="1000" dirty="0">
                <a:ln w="0"/>
                <a:solidFill>
                  <a:srgbClr val="D6AD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UND</a:t>
            </a:r>
            <a:endParaRPr lang="en" sz="6000" b="1" spc="1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br>
              <a:rPr lang="en" sz="20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en" sz="6000" b="1" spc="1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FÜR-</a:t>
            </a:r>
            <a:br>
              <a:rPr lang="en" sz="6000" b="1" spc="1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en" sz="6000" b="1" spc="1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SPRACHE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A9C99A-D105-1FA4-DC28-E0055B771F4B}"/>
              </a:ext>
            </a:extLst>
          </p:cNvPr>
          <p:cNvSpPr txBox="1"/>
          <p:nvPr/>
        </p:nvSpPr>
        <p:spPr>
          <a:xfrm>
            <a:off x="3122136" y="2877038"/>
            <a:ext cx="2585829" cy="1103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Lektion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11,</a:t>
            </a:r>
            <a:b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13. September </a:t>
            </a:r>
            <a:b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2025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5123E93-CBA0-0F3B-D4F5-10FEB17C5E56}"/>
              </a:ext>
            </a:extLst>
          </p:cNvPr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8_I9INZxMAAAAlAAAAEQAAAA0AAAAAkAAAAEgAAACQAAAASAAAAAAAAAAAAAAAAAAAAAEAAABQAAAAAAAAAAAA4D8AAAAAAADgPwAAAAAAAOA/AAAAAAAA4D8AAAAAAADgPwAAAAAAAOA/AAAAAAAA4D8AAAAAAADgPwAAAAAAAOA/AAAAAAAA4D8CAAAAjAAAAAAAAAAAAAAAFWCC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o6OgKAAAAACgAAAAoAAAAZAAAAGQAAAAAAAAAzMzMAAAAAABQAAAAUAAAAGQAAABkAAAAAAAAAAcAAAA4AAAAAAAAAAAAAAAAAAAA////AAAAAAAAAAAAAAAAAAAAAAAAAAAAAAAAAAAAAABkAAAAZAAAAAAAAAAjAAAABAAAAGQAAAAXAAAAFAAAAAAAAAAAAAAA/38AAP9/AAAAAAAACQAAAAQAAAAAAAE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BVgggX///8BAAAAAAAAAAAAAAAAAAAAAAAAAAAAAAAAAAAAAAAAAAAAAAACf39/AOjo6APMzMwAwMD/AH9/fwAAAAAAAAAAAAAAAAD///8AAAAAACEAAAAYAAAAFAAAAJEGAAA7JgAA+iEAAO0nAAAQAAAAJgAAAAgAAAD//////////zAAAAAUAAAAAAAAAAAA//8AAAEAAAD//wAAAQA="/>
              </a:ext>
            </a:extLst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7000"/>
                    </a14:imgEffect>
                    <a14:imgEffect>
                      <a14:colorTemperature colorTemp="5936"/>
                    </a14:imgEffect>
                    <a14:imgEffect>
                      <a14:saturation sat="108000"/>
                    </a14:imgEffect>
                    <a14:imgEffect>
                      <a14:brightnessContrast bright="-41000" contrast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348451" y="3212795"/>
            <a:ext cx="397921" cy="649091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671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C95C65-0F1F-6675-C364-1F91FCFFD727}"/>
              </a:ext>
            </a:extLst>
          </p:cNvPr>
          <p:cNvSpPr txBox="1"/>
          <p:nvPr/>
        </p:nvSpPr>
        <p:spPr>
          <a:xfrm>
            <a:off x="1111977" y="468985"/>
            <a:ext cx="96879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DAS FEST FÜR DAS </a:t>
            </a:r>
            <a:r>
              <a:rPr lang="de-DE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GOLDENE KALB </a:t>
            </a:r>
            <a:endParaRPr lang="en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250E05-BD43-1A87-663A-1B9400F0C77D}"/>
              </a:ext>
            </a:extLst>
          </p:cNvPr>
          <p:cNvSpPr txBox="1"/>
          <p:nvPr/>
        </p:nvSpPr>
        <p:spPr>
          <a:xfrm>
            <a:off x="1375674" y="1299982"/>
            <a:ext cx="9956515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5"/>
                </a:solidFill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5"/>
                </a:solidFill>
                <a:latin typeface="Candara" panose="020E0502030303020204" pitchFamily="34" charset="0"/>
              </a:rPr>
              <a:t>Und sie standen früh am Morgen auf und opferten Brandopfer und brachten dazu Dankopfer dar. Danach setzte sich das Volk, um zu essen und zu trinken, </a:t>
            </a:r>
            <a:br>
              <a:rPr lang="de-DE" b="1" dirty="0">
                <a:solidFill>
                  <a:schemeClr val="accent5"/>
                </a:solidFill>
                <a:latin typeface="Candara" panose="020E0502030303020204" pitchFamily="34" charset="0"/>
              </a:rPr>
            </a:br>
            <a:r>
              <a:rPr lang="de-DE" b="1" dirty="0">
                <a:solidFill>
                  <a:schemeClr val="accent5"/>
                </a:solidFill>
                <a:latin typeface="Candara" panose="020E0502030303020204" pitchFamily="34" charset="0"/>
              </a:rPr>
              <a:t>und sie standen auf, um ihre Lust zu treiben.</a:t>
            </a:r>
            <a:r>
              <a:rPr lang="en" b="1" dirty="0">
                <a:solidFill>
                  <a:schemeClr val="accent5"/>
                </a:solidFill>
                <a:latin typeface="Candara" panose="020E0502030303020204" pitchFamily="34" charset="0"/>
              </a:rPr>
              <a:t>” </a:t>
            </a:r>
            <a:r>
              <a:rPr lang="en" sz="1400" b="1" dirty="0">
                <a:solidFill>
                  <a:schemeClr val="accent5"/>
                </a:solidFill>
                <a:latin typeface="Candara" panose="020E0502030303020204" pitchFamily="34" charset="0"/>
              </a:rPr>
              <a:t>(2. Mose  32:6)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6494DB-8C97-BB77-8E51-5A2B795A30B1}"/>
              </a:ext>
            </a:extLst>
          </p:cNvPr>
          <p:cNvSpPr txBox="1"/>
          <p:nvPr/>
        </p:nvSpPr>
        <p:spPr>
          <a:xfrm>
            <a:off x="139438" y="2131074"/>
            <a:ext cx="86050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/>
              <a:t>Indem sie ein Götzenbild </a:t>
            </a:r>
            <a:br>
              <a:rPr lang="de-DE" sz="2400" b="1" dirty="0"/>
            </a:br>
            <a:r>
              <a:rPr lang="de-DE" sz="2400" b="1" dirty="0"/>
              <a:t>in Form eines Kalbes anfertigten, </a:t>
            </a:r>
            <a:br>
              <a:rPr lang="de-DE" sz="2400" b="1" dirty="0"/>
            </a:br>
            <a:r>
              <a:rPr lang="de-DE" sz="2400" b="1" dirty="0"/>
              <a:t>reduzierten die Israeliten </a:t>
            </a:r>
            <a:br>
              <a:rPr lang="de-DE" sz="2400" b="1" dirty="0"/>
            </a:br>
            <a:r>
              <a:rPr lang="de-DE" sz="2400" b="1" dirty="0"/>
              <a:t>den ALLMÄCHTIGEN GOTT </a:t>
            </a:r>
            <a:br>
              <a:rPr lang="de-DE" sz="2400" b="1" dirty="0"/>
            </a:br>
            <a:r>
              <a:rPr lang="de-DE" sz="2400" b="1" dirty="0"/>
              <a:t>auf das Bild eines Tieres </a:t>
            </a:r>
            <a:br>
              <a:rPr lang="de-DE" sz="2400" b="1" dirty="0"/>
            </a:br>
            <a:r>
              <a:rPr lang="de-DE" sz="2400" b="1" dirty="0"/>
              <a:t>und beteten das Geschöpf </a:t>
            </a:r>
            <a:br>
              <a:rPr lang="de-DE" sz="2400" b="1" dirty="0"/>
            </a:br>
            <a:r>
              <a:rPr lang="de-DE" sz="2400" b="1" dirty="0"/>
              <a:t>anstelle des SCHÖPFERS an </a:t>
            </a:r>
            <a:br>
              <a:rPr lang="de-DE" sz="2400" b="1" dirty="0"/>
            </a:br>
            <a:r>
              <a:rPr lang="de-DE" sz="2400" b="1" dirty="0"/>
              <a:t>(Röm 1,23).</a:t>
            </a:r>
            <a:endParaRPr lang="en" sz="2400" b="1" dirty="0"/>
          </a:p>
        </p:txBody>
      </p:sp>
      <p:pic>
        <p:nvPicPr>
          <p:cNvPr id="4" name="Imagen 3" descr="Imagen que contiene exterior, montaña, grupo, gente&#10;&#10;El contenido generado por IA puede ser incorrecto.">
            <a:extLst>
              <a:ext uri="{FF2B5EF4-FFF2-40B4-BE49-F238E27FC236}">
                <a16:creationId xmlns:a16="http://schemas.microsoft.com/office/drawing/2014/main" id="{4D8CF8DB-F43F-A96A-4B9F-7C7A693467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83785" y="2200264"/>
            <a:ext cx="4233291" cy="27821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6C30149-48C1-12B1-EA4E-D2FCA7485DB9}"/>
              </a:ext>
            </a:extLst>
          </p:cNvPr>
          <p:cNvSpPr txBox="1"/>
          <p:nvPr/>
        </p:nvSpPr>
        <p:spPr>
          <a:xfrm>
            <a:off x="2126301" y="4822832"/>
            <a:ext cx="74682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Sie glaubten offenbar, </a:t>
            </a:r>
            <a:br>
              <a:rPr lang="de-DE" sz="2400" b="1" dirty="0"/>
            </a:br>
            <a:r>
              <a:rPr lang="de-DE" sz="2400" b="1" dirty="0"/>
              <a:t>dass ein geschnitztes Bild sie führen könnte. Vielleicht dachten sie sogar, dass ELOHIM selbst</a:t>
            </a:r>
            <a:br>
              <a:rPr lang="de-DE" sz="2400" b="1" dirty="0"/>
            </a:br>
            <a:r>
              <a:rPr lang="de-DE" sz="2400" b="1" dirty="0"/>
              <a:t> zu einem Kalb geworden war! </a:t>
            </a:r>
            <a:br>
              <a:rPr lang="de-DE" sz="2400" b="1" dirty="0"/>
            </a:br>
            <a:r>
              <a:rPr lang="de-DE" sz="2400" b="1" dirty="0"/>
              <a:t>(2. Mose 32,24)</a:t>
            </a:r>
            <a:endParaRPr lang="en" sz="2400" b="1" dirty="0"/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6DD49F96-0F3B-51CC-FC45-DB68FB2C3CF8}"/>
              </a:ext>
            </a:extLst>
          </p:cNvPr>
          <p:cNvSpPr/>
          <p:nvPr/>
        </p:nvSpPr>
        <p:spPr>
          <a:xfrm>
            <a:off x="139438" y="63641"/>
            <a:ext cx="5416188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Mo, 08. Sep ‘25 – Götzendienst und Böses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071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2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337599-B720-5D01-BD59-2F853F627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par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D0BB6A0E-4D10-205B-5F03-CE745D8228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5" y="1759657"/>
            <a:ext cx="5623879" cy="28056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Imagen 9" descr="Una persona en frente de fuego&#10;&#10;El contenido generado por IA puede ser incorrecto.">
            <a:extLst>
              <a:ext uri="{FF2B5EF4-FFF2-40B4-BE49-F238E27FC236}">
                <a16:creationId xmlns:a16="http://schemas.microsoft.com/office/drawing/2014/main" id="{C6EEFAA9-D579-EF6C-9455-FBC637BA1E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1324" y="2800418"/>
            <a:ext cx="6066779" cy="412473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F3246E6-7F96-0328-76B2-A95E81192ED5}"/>
              </a:ext>
            </a:extLst>
          </p:cNvPr>
          <p:cNvSpPr txBox="1"/>
          <p:nvPr/>
        </p:nvSpPr>
        <p:spPr>
          <a:xfrm>
            <a:off x="5685084" y="1353868"/>
            <a:ext cx="668157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200" b="1" dirty="0"/>
              <a:t>Tatsächlich wandten sie sich von der Anbetung GOTTES ab und begannen, Dämonen anzubeten </a:t>
            </a:r>
            <a:br>
              <a:rPr lang="de-DE" sz="2200" b="1" dirty="0"/>
            </a:br>
            <a:r>
              <a:rPr lang="de-DE" sz="2200" b="1" dirty="0"/>
              <a:t>(5. Mose 32,17). Solange sie GOTT anbeteten, wuchsen sie moralisch, denn sie ähnelten GOTT.</a:t>
            </a:r>
            <a:endParaRPr lang="en" sz="22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F7DDFCE-6C94-12B0-2037-489AF94327BD}"/>
              </a:ext>
            </a:extLst>
          </p:cNvPr>
          <p:cNvSpPr txBox="1"/>
          <p:nvPr/>
        </p:nvSpPr>
        <p:spPr>
          <a:xfrm>
            <a:off x="393897" y="4565347"/>
            <a:ext cx="62741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200" b="1" dirty="0"/>
              <a:t>Wenn wir unser Herz </a:t>
            </a:r>
            <a:br>
              <a:rPr lang="de-DE" sz="2200" b="1" dirty="0"/>
            </a:br>
            <a:r>
              <a:rPr lang="de-DE" sz="2200" b="1" dirty="0"/>
              <a:t>nicht dem SCHÖPFER schenken, </a:t>
            </a:r>
            <a:br>
              <a:rPr lang="de-DE" sz="2200" b="1" dirty="0"/>
            </a:br>
            <a:r>
              <a:rPr lang="de-DE" sz="2200" b="1" dirty="0"/>
              <a:t>sondern stattdessen einem anderen, </a:t>
            </a:r>
            <a:br>
              <a:rPr lang="de-DE" sz="2200" b="1" dirty="0"/>
            </a:br>
            <a:r>
              <a:rPr lang="de-DE" sz="2200" b="1" dirty="0"/>
              <a:t>nämlich einem Götzen dienen </a:t>
            </a:r>
            <a:br>
              <a:rPr lang="de-DE" sz="2200" b="1" dirty="0"/>
            </a:br>
            <a:r>
              <a:rPr lang="de-DE" sz="2200" b="1" dirty="0"/>
              <a:t>(und davon gibt es viele), führt uns das </a:t>
            </a:r>
            <a:br>
              <a:rPr lang="de-DE" sz="2200" b="1" dirty="0"/>
            </a:br>
            <a:r>
              <a:rPr lang="de-DE" sz="2200" b="1" dirty="0"/>
              <a:t>früher oder später zu moralischem Verfall.</a:t>
            </a:r>
            <a:endParaRPr lang="en" sz="22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3EF0228-BA35-4320-06AE-4EFF54109BEF}"/>
              </a:ext>
            </a:extLst>
          </p:cNvPr>
          <p:cNvSpPr txBox="1"/>
          <p:nvPr/>
        </p:nvSpPr>
        <p:spPr>
          <a:xfrm>
            <a:off x="-462252" y="1245843"/>
            <a:ext cx="64457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500" b="1" dirty="0"/>
              <a:t>Indem sie Dämonen anbeteten, </a:t>
            </a:r>
            <a:br>
              <a:rPr lang="de-DE" sz="2500" b="1" dirty="0"/>
            </a:br>
            <a:r>
              <a:rPr lang="de-DE" sz="2500" b="1" dirty="0"/>
              <a:t>begannen sie, sich selbst zu erniedrigen, </a:t>
            </a:r>
            <a:br>
              <a:rPr lang="de-DE" sz="2500" b="1" dirty="0"/>
            </a:br>
            <a:r>
              <a:rPr lang="de-DE" sz="2500" b="1" dirty="0"/>
              <a:t>denn sie glichen den Dämonen, </a:t>
            </a:r>
            <a:br>
              <a:rPr lang="de-DE" sz="2500" b="1" dirty="0"/>
            </a:br>
            <a:r>
              <a:rPr lang="de-DE" sz="2500" b="1" dirty="0"/>
              <a:t>die sie anbeteten.</a:t>
            </a:r>
            <a:endParaRPr lang="es-ES" sz="2500" dirty="0"/>
          </a:p>
        </p:txBody>
      </p:sp>
      <p:sp>
        <p:nvSpPr>
          <p:cNvPr id="2" name="CuadroTexto 2">
            <a:extLst>
              <a:ext uri="{FF2B5EF4-FFF2-40B4-BE49-F238E27FC236}">
                <a16:creationId xmlns:a16="http://schemas.microsoft.com/office/drawing/2014/main" id="{AE21418D-7834-5DBE-C75A-EBA1812FDCA0}"/>
              </a:ext>
            </a:extLst>
          </p:cNvPr>
          <p:cNvSpPr txBox="1"/>
          <p:nvPr/>
        </p:nvSpPr>
        <p:spPr>
          <a:xfrm>
            <a:off x="2442843" y="522871"/>
            <a:ext cx="96879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DAS FEST FÜR DAS </a:t>
            </a:r>
            <a:r>
              <a:rPr lang="de-DE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GOLDENE KALB </a:t>
            </a:r>
            <a:endParaRPr lang="en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Scrollen: horizontal 2">
            <a:extLst>
              <a:ext uri="{FF2B5EF4-FFF2-40B4-BE49-F238E27FC236}">
                <a16:creationId xmlns:a16="http://schemas.microsoft.com/office/drawing/2014/main" id="{C41F1198-EC9E-DC26-3279-14D237A0EA31}"/>
              </a:ext>
            </a:extLst>
          </p:cNvPr>
          <p:cNvSpPr/>
          <p:nvPr/>
        </p:nvSpPr>
        <p:spPr>
          <a:xfrm>
            <a:off x="61205" y="64929"/>
            <a:ext cx="5416188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Mo, 08. Sep ‘25 – Götzendienst und Böses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5546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D32A446-E986-AFAF-31E8-9C94D2FA961D}"/>
              </a:ext>
            </a:extLst>
          </p:cNvPr>
          <p:cNvSpPr txBox="1"/>
          <p:nvPr/>
        </p:nvSpPr>
        <p:spPr>
          <a:xfrm>
            <a:off x="5168348" y="-54592"/>
            <a:ext cx="69596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DIE VERDORBENHEIT </a:t>
            </a:r>
            <a:br>
              <a:rPr lang="de-DE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</a:br>
            <a:r>
              <a:rPr lang="de-DE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DES GÖTZENDIENSTES </a:t>
            </a:r>
            <a:endParaRPr lang="en" sz="4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875D16-4F0F-CE6A-659F-DEE4D4E10834}"/>
              </a:ext>
            </a:extLst>
          </p:cNvPr>
          <p:cNvSpPr txBox="1"/>
          <p:nvPr/>
        </p:nvSpPr>
        <p:spPr>
          <a:xfrm>
            <a:off x="3096709" y="1151869"/>
            <a:ext cx="8054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Der HERR sprach aber zu Mose: Geh, steig hinab; denn dein Volk, </a:t>
            </a:r>
            <a:b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das du aus Ägyptenland geführt hast, hat schändlich gehandelt</a:t>
            </a:r>
            <a:r>
              <a:rPr lang="en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.’” </a:t>
            </a:r>
            <a:r>
              <a:rPr lang="en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(2. Mose 32:7)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09B731-4B36-184F-8F5A-885905614F91}"/>
              </a:ext>
            </a:extLst>
          </p:cNvPr>
          <p:cNvSpPr txBox="1"/>
          <p:nvPr/>
        </p:nvSpPr>
        <p:spPr>
          <a:xfrm>
            <a:off x="3096709" y="1833971"/>
            <a:ext cx="35075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/>
              <a:t>Sich </a:t>
            </a:r>
            <a:r>
              <a:rPr lang="de-DE" sz="2400" b="1" dirty="0">
                <a:solidFill>
                  <a:schemeClr val="accent4">
                    <a:lumMod val="20000"/>
                    <a:lumOff val="80000"/>
                  </a:schemeClr>
                </a:solidFill>
                <a:highlight>
                  <a:srgbClr val="771101"/>
                </a:highlight>
              </a:rPr>
              <a:t>vor einem Bild </a:t>
            </a:r>
            <a:br>
              <a:rPr lang="de-DE" sz="2400" b="1" dirty="0">
                <a:solidFill>
                  <a:schemeClr val="accent4">
                    <a:lumMod val="20000"/>
                    <a:lumOff val="80000"/>
                  </a:schemeClr>
                </a:solidFill>
                <a:highlight>
                  <a:srgbClr val="771101"/>
                </a:highlight>
              </a:rPr>
            </a:br>
            <a:r>
              <a:rPr lang="de-DE" sz="2400" b="1" dirty="0">
                <a:solidFill>
                  <a:schemeClr val="accent4">
                    <a:lumMod val="20000"/>
                    <a:lumOff val="80000"/>
                  </a:schemeClr>
                </a:solidFill>
                <a:highlight>
                  <a:srgbClr val="771101"/>
                </a:highlight>
              </a:rPr>
              <a:t>zu verneigen </a:t>
            </a:r>
            <a:r>
              <a:rPr lang="de-DE" sz="2400" b="1" dirty="0"/>
              <a:t>(selbst dann wenn dieses GOTT selbst, CHRISTUS oder seine Heiligen darstellt) bedeutet, GOTTES Gesetz zu missachten (2. Mose 20,3-6) und somit in Sünde und Verderbnis zu verfallen.</a:t>
            </a:r>
            <a:endParaRPr lang="en" sz="2400" b="1" dirty="0"/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D87C2A9-EA0F-5E99-C240-BD0F65AEA3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97087" y="1924697"/>
            <a:ext cx="4625808" cy="3747233"/>
          </a:xfrm>
          <a:prstGeom prst="rect">
            <a:avLst/>
          </a:prstGeom>
          <a:ln w="1016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079E5F-6C1E-8DB1-A95E-62A5F6F6B86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50" y="1450695"/>
            <a:ext cx="2747624" cy="4257006"/>
          </a:xfrm>
          <a:prstGeom prst="rect">
            <a:avLst/>
          </a:prstGeom>
          <a:ln w="1016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0462634-0F0C-7D46-5346-D92267FBFD11}"/>
              </a:ext>
            </a:extLst>
          </p:cNvPr>
          <p:cNvSpPr txBox="1"/>
          <p:nvPr/>
        </p:nvSpPr>
        <p:spPr>
          <a:xfrm>
            <a:off x="141350" y="5707701"/>
            <a:ext cx="119866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Was ist Götzendienst im 21. Jahrhundert? </a:t>
            </a:r>
            <a:r>
              <a:rPr lang="de-DE" sz="2000" b="1" dirty="0">
                <a:solidFill>
                  <a:schemeClr val="accent4">
                    <a:lumMod val="20000"/>
                    <a:lumOff val="80000"/>
                  </a:schemeClr>
                </a:solidFill>
                <a:highlight>
                  <a:srgbClr val="800000"/>
                </a:highlight>
              </a:rPr>
              <a:t>Götzendienst</a:t>
            </a:r>
            <a:r>
              <a:rPr lang="de-DE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ist die </a:t>
            </a:r>
            <a:r>
              <a:rPr lang="de-DE" sz="2000" b="1" dirty="0">
                <a:solidFill>
                  <a:schemeClr val="accent4">
                    <a:lumMod val="20000"/>
                    <a:lumOff val="80000"/>
                  </a:schemeClr>
                </a:solidFill>
                <a:highlight>
                  <a:srgbClr val="800000"/>
                </a:highlight>
              </a:rPr>
              <a:t>Verehrung von etwas, das GOTT ersetzt. </a:t>
            </a:r>
            <a:r>
              <a:rPr lang="de-DE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Ein Götze ist alles, was unsere Vorstellungskraft, Zuneigung, Zeit und Gedanken</a:t>
            </a:r>
            <a:br>
              <a:rPr lang="de-DE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de-DE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000" b="1" dirty="0">
                <a:solidFill>
                  <a:schemeClr val="accent4">
                    <a:lumMod val="20000"/>
                    <a:lumOff val="80000"/>
                  </a:schemeClr>
                </a:solidFill>
                <a:highlight>
                  <a:srgbClr val="771101"/>
                </a:highlight>
              </a:rPr>
              <a:t>mehr als GOTT in Anspruch nimmt und unser Denken versklavt.</a:t>
            </a:r>
            <a:endParaRPr lang="en" sz="2000" b="1" dirty="0">
              <a:solidFill>
                <a:schemeClr val="accent4">
                  <a:lumMod val="20000"/>
                  <a:lumOff val="80000"/>
                </a:schemeClr>
              </a:solidFill>
              <a:highlight>
                <a:srgbClr val="771101"/>
              </a:highlight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2B743B07-60CA-FB97-EF6B-444BA1C433D2}"/>
              </a:ext>
            </a:extLst>
          </p:cNvPr>
          <p:cNvSpPr/>
          <p:nvPr/>
        </p:nvSpPr>
        <p:spPr>
          <a:xfrm>
            <a:off x="141350" y="157054"/>
            <a:ext cx="4931472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Di, 09. Sep ‘25 – Schändlich handeln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5549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2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148C39-A470-7BE8-4D4A-CA7778367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A78070-3D8D-AE1A-2B0A-441C4E48CBFE}"/>
              </a:ext>
            </a:extLst>
          </p:cNvPr>
          <p:cNvSpPr txBox="1"/>
          <p:nvPr/>
        </p:nvSpPr>
        <p:spPr>
          <a:xfrm>
            <a:off x="5295331" y="-68240"/>
            <a:ext cx="683264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DIE VERDORBENHEIT </a:t>
            </a:r>
            <a:br>
              <a:rPr lang="de-DE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</a:br>
            <a:r>
              <a:rPr lang="de-DE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DES GÖTZENDIENSTES </a:t>
            </a:r>
            <a:endParaRPr lang="en" sz="4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3" name="Imagen 12" descr="Una persona con lentes comiendo&#10;&#10;El contenido generado por IA puede ser incorrecto.">
            <a:extLst>
              <a:ext uri="{FF2B5EF4-FFF2-40B4-BE49-F238E27FC236}">
                <a16:creationId xmlns:a16="http://schemas.microsoft.com/office/drawing/2014/main" id="{16DA0554-9691-338D-22B3-C001086BAC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225" y="1554203"/>
            <a:ext cx="3200400" cy="2815793"/>
          </a:xfrm>
          <a:prstGeom prst="rect">
            <a:avLst/>
          </a:prstGeom>
          <a:ln w="101600" cap="sq">
            <a:solidFill>
              <a:srgbClr val="83A56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E932043-78ED-D440-DFE8-EF344849D8B3}"/>
              </a:ext>
            </a:extLst>
          </p:cNvPr>
          <p:cNvSpPr txBox="1"/>
          <p:nvPr/>
        </p:nvSpPr>
        <p:spPr>
          <a:xfrm>
            <a:off x="3660166" y="2209309"/>
            <a:ext cx="42407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/>
              <a:t>Welche Götzen verehren wir? </a:t>
            </a:r>
            <a:br>
              <a:rPr lang="de-DE" sz="2400" b="1" dirty="0"/>
            </a:br>
            <a:r>
              <a:rPr lang="de-DE" sz="2400" b="1" dirty="0"/>
              <a:t>Du kannst deine </a:t>
            </a:r>
            <a:br>
              <a:rPr lang="de-DE" sz="2400" b="1" dirty="0"/>
            </a:br>
            <a:r>
              <a:rPr lang="de-DE" sz="2400" b="1" dirty="0"/>
              <a:t>eigene Liste erstellen. </a:t>
            </a:r>
            <a:br>
              <a:rPr lang="de-DE" sz="2400" b="1" dirty="0"/>
            </a:br>
            <a:r>
              <a:rPr lang="de-DE" sz="2400" b="1" dirty="0"/>
              <a:t>Stolz, Geld, Macht, </a:t>
            </a:r>
            <a:br>
              <a:rPr lang="de-DE" sz="2400" b="1" dirty="0"/>
            </a:br>
            <a:r>
              <a:rPr lang="de-DE" sz="2400" b="1" dirty="0"/>
              <a:t>Sex, Essen, Arbeit, </a:t>
            </a:r>
            <a:br>
              <a:rPr lang="de-DE" sz="2400" b="1" dirty="0"/>
            </a:br>
            <a:r>
              <a:rPr lang="de-DE" sz="2400" b="1" dirty="0"/>
              <a:t>soziale Medien ...</a:t>
            </a:r>
            <a:endParaRPr lang="en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7B27BE2-0865-1A3A-24DC-7817527F58AB}"/>
              </a:ext>
            </a:extLst>
          </p:cNvPr>
          <p:cNvSpPr txBox="1"/>
          <p:nvPr/>
        </p:nvSpPr>
        <p:spPr>
          <a:xfrm>
            <a:off x="-1643072" y="4533049"/>
            <a:ext cx="124170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bg2"/>
                </a:solidFill>
              </a:rPr>
              <a:t>Was bedeutet es, diese Götzen zu verehren? </a:t>
            </a:r>
            <a:br>
              <a:rPr lang="de-DE" sz="2400" b="1" dirty="0">
                <a:solidFill>
                  <a:schemeClr val="bg2"/>
                </a:solidFill>
              </a:rPr>
            </a:br>
            <a:r>
              <a:rPr lang="de-DE" sz="2400" b="1" dirty="0">
                <a:solidFill>
                  <a:schemeClr val="bg2"/>
                </a:solidFill>
              </a:rPr>
              <a:t>Unsere Persönlichkeit, unsere Denkweise, </a:t>
            </a:r>
            <a:br>
              <a:rPr lang="de-DE" sz="2400" b="1" dirty="0">
                <a:solidFill>
                  <a:schemeClr val="bg2"/>
                </a:solidFill>
              </a:rPr>
            </a:br>
            <a:r>
              <a:rPr lang="de-DE" sz="2400" b="1" dirty="0">
                <a:solidFill>
                  <a:schemeClr val="bg2"/>
                </a:solidFill>
              </a:rPr>
              <a:t>unsere Gefühle und sogar unser soziales Leben verändern sich. </a:t>
            </a:r>
            <a:br>
              <a:rPr lang="de-DE" sz="2400" b="1" dirty="0">
                <a:solidFill>
                  <a:schemeClr val="bg2"/>
                </a:solidFill>
              </a:rPr>
            </a:br>
            <a:r>
              <a:rPr lang="de-DE" sz="2400" b="1" dirty="0">
                <a:solidFill>
                  <a:schemeClr val="bg2"/>
                </a:solidFill>
              </a:rPr>
              <a:t>Wir tauschen authentische Beziehungen zu GOTT </a:t>
            </a:r>
            <a:br>
              <a:rPr lang="de-DE" sz="2400" b="1" dirty="0">
                <a:solidFill>
                  <a:schemeClr val="bg2"/>
                </a:solidFill>
              </a:rPr>
            </a:br>
            <a:r>
              <a:rPr lang="de-DE" sz="2400" b="1" dirty="0">
                <a:solidFill>
                  <a:schemeClr val="bg2"/>
                </a:solidFill>
              </a:rPr>
              <a:t>gegen leere und bedeutungslose Interaktionen ein, </a:t>
            </a:r>
            <a:br>
              <a:rPr lang="de-DE" sz="2400" b="1" dirty="0">
                <a:solidFill>
                  <a:schemeClr val="bg2"/>
                </a:solidFill>
              </a:rPr>
            </a:br>
            <a:r>
              <a:rPr lang="de-DE" sz="2400" b="1" dirty="0">
                <a:solidFill>
                  <a:schemeClr val="bg2"/>
                </a:solidFill>
              </a:rPr>
              <a:t>die uns nicht retten können.</a:t>
            </a:r>
            <a:endParaRPr lang="en" sz="2400" b="1" dirty="0">
              <a:solidFill>
                <a:schemeClr val="bg2"/>
              </a:solidFill>
            </a:endParaRPr>
          </a:p>
        </p:txBody>
      </p:sp>
      <p:pic>
        <p:nvPicPr>
          <p:cNvPr id="11" name="Imagen 10" descr="Un dibujo de una mujer sentada en una silla&#10;&#10;El contenido generado por IA puede ser incorrecto.">
            <a:extLst>
              <a:ext uri="{FF2B5EF4-FFF2-40B4-BE49-F238E27FC236}">
                <a16:creationId xmlns:a16="http://schemas.microsoft.com/office/drawing/2014/main" id="{C641EEEB-8783-51BC-D677-5FB114C367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11038" y="1320692"/>
            <a:ext cx="3935697" cy="3982820"/>
          </a:xfrm>
          <a:prstGeom prst="rect">
            <a:avLst/>
          </a:prstGeom>
          <a:ln w="101600" cap="sq">
            <a:solidFill>
              <a:srgbClr val="DD83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D9DCF72-84E4-2201-4DD9-37C236D50300}"/>
              </a:ext>
            </a:extLst>
          </p:cNvPr>
          <p:cNvSpPr txBox="1"/>
          <p:nvPr/>
        </p:nvSpPr>
        <p:spPr>
          <a:xfrm>
            <a:off x="2004522" y="1285979"/>
            <a:ext cx="80549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Der HERR sprach aber zu Mose: Geh, steig hinab; </a:t>
            </a:r>
            <a:b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denn dein Volk, das du aus Ägyptenland geführt hast, </a:t>
            </a:r>
            <a:b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hat schändlich gehandelt</a:t>
            </a:r>
            <a:r>
              <a:rPr lang="en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.’” </a:t>
            </a:r>
            <a:r>
              <a:rPr lang="en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(2. Mose 32:7)</a:t>
            </a: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59A4F2D1-D4AE-DA98-1D1F-23580CA341FF}"/>
              </a:ext>
            </a:extLst>
          </p:cNvPr>
          <p:cNvSpPr/>
          <p:nvPr/>
        </p:nvSpPr>
        <p:spPr>
          <a:xfrm>
            <a:off x="159225" y="211646"/>
            <a:ext cx="4931472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Di, 09. Sep ‘25 – Schändlich handeln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96533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77307-84AE-5F5A-F2E1-6769C2F0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0E97B2F-677E-C467-98A4-5AE180C5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AB198-F7BB-AAC7-6511-04FB6A1072E5}"/>
              </a:ext>
            </a:extLst>
          </p:cNvPr>
          <p:cNvSpPr txBox="1"/>
          <p:nvPr/>
        </p:nvSpPr>
        <p:spPr>
          <a:xfrm>
            <a:off x="3059539" y="4970288"/>
            <a:ext cx="885319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" sz="9600" b="1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FÜRSPRACHE</a:t>
            </a:r>
          </a:p>
        </p:txBody>
      </p:sp>
    </p:spTree>
    <p:extLst>
      <p:ext uri="{BB962C8B-B14F-4D97-AF65-F5344CB8AC3E}">
        <p14:creationId xmlns:p14="http://schemas.microsoft.com/office/powerpoint/2010/main" val="387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467630-B9EA-008C-57F5-BE90F2B62128}"/>
              </a:ext>
            </a:extLst>
          </p:cNvPr>
          <p:cNvSpPr txBox="1"/>
          <p:nvPr/>
        </p:nvSpPr>
        <p:spPr>
          <a:xfrm>
            <a:off x="1357825" y="495183"/>
            <a:ext cx="94161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de-DE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WENDE DICH VON DEINEM GRIMMIGEN ZORN AB</a:t>
            </a:r>
            <a:r>
              <a:rPr lang="en-U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!”</a:t>
            </a:r>
            <a:endParaRPr lang="en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23FDAE-CADD-EE7F-F291-960CEADA355F}"/>
              </a:ext>
            </a:extLst>
          </p:cNvPr>
          <p:cNvSpPr txBox="1"/>
          <p:nvPr/>
        </p:nvSpPr>
        <p:spPr>
          <a:xfrm>
            <a:off x="1767512" y="1844124"/>
            <a:ext cx="10144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Warum sollen die Ägypter sagen: Er hat sie zu ihrem Unglück herausgeführt, dass er sie umbrächte im Gebirge und vertilgte sie von dem Erdboden? Kehre dich ab von deinem glühenden Zorn </a:t>
            </a:r>
            <a:br>
              <a:rPr lang="de-DE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lass Dich des Unheils gereuen, das Du über Dein Volk bringen willst.</a:t>
            </a:r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!’ ”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(2. Mose 32:12)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478704-372E-39E9-5962-3312DF14CA81}"/>
              </a:ext>
            </a:extLst>
          </p:cNvPr>
          <p:cNvSpPr txBox="1"/>
          <p:nvPr/>
        </p:nvSpPr>
        <p:spPr>
          <a:xfrm>
            <a:off x="-187538" y="2721114"/>
            <a:ext cx="1191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GOTT sagte zu Mose: „Denn dein Volk, das du aus Ägypten geführt hast, ist verdorben geworden“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(2. Mose 32,7).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n 15" descr="Imagen que contiene naturaleza, exterior, montaña, caminando&#10;&#10;El contenido generado por IA puede ser incorrecto.">
            <a:extLst>
              <a:ext uri="{FF2B5EF4-FFF2-40B4-BE49-F238E27FC236}">
                <a16:creationId xmlns:a16="http://schemas.microsoft.com/office/drawing/2014/main" id="{6772D7F4-9C18-E2C9-BF01-280A4C1DF5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244" y="3605297"/>
            <a:ext cx="1864852" cy="279727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23753957-A31F-04C8-EA35-17FCC23E3E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562" y="3644376"/>
            <a:ext cx="3611667" cy="282026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6694C05-CFB2-B9A6-E6B9-86B72E6A87A7}"/>
              </a:ext>
            </a:extLst>
          </p:cNvPr>
          <p:cNvSpPr txBox="1"/>
          <p:nvPr/>
        </p:nvSpPr>
        <p:spPr>
          <a:xfrm>
            <a:off x="4347888" y="3429000"/>
            <a:ext cx="5820698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Mose reagierte angemessen: „Das ist nicht mein Volk, sondern dein Volk; nicht ich habe es aus Ägypten geführt, sondern du“ (2. Mose 32,11).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sz="2000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(2. Mose 32, 9.10):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„Und der HERR sprach zu Mose: Ich habe dies Volk gesehen. Und siehe, es ist ein halsstarriges Volk. Und nun lass mich, dass mein Zorn über sie entbrenne und sie verzehre; dafür will ich dich zum großen Volk machen.“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crollen: horizontal 9">
            <a:extLst>
              <a:ext uri="{FF2B5EF4-FFF2-40B4-BE49-F238E27FC236}">
                <a16:creationId xmlns:a16="http://schemas.microsoft.com/office/drawing/2014/main" id="{37EA5943-4318-A855-0DA3-B09A656020A3}"/>
              </a:ext>
            </a:extLst>
          </p:cNvPr>
          <p:cNvSpPr/>
          <p:nvPr/>
        </p:nvSpPr>
        <p:spPr>
          <a:xfrm>
            <a:off x="158562" y="53156"/>
            <a:ext cx="5416188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Mi, 10. Sep ‘25 – GOTTES gerechter Zorn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070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10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15B83C-D02A-3431-6456-CF5A9EE54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persona, hombre, pasto, viejo&#10;&#10;El contenido generado por IA puede ser incorrecto.">
            <a:extLst>
              <a:ext uri="{FF2B5EF4-FFF2-40B4-BE49-F238E27FC236}">
                <a16:creationId xmlns:a16="http://schemas.microsoft.com/office/drawing/2014/main" id="{E47C1B57-647F-04E1-642C-0DE54569F9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047" y="1477612"/>
            <a:ext cx="4662841" cy="371395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D641219-0951-C8AD-037E-84553ACA2200}"/>
              </a:ext>
            </a:extLst>
          </p:cNvPr>
          <p:cNvSpPr txBox="1"/>
          <p:nvPr/>
        </p:nvSpPr>
        <p:spPr>
          <a:xfrm>
            <a:off x="3869633" y="1499706"/>
            <a:ext cx="8322367" cy="417037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Gottes Zorn war gerecht,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aber Mose wusste, dass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„die Barmherzigkeit über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Gericht triumphiert“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(Jakobus 2,13). 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Nachdem er für Israel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Fürsprache eingelegt hatte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zuversichtlich war,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dass GOTT seinen Zorn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besänftigt hatte,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stieg er vom Berg herab (2. Mose 32,12-15).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 er die Abtrünnigkeit sah,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zerbrach er das Symbol des Bundes: die Steintafeln (2. Mose 32,19).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03DE28-D5F0-6B9D-67C6-A289E1FF6A99}"/>
              </a:ext>
            </a:extLst>
          </p:cNvPr>
          <p:cNvSpPr txBox="1"/>
          <p:nvPr/>
        </p:nvSpPr>
        <p:spPr>
          <a:xfrm>
            <a:off x="4373216" y="53156"/>
            <a:ext cx="78187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de-DE" sz="36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WENDE DICH VON DEINEM GRIMMIGEN ZORN AB</a:t>
            </a:r>
            <a:r>
              <a:rPr lang="en-US" sz="36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!”</a:t>
            </a:r>
            <a:endParaRPr lang="en" sz="36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hombre, grupo, colgando, viejo&#10;&#10;El contenido generado por IA puede ser incorrecto.">
            <a:extLst>
              <a:ext uri="{FF2B5EF4-FFF2-40B4-BE49-F238E27FC236}">
                <a16:creationId xmlns:a16="http://schemas.microsoft.com/office/drawing/2014/main" id="{6EB0A2C1-0835-C73E-8D6A-EBE134CB2B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>
            <a:fillRect/>
          </a:stretch>
        </p:blipFill>
        <p:spPr>
          <a:xfrm>
            <a:off x="-184698" y="1563321"/>
            <a:ext cx="4054331" cy="412885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73FC21F-4428-7DEC-F724-9EB678545064}"/>
              </a:ext>
            </a:extLst>
          </p:cNvPr>
          <p:cNvSpPr txBox="1"/>
          <p:nvPr/>
        </p:nvSpPr>
        <p:spPr>
          <a:xfrm>
            <a:off x="0" y="5628557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Mose hörte sich die schwachen Ausreden seines Bruders an </a:t>
            </a:r>
            <a:br>
              <a:rPr lang="de-DE" sz="24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handelte entschlossen, um den Aufruhr zu beenden </a:t>
            </a:r>
            <a:br>
              <a:rPr lang="de-DE" sz="24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(2. Mose 32,20-28). </a:t>
            </a:r>
            <a:endParaRPr lang="en" sz="2400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68E98E37-C289-4CAA-11C2-70551B10AFF0}"/>
              </a:ext>
            </a:extLst>
          </p:cNvPr>
          <p:cNvSpPr/>
          <p:nvPr/>
        </p:nvSpPr>
        <p:spPr>
          <a:xfrm>
            <a:off x="81888" y="650096"/>
            <a:ext cx="4904294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Mi, 10. Sep ‘25 – GOTTES gerechter Zorn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83419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0B489D-B8AB-ABC4-63D9-7068E293695A}"/>
              </a:ext>
            </a:extLst>
          </p:cNvPr>
          <p:cNvSpPr txBox="1"/>
          <p:nvPr/>
        </p:nvSpPr>
        <p:spPr>
          <a:xfrm>
            <a:off x="4121426" y="171331"/>
            <a:ext cx="78850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de-DE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LÖSCHE MICH AUS DEM BUCH, </a:t>
            </a:r>
            <a:br>
              <a:rPr lang="de-DE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DU GESCHRIEBEN HAST</a:t>
            </a:r>
            <a:r>
              <a:rPr lang="e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!”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2F4CF6-4931-BA1C-780F-3594EFC39380}"/>
              </a:ext>
            </a:extLst>
          </p:cNvPr>
          <p:cNvSpPr txBox="1"/>
          <p:nvPr/>
        </p:nvSpPr>
        <p:spPr>
          <a:xfrm>
            <a:off x="6292217" y="2468600"/>
            <a:ext cx="555522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Mit seiner 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  <a:t>ERSTEN FÜRSPRACHE </a:t>
            </a:r>
            <a:r>
              <a:rPr lang="de-DE" sz="2400" b="1" dirty="0"/>
              <a:t>verhinderte Mose </a:t>
            </a:r>
            <a:br>
              <a:rPr lang="de-DE" sz="2400" b="1" dirty="0"/>
            </a:br>
            <a:r>
              <a:rPr lang="de-DE" sz="2400" b="1" dirty="0"/>
              <a:t>die Vernichtung des Volkes. </a:t>
            </a:r>
          </a:p>
          <a:p>
            <a:pPr algn="ctr">
              <a:spcBef>
                <a:spcPts val="600"/>
              </a:spcBef>
            </a:pPr>
            <a:r>
              <a:rPr lang="de-DE" sz="2400" b="1" dirty="0"/>
              <a:t>Aber es war klar, dass GOTT sie </a:t>
            </a:r>
            <a:br>
              <a:rPr lang="de-DE" sz="2400" b="1" dirty="0"/>
            </a:br>
            <a:r>
              <a:rPr lang="de-DE" sz="2400" b="1" dirty="0"/>
              <a:t>nach dieser Sünde </a:t>
            </a:r>
            <a:br>
              <a:rPr lang="de-DE" sz="2400" b="1" dirty="0"/>
            </a:br>
            <a:r>
              <a:rPr lang="de-DE" sz="2400" b="1" dirty="0"/>
              <a:t>nicht mehr segnen konnte. </a:t>
            </a:r>
          </a:p>
          <a:p>
            <a:pPr algn="ctr">
              <a:spcBef>
                <a:spcPts val="600"/>
              </a:spcBef>
            </a:pPr>
            <a:r>
              <a:rPr lang="de-DE" sz="2400" b="1" dirty="0"/>
              <a:t>Deshalb beschloss ER, </a:t>
            </a:r>
            <a:br>
              <a:rPr lang="de-DE" sz="2400" b="1" dirty="0"/>
            </a:br>
            <a:r>
              <a:rPr lang="de-DE" sz="2400" b="1" dirty="0"/>
              <a:t>eine 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  <a:t>ZWEITE FÜRSPRACHE </a:t>
            </a:r>
            <a:r>
              <a:rPr lang="de-DE" sz="2400" b="1" dirty="0"/>
              <a:t>einzulegen </a:t>
            </a:r>
            <a:br>
              <a:rPr lang="de-DE" sz="2400" b="1" dirty="0"/>
            </a:br>
            <a:r>
              <a:rPr lang="de-DE" sz="2400" b="1" dirty="0"/>
              <a:t>(2. Mose 32,30).</a:t>
            </a:r>
            <a:endParaRPr lang="en" sz="24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681D7D-8BBA-27BD-7C66-7927633F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88083"/>
            <a:ext cx="6096000" cy="493124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0A26C759-CB03-0C5C-27A3-FCF719AAA0C2}"/>
              </a:ext>
            </a:extLst>
          </p:cNvPr>
          <p:cNvSpPr/>
          <p:nvPr/>
        </p:nvSpPr>
        <p:spPr>
          <a:xfrm>
            <a:off x="185532" y="171331"/>
            <a:ext cx="3781343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Do, 11. Sep ‘25 – Fürbitte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0119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4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630582-272A-E8E3-00D0-172D76459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1CB57CB-C270-91E1-B7D9-225A55DCE2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564" y="0"/>
            <a:ext cx="4253948" cy="499015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D9BA968-7DF1-B17F-C9B2-4FB0FA8E46DF}"/>
              </a:ext>
            </a:extLst>
          </p:cNvPr>
          <p:cNvSpPr txBox="1"/>
          <p:nvPr/>
        </p:nvSpPr>
        <p:spPr>
          <a:xfrm>
            <a:off x="509553" y="585717"/>
            <a:ext cx="77275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de-DE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LÖSCHE MICH </a:t>
            </a:r>
            <a:br>
              <a:rPr lang="de-DE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 DEM BUCH, </a:t>
            </a:r>
            <a:br>
              <a:rPr lang="de-DE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DU GESCHRIEBEN HAST</a:t>
            </a:r>
            <a:r>
              <a:rPr lang="e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0D2CF21-6740-79DB-2EB4-C00F79240BFD}"/>
              </a:ext>
            </a:extLst>
          </p:cNvPr>
          <p:cNvSpPr txBox="1"/>
          <p:nvPr/>
        </p:nvSpPr>
        <p:spPr>
          <a:xfrm>
            <a:off x="7248938" y="4866259"/>
            <a:ext cx="506233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Vergib ihnen doch ihre Sünde; </a:t>
            </a:r>
            <a:br>
              <a:rPr lang="de-DE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wenn nicht, dann tilge mich </a:t>
            </a:r>
            <a:br>
              <a:rPr lang="de-DE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aus Deinem Buch, </a:t>
            </a:r>
            <a:br>
              <a:rPr lang="de-DE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das Du geschrieben hast</a:t>
            </a:r>
            <a:r>
              <a:rPr lang="en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!” </a:t>
            </a:r>
            <a:br>
              <a:rPr lang="en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n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(2. Mose 32:32)</a:t>
            </a:r>
            <a:endParaRPr lang="en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C775F31-D3B1-78B0-FB49-DC438FD44A32}"/>
              </a:ext>
            </a:extLst>
          </p:cNvPr>
          <p:cNvSpPr txBox="1"/>
          <p:nvPr/>
        </p:nvSpPr>
        <p:spPr>
          <a:xfrm>
            <a:off x="990821" y="2495079"/>
            <a:ext cx="6526256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Mose war bereit, </a:t>
            </a:r>
            <a:br>
              <a:rPr lang="de-DE" sz="2400" b="1" dirty="0"/>
            </a:br>
            <a:r>
              <a:rPr lang="de-DE" sz="2400" b="1" dirty="0"/>
              <a:t>sein eigenes Heil zu verlieren, </a:t>
            </a:r>
            <a:br>
              <a:rPr lang="de-DE" sz="2400" b="1" dirty="0"/>
            </a:br>
            <a:r>
              <a:rPr lang="de-DE" sz="2400" b="1" dirty="0"/>
              <a:t>wenn dem Volk nicht vergeben würde (2. Mose 32,31-32). </a:t>
            </a:r>
          </a:p>
          <a:p>
            <a:pPr algn="ctr">
              <a:spcBef>
                <a:spcPts val="600"/>
              </a:spcBef>
            </a:pPr>
            <a:r>
              <a:rPr lang="de-DE" sz="2400" b="1" dirty="0"/>
              <a:t>Allerdings bat Mose nicht </a:t>
            </a:r>
            <a:br>
              <a:rPr lang="de-DE" sz="2400" b="1" dirty="0"/>
            </a:br>
            <a:r>
              <a:rPr lang="de-DE" sz="2400" b="1" dirty="0"/>
              <a:t>um eine normale Vergebung, </a:t>
            </a:r>
            <a:br>
              <a:rPr lang="de-DE" sz="2400" b="1" dirty="0"/>
            </a:br>
            <a:r>
              <a:rPr lang="de-DE" sz="2400" b="1" dirty="0"/>
              <a:t>denn er verwendete nicht </a:t>
            </a:r>
            <a:br>
              <a:rPr lang="de-DE" sz="2400" b="1" dirty="0"/>
            </a:br>
            <a:r>
              <a:rPr lang="de-DE" sz="2400" b="1" dirty="0"/>
              <a:t>das übliche hebräische Wort </a:t>
            </a:r>
            <a:br>
              <a:rPr lang="de-DE" sz="2400" b="1" dirty="0"/>
            </a:br>
            <a:r>
              <a:rPr lang="de-DE" sz="2400" b="1" dirty="0"/>
              <a:t>für „vergeben”. </a:t>
            </a:r>
          </a:p>
          <a:p>
            <a:pPr algn="ctr">
              <a:spcBef>
                <a:spcPts val="600"/>
              </a:spcBef>
            </a:pPr>
            <a:r>
              <a:rPr lang="de-DE" sz="2400" b="1" dirty="0"/>
              <a:t>Er bat Gott, die Sünde des Volkes zu „TRAGEN”.</a:t>
            </a:r>
            <a:endParaRPr lang="en" sz="2400" b="1" dirty="0"/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C18BDADB-B722-4B9B-58FD-A24929C8DC4F}"/>
              </a:ext>
            </a:extLst>
          </p:cNvPr>
          <p:cNvSpPr/>
          <p:nvPr/>
        </p:nvSpPr>
        <p:spPr>
          <a:xfrm>
            <a:off x="104044" y="103717"/>
            <a:ext cx="3781343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Do, 11. Sep ‘25 – Fürbitte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24988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0C6C1E-35B0-125E-7D5E-3289B7560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E6E3618-CE65-53AF-6260-AAFF013DD779}"/>
              </a:ext>
            </a:extLst>
          </p:cNvPr>
          <p:cNvSpPr txBox="1"/>
          <p:nvPr/>
        </p:nvSpPr>
        <p:spPr>
          <a:xfrm>
            <a:off x="4200938" y="102860"/>
            <a:ext cx="79910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de-DE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LÖSCHE MICH AUS DEM BUCH, </a:t>
            </a:r>
            <a:br>
              <a:rPr lang="de-DE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DU GESCHRIEBEN HAST</a:t>
            </a:r>
            <a:r>
              <a:rPr lang="e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!”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7FB24BA-8D1A-5FFD-E01A-FFF6D7DAE4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955" y="1375120"/>
            <a:ext cx="12064088" cy="335251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DAF6D45-4E5F-1033-E8B3-A34C0FB8B345}"/>
              </a:ext>
            </a:extLst>
          </p:cNvPr>
          <p:cNvSpPr txBox="1"/>
          <p:nvPr/>
        </p:nvSpPr>
        <p:spPr>
          <a:xfrm>
            <a:off x="206263" y="4821160"/>
            <a:ext cx="1177947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Genau das hat Jesus am Kreuz getan. </a:t>
            </a:r>
            <a:br>
              <a:rPr lang="de-DE" sz="2000" b="1" dirty="0"/>
            </a:br>
            <a:r>
              <a:rPr lang="de-DE" sz="2000" b="1" dirty="0"/>
              <a:t>Er nahm unsere Sünden auf sich, </a:t>
            </a:r>
            <a:br>
              <a:rPr lang="de-DE" sz="2000" b="1" dirty="0"/>
            </a:br>
            <a:r>
              <a:rPr lang="de-DE" sz="2000" b="1" dirty="0"/>
              <a:t>damit Er den Tod sterben konnte, den wir verdient hatten (1. Petr. 2,24):</a:t>
            </a:r>
            <a:br>
              <a:rPr lang="de-DE" sz="2000" b="1" dirty="0"/>
            </a:br>
            <a:r>
              <a:rPr lang="de-DE" sz="2400" b="1" dirty="0">
                <a:highlight>
                  <a:srgbClr val="F78546"/>
                </a:highlight>
              </a:rPr>
              <a:t>„Der unsre Sünden selbst hinaufgetragen hat an Seinem Leibe auf das Holz, </a:t>
            </a:r>
            <a:br>
              <a:rPr lang="de-DE" sz="2400" b="1" dirty="0">
                <a:highlight>
                  <a:srgbClr val="F78546"/>
                </a:highlight>
              </a:rPr>
            </a:br>
            <a:r>
              <a:rPr lang="de-DE" sz="2400" b="1" dirty="0">
                <a:highlight>
                  <a:srgbClr val="F78546"/>
                </a:highlight>
              </a:rPr>
              <a:t>damit wir, den Sünden abgestorben, der Gerechtigkeit leben. </a:t>
            </a:r>
            <a:br>
              <a:rPr lang="de-DE" sz="2400" b="1" dirty="0">
                <a:highlight>
                  <a:srgbClr val="F78546"/>
                </a:highlight>
              </a:rPr>
            </a:br>
            <a:r>
              <a:rPr lang="de-DE" sz="2400" b="1" dirty="0">
                <a:highlight>
                  <a:srgbClr val="F78546"/>
                </a:highlight>
              </a:rPr>
              <a:t>Durch seine Wunden seid ihr heil geworden.“</a:t>
            </a:r>
            <a:endParaRPr lang="en" sz="2000" b="1" dirty="0">
              <a:highlight>
                <a:srgbClr val="F78546"/>
              </a:highlight>
            </a:endParaRPr>
          </a:p>
        </p:txBody>
      </p:sp>
      <p:sp>
        <p:nvSpPr>
          <p:cNvPr id="4" name="CuadroTexto 6">
            <a:extLst>
              <a:ext uri="{FF2B5EF4-FFF2-40B4-BE49-F238E27FC236}">
                <a16:creationId xmlns:a16="http://schemas.microsoft.com/office/drawing/2014/main" id="{54677F59-2520-AD09-FA32-F1BCCB731EF3}"/>
              </a:ext>
            </a:extLst>
          </p:cNvPr>
          <p:cNvSpPr txBox="1"/>
          <p:nvPr/>
        </p:nvSpPr>
        <p:spPr>
          <a:xfrm>
            <a:off x="504437" y="1337510"/>
            <a:ext cx="467716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Dies bedeutete, </a:t>
            </a:r>
            <a:br>
              <a:rPr lang="de-DE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de-DE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dass GOTT die Sünde auf sich nehmen und tragen und ihren Preis bezahlen würde: den Tod </a:t>
            </a:r>
            <a:br>
              <a:rPr lang="de-DE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de-DE" sz="2000" b="1" dirty="0">
                <a:solidFill>
                  <a:srgbClr val="FFFFCC"/>
                </a:solidFill>
              </a:rPr>
              <a:t>(Jes. 53,6): </a:t>
            </a:r>
            <a:br>
              <a:rPr lang="de-DE" sz="2000" b="1" dirty="0">
                <a:solidFill>
                  <a:srgbClr val="FFFFCC"/>
                </a:solidFill>
              </a:rPr>
            </a:br>
            <a:r>
              <a:rPr lang="de-DE" sz="2000" b="1" dirty="0">
                <a:solidFill>
                  <a:srgbClr val="FFFFCC"/>
                </a:solidFill>
              </a:rPr>
              <a:t>„Wir gingen alle in die Irre wie Schafe, ein jeder sah auf seinen Weg. </a:t>
            </a:r>
            <a:br>
              <a:rPr lang="de-DE" sz="2000" b="1" dirty="0">
                <a:solidFill>
                  <a:srgbClr val="FFFFCC"/>
                </a:solidFill>
              </a:rPr>
            </a:br>
            <a:r>
              <a:rPr lang="de-DE" sz="2000" b="1" dirty="0">
                <a:solidFill>
                  <a:srgbClr val="FFFFCC"/>
                </a:solidFill>
              </a:rPr>
              <a:t>Aber der HERR warf </a:t>
            </a:r>
            <a:br>
              <a:rPr lang="de-DE" sz="2000" b="1" dirty="0">
                <a:solidFill>
                  <a:srgbClr val="FFFFCC"/>
                </a:solidFill>
              </a:rPr>
            </a:br>
            <a:r>
              <a:rPr lang="de-DE" sz="2000" b="1" dirty="0">
                <a:solidFill>
                  <a:srgbClr val="FFFFCC"/>
                </a:solidFill>
              </a:rPr>
              <a:t>unser aller Sünde </a:t>
            </a:r>
            <a:br>
              <a:rPr lang="de-DE" sz="2000" b="1" dirty="0">
                <a:solidFill>
                  <a:srgbClr val="FFFFCC"/>
                </a:solidFill>
              </a:rPr>
            </a:br>
            <a:r>
              <a:rPr lang="de-DE" sz="2000" b="1" dirty="0">
                <a:solidFill>
                  <a:srgbClr val="FFFFCC"/>
                </a:solidFill>
              </a:rPr>
              <a:t>auf IHN.“</a:t>
            </a:r>
            <a:endParaRPr lang="en" sz="2000" b="1" dirty="0">
              <a:solidFill>
                <a:srgbClr val="FFFFCC"/>
              </a:solidFill>
            </a:endParaRPr>
          </a:p>
        </p:txBody>
      </p:sp>
      <p:sp>
        <p:nvSpPr>
          <p:cNvPr id="13" name="CuadroTexto 6">
            <a:extLst>
              <a:ext uri="{FF2B5EF4-FFF2-40B4-BE49-F238E27FC236}">
                <a16:creationId xmlns:a16="http://schemas.microsoft.com/office/drawing/2014/main" id="{80C67A36-0340-C2F1-C793-E52461CE12A4}"/>
              </a:ext>
            </a:extLst>
          </p:cNvPr>
          <p:cNvSpPr txBox="1"/>
          <p:nvPr/>
        </p:nvSpPr>
        <p:spPr>
          <a:xfrm>
            <a:off x="7991357" y="2077290"/>
            <a:ext cx="3771395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rgbClr val="FFFFCC"/>
                </a:solidFill>
              </a:rPr>
              <a:t>(Röm. 6,23): </a:t>
            </a:r>
            <a:br>
              <a:rPr lang="de-DE" sz="2000" b="1" dirty="0">
                <a:solidFill>
                  <a:srgbClr val="FFFFCC"/>
                </a:solidFill>
              </a:rPr>
            </a:br>
            <a:r>
              <a:rPr lang="de-DE" sz="2000" b="1" dirty="0">
                <a:solidFill>
                  <a:srgbClr val="FFFFCC"/>
                </a:solidFill>
              </a:rPr>
              <a:t>„Denn der Sünde Sold </a:t>
            </a:r>
            <a:br>
              <a:rPr lang="de-DE" sz="2000" b="1" dirty="0">
                <a:solidFill>
                  <a:srgbClr val="FFFFCC"/>
                </a:solidFill>
              </a:rPr>
            </a:br>
            <a:r>
              <a:rPr lang="de-DE" sz="2000" b="1" dirty="0">
                <a:solidFill>
                  <a:srgbClr val="FFFFCC"/>
                </a:solidFill>
              </a:rPr>
              <a:t>ist der Tod; </a:t>
            </a:r>
          </a:p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rgbClr val="FFFFCC"/>
                </a:solidFill>
              </a:rPr>
              <a:t>die Gabe GOTTES aber </a:t>
            </a:r>
            <a:br>
              <a:rPr lang="de-DE" sz="2000" b="1" dirty="0">
                <a:solidFill>
                  <a:srgbClr val="FFFFCC"/>
                </a:solidFill>
              </a:rPr>
            </a:br>
            <a:r>
              <a:rPr lang="de-DE" sz="2000" b="1" dirty="0">
                <a:solidFill>
                  <a:srgbClr val="FFFFCC"/>
                </a:solidFill>
              </a:rPr>
              <a:t>ist das ewige Leben </a:t>
            </a:r>
            <a:br>
              <a:rPr lang="de-DE" sz="2000" b="1" dirty="0">
                <a:solidFill>
                  <a:srgbClr val="FFFFCC"/>
                </a:solidFill>
              </a:rPr>
            </a:br>
            <a:r>
              <a:rPr lang="de-DE" sz="2000" b="1" dirty="0">
                <a:solidFill>
                  <a:srgbClr val="FFFFCC"/>
                </a:solidFill>
              </a:rPr>
              <a:t>in CHRISTUS JESUS, </a:t>
            </a:r>
            <a:br>
              <a:rPr lang="de-DE" sz="2000" b="1" dirty="0">
                <a:solidFill>
                  <a:srgbClr val="FFFFCC"/>
                </a:solidFill>
              </a:rPr>
            </a:br>
            <a:r>
              <a:rPr lang="de-DE" sz="2000" b="1" dirty="0">
                <a:solidFill>
                  <a:srgbClr val="FFFFCC"/>
                </a:solidFill>
              </a:rPr>
              <a:t>unserm Herrn.“</a:t>
            </a:r>
            <a:endParaRPr lang="en" sz="2000" b="1" dirty="0">
              <a:solidFill>
                <a:srgbClr val="FFFFCC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FB44E54-DB4E-6541-5331-7B1B38C4F753}"/>
              </a:ext>
            </a:extLst>
          </p:cNvPr>
          <p:cNvSpPr txBox="1"/>
          <p:nvPr/>
        </p:nvSpPr>
        <p:spPr>
          <a:xfrm>
            <a:off x="3314194" y="2943723"/>
            <a:ext cx="534062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Vergib ihnen </a:t>
            </a:r>
            <a:br>
              <a:rPr lang="de-DE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doch ihre Sünde; </a:t>
            </a:r>
            <a:br>
              <a:rPr lang="de-DE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wenn nicht, </a:t>
            </a:r>
            <a:br>
              <a:rPr lang="de-DE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dann tilge mich aus deinem Buch, </a:t>
            </a:r>
            <a:br>
              <a:rPr lang="de-DE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das Du geschrieben hast.</a:t>
            </a:r>
            <a:r>
              <a:rPr lang="en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!” </a:t>
            </a:r>
            <a:br>
              <a:rPr lang="en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n" sz="1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(2. Mose 32:32)</a:t>
            </a: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BF807465-E180-A3B8-E1D2-8BE098059FCC}"/>
              </a:ext>
            </a:extLst>
          </p:cNvPr>
          <p:cNvSpPr/>
          <p:nvPr/>
        </p:nvSpPr>
        <p:spPr>
          <a:xfrm>
            <a:off x="206263" y="104779"/>
            <a:ext cx="3781343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Do, 11. Sep ‘25 – Fürbitte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6878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1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 b="19718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26032" r="-2743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49000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5253645" y="-9950"/>
            <a:ext cx="6905105" cy="38318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700" b="1" i="0" u="none" strike="noStrike" kern="1200" cap="none" spc="0" normalizeH="0" baseline="0" noProof="0" dirty="0">
                <a:ln/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rPr>
              <a:t>“</a:t>
            </a:r>
            <a:r>
              <a:rPr kumimoji="0" lang="de-DE" sz="2700" b="1" i="0" u="none" strike="noStrike" kern="1200" cap="none" spc="0" normalizeH="0" baseline="0" noProof="0" dirty="0">
                <a:ln/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rPr>
              <a:t>Als nun Mose wieder </a:t>
            </a:r>
            <a:br>
              <a:rPr kumimoji="0" lang="de-DE" sz="2700" b="1" i="0" u="none" strike="noStrike" kern="1200" cap="none" spc="0" normalizeH="0" baseline="0" noProof="0" dirty="0">
                <a:ln/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rPr>
            </a:br>
            <a:r>
              <a:rPr kumimoji="0" lang="de-DE" sz="2700" b="1" i="0" u="none" strike="noStrike" kern="1200" cap="none" spc="0" normalizeH="0" baseline="0" noProof="0" dirty="0">
                <a:ln/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rPr>
              <a:t>zum HERRN kam, sprach er: </a:t>
            </a:r>
            <a:br>
              <a:rPr kumimoji="0" lang="de-DE" sz="2700" b="1" i="0" u="none" strike="noStrike" kern="1200" cap="none" spc="0" normalizeH="0" baseline="0" noProof="0" dirty="0">
                <a:ln/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rPr>
            </a:br>
            <a:r>
              <a:rPr kumimoji="0" lang="de-DE" sz="2700" b="1" i="0" u="none" strike="noStrike" kern="1200" cap="none" spc="0" normalizeH="0" baseline="0" noProof="0" dirty="0">
                <a:ln/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rPr>
              <a:t>,Ach! Das Volk hat eine große </a:t>
            </a:r>
            <a:br>
              <a:rPr kumimoji="0" lang="de-DE" sz="2700" b="1" i="0" u="none" strike="noStrike" kern="1200" cap="none" spc="0" normalizeH="0" baseline="0" noProof="0" dirty="0">
                <a:ln/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rPr>
            </a:br>
            <a:r>
              <a:rPr kumimoji="0" lang="de-DE" sz="2700" b="1" i="0" u="none" strike="noStrike" kern="1200" cap="none" spc="0" normalizeH="0" baseline="0" noProof="0" dirty="0">
                <a:ln/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rPr>
              <a:t>Sünde begangen, dass sie sich </a:t>
            </a:r>
            <a:br>
              <a:rPr kumimoji="0" lang="de-DE" sz="2700" b="1" i="0" u="none" strike="noStrike" kern="1200" cap="none" spc="0" normalizeH="0" baseline="0" noProof="0" dirty="0">
                <a:ln/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rPr>
            </a:br>
            <a:r>
              <a:rPr kumimoji="0" lang="de-DE" sz="2700" b="1" i="0" u="none" strike="noStrike" kern="1200" cap="none" spc="0" normalizeH="0" baseline="0" noProof="0" dirty="0">
                <a:ln/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rPr>
              <a:t>goldene Götter gemacht haben! </a:t>
            </a:r>
          </a:p>
          <a:p>
            <a:pPr algn="r">
              <a:defRPr/>
            </a:pPr>
            <a:r>
              <a:rPr kumimoji="0" lang="de-DE" sz="2700" b="1" i="0" u="none" strike="noStrike" kern="1200" cap="none" spc="0" normalizeH="0" baseline="0" noProof="0" dirty="0">
                <a:ln/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rPr>
              <a:t>Und nun vergib ihnen doch ihre Sünde; </a:t>
            </a:r>
            <a:br>
              <a:rPr kumimoji="0" lang="de-DE" sz="2700" b="1" i="0" u="none" strike="noStrike" kern="1200" cap="none" spc="0" normalizeH="0" baseline="0" noProof="0" dirty="0">
                <a:ln/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rPr>
            </a:br>
            <a:r>
              <a:rPr kumimoji="0" lang="de-DE" sz="2700" b="1" i="0" u="none" strike="noStrike" kern="1200" cap="none" spc="0" normalizeH="0" baseline="0" noProof="0" dirty="0">
                <a:ln/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rPr>
              <a:t>wenn aber nicht, so tilge mich </a:t>
            </a:r>
            <a:br>
              <a:rPr kumimoji="0" lang="de-DE" sz="2700" b="1" i="0" u="none" strike="noStrike" kern="1200" cap="none" spc="0" normalizeH="0" baseline="0" noProof="0" dirty="0">
                <a:ln/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rPr>
            </a:br>
            <a:r>
              <a:rPr kumimoji="0" lang="de-DE" sz="2700" b="1" i="0" u="none" strike="noStrike" kern="1200" cap="none" spc="0" normalizeH="0" baseline="0" noProof="0" dirty="0">
                <a:ln/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rPr>
              <a:t>aus Deinem Buch, das DU </a:t>
            </a:r>
            <a:br>
              <a:rPr kumimoji="0" lang="de-DE" sz="2700" b="1" i="0" u="none" strike="noStrike" kern="1200" cap="none" spc="0" normalizeH="0" baseline="0" noProof="0" dirty="0">
                <a:ln/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rPr>
            </a:br>
            <a:r>
              <a:rPr lang="es-ES" sz="2400" b="1" dirty="0">
                <a:ln/>
                <a:solidFill>
                  <a:schemeClr val="accent3">
                    <a:lumMod val="75000"/>
                  </a:schemeClr>
                </a:solidFill>
                <a:latin typeface="Candara" panose="020E0502030303020204" pitchFamily="34" charset="0"/>
              </a:rPr>
              <a:t>2. Mose 32:31.32  </a:t>
            </a:r>
            <a:r>
              <a:rPr lang="es-ES" sz="2700" b="1" dirty="0">
                <a:ln/>
                <a:solidFill>
                  <a:schemeClr val="accent3">
                    <a:lumMod val="75000"/>
                  </a:schemeClr>
                </a:solidFill>
                <a:latin typeface="Candara" panose="020E0502030303020204" pitchFamily="34" charset="0"/>
              </a:rPr>
              <a:t>	       </a:t>
            </a:r>
            <a:r>
              <a:rPr kumimoji="0" lang="de-DE" sz="2700" b="1" i="0" u="none" strike="noStrike" kern="1200" cap="none" spc="0" normalizeH="0" baseline="0" noProof="0" dirty="0">
                <a:ln/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rPr>
              <a:t>geschrieben hast!</a:t>
            </a:r>
            <a:r>
              <a:rPr kumimoji="0" lang="en-US" sz="2700" b="1" i="0" u="none" strike="noStrike" kern="1200" cap="none" spc="0" normalizeH="0" baseline="0" noProof="0" dirty="0">
                <a:ln/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rPr>
              <a:t>’</a:t>
            </a:r>
            <a:r>
              <a:rPr kumimoji="0" lang="es-ES" sz="2700" b="1" i="0" u="none" strike="noStrike" kern="1200" cap="none" spc="0" normalizeH="0" baseline="0" noProof="0" dirty="0">
                <a:ln/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ndara" panose="020E0502030303020204" pitchFamily="34" charset="0"/>
              </a:rPr>
              <a:t> ”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847B420-FE75-304A-E27E-48244D7F4697}"/>
              </a:ext>
            </a:extLst>
          </p:cNvPr>
          <p:cNvSpPr/>
          <p:nvPr/>
        </p:nvSpPr>
        <p:spPr>
          <a:xfrm rot="20743659">
            <a:off x="4319825" y="440168"/>
            <a:ext cx="3617903" cy="7630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spc="400" dirty="0">
                <a:ln w="0"/>
                <a:solidFill>
                  <a:schemeClr val="bg2">
                    <a:lumMod val="10000"/>
                    <a:alpha val="56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42000" endPos="62000" dist="25400" dir="5400000" sy="-90000" algn="bl" rotWithShape="0"/>
                </a:effectLst>
                <a:highlight>
                  <a:srgbClr val="F8E8D0"/>
                </a:highlight>
                <a:latin typeface="Candara" panose="020E0502030303020204" pitchFamily="34" charset="0"/>
                <a:ea typeface="+mj-ea"/>
                <a:cs typeface="+mj-cs"/>
              </a:rPr>
              <a:t>MERKTEXT</a:t>
            </a:r>
            <a:endParaRPr lang="en-US" sz="4000" b="1" kern="1200" cap="none" spc="400" dirty="0">
              <a:ln w="0"/>
              <a:solidFill>
                <a:schemeClr val="bg2">
                  <a:lumMod val="10000"/>
                  <a:alpha val="56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42000" endPos="62000" dist="25400" dir="5400000" sy="-90000" algn="bl" rotWithShape="0"/>
              </a:effectLst>
              <a:highlight>
                <a:srgbClr val="F8E8D0"/>
              </a:highlight>
              <a:latin typeface="Candara" panose="020E05020303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7371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7D45DE-75F5-FA6C-C3AE-8DB1BBDB0C99}"/>
              </a:ext>
            </a:extLst>
          </p:cNvPr>
          <p:cNvSpPr txBox="1"/>
          <p:nvPr/>
        </p:nvSpPr>
        <p:spPr>
          <a:xfrm>
            <a:off x="583096" y="274290"/>
            <a:ext cx="11025808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“</a:t>
            </a: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Während dieser Wartezeit hatten sie Gelegenheit, </a:t>
            </a:r>
            <a:b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über das Gesetz Gottes, das sie gehört hatten, nachzudenken und ihre Herzen darauf vorzubereiten, </a:t>
            </a:r>
            <a:b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weitere Offenbarungen zu empfangen, </a:t>
            </a:r>
            <a:b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die Er ihnen vielleicht geben würde. </a:t>
            </a:r>
          </a:p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Dafür hatten sie nicht allzu viel Zeit; </a:t>
            </a:r>
            <a:b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hätten sie sich um ein klareres Verständnis </a:t>
            </a:r>
            <a:b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der Anforderungen Gottes bemüht </a:t>
            </a:r>
            <a:b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und ihre Herzen vor Ihm gedemütigt, </a:t>
            </a:r>
            <a:b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wären sie vor Versuchungen bewahrt geblieben. </a:t>
            </a:r>
          </a:p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bg2">
                    <a:lumMod val="25000"/>
                  </a:schemeClr>
                </a:solidFill>
                <a:latin typeface="Constantia" panose="02030602050306030303" pitchFamily="18" charset="0"/>
              </a:rPr>
              <a:t>Aber sie taten dies nicht und wurden bald nachlässig, </a:t>
            </a:r>
            <a:br>
              <a:rPr lang="de-DE" sz="2400" b="1" dirty="0">
                <a:solidFill>
                  <a:schemeClr val="bg2">
                    <a:lumMod val="25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bg2">
                    <a:lumMod val="25000"/>
                  </a:schemeClr>
                </a:solidFill>
                <a:latin typeface="Constantia" panose="02030602050306030303" pitchFamily="18" charset="0"/>
              </a:rPr>
              <a:t>unaufmerksam und gesetzlos. […]</a:t>
            </a:r>
          </a:p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bg2">
                    <a:lumMod val="25000"/>
                  </a:schemeClr>
                </a:solidFill>
                <a:latin typeface="Constantia" panose="02030602050306030303" pitchFamily="18" charset="0"/>
              </a:rPr>
              <a:t>Da sie sich ohne ihren Anführer hilflos fühlten, </a:t>
            </a:r>
            <a:br>
              <a:rPr lang="de-DE" sz="2400" b="1" dirty="0">
                <a:solidFill>
                  <a:schemeClr val="bg2">
                    <a:lumMod val="25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bg2">
                    <a:lumMod val="25000"/>
                  </a:schemeClr>
                </a:solidFill>
                <a:latin typeface="Constantia" panose="02030602050306030303" pitchFamily="18" charset="0"/>
              </a:rPr>
              <a:t>kehrten sie zu ihrem alten Götzendienst zurück. […] </a:t>
            </a:r>
          </a:p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bg2">
                    <a:lumMod val="25000"/>
                  </a:schemeClr>
                </a:solidFill>
                <a:latin typeface="Constantia" panose="02030602050306030303" pitchFamily="18" charset="0"/>
              </a:rPr>
              <a:t>Das Volk wünschte sich ein Bild, das Gott repräsentierte </a:t>
            </a:r>
            <a:br>
              <a:rPr lang="de-DE" sz="2400" b="1" dirty="0">
                <a:solidFill>
                  <a:schemeClr val="bg2">
                    <a:lumMod val="25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bg2">
                    <a:lumMod val="25000"/>
                  </a:schemeClr>
                </a:solidFill>
                <a:latin typeface="Constantia" panose="02030602050306030303" pitchFamily="18" charset="0"/>
              </a:rPr>
              <a:t>und anstelle von Mose vor ihnen herging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24DA4A-A226-0CDC-5023-D3BC1F8B8818}"/>
              </a:ext>
            </a:extLst>
          </p:cNvPr>
          <p:cNvSpPr txBox="1"/>
          <p:nvPr/>
        </p:nvSpPr>
        <p:spPr>
          <a:xfrm rot="5400000">
            <a:off x="8999095" y="3560775"/>
            <a:ext cx="5798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E. G. White, Patriarchen und Propheten, S. 315 engl. Ausgabe</a:t>
            </a:r>
          </a:p>
        </p:txBody>
      </p:sp>
    </p:spTree>
    <p:extLst>
      <p:ext uri="{BB962C8B-B14F-4D97-AF65-F5344CB8AC3E}">
        <p14:creationId xmlns:p14="http://schemas.microsoft.com/office/powerpoint/2010/main" val="2349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7C0DC17-BC76-804C-8C07-5FBA87E32B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72C640-8C0E-7404-E4EB-22E0AFB39C7A}"/>
              </a:ext>
            </a:extLst>
          </p:cNvPr>
          <p:cNvSpPr txBox="1"/>
          <p:nvPr/>
        </p:nvSpPr>
        <p:spPr>
          <a:xfrm>
            <a:off x="0" y="166628"/>
            <a:ext cx="1219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200" b="1" dirty="0">
                <a:solidFill>
                  <a:srgbClr val="771101"/>
                </a:solidFill>
              </a:rPr>
              <a:t>„Sie haben sich schnell von dem abgewandt, was ICH ihnen geboten habe“</a:t>
            </a:r>
            <a:r>
              <a:rPr lang="de-DE" sz="2200" b="1" dirty="0"/>
              <a:t> (2. Mose 32,8).</a:t>
            </a:r>
            <a:endParaRPr lang="en" sz="2200" b="1" dirty="0"/>
          </a:p>
        </p:txBody>
      </p:sp>
      <p:pic>
        <p:nvPicPr>
          <p:cNvPr id="5" name="Imagen 4" descr="Imagen que contiene naturaleza, parado, hombre, grupo&#10;&#10;El contenido generado por IA puede ser incorrecto.">
            <a:extLst>
              <a:ext uri="{FF2B5EF4-FFF2-40B4-BE49-F238E27FC236}">
                <a16:creationId xmlns:a16="http://schemas.microsoft.com/office/drawing/2014/main" id="{5AA527CA-75E4-74C5-9D53-5CB66A94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44025" y="420821"/>
            <a:ext cx="5219450" cy="384272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Imagen 6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DB03DA0-CFED-361B-083B-1AE05861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36"/>
          <a:stretch>
            <a:fillRect/>
          </a:stretch>
        </p:blipFill>
        <p:spPr>
          <a:xfrm>
            <a:off x="133553" y="3485731"/>
            <a:ext cx="3873182" cy="325913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5A4840-C31E-D659-BE52-E41D91D257C7}"/>
              </a:ext>
            </a:extLst>
          </p:cNvPr>
          <p:cNvSpPr txBox="1"/>
          <p:nvPr/>
        </p:nvSpPr>
        <p:spPr>
          <a:xfrm>
            <a:off x="3697172" y="4152215"/>
            <a:ext cx="6411365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200" b="1" dirty="0"/>
              <a:t>Angesichts dieses Glaubensabfalls </a:t>
            </a:r>
            <a:br>
              <a:rPr lang="de-DE" sz="2200" b="1" dirty="0"/>
            </a:br>
            <a:r>
              <a:rPr lang="de-DE" sz="2200" b="1" dirty="0"/>
              <a:t>schlug GOTT dem Mose vor, Israel zu vernichten </a:t>
            </a:r>
            <a:br>
              <a:rPr lang="de-DE" sz="2200" b="1" dirty="0"/>
            </a:br>
            <a:r>
              <a:rPr lang="de-DE" sz="2200" b="1" dirty="0"/>
              <a:t>und ein neues Volk zu schaffen (2. Mose 32,10). </a:t>
            </a:r>
          </a:p>
          <a:p>
            <a:pPr algn="ctr">
              <a:spcBef>
                <a:spcPts val="600"/>
              </a:spcBef>
            </a:pPr>
            <a:r>
              <a:rPr lang="de-DE" sz="2200" b="1" dirty="0"/>
              <a:t>Trotz des Glaubensabfalls des Volkes </a:t>
            </a:r>
            <a:br>
              <a:rPr lang="de-DE" sz="2200" b="1" dirty="0"/>
            </a:br>
            <a:r>
              <a:rPr lang="de-DE" sz="2200" b="1" dirty="0"/>
              <a:t>trat Mose zweimal vor GOTT, </a:t>
            </a:r>
            <a:br>
              <a:rPr lang="de-DE" sz="2200" b="1" dirty="0"/>
            </a:br>
            <a:r>
              <a:rPr lang="de-DE" sz="2200" b="1" dirty="0"/>
              <a:t>um für sie um Vergebung zu bitten, </a:t>
            </a:r>
            <a:br>
              <a:rPr lang="de-DE" sz="2200" b="1" dirty="0"/>
            </a:br>
            <a:r>
              <a:rPr lang="de-DE" sz="2200" b="1" dirty="0"/>
              <a:t>die sie nicht verdient hatten.</a:t>
            </a:r>
            <a:endParaRPr lang="en" sz="22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401AC3-CF16-15B9-A745-C63F91A085C2}"/>
              </a:ext>
            </a:extLst>
          </p:cNvPr>
          <p:cNvSpPr txBox="1"/>
          <p:nvPr/>
        </p:nvSpPr>
        <p:spPr>
          <a:xfrm>
            <a:off x="133553" y="859126"/>
            <a:ext cx="680379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200" b="1" dirty="0"/>
              <a:t>Kurz nachdem sie die Zehn Gebote erhalten hatten </a:t>
            </a:r>
            <a:br>
              <a:rPr lang="de-DE" sz="2200" b="1" dirty="0"/>
            </a:br>
            <a:r>
              <a:rPr lang="de-DE" sz="2200" b="1" dirty="0"/>
              <a:t>und erneut darauf hingewiesen worden waren, </a:t>
            </a:r>
            <a:br>
              <a:rPr lang="de-DE" sz="2200" b="1" dirty="0"/>
            </a:br>
            <a:r>
              <a:rPr lang="de-DE" sz="2200" b="1" dirty="0"/>
              <a:t>dass sie keine Götzenbilder anfertigen sollten </a:t>
            </a:r>
            <a:br>
              <a:rPr lang="de-DE" sz="2200" b="1" dirty="0"/>
            </a:br>
            <a:r>
              <a:rPr lang="de-DE" sz="2200" b="1" dirty="0"/>
              <a:t>(2. Mose 20,23), fertigte Israel </a:t>
            </a:r>
            <a:br>
              <a:rPr lang="de-DE" sz="2200" b="1" dirty="0"/>
            </a:br>
            <a:r>
              <a:rPr lang="de-DE" sz="2200" b="1" dirty="0"/>
              <a:t>ein goldenes Kalb an, </a:t>
            </a:r>
            <a:br>
              <a:rPr lang="de-DE" sz="2200" b="1" dirty="0"/>
            </a:br>
            <a:r>
              <a:rPr lang="de-DE" sz="2200" b="1" dirty="0"/>
              <a:t>um es anzubeten.</a:t>
            </a:r>
            <a:endParaRPr lang="en" sz="2200" b="1" dirty="0"/>
          </a:p>
        </p:txBody>
      </p:sp>
    </p:spTree>
    <p:extLst>
      <p:ext uri="{BB962C8B-B14F-4D97-AF65-F5344CB8AC3E}">
        <p14:creationId xmlns:p14="http://schemas.microsoft.com/office/powerpoint/2010/main" val="4779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3DCCAF-8CB5-C46F-CA63-B239E1F9C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24EBB36D-E44F-6EA9-5939-5AD558CCEF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accent1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C840F71-2083-1515-9FDA-15655344824E}"/>
              </a:ext>
            </a:extLst>
          </p:cNvPr>
          <p:cNvSpPr txBox="1"/>
          <p:nvPr/>
        </p:nvSpPr>
        <p:spPr>
          <a:xfrm>
            <a:off x="776200" y="258901"/>
            <a:ext cx="9332075" cy="47859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rgbClr val="1043CE"/>
                </a:solidFill>
              </a:rPr>
              <a:t>Glaubensabfall:</a:t>
            </a:r>
          </a:p>
          <a:p>
            <a:pPr lvl="1">
              <a:spcBef>
                <a:spcPts val="600"/>
              </a:spcBef>
            </a:pPr>
            <a:r>
              <a:rPr lang="de-DE" sz="2000" b="1" dirty="0"/>
              <a:t>Aarons Schwäche (2. Mose 32,1-5)</a:t>
            </a:r>
          </a:p>
          <a:p>
            <a:pPr lvl="1">
              <a:spcBef>
                <a:spcPts val="600"/>
              </a:spcBef>
            </a:pPr>
            <a:endParaRPr lang="de-DE" sz="2000" b="1" dirty="0"/>
          </a:p>
          <a:p>
            <a:pPr lvl="1">
              <a:spcBef>
                <a:spcPts val="600"/>
              </a:spcBef>
            </a:pPr>
            <a:r>
              <a:rPr lang="en" sz="2000" b="1" dirty="0"/>
              <a:t>Das Fest für das goldene Kalb (</a:t>
            </a:r>
            <a:r>
              <a:rPr lang="de-DE" sz="2000" b="1" dirty="0"/>
              <a:t>2. Mose </a:t>
            </a:r>
            <a:r>
              <a:rPr lang="en" sz="2000" b="1" dirty="0"/>
              <a:t>32:6)</a:t>
            </a:r>
          </a:p>
          <a:p>
            <a:pPr lvl="1">
              <a:spcBef>
                <a:spcPts val="600"/>
              </a:spcBef>
            </a:pP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de-DE" sz="2000" b="1" dirty="0"/>
              <a:t>Die Verdorbenheit des Götzendienstes </a:t>
            </a:r>
            <a:r>
              <a:rPr lang="en" sz="2000" b="1" dirty="0"/>
              <a:t>(</a:t>
            </a:r>
            <a:r>
              <a:rPr lang="de-DE" sz="2000" b="1" dirty="0"/>
              <a:t>2. Mose </a:t>
            </a:r>
            <a:r>
              <a:rPr lang="en" sz="2000" b="1" dirty="0"/>
              <a:t> 32:7-8)</a:t>
            </a:r>
          </a:p>
          <a:p>
            <a:pPr lvl="1">
              <a:spcBef>
                <a:spcPts val="600"/>
              </a:spcBef>
            </a:pPr>
            <a:endParaRPr lang="en" sz="2000" b="1" dirty="0"/>
          </a:p>
          <a:p>
            <a:pPr lvl="1">
              <a:spcBef>
                <a:spcPts val="600"/>
              </a:spcBef>
            </a:pPr>
            <a:endParaRPr lang="en" sz="2000" b="1" dirty="0"/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rgbClr val="3DA60E"/>
                </a:solidFill>
              </a:rPr>
              <a:t>Fürsprache: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“</a:t>
            </a:r>
            <a:r>
              <a:rPr lang="de-DE" sz="2000" b="1" dirty="0"/>
              <a:t>Wende dich von deinem grimmigen Zorn ab</a:t>
            </a:r>
            <a:r>
              <a:rPr lang="en" sz="2000" b="1" dirty="0"/>
              <a:t>!” (</a:t>
            </a:r>
            <a:r>
              <a:rPr lang="de-DE" sz="2000" b="1" dirty="0"/>
              <a:t>2. Mo</a:t>
            </a:r>
            <a:r>
              <a:rPr lang="en" sz="2000" b="1" dirty="0"/>
              <a:t> 32:9-29)</a:t>
            </a:r>
          </a:p>
          <a:p>
            <a:pPr lvl="1">
              <a:spcBef>
                <a:spcPts val="600"/>
              </a:spcBef>
            </a:pP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en" sz="2000" b="1" dirty="0"/>
              <a:t>“</a:t>
            </a:r>
            <a:r>
              <a:rPr lang="de-DE" sz="2000" b="1" dirty="0"/>
              <a:t>Lösche mich aus dem Buch, das du geschrieben hast</a:t>
            </a:r>
            <a:r>
              <a:rPr lang="en" sz="2000" b="1" dirty="0"/>
              <a:t>!” (</a:t>
            </a:r>
            <a:r>
              <a:rPr lang="de-DE" sz="2000" b="1" dirty="0"/>
              <a:t>2. Mose </a:t>
            </a:r>
            <a:r>
              <a:rPr lang="en" sz="2000" b="1" dirty="0"/>
              <a:t>32:30-32)</a:t>
            </a:r>
          </a:p>
        </p:txBody>
      </p:sp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id="{3A55E384-A5D1-427B-B611-ECB535F450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3458" y="1461305"/>
            <a:ext cx="396243" cy="273946"/>
          </a:xfrm>
          <a:prstGeom prst="rect">
            <a:avLst/>
          </a:prstGeom>
          <a:effectLst/>
        </p:spPr>
      </p:pic>
      <p:pic>
        <p:nvPicPr>
          <p:cNvPr id="11" name="Imagen 10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5F06E4CD-42A0-34A3-A573-463032C169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3458" y="4672876"/>
            <a:ext cx="396243" cy="273946"/>
          </a:xfrm>
          <a:prstGeom prst="rect">
            <a:avLst/>
          </a:prstGeom>
          <a:effectLst/>
        </p:spPr>
      </p:pic>
      <p:pic>
        <p:nvPicPr>
          <p:cNvPr id="16" name="Imagen 15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E4E74284-26DE-42DC-8A70-48ACFD31D7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3458" y="2206636"/>
            <a:ext cx="396243" cy="273946"/>
          </a:xfrm>
          <a:prstGeom prst="rect">
            <a:avLst/>
          </a:prstGeom>
          <a:effectLst/>
        </p:spPr>
      </p:pic>
      <p:pic>
        <p:nvPicPr>
          <p:cNvPr id="17" name="Imagen 16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FDE46DA5-9AC7-97E2-E635-DB56854DDA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3458" y="3907607"/>
            <a:ext cx="396243" cy="273946"/>
          </a:xfrm>
          <a:prstGeom prst="rect">
            <a:avLst/>
          </a:prstGeom>
          <a:effectLst/>
        </p:spPr>
      </p:pic>
      <p:pic>
        <p:nvPicPr>
          <p:cNvPr id="19" name="Imagen 18" descr="Imagen que contiene objeto, reloj, luz&#10;&#10;El contenido generado por IA puede ser incorrecto.">
            <a:extLst>
              <a:ext uri="{FF2B5EF4-FFF2-40B4-BE49-F238E27FC236}">
                <a16:creationId xmlns:a16="http://schemas.microsoft.com/office/drawing/2014/main" id="{546243B0-D209-A164-280C-E4FB6FAF0DA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3458" y="703990"/>
            <a:ext cx="396243" cy="273946"/>
          </a:xfrm>
          <a:prstGeom prst="rect">
            <a:avLst/>
          </a:prstGeom>
          <a:effectLst/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5D66D16F-190F-7D82-571D-7D14F30DA1C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35" y="280137"/>
            <a:ext cx="404438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E99B1FAE-13D5-6728-B31A-FD636A9924C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526" y="3487628"/>
            <a:ext cx="404256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366C5537-9580-2063-026D-0E24B8FF5F59}"/>
              </a:ext>
            </a:extLst>
          </p:cNvPr>
          <p:cNvSpPr/>
          <p:nvPr/>
        </p:nvSpPr>
        <p:spPr>
          <a:xfrm>
            <a:off x="6514092" y="419355"/>
            <a:ext cx="614107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7200" b="1" i="1" spc="10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0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Ü B      E R</a:t>
            </a:r>
            <a:endParaRPr lang="de-DE" sz="7200" b="1" i="1" cap="none" spc="1000" dirty="0">
              <a:ln>
                <a:solidFill>
                  <a:schemeClr val="accent3">
                    <a:lumMod val="50000"/>
                  </a:schemeClr>
                </a:solidFill>
              </a:ln>
              <a:blipFill>
                <a:blip r:embed="rId10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89F6FBB-59D9-3BC9-C382-08BCBD26E42B}"/>
              </a:ext>
            </a:extLst>
          </p:cNvPr>
          <p:cNvSpPr/>
          <p:nvPr/>
        </p:nvSpPr>
        <p:spPr>
          <a:xfrm rot="5400000">
            <a:off x="7262820" y="2108132"/>
            <a:ext cx="49162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7200" b="1" spc="7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</a:t>
            </a:r>
            <a:r>
              <a:rPr lang="de-DE" sz="7200" b="1" cap="none" spc="7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lick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DEC7A3A-3F6D-ED24-73A1-94C0BFBFA8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453" y="159500"/>
            <a:ext cx="2342326" cy="1560575"/>
          </a:xfrm>
          <a:prstGeom prst="rect">
            <a:avLst/>
          </a:prstGeom>
        </p:spPr>
      </p:pic>
      <p:sp>
        <p:nvSpPr>
          <p:cNvPr id="14" name="Scrollen: horizontal 13">
            <a:extLst>
              <a:ext uri="{FF2B5EF4-FFF2-40B4-BE49-F238E27FC236}">
                <a16:creationId xmlns:a16="http://schemas.microsoft.com/office/drawing/2014/main" id="{9F4BEE75-9591-E46B-F469-F9123ACD8CB1}"/>
              </a:ext>
            </a:extLst>
          </p:cNvPr>
          <p:cNvSpPr/>
          <p:nvPr/>
        </p:nvSpPr>
        <p:spPr>
          <a:xfrm>
            <a:off x="1602834" y="946863"/>
            <a:ext cx="4931161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So, 07. Sep ‘25 – Misslungene Führung</a:t>
            </a:r>
            <a:endParaRPr lang="de-DE" b="1" dirty="0"/>
          </a:p>
        </p:txBody>
      </p:sp>
      <p:sp>
        <p:nvSpPr>
          <p:cNvPr id="15" name="Scrollen: horizontal 14">
            <a:extLst>
              <a:ext uri="{FF2B5EF4-FFF2-40B4-BE49-F238E27FC236}">
                <a16:creationId xmlns:a16="http://schemas.microsoft.com/office/drawing/2014/main" id="{B83180B7-CAF3-2160-5DCB-06F2FF2CB42D}"/>
              </a:ext>
            </a:extLst>
          </p:cNvPr>
          <p:cNvSpPr/>
          <p:nvPr/>
        </p:nvSpPr>
        <p:spPr>
          <a:xfrm>
            <a:off x="1599748" y="1730646"/>
            <a:ext cx="5416188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Mo, 08. Sep ‘25 – Götzendienst und Böses</a:t>
            </a:r>
            <a:endParaRPr lang="de-DE" b="1" dirty="0"/>
          </a:p>
        </p:txBody>
      </p:sp>
      <p:sp>
        <p:nvSpPr>
          <p:cNvPr id="18" name="Scrollen: horizontal 17">
            <a:extLst>
              <a:ext uri="{FF2B5EF4-FFF2-40B4-BE49-F238E27FC236}">
                <a16:creationId xmlns:a16="http://schemas.microsoft.com/office/drawing/2014/main" id="{A105F100-73CE-BA99-34B1-E0241ACE29F1}"/>
              </a:ext>
            </a:extLst>
          </p:cNvPr>
          <p:cNvSpPr/>
          <p:nvPr/>
        </p:nvSpPr>
        <p:spPr>
          <a:xfrm>
            <a:off x="1602523" y="2531435"/>
            <a:ext cx="4931472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Di, 09. Sep ‘25 – Schändlich handeln</a:t>
            </a:r>
            <a:endParaRPr lang="de-DE" b="1" dirty="0"/>
          </a:p>
        </p:txBody>
      </p:sp>
      <p:sp>
        <p:nvSpPr>
          <p:cNvPr id="20" name="Scrollen: horizontal 19">
            <a:extLst>
              <a:ext uri="{FF2B5EF4-FFF2-40B4-BE49-F238E27FC236}">
                <a16:creationId xmlns:a16="http://schemas.microsoft.com/office/drawing/2014/main" id="{4489FD4C-393A-75FA-0F5D-A545B1FDF768}"/>
              </a:ext>
            </a:extLst>
          </p:cNvPr>
          <p:cNvSpPr/>
          <p:nvPr/>
        </p:nvSpPr>
        <p:spPr>
          <a:xfrm>
            <a:off x="1602523" y="4177356"/>
            <a:ext cx="5416188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Mi, 10. Sep ‘25 – GOTTES gerechter Zorn</a:t>
            </a:r>
            <a:endParaRPr lang="de-DE" b="1" dirty="0"/>
          </a:p>
        </p:txBody>
      </p:sp>
      <p:sp>
        <p:nvSpPr>
          <p:cNvPr id="21" name="Scrollen: horizontal 20">
            <a:extLst>
              <a:ext uri="{FF2B5EF4-FFF2-40B4-BE49-F238E27FC236}">
                <a16:creationId xmlns:a16="http://schemas.microsoft.com/office/drawing/2014/main" id="{D83C1494-BE83-E48C-B25D-13117AAA0330}"/>
              </a:ext>
            </a:extLst>
          </p:cNvPr>
          <p:cNvSpPr/>
          <p:nvPr/>
        </p:nvSpPr>
        <p:spPr>
          <a:xfrm>
            <a:off x="1605298" y="4978152"/>
            <a:ext cx="3781343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Do, 11. Sep ‘25 – Fürbitte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97007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4" grpId="0" uiExpand="1" build="p" animBg="1"/>
      <p:bldP spid="15" grpId="0" uiExpand="1" build="p" animBg="1"/>
      <p:bldP spid="18" grpId="0" uiExpand="1" build="p" animBg="1"/>
      <p:bldP spid="20" grpId="0" uiExpand="1" build="p" animBg="1"/>
      <p:bldP spid="21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772AF-C616-EA90-E60F-5726796F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C2B1B3-5F61-524C-4571-87469758F88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0D294-6636-D5BC-56B9-8AD6EA412E41}"/>
              </a:ext>
            </a:extLst>
          </p:cNvPr>
          <p:cNvSpPr txBox="1"/>
          <p:nvPr/>
        </p:nvSpPr>
        <p:spPr>
          <a:xfrm>
            <a:off x="1047405" y="5288340"/>
            <a:ext cx="10987996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GLAUBENSABFALL</a:t>
            </a:r>
          </a:p>
        </p:txBody>
      </p:sp>
    </p:spTree>
    <p:extLst>
      <p:ext uri="{BB962C8B-B14F-4D97-AF65-F5344CB8AC3E}">
        <p14:creationId xmlns:p14="http://schemas.microsoft.com/office/powerpoint/2010/main" val="3694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19595E-6D74-BB8E-B49E-1AC92F7E9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, gelb, Verschwommen enthält.&#10;&#10;KI-generierte Inhalte können fehlerhaft sein.">
            <a:extLst>
              <a:ext uri="{FF2B5EF4-FFF2-40B4-BE49-F238E27FC236}">
                <a16:creationId xmlns:a16="http://schemas.microsoft.com/office/drawing/2014/main" id="{DAD5923A-89DD-5413-981B-1936BE41B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74" y="-76199"/>
            <a:ext cx="12326475" cy="698463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094A857-4EB4-6C97-4E8A-AEB93E57A4D9}"/>
              </a:ext>
            </a:extLst>
          </p:cNvPr>
          <p:cNvSpPr txBox="1"/>
          <p:nvPr/>
        </p:nvSpPr>
        <p:spPr>
          <a:xfrm>
            <a:off x="4848322" y="152991"/>
            <a:ext cx="7045586" cy="769441"/>
          </a:xfrm>
          <a:prstGeom prst="rect">
            <a:avLst/>
          </a:prstGeom>
          <a:gradFill>
            <a:gsLst>
              <a:gs pos="1835">
                <a:schemeClr val="bg1">
                  <a:lumMod val="50000"/>
                </a:schemeClr>
              </a:gs>
              <a:gs pos="2000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rgbClr val="CDDBBF"/>
              </a:gs>
              <a:gs pos="35000">
                <a:srgbClr val="D7D9A8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15600000" scaled="0"/>
          </a:gra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4400" b="1" dirty="0">
                <a:ln>
                  <a:solidFill>
                    <a:srgbClr val="AB938E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AARONS SCHWÄCHE</a:t>
            </a:r>
            <a:endParaRPr lang="en" sz="4400" b="1" dirty="0">
              <a:ln>
                <a:solidFill>
                  <a:srgbClr val="AB938E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57AC8D9-023D-DE9B-3EBF-999985AB5E0D}"/>
              </a:ext>
            </a:extLst>
          </p:cNvPr>
          <p:cNvSpPr txBox="1"/>
          <p:nvPr/>
        </p:nvSpPr>
        <p:spPr>
          <a:xfrm>
            <a:off x="0" y="1081808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Obwohl das hebräische Wort „ELOHIM“ die Mehrzahl von „GOTT“ ist, </a:t>
            </a:r>
            <a:br>
              <a:rPr lang="de-DE" sz="2400" b="1" dirty="0"/>
            </a:br>
            <a:r>
              <a:rPr lang="de-DE" sz="2400" b="1" dirty="0"/>
              <a:t>wird es üblicherweise verwendet, </a:t>
            </a:r>
            <a:br>
              <a:rPr lang="de-DE" sz="2400" b="1" dirty="0"/>
            </a:br>
            <a:r>
              <a:rPr lang="de-DE" sz="2400" b="1" dirty="0"/>
              <a:t>um den einen GOTT zu bezeichnen: </a:t>
            </a:r>
            <a:br>
              <a:rPr lang="de-DE" sz="2400" b="1" dirty="0"/>
            </a:br>
            <a:r>
              <a:rPr lang="de-DE" sz="2400" b="1" dirty="0"/>
              <a:t>„Ich bin Jehova, dein GOTT [ELOHIM], </a:t>
            </a:r>
            <a:br>
              <a:rPr lang="de-DE" sz="2400" b="1" dirty="0"/>
            </a:br>
            <a:r>
              <a:rPr lang="de-DE" sz="2400" b="1" dirty="0"/>
              <a:t>Der dich aus dem Land Ägypten geführt hat“ </a:t>
            </a:r>
            <a:br>
              <a:rPr lang="de-DE" sz="2400" b="1" dirty="0"/>
            </a:br>
            <a:r>
              <a:rPr lang="de-DE" sz="2400" b="1" dirty="0"/>
              <a:t>(2. Mose 20,2). </a:t>
            </a:r>
            <a:endParaRPr lang="en" sz="24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8469257-724E-9203-1B04-5E30F19DDD90}"/>
              </a:ext>
            </a:extLst>
          </p:cNvPr>
          <p:cNvSpPr txBox="1"/>
          <p:nvPr/>
        </p:nvSpPr>
        <p:spPr>
          <a:xfrm>
            <a:off x="282453" y="3300913"/>
            <a:ext cx="8264786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/>
              <a:t>In Moses' Abwesenheit forderten die Menschen von Aaron, </a:t>
            </a:r>
            <a:br>
              <a:rPr lang="de-DE" sz="2400" b="1" dirty="0"/>
            </a:br>
            <a:r>
              <a:rPr lang="de-DE" sz="2400" b="1" dirty="0"/>
              <a:t>ihnen einen </a:t>
            </a:r>
            <a:r>
              <a:rPr lang="de-DE" sz="2400" b="1" u="sng" dirty="0">
                <a:solidFill>
                  <a:srgbClr val="771101"/>
                </a:solidFill>
              </a:rPr>
              <a:t>sichtbaren ELOHIM </a:t>
            </a:r>
            <a:r>
              <a:rPr lang="de-DE" sz="2400" b="1" dirty="0"/>
              <a:t>zu machen, </a:t>
            </a:r>
            <a:br>
              <a:rPr lang="de-DE" sz="2400" b="1" dirty="0"/>
            </a:br>
            <a:r>
              <a:rPr lang="de-DE" sz="2400" b="1" dirty="0"/>
              <a:t>den sie anbeten konnten. </a:t>
            </a:r>
          </a:p>
          <a:p>
            <a:pPr>
              <a:spcBef>
                <a:spcPts val="600"/>
              </a:spcBef>
            </a:pPr>
            <a:r>
              <a:rPr lang="de-DE" sz="2400" b="1" dirty="0"/>
              <a:t>Bald hatten sie die </a:t>
            </a:r>
            <a:r>
              <a:rPr lang="de-DE" sz="2400" b="1" dirty="0">
                <a:solidFill>
                  <a:srgbClr val="771101"/>
                </a:solidFill>
              </a:rPr>
              <a:t>GEBOTE</a:t>
            </a:r>
            <a:r>
              <a:rPr lang="de-DE" sz="2400" b="1" dirty="0"/>
              <a:t>, die sie erhalten hatten</a:t>
            </a:r>
            <a:br>
              <a:rPr lang="de-DE" sz="2400" b="1" dirty="0"/>
            </a:br>
            <a:r>
              <a:rPr lang="de-DE" sz="2400" b="1" dirty="0"/>
              <a:t>und ihre Verpflichtung, sie zu </a:t>
            </a:r>
            <a:r>
              <a:rPr lang="de-DE" sz="2400" b="1" dirty="0">
                <a:solidFill>
                  <a:srgbClr val="771101"/>
                </a:solidFill>
              </a:rPr>
              <a:t>befolgen</a:t>
            </a:r>
            <a:r>
              <a:rPr lang="de-DE" sz="2400" b="1" dirty="0"/>
              <a:t>, </a:t>
            </a:r>
            <a:r>
              <a:rPr lang="de-DE" sz="2400" b="1" dirty="0">
                <a:solidFill>
                  <a:srgbClr val="771101"/>
                </a:solidFill>
              </a:rPr>
              <a:t>vergessen </a:t>
            </a:r>
            <a:br>
              <a:rPr lang="de-DE" sz="2400" b="1" dirty="0"/>
            </a:br>
            <a:r>
              <a:rPr lang="de-DE" sz="2400" b="1" dirty="0"/>
              <a:t>(2. Mose 24,7). </a:t>
            </a:r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0AD7A2A0-1F61-5B17-083B-206CA99D6ED1}"/>
              </a:ext>
            </a:extLst>
          </p:cNvPr>
          <p:cNvSpPr txBox="1"/>
          <p:nvPr/>
        </p:nvSpPr>
        <p:spPr>
          <a:xfrm>
            <a:off x="3509820" y="5218075"/>
            <a:ext cx="82647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/>
              <a:t>Es könnte beim oberflächlichen Bibellesen </a:t>
            </a:r>
            <a:br>
              <a:rPr lang="de-DE" sz="2400" b="1" dirty="0"/>
            </a:br>
            <a:r>
              <a:rPr lang="de-DE" sz="2400" b="1" dirty="0"/>
              <a:t>tatsächlich der Eindruck entstehen, </a:t>
            </a:r>
            <a:br>
              <a:rPr lang="de-DE" sz="2400" b="1" dirty="0"/>
            </a:br>
            <a:r>
              <a:rPr lang="de-DE" sz="2400" b="1" dirty="0"/>
              <a:t>dass alles so heiter und harmlos abgelaufen sei.</a:t>
            </a:r>
            <a:br>
              <a:rPr lang="de-DE" sz="2400" b="1" dirty="0"/>
            </a:br>
            <a:r>
              <a:rPr lang="de-DE" sz="2400" b="1" dirty="0"/>
              <a:t>Aber, dem war nicht so!</a:t>
            </a:r>
            <a:endParaRPr lang="en" sz="2400" b="1" dirty="0"/>
          </a:p>
        </p:txBody>
      </p:sp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75547BA9-FB29-AA80-FD17-353C70E5E3EE}"/>
              </a:ext>
            </a:extLst>
          </p:cNvPr>
          <p:cNvSpPr/>
          <p:nvPr/>
        </p:nvSpPr>
        <p:spPr>
          <a:xfrm>
            <a:off x="51003" y="13821"/>
            <a:ext cx="4931161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So, 07. Sep ‘25 – Misslungene Führung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00553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 build="p"/>
      <p:bldP spid="2" grpId="0" build="p"/>
      <p:bldP spid="4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, gelb, Verschwommen enthält.&#10;&#10;KI-generierte Inhalte können fehlerhaft sein.">
            <a:extLst>
              <a:ext uri="{FF2B5EF4-FFF2-40B4-BE49-F238E27FC236}">
                <a16:creationId xmlns:a16="http://schemas.microsoft.com/office/drawing/2014/main" id="{D34B77DA-536E-674A-32DE-C46D1EC29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74" y="-76199"/>
            <a:ext cx="12326475" cy="6984632"/>
          </a:xfrm>
          <a:prstGeom prst="rect">
            <a:avLst/>
          </a:prstGeom>
        </p:spPr>
      </p:pic>
      <p:pic>
        <p:nvPicPr>
          <p:cNvPr id="14" name="Imagen 13" descr="Un grupo de personas paradas en una montaña&#10;&#10;El contenido generado por IA puede ser incorrecto.">
            <a:extLst>
              <a:ext uri="{FF2B5EF4-FFF2-40B4-BE49-F238E27FC236}">
                <a16:creationId xmlns:a16="http://schemas.microsoft.com/office/drawing/2014/main" id="{991929F4-42DE-1760-C7EB-F3174C4F93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413" y="-86521"/>
            <a:ext cx="5258594" cy="580730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2DB7411-CC44-277A-54AA-C31C4F2F3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06" y="1513157"/>
            <a:ext cx="6309357" cy="33684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BC6177D-4D7C-169A-30CD-049306D7FF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2135" b="-30610"/>
          <a:stretch>
            <a:fillRect/>
          </a:stretch>
        </p:blipFill>
        <p:spPr>
          <a:xfrm>
            <a:off x="309807" y="1958803"/>
            <a:ext cx="4835400" cy="42290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AF8A385F-2CDE-2551-AB10-B54BA0F931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865" t="-4030"/>
          <a:stretch>
            <a:fillRect/>
          </a:stretch>
        </p:blipFill>
        <p:spPr>
          <a:xfrm>
            <a:off x="395773" y="2368663"/>
            <a:ext cx="3520986" cy="33684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BEDA034-D58F-C20D-F463-FEFE389D1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7265" y="2407861"/>
            <a:ext cx="1393728" cy="25876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DEE4A14-6A9A-F4A9-24D9-E011C707C5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346" y="2803499"/>
            <a:ext cx="6979045" cy="32673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87AA3CFB-28DD-5B1D-D6D5-88DFEF7203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125" y="3219620"/>
            <a:ext cx="3131190" cy="326733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608BC0A2-6194-F8D2-0154-4BAC02464A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5428" y="3213386"/>
            <a:ext cx="1303674" cy="3391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182FBA-FEAC-74ED-7A91-AD2055A4BAFB}"/>
              </a:ext>
            </a:extLst>
          </p:cNvPr>
          <p:cNvSpPr txBox="1"/>
          <p:nvPr/>
        </p:nvSpPr>
        <p:spPr>
          <a:xfrm>
            <a:off x="4836608" y="174939"/>
            <a:ext cx="7045586" cy="769441"/>
          </a:xfrm>
          <a:prstGeom prst="rect">
            <a:avLst/>
          </a:prstGeom>
          <a:gradFill>
            <a:gsLst>
              <a:gs pos="1835">
                <a:schemeClr val="bg1">
                  <a:lumMod val="50000"/>
                </a:schemeClr>
              </a:gs>
              <a:gs pos="2000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rgbClr val="CDDBBF"/>
              </a:gs>
              <a:gs pos="35000">
                <a:srgbClr val="D7D9A8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15600000" scaled="0"/>
          </a:gra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4400" b="1" dirty="0">
                <a:ln>
                  <a:solidFill>
                    <a:srgbClr val="AB938E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AARONS SCHWÄCHE</a:t>
            </a:r>
            <a:endParaRPr lang="en" sz="4400" b="1" dirty="0">
              <a:ln>
                <a:solidFill>
                  <a:srgbClr val="AB938E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316EC00-0009-ADDC-5015-982DDDDE7491}"/>
              </a:ext>
            </a:extLst>
          </p:cNvPr>
          <p:cNvGrpSpPr/>
          <p:nvPr/>
        </p:nvGrpSpPr>
        <p:grpSpPr>
          <a:xfrm>
            <a:off x="309806" y="4029990"/>
            <a:ext cx="11572388" cy="2693476"/>
            <a:chOff x="309806" y="4029990"/>
            <a:chExt cx="11572388" cy="2693476"/>
          </a:xfrm>
        </p:grpSpPr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BCC605A9-9A81-57A0-1D9D-F8782196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9806" y="4029990"/>
              <a:ext cx="11327674" cy="2618747"/>
            </a:xfrm>
            <a:prstGeom prst="rect">
              <a:avLst/>
            </a:prstGeom>
          </p:spPr>
        </p:pic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B0441830-0426-6462-27FF-77322511A609}"/>
                </a:ext>
              </a:extLst>
            </p:cNvPr>
            <p:cNvSpPr txBox="1"/>
            <p:nvPr/>
          </p:nvSpPr>
          <p:spPr>
            <a:xfrm>
              <a:off x="5607518" y="6354134"/>
              <a:ext cx="62746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b="1" dirty="0"/>
                <a:t>https://egwwritings.org/read?panels=p793.1381&amp;index=0</a:t>
              </a:r>
            </a:p>
          </p:txBody>
        </p:sp>
      </p:grpSp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A955437C-EF2E-4A4D-C9B1-CD35219A25B9}"/>
              </a:ext>
            </a:extLst>
          </p:cNvPr>
          <p:cNvSpPr/>
          <p:nvPr/>
        </p:nvSpPr>
        <p:spPr>
          <a:xfrm>
            <a:off x="68159" y="73002"/>
            <a:ext cx="4931161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So, 07. Sep ‘25 – Misslungene Führung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5430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818F02-588D-BFAB-F93D-002DF3C3C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8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Screenshot, gelb, Verschwommen enthält.&#10;&#10;KI-generierte Inhalte können fehlerhaft sein.">
            <a:extLst>
              <a:ext uri="{FF2B5EF4-FFF2-40B4-BE49-F238E27FC236}">
                <a16:creationId xmlns:a16="http://schemas.microsoft.com/office/drawing/2014/main" id="{289B0195-C8EC-58F8-AEF4-0A5B361ED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" r="2" b="2"/>
          <a:stretch>
            <a:fillRect/>
          </a:stretch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4" name="Imagen 13" descr="Un grupo de personas paradas en una montaña&#10;&#10;El contenido generado por IA puede ser incorrecto.">
            <a:extLst>
              <a:ext uri="{FF2B5EF4-FFF2-40B4-BE49-F238E27FC236}">
                <a16:creationId xmlns:a16="http://schemas.microsoft.com/office/drawing/2014/main" id="{8EA0E3D9-18D8-3FB1-9510-42A7F0860A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30" r="4" b="20460"/>
          <a:stretch>
            <a:fillRect/>
          </a:stretch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9272CA6-37B8-34D0-09A0-9F59511942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131810" y="1743934"/>
            <a:ext cx="11245723" cy="490687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4259A6C-6EC1-F045-5C17-8F87A5E81F26}"/>
              </a:ext>
            </a:extLst>
          </p:cNvPr>
          <p:cNvSpPr txBox="1"/>
          <p:nvPr/>
        </p:nvSpPr>
        <p:spPr>
          <a:xfrm>
            <a:off x="1607270" y="717696"/>
            <a:ext cx="5505814" cy="8961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ln>
                  <a:solidFill>
                    <a:srgbClr val="AB938E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AARONS SCHWÄCHE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0C0B7AF-BB95-993E-D57D-5CBBF3E49CC4}"/>
              </a:ext>
            </a:extLst>
          </p:cNvPr>
          <p:cNvSpPr txBox="1"/>
          <p:nvPr/>
        </p:nvSpPr>
        <p:spPr>
          <a:xfrm rot="5400000">
            <a:off x="10239364" y="4833565"/>
            <a:ext cx="3087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Ellen Gould White, Patriarchen u. Propheten,</a:t>
            </a:r>
            <a:br>
              <a:rPr lang="de-DE" b="1" dirty="0"/>
            </a:br>
            <a:r>
              <a:rPr lang="de-DE" b="1" dirty="0"/>
              <a:t>S. 291,2-4</a:t>
            </a:r>
          </a:p>
        </p:txBody>
      </p:sp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AAD0D7F0-862A-8F8A-D5F0-189E4BBFBA42}"/>
              </a:ext>
            </a:extLst>
          </p:cNvPr>
          <p:cNvSpPr/>
          <p:nvPr/>
        </p:nvSpPr>
        <p:spPr>
          <a:xfrm>
            <a:off x="197347" y="104524"/>
            <a:ext cx="4931161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So, 07. Sep ‘25 – Misslungene Führung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91464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BCC878-A9D2-DDAB-7330-C5A599823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, gelb, Verschwommen enthält.&#10;&#10;KI-generierte Inhalte können fehlerhaft sein.">
            <a:extLst>
              <a:ext uri="{FF2B5EF4-FFF2-40B4-BE49-F238E27FC236}">
                <a16:creationId xmlns:a16="http://schemas.microsoft.com/office/drawing/2014/main" id="{52811E0D-8AA1-774E-E90D-77A2670AA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16"/>
            <a:ext cx="12333513" cy="698862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D7D95A4-4365-2FEF-C562-D129B0DC75D2}"/>
              </a:ext>
            </a:extLst>
          </p:cNvPr>
          <p:cNvSpPr txBox="1"/>
          <p:nvPr/>
        </p:nvSpPr>
        <p:spPr>
          <a:xfrm>
            <a:off x="4848322" y="152991"/>
            <a:ext cx="7045586" cy="769441"/>
          </a:xfrm>
          <a:prstGeom prst="rect">
            <a:avLst/>
          </a:prstGeom>
          <a:gradFill>
            <a:gsLst>
              <a:gs pos="1835">
                <a:schemeClr val="bg1">
                  <a:lumMod val="50000"/>
                </a:schemeClr>
              </a:gs>
              <a:gs pos="2000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rgbClr val="CDDBBF"/>
              </a:gs>
              <a:gs pos="35000">
                <a:srgbClr val="D7D9A8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15600000" scaled="0"/>
          </a:gra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4400" b="1" dirty="0">
                <a:ln>
                  <a:solidFill>
                    <a:srgbClr val="AB938E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AARONS SCHWÄCHE</a:t>
            </a:r>
            <a:endParaRPr lang="en" sz="4400" b="1" dirty="0">
              <a:ln>
                <a:solidFill>
                  <a:srgbClr val="AB938E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CuadroTexto 4">
            <a:extLst>
              <a:ext uri="{FF2B5EF4-FFF2-40B4-BE49-F238E27FC236}">
                <a16:creationId xmlns:a16="http://schemas.microsoft.com/office/drawing/2014/main" id="{9C6E3992-5C9F-A7F2-497A-A31F4B4BB659}"/>
              </a:ext>
            </a:extLst>
          </p:cNvPr>
          <p:cNvSpPr txBox="1"/>
          <p:nvPr/>
        </p:nvSpPr>
        <p:spPr>
          <a:xfrm>
            <a:off x="4648200" y="922432"/>
            <a:ext cx="7543800" cy="861774"/>
          </a:xfrm>
          <a:prstGeom prst="rect">
            <a:avLst/>
          </a:prstGeom>
          <a:gradFill>
            <a:gsLst>
              <a:gs pos="1835">
                <a:schemeClr val="bg1">
                  <a:lumMod val="50000"/>
                </a:schemeClr>
              </a:gs>
              <a:gs pos="2000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rgbClr val="CDDBBF"/>
              </a:gs>
              <a:gs pos="35000">
                <a:srgbClr val="D7D9A8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15600000" scaled="0"/>
          </a:gra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Als das Aaron sah, baute er einen Altar vor ihm (dem Kalb) </a:t>
            </a:r>
            <a:br>
              <a:rPr lang="de-DE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und ließ ausrufen und sprach: ,Morgen ist des Herrn (Kalb) Fest.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’ </a:t>
            </a:r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” </a:t>
            </a:r>
            <a:br>
              <a:rPr lang="en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(2. Mose 32:5)</a:t>
            </a:r>
          </a:p>
        </p:txBody>
      </p:sp>
      <p:pic>
        <p:nvPicPr>
          <p:cNvPr id="10" name="Imagen 9" descr="Imagen que contiene montaña, exterior, hombre, mujer&#10;&#10;El contenido generado por IA puede ser incorrecto.">
            <a:extLst>
              <a:ext uri="{FF2B5EF4-FFF2-40B4-BE49-F238E27FC236}">
                <a16:creationId xmlns:a16="http://schemas.microsoft.com/office/drawing/2014/main" id="{08FD9F88-7B7B-4654-CB14-2203936F6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9312" y="3487767"/>
            <a:ext cx="3203065" cy="327780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B18A8F9-FD68-DA03-555D-F9975E25C8E2}"/>
              </a:ext>
            </a:extLst>
          </p:cNvPr>
          <p:cNvSpPr txBox="1"/>
          <p:nvPr/>
        </p:nvSpPr>
        <p:spPr>
          <a:xfrm>
            <a:off x="108858" y="1425563"/>
            <a:ext cx="275408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Aarons </a:t>
            </a:r>
            <a:br>
              <a:rPr lang="de-DE" sz="2000" b="1" dirty="0"/>
            </a:br>
            <a:r>
              <a:rPr lang="de-DE" sz="2000" b="1" dirty="0"/>
              <a:t>anfängliches Zögern, </a:t>
            </a:r>
            <a:br>
              <a:rPr lang="de-DE" sz="2000" b="1" dirty="0"/>
            </a:br>
            <a:r>
              <a:rPr lang="de-DE" sz="2000" b="1" dirty="0"/>
              <a:t>mit dem Volk </a:t>
            </a:r>
            <a:br>
              <a:rPr lang="de-DE" sz="2000" b="1" dirty="0"/>
            </a:br>
            <a:r>
              <a:rPr lang="de-DE" sz="2000" b="1" dirty="0"/>
              <a:t>zu verhandeln </a:t>
            </a:r>
            <a:br>
              <a:rPr lang="de-DE" sz="2000" b="1" dirty="0"/>
            </a:br>
            <a:r>
              <a:rPr lang="de-DE" sz="2000" b="1" dirty="0"/>
              <a:t>(2. Mose 32,2), </a:t>
            </a:r>
            <a:br>
              <a:rPr lang="de-DE" sz="2000" b="1" dirty="0"/>
            </a:br>
            <a:r>
              <a:rPr lang="de-DE" sz="2000" b="1" dirty="0"/>
              <a:t>führte dazu, </a:t>
            </a:r>
            <a:br>
              <a:rPr lang="de-DE" sz="2000" b="1" dirty="0"/>
            </a:br>
            <a:r>
              <a:rPr lang="de-DE" sz="2000" b="1" dirty="0"/>
              <a:t>dass er </a:t>
            </a:r>
            <a:br>
              <a:rPr lang="de-DE" sz="2000" b="1" dirty="0"/>
            </a:br>
            <a:r>
              <a:rPr lang="de-DE" sz="2000" b="1" dirty="0"/>
              <a:t>die Abtrünnigkeit </a:t>
            </a:r>
            <a:br>
              <a:rPr lang="de-DE" sz="2000" b="1" dirty="0"/>
            </a:br>
            <a:r>
              <a:rPr lang="de-DE" sz="2000" b="1" dirty="0"/>
              <a:t>anführte, </a:t>
            </a:r>
            <a:br>
              <a:rPr lang="de-DE" sz="2000" b="1" dirty="0"/>
            </a:br>
            <a:r>
              <a:rPr lang="de-DE" sz="2000" b="1" dirty="0"/>
              <a:t>anstatt </a:t>
            </a:r>
            <a:br>
              <a:rPr lang="de-DE" sz="2000" b="1" dirty="0"/>
            </a:br>
            <a:r>
              <a:rPr lang="de-DE" sz="2000" b="1" dirty="0"/>
              <a:t>sie auszurotten.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28BEC17-90A2-9EED-BCBD-5737DD8BBDCD}"/>
              </a:ext>
            </a:extLst>
          </p:cNvPr>
          <p:cNvSpPr txBox="1"/>
          <p:nvPr/>
        </p:nvSpPr>
        <p:spPr>
          <a:xfrm>
            <a:off x="8470953" y="1734734"/>
            <a:ext cx="381971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Anstatt sie </a:t>
            </a:r>
            <a:br>
              <a:rPr lang="de-DE" sz="2000" b="1" dirty="0"/>
            </a:br>
            <a:r>
              <a:rPr lang="de-DE" sz="2000" b="1" dirty="0"/>
              <a:t>an das Verbot der Götzenanbetung zu erinnern, fertigte Aaron ihnen </a:t>
            </a:r>
            <a:br>
              <a:rPr lang="de-DE" sz="2000" b="1" dirty="0"/>
            </a:br>
            <a:r>
              <a:rPr lang="de-DE" sz="2000" b="1" dirty="0"/>
              <a:t>ein goldenes Kalb an. </a:t>
            </a:r>
            <a:endParaRPr lang="en" sz="2000" b="1" dirty="0"/>
          </a:p>
        </p:txBody>
      </p:sp>
      <p:pic>
        <p:nvPicPr>
          <p:cNvPr id="9" name="Imagen 13" descr="Un grupo de personas paradas en una montaña&#10;&#10;El contenido generado por IA puede ser incorrecto.">
            <a:extLst>
              <a:ext uri="{FF2B5EF4-FFF2-40B4-BE49-F238E27FC236}">
                <a16:creationId xmlns:a16="http://schemas.microsoft.com/office/drawing/2014/main" id="{4A969255-8102-F469-FEEA-5B87189968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309"/>
          <a:stretch>
            <a:fillRect/>
          </a:stretch>
        </p:blipFill>
        <p:spPr>
          <a:xfrm>
            <a:off x="2671457" y="1314411"/>
            <a:ext cx="5767533" cy="361079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CuadroTexto 7">
            <a:extLst>
              <a:ext uri="{FF2B5EF4-FFF2-40B4-BE49-F238E27FC236}">
                <a16:creationId xmlns:a16="http://schemas.microsoft.com/office/drawing/2014/main" id="{7E6C4EA2-5D6C-0DBD-E5ED-DD0A30047EBB}"/>
              </a:ext>
            </a:extLst>
          </p:cNvPr>
          <p:cNvSpPr txBox="1"/>
          <p:nvPr/>
        </p:nvSpPr>
        <p:spPr>
          <a:xfrm>
            <a:off x="3239781" y="4849660"/>
            <a:ext cx="57618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„Und sie sprachen: </a:t>
            </a:r>
            <a:br>
              <a:rPr lang="de-DE" sz="2400" b="1" dirty="0"/>
            </a:br>
            <a:r>
              <a:rPr lang="de-DE" sz="2400" b="1" dirty="0"/>
              <a:t>,Das sind deine Götter, ISRAEL, </a:t>
            </a:r>
            <a:br>
              <a:rPr lang="de-DE" sz="2400" b="1" dirty="0"/>
            </a:br>
            <a:r>
              <a:rPr lang="de-DE" sz="2400" b="1" dirty="0"/>
              <a:t>die dich aus Ägyptenland geführt haben!“ </a:t>
            </a:r>
            <a:br>
              <a:rPr lang="de-DE" sz="2400" b="1" dirty="0"/>
            </a:br>
            <a:r>
              <a:rPr lang="de-DE" sz="2400" b="1" dirty="0"/>
              <a:t>(2. Mose 32,4).</a:t>
            </a:r>
            <a:endParaRPr lang="en" sz="2400" b="1" dirty="0"/>
          </a:p>
        </p:txBody>
      </p:sp>
      <p:sp>
        <p:nvSpPr>
          <p:cNvPr id="6" name="Scrollen: horizontal 5">
            <a:extLst>
              <a:ext uri="{FF2B5EF4-FFF2-40B4-BE49-F238E27FC236}">
                <a16:creationId xmlns:a16="http://schemas.microsoft.com/office/drawing/2014/main" id="{55B0688C-472A-88B4-048A-C241586804BC}"/>
              </a:ext>
            </a:extLst>
          </p:cNvPr>
          <p:cNvSpPr/>
          <p:nvPr/>
        </p:nvSpPr>
        <p:spPr>
          <a:xfrm>
            <a:off x="205876" y="188544"/>
            <a:ext cx="4931161" cy="511629"/>
          </a:xfrm>
          <a:prstGeom prst="horizontalScroll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So, 07. Sep ‘25 – Misslungene Führung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95526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2099</Words>
  <Application>Microsoft Office PowerPoint</Application>
  <PresentationFormat>Panorámica</PresentationFormat>
  <Paragraphs>109</Paragraphs>
  <Slides>20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Aptos</vt:lpstr>
      <vt:lpstr>Candara</vt:lpstr>
      <vt:lpstr>Constantia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151</cp:revision>
  <dcterms:created xsi:type="dcterms:W3CDTF">2025-08-02T14:02:20Z</dcterms:created>
  <dcterms:modified xsi:type="dcterms:W3CDTF">2025-09-14T17:43:51Z</dcterms:modified>
</cp:coreProperties>
</file>