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12" r:id="rId4"/>
    <p:sldId id="315" r:id="rId5"/>
    <p:sldId id="313" r:id="rId6"/>
    <p:sldId id="317" r:id="rId7"/>
    <p:sldId id="318" r:id="rId8"/>
    <p:sldId id="319" r:id="rId9"/>
    <p:sldId id="320" r:id="rId10"/>
    <p:sldId id="324" r:id="rId11"/>
    <p:sldId id="321" r:id="rId12"/>
    <p:sldId id="325" r:id="rId13"/>
    <p:sldId id="322" r:id="rId14"/>
    <p:sldId id="323" r:id="rId15"/>
  </p:sldIdLst>
  <p:sldSz cx="12192000" cy="6858000"/>
  <p:notesSz cx="6858000" cy="9144000"/>
  <p:embeddedFontLst>
    <p:embeddedFont>
      <p:font typeface="Candara" panose="020E0502030303020204" pitchFamily="34"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4"/>
    <a:srgbClr val="FFE271"/>
    <a:srgbClr val="78FF71"/>
    <a:srgbClr val="79FF71"/>
    <a:srgbClr val="70F1FF"/>
    <a:srgbClr val="FF9292"/>
    <a:srgbClr val="90FFF8"/>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en" sz="1900" b="1" dirty="0">
              <a:effectLst>
                <a:outerShdw blurRad="38100" dist="38100" dir="2700000" algn="tl">
                  <a:srgbClr val="000000">
                    <a:alpha val="43137"/>
                  </a:srgbClr>
                </a:outerShdw>
              </a:effectLst>
            </a:rPr>
            <a:t>Den HERRN, deinen GOTT lieben</a:t>
          </a: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en" sz="1900" b="1" dirty="0">
              <a:effectLst>
                <a:outerShdw blurRad="38100" dist="38100" dir="2700000" algn="tl">
                  <a:srgbClr val="000000">
                    <a:alpha val="43137"/>
                  </a:srgbClr>
                </a:outerShdw>
              </a:effectLst>
            </a:rPr>
            <a:t>Gehorsam mit IHM  wandeln</a:t>
          </a: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de-DE" sz="1900" b="1" dirty="0">
              <a:effectLst>
                <a:outerShdw blurRad="38100" dist="38100" dir="2700000" algn="tl">
                  <a:srgbClr val="000000">
                    <a:alpha val="43137"/>
                  </a:srgbClr>
                </a:outerShdw>
              </a:effectLst>
            </a:rPr>
            <a:t>SEINE GEBOTE halten</a:t>
          </a:r>
          <a:endParaRPr lang="en" sz="1900" b="1" dirty="0">
            <a:effectLst>
              <a:outerShdw blurRad="38100" dist="38100" dir="2700000" algn="tl">
                <a:srgbClr val="000000">
                  <a:alpha val="43137"/>
                </a:srgbClr>
              </a:outerShdw>
            </a:effectLst>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en" sz="1900" b="1" dirty="0">
              <a:solidFill>
                <a:schemeClr val="tx1"/>
              </a:solidFill>
            </a:rPr>
            <a:t>Dich an IHN klammern</a:t>
          </a: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de-DE" sz="1900" b="1" dirty="0">
              <a:solidFill>
                <a:schemeClr val="tx1"/>
              </a:solidFill>
            </a:rPr>
            <a:t>IHM von </a:t>
          </a:r>
          <a:br>
            <a:rPr lang="de-DE" sz="1900" b="1" dirty="0">
              <a:solidFill>
                <a:schemeClr val="tx1"/>
              </a:solidFill>
            </a:rPr>
          </a:br>
          <a:r>
            <a:rPr lang="de-DE" sz="1900" b="1" dirty="0">
              <a:solidFill>
                <a:schemeClr val="tx1"/>
              </a:solidFill>
            </a:rPr>
            <a:t>ganzem Herzen und ganzer Seele dienen</a:t>
          </a:r>
          <a:endParaRPr lang="en" sz="1900" b="1" dirty="0">
            <a:solidFill>
              <a:schemeClr val="tx1"/>
            </a:solidFill>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de-DE" sz="1750" b="1" dirty="0"/>
            <a:t>Liebe ist das Prinzip, das uns zu GOTT führen sollte. </a:t>
          </a:r>
          <a:br>
            <a:rPr lang="de-DE" sz="1750" b="1" dirty="0"/>
          </a:br>
          <a:r>
            <a:rPr lang="de-DE" sz="1750" b="1" dirty="0"/>
            <a:t>Wir lieben IHN, weil ER uns zuerst geliebt hat (1. Joh. 4,19).</a:t>
          </a:r>
          <a:endParaRPr lang="en" sz="1750" b="1" dirty="0"/>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de-DE" sz="1800" b="1" dirty="0"/>
            <a:t>So beschreibt Josua das erwartete Verhalten derer, </a:t>
          </a:r>
          <a:br>
            <a:rPr lang="de-DE" sz="1800" b="1" dirty="0"/>
          </a:br>
          <a:r>
            <a:rPr lang="de-DE" sz="1800" b="1" dirty="0"/>
            <a:t>die sich dafür entscheiden, mit GOTT zu wandeln.</a:t>
          </a:r>
          <a:endParaRPr lang="en" sz="1800" b="1" dirty="0"/>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de-DE" sz="1800" b="1" dirty="0"/>
            <a:t>Gehorsam ist die natürliche Folge eines dankbaren Herzens, das versteht, was GOTT getan hat.</a:t>
          </a:r>
          <a:endParaRPr lang="en" sz="1800" b="1" dirty="0"/>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de-DE" sz="1800" b="1" dirty="0"/>
            <a:t>Wir müssen uns an GOTT klammern, ohne dass irgendwelche Ablenkungen diese Verbindung zerstören.</a:t>
          </a:r>
          <a:endParaRPr lang="en" sz="1800" b="1" dirty="0"/>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de-DE" sz="1800" b="1" dirty="0"/>
            <a:t>Wir finden unseren wahren Lebenszweck, Zufriedenheit und ein erfülltes Leben, wenn wir unserem SCHÖPFER bereitwillig und mit Liebe dienen.</a:t>
          </a:r>
          <a:endParaRPr lang="en" sz="1800" b="1" dirty="0"/>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27" custLinFactNeighborY="-250">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16" custLinFactNeighborY="-168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custScaleY="117784" custLinFactNeighborX="28" custLinFactNeighborY="-491">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16" custLinFactNeighborY="-168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19418">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16" custLinFactNeighborY="-168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1" qsCatId="3D" csTypeId="urn:microsoft.com/office/officeart/2005/8/colors/colorful1#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de-DE" sz="2000" b="1" dirty="0"/>
            <a:t>Sie hörten sich die Anschuldigungen </a:t>
          </a:r>
          <a:br>
            <a:rPr lang="de-DE" sz="2000" b="1" dirty="0"/>
          </a:br>
          <a:r>
            <a:rPr lang="de-DE" sz="2000" b="1" dirty="0"/>
            <a:t>wortlos an.</a:t>
          </a:r>
          <a:endParaRPr lang="es-ES"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de-DE" sz="2000" b="1" dirty="0"/>
            <a:t>Sie riefen GOTT als ihren Zeugen an.</a:t>
          </a:r>
          <a:endParaRPr lang="es-ES" sz="2000"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de-DE" sz="2000" b="1" dirty="0"/>
            <a:t>Sie nahmen es hin, für ihre Sünden bestraft zu werden.</a:t>
          </a:r>
          <a:endParaRPr lang="es-ES" sz="2000"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en" sz="2000" b="1" dirty="0"/>
            <a:t>Sie offenbarten ihre wahren Absichten</a:t>
          </a:r>
          <a:endParaRPr lang="es-ES" sz="2000"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NeighborX="68213"/>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138019" custScaleY="21737" custLinFactX="-37593" custLinFactY="40907"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142312" custScaleY="21737" custLinFactX="-35259" custLinFactY="3371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201747" custScaleY="21737" custLinFactX="-6977" custLinFactY="26238"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161065" custScaleY="21737" custLinFactX="-51911" custLinFactY="1720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de-DE" sz="1900" b="1" dirty="0">
              <a:solidFill>
                <a:schemeClr val="tx1"/>
              </a:solidFill>
              <a:effectLst/>
              <a:latin typeface="+mn-lt"/>
            </a:rPr>
            <a:t>An ihrem Beispiel können wir die notwendigen Schritte erkennen, um in ähnlichen Situationen in Bezug auf Familie, Gemeinde und Gemeinschaft den Frieden wiederherzustellen:</a:t>
          </a:r>
          <a:endParaRPr lang="es-ES" sz="19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de-DE" sz="2000" b="1" dirty="0">
              <a:effectLst>
                <a:outerShdw blurRad="38100" dist="38100" dir="2700000" algn="tl">
                  <a:srgbClr val="000000">
                    <a:alpha val="43137"/>
                  </a:srgbClr>
                </a:outerShdw>
              </a:effectLst>
              <a:latin typeface="+mn-lt"/>
            </a:rPr>
            <a:t>Keine voreiligen Schlüsse ziehen</a:t>
          </a:r>
          <a:endParaRPr lang="es-ES"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de-DE" sz="2000" b="1" dirty="0">
              <a:effectLst>
                <a:outerShdw blurRad="38100" dist="38100" dir="2700000" algn="tl">
                  <a:srgbClr val="000000">
                    <a:alpha val="43137"/>
                  </a:srgbClr>
                </a:outerShdw>
              </a:effectLst>
              <a:latin typeface="+mn-lt"/>
            </a:rPr>
            <a:t>Vor dem Handeln über die Probleme sprechen</a:t>
          </a:r>
          <a:endParaRPr lang="es-ES"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de-DE" sz="2000" b="1" dirty="0">
              <a:effectLst>
                <a:outerShdw blurRad="38100" dist="38100" dir="2700000" algn="tl">
                  <a:srgbClr val="000000">
                    <a:alpha val="43137"/>
                  </a:srgbClr>
                </a:outerShdw>
              </a:effectLst>
              <a:latin typeface="+mn-lt"/>
            </a:rPr>
            <a:t>Sei bereit, Opfer zu bringen, </a:t>
          </a:r>
          <a:br>
            <a:rPr lang="de-DE" sz="2000" b="1" dirty="0">
              <a:effectLst>
                <a:outerShdw blurRad="38100" dist="38100" dir="2700000" algn="tl">
                  <a:srgbClr val="000000">
                    <a:alpha val="43137"/>
                  </a:srgbClr>
                </a:outerShdw>
              </a:effectLst>
              <a:latin typeface="+mn-lt"/>
            </a:rPr>
          </a:br>
          <a:r>
            <a:rPr lang="de-DE" sz="2000" b="1" dirty="0">
              <a:effectLst>
                <a:outerShdw blurRad="38100" dist="38100" dir="2700000" algn="tl">
                  <a:srgbClr val="000000">
                    <a:alpha val="43137"/>
                  </a:srgbClr>
                </a:outerShdw>
              </a:effectLst>
              <a:latin typeface="+mn-lt"/>
            </a:rPr>
            <a:t>um Einigkeit zu erreichen.</a:t>
          </a:r>
          <a:endParaRPr lang="es-ES"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de-DE" sz="2000" b="1" dirty="0">
              <a:effectLst>
                <a:outerShdw blurRad="38100" dist="38100" dir="2700000" algn="tl">
                  <a:srgbClr val="000000">
                    <a:alpha val="43137"/>
                  </a:srgbClr>
                </a:outerShdw>
              </a:effectLst>
              <a:latin typeface="+mn-lt"/>
            </a:rPr>
            <a:t>Reagiere höflich auf die Anklagen.</a:t>
          </a:r>
          <a:endParaRPr lang="es-ES"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de-DE" sz="1900" b="1" dirty="0">
              <a:effectLst>
                <a:outerShdw blurRad="38100" dist="38100" dir="2700000" algn="tl">
                  <a:srgbClr val="000000">
                    <a:alpha val="43137"/>
                  </a:srgbClr>
                </a:outerShdw>
              </a:effectLst>
              <a:latin typeface="+mn-lt"/>
            </a:rPr>
            <a:t>Freut euch, segnet und lobpreist GOTT, wenn der FRIEDE wiederhergestellt ist.</a:t>
          </a:r>
          <a:endParaRPr lang="es-ES" sz="19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2000" b="1" dirty="0">
              <a:effectLst>
                <a:outerShdw blurRad="38100" dist="38100" dir="2700000" algn="tl">
                  <a:srgbClr val="000000">
                    <a:alpha val="43137"/>
                  </a:srgbClr>
                </a:outerShdw>
              </a:effectLst>
              <a:latin typeface="+mn-lt"/>
            </a:rPr>
            <a:t>Unsere Gedanken äußern</a:t>
          </a:r>
          <a:endParaRPr lang="en" sz="2000" b="1"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ScaleY="120158" custLinFactNeighborX="21558" custLinFactNeighborY="17722">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5498859" y="-2773946"/>
          <a:ext cx="804751" cy="636238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77875">
            <a:lnSpc>
              <a:spcPct val="90000"/>
            </a:lnSpc>
            <a:spcBef>
              <a:spcPct val="0"/>
            </a:spcBef>
            <a:spcAft>
              <a:spcPct val="15000"/>
            </a:spcAft>
            <a:buNone/>
          </a:pPr>
          <a:r>
            <a:rPr lang="de-DE" sz="1750" b="1" kern="1200" dirty="0"/>
            <a:t>Liebe ist das Prinzip, das uns zu GOTT führen sollte. </a:t>
          </a:r>
          <a:br>
            <a:rPr lang="de-DE" sz="1750" b="1" kern="1200" dirty="0"/>
          </a:br>
          <a:r>
            <a:rPr lang="de-DE" sz="1750" b="1" kern="1200" dirty="0"/>
            <a:t>Wir lieben IHN, weil ER uns zuerst geliebt hat (1. Joh. 4,19).</a:t>
          </a:r>
          <a:endParaRPr lang="en" sz="1750" b="1" kern="1200" dirty="0"/>
        </a:p>
      </dsp:txBody>
      <dsp:txXfrm rot="-5400000">
        <a:off x="2720043" y="44155"/>
        <a:ext cx="6323100" cy="726181"/>
      </dsp:txXfrm>
    </dsp:sp>
    <dsp:sp modelId="{D710764A-E94F-45DB-947C-3933CB72199F}">
      <dsp:nvSpPr>
        <dsp:cNvPr id="0" name=""/>
        <dsp:cNvSpPr/>
      </dsp:nvSpPr>
      <dsp:spPr>
        <a:xfrm>
          <a:off x="19061" y="0"/>
          <a:ext cx="2719173"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alpha val="43137"/>
                  </a:srgbClr>
                </a:outerShdw>
              </a:effectLst>
            </a:rPr>
            <a:t>Den HERRN, deinen GOTT lieben</a:t>
          </a:r>
        </a:p>
      </dsp:txBody>
      <dsp:txXfrm>
        <a:off x="58640" y="39579"/>
        <a:ext cx="2640015" cy="731625"/>
      </dsp:txXfrm>
    </dsp:sp>
    <dsp:sp modelId="{EC4D15AB-9CE5-44D4-B73B-5C3D16681C2F}">
      <dsp:nvSpPr>
        <dsp:cNvPr id="0" name=""/>
        <dsp:cNvSpPr/>
      </dsp:nvSpPr>
      <dsp:spPr>
        <a:xfrm rot="5400000">
          <a:off x="5520115" y="-1925808"/>
          <a:ext cx="763978" cy="636238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de-DE" sz="1800" b="1" kern="1200" dirty="0"/>
            <a:t>So beschreibt Josua das erwartete Verhalten derer, </a:t>
          </a:r>
          <a:br>
            <a:rPr lang="de-DE" sz="1800" b="1" kern="1200" dirty="0"/>
          </a:br>
          <a:r>
            <a:rPr lang="de-DE" sz="1800" b="1" kern="1200" dirty="0"/>
            <a:t>die sich dafür entscheiden, mit GOTT zu wandeln.</a:t>
          </a:r>
          <a:endParaRPr lang="en" sz="1800" b="1" kern="1200" dirty="0"/>
        </a:p>
      </dsp:txBody>
      <dsp:txXfrm rot="-5400000">
        <a:off x="2720912" y="910689"/>
        <a:ext cx="6325091" cy="689390"/>
      </dsp:txXfrm>
    </dsp:sp>
    <dsp:sp modelId="{403B2A72-F697-4AD8-B0DC-C8437B67AEEC}">
      <dsp:nvSpPr>
        <dsp:cNvPr id="0" name=""/>
        <dsp:cNvSpPr/>
      </dsp:nvSpPr>
      <dsp:spPr>
        <a:xfrm>
          <a:off x="0" y="839531"/>
          <a:ext cx="2719173"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alpha val="43137"/>
                  </a:srgbClr>
                </a:outerShdw>
              </a:effectLst>
            </a:rPr>
            <a:t>Gehorsam mit IHM  wandeln</a:t>
          </a:r>
        </a:p>
      </dsp:txBody>
      <dsp:txXfrm>
        <a:off x="39579" y="879110"/>
        <a:ext cx="2640015" cy="731625"/>
      </dsp:txXfrm>
    </dsp:sp>
    <dsp:sp modelId="{A0A5D1E9-3E5B-40E1-8E83-7EFB7CCFAB4A}">
      <dsp:nvSpPr>
        <dsp:cNvPr id="0" name=""/>
        <dsp:cNvSpPr/>
      </dsp:nvSpPr>
      <dsp:spPr>
        <a:xfrm rot="5400000">
          <a:off x="5513946" y="-1071301"/>
          <a:ext cx="774577" cy="636238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de-DE" sz="1800" b="1" kern="1200" dirty="0"/>
            <a:t>Gehorsam ist die natürliche Folge eines dankbaren Herzens, das versteht, was GOTT getan hat.</a:t>
          </a:r>
          <a:endParaRPr lang="en" sz="1800" b="1" kern="1200" dirty="0"/>
        </a:p>
      </dsp:txBody>
      <dsp:txXfrm rot="-5400000">
        <a:off x="2720042" y="1760415"/>
        <a:ext cx="6324573" cy="698953"/>
      </dsp:txXfrm>
    </dsp:sp>
    <dsp:sp modelId="{062F4172-6D31-4836-9276-24CBF670E393}">
      <dsp:nvSpPr>
        <dsp:cNvPr id="0" name=""/>
        <dsp:cNvSpPr/>
      </dsp:nvSpPr>
      <dsp:spPr>
        <a:xfrm>
          <a:off x="0" y="1690854"/>
          <a:ext cx="2719173"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de-DE" sz="1900" b="1" kern="1200" dirty="0">
              <a:effectLst>
                <a:outerShdw blurRad="38100" dist="38100" dir="2700000" algn="tl">
                  <a:srgbClr val="000000">
                    <a:alpha val="43137"/>
                  </a:srgbClr>
                </a:outerShdw>
              </a:effectLst>
            </a:rPr>
            <a:t>SEINE GEBOTE halten</a:t>
          </a:r>
          <a:endParaRPr lang="en" sz="1900" b="1" kern="1200" dirty="0">
            <a:effectLst>
              <a:outerShdw blurRad="38100" dist="38100" dir="2700000" algn="tl">
                <a:srgbClr val="000000">
                  <a:alpha val="43137"/>
                </a:srgbClr>
              </a:outerShdw>
            </a:effectLst>
          </a:endParaRPr>
        </a:p>
      </dsp:txBody>
      <dsp:txXfrm>
        <a:off x="39579" y="1730433"/>
        <a:ext cx="2640015" cy="731625"/>
      </dsp:txXfrm>
    </dsp:sp>
    <dsp:sp modelId="{EA7A024C-B283-41A0-9C29-21BA16A3C6F6}">
      <dsp:nvSpPr>
        <dsp:cNvPr id="0" name=""/>
        <dsp:cNvSpPr/>
      </dsp:nvSpPr>
      <dsp:spPr>
        <a:xfrm rot="5400000">
          <a:off x="5576921" y="-219978"/>
          <a:ext cx="648626" cy="636238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de-DE" sz="1800" b="1" kern="1200" dirty="0"/>
            <a:t>Wir müssen uns an GOTT klammern, ohne dass irgendwelche Ablenkungen diese Verbindung zerstören.</a:t>
          </a:r>
          <a:endParaRPr lang="en" sz="1800" b="1" kern="1200" dirty="0"/>
        </a:p>
      </dsp:txBody>
      <dsp:txXfrm rot="-5400000">
        <a:off x="2720042" y="2668564"/>
        <a:ext cx="6330722" cy="585300"/>
      </dsp:txXfrm>
    </dsp:sp>
    <dsp:sp modelId="{4559FD80-2071-4040-87FD-0514AF53CD67}">
      <dsp:nvSpPr>
        <dsp:cNvPr id="0" name=""/>
        <dsp:cNvSpPr/>
      </dsp:nvSpPr>
      <dsp:spPr>
        <a:xfrm>
          <a:off x="0" y="2542176"/>
          <a:ext cx="2719173"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tx1"/>
              </a:solidFill>
            </a:rPr>
            <a:t>Dich an IHN klammern</a:t>
          </a:r>
        </a:p>
      </dsp:txBody>
      <dsp:txXfrm>
        <a:off x="39579" y="2581755"/>
        <a:ext cx="2640015" cy="731625"/>
      </dsp:txXfrm>
    </dsp:sp>
    <dsp:sp modelId="{C7BB875E-DA0E-4867-A22D-2276AD93AA7B}">
      <dsp:nvSpPr>
        <dsp:cNvPr id="0" name=""/>
        <dsp:cNvSpPr/>
      </dsp:nvSpPr>
      <dsp:spPr>
        <a:xfrm rot="5400000">
          <a:off x="5498859" y="631344"/>
          <a:ext cx="804751" cy="636238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de-DE" sz="1800" b="1" kern="1200" dirty="0"/>
            <a:t>Wir finden unseren wahren Lebenszweck, Zufriedenheit und ein erfülltes Leben, wenn wir unserem SCHÖPFER bereitwillig und mit Liebe dienen.</a:t>
          </a:r>
          <a:endParaRPr lang="en" sz="1800" b="1" kern="1200" dirty="0"/>
        </a:p>
      </dsp:txBody>
      <dsp:txXfrm rot="-5400000">
        <a:off x="2720043" y="3449446"/>
        <a:ext cx="6323100" cy="726181"/>
      </dsp:txXfrm>
    </dsp:sp>
    <dsp:sp modelId="{ECB1259D-FEC0-4C56-83DC-352068D0B310}">
      <dsp:nvSpPr>
        <dsp:cNvPr id="0" name=""/>
        <dsp:cNvSpPr/>
      </dsp:nvSpPr>
      <dsp:spPr>
        <a:xfrm>
          <a:off x="0" y="3407145"/>
          <a:ext cx="2719173"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tx1"/>
              </a:solidFill>
            </a:rPr>
            <a:t>IHM von </a:t>
          </a:r>
          <a:br>
            <a:rPr lang="de-DE" sz="1900" b="1" kern="1200" dirty="0">
              <a:solidFill>
                <a:schemeClr val="tx1"/>
              </a:solidFill>
            </a:rPr>
          </a:br>
          <a:r>
            <a:rPr lang="de-DE" sz="1900" b="1" kern="1200" dirty="0">
              <a:solidFill>
                <a:schemeClr val="tx1"/>
              </a:solidFill>
            </a:rPr>
            <a:t>ganzem Herzen und ganzer Seele dienen</a:t>
          </a:r>
          <a:endParaRPr lang="en" sz="1900" b="1" kern="1200" dirty="0">
            <a:solidFill>
              <a:schemeClr val="tx1"/>
            </a:solidFill>
          </a:endParaRPr>
        </a:p>
      </dsp:txBody>
      <dsp:txXfrm>
        <a:off x="39579" y="3446724"/>
        <a:ext cx="2640015"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5386052" y="0"/>
          <a:ext cx="6805934" cy="516987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0" y="2130350"/>
          <a:ext cx="4638017" cy="655828"/>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Sie hörten sich die Anschuldigungen </a:t>
          </a:r>
          <a:br>
            <a:rPr lang="de-DE" sz="2000" b="1" kern="1200" dirty="0"/>
          </a:br>
          <a:r>
            <a:rPr lang="de-DE" sz="2000" b="1" kern="1200" dirty="0"/>
            <a:t>wortlos an.</a:t>
          </a:r>
          <a:endParaRPr lang="es-ES" sz="2000" kern="1200" dirty="0"/>
        </a:p>
      </dsp:txBody>
      <dsp:txXfrm>
        <a:off x="32015" y="2162365"/>
        <a:ext cx="4573987" cy="591798"/>
      </dsp:txXfrm>
    </dsp:sp>
    <dsp:sp modelId="{6188357F-B3AE-45B7-9A4B-33CFF5414BDD}">
      <dsp:nvSpPr>
        <dsp:cNvPr id="0" name=""/>
        <dsp:cNvSpPr/>
      </dsp:nvSpPr>
      <dsp:spPr>
        <a:xfrm>
          <a:off x="6292" y="2946236"/>
          <a:ext cx="4782280" cy="655828"/>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Sie riefen GOTT als ihren Zeugen an.</a:t>
          </a:r>
          <a:endParaRPr lang="es-ES" sz="2000" kern="1200" dirty="0"/>
        </a:p>
      </dsp:txBody>
      <dsp:txXfrm>
        <a:off x="38307" y="2978251"/>
        <a:ext cx="4718250" cy="591798"/>
      </dsp:txXfrm>
    </dsp:sp>
    <dsp:sp modelId="{0444BAC0-069B-4C38-83A9-C22C28313175}">
      <dsp:nvSpPr>
        <dsp:cNvPr id="0" name=""/>
        <dsp:cNvSpPr/>
      </dsp:nvSpPr>
      <dsp:spPr>
        <a:xfrm>
          <a:off x="0" y="3753705"/>
          <a:ext cx="6779545" cy="655828"/>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Sie nahmen es hin, für ihre Sünden bestraft zu werden.</a:t>
          </a:r>
          <a:endParaRPr lang="es-ES" sz="2000" kern="1200" dirty="0"/>
        </a:p>
      </dsp:txBody>
      <dsp:txXfrm>
        <a:off x="32015" y="3785720"/>
        <a:ext cx="6715515" cy="591798"/>
      </dsp:txXfrm>
    </dsp:sp>
    <dsp:sp modelId="{2E7D29A4-BEAD-40F9-AEF3-02F602B9DF7B}">
      <dsp:nvSpPr>
        <dsp:cNvPr id="0" name=""/>
        <dsp:cNvSpPr/>
      </dsp:nvSpPr>
      <dsp:spPr>
        <a:xfrm>
          <a:off x="0" y="4514046"/>
          <a:ext cx="5412459" cy="655828"/>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Sie offenbarten ihre wahren Absichten</a:t>
          </a:r>
          <a:endParaRPr lang="es-ES" sz="2000" kern="1200" dirty="0"/>
        </a:p>
      </dsp:txBody>
      <dsp:txXfrm>
        <a:off x="32015" y="4546061"/>
        <a:ext cx="5348429" cy="591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120452" y="599"/>
          <a:ext cx="5432621" cy="1159731"/>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tx1"/>
              </a:solidFill>
              <a:effectLst/>
              <a:latin typeface="+mn-lt"/>
            </a:rPr>
            <a:t>An ihrem Beispiel können wir die notwendigen Schritte erkennen, um in ähnlichen Situationen in Bezug auf Familie, Gemeinde und Gemeinschaft den Frieden wiederherzustellen:</a:t>
          </a:r>
          <a:endParaRPr lang="es-ES" sz="1900" kern="1200" dirty="0">
            <a:solidFill>
              <a:schemeClr val="tx1"/>
            </a:solidFill>
            <a:effectLst/>
            <a:latin typeface="+mn-lt"/>
          </a:endParaRPr>
        </a:p>
      </dsp:txBody>
      <dsp:txXfrm>
        <a:off x="154419" y="34566"/>
        <a:ext cx="5364687" cy="1091797"/>
      </dsp:txXfrm>
    </dsp:sp>
    <dsp:sp modelId="{FDB41540-DDD2-46E6-9943-88A4A09D1DFD}">
      <dsp:nvSpPr>
        <dsp:cNvPr id="0" name=""/>
        <dsp:cNvSpPr/>
      </dsp:nvSpPr>
      <dsp:spPr>
        <a:xfrm>
          <a:off x="83548" y="1315525"/>
          <a:ext cx="552703" cy="552703"/>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767192" y="1357768"/>
          <a:ext cx="4785881" cy="664117"/>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effectLst>
                <a:outerShdw blurRad="38100" dist="38100" dir="2700000" algn="tl">
                  <a:srgbClr val="000000">
                    <a:alpha val="43137"/>
                  </a:srgbClr>
                </a:outerShdw>
              </a:effectLst>
              <a:latin typeface="+mn-lt"/>
            </a:rPr>
            <a:t>Unsere Gedanken äußern</a:t>
          </a:r>
          <a:endParaRPr lang="en" sz="2000" b="1" kern="1200" dirty="0">
            <a:effectLst>
              <a:outerShdw blurRad="38100" dist="38100" dir="2700000" algn="tl">
                <a:srgbClr val="000000">
                  <a:alpha val="43137"/>
                </a:srgbClr>
              </a:outerShdw>
            </a:effectLst>
            <a:latin typeface="+mn-lt"/>
          </a:endParaRPr>
        </a:p>
      </dsp:txBody>
      <dsp:txXfrm>
        <a:off x="799617" y="1390193"/>
        <a:ext cx="4721031" cy="599267"/>
      </dsp:txXfrm>
    </dsp:sp>
    <dsp:sp modelId="{9FAA2309-5793-40D7-A7EE-B618CE10F05C}">
      <dsp:nvSpPr>
        <dsp:cNvPr id="0" name=""/>
        <dsp:cNvSpPr/>
      </dsp:nvSpPr>
      <dsp:spPr>
        <a:xfrm>
          <a:off x="83548" y="1990259"/>
          <a:ext cx="552703" cy="552703"/>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767192" y="1990259"/>
          <a:ext cx="4785881" cy="552703"/>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latin typeface="+mn-lt"/>
            </a:rPr>
            <a:t>Keine voreiligen Schlüsse ziehen</a:t>
          </a:r>
          <a:endParaRPr lang="es-ES" sz="2000" kern="1200" dirty="0">
            <a:effectLst>
              <a:outerShdw blurRad="38100" dist="38100" dir="2700000" algn="tl">
                <a:srgbClr val="000000">
                  <a:alpha val="43137"/>
                </a:srgbClr>
              </a:outerShdw>
            </a:effectLst>
            <a:latin typeface="+mn-lt"/>
          </a:endParaRPr>
        </a:p>
      </dsp:txBody>
      <dsp:txXfrm>
        <a:off x="794178" y="2017245"/>
        <a:ext cx="4731909" cy="498731"/>
      </dsp:txXfrm>
    </dsp:sp>
    <dsp:sp modelId="{0AB1B83B-182F-4C7A-8DFD-894D02A33F92}">
      <dsp:nvSpPr>
        <dsp:cNvPr id="0" name=""/>
        <dsp:cNvSpPr/>
      </dsp:nvSpPr>
      <dsp:spPr>
        <a:xfrm>
          <a:off x="83548" y="2609287"/>
          <a:ext cx="552703" cy="552703"/>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767192" y="2609287"/>
          <a:ext cx="4785881" cy="552703"/>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latin typeface="+mn-lt"/>
            </a:rPr>
            <a:t>Vor dem Handeln über die Probleme sprechen</a:t>
          </a:r>
          <a:endParaRPr lang="es-ES" sz="2000" kern="1200" dirty="0">
            <a:effectLst>
              <a:outerShdw blurRad="38100" dist="38100" dir="2700000" algn="tl">
                <a:srgbClr val="000000">
                  <a:alpha val="43137"/>
                </a:srgbClr>
              </a:outerShdw>
            </a:effectLst>
            <a:latin typeface="+mn-lt"/>
          </a:endParaRPr>
        </a:p>
      </dsp:txBody>
      <dsp:txXfrm>
        <a:off x="794178" y="2636273"/>
        <a:ext cx="4731909" cy="498731"/>
      </dsp:txXfrm>
    </dsp:sp>
    <dsp:sp modelId="{18E7B6FD-D37F-412C-BA88-C665F45ABD07}">
      <dsp:nvSpPr>
        <dsp:cNvPr id="0" name=""/>
        <dsp:cNvSpPr/>
      </dsp:nvSpPr>
      <dsp:spPr>
        <a:xfrm>
          <a:off x="83548" y="3228315"/>
          <a:ext cx="552703" cy="552703"/>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767192" y="3228315"/>
          <a:ext cx="4785881" cy="552703"/>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latin typeface="+mn-lt"/>
            </a:rPr>
            <a:t>Sei bereit, Opfer zu bringen, </a:t>
          </a:r>
          <a:br>
            <a:rPr lang="de-DE" sz="2000" b="1" kern="1200" dirty="0">
              <a:effectLst>
                <a:outerShdw blurRad="38100" dist="38100" dir="2700000" algn="tl">
                  <a:srgbClr val="000000">
                    <a:alpha val="43137"/>
                  </a:srgbClr>
                </a:outerShdw>
              </a:effectLst>
              <a:latin typeface="+mn-lt"/>
            </a:rPr>
          </a:br>
          <a:r>
            <a:rPr lang="de-DE" sz="2000" b="1" kern="1200" dirty="0">
              <a:effectLst>
                <a:outerShdw blurRad="38100" dist="38100" dir="2700000" algn="tl">
                  <a:srgbClr val="000000">
                    <a:alpha val="43137"/>
                  </a:srgbClr>
                </a:outerShdw>
              </a:effectLst>
              <a:latin typeface="+mn-lt"/>
            </a:rPr>
            <a:t>um Einigkeit zu erreichen.</a:t>
          </a:r>
          <a:endParaRPr lang="es-ES" sz="2000" kern="1200" dirty="0">
            <a:effectLst>
              <a:outerShdw blurRad="38100" dist="38100" dir="2700000" algn="tl">
                <a:srgbClr val="000000">
                  <a:alpha val="43137"/>
                </a:srgbClr>
              </a:outerShdw>
            </a:effectLst>
            <a:latin typeface="+mn-lt"/>
          </a:endParaRPr>
        </a:p>
      </dsp:txBody>
      <dsp:txXfrm>
        <a:off x="794178" y="3255301"/>
        <a:ext cx="4731909" cy="498731"/>
      </dsp:txXfrm>
    </dsp:sp>
    <dsp:sp modelId="{1CD6CDDE-5BB4-4498-A4A1-14A74AE69814}">
      <dsp:nvSpPr>
        <dsp:cNvPr id="0" name=""/>
        <dsp:cNvSpPr/>
      </dsp:nvSpPr>
      <dsp:spPr>
        <a:xfrm>
          <a:off x="83548" y="3847343"/>
          <a:ext cx="552703" cy="552703"/>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767192" y="3847343"/>
          <a:ext cx="4785881" cy="552703"/>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latin typeface="+mn-lt"/>
            </a:rPr>
            <a:t>Reagiere höflich auf die Anklagen.</a:t>
          </a:r>
          <a:endParaRPr lang="es-ES" sz="2000" kern="1200" dirty="0">
            <a:effectLst>
              <a:outerShdw blurRad="38100" dist="38100" dir="2700000" algn="tl">
                <a:srgbClr val="000000">
                  <a:alpha val="43137"/>
                </a:srgbClr>
              </a:outerShdw>
            </a:effectLst>
            <a:latin typeface="+mn-lt"/>
          </a:endParaRPr>
        </a:p>
      </dsp:txBody>
      <dsp:txXfrm>
        <a:off x="794178" y="3874329"/>
        <a:ext cx="4731909" cy="498731"/>
      </dsp:txXfrm>
    </dsp:sp>
    <dsp:sp modelId="{98F9FE8C-06FE-406A-8E67-83A71FEED516}">
      <dsp:nvSpPr>
        <dsp:cNvPr id="0" name=""/>
        <dsp:cNvSpPr/>
      </dsp:nvSpPr>
      <dsp:spPr>
        <a:xfrm>
          <a:off x="83548" y="4466370"/>
          <a:ext cx="552703" cy="552703"/>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767192" y="4466370"/>
          <a:ext cx="4785881" cy="552703"/>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b="1" kern="1200" dirty="0">
              <a:effectLst>
                <a:outerShdw blurRad="38100" dist="38100" dir="2700000" algn="tl">
                  <a:srgbClr val="000000">
                    <a:alpha val="43137"/>
                  </a:srgbClr>
                </a:outerShdw>
              </a:effectLst>
              <a:latin typeface="+mn-lt"/>
            </a:rPr>
            <a:t>Freut euch, segnet und lobpreist GOTT, wenn der FRIEDE wiederhergestellt ist.</a:t>
          </a:r>
          <a:endParaRPr lang="es-ES" sz="1900" kern="1200" dirty="0">
            <a:effectLst>
              <a:outerShdw blurRad="38100" dist="38100" dir="2700000" algn="tl">
                <a:srgbClr val="000000">
                  <a:alpha val="43137"/>
                </a:srgbClr>
              </a:outerShdw>
            </a:effectLst>
            <a:latin typeface="+mn-lt"/>
          </a:endParaRPr>
        </a:p>
      </dsp:txBody>
      <dsp:txXfrm>
        <a:off x="794178" y="4493356"/>
        <a:ext cx="4731909" cy="4987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FDFA4-85B4-417D-9A86-5FAADD5D6DAC}" type="datetimeFigureOut">
              <a:rPr lang="de-DE" smtClean="0"/>
              <a:t>13.12.2025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77819-EA5E-4FBE-AE25-3817C64B8FDC}" type="slidenum">
              <a:rPr lang="de-DE" smtClean="0"/>
              <a:t>‹Nº›</a:t>
            </a:fld>
            <a:endParaRPr lang="de-DE"/>
          </a:p>
        </p:txBody>
      </p:sp>
    </p:spTree>
    <p:extLst>
      <p:ext uri="{BB962C8B-B14F-4D97-AF65-F5344CB8AC3E}">
        <p14:creationId xmlns:p14="http://schemas.microsoft.com/office/powerpoint/2010/main" val="130475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A277819-EA5E-4FBE-AE25-3817C64B8FDC}" type="slidenum">
              <a:rPr lang="de-DE" smtClean="0"/>
              <a:t>4</a:t>
            </a:fld>
            <a:endParaRPr lang="de-DE"/>
          </a:p>
        </p:txBody>
      </p:sp>
    </p:spTree>
    <p:extLst>
      <p:ext uri="{BB962C8B-B14F-4D97-AF65-F5344CB8AC3E}">
        <p14:creationId xmlns:p14="http://schemas.microsoft.com/office/powerpoint/2010/main" val="57688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13/12/2025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13/12/2025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13/12/2025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13/12/2025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6.jpeg"/><Relationship Id="rId4" Type="http://schemas.openxmlformats.org/officeDocument/2006/relationships/diagramData" Target="../diagrams/data3.xml"/><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1.jpg"/><Relationship Id="rId7" Type="http://schemas.microsoft.com/office/2007/relationships/hdphoto" Target="../media/hdphoto3.wdp"/><Relationship Id="rId12" Type="http://schemas.openxmlformats.org/officeDocument/2006/relationships/image" Target="../media/image17.png"/><Relationship Id="rId2" Type="http://schemas.openxmlformats.org/officeDocument/2006/relationships/notesSlide" Target="../notesSlides/notesSlide1.xml"/><Relationship Id="rId16" Type="http://schemas.microsoft.com/office/2007/relationships/hdphoto" Target="../media/hdphoto6.wdp"/><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jpg"/><Relationship Id="rId5" Type="http://schemas.microsoft.com/office/2007/relationships/hdphoto" Target="../media/hdphoto2.wdp"/><Relationship Id="rId15" Type="http://schemas.openxmlformats.org/officeDocument/2006/relationships/image" Target="../media/image19.png"/><Relationship Id="rId10" Type="http://schemas.openxmlformats.org/officeDocument/2006/relationships/image" Target="../media/image15.jpg"/><Relationship Id="rId4" Type="http://schemas.openxmlformats.org/officeDocument/2006/relationships/image" Target="../media/image12.png"/><Relationship Id="rId9" Type="http://schemas.microsoft.com/office/2007/relationships/hdphoto" Target="../media/hdphoto4.wdp"/><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1200329"/>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en" sz="7200" b="1" spc="300" dirty="0">
                <a:ln w="9525">
                  <a:solidFill>
                    <a:schemeClr val="bg1"/>
                  </a:solidFill>
                  <a:prstDash val="solid"/>
                </a:ln>
                <a:solidFill>
                  <a:srgbClr val="867031"/>
                </a:solidFill>
                <a:effectLst>
                  <a:outerShdw blurRad="12700" dist="38100" dir="2700000" algn="tl" rotWithShape="0">
                    <a:srgbClr val="FFC000"/>
                  </a:outerShdw>
                </a:effectLst>
              </a:rPr>
              <a:t>IM LAND LEBEN</a:t>
            </a:r>
          </a:p>
        </p:txBody>
      </p:sp>
      <p:sp>
        <p:nvSpPr>
          <p:cNvPr id="5" name="CuadroTexto 4">
            <a:extLst>
              <a:ext uri="{FF2B5EF4-FFF2-40B4-BE49-F238E27FC236}">
                <a16:creationId xmlns:a16="http://schemas.microsoft.com/office/drawing/2014/main" id="{A27B5F28-CF79-23B8-421D-5A6EFCA7BD6D}"/>
              </a:ext>
            </a:extLst>
          </p:cNvPr>
          <p:cNvSpPr txBox="1"/>
          <p:nvPr/>
        </p:nvSpPr>
        <p:spPr>
          <a:xfrm>
            <a:off x="7374809" y="6304650"/>
            <a:ext cx="4661854" cy="400110"/>
          </a:xfrm>
          <a:prstGeom prst="rect">
            <a:avLst/>
          </a:prstGeom>
          <a:noFill/>
        </p:spPr>
        <p:txBody>
          <a:bodyPr wrap="none" rtlCol="0">
            <a:spAutoFit/>
          </a:bodyPr>
          <a:lstStyle/>
          <a:p>
            <a:pPr algn="r"/>
            <a:r>
              <a:rPr lang="en" sz="2000" b="1" dirty="0">
                <a:solidFill>
                  <a:schemeClr val="accent4">
                    <a:lumMod val="40000"/>
                    <a:lumOff val="60000"/>
                  </a:schemeClr>
                </a:solidFill>
                <a:effectLst>
                  <a:glow rad="127000">
                    <a:srgbClr val="886E3B"/>
                  </a:glow>
                  <a:outerShdw blurRad="38100" dist="38100" dir="2700000" algn="tl">
                    <a:srgbClr val="000000">
                      <a:alpha val="43137"/>
                    </a:srgbClr>
                  </a:outerShdw>
                </a:effectLst>
              </a:rPr>
              <a:t>Lektion 11, Sabbat, 13. Dezember 2025</a:t>
            </a:r>
          </a:p>
        </p:txBody>
      </p:sp>
      <p:pic>
        <p:nvPicPr>
          <p:cNvPr id="2" name="Grafik 1">
            <a:extLst>
              <a:ext uri="{FF2B5EF4-FFF2-40B4-BE49-F238E27FC236}">
                <a16:creationId xmlns:a16="http://schemas.microsoft.com/office/drawing/2014/main" id="{1C5B0715-9C6C-04A2-9706-6BF2CF45F1C9}"/>
              </a:ext>
            </a:extLst>
          </p:cNvPr>
          <p:cNvPicPr>
            <a:extLst>
              <a:ext uri="smNativeData">
                <pr:smNativeData xmlns="smNativeData" xmlns:pr="smNativeData" xmlns:p15="http://schemas.microsoft.com/office/powerpoint/2012/main" xmlns:p14="http://schemas.microsoft.com/office/powerpoint/2010/main" xmlns:mc="http://schemas.openxmlformats.org/markup-compatibility/2006"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sharpenSoften amount="27000"/>
                    </a14:imgEffect>
                    <a14:imgEffect>
                      <a14:colorTemperature colorTemp="5936"/>
                    </a14:imgEffect>
                    <a14:imgEffect>
                      <a14:saturation sat="304000"/>
                    </a14:imgEffect>
                    <a14:imgEffect>
                      <a14:brightnessContrast bright="-41000" contrast="96000"/>
                    </a14:imgEffect>
                  </a14:imgLayer>
                </a14:imgProps>
              </a:ext>
            </a:extLst>
          </a:blip>
          <a:stretch>
            <a:fillRect/>
          </a:stretch>
        </p:blipFill>
        <p:spPr>
          <a:xfrm rot="5400000">
            <a:off x="2701751" y="3866512"/>
            <a:ext cx="384073" cy="5260350"/>
          </a:xfrm>
          <a:prstGeom prst="rect">
            <a:avLst/>
          </a:prstGeom>
          <a:solidFill>
            <a:srgbClr val="8E459D"/>
          </a:solidFill>
          <a:ln>
            <a:noFill/>
          </a:ln>
          <a:effectLst>
            <a:softEdge rad="31750"/>
          </a:effectLst>
        </p:spPr>
      </p:pic>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a:t>
            </a:r>
            <a:r>
              <a:rPr lang="de-DE"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a:t>
            </a: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 SANFTE ANTWORT </a:t>
            </a: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42848"/>
            <a:ext cx="12192000" cy="646331"/>
          </a:xfrm>
          <a:prstGeom prst="rect">
            <a:avLst/>
          </a:prstGeom>
          <a:noFill/>
        </p:spPr>
        <p:txBody>
          <a:bodyPr wrap="square">
            <a:spAutoFit/>
          </a:bodyPr>
          <a:lstStyle/>
          <a:p>
            <a:pPr algn="ctr"/>
            <a:r>
              <a:rPr lang="en" b="1" dirty="0">
                <a:solidFill>
                  <a:schemeClr val="bg1"/>
                </a:solidFill>
                <a:effectLst>
                  <a:glow rad="76200">
                    <a:srgbClr val="18637A"/>
                  </a:glow>
                  <a:outerShdw blurRad="38100" dist="38100" dir="2700000" algn="tl">
                    <a:srgbClr val="000000">
                      <a:alpha val="43137"/>
                    </a:srgbClr>
                  </a:outerShdw>
                </a:effectLst>
                <a:latin typeface="Candara" panose="020E0502030303020204" pitchFamily="34" charset="0"/>
              </a:rPr>
              <a:t>“</a:t>
            </a:r>
            <a:r>
              <a:rPr lang="de-DE" b="1" dirty="0">
                <a:solidFill>
                  <a:schemeClr val="bg1"/>
                </a:solidFill>
                <a:effectLst>
                  <a:glow rad="76200">
                    <a:srgbClr val="18637A"/>
                  </a:glow>
                  <a:outerShdw blurRad="38100" dist="38100" dir="2700000" algn="tl">
                    <a:srgbClr val="000000">
                      <a:alpha val="43137"/>
                    </a:srgbClr>
                  </a:outerShdw>
                </a:effectLst>
                <a:latin typeface="Candara" panose="020E0502030303020204" pitchFamily="34" charset="0"/>
              </a:rPr>
              <a:t>Ob wir uns einen Altar errichtet haben, um uns vom HERRN abzuwenden, und ob wir auf ihm Brandopfer und Speiseopfer darbringen und Heilsopfer herrichten wollten, möge der HERR selbst untersuchen</a:t>
            </a:r>
            <a:r>
              <a:rPr lang="en" b="1" dirty="0">
                <a:solidFill>
                  <a:schemeClr val="bg1"/>
                </a:solidFill>
                <a:effectLst>
                  <a:glow rad="76200">
                    <a:srgbClr val="18637A"/>
                  </a:glow>
                  <a:outerShdw blurRad="38100" dist="38100" dir="2700000" algn="tl">
                    <a:srgbClr val="000000">
                      <a:alpha val="43137"/>
                    </a:srgbClr>
                  </a:outerShdw>
                </a:effectLst>
                <a:latin typeface="Candara" panose="020E0502030303020204" pitchFamily="34" charset="0"/>
              </a:rPr>
              <a:t>.” </a:t>
            </a:r>
            <a:r>
              <a:rPr lang="en" sz="1400" b="1" dirty="0">
                <a:solidFill>
                  <a:schemeClr val="bg1"/>
                </a:solidFill>
                <a:effectLst>
                  <a:glow rad="76200">
                    <a:srgbClr val="18637A"/>
                  </a:glow>
                  <a:outerShdw blurRad="38100" dist="38100" dir="2700000" algn="tl">
                    <a:srgbClr val="000000">
                      <a:alpha val="43137"/>
                    </a:srgbClr>
                  </a:outerShdw>
                </a:effectLst>
                <a:latin typeface="Candara" panose="020E0502030303020204" pitchFamily="34" charset="0"/>
              </a:rPr>
              <a:t>(Josua 22:23)</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105755464"/>
              </p:ext>
            </p:extLst>
          </p:nvPr>
        </p:nvGraphicFramePr>
        <p:xfrm>
          <a:off x="0" y="1567807"/>
          <a:ext cx="12191999" cy="5169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6CBE7E8F-56EC-74C6-B8A5-AFBD4408AE17}"/>
              </a:ext>
            </a:extLst>
          </p:cNvPr>
          <p:cNvSpPr txBox="1"/>
          <p:nvPr/>
        </p:nvSpPr>
        <p:spPr>
          <a:xfrm>
            <a:off x="324250" y="1688124"/>
            <a:ext cx="4933549" cy="1938992"/>
          </a:xfrm>
          <a:prstGeom prst="rect">
            <a:avLst/>
          </a:prstGeom>
          <a:noFill/>
        </p:spPr>
        <p:txBody>
          <a:bodyPr wrap="square" rtlCol="0">
            <a:spAutoFit/>
          </a:bodyPr>
          <a:lstStyle/>
          <a:p>
            <a:pPr algn="ctr">
              <a:spcBef>
                <a:spcPts val="600"/>
              </a:spcBef>
            </a:pPr>
            <a:r>
              <a:rPr lang="de-DE" sz="2400" b="1" dirty="0"/>
              <a:t>Die Stämme Ruben und Gad sowie der halbe Stamm Manasse verhielten sich, </a:t>
            </a:r>
            <a:br>
              <a:rPr lang="de-DE" sz="2400" b="1" dirty="0"/>
            </a:br>
            <a:r>
              <a:rPr lang="de-DE" sz="2400" b="1" dirty="0"/>
              <a:t>als sie angeklagt wurden, vorbildlich:</a:t>
            </a:r>
            <a:endParaRPr lang="en" sz="2400" b="1" dirty="0"/>
          </a:p>
        </p:txBody>
      </p:sp>
    </p:spTree>
    <p:extLst>
      <p:ext uri="{BB962C8B-B14F-4D97-AF65-F5344CB8AC3E}">
        <p14:creationId xmlns:p14="http://schemas.microsoft.com/office/powerpoint/2010/main" val="297789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39" dur="500"/>
                                        <p:tgtEl>
                                          <p:spTgt spid="2">
                                            <p:graphicEl>
                                              <a:dgm id="{CE1771A9-7127-4ED8-807D-F029D3D5E115}"/>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43" dur="500"/>
                                        <p:tgtEl>
                                          <p:spTgt spid="2">
                                            <p:graphicEl>
                                              <a:dgm id="{8EF0B609-78E4-4A21-B823-80F55332F729}"/>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48" dur="500"/>
                                        <p:tgtEl>
                                          <p:spTgt spid="2">
                                            <p:graphicEl>
                                              <a:dgm id="{6188357F-B3AE-45B7-9A4B-33CFF5414BD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53" dur="500"/>
                                        <p:tgtEl>
                                          <p:spTgt spid="2">
                                            <p:graphicEl>
                                              <a:dgm id="{0444BAC0-069B-4C38-83A9-C22C2831317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58" dur="500"/>
                                        <p:tgtEl>
                                          <p:spTgt spid="2">
                                            <p:graphicEl>
                                              <a:dgm id="{2E7D29A4-BEAD-40F9-AEF3-02F602B9DF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uiExpand="1">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D541429-0D6D-9FE0-21DA-B047D5BE2A4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B019AC8-C1F4-D9B7-C5BC-6F0D6DC50CFA}"/>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a:t>
            </a:r>
            <a:r>
              <a:rPr lang="de-DE"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a:t>
            </a: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 SANFTE ANTWORT </a:t>
            </a:r>
          </a:p>
        </p:txBody>
      </p:sp>
      <p:sp>
        <p:nvSpPr>
          <p:cNvPr id="7" name="CuadroTexto 6">
            <a:extLst>
              <a:ext uri="{FF2B5EF4-FFF2-40B4-BE49-F238E27FC236}">
                <a16:creationId xmlns:a16="http://schemas.microsoft.com/office/drawing/2014/main" id="{2D534B1B-882B-21F0-0E71-2D375CFE7F86}"/>
              </a:ext>
            </a:extLst>
          </p:cNvPr>
          <p:cNvSpPr txBox="1"/>
          <p:nvPr/>
        </p:nvSpPr>
        <p:spPr>
          <a:xfrm>
            <a:off x="290563" y="1663169"/>
            <a:ext cx="5913721" cy="1323439"/>
          </a:xfrm>
          <a:prstGeom prst="rect">
            <a:avLst/>
          </a:prstGeom>
          <a:noFill/>
        </p:spPr>
        <p:txBody>
          <a:bodyPr wrap="square" rtlCol="0">
            <a:spAutoFit/>
          </a:bodyPr>
          <a:lstStyle/>
          <a:p>
            <a:pPr>
              <a:spcBef>
                <a:spcPts val="600"/>
              </a:spcBef>
            </a:pPr>
            <a:r>
              <a:rPr lang="de-DE" sz="2000" b="1" dirty="0"/>
              <a:t>Da die Israeliten die Beweggründe ihrer Brüder </a:t>
            </a:r>
            <a:br>
              <a:rPr lang="de-DE" sz="2000" b="1" dirty="0"/>
            </a:br>
            <a:r>
              <a:rPr lang="de-DE" sz="2000" b="1" dirty="0"/>
              <a:t>für den Bau des Altars nicht kannten, </a:t>
            </a:r>
            <a:br>
              <a:rPr lang="de-DE" sz="2000" b="1" dirty="0"/>
            </a:br>
            <a:r>
              <a:rPr lang="de-DE" sz="2000" b="1" dirty="0"/>
              <a:t>vermuteten sie: Rebellion, </a:t>
            </a:r>
            <a:br>
              <a:rPr lang="de-DE" sz="2000" b="1" dirty="0"/>
            </a:br>
            <a:r>
              <a:rPr lang="de-DE" sz="2000" b="1" dirty="0"/>
              <a:t>den Wunsch nach Trennung und göttliche Strafe.</a:t>
            </a:r>
            <a:endParaRPr lang="en" sz="2000" b="1" dirty="0"/>
          </a:p>
        </p:txBody>
      </p:sp>
      <p:pic>
        <p:nvPicPr>
          <p:cNvPr id="10" name="Imagen 9" descr="Una caricatura de una persona&#10;&#10;El contenido generado por IA puede ser incorrecto.">
            <a:extLst>
              <a:ext uri="{FF2B5EF4-FFF2-40B4-BE49-F238E27FC236}">
                <a16:creationId xmlns:a16="http://schemas.microsoft.com/office/drawing/2014/main" id="{BD8185F7-8D17-6EA7-61DB-24C13D5045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34450" y="1932027"/>
            <a:ext cx="5220425" cy="3915320"/>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67A7E855-8D53-4F2E-EFF0-4E5B3755EDCC}"/>
              </a:ext>
            </a:extLst>
          </p:cNvPr>
          <p:cNvSpPr txBox="1"/>
          <p:nvPr/>
        </p:nvSpPr>
        <p:spPr>
          <a:xfrm>
            <a:off x="290563" y="4819054"/>
            <a:ext cx="5460532" cy="1938992"/>
          </a:xfrm>
          <a:prstGeom prst="rect">
            <a:avLst/>
          </a:prstGeom>
          <a:noFill/>
        </p:spPr>
        <p:txBody>
          <a:bodyPr wrap="square">
            <a:spAutoFit/>
          </a:bodyPr>
          <a:lstStyle/>
          <a:p>
            <a:pPr>
              <a:spcBef>
                <a:spcPts val="600"/>
              </a:spcBef>
            </a:pPr>
            <a:r>
              <a:rPr lang="de-DE" sz="2000" b="1" dirty="0"/>
              <a:t>Obwohl sich die beschuldigten Stämme </a:t>
            </a:r>
            <a:br>
              <a:rPr lang="de-DE" sz="2000" b="1" dirty="0"/>
            </a:br>
            <a:r>
              <a:rPr lang="de-DE" sz="2000" b="1" dirty="0"/>
              <a:t>durch die Anschuldigungen beleidigt fühlten </a:t>
            </a:r>
            <a:br>
              <a:rPr lang="de-DE" sz="2000" b="1" dirty="0"/>
            </a:br>
            <a:r>
              <a:rPr lang="de-DE" sz="2000" b="1" dirty="0"/>
              <a:t>und zur Verteidigung </a:t>
            </a:r>
            <a:br>
              <a:rPr lang="de-DE" sz="2000" b="1" dirty="0"/>
            </a:br>
            <a:r>
              <a:rPr lang="de-DE" sz="2000" b="1" dirty="0"/>
              <a:t>gewaltsam hätten reagieren können, </a:t>
            </a:r>
            <a:br>
              <a:rPr lang="de-DE" sz="2000" b="1" dirty="0"/>
            </a:br>
            <a:r>
              <a:rPr lang="de-DE" sz="2000" b="1" dirty="0"/>
              <a:t>wurde dank ihrer freundlichen Reaktion </a:t>
            </a:r>
            <a:br>
              <a:rPr lang="de-DE" sz="2000" b="1" dirty="0"/>
            </a:br>
            <a:r>
              <a:rPr lang="de-DE" sz="2000" b="1" dirty="0"/>
              <a:t>ein Krieg vermieden.</a:t>
            </a:r>
            <a:endParaRPr lang="en" sz="2000" b="1" dirty="0"/>
          </a:p>
        </p:txBody>
      </p:sp>
      <p:sp>
        <p:nvSpPr>
          <p:cNvPr id="11" name="CuadroTexto 10">
            <a:extLst>
              <a:ext uri="{FF2B5EF4-FFF2-40B4-BE49-F238E27FC236}">
                <a16:creationId xmlns:a16="http://schemas.microsoft.com/office/drawing/2014/main" id="{33E436B0-0B10-4DA3-04DA-8426B98F3BDC}"/>
              </a:ext>
            </a:extLst>
          </p:cNvPr>
          <p:cNvSpPr txBox="1"/>
          <p:nvPr/>
        </p:nvSpPr>
        <p:spPr>
          <a:xfrm>
            <a:off x="620729" y="3300439"/>
            <a:ext cx="5913721" cy="1323439"/>
          </a:xfrm>
          <a:prstGeom prst="rect">
            <a:avLst/>
          </a:prstGeom>
          <a:noFill/>
        </p:spPr>
        <p:txBody>
          <a:bodyPr wrap="square">
            <a:spAutoFit/>
          </a:bodyPr>
          <a:lstStyle/>
          <a:p>
            <a:pPr>
              <a:spcBef>
                <a:spcPts val="600"/>
              </a:spcBef>
            </a:pPr>
            <a:r>
              <a:rPr lang="de-DE" sz="2000" b="1" dirty="0"/>
              <a:t>Die Realität war: </a:t>
            </a:r>
            <a:br>
              <a:rPr lang="de-DE" sz="2000" b="1" dirty="0"/>
            </a:br>
            <a:r>
              <a:rPr lang="de-DE" sz="2000" b="1" dirty="0"/>
              <a:t>Der Wunsch, mit ihren Brüdern vereint zu bleiben </a:t>
            </a:r>
            <a:br>
              <a:rPr lang="de-DE" sz="2000" b="1" dirty="0"/>
            </a:br>
            <a:r>
              <a:rPr lang="de-DE" sz="2000" b="1" dirty="0"/>
              <a:t>und eine zukünftige Trennung </a:t>
            </a:r>
            <a:br>
              <a:rPr lang="de-DE" sz="2000" b="1" dirty="0"/>
            </a:br>
            <a:r>
              <a:rPr lang="de-DE" sz="2000" b="1" dirty="0"/>
              <a:t>von den Israeliten zu vermeiden </a:t>
            </a:r>
            <a:r>
              <a:rPr lang="en" sz="2000" b="1" dirty="0"/>
              <a:t>(Josh. 22:24-26).</a:t>
            </a:r>
          </a:p>
        </p:txBody>
      </p:sp>
      <p:sp>
        <p:nvSpPr>
          <p:cNvPr id="6" name="CuadroTexto 3">
            <a:extLst>
              <a:ext uri="{FF2B5EF4-FFF2-40B4-BE49-F238E27FC236}">
                <a16:creationId xmlns:a16="http://schemas.microsoft.com/office/drawing/2014/main" id="{AB15FB45-D98A-5E80-46D6-3B9806100935}"/>
              </a:ext>
            </a:extLst>
          </p:cNvPr>
          <p:cNvSpPr txBox="1"/>
          <p:nvPr/>
        </p:nvSpPr>
        <p:spPr>
          <a:xfrm>
            <a:off x="0" y="642848"/>
            <a:ext cx="12192000" cy="646331"/>
          </a:xfrm>
          <a:prstGeom prst="rect">
            <a:avLst/>
          </a:prstGeom>
          <a:noFill/>
        </p:spPr>
        <p:txBody>
          <a:bodyPr wrap="square">
            <a:spAutoFit/>
          </a:bodyPr>
          <a:lstStyle/>
          <a:p>
            <a:pPr algn="ctr"/>
            <a:r>
              <a:rPr lang="en" b="1" dirty="0">
                <a:solidFill>
                  <a:schemeClr val="bg1"/>
                </a:solidFill>
                <a:effectLst>
                  <a:glow rad="76200">
                    <a:srgbClr val="18637A"/>
                  </a:glow>
                  <a:outerShdw blurRad="38100" dist="38100" dir="2700000" algn="tl">
                    <a:srgbClr val="000000">
                      <a:alpha val="43137"/>
                    </a:srgbClr>
                  </a:outerShdw>
                </a:effectLst>
                <a:latin typeface="Candara" panose="020E0502030303020204" pitchFamily="34" charset="0"/>
              </a:rPr>
              <a:t>“</a:t>
            </a:r>
            <a:r>
              <a:rPr lang="de-DE" b="1" dirty="0">
                <a:solidFill>
                  <a:schemeClr val="bg1"/>
                </a:solidFill>
                <a:effectLst>
                  <a:glow rad="76200">
                    <a:srgbClr val="18637A"/>
                  </a:glow>
                  <a:outerShdw blurRad="38100" dist="38100" dir="2700000" algn="tl">
                    <a:srgbClr val="000000">
                      <a:alpha val="43137"/>
                    </a:srgbClr>
                  </a:outerShdw>
                </a:effectLst>
                <a:latin typeface="Candara" panose="020E0502030303020204" pitchFamily="34" charset="0"/>
              </a:rPr>
              <a:t>Ob wir uns einen Altar errichtet haben, um uns vom HERRN abzuwenden, und ob wir auf ihm Brandopfer und Speiseopfer darbringen und Heilsopfer herrichten wollten, möge der HERR selbst untersuchen</a:t>
            </a:r>
            <a:r>
              <a:rPr lang="en" b="1" dirty="0">
                <a:solidFill>
                  <a:schemeClr val="bg1"/>
                </a:solidFill>
                <a:effectLst>
                  <a:glow rad="76200">
                    <a:srgbClr val="18637A"/>
                  </a:glow>
                  <a:outerShdw blurRad="38100" dist="38100" dir="2700000" algn="tl">
                    <a:srgbClr val="000000">
                      <a:alpha val="43137"/>
                    </a:srgbClr>
                  </a:outerShdw>
                </a:effectLst>
                <a:latin typeface="Candara" panose="020E0502030303020204" pitchFamily="34" charset="0"/>
              </a:rPr>
              <a:t>.” </a:t>
            </a:r>
            <a:r>
              <a:rPr lang="en" sz="1400" b="1" dirty="0">
                <a:solidFill>
                  <a:schemeClr val="bg1"/>
                </a:solidFill>
                <a:effectLst>
                  <a:glow rad="76200">
                    <a:srgbClr val="18637A"/>
                  </a:glow>
                  <a:outerShdw blurRad="38100" dist="38100" dir="2700000" algn="tl">
                    <a:srgbClr val="000000">
                      <a:alpha val="43137"/>
                    </a:srgbClr>
                  </a:outerShdw>
                </a:effectLst>
                <a:latin typeface="Candara" panose="020E0502030303020204" pitchFamily="34" charset="0"/>
              </a:rPr>
              <a:t>(Josua 22:23)</a:t>
            </a:r>
          </a:p>
        </p:txBody>
      </p:sp>
    </p:spTree>
    <p:extLst>
      <p:ext uri="{BB962C8B-B14F-4D97-AF65-F5344CB8AC3E}">
        <p14:creationId xmlns:p14="http://schemas.microsoft.com/office/powerpoint/2010/main" val="89936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en"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VERSÖHNUNG</a:t>
            </a: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571797"/>
            <a:ext cx="9029699" cy="923330"/>
          </a:xfrm>
          <a:prstGeom prst="rect">
            <a:avLst/>
          </a:prstGeom>
          <a:noFill/>
        </p:spPr>
        <p:txBody>
          <a:bodyPr wrap="square">
            <a:spAutoFit/>
          </a:bodyPr>
          <a:lstStyle/>
          <a:p>
            <a:pPr algn="ctr"/>
            <a:r>
              <a:rPr lang="en" b="1" dirty="0">
                <a:latin typeface="Candara" panose="020E0502030303020204" pitchFamily="34" charset="0"/>
              </a:rPr>
              <a:t>“</a:t>
            </a:r>
            <a:r>
              <a:rPr lang="de-DE" b="1" dirty="0">
                <a:latin typeface="Candara" panose="020E0502030303020204" pitchFamily="34" charset="0"/>
              </a:rPr>
              <a:t>und die Israeliten waren damit einverstanden. Sie priesen Gott </a:t>
            </a:r>
            <a:br>
              <a:rPr lang="de-DE" b="1" dirty="0">
                <a:latin typeface="Candara" panose="020E0502030303020204" pitchFamily="34" charset="0"/>
              </a:rPr>
            </a:br>
            <a:r>
              <a:rPr lang="de-DE" b="1" dirty="0">
                <a:latin typeface="Candara" panose="020E0502030303020204" pitchFamily="34" charset="0"/>
              </a:rPr>
              <a:t>und dachten nicht mehr daran, gegen die </a:t>
            </a:r>
            <a:r>
              <a:rPr lang="de-DE" b="1" dirty="0" err="1">
                <a:latin typeface="Candara" panose="020E0502030303020204" pitchFamily="34" charset="0"/>
              </a:rPr>
              <a:t>Rubeniter</a:t>
            </a:r>
            <a:r>
              <a:rPr lang="de-DE" b="1" dirty="0">
                <a:latin typeface="Candara" panose="020E0502030303020204" pitchFamily="34" charset="0"/>
              </a:rPr>
              <a:t> und </a:t>
            </a:r>
            <a:r>
              <a:rPr lang="de-DE" b="1" dirty="0" err="1">
                <a:latin typeface="Candara" panose="020E0502030303020204" pitchFamily="34" charset="0"/>
              </a:rPr>
              <a:t>Gaditer</a:t>
            </a:r>
            <a:r>
              <a:rPr lang="de-DE" b="1" dirty="0">
                <a:latin typeface="Candara" panose="020E0502030303020204" pitchFamily="34" charset="0"/>
              </a:rPr>
              <a:t> ins Feld zu ziehen </a:t>
            </a:r>
            <a:br>
              <a:rPr lang="de-DE" b="1" dirty="0">
                <a:latin typeface="Candara" panose="020E0502030303020204" pitchFamily="34" charset="0"/>
              </a:rPr>
            </a:br>
            <a:r>
              <a:rPr lang="de-DE" b="1" dirty="0">
                <a:latin typeface="Candara" panose="020E0502030303020204" pitchFamily="34" charset="0"/>
              </a:rPr>
              <a:t>und das Land zu verwüsten, in dem sie wohnten.</a:t>
            </a:r>
            <a:r>
              <a:rPr lang="en" b="1" dirty="0">
                <a:latin typeface="Candara" panose="020E0502030303020204" pitchFamily="34" charset="0"/>
              </a:rPr>
              <a:t>” </a:t>
            </a:r>
            <a:r>
              <a:rPr lang="en" sz="1400" b="1" dirty="0">
                <a:latin typeface="Candara" panose="020E0502030303020204" pitchFamily="34" charset="0"/>
              </a:rPr>
              <a:t>(Josua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0" y="-4748462"/>
            <a:ext cx="656272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Seeing that the accusation was unfounded, Phinehas and the Israelite delegation were relieved (Josh. 22:30-31). For their part, when the Israelites learned the truth, they rejoiced and praised God (Josh. 22:32-33).</a:t>
            </a: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2063937566"/>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a:fillRect/>
          </a:stretch>
        </p:blipFill>
        <p:spPr>
          <a:xfrm>
            <a:off x="238125" y="3384884"/>
            <a:ext cx="5857875" cy="3311190"/>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6" name="CuadroTexto 5">
            <a:extLst>
              <a:ext uri="{FF2B5EF4-FFF2-40B4-BE49-F238E27FC236}">
                <a16:creationId xmlns:a16="http://schemas.microsoft.com/office/drawing/2014/main" id="{62778CC5-4EA7-6863-FFF0-33A8BF63693E}"/>
              </a:ext>
            </a:extLst>
          </p:cNvPr>
          <p:cNvSpPr txBox="1"/>
          <p:nvPr/>
        </p:nvSpPr>
        <p:spPr>
          <a:xfrm>
            <a:off x="1" y="1568946"/>
            <a:ext cx="6562726" cy="1631216"/>
          </a:xfrm>
          <a:prstGeom prst="rect">
            <a:avLst/>
          </a:prstGeom>
          <a:noFill/>
        </p:spPr>
        <p:txBody>
          <a:bodyPr wrap="square">
            <a:spAutoFit/>
          </a:bodyPr>
          <a:lstStyle/>
          <a:p>
            <a:pPr lvl="0">
              <a:spcBef>
                <a:spcPts val="600"/>
              </a:spcBef>
              <a:defRPr/>
            </a:pPr>
            <a:r>
              <a:rPr lang="de-DE" sz="2000" b="1" dirty="0">
                <a:solidFill>
                  <a:prstClr val="black"/>
                </a:solidFill>
              </a:rPr>
              <a:t>Als sie sahen, dass die Anschuldigung unbegründet war, waren </a:t>
            </a:r>
            <a:r>
              <a:rPr lang="de-DE" sz="2000" b="1" dirty="0" err="1">
                <a:solidFill>
                  <a:prstClr val="black"/>
                </a:solidFill>
              </a:rPr>
              <a:t>Phinehas</a:t>
            </a:r>
            <a:r>
              <a:rPr lang="de-DE" sz="2000" b="1" dirty="0">
                <a:solidFill>
                  <a:prstClr val="black"/>
                </a:solidFill>
              </a:rPr>
              <a:t> und die israelitische Delegation erleichtert (Josua 22,30-31). Als die Israeliten die Wahrheit erfuhren, freuten sie sich und lobten Gott (Josua 22,32-33).</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28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wipe(left)">
                                      <p:cBhvr>
                                        <p:cTn id="1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523875"/>
            <a:ext cx="10372725" cy="6170920"/>
          </a:xfrm>
          <a:prstGeom prst="rect">
            <a:avLst/>
          </a:prstGeom>
          <a:noFill/>
        </p:spPr>
        <p:txBody>
          <a:bodyPr wrap="square" rtlCol="0">
            <a:spAutoFit/>
          </a:bodyPr>
          <a:lstStyle/>
          <a:p>
            <a:pPr algn="just">
              <a:spcBef>
                <a:spcPts val="600"/>
              </a:spcBef>
            </a:pPr>
            <a:r>
              <a:rPr lang="de-DE" sz="2000" b="1" dirty="0">
                <a:latin typeface="Constantia" panose="02030602050306030303" pitchFamily="18" charset="0"/>
              </a:rPr>
              <a:t>	Die Kinder Gad und Ruben brachten nun auf ihrem Altar eine Inschrift an, die den Zweck seiner Errichtung darlegte, und sie sagten: „Er soll ein Zeugnis zwischen uns sein, dass der HERR (JHWH) GOTT (ELOHIM) ist.“ So bemühten sie sich, künftige Missverständnisse zu verhindern und alles zu beseitigen, was Anlass zur Versuchung geben könnte.</a:t>
            </a:r>
          </a:p>
          <a:p>
            <a:pPr algn="just">
              <a:spcBef>
                <a:spcPts val="600"/>
              </a:spcBef>
            </a:pPr>
            <a:r>
              <a:rPr lang="de-DE" sz="2000" b="1" dirty="0">
                <a:latin typeface="Constantia" panose="02030602050306030303" pitchFamily="18" charset="0"/>
              </a:rPr>
              <a:t>	Wie oft entstehen ernsthafte Schwierigkeiten aus einem einfachen Missverständnis, selbst unter denen, die von den würdigsten Motiven getrieben sind; und ohne Höflichkeit und Nachsicht können schwerwiegende und sogar fatale Folgen drohen [...].</a:t>
            </a:r>
          </a:p>
          <a:p>
            <a:pPr algn="just">
              <a:spcBef>
                <a:spcPts val="600"/>
              </a:spcBef>
            </a:pPr>
            <a:r>
              <a:rPr lang="de-DE" sz="2000" b="1" dirty="0">
                <a:latin typeface="Constantia" panose="02030602050306030303" pitchFamily="18" charset="0"/>
              </a:rPr>
              <a:t>	</a:t>
            </a:r>
            <a:r>
              <a:rPr lang="de-DE" sz="2000" b="1" dirty="0">
                <a:highlight>
                  <a:srgbClr val="C0C0C0"/>
                </a:highlight>
                <a:latin typeface="Constantia" panose="02030602050306030303" pitchFamily="18" charset="0"/>
              </a:rPr>
              <a:t>Niemand wurde jemals durch Tadel und Vorwürfe von einer falschen Haltung bekehrt</a:t>
            </a:r>
            <a:r>
              <a:rPr lang="de-DE" sz="2000" b="1" dirty="0">
                <a:latin typeface="Constantia" panose="02030602050306030303" pitchFamily="18" charset="0"/>
              </a:rPr>
              <a:t>, aber viele werden dadurch weiter vom rechten Weg abgebracht und dazu gebracht, ihre Herzen gegen die Überzeugung zu verhärten. Ein </a:t>
            </a:r>
            <a:r>
              <a:rPr lang="de-DE" sz="2000" b="1" dirty="0">
                <a:highlight>
                  <a:srgbClr val="FFFF94"/>
                </a:highlight>
                <a:latin typeface="Constantia" panose="02030602050306030303" pitchFamily="18" charset="0"/>
              </a:rPr>
              <a:t>Geist der GÜTE, </a:t>
            </a:r>
            <a:r>
              <a:rPr lang="de-DE" sz="2000" b="1" dirty="0">
                <a:latin typeface="Constantia" panose="02030602050306030303" pitchFamily="18" charset="0"/>
              </a:rPr>
              <a:t>ein </a:t>
            </a:r>
            <a:r>
              <a:rPr lang="de-DE" sz="2000" b="1" dirty="0">
                <a:highlight>
                  <a:srgbClr val="FFFF94"/>
                </a:highlight>
                <a:latin typeface="Constantia" panose="02030602050306030303" pitchFamily="18" charset="0"/>
              </a:rPr>
              <a:t>höfliches, nachsichtiges Verhalten kann den Irrenden retten </a:t>
            </a:r>
            <a:r>
              <a:rPr lang="de-DE" sz="2000" b="1" dirty="0">
                <a:latin typeface="Constantia" panose="02030602050306030303" pitchFamily="18" charset="0"/>
              </a:rPr>
              <a:t>und eine Vielzahl von Sünden verbergen. Die Kinder Gad und Ruben brachten nun auf ihrem Altar eine Inschrift an, die den Zweck seiner Errichtung darlegte, und sie sagten: „Er soll ein Zeugnis zwischen uns sein, dass HERR (JHWH) GOTT (ELOHIM) ist.“ So bemühten sie sich, </a:t>
            </a:r>
            <a:r>
              <a:rPr lang="de-DE" sz="2000" b="1" dirty="0">
                <a:highlight>
                  <a:srgbClr val="FFFF94"/>
                </a:highlight>
                <a:latin typeface="Constantia" panose="02030602050306030303" pitchFamily="18" charset="0"/>
              </a:rPr>
              <a:t>künftige Missverständnisse zu verhindern </a:t>
            </a:r>
            <a:r>
              <a:rPr lang="de-DE" sz="2000" b="1" dirty="0">
                <a:latin typeface="Constantia" panose="02030602050306030303" pitchFamily="18" charset="0"/>
              </a:rPr>
              <a:t>und alles zu beseitigen, was Anlass zur Versuchung geben könnte.</a:t>
            </a:r>
          </a:p>
          <a:p>
            <a:pPr>
              <a:spcBef>
                <a:spcPts val="600"/>
              </a:spcBef>
            </a:pPr>
            <a:endParaRPr lang="de-DE" sz="2000" b="1" dirty="0">
              <a:latin typeface="Constantia" panose="02030602050306030303" pitchFamily="18"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5338226" y="6064597"/>
            <a:ext cx="5952655" cy="338554"/>
          </a:xfrm>
          <a:prstGeom prst="rect">
            <a:avLst/>
          </a:prstGeom>
          <a:noFill/>
        </p:spPr>
        <p:txBody>
          <a:bodyPr wrap="none" rtlCol="0">
            <a:spAutoFit/>
          </a:bodyPr>
          <a:lstStyle/>
          <a:p>
            <a:pPr algn="r"/>
            <a:r>
              <a:rPr lang="en" sz="1600" b="1" dirty="0"/>
              <a:t>E. G. White (Patriarchen und Propheten, p. 519, engl. Ausg.)</a:t>
            </a:r>
          </a:p>
        </p:txBody>
      </p:sp>
    </p:spTree>
    <p:extLst>
      <p:ext uri="{BB962C8B-B14F-4D97-AF65-F5344CB8AC3E}">
        <p14:creationId xmlns:p14="http://schemas.microsoft.com/office/powerpoint/2010/main" val="393178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3">
            <a:extLst>
              <a:ext uri="{FF2B5EF4-FFF2-40B4-BE49-F238E27FC236}">
                <a16:creationId xmlns:a16="http://schemas.microsoft.com/office/drawing/2014/main" id="{27F12B1F-4753-46F8-93FC-1E4191C13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2">
            <a:extLst>
              <a:ext uri="{28A0092B-C50C-407E-A947-70E740481C1C}">
                <a14:useLocalDpi xmlns:a14="http://schemas.microsoft.com/office/drawing/2010/main" val="0"/>
              </a:ext>
            </a:extLst>
          </a:blip>
          <a:srcRect t="14877" b="14877"/>
          <a:stretch/>
        </p:blipFill>
        <p:spPr>
          <a:xfrm>
            <a:off x="1820278" y="486845"/>
            <a:ext cx="2584794" cy="1361785"/>
          </a:xfrm>
          <a:prstGeom prst="rect">
            <a:avLst/>
          </a:prstGeom>
        </p:spPr>
      </p:pic>
      <p:sp>
        <p:nvSpPr>
          <p:cNvPr id="46" name="Freeform: Shape 45">
            <a:extLst>
              <a:ext uri="{FF2B5EF4-FFF2-40B4-BE49-F238E27FC236}">
                <a16:creationId xmlns:a16="http://schemas.microsoft.com/office/drawing/2014/main" id="{42AE8636-A04B-4C96-AA50-C956D51C0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125" y="-24223"/>
            <a:ext cx="3483100" cy="2909287"/>
          </a:xfrm>
          <a:custGeom>
            <a:avLst/>
            <a:gdLst>
              <a:gd name="connsiteX0" fmla="*/ 452171 w 3483100"/>
              <a:gd name="connsiteY0" fmla="*/ 0 h 2909287"/>
              <a:gd name="connsiteX1" fmla="*/ 3030929 w 3483100"/>
              <a:gd name="connsiteY1" fmla="*/ 0 h 2909287"/>
              <a:gd name="connsiteX2" fmla="*/ 3085415 w 3483100"/>
              <a:gd name="connsiteY2" fmla="*/ 59949 h 2909287"/>
              <a:gd name="connsiteX3" fmla="*/ 3483100 w 3483100"/>
              <a:gd name="connsiteY3" fmla="*/ 1167737 h 2909287"/>
              <a:gd name="connsiteX4" fmla="*/ 1741550 w 3483100"/>
              <a:gd name="connsiteY4" fmla="*/ 2909287 h 2909287"/>
              <a:gd name="connsiteX5" fmla="*/ 0 w 3483100"/>
              <a:gd name="connsiteY5" fmla="*/ 1167737 h 2909287"/>
              <a:gd name="connsiteX6" fmla="*/ 397685 w 3483100"/>
              <a:gd name="connsiteY6" fmla="*/ 59949 h 290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100" h="2909287">
                <a:moveTo>
                  <a:pt x="452171" y="0"/>
                </a:moveTo>
                <a:lnTo>
                  <a:pt x="3030929" y="0"/>
                </a:lnTo>
                <a:lnTo>
                  <a:pt x="3085415" y="59949"/>
                </a:lnTo>
                <a:cubicBezTo>
                  <a:pt x="3333857" y="360992"/>
                  <a:pt x="3483100" y="746936"/>
                  <a:pt x="3483100" y="1167737"/>
                </a:cubicBezTo>
                <a:cubicBezTo>
                  <a:pt x="3483100" y="2129569"/>
                  <a:pt x="2703382" y="2909287"/>
                  <a:pt x="1741550" y="2909287"/>
                </a:cubicBezTo>
                <a:cubicBezTo>
                  <a:pt x="779718" y="2909287"/>
                  <a:pt x="0" y="2129569"/>
                  <a:pt x="0" y="1167737"/>
                </a:cubicBezTo>
                <a:cubicBezTo>
                  <a:pt x="0" y="746936"/>
                  <a:pt x="149243" y="360992"/>
                  <a:pt x="397685" y="59949"/>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8"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5733" y="1193254"/>
            <a:ext cx="1291642" cy="429215"/>
            <a:chOff x="2504802" y="1755501"/>
            <a:chExt cx="1598829" cy="531293"/>
          </a:xfrm>
          <a:solidFill>
            <a:schemeClr val="bg1"/>
          </a:solidFill>
        </p:grpSpPr>
        <p:sp>
          <p:nvSpPr>
            <p:cNvPr id="49" name="Freeform: Shape 48">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369036" y="3880857"/>
            <a:ext cx="2133535" cy="2117387"/>
          </a:xfrm>
          <a:prstGeom prst="rect">
            <a:avLst/>
          </a:prstGeom>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4">
            <a:extLst>
              <a:ext uri="{28A0092B-C50C-407E-A947-70E740481C1C}">
                <a14:useLocalDpi xmlns:a14="http://schemas.microsoft.com/office/drawing/2010/main" val="0"/>
              </a:ext>
            </a:extLst>
          </a:blip>
          <a:srcRect l="173" t="3270" r="-173" b="26088"/>
          <a:stretch>
            <a:fillRect/>
          </a:stretch>
        </p:blipFill>
        <p:spPr>
          <a:xfrm>
            <a:off x="3867817" y="3815829"/>
            <a:ext cx="2325720" cy="1232201"/>
          </a:xfrm>
          <a:prstGeom prst="rect">
            <a:avLst/>
          </a:prstGeom>
        </p:spPr>
      </p:pic>
      <p:sp>
        <p:nvSpPr>
          <p:cNvPr id="3" name="CuadroTexto 2">
            <a:extLst>
              <a:ext uri="{FF2B5EF4-FFF2-40B4-BE49-F238E27FC236}">
                <a16:creationId xmlns:a16="http://schemas.microsoft.com/office/drawing/2014/main" id="{EEE0C5E3-6180-FF39-0BE1-1AA50FCD60C2}"/>
              </a:ext>
            </a:extLst>
          </p:cNvPr>
          <p:cNvSpPr txBox="1"/>
          <p:nvPr/>
        </p:nvSpPr>
        <p:spPr>
          <a:xfrm>
            <a:off x="5892410" y="261256"/>
            <a:ext cx="6299590" cy="6466279"/>
          </a:xfrm>
          <a:prstGeom prst="rect">
            <a:avLst/>
          </a:prstGeom>
          <a:solidFill>
            <a:srgbClr val="FFFF94">
              <a:alpha val="38000"/>
            </a:srgbClr>
          </a:solidFill>
          <a:effectLst>
            <a:softEdge rad="533400"/>
          </a:effectLst>
        </p:spPr>
        <p:txBody>
          <a:bodyPr vert="horz" lIns="91440" tIns="45720" rIns="91440" bIns="45720" rtlCol="0" anchor="t">
            <a:normAutofit fontScale="77500" lnSpcReduction="20000"/>
          </a:bodyPr>
          <a:lstStyle/>
          <a:p>
            <a:pPr marR="0" lvl="0" algn="ctr" fontAlgn="auto">
              <a:lnSpc>
                <a:spcPct val="90000"/>
              </a:lnSpc>
              <a:spcBef>
                <a:spcPct val="0"/>
              </a:spcBef>
              <a:spcAft>
                <a:spcPts val="600"/>
              </a:spcAft>
              <a:buClrTx/>
              <a:buSzTx/>
              <a:tabLst/>
              <a:defRPr/>
            </a:pPr>
            <a:br>
              <a:rPr kumimoji="0" lang="en-US" sz="54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br>
            <a:endParaRPr kumimoji="0" lang="en-US" sz="54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endParaRPr>
          </a:p>
          <a:p>
            <a:pPr marR="0" lvl="0" algn="ctr" fontAlgn="auto">
              <a:lnSpc>
                <a:spcPct val="90000"/>
              </a:lnSpc>
              <a:spcBef>
                <a:spcPct val="0"/>
              </a:spcBef>
              <a:spcAft>
                <a:spcPts val="600"/>
              </a:spcAft>
              <a:buClrTx/>
              <a:buSzTx/>
              <a:tabLst/>
              <a:defRPr/>
            </a:pPr>
            <a: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“Eine </a:t>
            </a:r>
            <a:r>
              <a:rPr kumimoji="0" lang="en-US" sz="7000" b="1" i="0" u="none" strike="noStrike" cap="none" spc="0" normalizeH="0" baseline="0" noProof="0" dirty="0" err="1">
                <a:ln w="12700" cmpd="sng">
                  <a:solidFill>
                    <a:schemeClr val="accent3">
                      <a:lumMod val="50000"/>
                    </a:schemeClr>
                  </a:solidFill>
                  <a:prstDash val="solid"/>
                </a:ln>
                <a:solidFill>
                  <a:srgbClr val="78FF71"/>
                </a:solidFill>
                <a:effectLst/>
                <a:uLnTx/>
                <a:uFillTx/>
                <a:latin typeface="Candara" panose="020E0502030303020204" pitchFamily="34" charset="0"/>
              </a:rPr>
              <a:t>linde</a:t>
            </a:r>
            <a: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 </a:t>
            </a:r>
            <a:r>
              <a:rPr kumimoji="0" lang="en-US" sz="7000" b="1" i="0" u="none" strike="noStrike" cap="none" spc="0" normalizeH="0" baseline="0" noProof="0" dirty="0" err="1">
                <a:ln w="12700" cmpd="sng">
                  <a:solidFill>
                    <a:schemeClr val="accent3">
                      <a:lumMod val="50000"/>
                    </a:schemeClr>
                  </a:solidFill>
                  <a:prstDash val="solid"/>
                </a:ln>
                <a:solidFill>
                  <a:srgbClr val="78FF71"/>
                </a:solidFill>
                <a:effectLst/>
                <a:uLnTx/>
                <a:uFillTx/>
                <a:latin typeface="Candara" panose="020E0502030303020204" pitchFamily="34" charset="0"/>
              </a:rPr>
              <a:t>Antwort</a:t>
            </a:r>
            <a: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 </a:t>
            </a:r>
            <a:r>
              <a:rPr kumimoji="0" lang="en-US" sz="7000" b="1" i="0" u="none" strike="noStrike" cap="none" spc="0" normalizeH="0" baseline="0" noProof="0" dirty="0" err="1">
                <a:ln w="12700" cmpd="sng">
                  <a:solidFill>
                    <a:schemeClr val="accent3">
                      <a:lumMod val="50000"/>
                    </a:schemeClr>
                  </a:solidFill>
                  <a:prstDash val="solid"/>
                </a:ln>
                <a:solidFill>
                  <a:srgbClr val="78FF71"/>
                </a:solidFill>
                <a:effectLst/>
                <a:uLnTx/>
                <a:uFillTx/>
                <a:latin typeface="Candara" panose="020E0502030303020204" pitchFamily="34" charset="0"/>
              </a:rPr>
              <a:t>stillt</a:t>
            </a:r>
            <a: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 </a:t>
            </a:r>
            <a:b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br>
            <a: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den Zorn; </a:t>
            </a:r>
          </a:p>
          <a:p>
            <a:pPr marR="0" lvl="0" algn="ctr" fontAlgn="auto">
              <a:lnSpc>
                <a:spcPct val="90000"/>
              </a:lnSpc>
              <a:spcBef>
                <a:spcPct val="0"/>
              </a:spcBef>
              <a:spcAft>
                <a:spcPts val="600"/>
              </a:spcAft>
              <a:buClrTx/>
              <a:buSzTx/>
              <a:tabLst/>
              <a:defRPr/>
            </a:pPr>
            <a:r>
              <a:rPr kumimoji="0" lang="en-US" sz="7000" b="1" i="0" u="none" strike="noStrike" cap="none" spc="0" normalizeH="0" baseline="0" noProof="0" dirty="0" err="1">
                <a:ln w="12700" cmpd="sng">
                  <a:solidFill>
                    <a:schemeClr val="accent3">
                      <a:lumMod val="50000"/>
                    </a:schemeClr>
                  </a:solidFill>
                  <a:prstDash val="solid"/>
                </a:ln>
                <a:solidFill>
                  <a:srgbClr val="78FF71"/>
                </a:solidFill>
                <a:effectLst/>
                <a:uLnTx/>
                <a:uFillTx/>
                <a:latin typeface="Candara" panose="020E0502030303020204" pitchFamily="34" charset="0"/>
              </a:rPr>
              <a:t>aber</a:t>
            </a:r>
            <a: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 </a:t>
            </a:r>
            <a:b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br>
            <a:r>
              <a:rPr kumimoji="0" lang="en-US" sz="7000" b="1" i="0" u="none" strike="noStrike" cap="none" spc="0" normalizeH="0" baseline="0" noProof="0" dirty="0" err="1">
                <a:ln w="12700" cmpd="sng">
                  <a:solidFill>
                    <a:schemeClr val="accent3">
                      <a:lumMod val="50000"/>
                    </a:schemeClr>
                  </a:solidFill>
                  <a:prstDash val="solid"/>
                </a:ln>
                <a:solidFill>
                  <a:srgbClr val="78FF71"/>
                </a:solidFill>
                <a:effectLst/>
                <a:uLnTx/>
                <a:uFillTx/>
                <a:latin typeface="Candara" panose="020E0502030303020204" pitchFamily="34" charset="0"/>
              </a:rPr>
              <a:t>ein</a:t>
            </a:r>
            <a: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 </a:t>
            </a:r>
            <a:r>
              <a:rPr kumimoji="0" lang="en-US" sz="7000" b="1" i="0" u="none" strike="noStrike" cap="none" spc="0" normalizeH="0" baseline="0" noProof="0" dirty="0" err="1">
                <a:ln w="12700" cmpd="sng">
                  <a:solidFill>
                    <a:schemeClr val="accent3">
                      <a:lumMod val="50000"/>
                    </a:schemeClr>
                  </a:solidFill>
                  <a:prstDash val="solid"/>
                </a:ln>
                <a:solidFill>
                  <a:srgbClr val="78FF71"/>
                </a:solidFill>
                <a:effectLst/>
                <a:uLnTx/>
                <a:uFillTx/>
                <a:latin typeface="Candara" panose="020E0502030303020204" pitchFamily="34" charset="0"/>
              </a:rPr>
              <a:t>hartes</a:t>
            </a:r>
            <a: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 Wort </a:t>
            </a:r>
            <a:b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br>
            <a:r>
              <a:rPr kumimoji="0" lang="en-US" sz="7000" b="1" i="0" u="none" strike="noStrike" cap="none" spc="0" normalizeH="0" baseline="0" noProof="0" dirty="0" err="1">
                <a:ln w="12700" cmpd="sng">
                  <a:solidFill>
                    <a:schemeClr val="accent3">
                      <a:lumMod val="50000"/>
                    </a:schemeClr>
                  </a:solidFill>
                  <a:prstDash val="solid"/>
                </a:ln>
                <a:solidFill>
                  <a:srgbClr val="78FF71"/>
                </a:solidFill>
                <a:effectLst/>
                <a:uLnTx/>
                <a:uFillTx/>
                <a:latin typeface="Candara" panose="020E0502030303020204" pitchFamily="34" charset="0"/>
              </a:rPr>
              <a:t>erregt</a:t>
            </a:r>
            <a:r>
              <a:rPr kumimoji="0" lang="en-US" sz="70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 Grimm.”</a:t>
            </a:r>
          </a:p>
          <a:p>
            <a:pPr marR="0" lvl="0" fontAlgn="auto">
              <a:lnSpc>
                <a:spcPct val="90000"/>
              </a:lnSpc>
              <a:spcBef>
                <a:spcPct val="0"/>
              </a:spcBef>
              <a:spcAft>
                <a:spcPts val="600"/>
              </a:spcAft>
              <a:buClrTx/>
              <a:buSzTx/>
              <a:tabLst/>
              <a:defRPr/>
            </a:pPr>
            <a:endParaRPr kumimoji="0" lang="en-US" sz="54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endParaRPr>
          </a:p>
          <a:p>
            <a:pPr marR="0" lvl="0" algn="ctr" fontAlgn="auto">
              <a:lnSpc>
                <a:spcPct val="90000"/>
              </a:lnSpc>
              <a:spcBef>
                <a:spcPct val="0"/>
              </a:spcBef>
              <a:spcAft>
                <a:spcPts val="600"/>
              </a:spcAft>
              <a:buClrTx/>
              <a:buSzTx/>
              <a:tabLst/>
              <a:defRPr/>
            </a:pPr>
            <a:r>
              <a:rPr kumimoji="0" lang="en-US" sz="44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 </a:t>
            </a:r>
            <a:r>
              <a:rPr kumimoji="0" lang="en-US" sz="4400" b="1" i="0" u="none" strike="noStrike" cap="none" spc="0" normalizeH="0" baseline="0" noProof="0" dirty="0" err="1">
                <a:ln w="12700" cmpd="sng">
                  <a:solidFill>
                    <a:schemeClr val="accent3">
                      <a:lumMod val="50000"/>
                    </a:schemeClr>
                  </a:solidFill>
                  <a:prstDash val="solid"/>
                </a:ln>
                <a:solidFill>
                  <a:srgbClr val="78FF71"/>
                </a:solidFill>
                <a:effectLst/>
                <a:uLnTx/>
                <a:uFillTx/>
                <a:latin typeface="Candara" panose="020E0502030303020204" pitchFamily="34" charset="0"/>
              </a:rPr>
              <a:t>Sprüche</a:t>
            </a:r>
            <a:r>
              <a:rPr kumimoji="0" lang="en-US" sz="44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 15:1 </a:t>
            </a:r>
            <a:br>
              <a:rPr kumimoji="0" lang="en-US" sz="44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br>
            <a:r>
              <a:rPr kumimoji="0" lang="en-US" sz="44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t>(LUT)</a:t>
            </a:r>
            <a:br>
              <a:rPr kumimoji="0" lang="en-US" sz="44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rPr>
            </a:br>
            <a:endParaRPr kumimoji="0" lang="en-US" sz="4400" b="1" i="0" u="none" strike="noStrike" cap="none" spc="0" normalizeH="0" baseline="0" noProof="0" dirty="0">
              <a:ln w="12700" cmpd="sng">
                <a:solidFill>
                  <a:schemeClr val="accent3">
                    <a:lumMod val="50000"/>
                  </a:schemeClr>
                </a:solidFill>
                <a:prstDash val="solid"/>
              </a:ln>
              <a:solidFill>
                <a:srgbClr val="78FF71"/>
              </a:solidFill>
              <a:effectLst/>
              <a:uLnTx/>
              <a:uFillTx/>
              <a:latin typeface="Candara" panose="020E0502030303020204" pitchFamily="34" charset="0"/>
            </a:endParaRPr>
          </a:p>
        </p:txBody>
      </p:sp>
      <p:sp>
        <p:nvSpPr>
          <p:cNvPr id="52" name="Freeform: Shape 51">
            <a:extLst>
              <a:ext uri="{FF2B5EF4-FFF2-40B4-BE49-F238E27FC236}">
                <a16:creationId xmlns:a16="http://schemas.microsoft.com/office/drawing/2014/main" id="{0F17DC65-D057-4CEA-8B52-BF72D5D90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68" y="3062222"/>
            <a:ext cx="3212182" cy="3665314"/>
          </a:xfrm>
          <a:custGeom>
            <a:avLst/>
            <a:gdLst>
              <a:gd name="connsiteX0" fmla="*/ 1379525 w 3212182"/>
              <a:gd name="connsiteY0" fmla="*/ 0 h 3665314"/>
              <a:gd name="connsiteX1" fmla="*/ 3212182 w 3212182"/>
              <a:gd name="connsiteY1" fmla="*/ 1832657 h 3665314"/>
              <a:gd name="connsiteX2" fmla="*/ 1379525 w 3212182"/>
              <a:gd name="connsiteY2" fmla="*/ 3665314 h 3665314"/>
              <a:gd name="connsiteX3" fmla="*/ 83641 w 3212182"/>
              <a:gd name="connsiteY3" fmla="*/ 3128542 h 3665314"/>
              <a:gd name="connsiteX4" fmla="*/ 0 w 3212182"/>
              <a:gd name="connsiteY4" fmla="*/ 3036514 h 3665314"/>
              <a:gd name="connsiteX5" fmla="*/ 0 w 3212182"/>
              <a:gd name="connsiteY5" fmla="*/ 628801 h 3665314"/>
              <a:gd name="connsiteX6" fmla="*/ 83641 w 3212182"/>
              <a:gd name="connsiteY6" fmla="*/ 536773 h 3665314"/>
              <a:gd name="connsiteX7" fmla="*/ 1379525 w 3212182"/>
              <a:gd name="connsiteY7" fmla="*/ 0 h 366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2182" h="3665314">
                <a:moveTo>
                  <a:pt x="1379525" y="0"/>
                </a:moveTo>
                <a:cubicBezTo>
                  <a:pt x="2391674" y="0"/>
                  <a:pt x="3212182" y="820508"/>
                  <a:pt x="3212182" y="1832657"/>
                </a:cubicBezTo>
                <a:cubicBezTo>
                  <a:pt x="3212182" y="2844806"/>
                  <a:pt x="2391674" y="3665314"/>
                  <a:pt x="1379525" y="3665314"/>
                </a:cubicBezTo>
                <a:cubicBezTo>
                  <a:pt x="873451" y="3665314"/>
                  <a:pt x="415286" y="3460187"/>
                  <a:pt x="83641" y="3128542"/>
                </a:cubicBezTo>
                <a:lnTo>
                  <a:pt x="0" y="3036514"/>
                </a:lnTo>
                <a:lnTo>
                  <a:pt x="0" y="628801"/>
                </a:lnTo>
                <a:lnTo>
                  <a:pt x="83641" y="536773"/>
                </a:lnTo>
                <a:cubicBezTo>
                  <a:pt x="415286" y="205127"/>
                  <a:pt x="873451" y="0"/>
                  <a:pt x="1379525" y="0"/>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35249834-544E-477E-84FD-888B8DB7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839" y="2791091"/>
            <a:ext cx="3281677" cy="32816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3339" y="1681703"/>
            <a:ext cx="1330536" cy="1330521"/>
            <a:chOff x="5734037" y="3067039"/>
            <a:chExt cx="724483" cy="724489"/>
          </a:xfrm>
          <a:solidFill>
            <a:schemeClr val="bg1"/>
          </a:solidFill>
        </p:grpSpPr>
        <p:sp>
          <p:nvSpPr>
            <p:cNvPr id="57" name="Freeform: Shape 56">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5" name="Grafik 4" descr="Sitzungssaal Silhouette">
            <a:extLst>
              <a:ext uri="{FF2B5EF4-FFF2-40B4-BE49-F238E27FC236}">
                <a16:creationId xmlns:a16="http://schemas.microsoft.com/office/drawing/2014/main" id="{1F103969-0F0F-BFAE-8490-FB4C79A0A5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9117" y="1440357"/>
            <a:ext cx="2866022" cy="2866022"/>
          </a:xfrm>
          <a:prstGeom prst="rect">
            <a:avLst/>
          </a:prstGeom>
        </p:spPr>
      </p:pic>
    </p:spTree>
    <p:extLst>
      <p:ext uri="{BB962C8B-B14F-4D97-AF65-F5344CB8AC3E}">
        <p14:creationId xmlns:p14="http://schemas.microsoft.com/office/powerpoint/2010/main" val="402515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Nach mehrjährigem Krieg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=&gt; ISRAEL erobert Kanaan trotz unvollständiger Vertreibung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aller Einwohner.</a:t>
            </a:r>
            <a:endParaRPr kumimoji="0" lang="en" sz="2000" b="1" i="0" u="none" strike="noStrike" kern="1200" cap="none" spc="0" normalizeH="0" baseline="0" noProof="0" dirty="0">
              <a:ln>
                <a:noFill/>
              </a:ln>
              <a:solidFill>
                <a:prstClr val="black"/>
              </a:solidFill>
              <a:effectLst/>
              <a:uLnTx/>
              <a:uFillTx/>
              <a:latin typeface="Aptos"/>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59"/>
          <a:stretch>
            <a:fillRect/>
          </a:stretch>
        </p:blipFill>
        <p:spPr>
          <a:xfrm>
            <a:off x="8324850" y="152400"/>
            <a:ext cx="3714750" cy="3733800"/>
          </a:xfrm>
          <a:prstGeom prst="rect">
            <a:avLst/>
          </a:prstGeom>
          <a:effectLst>
            <a:softEdge rad="317500"/>
          </a:effectLst>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35457" y="3745088"/>
            <a:ext cx="7152529" cy="3343610"/>
          </a:xfrm>
          <a:prstGeom prst="rect">
            <a:avLst/>
          </a:prstGeom>
          <a:effectLst>
            <a:softEdge rad="317500"/>
          </a:effectLst>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294020"/>
            <a:ext cx="808672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Schließlich </a:t>
            </a:r>
            <a:r>
              <a:rPr kumimoji="0" lang="de-DE" sz="2000" b="1" i="0" u="none" strike="noStrike" kern="1200" cap="none" spc="0" normalizeH="0" baseline="0" noProof="0" dirty="0" err="1">
                <a:ln>
                  <a:noFill/>
                </a:ln>
                <a:solidFill>
                  <a:prstClr val="black"/>
                </a:solidFill>
                <a:effectLst/>
                <a:uLnTx/>
                <a:uFillTx/>
                <a:latin typeface="Aptos"/>
                <a:ea typeface="+mn-ea"/>
                <a:cs typeface="+mn-cs"/>
              </a:rPr>
              <a:t>Josuas</a:t>
            </a:r>
            <a:r>
              <a:rPr kumimoji="0" lang="de-DE" sz="2000" b="1" i="0" u="none" strike="noStrike" kern="1200" cap="none" spc="0" normalizeH="0" baseline="0" noProof="0" dirty="0">
                <a:ln>
                  <a:noFill/>
                </a:ln>
                <a:solidFill>
                  <a:prstClr val="black"/>
                </a:solidFill>
                <a:effectLst/>
                <a:uLnTx/>
                <a:uFillTx/>
                <a:latin typeface="Aptos"/>
                <a:ea typeface="+mn-ea"/>
                <a:cs typeface="+mn-cs"/>
              </a:rPr>
              <a:t> Abschied: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Persönlicher SEGEN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 Rat, auf GOTTES PFAD zu bleiben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	</a:t>
            </a:r>
            <a:r>
              <a:rPr kumimoji="0" lang="de-DE" sz="2000" b="1" i="0" u="none" strike="noStrike" kern="1200" cap="none" spc="0" normalizeH="0" baseline="0" noProof="0" dirty="0">
                <a:ln>
                  <a:noFill/>
                </a:ln>
                <a:solidFill>
                  <a:prstClr val="black"/>
                </a:solidFill>
                <a:effectLst/>
                <a:uLnTx/>
                <a:uFillTx/>
                <a:latin typeface="Aptos"/>
                <a:ea typeface="+mn-ea"/>
                <a:cs typeface="+mn-cs"/>
                <a:sym typeface="Wingdings" panose="05000000000000000000" pitchFamily="2" charset="2"/>
              </a:rPr>
              <a:t></a:t>
            </a:r>
            <a:r>
              <a:rPr kumimoji="0" lang="de-DE" sz="2000" b="1" i="0" u="none" strike="noStrike" kern="1200" cap="none" spc="0" normalizeH="0" baseline="0" noProof="0" dirty="0">
                <a:ln>
                  <a:noFill/>
                </a:ln>
                <a:solidFill>
                  <a:prstClr val="black"/>
                </a:solidFill>
                <a:effectLst/>
                <a:uLnTx/>
                <a:uFillTx/>
                <a:latin typeface="Apto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Schweres Missverständnis als nahezu lebensbedrohliche Störung für EINHEIT des Volkes ISRAEL</a:t>
            </a:r>
            <a:endParaRPr kumimoji="0" lang="en" sz="2000" b="1" i="0" u="none" strike="noStrike" kern="1200" cap="none" spc="0" normalizeH="0" baseline="0" noProof="0" dirty="0">
              <a:ln>
                <a:noFill/>
              </a:ln>
              <a:solidFill>
                <a:prstClr val="black"/>
              </a:solidFill>
              <a:effectLst/>
              <a:uLnTx/>
              <a:uFillTx/>
              <a:latin typeface="Aptos"/>
              <a:ea typeface="+mn-ea"/>
              <a:cs typeface="+mn-cs"/>
            </a:endParaRP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1058779"/>
            <a:ext cx="808672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Ruben, Gad und der halbe Stamm Manasse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 Verpflichtung treu erfüllt durch</a:t>
            </a:r>
          </a:p>
          <a:p>
            <a:pPr marL="0" marR="0" lvl="0" indent="0" algn="l" defTabSz="914400" rtl="0" eaLnBrk="1" fontAlgn="auto" latinLnBrk="0" hangingPunct="1">
              <a:lnSpc>
                <a:spcPct val="100000"/>
              </a:lnSpc>
              <a:spcBef>
                <a:spcPts val="0"/>
              </a:spcBef>
              <a:spcAft>
                <a:spcPts val="0"/>
              </a:spcAft>
              <a:buClrTx/>
              <a:buSzTx/>
              <a:buFont typeface="Symbol"/>
              <a:buChar char="Þ"/>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 Inbesitznahme des östlichen Teils und</a:t>
            </a:r>
          </a:p>
          <a:p>
            <a:pPr marL="0" marR="0" lvl="0" indent="0" algn="l" defTabSz="914400" rtl="0" eaLnBrk="1" fontAlgn="auto" latinLnBrk="0" hangingPunct="1">
              <a:lnSpc>
                <a:spcPct val="100000"/>
              </a:lnSpc>
              <a:spcBef>
                <a:spcPts val="0"/>
              </a:spcBef>
              <a:spcAft>
                <a:spcPts val="0"/>
              </a:spcAft>
              <a:buClrTx/>
              <a:buSzTx/>
              <a:buFont typeface="Symbol"/>
              <a:buChar char="Þ"/>
              <a:tabLst/>
              <a:defRPr/>
            </a:pPr>
            <a:r>
              <a:rPr kumimoji="0" lang="de-DE" sz="2000" b="1" i="0" u="none" strike="noStrike" kern="1200" cap="none" spc="0" normalizeH="0" baseline="0" noProof="0" dirty="0">
                <a:ln>
                  <a:noFill/>
                </a:ln>
                <a:solidFill>
                  <a:prstClr val="black"/>
                </a:solidFill>
                <a:effectLst/>
                <a:uLnTx/>
                <a:uFillTx/>
                <a:latin typeface="Aptos"/>
                <a:ea typeface="+mn-ea"/>
                <a:cs typeface="+mn-cs"/>
              </a:rPr>
              <a:t> Mithilfe bei der Eroberung</a:t>
            </a:r>
            <a:endParaRPr kumimoji="0" lang="en" sz="2000" b="1" i="0" u="none" strike="noStrike" kern="1200" cap="none" spc="0" normalizeH="0" baseline="0" noProof="0" dirty="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33372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a:extLst>
            <a:ext uri="{FF2B5EF4-FFF2-40B4-BE49-F238E27FC236}">
              <a16:creationId xmlns:a16="http://schemas.microsoft.com/office/drawing/2014/main" id="{CF9A4CBB-A755-1A7C-C07D-5003B4878418}"/>
            </a:ext>
          </a:extLst>
        </p:cNvPr>
        <p:cNvGrpSpPr/>
        <p:nvPr/>
      </p:nvGrpSpPr>
      <p:grpSpPr>
        <a:xfrm>
          <a:off x="0" y="0"/>
          <a:ext cx="0" cy="0"/>
          <a:chOff x="0" y="0"/>
          <a:chExt cx="0" cy="0"/>
        </a:xfrm>
      </p:grpSpPr>
      <p:sp>
        <p:nvSpPr>
          <p:cNvPr id="20" name="Freeform: Shape 19">
            <a:extLst>
              <a:ext uri="{FF2B5EF4-FFF2-40B4-BE49-F238E27FC236}">
                <a16:creationId xmlns:a16="http://schemas.microsoft.com/office/drawing/2014/main" id="{3A45B268-BBDB-4EC6-A664-CED7BF60D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4207"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78B55DD-3C55-4B94-9031-4F3723BD4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42D9BB05-ED63-4148-87AB-82720ACC3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5B00B48C-8AA7-4128-AD60-76349F0C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6020" y="2715337"/>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Imagen 13" descr="Un dibujo de una persona&#10;&#10;El contenido generado por IA puede ser incorrecto.">
            <a:extLst>
              <a:ext uri="{FF2B5EF4-FFF2-40B4-BE49-F238E27FC236}">
                <a16:creationId xmlns:a16="http://schemas.microsoft.com/office/drawing/2014/main" id="{B3A1B014-40B4-CAF5-1817-08B4D9128B55}"/>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6351376" y="3904815"/>
            <a:ext cx="917721" cy="516934"/>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FA37B255-B9DD-A758-5FAA-8518028C284C}"/>
              </a:ext>
            </a:extLst>
          </p:cNvPr>
          <p:cNvPicPr>
            <a:picLocks noChangeAspect="1"/>
          </p:cNvPicPr>
          <p:nvPr/>
        </p:nvPicPr>
        <p:blipFill>
          <a:blip r:embed="rId6" cstate="hq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6336899" y="2666051"/>
            <a:ext cx="946677" cy="516934"/>
          </a:xfrm>
          <a:prstGeom prst="rect">
            <a:avLst/>
          </a:prstGeom>
        </p:spPr>
      </p:pic>
      <p:sp>
        <p:nvSpPr>
          <p:cNvPr id="36" name="Freeform: Shape 35">
            <a:extLst>
              <a:ext uri="{FF2B5EF4-FFF2-40B4-BE49-F238E27FC236}">
                <a16:creationId xmlns:a16="http://schemas.microsoft.com/office/drawing/2014/main" id="{0760511E-86BF-4340-9949-CECB774FA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Imagen 10" descr="Dibujo de una persona&#10;&#10;El contenido generado por IA puede ser incorrecto.">
            <a:extLst>
              <a:ext uri="{FF2B5EF4-FFF2-40B4-BE49-F238E27FC236}">
                <a16:creationId xmlns:a16="http://schemas.microsoft.com/office/drawing/2014/main" id="{389F8444-E838-431F-BC62-C991C42148EE}"/>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6336899" y="2078820"/>
            <a:ext cx="917720" cy="463111"/>
          </a:xfrm>
          <a:prstGeom prst="rect">
            <a:avLst/>
          </a:prstGeom>
        </p:spPr>
      </p:pic>
      <p:sp>
        <p:nvSpPr>
          <p:cNvPr id="4" name="Rechteck 3">
            <a:extLst>
              <a:ext uri="{FF2B5EF4-FFF2-40B4-BE49-F238E27FC236}">
                <a16:creationId xmlns:a16="http://schemas.microsoft.com/office/drawing/2014/main" id="{066A37BA-57C7-284C-E2AD-5AE71A59ABCF}"/>
              </a:ext>
            </a:extLst>
          </p:cNvPr>
          <p:cNvSpPr/>
          <p:nvPr/>
        </p:nvSpPr>
        <p:spPr>
          <a:xfrm>
            <a:off x="5768823" y="205814"/>
            <a:ext cx="2806224"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5400" b="1" i="1" spc="300" dirty="0">
                <a:ln>
                  <a:solidFill>
                    <a:schemeClr val="accent3">
                      <a:lumMod val="50000"/>
                    </a:schemeClr>
                  </a:solidFill>
                </a:ln>
                <a:blipFill>
                  <a:blip r:embed="rId10"/>
                  <a:stretch>
                    <a:fillRect/>
                  </a:stretch>
                </a:blipFill>
                <a:effectLst>
                  <a:outerShdw blurRad="38100" dist="38100" dir="2700000" algn="tl">
                    <a:srgbClr val="000000">
                      <a:alpha val="43137"/>
                    </a:srgbClr>
                  </a:outerShdw>
                </a:effectLst>
                <a:latin typeface="Candara" panose="020E0502030303020204" pitchFamily="34" charset="0"/>
              </a:rPr>
              <a:t>Ü B </a:t>
            </a:r>
            <a:br>
              <a:rPr lang="de-DE" sz="5400" b="1" i="1" spc="300" dirty="0">
                <a:ln>
                  <a:solidFill>
                    <a:schemeClr val="accent3">
                      <a:lumMod val="50000"/>
                    </a:schemeClr>
                  </a:solidFill>
                </a:ln>
                <a:blipFill>
                  <a:blip r:embed="rId10"/>
                  <a:stretch>
                    <a:fillRect/>
                  </a:stretch>
                </a:blipFill>
                <a:effectLst>
                  <a:outerShdw blurRad="38100" dist="38100" dir="2700000" algn="tl">
                    <a:srgbClr val="000000">
                      <a:alpha val="43137"/>
                    </a:srgbClr>
                  </a:outerShdw>
                </a:effectLst>
                <a:latin typeface="Candara" panose="020E0502030303020204" pitchFamily="34" charset="0"/>
              </a:rPr>
            </a:br>
            <a:r>
              <a:rPr lang="de-DE" sz="5400" b="1" i="1" spc="300" dirty="0">
                <a:ln>
                  <a:solidFill>
                    <a:schemeClr val="accent3">
                      <a:lumMod val="50000"/>
                    </a:schemeClr>
                  </a:solidFill>
                </a:ln>
                <a:blipFill>
                  <a:blip r:embed="rId10"/>
                  <a:stretch>
                    <a:fillRect/>
                  </a:stretch>
                </a:blipFill>
                <a:effectLst>
                  <a:outerShdw blurRad="38100" dist="38100" dir="2700000" algn="tl">
                    <a:srgbClr val="000000">
                      <a:alpha val="43137"/>
                    </a:srgbClr>
                  </a:outerShdw>
                </a:effectLst>
                <a:latin typeface="Candara" panose="020E0502030303020204" pitchFamily="34" charset="0"/>
              </a:rPr>
              <a:t>   E R</a:t>
            </a:r>
            <a:endParaRPr lang="de-DE" sz="5400" b="1" i="1" cap="none" spc="300" dirty="0">
              <a:ln>
                <a:solidFill>
                  <a:schemeClr val="accent3">
                    <a:lumMod val="50000"/>
                  </a:schemeClr>
                </a:solidFill>
              </a:ln>
              <a:blipFill>
                <a:blip r:embed="rId10"/>
                <a:stretch>
                  <a:fillRect/>
                </a:stretch>
              </a:blipFill>
              <a:effectLst>
                <a:outerShdw blurRad="38100" dist="38100" dir="2700000" algn="tl">
                  <a:srgbClr val="000000">
                    <a:alpha val="43137"/>
                  </a:srgbClr>
                </a:outerShdw>
              </a:effectLst>
              <a:latin typeface="Candara" panose="020E0502030303020204" pitchFamily="34" charset="0"/>
            </a:endParaRPr>
          </a:p>
        </p:txBody>
      </p:sp>
      <p:sp>
        <p:nvSpPr>
          <p:cNvPr id="7" name="Rechteck 6">
            <a:extLst>
              <a:ext uri="{FF2B5EF4-FFF2-40B4-BE49-F238E27FC236}">
                <a16:creationId xmlns:a16="http://schemas.microsoft.com/office/drawing/2014/main" id="{5CED4C68-668B-394D-6B00-553D49FCEEE7}"/>
              </a:ext>
            </a:extLst>
          </p:cNvPr>
          <p:cNvSpPr/>
          <p:nvPr/>
        </p:nvSpPr>
        <p:spPr>
          <a:xfrm rot="20146470">
            <a:off x="8795098" y="352250"/>
            <a:ext cx="3077430" cy="103430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6000" b="1" spc="700" dirty="0">
                <a:ln>
                  <a:solidFill>
                    <a:schemeClr val="accent3">
                      <a:lumMod val="50000"/>
                    </a:schemeClr>
                  </a:solidFill>
                </a:ln>
                <a:blipFill>
                  <a:blip r:embed="rId11"/>
                  <a:stretch>
                    <a:fillRect/>
                  </a:stretch>
                </a:blipFill>
                <a:effectLst>
                  <a:outerShdw blurRad="38100" dist="38100" dir="2700000" algn="tl">
                    <a:srgbClr val="000000">
                      <a:alpha val="43137"/>
                    </a:srgbClr>
                  </a:outerShdw>
                </a:effectLst>
                <a:latin typeface="Candara" panose="020E0502030303020204" pitchFamily="34" charset="0"/>
              </a:rPr>
              <a:t>b</a:t>
            </a:r>
            <a:r>
              <a:rPr lang="de-DE" sz="6000" b="1" cap="none" spc="700" dirty="0">
                <a:ln>
                  <a:solidFill>
                    <a:schemeClr val="accent3">
                      <a:lumMod val="50000"/>
                    </a:schemeClr>
                  </a:solidFill>
                </a:ln>
                <a:blipFill>
                  <a:blip r:embed="rId11"/>
                  <a:stretch>
                    <a:fillRect/>
                  </a:stretch>
                </a:blipFill>
                <a:effectLst>
                  <a:outerShdw blurRad="38100" dist="38100" dir="2700000" algn="tl">
                    <a:srgbClr val="000000">
                      <a:alpha val="43137"/>
                    </a:srgbClr>
                  </a:outerShdw>
                </a:effectLst>
                <a:latin typeface="Candara" panose="020E0502030303020204" pitchFamily="34" charset="0"/>
              </a:rPr>
              <a:t>lick</a:t>
            </a:r>
          </a:p>
        </p:txBody>
      </p:sp>
      <p:pic>
        <p:nvPicPr>
          <p:cNvPr id="9" name="Grafik 8">
            <a:extLst>
              <a:ext uri="{FF2B5EF4-FFF2-40B4-BE49-F238E27FC236}">
                <a16:creationId xmlns:a16="http://schemas.microsoft.com/office/drawing/2014/main" id="{C8A9DA30-88B4-524A-DF18-06372542584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65599" y="159859"/>
            <a:ext cx="2291927" cy="1385616"/>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42DCCAE6-7B1B-AC9B-5CD0-A1AC55B71F69}"/>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6337093" y="3332553"/>
            <a:ext cx="958549" cy="449416"/>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8DC65AEB-8C11-3C6F-B293-6F401C968915}"/>
              </a:ext>
            </a:extLst>
          </p:cNvPr>
          <p:cNvPicPr>
            <a:picLocks noChangeAspect="1"/>
          </p:cNvPicPr>
          <p:nvPr/>
        </p:nvPicPr>
        <p:blipFill>
          <a:blip r:embed="rId15" cstate="hqprint">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6336899" y="4544595"/>
            <a:ext cx="917720" cy="487277"/>
          </a:xfrm>
          <a:prstGeom prst="rect">
            <a:avLst/>
          </a:prstGeom>
        </p:spPr>
      </p:pic>
      <p:sp>
        <p:nvSpPr>
          <p:cNvPr id="2" name="CuadroTexto 1">
            <a:extLst>
              <a:ext uri="{FF2B5EF4-FFF2-40B4-BE49-F238E27FC236}">
                <a16:creationId xmlns:a16="http://schemas.microsoft.com/office/drawing/2014/main" id="{6767D3C5-8AEA-5CE4-2301-C0C74AFC104D}"/>
              </a:ext>
            </a:extLst>
          </p:cNvPr>
          <p:cNvSpPr txBox="1"/>
          <p:nvPr/>
        </p:nvSpPr>
        <p:spPr>
          <a:xfrm>
            <a:off x="409150" y="2091837"/>
            <a:ext cx="6687403" cy="2961739"/>
          </a:xfrm>
          <a:prstGeom prst="rect">
            <a:avLst/>
          </a:prstGeom>
        </p:spPr>
        <p:txBody>
          <a:bodyPr vert="horz" lIns="91440" tIns="45720" rIns="91440" bIns="45720" rtlCol="0" anchor="t">
            <a:noAutofit/>
            <a:scene3d>
              <a:camera prst="orthographicFront"/>
              <a:lightRig rig="threePt" dir="t"/>
            </a:scene3d>
            <a:sp3d extrusionH="57150">
              <a:bevelT w="38100" h="38100"/>
            </a:sp3d>
          </a:bodyPr>
          <a:lstStyle/>
          <a:p>
            <a:pPr>
              <a:spcBef>
                <a:spcPts val="1800"/>
              </a:spcBef>
            </a:pPr>
            <a:r>
              <a:rPr lang="en-US" sz="2400" b="1" kern="0" dirty="0">
                <a:solidFill>
                  <a:srgbClr val="9868A2"/>
                </a:solidFill>
              </a:rPr>
              <a:t>Die </a:t>
            </a:r>
            <a:r>
              <a:rPr lang="en-US" sz="2400" b="1" kern="0" dirty="0" err="1">
                <a:solidFill>
                  <a:srgbClr val="9868A2"/>
                </a:solidFill>
              </a:rPr>
              <a:t>Abschiedsrede</a:t>
            </a:r>
            <a:r>
              <a:rPr lang="en-US" sz="2400" b="1" kern="0" dirty="0">
                <a:solidFill>
                  <a:srgbClr val="9868A2"/>
                </a:solidFill>
              </a:rPr>
              <a:t> </a:t>
            </a:r>
            <a:r>
              <a:rPr lang="en-US" sz="2400" b="1" kern="0" dirty="0" err="1">
                <a:solidFill>
                  <a:srgbClr val="9868A2"/>
                </a:solidFill>
              </a:rPr>
              <a:t>Josuas</a:t>
            </a:r>
            <a:r>
              <a:rPr lang="en-US" sz="2400" b="1" kern="0" dirty="0">
                <a:solidFill>
                  <a:srgbClr val="9868A2"/>
                </a:solidFill>
              </a:rPr>
              <a:t> (Josua 22:1-8)</a:t>
            </a:r>
          </a:p>
          <a:p>
            <a:pPr lvl="0">
              <a:spcBef>
                <a:spcPts val="1800"/>
              </a:spcBef>
              <a:defRPr/>
            </a:pPr>
            <a:r>
              <a:rPr lang="en" sz="2400" b="1" kern="0" dirty="0">
                <a:solidFill>
                  <a:srgbClr val="9B6260"/>
                </a:solidFill>
              </a:rPr>
              <a:t>Die Konflikt-Ursache 	(Jos. 22:9-12)</a:t>
            </a:r>
          </a:p>
          <a:p>
            <a:pPr lvl="0">
              <a:spcBef>
                <a:spcPts val="1800"/>
              </a:spcBef>
              <a:defRPr/>
            </a:pPr>
            <a:r>
              <a:rPr lang="en" sz="2400" b="1" kern="0" dirty="0">
                <a:solidFill>
                  <a:srgbClr val="5F9199"/>
                </a:solidFill>
              </a:rPr>
              <a:t>Die Anschuldigungen 	(Jos. 22:13-20)</a:t>
            </a:r>
          </a:p>
          <a:p>
            <a:pPr lvl="0">
              <a:spcBef>
                <a:spcPts val="1800"/>
              </a:spcBef>
              <a:defRPr/>
            </a:pPr>
            <a:r>
              <a:rPr lang="en" sz="2400" b="1" kern="0" dirty="0">
                <a:solidFill>
                  <a:srgbClr val="729C63"/>
                </a:solidFill>
              </a:rPr>
              <a:t>Die sanfte Antwort (Jos. 22:21-29)</a:t>
            </a:r>
          </a:p>
          <a:p>
            <a:pPr lvl="0">
              <a:spcBef>
                <a:spcPts val="1800"/>
              </a:spcBef>
              <a:defRPr/>
            </a:pPr>
            <a:r>
              <a:rPr lang="en" sz="2400" b="1" kern="0" dirty="0">
                <a:solidFill>
                  <a:srgbClr val="9B8F61"/>
                </a:solidFill>
              </a:rPr>
              <a:t>Versöhnung (Jos. 22:30-34)</a:t>
            </a:r>
          </a:p>
        </p:txBody>
      </p:sp>
    </p:spTree>
    <p:extLst>
      <p:ext uri="{BB962C8B-B14F-4D97-AF65-F5344CB8AC3E}">
        <p14:creationId xmlns:p14="http://schemas.microsoft.com/office/powerpoint/2010/main" val="6102898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3*#ppt_w"/>
                                          </p:val>
                                        </p:tav>
                                        <p:tav tm="100000">
                                          <p:val>
                                            <p:strVal val="#ppt_w"/>
                                          </p:val>
                                        </p:tav>
                                      </p:tavLst>
                                    </p:anim>
                                    <p:anim calcmode="lin" valueType="num">
                                      <p:cBhvr>
                                        <p:cTn id="8" dur="500" fill="hold"/>
                                        <p:tgtEl>
                                          <p:spTgt spid="11"/>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8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strVal val="4/3*#ppt_w"/>
                                          </p:val>
                                        </p:tav>
                                        <p:tav tm="100000">
                                          <p:val>
                                            <p:strVal val="#ppt_w"/>
                                          </p:val>
                                        </p:tav>
                                      </p:tavLst>
                                    </p:anim>
                                    <p:anim calcmode="lin" valueType="num">
                                      <p:cBhvr>
                                        <p:cTn id="18" dur="500" fill="hold"/>
                                        <p:tgtEl>
                                          <p:spTgt spid="12"/>
                                        </p:tgtEl>
                                        <p:attrNameLst>
                                          <p:attrName>ppt_h</p:attrName>
                                        </p:attrNameLst>
                                      </p:cBhvr>
                                      <p:tavLst>
                                        <p:tav tm="0">
                                          <p:val>
                                            <p:strVal val="4/3*#ppt_h"/>
                                          </p:val>
                                        </p:tav>
                                        <p:tav tm="100000">
                                          <p:val>
                                            <p:strVal val="#ppt_h"/>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28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strVal val="4/3*#ppt_w"/>
                                          </p:val>
                                        </p:tav>
                                        <p:tav tm="100000">
                                          <p:val>
                                            <p:strVal val="#ppt_w"/>
                                          </p:val>
                                        </p:tav>
                                      </p:tavLst>
                                    </p:anim>
                                    <p:anim calcmode="lin" valueType="num">
                                      <p:cBhvr>
                                        <p:cTn id="28" dur="500" fill="hold"/>
                                        <p:tgtEl>
                                          <p:spTgt spid="15"/>
                                        </p:tgtEl>
                                        <p:attrNameLst>
                                          <p:attrName>ppt_h</p:attrName>
                                        </p:attrNameLst>
                                      </p:cBhvr>
                                      <p:tavLst>
                                        <p:tav tm="0">
                                          <p:val>
                                            <p:strVal val="4/3*#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strVal val="4/3*#ppt_w"/>
                                          </p:val>
                                        </p:tav>
                                        <p:tav tm="100000">
                                          <p:val>
                                            <p:strVal val="#ppt_w"/>
                                          </p:val>
                                        </p:tav>
                                      </p:tavLst>
                                    </p:anim>
                                    <p:anim calcmode="lin" valueType="num">
                                      <p:cBhvr>
                                        <p:cTn id="38" dur="500" fill="hold"/>
                                        <p:tgtEl>
                                          <p:spTgt spid="14"/>
                                        </p:tgtEl>
                                        <p:attrNameLst>
                                          <p:attrName>ppt_h</p:attrName>
                                        </p:attrNameLst>
                                      </p:cBhvr>
                                      <p:tavLst>
                                        <p:tav tm="0">
                                          <p:val>
                                            <p:strVal val="4/3*#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28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strVal val="4/3*#ppt_w"/>
                                          </p:val>
                                        </p:tav>
                                        <p:tav tm="100000">
                                          <p:val>
                                            <p:strVal val="#ppt_w"/>
                                          </p:val>
                                        </p:tav>
                                      </p:tavLst>
                                    </p:anim>
                                    <p:anim calcmode="lin" valueType="num">
                                      <p:cBhvr>
                                        <p:cTn id="48" dur="500" fill="hold"/>
                                        <p:tgtEl>
                                          <p:spTgt spid="13"/>
                                        </p:tgtEl>
                                        <p:attrNameLst>
                                          <p:attrName>ppt_h</p:attrName>
                                        </p:attrNameLst>
                                      </p:cBhvr>
                                      <p:tavLst>
                                        <p:tav tm="0">
                                          <p:val>
                                            <p:strVal val="4/3*#ppt_h"/>
                                          </p:val>
                                        </p:tav>
                                        <p:tav tm="100000">
                                          <p:val>
                                            <p:strVal val="#ppt_h"/>
                                          </p:val>
                                        </p:tav>
                                      </p:tavLst>
                                    </p:anim>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wipe(left)">
                                      <p:cBhvr>
                                        <p:cTn id="5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cstate="print">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solidFill>
                  <a:schemeClr val="accent3"/>
                </a:solidFill>
                <a:effectLst>
                  <a:innerShdw blurRad="177800">
                    <a:schemeClr val="accent3">
                      <a:lumMod val="50000"/>
                    </a:schemeClr>
                  </a:innerShdw>
                </a:effectLst>
              </a:rPr>
              <a:t>Die ABSCHIEDSREDE</a:t>
            </a: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andara" panose="020E0502030303020204" pitchFamily="34" charset="0"/>
              </a:rPr>
              <a:t>“</a:t>
            </a:r>
            <a:r>
              <a:rPr lang="de-DE" b="1" dirty="0">
                <a:solidFill>
                  <a:schemeClr val="accent1">
                    <a:lumMod val="50000"/>
                  </a:schemeClr>
                </a:solidFill>
                <a:latin typeface="Candara" panose="020E0502030303020204" pitchFamily="34" charset="0"/>
              </a:rPr>
              <a:t>Achtet aber nur genau darauf, dass ihr tut nach dem Gebot und Gesetz, das euch Mose, der Knecht des HERRN, geboten hat, dass ihr den HERRN, euren Gott, liebt und wandelt auf allen seinen Wegen und seine Gebote haltet und ihm anhangt und ihm dient von ganzem Herzen und von ganzer Seele</a:t>
            </a:r>
            <a:r>
              <a:rPr lang="en-US" b="1" dirty="0">
                <a:solidFill>
                  <a:schemeClr val="accent1">
                    <a:lumMod val="50000"/>
                  </a:schemeClr>
                </a:solidFill>
                <a:latin typeface="Candara" panose="020E0502030303020204" pitchFamily="34" charset="0"/>
              </a:rPr>
              <a:t>.”</a:t>
            </a:r>
            <a:r>
              <a:rPr lang="en" sz="1400" b="1" dirty="0">
                <a:solidFill>
                  <a:schemeClr val="accent1">
                    <a:lumMod val="50000"/>
                  </a:schemeClr>
                </a:solidFill>
                <a:latin typeface="Candara" panose="020E0502030303020204" pitchFamily="34" charset="0"/>
              </a:rPr>
              <a:t>(Josua 22:5)</a:t>
            </a:r>
            <a:endParaRPr lang="es-ES" b="1" dirty="0">
              <a:solidFill>
                <a:schemeClr val="accent1">
                  <a:lumMod val="50000"/>
                </a:schemeClr>
              </a:solidFill>
              <a:latin typeface="Candara" panose="020E0502030303020204" pitchFamily="34"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8950108" cy="1015663"/>
          </a:xfrm>
          <a:prstGeom prst="rect">
            <a:avLst/>
          </a:prstGeom>
          <a:noFill/>
        </p:spPr>
        <p:txBody>
          <a:bodyPr wrap="square" rtlCol="0">
            <a:spAutoFit/>
          </a:bodyPr>
          <a:lstStyle/>
          <a:p>
            <a:pPr>
              <a:spcBef>
                <a:spcPts val="600"/>
              </a:spcBef>
            </a:pPr>
            <a:r>
              <a:rPr lang="de-DE" sz="2000" b="1" dirty="0"/>
              <a:t>Da der Jordan eine Trennung zwischen den Stämmen verursachen würde, gab Josua den zweieinhalb Stämmen einen weisen Rat, damit sie treu bleiben konnten (Josua 22,5):</a:t>
            </a:r>
            <a:endParaRPr lang="en" sz="2000" b="1" dirty="0"/>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2755244150"/>
              </p:ext>
            </p:extLst>
          </p:nvPr>
        </p:nvGraphicFramePr>
        <p:xfrm>
          <a:off x="238124" y="2552491"/>
          <a:ext cx="9083297"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a:fillRect/>
          </a:stretch>
        </p:blipFill>
        <p:spPr>
          <a:xfrm>
            <a:off x="9207282" y="1536828"/>
            <a:ext cx="2984718" cy="3912006"/>
          </a:xfrm>
          <a:prstGeom prst="rect">
            <a:avLst/>
          </a:prstGeom>
          <a:effectLst>
            <a:softEdge rad="317500"/>
          </a:effectLst>
        </p:spPr>
      </p:pic>
    </p:spTree>
    <p:extLst>
      <p:ext uri="{BB962C8B-B14F-4D97-AF65-F5344CB8AC3E}">
        <p14:creationId xmlns:p14="http://schemas.microsoft.com/office/powerpoint/2010/main" val="418256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cstate="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en" sz="4400" b="1" dirty="0">
                <a:ln w="13462">
                  <a:solidFill>
                    <a:schemeClr val="tx1"/>
                  </a:solidFill>
                  <a:prstDash val="solid"/>
                </a:ln>
                <a:solidFill>
                  <a:schemeClr val="accent5">
                    <a:lumMod val="20000"/>
                    <a:lumOff val="80000"/>
                  </a:schemeClr>
                </a:solidFill>
                <a:effectLst>
                  <a:outerShdw dist="38100" dir="2700000" algn="bl" rotWithShape="0">
                    <a:schemeClr val="tx1"/>
                  </a:outerShdw>
                </a:effectLst>
              </a:rPr>
              <a:t>Die KONFLIKT-URSACHE</a:t>
            </a: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Und da sie zu den Grenzsteinen am Jordan kamen, die noch im Lande Kanaan liegen, bauten die Söhne Ruben, die Söhne Gad und der halbe Stamm Manasse dort am Jordan einen Altar, groß und ansehnlich.</a:t>
            </a: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(Josua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224237" y="4672360"/>
            <a:ext cx="6404609" cy="1938992"/>
          </a:xfrm>
          <a:prstGeom prst="rect">
            <a:avLst/>
          </a:prstGeom>
          <a:noFill/>
        </p:spPr>
        <p:txBody>
          <a:bodyPr wrap="square" rtlCol="0">
            <a:spAutoFit/>
          </a:bodyPr>
          <a:lstStyle/>
          <a:p>
            <a:pPr algn="ctr">
              <a:spcBef>
                <a:spcPts val="600"/>
              </a:spcBef>
            </a:pPr>
            <a:r>
              <a:rPr lang="de-DE" sz="2000" b="1" dirty="0"/>
              <a:t>In der Nähe des Ortes, </a:t>
            </a:r>
            <a:br>
              <a:rPr lang="de-DE" sz="2000" b="1" dirty="0"/>
            </a:br>
            <a:r>
              <a:rPr lang="de-DE" sz="2000" b="1" dirty="0"/>
              <a:t>an dem Josua ein Denkmal </a:t>
            </a:r>
            <a:br>
              <a:rPr lang="de-DE" sz="2000" b="1" dirty="0"/>
            </a:br>
            <a:r>
              <a:rPr lang="de-DE" sz="2000" b="1" dirty="0"/>
              <a:t>für die wundersame Überquerung des Jordans errichtet hatte, bauten die 2 </a:t>
            </a:r>
            <a:r>
              <a:rPr lang="de-DE" sz="1400" b="1" dirty="0"/>
              <a:t>1/2</a:t>
            </a:r>
            <a:r>
              <a:rPr lang="de-DE" sz="2000" b="1" dirty="0"/>
              <a:t> Stämme einen Altar, </a:t>
            </a:r>
            <a:br>
              <a:rPr lang="de-DE" sz="2000" b="1" dirty="0"/>
            </a:br>
            <a:r>
              <a:rPr lang="de-DE" sz="2000" b="1" dirty="0"/>
              <a:t>der dem Altar des Heiligtums ähnelte.</a:t>
            </a:r>
            <a:br>
              <a:rPr lang="de-DE" sz="2000" b="1" dirty="0"/>
            </a:br>
            <a:r>
              <a:rPr lang="en" sz="2000" b="1" dirty="0"/>
              <a:t>(Jos. 22:10, 28).</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a:off x="1808109" y="1515854"/>
            <a:ext cx="3599836" cy="3284653"/>
          </a:xfrm>
          <a:prstGeom prst="rect">
            <a:avLst/>
          </a:prstGeom>
          <a:effectLst>
            <a:softEdge rad="317500"/>
          </a:effectLst>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a:off x="7216054" y="1574846"/>
            <a:ext cx="3599836" cy="2741448"/>
          </a:xfrm>
          <a:prstGeom prst="rect">
            <a:avLst/>
          </a:prstGeom>
          <a:effectLst>
            <a:softEdge rad="317500"/>
          </a:effectLst>
        </p:spPr>
      </p:pic>
      <p:sp>
        <p:nvSpPr>
          <p:cNvPr id="7" name="CuadroTexto 6">
            <a:extLst>
              <a:ext uri="{FF2B5EF4-FFF2-40B4-BE49-F238E27FC236}">
                <a16:creationId xmlns:a16="http://schemas.microsoft.com/office/drawing/2014/main" id="{7C4E9CD7-BD02-A8D1-969E-2F7B8CD5A43D}"/>
              </a:ext>
            </a:extLst>
          </p:cNvPr>
          <p:cNvSpPr txBox="1"/>
          <p:nvPr/>
        </p:nvSpPr>
        <p:spPr>
          <a:xfrm>
            <a:off x="6628847" y="4672360"/>
            <a:ext cx="5338916" cy="1938992"/>
          </a:xfrm>
          <a:prstGeom prst="rect">
            <a:avLst/>
          </a:prstGeom>
          <a:noFill/>
        </p:spPr>
        <p:txBody>
          <a:bodyPr wrap="square">
            <a:spAutoFit/>
          </a:bodyPr>
          <a:lstStyle/>
          <a:p>
            <a:pPr algn="ctr">
              <a:spcBef>
                <a:spcPts val="600"/>
              </a:spcBef>
            </a:pPr>
            <a:r>
              <a:rPr lang="de-DE" sz="2000" b="1" dirty="0"/>
              <a:t>Diese Handlung wurde als Verstoß </a:t>
            </a:r>
            <a:br>
              <a:rPr lang="de-DE" sz="2000" b="1" dirty="0"/>
            </a:br>
            <a:r>
              <a:rPr lang="de-DE" sz="2000" b="1" dirty="0"/>
              <a:t>gegen das Gesetz gedeutet, </a:t>
            </a:r>
            <a:br>
              <a:rPr lang="de-DE" sz="2000" b="1" dirty="0"/>
            </a:br>
            <a:r>
              <a:rPr lang="de-DE" sz="2000" b="1" dirty="0"/>
              <a:t>welches das Darbringen von Opfern </a:t>
            </a:r>
            <a:br>
              <a:rPr lang="de-DE" sz="2000" b="1" dirty="0"/>
            </a:br>
            <a:r>
              <a:rPr lang="de-DE" sz="2000" b="1" dirty="0"/>
              <a:t>an einem anderen Ort </a:t>
            </a:r>
            <a:br>
              <a:rPr lang="de-DE" sz="2000" b="1" dirty="0"/>
            </a:br>
            <a:r>
              <a:rPr lang="de-DE" sz="2000" b="1" dirty="0"/>
              <a:t>als dem Brandopferaltar im Heiligtum </a:t>
            </a:r>
            <a:br>
              <a:rPr lang="de-DE" sz="2000" b="1" dirty="0"/>
            </a:br>
            <a:r>
              <a:rPr lang="de-DE" sz="2000" b="1" dirty="0"/>
              <a:t>verbot (3. Mose 17:8-9).</a:t>
            </a:r>
            <a:endParaRPr lang="en" sz="2000" b="1" dirty="0"/>
          </a:p>
        </p:txBody>
      </p:sp>
    </p:spTree>
    <p:extLst>
      <p:ext uri="{BB962C8B-B14F-4D97-AF65-F5344CB8AC3E}">
        <p14:creationId xmlns:p14="http://schemas.microsoft.com/office/powerpoint/2010/main" val="157445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4378D3-9ECA-7D01-D60C-51F6FE388AB9}"/>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CCE083EA-F5CA-1EBD-4D17-796F5CD19747}"/>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cstate="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1C84086-FB45-DDD2-358F-091D5E562401}"/>
              </a:ext>
            </a:extLst>
          </p:cNvPr>
          <p:cNvSpPr txBox="1"/>
          <p:nvPr/>
        </p:nvSpPr>
        <p:spPr>
          <a:xfrm>
            <a:off x="0" y="-58992"/>
            <a:ext cx="12192000" cy="769441"/>
          </a:xfrm>
          <a:prstGeom prst="rect">
            <a:avLst/>
          </a:prstGeom>
          <a:noFill/>
        </p:spPr>
        <p:txBody>
          <a:bodyPr wrap="square">
            <a:spAutoFit/>
          </a:bodyPr>
          <a:lstStyle/>
          <a:p>
            <a:pPr algn="ctr"/>
            <a:r>
              <a:rPr lang="en" sz="4400" b="1" dirty="0">
                <a:ln w="13462">
                  <a:solidFill>
                    <a:schemeClr val="tx1"/>
                  </a:solidFill>
                  <a:prstDash val="solid"/>
                </a:ln>
                <a:solidFill>
                  <a:schemeClr val="accent5">
                    <a:lumMod val="20000"/>
                    <a:lumOff val="80000"/>
                  </a:schemeClr>
                </a:solidFill>
                <a:effectLst>
                  <a:outerShdw dist="38100" dir="2700000" algn="bl" rotWithShape="0">
                    <a:schemeClr val="tx1"/>
                  </a:outerShdw>
                </a:effectLst>
              </a:rPr>
              <a:t>Die KONFLIKT-URSACHE</a:t>
            </a:r>
          </a:p>
        </p:txBody>
      </p:sp>
      <p:sp>
        <p:nvSpPr>
          <p:cNvPr id="5" name="CuadroTexto 4">
            <a:extLst>
              <a:ext uri="{FF2B5EF4-FFF2-40B4-BE49-F238E27FC236}">
                <a16:creationId xmlns:a16="http://schemas.microsoft.com/office/drawing/2014/main" id="{B0EE12D6-AD15-42F1-0F19-92F7428FBE59}"/>
              </a:ext>
            </a:extLst>
          </p:cNvPr>
          <p:cNvSpPr txBox="1"/>
          <p:nvPr/>
        </p:nvSpPr>
        <p:spPr>
          <a:xfrm>
            <a:off x="521109" y="554424"/>
            <a:ext cx="11149781"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Und da sie zu den Grenzsteinen am Jordan kamen, die noch im Lande Kanaan liegen, bauten die Söhne Ruben, die Söhne Gad und der halbe Stamm Manasse dort am Jordan einen Altar, groß und ansehnlich.</a:t>
            </a: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(Josua 22:10)</a:t>
            </a:r>
          </a:p>
        </p:txBody>
      </p:sp>
      <p:sp>
        <p:nvSpPr>
          <p:cNvPr id="10" name="CuadroTexto 9">
            <a:extLst>
              <a:ext uri="{FF2B5EF4-FFF2-40B4-BE49-F238E27FC236}">
                <a16:creationId xmlns:a16="http://schemas.microsoft.com/office/drawing/2014/main" id="{C9DA7130-8414-A09E-DBCA-F228BD7A83E9}"/>
              </a:ext>
            </a:extLst>
          </p:cNvPr>
          <p:cNvSpPr txBox="1"/>
          <p:nvPr/>
        </p:nvSpPr>
        <p:spPr>
          <a:xfrm>
            <a:off x="84681" y="1755179"/>
            <a:ext cx="5788908" cy="4570482"/>
          </a:xfrm>
          <a:prstGeom prst="rect">
            <a:avLst/>
          </a:prstGeom>
          <a:noFill/>
        </p:spPr>
        <p:txBody>
          <a:bodyPr wrap="square">
            <a:spAutoFit/>
          </a:bodyPr>
          <a:lstStyle/>
          <a:p>
            <a:pPr>
              <a:spcBef>
                <a:spcPts val="600"/>
              </a:spcBef>
            </a:pPr>
            <a:r>
              <a:rPr lang="de-DE" sz="2200" b="1" dirty="0"/>
              <a:t>Der Rest der Israeliten beschloss, </a:t>
            </a:r>
            <a:br>
              <a:rPr lang="de-DE" sz="2200" b="1" dirty="0"/>
            </a:br>
            <a:r>
              <a:rPr lang="de-DE" sz="2200" b="1" dirty="0"/>
              <a:t>diese Sünde durch einen Angriff </a:t>
            </a:r>
            <a:br>
              <a:rPr lang="de-DE" sz="2200" b="1" dirty="0"/>
            </a:br>
            <a:r>
              <a:rPr lang="de-DE" sz="2200" b="1" dirty="0"/>
              <a:t>auf ihre Brüder zu beseitigen (Josua 22,12).</a:t>
            </a:r>
          </a:p>
          <a:p>
            <a:pPr>
              <a:spcBef>
                <a:spcPts val="600"/>
              </a:spcBef>
            </a:pPr>
            <a:r>
              <a:rPr lang="de-DE" sz="2200" b="1" dirty="0"/>
              <a:t> Aber Gott griff ein, um einen blutigen Bürgerkrieg zu verhindern. </a:t>
            </a:r>
            <a:br>
              <a:rPr lang="de-DE" sz="2200" b="1" dirty="0"/>
            </a:br>
            <a:r>
              <a:rPr lang="de-DE" sz="2200" b="1" dirty="0"/>
              <a:t>Er erweckte Menschen, die sich dafür entschieden, nicht ohne alle Beweise </a:t>
            </a:r>
            <a:br>
              <a:rPr lang="de-DE" sz="2200" b="1" dirty="0"/>
            </a:br>
            <a:r>
              <a:rPr lang="de-DE" sz="2200" b="1" dirty="0"/>
              <a:t>zu urteilen; sie gewährten den Vorteil des Zweifels und beschlossen, </a:t>
            </a:r>
            <a:br>
              <a:rPr lang="de-DE" sz="2200" b="1" dirty="0"/>
            </a:br>
            <a:r>
              <a:rPr lang="de-DE" sz="2200" b="1" dirty="0"/>
              <a:t>ihren Brüdern die Möglichkeit zu geben, </a:t>
            </a:r>
            <a:br>
              <a:rPr lang="de-DE" sz="2200" b="1" dirty="0"/>
            </a:br>
            <a:r>
              <a:rPr lang="de-DE" sz="2200" b="1" dirty="0"/>
              <a:t>sich zu äußern </a:t>
            </a:r>
            <a:br>
              <a:rPr lang="de-DE" sz="2200" b="1" dirty="0"/>
            </a:br>
            <a:br>
              <a:rPr lang="de-DE" sz="2200" b="1" dirty="0"/>
            </a:br>
            <a:r>
              <a:rPr lang="de-DE" sz="2200" b="1" dirty="0"/>
              <a:t>(Josua 22,13-14).</a:t>
            </a:r>
            <a:endParaRPr lang="en" sz="2200" b="1" dirty="0"/>
          </a:p>
        </p:txBody>
      </p:sp>
      <p:pic>
        <p:nvPicPr>
          <p:cNvPr id="12" name="Imagen 11" descr="Un grupo de personas disfrazadas&#10;&#10;El contenido generado por IA puede ser incorrecto.">
            <a:extLst>
              <a:ext uri="{FF2B5EF4-FFF2-40B4-BE49-F238E27FC236}">
                <a16:creationId xmlns:a16="http://schemas.microsoft.com/office/drawing/2014/main" id="{9DFE254F-B90E-FDD8-1754-82362B08A77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3589" y="1574846"/>
            <a:ext cx="5065473" cy="3799105"/>
          </a:xfrm>
          <a:prstGeom prst="rect">
            <a:avLst/>
          </a:prstGeom>
          <a:effectLst>
            <a:softEdge rad="317500"/>
          </a:effectLst>
        </p:spPr>
      </p:pic>
      <p:sp>
        <p:nvSpPr>
          <p:cNvPr id="11" name="CuadroTexto 10">
            <a:extLst>
              <a:ext uri="{FF2B5EF4-FFF2-40B4-BE49-F238E27FC236}">
                <a16:creationId xmlns:a16="http://schemas.microsoft.com/office/drawing/2014/main" id="{9406F8DC-3B8C-DACF-8B6D-1A11CA465BF6}"/>
              </a:ext>
            </a:extLst>
          </p:cNvPr>
          <p:cNvSpPr txBox="1"/>
          <p:nvPr/>
        </p:nvSpPr>
        <p:spPr>
          <a:xfrm>
            <a:off x="3444499" y="5402137"/>
            <a:ext cx="8557874" cy="1200329"/>
          </a:xfrm>
          <a:prstGeom prst="rect">
            <a:avLst/>
          </a:prstGeom>
          <a:noFill/>
        </p:spPr>
        <p:txBody>
          <a:bodyPr wrap="square">
            <a:spAutoFit/>
          </a:bodyPr>
          <a:lstStyle/>
          <a:p>
            <a:pPr algn="ctr">
              <a:spcBef>
                <a:spcPts val="600"/>
              </a:spcBef>
            </a:pPr>
            <a:r>
              <a:rPr lang="de-DE" sz="2400" b="1" dirty="0"/>
              <a:t>Letztendlich war es sein einziger Fehler gewesen, seine Brüder nicht über seine Absichten informiert zu haben … aber das ist keine Sünde.</a:t>
            </a:r>
            <a:endParaRPr lang="es-ES" sz="2400" dirty="0"/>
          </a:p>
        </p:txBody>
      </p:sp>
    </p:spTree>
    <p:extLst>
      <p:ext uri="{BB962C8B-B14F-4D97-AF65-F5344CB8AC3E}">
        <p14:creationId xmlns:p14="http://schemas.microsoft.com/office/powerpoint/2010/main" val="173461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 ANSCHULDIGUNGEN</a:t>
            </a: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1015663"/>
          </a:xfrm>
          <a:prstGeom prst="rect">
            <a:avLst/>
          </a:prstGeom>
          <a:solidFill>
            <a:schemeClr val="bg2"/>
          </a:solidFill>
        </p:spPr>
        <p:txBody>
          <a:bodyPr wrap="square">
            <a:spAutoFit/>
          </a:bodyPr>
          <a:lstStyle/>
          <a:p>
            <a:pPr algn="ctr"/>
            <a:r>
              <a:rPr lang="en" sz="2000" b="1" dirty="0">
                <a:solidFill>
                  <a:srgbClr val="C00000"/>
                </a:solidFill>
                <a:latin typeface="Candara" panose="020E0502030303020204" pitchFamily="34" charset="0"/>
              </a:rPr>
              <a:t>“</a:t>
            </a:r>
            <a:r>
              <a:rPr lang="de-DE" sz="2000" b="1" dirty="0">
                <a:solidFill>
                  <a:srgbClr val="C00000"/>
                </a:solidFill>
                <a:latin typeface="Candara" panose="020E0502030303020204" pitchFamily="34" charset="0"/>
              </a:rPr>
              <a:t>So hat die ganze Gemeinde des HERRN gesagt: Was soll denn dieser Treubruch bedeuten, den ihr gegen den Gott Israels begeht, indem ihr euch heute vom HERRN abwendet, da ihr euch einen Altar bautet, um euch heute gegen den HERRN aufzulehnen?</a:t>
            </a:r>
            <a:r>
              <a:rPr lang="en-US" sz="2000" b="1" dirty="0">
                <a:solidFill>
                  <a:srgbClr val="C00000"/>
                </a:solidFill>
                <a:latin typeface="Candara" panose="020E0502030303020204" pitchFamily="34" charset="0"/>
              </a:rPr>
              <a:t>’ </a:t>
            </a:r>
            <a:r>
              <a:rPr lang="en" sz="2000" b="1" dirty="0">
                <a:solidFill>
                  <a:srgbClr val="C00000"/>
                </a:solidFill>
                <a:latin typeface="Candara" panose="020E0502030303020204" pitchFamily="34" charset="0"/>
              </a:rPr>
              <a:t> “ </a:t>
            </a:r>
            <a:r>
              <a:rPr lang="en" sz="1600" b="1" dirty="0">
                <a:solidFill>
                  <a:srgbClr val="C00000"/>
                </a:solidFill>
                <a:latin typeface="Candara" panose="020E0502030303020204" pitchFamily="34" charset="0"/>
              </a:rPr>
              <a:t>(Josua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1612376" y="1988213"/>
            <a:ext cx="8318090" cy="1200329"/>
          </a:xfrm>
          <a:prstGeom prst="rect">
            <a:avLst/>
          </a:prstGeom>
          <a:noFill/>
        </p:spPr>
        <p:txBody>
          <a:bodyPr wrap="square" rtlCol="0">
            <a:spAutoFit/>
          </a:bodyPr>
          <a:lstStyle/>
          <a:p>
            <a:pPr algn="ctr">
              <a:spcBef>
                <a:spcPts val="600"/>
              </a:spcBef>
            </a:pPr>
            <a:r>
              <a:rPr lang="de-DE" sz="2400" b="1" dirty="0"/>
              <a:t>Warum wurde </a:t>
            </a:r>
            <a:r>
              <a:rPr lang="de-DE" sz="2400" b="1" dirty="0" err="1"/>
              <a:t>Phinehas</a:t>
            </a:r>
            <a:r>
              <a:rPr lang="de-DE" sz="2400" b="1" dirty="0"/>
              <a:t> zum Leiter des Ermittlungsausschusses gewählt? </a:t>
            </a:r>
            <a:br>
              <a:rPr lang="de-DE" sz="2400" b="1" dirty="0"/>
            </a:br>
            <a:r>
              <a:rPr lang="en" sz="2400" b="1" dirty="0"/>
              <a:t>(Josh. 22:13-14)?</a:t>
            </a:r>
            <a:r>
              <a:rPr lang="de-DE" sz="2400" b="1" dirty="0"/>
              <a:t> </a:t>
            </a:r>
            <a:endParaRPr lang="en" sz="2400" b="1" dirty="0"/>
          </a:p>
        </p:txBody>
      </p:sp>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820" y="3041895"/>
            <a:ext cx="2664503" cy="3317035"/>
          </a:xfrm>
          <a:prstGeom prst="rect">
            <a:avLst/>
          </a:prstGeom>
          <a:effectLst>
            <a:softEdge rad="317500"/>
          </a:effectLst>
        </p:spPr>
      </p:pic>
      <p:sp>
        <p:nvSpPr>
          <p:cNvPr id="4" name="CuadroTexto 3">
            <a:extLst>
              <a:ext uri="{FF2B5EF4-FFF2-40B4-BE49-F238E27FC236}">
                <a16:creationId xmlns:a16="http://schemas.microsoft.com/office/drawing/2014/main" id="{4D2AA6CD-4547-728C-A3AC-D3B438403799}"/>
              </a:ext>
            </a:extLst>
          </p:cNvPr>
          <p:cNvSpPr txBox="1"/>
          <p:nvPr/>
        </p:nvSpPr>
        <p:spPr>
          <a:xfrm>
            <a:off x="3128323" y="3865098"/>
            <a:ext cx="8318090" cy="2754600"/>
          </a:xfrm>
          <a:prstGeom prst="rect">
            <a:avLst/>
          </a:prstGeom>
          <a:noFill/>
        </p:spPr>
        <p:txBody>
          <a:bodyPr wrap="square">
            <a:spAutoFit/>
          </a:bodyPr>
          <a:lstStyle/>
          <a:p>
            <a:pPr algn="ctr">
              <a:spcBef>
                <a:spcPts val="600"/>
              </a:spcBef>
            </a:pPr>
            <a:r>
              <a:rPr lang="de-DE" sz="2400" b="1" dirty="0" err="1"/>
              <a:t>Phinehas</a:t>
            </a:r>
            <a:r>
              <a:rPr lang="de-DE" sz="2400" b="1" dirty="0"/>
              <a:t>, der Sohn des Hohepriesters, </a:t>
            </a:r>
            <a:br>
              <a:rPr lang="de-DE" sz="2400" b="1" dirty="0"/>
            </a:br>
            <a:r>
              <a:rPr lang="de-DE" sz="2400" b="1" dirty="0"/>
              <a:t>hatte unerbittlich daran gearbeitet, </a:t>
            </a:r>
            <a:br>
              <a:rPr lang="de-DE" sz="2400" b="1" dirty="0"/>
            </a:br>
            <a:r>
              <a:rPr lang="de-DE" sz="2400" b="1" dirty="0"/>
              <a:t>die Sünde in Baal-</a:t>
            </a:r>
            <a:r>
              <a:rPr lang="de-DE" sz="2400" b="1" dirty="0" err="1"/>
              <a:t>Peor</a:t>
            </a:r>
            <a:r>
              <a:rPr lang="de-DE" sz="2400" b="1" dirty="0"/>
              <a:t> zu beenden (4. Mose 25,7-8). </a:t>
            </a:r>
          </a:p>
          <a:p>
            <a:pPr algn="ctr">
              <a:spcBef>
                <a:spcPts val="600"/>
              </a:spcBef>
            </a:pPr>
            <a:r>
              <a:rPr lang="de-DE" sz="2400" b="1" dirty="0"/>
              <a:t>In seiner Rede verband er diese Sünde </a:t>
            </a:r>
            <a:br>
              <a:rPr lang="de-DE" sz="2400" b="1" dirty="0"/>
            </a:br>
            <a:r>
              <a:rPr lang="de-DE" sz="2400" b="1" dirty="0"/>
              <a:t>mit der Sünde </a:t>
            </a:r>
            <a:r>
              <a:rPr lang="de-DE" sz="2400" b="1" dirty="0" err="1"/>
              <a:t>Achans</a:t>
            </a:r>
            <a:r>
              <a:rPr lang="de-DE" sz="2400" b="1" dirty="0"/>
              <a:t> und setzte sie mit der Sünde gleich, die angeblich von den zweieinhalb Stämmen begangen worden war (Josua 22,16-20).</a:t>
            </a:r>
            <a:endParaRPr lang="en" sz="2400" b="1" dirty="0"/>
          </a:p>
        </p:txBody>
      </p:sp>
    </p:spTree>
    <p:extLst>
      <p:ext uri="{BB962C8B-B14F-4D97-AF65-F5344CB8AC3E}">
        <p14:creationId xmlns:p14="http://schemas.microsoft.com/office/powerpoint/2010/main" val="142570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47"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16D42A-C0E4-A063-C2D5-D9BD41A9366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DABD4F-41DA-EA57-F44C-B58CD38992DD}"/>
              </a:ext>
            </a:extLst>
          </p:cNvPr>
          <p:cNvSpPr txBox="1"/>
          <p:nvPr/>
        </p:nvSpPr>
        <p:spPr>
          <a:xfrm>
            <a:off x="0" y="-57750"/>
            <a:ext cx="12192000" cy="923330"/>
          </a:xfrm>
          <a:prstGeom prst="rect">
            <a:avLst/>
          </a:prstGeom>
          <a:noFill/>
        </p:spPr>
        <p:txBody>
          <a:bodyPr wrap="square">
            <a:spAutoFit/>
          </a:bodyPr>
          <a:lstStyle/>
          <a:p>
            <a:pPr algn="ctr"/>
            <a:r>
              <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 ANSCHULDIGUNGEN</a:t>
            </a:r>
          </a:p>
        </p:txBody>
      </p:sp>
      <p:pic>
        <p:nvPicPr>
          <p:cNvPr id="8" name="Imagen 7" descr="Un grupo de personas en un parque&#10;&#10;El contenido generado por IA puede ser incorrecto.">
            <a:extLst>
              <a:ext uri="{FF2B5EF4-FFF2-40B4-BE49-F238E27FC236}">
                <a16:creationId xmlns:a16="http://schemas.microsoft.com/office/drawing/2014/main" id="{0731B3B7-6C00-8055-0D7E-BB723DB45D6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943057" y="1885548"/>
            <a:ext cx="5382071" cy="3620553"/>
          </a:xfrm>
          <a:prstGeom prst="rect">
            <a:avLst/>
          </a:prstGeom>
          <a:effectLst>
            <a:softEdge rad="127000"/>
          </a:effectLst>
        </p:spPr>
      </p:pic>
      <p:sp>
        <p:nvSpPr>
          <p:cNvPr id="14" name="CuadroTexto 13">
            <a:extLst>
              <a:ext uri="{FF2B5EF4-FFF2-40B4-BE49-F238E27FC236}">
                <a16:creationId xmlns:a16="http://schemas.microsoft.com/office/drawing/2014/main" id="{43893333-21ED-0ABF-7F4C-A46FEBE30C27}"/>
              </a:ext>
            </a:extLst>
          </p:cNvPr>
          <p:cNvSpPr txBox="1"/>
          <p:nvPr/>
        </p:nvSpPr>
        <p:spPr>
          <a:xfrm>
            <a:off x="140376" y="1945591"/>
            <a:ext cx="3334344" cy="3323987"/>
          </a:xfrm>
          <a:prstGeom prst="rect">
            <a:avLst/>
          </a:prstGeom>
          <a:noFill/>
        </p:spPr>
        <p:txBody>
          <a:bodyPr wrap="square">
            <a:spAutoFit/>
          </a:bodyPr>
          <a:lstStyle/>
          <a:p>
            <a:pPr>
              <a:spcBef>
                <a:spcPts val="600"/>
              </a:spcBef>
            </a:pPr>
            <a:r>
              <a:rPr lang="de-DE" sz="2000" b="1" dirty="0"/>
              <a:t>Die Rede des </a:t>
            </a:r>
            <a:r>
              <a:rPr lang="de-DE" sz="2000" b="1" dirty="0" err="1"/>
              <a:t>Phinehas</a:t>
            </a:r>
            <a:r>
              <a:rPr lang="de-DE" sz="2000" b="1" dirty="0"/>
              <a:t> </a:t>
            </a:r>
            <a:br>
              <a:rPr lang="de-DE" sz="2000" b="1" dirty="0"/>
            </a:br>
            <a:r>
              <a:rPr lang="de-DE" sz="2000" b="1" dirty="0"/>
              <a:t>war vollkommen </a:t>
            </a:r>
            <a:br>
              <a:rPr lang="de-DE" sz="2000" b="1" dirty="0"/>
            </a:br>
            <a:r>
              <a:rPr lang="de-DE" sz="2000" b="1" dirty="0"/>
              <a:t>einleuchtend. </a:t>
            </a:r>
          </a:p>
          <a:p>
            <a:pPr>
              <a:spcBef>
                <a:spcPts val="600"/>
              </a:spcBef>
            </a:pPr>
            <a:r>
              <a:rPr lang="de-DE" sz="2000" b="1" dirty="0"/>
              <a:t>Wenn auf dem neu </a:t>
            </a:r>
            <a:br>
              <a:rPr lang="de-DE" sz="2000" b="1" dirty="0"/>
            </a:br>
            <a:r>
              <a:rPr lang="de-DE" sz="2000" b="1" dirty="0"/>
              <a:t>errichteten Altar </a:t>
            </a:r>
            <a:br>
              <a:rPr lang="de-DE" sz="2000" b="1" dirty="0"/>
            </a:br>
            <a:r>
              <a:rPr lang="de-DE" sz="2000" b="1" dirty="0"/>
              <a:t>Opfer dargebracht würden, </a:t>
            </a:r>
            <a:br>
              <a:rPr lang="de-DE" sz="2000" b="1" dirty="0"/>
            </a:br>
            <a:r>
              <a:rPr lang="de-DE" sz="2000" b="1" dirty="0"/>
              <a:t>würde Gott </a:t>
            </a:r>
            <a:br>
              <a:rPr lang="de-DE" sz="2000" b="1" dirty="0"/>
            </a:br>
            <a:r>
              <a:rPr lang="de-DE" sz="2000" b="1" dirty="0"/>
              <a:t>ganz Israel </a:t>
            </a:r>
            <a:br>
              <a:rPr lang="de-DE" sz="2000" b="1" dirty="0"/>
            </a:br>
            <a:r>
              <a:rPr lang="de-DE" sz="2000" b="1" dirty="0"/>
              <a:t>dafür bestrafen </a:t>
            </a:r>
          </a:p>
          <a:p>
            <a:pPr>
              <a:spcBef>
                <a:spcPts val="600"/>
              </a:spcBef>
            </a:pPr>
            <a:r>
              <a:rPr lang="de-DE" sz="2000" b="1" dirty="0"/>
              <a:t>(Josua 22,18b).</a:t>
            </a:r>
            <a:endParaRPr lang="en" sz="2000" b="1" dirty="0"/>
          </a:p>
        </p:txBody>
      </p:sp>
      <p:sp>
        <p:nvSpPr>
          <p:cNvPr id="9" name="CuadroTexto 8">
            <a:extLst>
              <a:ext uri="{FF2B5EF4-FFF2-40B4-BE49-F238E27FC236}">
                <a16:creationId xmlns:a16="http://schemas.microsoft.com/office/drawing/2014/main" id="{3EF6AB58-5DA4-6EEE-077E-255150C7B77D}"/>
              </a:ext>
            </a:extLst>
          </p:cNvPr>
          <p:cNvSpPr txBox="1"/>
          <p:nvPr/>
        </p:nvSpPr>
        <p:spPr>
          <a:xfrm>
            <a:off x="2997123" y="5506101"/>
            <a:ext cx="8317335" cy="1323439"/>
          </a:xfrm>
          <a:prstGeom prst="rect">
            <a:avLst/>
          </a:prstGeom>
          <a:noFill/>
        </p:spPr>
        <p:txBody>
          <a:bodyPr wrap="square">
            <a:spAutoFit/>
          </a:bodyPr>
          <a:lstStyle/>
          <a:p>
            <a:pPr algn="ctr">
              <a:spcBef>
                <a:spcPts val="600"/>
              </a:spcBef>
            </a:pPr>
            <a:r>
              <a:rPr lang="de-DE" sz="2000" b="1" dirty="0"/>
              <a:t>Er gab ihnen jedoch die Möglichkeit, diesen Fehler zu korrigieren, bevor sie die Sünde begingen: Er bot ihnen die Chance, </a:t>
            </a:r>
            <a:br>
              <a:rPr lang="de-DE" sz="2000" b="1" dirty="0"/>
            </a:br>
            <a:r>
              <a:rPr lang="de-DE" sz="2000" b="1" dirty="0"/>
              <a:t>an die Seite des Jordans zurückzukehren, </a:t>
            </a:r>
            <a:br>
              <a:rPr lang="de-DE" sz="2000" b="1" dirty="0"/>
            </a:br>
            <a:r>
              <a:rPr lang="de-DE" sz="2000" b="1" dirty="0"/>
              <a:t>wo sich das Heiligtum befand (Josua 22,19).</a:t>
            </a:r>
            <a:endParaRPr lang="en" sz="2000" b="1" dirty="0"/>
          </a:p>
        </p:txBody>
      </p:sp>
      <p:sp>
        <p:nvSpPr>
          <p:cNvPr id="2" name="CuadroTexto 4">
            <a:extLst>
              <a:ext uri="{FF2B5EF4-FFF2-40B4-BE49-F238E27FC236}">
                <a16:creationId xmlns:a16="http://schemas.microsoft.com/office/drawing/2014/main" id="{4004E372-CBB5-05BB-571F-8C19FD8E0915}"/>
              </a:ext>
            </a:extLst>
          </p:cNvPr>
          <p:cNvSpPr txBox="1"/>
          <p:nvPr/>
        </p:nvSpPr>
        <p:spPr>
          <a:xfrm>
            <a:off x="1" y="765453"/>
            <a:ext cx="12192000" cy="1015663"/>
          </a:xfrm>
          <a:prstGeom prst="rect">
            <a:avLst/>
          </a:prstGeom>
          <a:solidFill>
            <a:schemeClr val="bg2"/>
          </a:solidFill>
        </p:spPr>
        <p:txBody>
          <a:bodyPr wrap="square">
            <a:spAutoFit/>
          </a:bodyPr>
          <a:lstStyle/>
          <a:p>
            <a:pPr algn="ctr"/>
            <a:r>
              <a:rPr lang="en" sz="2000" b="1" dirty="0">
                <a:solidFill>
                  <a:srgbClr val="C00000"/>
                </a:solidFill>
                <a:latin typeface="Candara" panose="020E0502030303020204" pitchFamily="34" charset="0"/>
              </a:rPr>
              <a:t>“</a:t>
            </a:r>
            <a:r>
              <a:rPr lang="de-DE" sz="2000" b="1" dirty="0">
                <a:solidFill>
                  <a:srgbClr val="C00000"/>
                </a:solidFill>
                <a:latin typeface="Candara" panose="020E0502030303020204" pitchFamily="34" charset="0"/>
              </a:rPr>
              <a:t>So hat die ganze Gemeinde des HERRN gesagt: Was soll denn dieser Treubruch bedeuten, den ihr gegen den Gott Israels begeht, indem ihr euch heute vom HERRN abwendet, da ihr euch einen Altar bautet, um euch heute gegen den HERRN aufzulehnen?</a:t>
            </a:r>
            <a:r>
              <a:rPr lang="en-US" sz="2000" b="1" dirty="0">
                <a:solidFill>
                  <a:srgbClr val="C00000"/>
                </a:solidFill>
                <a:latin typeface="Candara" panose="020E0502030303020204" pitchFamily="34" charset="0"/>
              </a:rPr>
              <a:t>’ </a:t>
            </a:r>
            <a:r>
              <a:rPr lang="en" sz="2000" b="1" dirty="0">
                <a:solidFill>
                  <a:srgbClr val="C00000"/>
                </a:solidFill>
                <a:latin typeface="Candara" panose="020E0502030303020204" pitchFamily="34" charset="0"/>
              </a:rPr>
              <a:t> “ </a:t>
            </a:r>
            <a:r>
              <a:rPr lang="en" sz="1600" b="1" dirty="0">
                <a:solidFill>
                  <a:srgbClr val="C00000"/>
                </a:solidFill>
                <a:latin typeface="Candara" panose="020E0502030303020204" pitchFamily="34" charset="0"/>
              </a:rPr>
              <a:t>(Josua 22:16)</a:t>
            </a:r>
          </a:p>
        </p:txBody>
      </p:sp>
    </p:spTree>
    <p:extLst>
      <p:ext uri="{BB962C8B-B14F-4D97-AF65-F5344CB8AC3E}">
        <p14:creationId xmlns:p14="http://schemas.microsoft.com/office/powerpoint/2010/main" val="19196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1594</Words>
  <Application>Microsoft Office PowerPoint</Application>
  <PresentationFormat>Panorámica</PresentationFormat>
  <Paragraphs>87</Paragraphs>
  <Slides>13</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Aptos</vt:lpstr>
      <vt:lpstr>Arial</vt:lpstr>
      <vt:lpstr>Constantia</vt:lpstr>
      <vt:lpstr>Symbol</vt:lpstr>
      <vt:lpstr>Candara</vt:lpstr>
      <vt:lpstr>Aptos Display</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2025-11-15T16:15:13Z</dcterms:created>
  <dcterms:modified xsi:type="dcterms:W3CDTF">2025-12-13T07:40:17Z</dcterms:modified>
</cp:coreProperties>
</file>