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es-ES" sz="2000" b="1" dirty="0" err="1">
              <a:solidFill>
                <a:schemeClr val="bg1"/>
              </a:solidFill>
              <a:effectLst>
                <a:outerShdw blurRad="38100" dist="38100" dir="2700000" algn="tl">
                  <a:srgbClr val="000000">
                    <a:alpha val="43137"/>
                  </a:srgbClr>
                </a:outerShdw>
              </a:effectLst>
            </a:rPr>
            <a:t>Aus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der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Welt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scheiden</a:t>
          </a:r>
          <a:endParaRPr lang="es-ES" sz="2000" b="1" dirty="0">
            <a:solidFill>
              <a:schemeClr val="bg1"/>
            </a:solidFill>
            <a:effectLst>
              <a:outerShdw blurRad="38100" dist="38100" dir="2700000" algn="tl">
                <a:srgbClr val="000000">
                  <a:alpha val="43137"/>
                </a:srgbClr>
              </a:outerShdw>
            </a:effectLst>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es-ES" sz="2000" b="1" dirty="0" err="1">
              <a:solidFill>
                <a:schemeClr val="tx1"/>
              </a:solidFill>
            </a:rPr>
            <a:t>Bei</a:t>
          </a:r>
          <a:r>
            <a:rPr lang="es-ES" sz="2000" b="1" dirty="0">
              <a:solidFill>
                <a:schemeClr val="tx1"/>
              </a:solidFill>
            </a:rPr>
            <a:t> </a:t>
          </a:r>
          <a:r>
            <a:rPr lang="es-ES" sz="2000" b="1" dirty="0" err="1">
              <a:solidFill>
                <a:schemeClr val="tx1"/>
              </a:solidFill>
            </a:rPr>
            <a:t>CHRISTUS</a:t>
          </a:r>
          <a:r>
            <a:rPr lang="es-ES" sz="2000" b="1" dirty="0">
              <a:solidFill>
                <a:schemeClr val="tx1"/>
              </a:solidFill>
            </a:rPr>
            <a:t> </a:t>
          </a:r>
          <a:r>
            <a:rPr lang="es-ES" sz="2000" b="1" dirty="0" err="1">
              <a:solidFill>
                <a:schemeClr val="tx1"/>
              </a:solidFill>
            </a:rPr>
            <a:t>zu</a:t>
          </a:r>
          <a:r>
            <a:rPr lang="es-ES" sz="2000" b="1" dirty="0">
              <a:solidFill>
                <a:schemeClr val="tx1"/>
              </a:solidFill>
            </a:rPr>
            <a:t> </a:t>
          </a:r>
          <a:r>
            <a:rPr lang="es-ES" sz="2000" b="1" dirty="0" err="1">
              <a:solidFill>
                <a:schemeClr val="tx1"/>
              </a:solidFill>
            </a:rPr>
            <a:t>sein</a:t>
          </a:r>
          <a:endParaRPr lang="es-ES" sz="2000" b="1" dirty="0">
            <a:solidFill>
              <a:schemeClr val="tx1"/>
            </a:solidFill>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76807">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76807">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es-ES" sz="2000" b="1" dirty="0">
              <a:solidFill>
                <a:schemeClr val="bg1"/>
              </a:solidFill>
              <a:effectLst>
                <a:outerShdw blurRad="38100" dist="38100" dir="2700000" algn="tl">
                  <a:srgbClr val="000000">
                    <a:alpha val="43137"/>
                  </a:srgbClr>
                </a:outerShdw>
              </a:effectLst>
            </a:rPr>
            <a:t>In </a:t>
          </a:r>
          <a:r>
            <a:rPr lang="es-ES" sz="2000" b="1" dirty="0" err="1">
              <a:solidFill>
                <a:schemeClr val="bg1"/>
              </a:solidFill>
              <a:effectLst>
                <a:outerShdw blurRad="38100" dist="38100" dir="2700000" algn="tl">
                  <a:srgbClr val="000000">
                    <a:alpha val="43137"/>
                  </a:srgbClr>
                </a:outerShdw>
              </a:effectLst>
            </a:rPr>
            <a:t>der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Welt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bleiben</a:t>
          </a:r>
          <a:endParaRPr lang="es-ES" sz="2000" b="1" dirty="0">
            <a:solidFill>
              <a:schemeClr val="bg1"/>
            </a:solidFill>
            <a:effectLst>
              <a:outerShdw blurRad="38100" dist="38100" dir="2700000" algn="tl">
                <a:srgbClr val="000000">
                  <a:alpha val="43137"/>
                </a:srgbClr>
              </a:outerShdw>
            </a:effectLst>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es-ES" sz="2000" b="1" dirty="0">
              <a:solidFill>
                <a:schemeClr val="tx1"/>
              </a:solidFill>
            </a:rPr>
            <a:t>Zum </a:t>
          </a:r>
          <a:r>
            <a:rPr lang="es-ES" sz="2000" b="1" dirty="0" err="1">
              <a:solidFill>
                <a:schemeClr val="tx1"/>
              </a:solidFill>
            </a:rPr>
            <a:t>Nutzen</a:t>
          </a:r>
          <a:r>
            <a:rPr lang="es-ES" sz="2000" b="1" dirty="0">
              <a:solidFill>
                <a:schemeClr val="tx1"/>
              </a:solidFill>
            </a:rPr>
            <a:t> </a:t>
          </a:r>
          <a:r>
            <a:rPr lang="es-ES" sz="2000" b="1" dirty="0" err="1">
              <a:solidFill>
                <a:schemeClr val="tx1"/>
              </a:solidFill>
            </a:rPr>
            <a:t>der</a:t>
          </a:r>
          <a:r>
            <a:rPr lang="es-ES" sz="2000" b="1" dirty="0">
              <a:solidFill>
                <a:schemeClr val="tx1"/>
              </a:solidFill>
            </a:rPr>
            <a:t> </a:t>
          </a:r>
          <a:r>
            <a:rPr lang="es-ES" sz="2000" b="1" dirty="0" err="1">
              <a:solidFill>
                <a:schemeClr val="tx1"/>
              </a:solidFill>
            </a:rPr>
            <a:t>Gemeinde</a:t>
          </a:r>
          <a:endParaRPr lang="es-ES" sz="2000" b="1" dirty="0">
            <a:solidFill>
              <a:schemeClr val="tx1"/>
            </a:solidFill>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84671">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84671">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en" sz="2000" b="1" dirty="0"/>
            <a:t>geistlich arm</a:t>
          </a:r>
          <a:endParaRPr lang="es-ES" sz="2000" b="1" dirty="0"/>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en" sz="2000" b="1" dirty="0"/>
            <a:t>sanftmütig, demütig</a:t>
          </a:r>
          <a:endParaRPr lang="es-ES" sz="2000" b="1" dirty="0"/>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de-DE" sz="2000" b="1" dirty="0"/>
            <a:t>hungern</a:t>
          </a:r>
          <a:r>
            <a:rPr lang="en" sz="2000" b="1" dirty="0"/>
            <a:t> u. dürsten nach Gerechtigkt</a:t>
          </a:r>
          <a:endParaRPr lang="es-ES" sz="2000" b="1" dirty="0"/>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en" sz="2000" b="1" dirty="0"/>
            <a:t>barmherzig</a:t>
          </a:r>
          <a:endParaRPr lang="es-ES" sz="2000" b="1" dirty="0"/>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en" sz="2000" b="1" dirty="0"/>
            <a:t>ein reines Herz</a:t>
          </a:r>
          <a:endParaRPr lang="es-ES" sz="2000" b="1" dirty="0"/>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en" sz="2000" b="1" dirty="0"/>
            <a:t>Friedensstifter</a:t>
          </a:r>
          <a:endParaRPr lang="es-ES" sz="2000" b="1" dirty="0"/>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a:r>
            <a:rPr lang="en" sz="2000" b="1" dirty="0"/>
            <a:t>bereit, die andere Wange hinzuhalten</a:t>
          </a:r>
          <a:endParaRPr lang="es-ES" sz="2000" b="1" dirty="0"/>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a:r>
            <a:rPr lang="en" sz="2000" b="1" dirty="0"/>
            <a:t>die Feinde lieben</a:t>
          </a:r>
          <a:endParaRPr lang="es-ES" sz="2000" b="1" dirty="0"/>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en" sz="2000" b="1" dirty="0"/>
            <a:t>den zu lieben, der uns verflucht</a:t>
          </a:r>
          <a:endParaRPr lang="es-ES" sz="2000" b="1" dirty="0"/>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en" sz="2000" b="1" dirty="0"/>
            <a:t>unseren Hassern Gutes tun</a:t>
          </a:r>
          <a:endParaRPr lang="es-ES" sz="2000" b="1" dirty="0"/>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en" sz="2000" b="1" dirty="0"/>
            <a:t>liebevoll u. großzügig sein</a:t>
          </a:r>
          <a:endParaRPr lang="es-ES" sz="2000" b="1" dirty="0"/>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en" sz="2000" b="1" dirty="0"/>
            <a:t>mitfühlend und demütig sein</a:t>
          </a:r>
          <a:endParaRPr lang="es-ES" sz="2000" b="1" dirty="0"/>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en" sz="2000" b="1" dirty="0"/>
            <a:t>usw.</a:t>
          </a:r>
          <a:endParaRPr lang="es-ES" sz="2000" b="1" dirty="0"/>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124255" y="684"/>
          <a:ext cx="3170962"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bg1"/>
              </a:solidFill>
              <a:effectLst>
                <a:outerShdw blurRad="38100" dist="38100" dir="2700000" algn="tl">
                  <a:srgbClr val="000000">
                    <a:alpha val="43137"/>
                  </a:srgbClr>
                </a:outerShdw>
              </a:effectLst>
            </a:rPr>
            <a:t>Aus</a:t>
          </a:r>
          <a:r>
            <a:rPr lang="es-ES" sz="2000" b="1" kern="1200" dirty="0">
              <a:solidFill>
                <a:schemeClr val="bg1"/>
              </a:solidFill>
              <a:effectLst>
                <a:outerShdw blurRad="38100" dist="38100" dir="2700000" algn="tl">
                  <a:srgbClr val="000000">
                    <a:alpha val="43137"/>
                  </a:srgbClr>
                </a:outerShdw>
              </a:effectLst>
            </a:rPr>
            <a:t> </a:t>
          </a:r>
          <a:r>
            <a:rPr lang="es-ES" sz="2000" b="1" kern="1200" dirty="0" err="1">
              <a:solidFill>
                <a:schemeClr val="bg1"/>
              </a:solidFill>
              <a:effectLst>
                <a:outerShdw blurRad="38100" dist="38100" dir="2700000" algn="tl">
                  <a:srgbClr val="000000">
                    <a:alpha val="43137"/>
                  </a:srgbClr>
                </a:outerShdw>
              </a:effectLst>
            </a:rPr>
            <a:t>der</a:t>
          </a:r>
          <a:r>
            <a:rPr lang="es-ES" sz="2000" b="1" kern="1200" dirty="0">
              <a:solidFill>
                <a:schemeClr val="bg1"/>
              </a:solidFill>
              <a:effectLst>
                <a:outerShdw blurRad="38100" dist="38100" dir="2700000" algn="tl">
                  <a:srgbClr val="000000">
                    <a:alpha val="43137"/>
                  </a:srgbClr>
                </a:outerShdw>
              </a:effectLst>
            </a:rPr>
            <a:t> </a:t>
          </a:r>
          <a:r>
            <a:rPr lang="es-ES" sz="2000" b="1" kern="1200" dirty="0" err="1">
              <a:solidFill>
                <a:schemeClr val="bg1"/>
              </a:solidFill>
              <a:effectLst>
                <a:outerShdw blurRad="38100" dist="38100" dir="2700000" algn="tl">
                  <a:srgbClr val="000000">
                    <a:alpha val="43137"/>
                  </a:srgbClr>
                </a:outerShdw>
              </a:effectLst>
            </a:rPr>
            <a:t>Welt</a:t>
          </a:r>
          <a:r>
            <a:rPr lang="es-ES" sz="2000" b="1" kern="1200" dirty="0">
              <a:solidFill>
                <a:schemeClr val="bg1"/>
              </a:solidFill>
              <a:effectLst>
                <a:outerShdw blurRad="38100" dist="38100" dir="2700000" algn="tl">
                  <a:srgbClr val="000000">
                    <a:alpha val="43137"/>
                  </a:srgbClr>
                </a:outerShdw>
              </a:effectLst>
            </a:rPr>
            <a:t> </a:t>
          </a:r>
          <a:r>
            <a:rPr lang="es-ES" sz="2000" b="1" kern="1200" dirty="0" err="1">
              <a:solidFill>
                <a:schemeClr val="bg1"/>
              </a:solidFill>
              <a:effectLst>
                <a:outerShdw blurRad="38100" dist="38100" dir="2700000" algn="tl">
                  <a:srgbClr val="000000">
                    <a:alpha val="43137"/>
                  </a:srgbClr>
                </a:outerShdw>
              </a:effectLst>
            </a:rPr>
            <a:t>scheiden</a:t>
          </a:r>
          <a:endParaRPr lang="es-ES" sz="2000" b="1" kern="1200" dirty="0">
            <a:solidFill>
              <a:schemeClr val="bg1"/>
            </a:solidFill>
            <a:effectLst>
              <a:outerShdw blurRad="38100" dist="38100" dir="2700000" algn="tl">
                <a:srgbClr val="000000">
                  <a:alpha val="43137"/>
                </a:srgbClr>
              </a:outerShdw>
            </a:effectLst>
          </a:endParaRPr>
        </a:p>
      </dsp:txBody>
      <dsp:txXfrm>
        <a:off x="137387" y="13816"/>
        <a:ext cx="3144698" cy="422100"/>
      </dsp:txXfrm>
    </dsp:sp>
    <dsp:sp modelId="{10A9572C-7F60-4466-8174-9ED95DEE32E9}">
      <dsp:nvSpPr>
        <dsp:cNvPr id="0" name=""/>
        <dsp:cNvSpPr/>
      </dsp:nvSpPr>
      <dsp:spPr>
        <a:xfrm rot="5400000">
          <a:off x="1625668"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49208" y="477072"/>
        <a:ext cx="121058" cy="117695"/>
      </dsp:txXfrm>
    </dsp:sp>
    <dsp:sp modelId="{128B0986-78E7-436E-BDAD-33EA69DEFAB2}">
      <dsp:nvSpPr>
        <dsp:cNvPr id="0" name=""/>
        <dsp:cNvSpPr/>
      </dsp:nvSpPr>
      <dsp:spPr>
        <a:xfrm>
          <a:off x="124255" y="673232"/>
          <a:ext cx="3170962"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Bei</a:t>
          </a:r>
          <a:r>
            <a:rPr lang="es-ES" sz="2000" b="1" kern="1200" dirty="0">
              <a:solidFill>
                <a:schemeClr val="tx1"/>
              </a:solidFill>
            </a:rPr>
            <a:t> </a:t>
          </a:r>
          <a:r>
            <a:rPr lang="es-ES" sz="2000" b="1" kern="1200" dirty="0" err="1">
              <a:solidFill>
                <a:schemeClr val="tx1"/>
              </a:solidFill>
            </a:rPr>
            <a:t>CHRISTUS</a:t>
          </a:r>
          <a:r>
            <a:rPr lang="es-ES" sz="2000" b="1" kern="1200" dirty="0">
              <a:solidFill>
                <a:schemeClr val="tx1"/>
              </a:solidFill>
            </a:rPr>
            <a:t> </a:t>
          </a:r>
          <a:r>
            <a:rPr lang="es-ES" sz="2000" b="1" kern="1200" dirty="0" err="1">
              <a:solidFill>
                <a:schemeClr val="tx1"/>
              </a:solidFill>
            </a:rPr>
            <a:t>zu</a:t>
          </a:r>
          <a:r>
            <a:rPr lang="es-ES" sz="2000" b="1" kern="1200" dirty="0">
              <a:solidFill>
                <a:schemeClr val="tx1"/>
              </a:solidFill>
            </a:rPr>
            <a:t> </a:t>
          </a:r>
          <a:r>
            <a:rPr lang="es-ES" sz="2000" b="1" kern="1200" dirty="0" err="1">
              <a:solidFill>
                <a:schemeClr val="tx1"/>
              </a:solidFill>
            </a:rPr>
            <a:t>sein</a:t>
          </a:r>
          <a:endParaRPr lang="es-ES" sz="2000" b="1" kern="1200" dirty="0">
            <a:solidFill>
              <a:schemeClr val="tx1"/>
            </a:solidFill>
          </a:endParaRPr>
        </a:p>
      </dsp:txBody>
      <dsp:txXfrm>
        <a:off x="137387" y="686364"/>
        <a:ext cx="3144698"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496539" y="684"/>
          <a:ext cx="3311999"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In </a:t>
          </a:r>
          <a:r>
            <a:rPr lang="es-ES" sz="2000" b="1" kern="1200" dirty="0" err="1">
              <a:solidFill>
                <a:schemeClr val="bg1"/>
              </a:solidFill>
              <a:effectLst>
                <a:outerShdw blurRad="38100" dist="38100" dir="2700000" algn="tl">
                  <a:srgbClr val="000000">
                    <a:alpha val="43137"/>
                  </a:srgbClr>
                </a:outerShdw>
              </a:effectLst>
            </a:rPr>
            <a:t>der</a:t>
          </a:r>
          <a:r>
            <a:rPr lang="es-ES" sz="2000" b="1" kern="1200" dirty="0">
              <a:solidFill>
                <a:schemeClr val="bg1"/>
              </a:solidFill>
              <a:effectLst>
                <a:outerShdw blurRad="38100" dist="38100" dir="2700000" algn="tl">
                  <a:srgbClr val="000000">
                    <a:alpha val="43137"/>
                  </a:srgbClr>
                </a:outerShdw>
              </a:effectLst>
            </a:rPr>
            <a:t> </a:t>
          </a:r>
          <a:r>
            <a:rPr lang="es-ES" sz="2000" b="1" kern="1200" dirty="0" err="1">
              <a:solidFill>
                <a:schemeClr val="bg1"/>
              </a:solidFill>
              <a:effectLst>
                <a:outerShdw blurRad="38100" dist="38100" dir="2700000" algn="tl">
                  <a:srgbClr val="000000">
                    <a:alpha val="43137"/>
                  </a:srgbClr>
                </a:outerShdw>
              </a:effectLst>
            </a:rPr>
            <a:t>Welt</a:t>
          </a:r>
          <a:r>
            <a:rPr lang="es-ES" sz="2000" b="1" kern="1200" dirty="0">
              <a:solidFill>
                <a:schemeClr val="bg1"/>
              </a:solidFill>
              <a:effectLst>
                <a:outerShdw blurRad="38100" dist="38100" dir="2700000" algn="tl">
                  <a:srgbClr val="000000">
                    <a:alpha val="43137"/>
                  </a:srgbClr>
                </a:outerShdw>
              </a:effectLst>
            </a:rPr>
            <a:t> </a:t>
          </a:r>
          <a:r>
            <a:rPr lang="es-ES" sz="2000" b="1" kern="1200" dirty="0" err="1">
              <a:solidFill>
                <a:schemeClr val="bg1"/>
              </a:solidFill>
              <a:effectLst>
                <a:outerShdw blurRad="38100" dist="38100" dir="2700000" algn="tl">
                  <a:srgbClr val="000000">
                    <a:alpha val="43137"/>
                  </a:srgbClr>
                </a:outerShdw>
              </a:effectLst>
            </a:rPr>
            <a:t>bleiben</a:t>
          </a:r>
          <a:endParaRPr lang="es-ES" sz="2000" b="1" kern="1200" dirty="0">
            <a:solidFill>
              <a:schemeClr val="bg1"/>
            </a:solidFill>
            <a:effectLst>
              <a:outerShdw blurRad="38100" dist="38100" dir="2700000" algn="tl">
                <a:srgbClr val="000000">
                  <a:alpha val="43137"/>
                </a:srgbClr>
              </a:outerShdw>
            </a:effectLst>
          </a:endParaRPr>
        </a:p>
      </dsp:txBody>
      <dsp:txXfrm>
        <a:off x="509671" y="13816"/>
        <a:ext cx="3285735" cy="422100"/>
      </dsp:txXfrm>
    </dsp:sp>
    <dsp:sp modelId="{10A9572C-7F60-4466-8174-9ED95DEE32E9}">
      <dsp:nvSpPr>
        <dsp:cNvPr id="0" name=""/>
        <dsp:cNvSpPr/>
      </dsp:nvSpPr>
      <dsp:spPr>
        <a:xfrm rot="5400000">
          <a:off x="2068470"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2092010" y="477072"/>
        <a:ext cx="121058" cy="117695"/>
      </dsp:txXfrm>
    </dsp:sp>
    <dsp:sp modelId="{128B0986-78E7-436E-BDAD-33EA69DEFAB2}">
      <dsp:nvSpPr>
        <dsp:cNvPr id="0" name=""/>
        <dsp:cNvSpPr/>
      </dsp:nvSpPr>
      <dsp:spPr>
        <a:xfrm>
          <a:off x="496539" y="673232"/>
          <a:ext cx="3311999"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Zum </a:t>
          </a:r>
          <a:r>
            <a:rPr lang="es-ES" sz="2000" b="1" kern="1200" dirty="0" err="1">
              <a:solidFill>
                <a:schemeClr val="tx1"/>
              </a:solidFill>
            </a:rPr>
            <a:t>Nutzen</a:t>
          </a:r>
          <a:r>
            <a:rPr lang="es-ES" sz="2000" b="1" kern="1200" dirty="0">
              <a:solidFill>
                <a:schemeClr val="tx1"/>
              </a:solidFill>
            </a:rPr>
            <a:t> </a:t>
          </a:r>
          <a:r>
            <a:rPr lang="es-ES" sz="2000" b="1" kern="1200" dirty="0" err="1">
              <a:solidFill>
                <a:schemeClr val="tx1"/>
              </a:solidFill>
            </a:rPr>
            <a:t>der</a:t>
          </a:r>
          <a:r>
            <a:rPr lang="es-ES" sz="2000" b="1" kern="1200" dirty="0">
              <a:solidFill>
                <a:schemeClr val="tx1"/>
              </a:solidFill>
            </a:rPr>
            <a:t> </a:t>
          </a:r>
          <a:r>
            <a:rPr lang="es-ES" sz="2000" b="1" kern="1200" dirty="0" err="1">
              <a:solidFill>
                <a:schemeClr val="tx1"/>
              </a:solidFill>
            </a:rPr>
            <a:t>Gemeinde</a:t>
          </a:r>
          <a:endParaRPr lang="es-ES" sz="2000" b="1" kern="1200" dirty="0">
            <a:solidFill>
              <a:schemeClr val="tx1"/>
            </a:solidFill>
          </a:endParaRPr>
        </a:p>
      </dsp:txBody>
      <dsp:txXfrm>
        <a:off x="509671" y="686364"/>
        <a:ext cx="3285735"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277"/>
          <a:ext cx="4552336" cy="414245"/>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geistlich arm</a:t>
          </a:r>
          <a:endParaRPr lang="es-ES" sz="2000" b="1" kern="1200" dirty="0"/>
        </a:p>
      </dsp:txBody>
      <dsp:txXfrm>
        <a:off x="20222" y="20499"/>
        <a:ext cx="4511892" cy="373801"/>
      </dsp:txXfrm>
    </dsp:sp>
    <dsp:sp modelId="{CF7405FA-29A5-4AC8-81EA-015E145AB192}">
      <dsp:nvSpPr>
        <dsp:cNvPr id="0" name=""/>
        <dsp:cNvSpPr/>
      </dsp:nvSpPr>
      <dsp:spPr>
        <a:xfrm>
          <a:off x="0" y="426771"/>
          <a:ext cx="4552336" cy="414245"/>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sanftmütig, demütig</a:t>
          </a:r>
          <a:endParaRPr lang="es-ES" sz="2000" b="1" kern="1200" dirty="0"/>
        </a:p>
      </dsp:txBody>
      <dsp:txXfrm>
        <a:off x="20222" y="446993"/>
        <a:ext cx="4511892" cy="373801"/>
      </dsp:txXfrm>
    </dsp:sp>
    <dsp:sp modelId="{A79F61FF-67C8-4E94-A7F4-EF124B0472CE}">
      <dsp:nvSpPr>
        <dsp:cNvPr id="0" name=""/>
        <dsp:cNvSpPr/>
      </dsp:nvSpPr>
      <dsp:spPr>
        <a:xfrm>
          <a:off x="0" y="853266"/>
          <a:ext cx="4552336" cy="414245"/>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hungern</a:t>
          </a:r>
          <a:r>
            <a:rPr lang="en" sz="2000" b="1" kern="1200" dirty="0"/>
            <a:t> u. dürsten nach Gerechtigkt</a:t>
          </a:r>
          <a:endParaRPr lang="es-ES" sz="2000" b="1" kern="1200" dirty="0"/>
        </a:p>
      </dsp:txBody>
      <dsp:txXfrm>
        <a:off x="20222" y="873488"/>
        <a:ext cx="4511892" cy="373801"/>
      </dsp:txXfrm>
    </dsp:sp>
    <dsp:sp modelId="{1B20B733-CB77-40DA-9183-28D7BCA4FFD3}">
      <dsp:nvSpPr>
        <dsp:cNvPr id="0" name=""/>
        <dsp:cNvSpPr/>
      </dsp:nvSpPr>
      <dsp:spPr>
        <a:xfrm>
          <a:off x="0" y="1279760"/>
          <a:ext cx="4552336" cy="414245"/>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barmherzig</a:t>
          </a:r>
          <a:endParaRPr lang="es-ES" sz="2000" b="1" kern="1200" dirty="0"/>
        </a:p>
      </dsp:txBody>
      <dsp:txXfrm>
        <a:off x="20222" y="1299982"/>
        <a:ext cx="4511892" cy="373801"/>
      </dsp:txXfrm>
    </dsp:sp>
    <dsp:sp modelId="{11CD8606-9A25-41B4-BD22-9840D73DAD43}">
      <dsp:nvSpPr>
        <dsp:cNvPr id="0" name=""/>
        <dsp:cNvSpPr/>
      </dsp:nvSpPr>
      <dsp:spPr>
        <a:xfrm>
          <a:off x="0" y="1706255"/>
          <a:ext cx="4552336" cy="414245"/>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ein reines Herz</a:t>
          </a:r>
          <a:endParaRPr lang="es-ES" sz="2000" b="1" kern="1200" dirty="0"/>
        </a:p>
      </dsp:txBody>
      <dsp:txXfrm>
        <a:off x="20222" y="1726477"/>
        <a:ext cx="4511892" cy="373801"/>
      </dsp:txXfrm>
    </dsp:sp>
    <dsp:sp modelId="{0017A204-F19F-40B4-90D9-23A7DA14A727}">
      <dsp:nvSpPr>
        <dsp:cNvPr id="0" name=""/>
        <dsp:cNvSpPr/>
      </dsp:nvSpPr>
      <dsp:spPr>
        <a:xfrm>
          <a:off x="0" y="2132749"/>
          <a:ext cx="4552336" cy="414245"/>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Friedensstifter</a:t>
          </a:r>
          <a:endParaRPr lang="es-ES" sz="2000" b="1" kern="1200" dirty="0"/>
        </a:p>
      </dsp:txBody>
      <dsp:txXfrm>
        <a:off x="20222" y="2152971"/>
        <a:ext cx="4511892" cy="373801"/>
      </dsp:txXfrm>
    </dsp:sp>
    <dsp:sp modelId="{C504EBED-2F60-4EB8-B9BD-90F2F5E8998B}">
      <dsp:nvSpPr>
        <dsp:cNvPr id="0" name=""/>
        <dsp:cNvSpPr/>
      </dsp:nvSpPr>
      <dsp:spPr>
        <a:xfrm>
          <a:off x="0" y="2559244"/>
          <a:ext cx="4552336" cy="414245"/>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bereit, die andere Wange hinzuhalten</a:t>
          </a:r>
          <a:endParaRPr lang="es-ES" sz="2000" b="1" kern="1200" dirty="0"/>
        </a:p>
      </dsp:txBody>
      <dsp:txXfrm>
        <a:off x="20222" y="2579466"/>
        <a:ext cx="4511892" cy="373801"/>
      </dsp:txXfrm>
    </dsp:sp>
    <dsp:sp modelId="{FB3B242C-B012-4820-983A-469EDDD96845}">
      <dsp:nvSpPr>
        <dsp:cNvPr id="0" name=""/>
        <dsp:cNvSpPr/>
      </dsp:nvSpPr>
      <dsp:spPr>
        <a:xfrm>
          <a:off x="0" y="2985738"/>
          <a:ext cx="4552336" cy="414245"/>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die Feinde lieben</a:t>
          </a:r>
          <a:endParaRPr lang="es-ES" sz="2000" b="1" kern="1200" dirty="0"/>
        </a:p>
      </dsp:txBody>
      <dsp:txXfrm>
        <a:off x="20222" y="3005960"/>
        <a:ext cx="4511892" cy="373801"/>
      </dsp:txXfrm>
    </dsp:sp>
    <dsp:sp modelId="{A0131B4B-270C-496D-855B-7EA2741A0492}">
      <dsp:nvSpPr>
        <dsp:cNvPr id="0" name=""/>
        <dsp:cNvSpPr/>
      </dsp:nvSpPr>
      <dsp:spPr>
        <a:xfrm>
          <a:off x="0" y="3412232"/>
          <a:ext cx="4552336" cy="414245"/>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den zu lieben, der uns verflucht</a:t>
          </a:r>
          <a:endParaRPr lang="es-ES" sz="2000" b="1" kern="1200" dirty="0"/>
        </a:p>
      </dsp:txBody>
      <dsp:txXfrm>
        <a:off x="20222" y="3432454"/>
        <a:ext cx="4511892" cy="373801"/>
      </dsp:txXfrm>
    </dsp:sp>
    <dsp:sp modelId="{CEAA776C-8B24-4DC1-B312-AB0E31048D47}">
      <dsp:nvSpPr>
        <dsp:cNvPr id="0" name=""/>
        <dsp:cNvSpPr/>
      </dsp:nvSpPr>
      <dsp:spPr>
        <a:xfrm>
          <a:off x="0" y="3838727"/>
          <a:ext cx="4552336" cy="414245"/>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unseren Hassern Gutes tun</a:t>
          </a:r>
          <a:endParaRPr lang="es-ES" sz="2000" b="1" kern="1200" dirty="0"/>
        </a:p>
      </dsp:txBody>
      <dsp:txXfrm>
        <a:off x="20222" y="3858949"/>
        <a:ext cx="4511892" cy="373801"/>
      </dsp:txXfrm>
    </dsp:sp>
    <dsp:sp modelId="{B4020DE7-C031-47F9-8BF7-26F150AE38EA}">
      <dsp:nvSpPr>
        <dsp:cNvPr id="0" name=""/>
        <dsp:cNvSpPr/>
      </dsp:nvSpPr>
      <dsp:spPr>
        <a:xfrm>
          <a:off x="0" y="4265221"/>
          <a:ext cx="4552336" cy="414245"/>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liebevoll u. großzügig sein</a:t>
          </a:r>
          <a:endParaRPr lang="es-ES" sz="2000" b="1" kern="1200" dirty="0"/>
        </a:p>
      </dsp:txBody>
      <dsp:txXfrm>
        <a:off x="20222" y="4285443"/>
        <a:ext cx="4511892" cy="373801"/>
      </dsp:txXfrm>
    </dsp:sp>
    <dsp:sp modelId="{1866F153-6C31-41A7-B10F-4C46FA2B11A6}">
      <dsp:nvSpPr>
        <dsp:cNvPr id="0" name=""/>
        <dsp:cNvSpPr/>
      </dsp:nvSpPr>
      <dsp:spPr>
        <a:xfrm>
          <a:off x="0" y="4691716"/>
          <a:ext cx="4552336" cy="414245"/>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mitfühlend und demütig sein</a:t>
          </a:r>
          <a:endParaRPr lang="es-ES" sz="2000" b="1" kern="1200" dirty="0"/>
        </a:p>
      </dsp:txBody>
      <dsp:txXfrm>
        <a:off x="20222" y="4711938"/>
        <a:ext cx="4511892" cy="373801"/>
      </dsp:txXfrm>
    </dsp:sp>
    <dsp:sp modelId="{9CAAA3BE-A63B-46CC-BAB5-05A28116553D}">
      <dsp:nvSpPr>
        <dsp:cNvPr id="0" name=""/>
        <dsp:cNvSpPr/>
      </dsp:nvSpPr>
      <dsp:spPr>
        <a:xfrm>
          <a:off x="0" y="5118210"/>
          <a:ext cx="4552336" cy="414245"/>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usw.</a:t>
          </a:r>
          <a:endParaRPr lang="es-ES" sz="2000" b="1" kern="1200" dirty="0"/>
        </a:p>
      </dsp:txBody>
      <dsp:txXfrm>
        <a:off x="20222" y="5138432"/>
        <a:ext cx="4511892" cy="3738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jpe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microsoft.com/office/2007/relationships/hdphoto" Target="../media/hdphoto5.wdp"/><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7.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8.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jpeg"/><Relationship Id="rId7" Type="http://schemas.openxmlformats.org/officeDocument/2006/relationships/diagramQuickStyle" Target="../diagrams/quickStyle3.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2.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638925" y="201931"/>
            <a:ext cx="3612912" cy="1938992"/>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es-ES" sz="6000" b="1" dirty="0" err="1">
                <a:ln w="9525">
                  <a:noFill/>
                  <a:prstDash val="solid"/>
                </a:ln>
                <a:solidFill>
                  <a:schemeClr val="accent1">
                    <a:lumMod val="50000"/>
                  </a:schemeClr>
                </a:solidFill>
                <a:effectLst>
                  <a:outerShdw blurRad="12700" dist="38100" dir="2700000" algn="tl" rotWithShape="0">
                    <a:schemeClr val="accent2">
                      <a:lumMod val="75000"/>
                    </a:schemeClr>
                  </a:outerShdw>
                </a:effectLst>
              </a:rPr>
              <a:t>LEBEN</a:t>
            </a:r>
            <a:r>
              <a:rPr lang="es-ES" sz="60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 </a:t>
            </a:r>
            <a:r>
              <a:rPr lang="es-ES" sz="6000" b="1" dirty="0" err="1">
                <a:ln w="9525">
                  <a:noFill/>
                  <a:prstDash val="solid"/>
                </a:ln>
                <a:solidFill>
                  <a:schemeClr val="accent1">
                    <a:lumMod val="50000"/>
                  </a:schemeClr>
                </a:solidFill>
                <a:effectLst>
                  <a:outerShdw blurRad="12700" dist="38100" dir="2700000" algn="tl" rotWithShape="0">
                    <a:schemeClr val="accent2">
                      <a:lumMod val="75000"/>
                    </a:schemeClr>
                  </a:outerShdw>
                </a:effectLst>
              </a:rPr>
              <a:t>UND</a:t>
            </a:r>
            <a:r>
              <a:rPr lang="es-ES" sz="60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 </a:t>
            </a:r>
            <a:r>
              <a:rPr lang="es-ES" sz="6000" b="1" dirty="0" err="1">
                <a:ln w="9525">
                  <a:noFill/>
                  <a:prstDash val="solid"/>
                </a:ln>
                <a:solidFill>
                  <a:schemeClr val="accent1">
                    <a:lumMod val="50000"/>
                  </a:schemeClr>
                </a:solidFill>
                <a:effectLst>
                  <a:outerShdw blurRad="12700" dist="38100" dir="2700000" algn="tl" rotWithShape="0">
                    <a:schemeClr val="accent2">
                      <a:lumMod val="75000"/>
                    </a:schemeClr>
                  </a:outerShdw>
                </a:effectLst>
              </a:rPr>
              <a:t>TOD</a:t>
            </a:r>
            <a:endParaRPr lang="es-ES" sz="6000" b="1" dirty="0">
              <a:ln w="9525">
                <a:noFill/>
                <a:prstDash val="solid"/>
              </a:ln>
              <a:solidFill>
                <a:schemeClr val="accent1">
                  <a:lumMod val="50000"/>
                </a:schemeClr>
              </a:solidFill>
              <a:effectLst>
                <a:outerShdw blurRad="12700" dist="38100" dir="2700000" algn="tl" rotWithShape="0">
                  <a:schemeClr val="accent2">
                    <a:lumMod val="75000"/>
                  </a:schemeClr>
                </a:outerShdw>
              </a:effectLst>
            </a:endParaRPr>
          </a:p>
        </p:txBody>
      </p:sp>
      <p:sp>
        <p:nvSpPr>
          <p:cNvPr id="5" name="CuadroTexto 4">
            <a:extLst>
              <a:ext uri="{FF2B5EF4-FFF2-40B4-BE49-F238E27FC236}">
                <a16:creationId xmlns:a16="http://schemas.microsoft.com/office/drawing/2014/main" id="{C73A3C40-1FA1-28F6-83A6-D1B30970FC41}"/>
              </a:ext>
            </a:extLst>
          </p:cNvPr>
          <p:cNvSpPr txBox="1"/>
          <p:nvPr/>
        </p:nvSpPr>
        <p:spPr>
          <a:xfrm>
            <a:off x="10115550" y="5791200"/>
            <a:ext cx="1971318" cy="923330"/>
          </a:xfrm>
          <a:prstGeom prst="rect">
            <a:avLst/>
          </a:prstGeom>
          <a:noFill/>
        </p:spPr>
        <p:txBody>
          <a:bodyPr wrap="square" rtlCol="0">
            <a:spAutoFit/>
          </a:bodyPr>
          <a:lstStyle/>
          <a:p>
            <a:pPr algn="r"/>
            <a:r>
              <a:rPr lang="es-ES" b="1" dirty="0" err="1">
                <a:solidFill>
                  <a:srgbClr val="705248"/>
                </a:solidFill>
              </a:rPr>
              <a:t>Lektion</a:t>
            </a:r>
            <a:r>
              <a:rPr lang="es-ES" b="1" dirty="0">
                <a:solidFill>
                  <a:srgbClr val="705248"/>
                </a:solidFill>
              </a:rPr>
              <a:t> 3, </a:t>
            </a:r>
            <a:br>
              <a:rPr lang="es-ES" b="1" dirty="0">
                <a:solidFill>
                  <a:srgbClr val="705248"/>
                </a:solidFill>
              </a:rPr>
            </a:br>
            <a:r>
              <a:rPr lang="es-ES" b="1" dirty="0">
                <a:solidFill>
                  <a:srgbClr val="705248"/>
                </a:solidFill>
              </a:rPr>
              <a:t>Sabbat, </a:t>
            </a:r>
            <a:br>
              <a:rPr lang="es-ES" b="1" dirty="0">
                <a:solidFill>
                  <a:srgbClr val="705248"/>
                </a:solidFill>
              </a:rPr>
            </a:br>
            <a:r>
              <a:rPr lang="es-ES" b="1" dirty="0">
                <a:solidFill>
                  <a:srgbClr val="705248"/>
                </a:solidFill>
              </a:rPr>
              <a:t>17. </a:t>
            </a:r>
            <a:r>
              <a:rPr lang="es-ES" b="1" dirty="0" err="1">
                <a:solidFill>
                  <a:srgbClr val="705248"/>
                </a:solidFill>
              </a:rPr>
              <a:t>Januar</a:t>
            </a:r>
            <a:r>
              <a:rPr lang="es-ES" b="1" dirty="0">
                <a:solidFill>
                  <a:srgbClr val="705248"/>
                </a:solidFill>
              </a:rPr>
              <a:t> 2026</a:t>
            </a:r>
          </a:p>
        </p:txBody>
      </p:sp>
      <p:pic>
        <p:nvPicPr>
          <p:cNvPr id="2" name="Grafik 1">
            <a:extLst>
              <a:ext uri="{FF2B5EF4-FFF2-40B4-BE49-F238E27FC236}">
                <a16:creationId xmlns:a16="http://schemas.microsoft.com/office/drawing/2014/main" id="{91E65AA5-53F2-138E-BA5D-7DD0A4C2AD09}"/>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5">
                <a:tint val="45000"/>
                <a:satMod val="400000"/>
              </a:scheme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2821653" y="3892318"/>
            <a:ext cx="384073" cy="5260350"/>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de-DE" sz="4400" b="1" dirty="0">
                <a:ln/>
                <a:solidFill>
                  <a:schemeClr val="accent1"/>
                </a:solidFill>
              </a:rPr>
              <a:t>GEMEINSAM FÜR DAS EVANGELIUM KÄMPFEN </a:t>
            </a:r>
          </a:p>
        </p:txBody>
      </p:sp>
      <p:sp>
        <p:nvSpPr>
          <p:cNvPr id="4" name="CuadroTexto 3">
            <a:extLst>
              <a:ext uri="{FF2B5EF4-FFF2-40B4-BE49-F238E27FC236}">
                <a16:creationId xmlns:a16="http://schemas.microsoft.com/office/drawing/2014/main" id="{ED4E9A76-6A13-DEE8-8AF4-252970561211}"/>
              </a:ext>
            </a:extLst>
          </p:cNvPr>
          <p:cNvSpPr txBox="1"/>
          <p:nvPr/>
        </p:nvSpPr>
        <p:spPr>
          <a:xfrm>
            <a:off x="0" y="683102"/>
            <a:ext cx="12192000" cy="646331"/>
          </a:xfrm>
          <a:prstGeom prst="rect">
            <a:avLst/>
          </a:prstGeom>
          <a:noFill/>
        </p:spPr>
        <p:txBody>
          <a:bodyPr wrap="square">
            <a:spAutoFit/>
          </a:bodyPr>
          <a:lstStyle/>
          <a:p>
            <a:pPr algn="ctr"/>
            <a:r>
              <a:rPr lang="de-DE" b="1" dirty="0">
                <a:solidFill>
                  <a:srgbClr val="76483F"/>
                </a:solidFill>
                <a:latin typeface="Comic Sans MS" panose="030F0702030302020204" pitchFamily="66" charset="0"/>
              </a:rPr>
              <a:t>„…, damit ich – ob ich komme und euch sehe oder abwesend bin – von euch erfahre, </a:t>
            </a:r>
            <a:br>
              <a:rPr lang="de-DE" b="1" dirty="0">
                <a:solidFill>
                  <a:srgbClr val="76483F"/>
                </a:solidFill>
                <a:latin typeface="Comic Sans MS" panose="030F0702030302020204" pitchFamily="66" charset="0"/>
              </a:rPr>
            </a:br>
            <a:r>
              <a:rPr lang="de-DE" b="1" dirty="0">
                <a:solidFill>
                  <a:srgbClr val="76483F"/>
                </a:solidFill>
                <a:latin typeface="Comic Sans MS" panose="030F0702030302020204" pitchFamily="66" charset="0"/>
              </a:rPr>
              <a:t>dass ihr in einem Geist steht und einmütig mit uns kämpft für den Glauben des Evangeliums“</a:t>
            </a:r>
            <a:r>
              <a:rPr lang="es-ES" b="1" dirty="0">
                <a:solidFill>
                  <a:srgbClr val="76483F"/>
                </a:solidFill>
                <a:latin typeface="Comic Sans MS" panose="030F0702030302020204" pitchFamily="66" charset="0"/>
              </a:rPr>
              <a:t> </a:t>
            </a:r>
            <a:r>
              <a:rPr lang="es-ES" sz="1400" b="1" dirty="0">
                <a:solidFill>
                  <a:srgbClr val="76483F"/>
                </a:solidFill>
                <a:latin typeface="Comic Sans MS" panose="030F0702030302020204" pitchFamily="66" charset="0"/>
              </a:rPr>
              <a:t>(</a:t>
            </a:r>
            <a:r>
              <a:rPr lang="es-ES" sz="1400" b="1" dirty="0" err="1">
                <a:solidFill>
                  <a:srgbClr val="76483F"/>
                </a:solidFill>
                <a:latin typeface="Comic Sans MS" panose="030F0702030302020204" pitchFamily="66" charset="0"/>
              </a:rPr>
              <a:t>Philipper</a:t>
            </a:r>
            <a:r>
              <a:rPr lang="es-ES" sz="1400" b="1" dirty="0">
                <a:solidFill>
                  <a:srgbClr val="76483F"/>
                </a:solidFill>
                <a:latin typeface="Comic Sans MS" panose="030F0702030302020204" pitchFamily="66" charset="0"/>
              </a:rPr>
              <a:t>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477328"/>
          </a:xfrm>
          <a:prstGeom prst="rect">
            <a:avLst/>
          </a:prstGeom>
          <a:noFill/>
        </p:spPr>
        <p:txBody>
          <a:bodyPr wrap="square" rtlCol="0">
            <a:spAutoFit/>
          </a:bodyPr>
          <a:lstStyle/>
          <a:p>
            <a:pPr>
              <a:spcBef>
                <a:spcPts val="600"/>
              </a:spcBef>
            </a:pPr>
            <a:r>
              <a:rPr lang="de-DE" b="1" dirty="0"/>
              <a:t>Gerecht und aufrichtig zu sein, garantiert kein Leben ohne Konflikte (Phil. 1,30). Im Gegenteil, selbst Hiob, der von GOTT als „untadelig und aufrichtig, ein Mann, der GOTT fürchtet und das Böse meidet“ (Hiob 1,8) bezeichnet wurde, litt unter einem schrecklichen Konflikt, dem Werk des Feindes.</a:t>
            </a: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07993"/>
            <a:ext cx="6456105" cy="1754326"/>
          </a:xfrm>
          <a:prstGeom prst="rect">
            <a:avLst/>
          </a:prstGeom>
          <a:noFill/>
        </p:spPr>
        <p:txBody>
          <a:bodyPr wrap="square">
            <a:spAutoFit/>
          </a:bodyPr>
          <a:lstStyle/>
          <a:p>
            <a:pPr>
              <a:spcBef>
                <a:spcPts val="600"/>
              </a:spcBef>
            </a:pPr>
            <a:r>
              <a:rPr lang="de-DE" b="1" dirty="0"/>
              <a:t>Wenn wir mit dem Bösen in Konflikt geraten, dürfen wir uns nicht von denen einschüchtern lassen, die sich uns widersetzen (Phil. 1,28). Denken wir daran,</a:t>
            </a:r>
            <a:br>
              <a:rPr lang="de-DE" b="1" dirty="0"/>
            </a:br>
            <a:r>
              <a:rPr lang="de-DE" b="1" dirty="0"/>
              <a:t>dass Satan aus ihnen spricht. Er aber ist ein besiegter Feind, denn CHRISTUS hat den Kampf gegen Satan am KREUZ bereits gewonnen (Lukas 10,18; Kol.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111639"/>
            <a:ext cx="6456104" cy="923330"/>
          </a:xfrm>
          <a:prstGeom prst="rect">
            <a:avLst/>
          </a:prstGeom>
          <a:noFill/>
        </p:spPr>
        <p:txBody>
          <a:bodyPr wrap="square">
            <a:spAutoFit/>
          </a:bodyPr>
          <a:lstStyle/>
          <a:p>
            <a:pPr>
              <a:spcBef>
                <a:spcPts val="600"/>
              </a:spcBef>
            </a:pPr>
            <a:r>
              <a:rPr lang="de-DE" b="1" dirty="0"/>
              <a:t>Auf diese EINHEIT muss man gezielt hinarbeiten. Das gelingt aber nur durch intensives Gebet und Bibelstudium </a:t>
            </a:r>
            <a:br>
              <a:rPr lang="de-DE" b="1" dirty="0"/>
            </a:br>
            <a:r>
              <a:rPr lang="de-DE" b="1" dirty="0"/>
              <a:t>(Eph. 6:18; Phil.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115284"/>
            <a:ext cx="6456104" cy="923330"/>
          </a:xfrm>
          <a:prstGeom prst="rect">
            <a:avLst/>
          </a:prstGeom>
          <a:noFill/>
        </p:spPr>
        <p:txBody>
          <a:bodyPr wrap="square">
            <a:spAutoFit/>
          </a:bodyPr>
          <a:lstStyle/>
          <a:p>
            <a:pPr>
              <a:spcBef>
                <a:spcPts val="600"/>
              </a:spcBef>
            </a:pPr>
            <a:r>
              <a:rPr lang="de-DE" b="1" dirty="0"/>
              <a:t>In dem Krieg, in dem wir uns befinden, spielt EINHEIT eine wichtige Rolle. Paulus fordert uns auf, gemeinsam für die Verteidigung des Evangeliums zu kämpfen (Phil.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4893647"/>
          </a:xfrm>
          <a:prstGeom prst="rect">
            <a:avLst/>
          </a:prstGeom>
          <a:noFill/>
        </p:spPr>
        <p:txBody>
          <a:bodyPr wrap="square">
            <a:spAutoFit/>
          </a:bodyPr>
          <a:lstStyle/>
          <a:p>
            <a:pPr>
              <a:spcBef>
                <a:spcPts val="600"/>
              </a:spcBef>
            </a:pPr>
            <a:r>
              <a:rPr lang="de-DE" sz="2400" b="1" dirty="0">
                <a:solidFill>
                  <a:schemeClr val="accent1">
                    <a:lumMod val="50000"/>
                  </a:schemeClr>
                </a:solidFill>
                <a:latin typeface="Constantia" panose="02030602050306030303" pitchFamily="18" charset="0"/>
              </a:rPr>
              <a:t>„Wie viele Jahre sind wir schon im Garten des HERRN? Und welchen Gewinn haben wir dem MEISTER gebracht? Wie begegnen wir dem prüfenden Blick GOTTES</a:t>
            </a:r>
            <a:r>
              <a:rPr lang="es-ES" sz="2400" b="1" dirty="0">
                <a:solidFill>
                  <a:schemeClr val="accent1">
                    <a:lumMod val="50000"/>
                  </a:schemeClr>
                </a:solidFill>
                <a:latin typeface="Constantia" panose="02030602050306030303" pitchFamily="18" charset="0"/>
              </a:rPr>
              <a:t>? </a:t>
            </a:r>
            <a:r>
              <a:rPr lang="de-DE" sz="2400" b="1" dirty="0">
                <a:solidFill>
                  <a:schemeClr val="accent1">
                    <a:lumMod val="50000"/>
                  </a:schemeClr>
                </a:solidFill>
                <a:latin typeface="Constantia" panose="02030602050306030303" pitchFamily="18" charset="0"/>
              </a:rPr>
              <a:t>Wachsen wir in Ehrfurcht, Liebe, Demut und Vertrauen zu GOTT? Sind wir dankbar für all Seine Gnade? Versuchen wir, unseren Mitmenschen Gutes zu tun? Zeigen wir die GESINNUNG JESU in unseren Familien? Lehren wir unsere Kinder Sein WORT und machen wir sie mit den wunderbaren Werken Gottes vertraut</a:t>
            </a:r>
            <a:r>
              <a:rPr lang="es-ES" sz="2400" b="1" dirty="0">
                <a:solidFill>
                  <a:schemeClr val="accent1">
                    <a:lumMod val="50000"/>
                  </a:schemeClr>
                </a:solidFill>
                <a:latin typeface="Constantia" panose="02030602050306030303" pitchFamily="18" charset="0"/>
              </a:rPr>
              <a:t>? </a:t>
            </a:r>
            <a:r>
              <a:rPr lang="de-DE" sz="2400" b="1" dirty="0">
                <a:solidFill>
                  <a:schemeClr val="accent1">
                    <a:lumMod val="50000"/>
                  </a:schemeClr>
                </a:solidFill>
                <a:latin typeface="Constantia" panose="02030602050306030303" pitchFamily="18" charset="0"/>
              </a:rPr>
              <a:t>Der Christ muss JESUS repräsentieren, indem er sowohl gut IST als auch Gutes TUT. Dann wird sein Leben einen Duft verströmen, eine Liebenswürdigkeit des Charakters, die offenbart, dass er ein KIND GOTTES ist, ein ERBE des HIMMELS“</a:t>
            </a:r>
            <a:endParaRPr lang="es-ES" sz="2400" b="1" dirty="0">
              <a:solidFill>
                <a:schemeClr val="accent1">
                  <a:lumMod val="50000"/>
                </a:schemeClr>
              </a:solidFill>
              <a:latin typeface="Constantia" panose="02030602050306030303" pitchFamily="18" charset="0"/>
            </a:endParaRPr>
          </a:p>
        </p:txBody>
      </p:sp>
      <p:sp>
        <p:nvSpPr>
          <p:cNvPr id="4" name="CuadroTexto 3">
            <a:extLst>
              <a:ext uri="{FF2B5EF4-FFF2-40B4-BE49-F238E27FC236}">
                <a16:creationId xmlns:a16="http://schemas.microsoft.com/office/drawing/2014/main" id="{AAE7FFFB-3419-8E23-03C7-B3B8BCE8F252}"/>
              </a:ext>
            </a:extLst>
          </p:cNvPr>
          <p:cNvSpPr txBox="1"/>
          <p:nvPr/>
        </p:nvSpPr>
        <p:spPr>
          <a:xfrm>
            <a:off x="3482039" y="5914717"/>
            <a:ext cx="7475188" cy="338554"/>
          </a:xfrm>
          <a:prstGeom prst="rect">
            <a:avLst/>
          </a:prstGeom>
          <a:noFill/>
        </p:spPr>
        <p:txBody>
          <a:bodyPr wrap="none" rtlCol="0">
            <a:spAutoFit/>
          </a:bodyPr>
          <a:lstStyle/>
          <a:p>
            <a:pPr algn="r"/>
            <a:r>
              <a:rPr lang="en-US" sz="1600" b="1" dirty="0">
                <a:solidFill>
                  <a:schemeClr val="accent1">
                    <a:lumMod val="50000"/>
                  </a:schemeClr>
                </a:solidFill>
              </a:rPr>
              <a:t>E. G. White, You Shall Receive </a:t>
            </a:r>
            <a:r>
              <a:rPr lang="en-US" sz="1600" b="1">
                <a:solidFill>
                  <a:schemeClr val="accent1">
                    <a:lumMod val="50000"/>
                  </a:schemeClr>
                </a:solidFill>
              </a:rPr>
              <a:t>Power (</a:t>
            </a:r>
            <a:r>
              <a:rPr lang="en-US" sz="1600" b="1" dirty="0">
                <a:solidFill>
                  <a:schemeClr val="accent1">
                    <a:lumMod val="50000"/>
                  </a:schemeClr>
                </a:solidFill>
              </a:rPr>
              <a:t>Du </a:t>
            </a:r>
            <a:r>
              <a:rPr lang="en-US" sz="1600" b="1" dirty="0" err="1">
                <a:solidFill>
                  <a:schemeClr val="accent1">
                    <a:lumMod val="50000"/>
                  </a:schemeClr>
                </a:solidFill>
              </a:rPr>
              <a:t>wirst</a:t>
            </a:r>
            <a:r>
              <a:rPr lang="en-US" sz="1600" b="1" dirty="0">
                <a:solidFill>
                  <a:schemeClr val="accent1">
                    <a:lumMod val="50000"/>
                  </a:schemeClr>
                </a:solidFill>
              </a:rPr>
              <a:t> Kraft </a:t>
            </a:r>
            <a:r>
              <a:rPr lang="en-US" sz="1600" b="1" dirty="0" err="1">
                <a:solidFill>
                  <a:schemeClr val="accent1">
                    <a:lumMod val="50000"/>
                  </a:schemeClr>
                </a:solidFill>
              </a:rPr>
              <a:t>empfangen</a:t>
            </a:r>
            <a:r>
              <a:rPr lang="en-US" sz="1600" b="1" dirty="0">
                <a:solidFill>
                  <a:schemeClr val="accent1">
                    <a:lumMod val="50000"/>
                  </a:schemeClr>
                </a:solidFill>
              </a:rPr>
              <a:t>”, 10. Dezember</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68457" y="428178"/>
            <a:ext cx="2946207" cy="624786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44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„Denn </a:t>
            </a:r>
            <a:br>
              <a:rPr kumimoji="0" lang="de-DE" sz="44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br>
            <a:r>
              <a:rPr kumimoji="0" lang="de-DE" sz="44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das Leben ist für mich CHRISTUS und das Sterben Gewinn“</a:t>
            </a:r>
            <a:endParaRPr kumimoji="0" lang="es-ES" sz="44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prstClr val="white"/>
                </a:solidFill>
                <a:effectLst/>
                <a:uLnTx/>
                <a:uFillTx/>
                <a:latin typeface="Comic Sans MS" panose="030F0702030302020204" pitchFamily="66" charset="0"/>
                <a:ea typeface="+mn-ea"/>
                <a:cs typeface="+mn-cs"/>
              </a:rPr>
              <a:t>Philipper</a:t>
            </a:r>
            <a:r>
              <a:rPr kumimoji="0" lang="es-ES" sz="24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962900" cy="2708434"/>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E33505"/>
                </a:highlight>
              </a:rPr>
              <a:t> </a:t>
            </a:r>
            <a:r>
              <a:rPr lang="de-DE" sz="2000" b="1" dirty="0">
                <a:solidFill>
                  <a:schemeClr val="bg1"/>
                </a:solidFill>
                <a:effectLst>
                  <a:outerShdw blurRad="38100" dist="38100" dir="2700000" algn="tl">
                    <a:srgbClr val="000000">
                      <a:alpha val="43137"/>
                    </a:srgbClr>
                  </a:outerShdw>
                </a:effectLst>
                <a:highlight>
                  <a:srgbClr val="E33505"/>
                </a:highlight>
              </a:rPr>
              <a:t>Für CHRISTUS leben oder sterben</a:t>
            </a:r>
            <a:r>
              <a:rPr lang="es-ES" sz="2000" b="1" dirty="0">
                <a:solidFill>
                  <a:schemeClr val="bg1"/>
                </a:solidFill>
                <a:effectLst>
                  <a:outerShdw blurRad="38100" dist="38100" dir="2700000" algn="tl">
                    <a:srgbClr val="000000">
                      <a:alpha val="43137"/>
                    </a:srgbClr>
                  </a:outerShdw>
                </a:effectLst>
                <a:highlight>
                  <a:srgbClr val="E33505"/>
                </a:highlight>
              </a:rPr>
              <a:t>?</a:t>
            </a:r>
          </a:p>
          <a:p>
            <a:pPr lvl="1">
              <a:spcBef>
                <a:spcPts val="600"/>
              </a:spcBef>
            </a:pPr>
            <a:r>
              <a:rPr lang="de-DE" sz="2000" b="1" dirty="0"/>
              <a:t>CHRISTUS in Paulus verherrlicht (Phil 1,10-20.25-26</a:t>
            </a:r>
            <a:r>
              <a:rPr lang="es-ES" sz="2000" b="1" dirty="0"/>
              <a:t>)</a:t>
            </a:r>
          </a:p>
          <a:p>
            <a:pPr lvl="1">
              <a:spcBef>
                <a:spcPts val="600"/>
              </a:spcBef>
            </a:pPr>
            <a:r>
              <a:rPr lang="de-DE" sz="2000" b="1" dirty="0"/>
              <a:t>Zu leben oder zu sterben für CHRISTUS (Phil 1,21-22</a:t>
            </a:r>
            <a:r>
              <a:rPr lang="es-ES" sz="2000" b="1" dirty="0"/>
              <a:t>)</a:t>
            </a:r>
          </a:p>
          <a:p>
            <a:pPr lvl="1">
              <a:spcBef>
                <a:spcPts val="600"/>
              </a:spcBef>
            </a:pPr>
            <a:r>
              <a:rPr lang="de-DE" sz="2000" b="1" dirty="0"/>
              <a:t>Die doppelte Bereitschaft des Paulus (Phil 1,23-24</a:t>
            </a:r>
            <a:r>
              <a:rPr lang="es-ES" sz="2000" b="1" dirty="0"/>
              <a:t>)</a:t>
            </a:r>
          </a:p>
          <a:p>
            <a:pPr>
              <a:spcBef>
                <a:spcPts val="600"/>
              </a:spcBef>
            </a:pPr>
            <a:r>
              <a:rPr lang="es-ES" sz="2000" b="1" dirty="0">
                <a:solidFill>
                  <a:schemeClr val="bg1"/>
                </a:solidFill>
                <a:effectLst>
                  <a:outerShdw blurRad="38100" dist="38100" dir="2700000" algn="tl">
                    <a:srgbClr val="000000">
                      <a:alpha val="43137"/>
                    </a:srgbClr>
                  </a:outerShdw>
                </a:effectLst>
                <a:highlight>
                  <a:srgbClr val="3410D3"/>
                </a:highlight>
              </a:rPr>
              <a:t> </a:t>
            </a:r>
            <a:r>
              <a:rPr lang="de-DE" sz="2000" b="1" dirty="0">
                <a:solidFill>
                  <a:schemeClr val="bg1"/>
                </a:solidFill>
                <a:effectLst>
                  <a:outerShdw blurRad="38100" dist="38100" dir="2700000" algn="tl">
                    <a:srgbClr val="000000">
                      <a:alpha val="43137"/>
                    </a:srgbClr>
                  </a:outerShdw>
                </a:effectLst>
                <a:highlight>
                  <a:srgbClr val="3410D3"/>
                </a:highlight>
              </a:rPr>
              <a:t>Was meint „Für CHRISTUS leben“</a:t>
            </a:r>
            <a:r>
              <a:rPr lang="es-ES" sz="2000" b="1" dirty="0">
                <a:solidFill>
                  <a:schemeClr val="bg1"/>
                </a:solidFill>
                <a:effectLst>
                  <a:outerShdw blurRad="38100" dist="38100" dir="2700000" algn="tl">
                    <a:srgbClr val="000000">
                      <a:alpha val="43137"/>
                    </a:srgbClr>
                  </a:outerShdw>
                </a:effectLst>
                <a:highlight>
                  <a:srgbClr val="3410D3"/>
                </a:highlight>
              </a:rPr>
              <a:t>?</a:t>
            </a:r>
          </a:p>
          <a:p>
            <a:pPr lvl="1">
              <a:spcBef>
                <a:spcPts val="600"/>
              </a:spcBef>
            </a:pPr>
            <a:r>
              <a:rPr lang="de-DE" sz="2000" b="1" dirty="0"/>
              <a:t>Verhalte dich so, wie es dem Evangelium entspricht (Phil 1,27a</a:t>
            </a:r>
            <a:r>
              <a:rPr lang="es-ES" sz="2000" b="1" dirty="0"/>
              <a:t>)</a:t>
            </a:r>
          </a:p>
          <a:p>
            <a:pPr lvl="1">
              <a:spcBef>
                <a:spcPts val="600"/>
              </a:spcBef>
            </a:pPr>
            <a:r>
              <a:rPr lang="de-DE" sz="2000" b="1" dirty="0"/>
              <a:t>Gemeinsam für das Evangelium kämpfen (Phil 1,27b-30</a:t>
            </a:r>
            <a:r>
              <a:rPr lang="es-ES" sz="2000" b="1" dirty="0"/>
              <a:t>)</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de-DE" sz="2000" b="1" dirty="0"/>
              <a:t>Paulus wartete darauf, vom skrupellosen Nero verurteilt zu werden. Seine Zukunft hing mehr von des Kaisers Laune als von Gerechtigkeit ab.</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de-DE" sz="2000" b="1" dirty="0"/>
              <a:t>Wenn sein Tod jedoch dem Evangelium nützen würde (so wie es seine Gefangenschaft tat), war er bereit, sein Leben für CHRISTUS zu geben.</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323439"/>
          </a:xfrm>
          <a:prstGeom prst="rect">
            <a:avLst/>
          </a:prstGeom>
          <a:noFill/>
        </p:spPr>
        <p:txBody>
          <a:bodyPr wrap="square">
            <a:spAutoFit/>
          </a:bodyPr>
          <a:lstStyle/>
          <a:p>
            <a:pPr>
              <a:spcBef>
                <a:spcPts val="600"/>
              </a:spcBef>
            </a:pPr>
            <a:r>
              <a:rPr lang="de-DE" sz="2000" b="1" dirty="0"/>
              <a:t>Aber er wusste, dass sein Schicksal nicht wirklich in Neros Händen lag, sondern in GOTTES Händen</a:t>
            </a:r>
            <a:r>
              <a:rPr lang="es-ES" sz="2000" b="1" dirty="0"/>
              <a:t>. </a:t>
            </a:r>
            <a:r>
              <a:rPr lang="de-DE" sz="2000" b="1" dirty="0"/>
              <a:t>Deshalb war er sich sicher, dass er durch die Gebete, die in den Gemeinden für ihn gesprochen wurden, befreit werden würde</a:t>
            </a:r>
            <a:r>
              <a:rPr lang="es-ES" sz="2000" b="1" dirty="0"/>
              <a:t>.</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447676" y="674400"/>
            <a:ext cx="7019924" cy="5509200"/>
          </a:xfrm>
          <a:prstGeom prst="rect">
            <a:avLst/>
          </a:prstGeom>
          <a:noFill/>
        </p:spPr>
        <p:txBody>
          <a:bodyPr wrap="square">
            <a:spAutoFit/>
          </a:bodyPr>
          <a:lstStyle/>
          <a:p>
            <a:pPr algn="ctr"/>
            <a:r>
              <a:rPr lang="de-DE"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FÜR CHRISTUS  LEBEN ODER </a:t>
            </a:r>
            <a:br>
              <a:rPr lang="de-DE"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br>
            <a:r>
              <a:rPr lang="de-DE"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STERBEN?</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es-ES" sz="4400" b="1" spc="300" dirty="0" err="1">
                <a:ln w="15875">
                  <a:noFill/>
                  <a:prstDash val="solid"/>
                </a:ln>
                <a:solidFill>
                  <a:srgbClr val="697DBA"/>
                </a:solidFill>
                <a:effectLst>
                  <a:outerShdw blurRad="38100" dist="22860" dir="5400000" algn="tl" rotWithShape="0">
                    <a:srgbClr val="000000">
                      <a:alpha val="30000"/>
                    </a:srgbClr>
                  </a:outerShdw>
                </a:effectLst>
              </a:rPr>
              <a:t>CHRISTUS</a:t>
            </a:r>
            <a:r>
              <a:rPr lang="es-ES" sz="4400" b="1" spc="300" dirty="0">
                <a:ln w="15875">
                  <a:noFill/>
                  <a:prstDash val="solid"/>
                </a:ln>
                <a:solidFill>
                  <a:srgbClr val="697DBA"/>
                </a:solidFill>
                <a:effectLst>
                  <a:outerShdw blurRad="38100" dist="22860" dir="5400000" algn="tl" rotWithShape="0">
                    <a:srgbClr val="000000">
                      <a:alpha val="30000"/>
                    </a:srgbClr>
                  </a:outerShdw>
                </a:effectLst>
              </a:rPr>
              <a:t> IN PAULUS </a:t>
            </a:r>
            <a:r>
              <a:rPr lang="es-ES" sz="4400" b="1" spc="300" dirty="0" err="1">
                <a:ln w="15875">
                  <a:noFill/>
                  <a:prstDash val="solid"/>
                </a:ln>
                <a:solidFill>
                  <a:srgbClr val="697DBA"/>
                </a:solidFill>
                <a:effectLst>
                  <a:outerShdw blurRad="38100" dist="22860" dir="5400000" algn="tl" rotWithShape="0">
                    <a:srgbClr val="000000">
                      <a:alpha val="30000"/>
                    </a:srgbClr>
                  </a:outerShdw>
                </a:effectLst>
              </a:rPr>
              <a:t>VERHERRLICHT</a:t>
            </a:r>
            <a:endParaRPr lang="es-ES" sz="4400" b="1" spc="300" dirty="0">
              <a:ln w="15875">
                <a:noFill/>
                <a:prstDash val="solid"/>
              </a:ln>
              <a:solidFill>
                <a:srgbClr val="697DBA"/>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584775"/>
          </a:xfrm>
          <a:prstGeom prst="rect">
            <a:avLst/>
          </a:prstGeom>
          <a:noFill/>
        </p:spPr>
        <p:txBody>
          <a:bodyPr wrap="square">
            <a:spAutoFit/>
            <a:scene3d>
              <a:camera prst="orthographicFront"/>
              <a:lightRig rig="threePt" dir="t"/>
            </a:scene3d>
            <a:sp3d extrusionH="57150">
              <a:bevelT w="38100" h="38100"/>
            </a:sp3d>
          </a:bodyPr>
          <a:lstStyle/>
          <a:p>
            <a:pPr algn="ctr"/>
            <a:r>
              <a:rPr lang="de-DE" sz="1600" b="1" dirty="0">
                <a:solidFill>
                  <a:schemeClr val="accent5">
                    <a:lumMod val="75000"/>
                  </a:schemeClr>
                </a:solidFill>
                <a:latin typeface="Comic Sans MS" panose="030F0702030302020204" pitchFamily="66" charset="0"/>
              </a:rPr>
              <a:t>„wie ich sehnlich erwarte und hoffe, dass ich in keinem Stück zuschanden werde, sondern dass frei und offen, wie allezeit so auch jetzt, CHRISTUS verherrlicht werde an meinem Leibe, es sei durch Leben oder durch Tod“</a:t>
            </a:r>
            <a:r>
              <a:rPr lang="es-ES" sz="1600" b="1" dirty="0">
                <a:solidFill>
                  <a:schemeClr val="accent5">
                    <a:lumMod val="75000"/>
                  </a:schemeClr>
                </a:solidFill>
                <a:latin typeface="Comic Sans MS" panose="030F0702030302020204" pitchFamily="66" charset="0"/>
              </a:rPr>
              <a:t> </a:t>
            </a:r>
            <a:r>
              <a:rPr lang="es-ES" sz="1200" b="1" dirty="0">
                <a:solidFill>
                  <a:schemeClr val="accent5">
                    <a:lumMod val="75000"/>
                  </a:schemeClr>
                </a:solidFill>
                <a:latin typeface="Comic Sans MS" panose="030F0702030302020204" pitchFamily="66" charset="0"/>
              </a:rPr>
              <a:t>(Phil. 1,20)</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de-DE" sz="2000" b="1" dirty="0"/>
              <a:t>Paulus freute sich über die vielen Leiden, die er ertrug (Kol 1,24a; 2 Kor 11,23-27). Natürlich freute er sich nicht über das Leiden an sich, sondern über die Gründe, aus denen er diese Schwierigkeiten ertrug, weil sie auch für die Gemeinde CHRISTI Nutzen hatten (Kol 1,24b;  </a:t>
            </a:r>
            <a:br>
              <a:rPr lang="de-DE" sz="2000" b="1" dirty="0"/>
            </a:br>
            <a:r>
              <a:rPr lang="de-DE" sz="2000" b="1" dirty="0"/>
              <a:t>2 Kor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de-DE" sz="2000" b="1" dirty="0"/>
              <a:t>In seinem Brief an die Philipper macht Paulus deutlich, dass er zum gegenwärtigen Zeitpunkt eher hoffte, durch die Gebete der Gemeinde und das Wirken des Heiligen Geistes befreit zu werden. So könnte er CHRISTUS weiterhin mit seinem Leben zu dienen. (Phil. 1,19.25-26).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de-DE" sz="2000" b="1" dirty="0"/>
              <a:t>Durch die Nachahmung JESU in seinem Leiden – und sogar in seinem Tod – wurde CHRISTUS in Paulus erhöht (Phil 1,20).</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de-DE" sz="2000" b="1" dirty="0"/>
              <a:t>Aufgrund des Bösen, das in unserer Welt vorherrscht, bedeutet ein Leben wie Christus oft, zu leiden wie CHRISTUS gelitten hat. In manchen Fällen bedeutet es sogar, zu sterben wie CHRISTUS gestorben ist (2. Tim.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de-DE"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rPr>
              <a:t>ZU LEBEN ODER ZU STERBEN FÜR CHRISTUS</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de-DE"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„Denn CHRISTUS ist mein Leben, und Sterben ist mein Gewinn“</a:t>
            </a: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Philipper</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197014" y="1281782"/>
            <a:ext cx="5910549" cy="1015663"/>
          </a:xfrm>
          <a:prstGeom prst="rect">
            <a:avLst/>
          </a:prstGeom>
          <a:noFill/>
        </p:spPr>
        <p:txBody>
          <a:bodyPr wrap="square" rtlCol="0">
            <a:spAutoFit/>
          </a:bodyPr>
          <a:lstStyle/>
          <a:p>
            <a:pPr>
              <a:spcBef>
                <a:spcPts val="600"/>
              </a:spcBef>
            </a:pPr>
            <a:r>
              <a:rPr lang="de-DE" sz="2000" b="1" dirty="0"/>
              <a:t>Die Wurzel allen Leidens liegt in dem kosmischen Kampf, der heute zwischen Gut und Böse, zwischen Christus und Satan ausgetragen wird.</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210" y="1360443"/>
            <a:ext cx="40326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07210" y="4064033"/>
            <a:ext cx="40326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197012" y="3864937"/>
            <a:ext cx="7761804" cy="1015663"/>
          </a:xfrm>
          <a:prstGeom prst="rect">
            <a:avLst/>
          </a:prstGeom>
          <a:noFill/>
        </p:spPr>
        <p:txBody>
          <a:bodyPr wrap="square">
            <a:spAutoFit/>
          </a:bodyPr>
          <a:lstStyle/>
          <a:p>
            <a:pPr>
              <a:spcBef>
                <a:spcPts val="600"/>
              </a:spcBef>
            </a:pPr>
            <a:r>
              <a:rPr lang="de-DE" sz="2000" b="1" dirty="0"/>
              <a:t>Aber wir benutzen Waffen wie WAHRHEIT und GERECHTIGKEIT (2 Kor 6,4-7). Mächtige Waffen, „um Festungen zu zerstören“ (2 Kor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171951" y="4848738"/>
            <a:ext cx="6402034" cy="1015663"/>
          </a:xfrm>
          <a:prstGeom prst="rect">
            <a:avLst/>
          </a:prstGeom>
          <a:noFill/>
        </p:spPr>
        <p:txBody>
          <a:bodyPr wrap="square">
            <a:spAutoFit/>
          </a:bodyPr>
          <a:lstStyle/>
          <a:p>
            <a:pPr>
              <a:spcBef>
                <a:spcPts val="600"/>
              </a:spcBef>
            </a:pPr>
            <a:r>
              <a:rPr lang="de-DE" sz="2000" b="1" dirty="0"/>
              <a:t>Was geschieht jedoch, wenn der Kampf zum Tod </a:t>
            </a:r>
            <a:br>
              <a:rPr lang="de-DE" sz="2000" b="1" dirty="0"/>
            </a:br>
            <a:r>
              <a:rPr lang="de-DE" sz="2000" b="1" dirty="0"/>
              <a:t>der Gerechten führt? Laut Paulus ist dies für uns ein Gewinn (Phil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197012" y="2265583"/>
            <a:ext cx="5910549" cy="1631216"/>
          </a:xfrm>
          <a:prstGeom prst="rect">
            <a:avLst/>
          </a:prstGeom>
          <a:noFill/>
        </p:spPr>
        <p:txBody>
          <a:bodyPr wrap="square">
            <a:spAutoFit/>
          </a:bodyPr>
          <a:lstStyle/>
          <a:p>
            <a:pPr>
              <a:spcBef>
                <a:spcPts val="600"/>
              </a:spcBef>
            </a:pPr>
            <a:r>
              <a:rPr lang="de-DE" sz="2000" b="1" dirty="0"/>
              <a:t>Dies ist ein geistlicher Krieg, der mit geistlichen Waffen geführt werden muss. Die Anhänger des Feindes verwenden Waffen, die gegen Christen unzulässig sind (Lügen, Herumkritisieren und Nörgeln, Gruppenzwang usw.).</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171951" y="5832538"/>
            <a:ext cx="6402034" cy="1015663"/>
          </a:xfrm>
          <a:prstGeom prst="rect">
            <a:avLst/>
          </a:prstGeom>
          <a:noFill/>
        </p:spPr>
        <p:txBody>
          <a:bodyPr wrap="square">
            <a:spAutoFit/>
          </a:bodyPr>
          <a:lstStyle/>
          <a:p>
            <a:pPr>
              <a:spcBef>
                <a:spcPts val="600"/>
              </a:spcBef>
            </a:pPr>
            <a:r>
              <a:rPr lang="de-DE" sz="2000" b="1" dirty="0"/>
              <a:t>Für diejenigen von uns, die CHRISTUS treu sind, bringt uns der Tod außerhalb der Reichweite des Feindes und befreit uns von allen Leiden (Spr 14,32; Jes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de-DE"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DIE DOPPELTE BEREITSCHAFT DES PAULUS</a:t>
            </a:r>
          </a:p>
        </p:txBody>
      </p:sp>
      <p:sp>
        <p:nvSpPr>
          <p:cNvPr id="5" name="CuadroTexto 4">
            <a:extLst>
              <a:ext uri="{FF2B5EF4-FFF2-40B4-BE49-F238E27FC236}">
                <a16:creationId xmlns:a16="http://schemas.microsoft.com/office/drawing/2014/main" id="{01236ED0-9208-C01D-95D0-F5E6BF304721}"/>
              </a:ext>
            </a:extLst>
          </p:cNvPr>
          <p:cNvSpPr txBox="1"/>
          <p:nvPr/>
        </p:nvSpPr>
        <p:spPr>
          <a:xfrm>
            <a:off x="0" y="652373"/>
            <a:ext cx="12192000" cy="646331"/>
          </a:xfrm>
          <a:prstGeom prst="rect">
            <a:avLst/>
          </a:prstGeom>
          <a:noFill/>
        </p:spPr>
        <p:txBody>
          <a:bodyPr wrap="square">
            <a:spAutoFit/>
          </a:bodyPr>
          <a:lstStyle/>
          <a:p>
            <a:pPr algn="ctr"/>
            <a:r>
              <a:rPr lang="de-DE"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„Denn es setzt mir beides hart zu: Ich habe Lust, aus der Welt zu scheiden und bei CHRISTUS zu sein, was auch viel besser wäre; aber es ist nötiger, im Fleisch zu bleiben um euretwillen“</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Philipper</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1,23-24)</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85528" y="1431160"/>
            <a:ext cx="4286250" cy="1323439"/>
          </a:xfrm>
          <a:prstGeom prst="rect">
            <a:avLst/>
          </a:prstGeom>
          <a:noFill/>
        </p:spPr>
        <p:txBody>
          <a:bodyPr wrap="square" rtlCol="0">
            <a:spAutoFit/>
          </a:bodyPr>
          <a:lstStyle/>
          <a:p>
            <a:pPr>
              <a:spcBef>
                <a:spcPts val="600"/>
              </a:spcBef>
            </a:pPr>
            <a:r>
              <a:rPr lang="de-DE" sz="2000" b="1" dirty="0"/>
              <a:t>Obwohl er keine Entscheidung treffen konnte, ist Paulus zwischen zwei Möglichkeiten hin- und hergerissen (Phil.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4209201020"/>
              </p:ext>
            </p:extLst>
          </p:nvPr>
        </p:nvGraphicFramePr>
        <p:xfrm>
          <a:off x="4743451" y="1434375"/>
          <a:ext cx="3419474"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2913042"/>
            <a:ext cx="7581900" cy="1323439"/>
          </a:xfrm>
          <a:prstGeom prst="rect">
            <a:avLst/>
          </a:prstGeom>
          <a:noFill/>
        </p:spPr>
        <p:txBody>
          <a:bodyPr wrap="square" rtlCol="0">
            <a:spAutoFit/>
          </a:bodyPr>
          <a:lstStyle/>
          <a:p>
            <a:pPr>
              <a:spcBef>
                <a:spcPts val="600"/>
              </a:spcBef>
            </a:pPr>
            <a:r>
              <a:rPr lang="de-DE" sz="2000" b="1" dirty="0"/>
              <a:t>Wenn wir diesen Text isoliert betrachten, können wir daraus schließen, dass Paulus lehrt, dass wir unmittelbar nach unserem Tod in den Himmel aufsteigen, um bei JESUS zu sein, was anderen Bibelstellen widerspricht (Prediger 9,5; Psalm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763097" y="2695575"/>
            <a:ext cx="4305078" cy="4000500"/>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2754377959"/>
              </p:ext>
            </p:extLst>
          </p:nvPr>
        </p:nvGraphicFramePr>
        <p:xfrm>
          <a:off x="7886923" y="1434375"/>
          <a:ext cx="4305078"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94389" y="5236755"/>
            <a:ext cx="7581901" cy="1631216"/>
          </a:xfrm>
          <a:prstGeom prst="rect">
            <a:avLst/>
          </a:prstGeom>
          <a:noFill/>
        </p:spPr>
        <p:txBody>
          <a:bodyPr wrap="square">
            <a:spAutoFit/>
          </a:bodyPr>
          <a:lstStyle/>
          <a:p>
            <a:pPr>
              <a:spcBef>
                <a:spcPts val="600"/>
              </a:spcBef>
            </a:pPr>
            <a:r>
              <a:rPr lang="de-DE" sz="2000" b="1" dirty="0"/>
              <a:t>An anderer Stelle vergleicht Paulus den Körper mit einem Zelt, das zerstört wird (stirbt), um mit Unsterblichkeit bekleidet zu werden (2 Kor 5,1-4). Er stellt jedoch klar, dass diese Bekleidung bei der Wiederkunft CHRISTI geschieht und nicht im Moment des Todes (1 Kor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94389" y="4236481"/>
            <a:ext cx="7581900" cy="1015663"/>
          </a:xfrm>
          <a:prstGeom prst="rect">
            <a:avLst/>
          </a:prstGeom>
          <a:noFill/>
        </p:spPr>
        <p:txBody>
          <a:bodyPr wrap="square">
            <a:spAutoFit/>
          </a:bodyPr>
          <a:lstStyle/>
          <a:p>
            <a:pPr>
              <a:spcBef>
                <a:spcPts val="600"/>
              </a:spcBef>
            </a:pPr>
            <a:r>
              <a:rPr lang="de-DE" sz="2000" b="1" dirty="0"/>
              <a:t>Im selben Brief an die Philipper sagt er, dass er auf den Moment der Auferstehung warten muss, um ganz bei CHRISTUS zu sein (Phil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674400"/>
            <a:ext cx="7019924" cy="5509200"/>
          </a:xfrm>
          <a:prstGeom prst="rect">
            <a:avLst/>
          </a:prstGeom>
          <a:noFill/>
        </p:spPr>
        <p:txBody>
          <a:bodyPr wrap="square">
            <a:spAutoFit/>
          </a:bodyPr>
          <a:lstStyle/>
          <a:p>
            <a:pPr algn="ctr"/>
            <a:r>
              <a:rPr lang="de-DE" sz="8800" b="1" dirty="0">
                <a:ln w="22225">
                  <a:solidFill>
                    <a:srgbClr val="00766E"/>
                  </a:solidFill>
                  <a:prstDash val="solid"/>
                </a:ln>
                <a:solidFill>
                  <a:srgbClr val="E5A5E2"/>
                </a:solidFill>
                <a:effectLst>
                  <a:outerShdw blurRad="38100" dist="38100" dir="2700000" algn="tl">
                    <a:srgbClr val="000000">
                      <a:alpha val="43137"/>
                    </a:srgbClr>
                  </a:outerShdw>
                </a:effectLst>
              </a:rPr>
              <a:t>WAS MEINT „FÜR CHRISTUS </a:t>
            </a:r>
            <a:br>
              <a:rPr lang="de-DE" sz="8800" b="1" dirty="0">
                <a:ln w="22225">
                  <a:solidFill>
                    <a:srgbClr val="00766E"/>
                  </a:solidFill>
                  <a:prstDash val="solid"/>
                </a:ln>
                <a:solidFill>
                  <a:srgbClr val="E5A5E2"/>
                </a:solidFill>
                <a:effectLst>
                  <a:outerShdw blurRad="38100" dist="38100" dir="2700000" algn="tl">
                    <a:srgbClr val="000000">
                      <a:alpha val="43137"/>
                    </a:srgbClr>
                  </a:outerShdw>
                </a:effectLst>
              </a:rPr>
            </a:br>
            <a:r>
              <a:rPr lang="de-DE" sz="8800" b="1" dirty="0">
                <a:ln w="22225">
                  <a:solidFill>
                    <a:srgbClr val="00766E"/>
                  </a:solidFill>
                  <a:prstDash val="solid"/>
                </a:ln>
                <a:solidFill>
                  <a:srgbClr val="E5A5E2"/>
                </a:solidFill>
                <a:effectLst>
                  <a:outerShdw blurRad="38100" dist="38100" dir="2700000" algn="tl">
                    <a:srgbClr val="000000">
                      <a:alpha val="43137"/>
                    </a:srgbClr>
                  </a:outerShdw>
                </a:effectLst>
              </a:rPr>
              <a:t>LEBEN“?</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7683"/>
            <a:ext cx="12192000" cy="584775"/>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de-DE" sz="32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VERHALTE DICH SO, WIE ES DEM EVANGELIUM ENTSPRICHT</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2395537" y="606552"/>
            <a:ext cx="7400925"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de-DE" b="1" dirty="0">
                <a:solidFill>
                  <a:srgbClr val="C00000"/>
                </a:solidFill>
                <a:latin typeface="Comic Sans MS" panose="030F0702030302020204" pitchFamily="66" charset="0"/>
              </a:rPr>
              <a:t>„Wandelt nur würdig des Evangeliums Christi“</a:t>
            </a:r>
            <a:r>
              <a:rPr lang="es-ES" b="1" dirty="0">
                <a:solidFill>
                  <a:srgbClr val="C00000"/>
                </a:solidFill>
                <a:effectLst/>
                <a:latin typeface="Comic Sans MS" panose="030F0702030302020204" pitchFamily="66" charset="0"/>
              </a:rPr>
              <a:t> </a:t>
            </a:r>
            <a:r>
              <a:rPr lang="es-ES" sz="1400" b="1" dirty="0">
                <a:solidFill>
                  <a:srgbClr val="C00000"/>
                </a:solidFill>
                <a:effectLst/>
                <a:latin typeface="Comic Sans MS" panose="030F0702030302020204" pitchFamily="66" charset="0"/>
              </a:rPr>
              <a:t>(</a:t>
            </a:r>
            <a:r>
              <a:rPr lang="es-ES" sz="1400" b="1" dirty="0" err="1">
                <a:solidFill>
                  <a:srgbClr val="C00000"/>
                </a:solidFill>
                <a:latin typeface="Comic Sans MS" panose="030F0702030302020204" pitchFamily="66" charset="0"/>
              </a:rPr>
              <a:t>Philipper</a:t>
            </a:r>
            <a:r>
              <a:rPr lang="es-ES" sz="1400" b="1" dirty="0">
                <a:solidFill>
                  <a:srgbClr val="C00000"/>
                </a:solidFill>
                <a:effectLst/>
                <a:latin typeface="Comic Sans MS" panose="030F0702030302020204" pitchFamily="66" charset="0"/>
              </a:rPr>
              <a:t>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51025"/>
            <a:ext cx="5693185" cy="1938992"/>
          </a:xfrm>
          <a:prstGeom prst="rect">
            <a:avLst/>
          </a:prstGeom>
          <a:noFill/>
        </p:spPr>
        <p:txBody>
          <a:bodyPr wrap="square" rtlCol="0">
            <a:spAutoFit/>
          </a:bodyPr>
          <a:lstStyle/>
          <a:p>
            <a:pPr>
              <a:spcBef>
                <a:spcPts val="600"/>
              </a:spcBef>
            </a:pPr>
            <a:r>
              <a:rPr lang="de-DE" sz="2000" b="1" dirty="0"/>
              <a:t>Der Ausdruck „euer Verhalten“ ist die Übersetzung des griechischen Wortes politeuomai, was „als Bürger leben“ bedeutet. Paulus fordert die Philipper (und uns alle) auf, uns so zu verhalten, wie es sich für Bürger des HIMMELS gehört (Phil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1026173750"/>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de-DE" sz="2000" b="1" dirty="0"/>
              <a:t>Er wusste, dass Uneinigkeit oft aus Stolz und unangemessenem Verhalten gegenüber anderen entsteht. Deshalb fordert er uns auf, uns in einer würdigen Weise zu verhalten.</a:t>
            </a:r>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583826"/>
            <a:ext cx="5693185" cy="1015663"/>
          </a:xfrm>
          <a:prstGeom prst="rect">
            <a:avLst/>
          </a:prstGeom>
          <a:noFill/>
        </p:spPr>
        <p:txBody>
          <a:bodyPr wrap="square">
            <a:spAutoFit/>
          </a:bodyPr>
          <a:lstStyle/>
          <a:p>
            <a:pPr>
              <a:spcBef>
                <a:spcPts val="600"/>
              </a:spcBef>
            </a:pPr>
            <a:r>
              <a:rPr lang="de-DE" sz="2000" b="1" dirty="0"/>
              <a:t>Paulus nutzt diesen Rat als Einleitung zu einem Thema, das ihm am Herzen lag: die EINHEIT IN DER GEMEINDE.</a:t>
            </a:r>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644743"/>
            <a:ext cx="5687036" cy="1015663"/>
          </a:xfrm>
          <a:prstGeom prst="rect">
            <a:avLst/>
          </a:prstGeom>
          <a:noFill/>
        </p:spPr>
        <p:txBody>
          <a:bodyPr wrap="square">
            <a:spAutoFit/>
          </a:bodyPr>
          <a:lstStyle/>
          <a:p>
            <a:pPr>
              <a:spcBef>
                <a:spcPts val="600"/>
              </a:spcBef>
            </a:pPr>
            <a:r>
              <a:rPr lang="de-DE" sz="2000" b="1" dirty="0"/>
              <a:t>Es lässt sich so zusammenfassen: „Gerechtigkeit üben, Güte lieben und demütig mit deinem GOTT wandeln“ (Micha 6,8).</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013437"/>
            <a:ext cx="5699334" cy="707886"/>
          </a:xfrm>
          <a:prstGeom prst="rect">
            <a:avLst/>
          </a:prstGeom>
          <a:noFill/>
        </p:spPr>
        <p:txBody>
          <a:bodyPr wrap="square">
            <a:spAutoFit/>
          </a:bodyPr>
          <a:lstStyle/>
          <a:p>
            <a:pPr>
              <a:spcBef>
                <a:spcPts val="600"/>
              </a:spcBef>
            </a:pPr>
            <a:r>
              <a:rPr lang="de-DE" sz="2000" b="1" dirty="0"/>
              <a:t>In der Bergpredigt lehrte uns JESUS, wie die Bürger des Himmels leben sollten.</a:t>
            </a:r>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469</TotalTime>
  <Words>1402</Words>
  <Application>Microsoft Office PowerPoint</Application>
  <PresentationFormat>Panorámica</PresentationFormat>
  <Paragraphs>67</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67</cp:revision>
  <dcterms:created xsi:type="dcterms:W3CDTF">2025-12-30T08:43:05Z</dcterms:created>
  <dcterms:modified xsi:type="dcterms:W3CDTF">2026-01-16T21:06:32Z</dcterms:modified>
</cp:coreProperties>
</file>