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2"/>
  </p:notesMasterIdLst>
  <p:sldIdLst>
    <p:sldId id="256" r:id="rId3"/>
    <p:sldId id="321" r:id="rId4"/>
    <p:sldId id="257" r:id="rId5"/>
    <p:sldId id="322" r:id="rId6"/>
    <p:sldId id="258" r:id="rId7"/>
    <p:sldId id="259" r:id="rId8"/>
    <p:sldId id="324" r:id="rId9"/>
    <p:sldId id="260" r:id="rId10"/>
    <p:sldId id="325" r:id="rId11"/>
    <p:sldId id="320" r:id="rId12"/>
    <p:sldId id="326" r:id="rId13"/>
    <p:sldId id="318" r:id="rId14"/>
    <p:sldId id="263" r:id="rId15"/>
    <p:sldId id="327" r:id="rId16"/>
    <p:sldId id="264" r:id="rId17"/>
    <p:sldId id="328" r:id="rId18"/>
    <p:sldId id="329" r:id="rId19"/>
    <p:sldId id="317" r:id="rId20"/>
    <p:sldId id="323" r:id="rId21"/>
  </p:sldIdLst>
  <p:sldSz cx="12192000" cy="6858000"/>
  <p:notesSz cx="6858000" cy="9144000"/>
  <p:embeddedFontLst>
    <p:embeddedFont>
      <p:font typeface="Candara" panose="020E0502030303020204" pitchFamily="34"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593"/>
    <a:srgbClr val="424920"/>
    <a:srgbClr val="76483F"/>
    <a:srgbClr val="00E668"/>
    <a:srgbClr val="00D25F"/>
    <a:srgbClr val="009AD0"/>
    <a:srgbClr val="00D05E"/>
    <a:srgbClr val="5DD5FF"/>
    <a:srgbClr val="F6EBBC"/>
    <a:srgbClr val="A82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en" sz="2000" b="1" dirty="0">
              <a:solidFill>
                <a:schemeClr val="bg1"/>
              </a:solidFill>
              <a:effectLst>
                <a:outerShdw blurRad="38100" dist="38100" dir="2700000" algn="tl">
                  <a:srgbClr val="000000">
                    <a:alpha val="43137"/>
                  </a:srgbClr>
                </a:outerShdw>
              </a:effectLst>
            </a:rPr>
            <a:t>Aus der Welt scheiden</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en" sz="2000" b="1" dirty="0">
              <a:solidFill>
                <a:schemeClr val="tx1"/>
              </a:solidFill>
            </a:rPr>
            <a:t>Bei CHRISTUS zu sein</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en" sz="2000" b="1" dirty="0">
              <a:solidFill>
                <a:schemeClr val="bg1"/>
              </a:solidFill>
              <a:effectLst>
                <a:outerShdw blurRad="38100" dist="38100" dir="2700000" algn="tl">
                  <a:srgbClr val="000000">
                    <a:alpha val="43137"/>
                  </a:srgbClr>
                </a:outerShdw>
              </a:effectLst>
            </a:rPr>
            <a:t>In der Welt bleiben</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en" sz="2000" b="1" dirty="0">
              <a:solidFill>
                <a:schemeClr val="tx1"/>
              </a:solidFill>
            </a:rPr>
            <a:t>Zum Nutzen der Gemeinde</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en" sz="2200" b="1" dirty="0"/>
            <a:t>geistlich arm</a:t>
          </a:r>
        </a:p>
      </dgm:t>
    </dgm:pt>
    <dgm:pt modelId="{BC65A720-0404-4A25-9D85-24D34C97B14D}" type="parTrans" cxnId="{85020EF7-1496-40CF-9716-610702B17C12}">
      <dgm:prSet/>
      <dgm:spPr/>
      <dgm:t>
        <a:bodyPr/>
        <a:lstStyle/>
        <a:p>
          <a:pPr algn="ctr"/>
          <a:endParaRPr lang="es-ES" sz="2200" b="1"/>
        </a:p>
      </dgm:t>
    </dgm:pt>
    <dgm:pt modelId="{5453CCD2-38B8-46B0-897E-6EDF6D6C4C96}" type="sibTrans" cxnId="{85020EF7-1496-40CF-9716-610702B17C12}">
      <dgm:prSet/>
      <dgm:spPr/>
      <dgm:t>
        <a:bodyPr/>
        <a:lstStyle/>
        <a:p>
          <a:pPr algn="ctr"/>
          <a:endParaRPr lang="es-ES" sz="2200" b="1"/>
        </a:p>
      </dgm:t>
    </dgm:pt>
    <dgm:pt modelId="{D605189D-BA28-4D95-B0D4-FAEA89698C6F}">
      <dgm:prSet custT="1"/>
      <dgm:spPr/>
      <dgm:t>
        <a:bodyPr/>
        <a:lstStyle/>
        <a:p>
          <a:pPr algn="ctr"/>
          <a:r>
            <a:rPr lang="en" sz="2200" b="1" dirty="0"/>
            <a:t>sanftmütig, demütig</a:t>
          </a:r>
        </a:p>
      </dgm:t>
    </dgm:pt>
    <dgm:pt modelId="{F7205F0F-C09D-45B8-A090-1D9CF58D8401}" type="parTrans" cxnId="{C3864CC5-8BCD-44A0-895A-E7E454A5673F}">
      <dgm:prSet/>
      <dgm:spPr/>
      <dgm:t>
        <a:bodyPr/>
        <a:lstStyle/>
        <a:p>
          <a:pPr algn="ctr"/>
          <a:endParaRPr lang="es-ES" sz="2200" b="1"/>
        </a:p>
      </dgm:t>
    </dgm:pt>
    <dgm:pt modelId="{71FF53E8-22D3-4146-8EF5-0EA74779D3BD}" type="sibTrans" cxnId="{C3864CC5-8BCD-44A0-895A-E7E454A5673F}">
      <dgm:prSet/>
      <dgm:spPr/>
      <dgm:t>
        <a:bodyPr/>
        <a:lstStyle/>
        <a:p>
          <a:pPr algn="ctr"/>
          <a:endParaRPr lang="es-ES" sz="2200" b="1"/>
        </a:p>
      </dgm:t>
    </dgm:pt>
    <dgm:pt modelId="{7DF6EDBB-D664-4DC8-BF4E-2E32B04511AD}">
      <dgm:prSet custT="1"/>
      <dgm:spPr/>
      <dgm:t>
        <a:bodyPr/>
        <a:lstStyle/>
        <a:p>
          <a:pPr algn="ctr"/>
          <a:r>
            <a:rPr lang="de-DE" sz="2200" b="1" dirty="0"/>
            <a:t>hungern</a:t>
          </a:r>
          <a:r>
            <a:rPr lang="en" sz="2200" b="1" dirty="0"/>
            <a:t> u. dürsten nach Gerechtigkt.</a:t>
          </a:r>
        </a:p>
      </dgm:t>
    </dgm:pt>
    <dgm:pt modelId="{C5B11A01-51AE-47BD-9E62-2477FC472E28}" type="parTrans" cxnId="{5B9D177F-44F0-48B3-A866-B2E7B67E1744}">
      <dgm:prSet/>
      <dgm:spPr/>
      <dgm:t>
        <a:bodyPr/>
        <a:lstStyle/>
        <a:p>
          <a:pPr algn="ctr"/>
          <a:endParaRPr lang="es-ES" sz="2200" b="1"/>
        </a:p>
      </dgm:t>
    </dgm:pt>
    <dgm:pt modelId="{B6F5BE15-E2BA-46EF-A36D-3511AAEE5383}" type="sibTrans" cxnId="{5B9D177F-44F0-48B3-A866-B2E7B67E1744}">
      <dgm:prSet/>
      <dgm:spPr/>
      <dgm:t>
        <a:bodyPr/>
        <a:lstStyle/>
        <a:p>
          <a:pPr algn="ctr"/>
          <a:endParaRPr lang="es-ES" sz="2200" b="1"/>
        </a:p>
      </dgm:t>
    </dgm:pt>
    <dgm:pt modelId="{0C77043D-B92D-4613-9434-AD71AA278509}">
      <dgm:prSet custT="1"/>
      <dgm:spPr/>
      <dgm:t>
        <a:bodyPr/>
        <a:lstStyle/>
        <a:p>
          <a:pPr algn="ctr"/>
          <a:r>
            <a:rPr lang="en" sz="2200" b="1" dirty="0"/>
            <a:t>barmherzig</a:t>
          </a:r>
        </a:p>
      </dgm:t>
    </dgm:pt>
    <dgm:pt modelId="{507C165F-88C2-4507-8FD1-51B6D5EE46AD}" type="parTrans" cxnId="{B1410D78-69C8-41BD-9AEA-A9686F053657}">
      <dgm:prSet/>
      <dgm:spPr/>
      <dgm:t>
        <a:bodyPr/>
        <a:lstStyle/>
        <a:p>
          <a:pPr algn="ctr"/>
          <a:endParaRPr lang="es-ES" sz="2200" b="1"/>
        </a:p>
      </dgm:t>
    </dgm:pt>
    <dgm:pt modelId="{02D51A73-BD9A-46A8-90C6-CF8785A85DBF}" type="sibTrans" cxnId="{B1410D78-69C8-41BD-9AEA-A9686F053657}">
      <dgm:prSet/>
      <dgm:spPr/>
      <dgm:t>
        <a:bodyPr/>
        <a:lstStyle/>
        <a:p>
          <a:pPr algn="ctr"/>
          <a:endParaRPr lang="es-ES" sz="2200" b="1"/>
        </a:p>
      </dgm:t>
    </dgm:pt>
    <dgm:pt modelId="{DF9B35FD-7D71-49CE-8CFC-5F90B261DD32}">
      <dgm:prSet custT="1"/>
      <dgm:spPr/>
      <dgm:t>
        <a:bodyPr/>
        <a:lstStyle/>
        <a:p>
          <a:pPr algn="ctr"/>
          <a:r>
            <a:rPr lang="en" sz="2200" b="1" dirty="0"/>
            <a:t>ein reines Herz</a:t>
          </a:r>
        </a:p>
      </dgm:t>
    </dgm:pt>
    <dgm:pt modelId="{97BC9C92-5AB0-40E2-8AEA-048EE30420C6}" type="parTrans" cxnId="{4C2B8294-9DBC-46A6-AEA3-6AB5ACC4C76C}">
      <dgm:prSet/>
      <dgm:spPr/>
      <dgm:t>
        <a:bodyPr/>
        <a:lstStyle/>
        <a:p>
          <a:pPr algn="ctr"/>
          <a:endParaRPr lang="es-ES" sz="2200" b="1"/>
        </a:p>
      </dgm:t>
    </dgm:pt>
    <dgm:pt modelId="{3088DD00-82DF-4425-980A-8CAC4800BD61}" type="sibTrans" cxnId="{4C2B8294-9DBC-46A6-AEA3-6AB5ACC4C76C}">
      <dgm:prSet/>
      <dgm:spPr/>
      <dgm:t>
        <a:bodyPr/>
        <a:lstStyle/>
        <a:p>
          <a:pPr algn="ctr"/>
          <a:endParaRPr lang="es-ES" sz="2200" b="1"/>
        </a:p>
      </dgm:t>
    </dgm:pt>
    <dgm:pt modelId="{A40E33E1-D6BA-4F36-8C08-B30F4D704593}">
      <dgm:prSet custT="1"/>
      <dgm:spPr/>
      <dgm:t>
        <a:bodyPr/>
        <a:lstStyle/>
        <a:p>
          <a:pPr algn="ctr"/>
          <a:r>
            <a:rPr lang="en" sz="2200" b="1" dirty="0"/>
            <a:t>Friedensstifter</a:t>
          </a:r>
        </a:p>
      </dgm:t>
    </dgm:pt>
    <dgm:pt modelId="{483EB769-6997-45AA-AC8F-9989A1DEF1CC}" type="parTrans" cxnId="{546F5CF6-2191-4798-9A44-818E6A460A79}">
      <dgm:prSet/>
      <dgm:spPr/>
      <dgm:t>
        <a:bodyPr/>
        <a:lstStyle/>
        <a:p>
          <a:pPr algn="ctr"/>
          <a:endParaRPr lang="es-ES" sz="2200" b="1"/>
        </a:p>
      </dgm:t>
    </dgm:pt>
    <dgm:pt modelId="{21994283-99FB-4B3E-A592-14F14C32FA1E}" type="sibTrans" cxnId="{546F5CF6-2191-4798-9A44-818E6A460A79}">
      <dgm:prSet/>
      <dgm:spPr/>
      <dgm:t>
        <a:bodyPr/>
        <a:lstStyle/>
        <a:p>
          <a:pPr algn="ctr"/>
          <a:endParaRPr lang="es-ES" sz="2200" b="1"/>
        </a:p>
      </dgm:t>
    </dgm:pt>
    <dgm:pt modelId="{FC9541EA-09D3-4B4D-B6D3-D4AAA0988E95}">
      <dgm:prSet custT="1"/>
      <dgm:spPr/>
      <dgm:t>
        <a:bodyPr/>
        <a:lstStyle/>
        <a:p>
          <a:pPr algn="ctr"/>
          <a:r>
            <a:rPr lang="en" sz="2200" b="1" dirty="0"/>
            <a:t>bereit, die andere Wange hinzuhalten</a:t>
          </a:r>
        </a:p>
      </dgm:t>
    </dgm:pt>
    <dgm:pt modelId="{ED5F9B2C-A389-4D6B-9148-E614532A087C}" type="parTrans" cxnId="{6B5953C9-F52B-452E-8EC9-D84D55DC71FE}">
      <dgm:prSet/>
      <dgm:spPr/>
      <dgm:t>
        <a:bodyPr/>
        <a:lstStyle/>
        <a:p>
          <a:pPr algn="ctr"/>
          <a:endParaRPr lang="es-ES" sz="2200" b="1"/>
        </a:p>
      </dgm:t>
    </dgm:pt>
    <dgm:pt modelId="{FCFAB097-2C8E-43CD-9F37-7D21FAA7EADF}" type="sibTrans" cxnId="{6B5953C9-F52B-452E-8EC9-D84D55DC71FE}">
      <dgm:prSet/>
      <dgm:spPr/>
      <dgm:t>
        <a:bodyPr/>
        <a:lstStyle/>
        <a:p>
          <a:pPr algn="ctr"/>
          <a:endParaRPr lang="es-ES" sz="2200" b="1"/>
        </a:p>
      </dgm:t>
    </dgm:pt>
    <dgm:pt modelId="{88C2659B-16AC-4B2D-ACED-7BFB6255A381}">
      <dgm:prSet custT="1"/>
      <dgm:spPr/>
      <dgm:t>
        <a:bodyPr/>
        <a:lstStyle/>
        <a:p>
          <a:pPr algn="ctr"/>
          <a:r>
            <a:rPr lang="en" sz="2200" b="1" dirty="0"/>
            <a:t>die Feinde lieben</a:t>
          </a:r>
        </a:p>
      </dgm:t>
    </dgm:pt>
    <dgm:pt modelId="{5195A564-F9BB-44A2-A962-23880D5CABA3}" type="parTrans" cxnId="{EEEF31AC-EF37-4285-B6D8-725F77B39EC1}">
      <dgm:prSet/>
      <dgm:spPr/>
      <dgm:t>
        <a:bodyPr/>
        <a:lstStyle/>
        <a:p>
          <a:pPr algn="ctr"/>
          <a:endParaRPr lang="es-ES" sz="2200" b="1"/>
        </a:p>
      </dgm:t>
    </dgm:pt>
    <dgm:pt modelId="{313D6F82-1B20-4EC5-BE3A-D8CB4923DC62}" type="sibTrans" cxnId="{EEEF31AC-EF37-4285-B6D8-725F77B39EC1}">
      <dgm:prSet/>
      <dgm:spPr/>
      <dgm:t>
        <a:bodyPr/>
        <a:lstStyle/>
        <a:p>
          <a:pPr algn="ctr"/>
          <a:endParaRPr lang="es-ES" sz="2200" b="1"/>
        </a:p>
      </dgm:t>
    </dgm:pt>
    <dgm:pt modelId="{65AB6D04-64CF-4933-ABF1-17D72569A0A2}">
      <dgm:prSet custT="1"/>
      <dgm:spPr/>
      <dgm:t>
        <a:bodyPr/>
        <a:lstStyle/>
        <a:p>
          <a:pPr algn="ctr"/>
          <a:r>
            <a:rPr lang="en" sz="2200" b="1" dirty="0"/>
            <a:t>den zu lieben, der uns verflucht</a:t>
          </a:r>
        </a:p>
      </dgm:t>
    </dgm:pt>
    <dgm:pt modelId="{9F2EB5F9-770E-4E39-9F20-B2F6B8EDECFD}" type="parTrans" cxnId="{9EA4A4DE-CAF2-4B3B-9E60-2CC28482E203}">
      <dgm:prSet/>
      <dgm:spPr/>
      <dgm:t>
        <a:bodyPr/>
        <a:lstStyle/>
        <a:p>
          <a:pPr algn="ctr"/>
          <a:endParaRPr lang="es-ES" sz="2200" b="1"/>
        </a:p>
      </dgm:t>
    </dgm:pt>
    <dgm:pt modelId="{CE8210AD-BEEE-415A-B09A-3ED1E6471210}" type="sibTrans" cxnId="{9EA4A4DE-CAF2-4B3B-9E60-2CC28482E203}">
      <dgm:prSet/>
      <dgm:spPr/>
      <dgm:t>
        <a:bodyPr/>
        <a:lstStyle/>
        <a:p>
          <a:pPr algn="ctr"/>
          <a:endParaRPr lang="es-ES" sz="2200" b="1"/>
        </a:p>
      </dgm:t>
    </dgm:pt>
    <dgm:pt modelId="{71415572-3F06-43FD-AF3A-62F0268DAE82}">
      <dgm:prSet custT="1"/>
      <dgm:spPr/>
      <dgm:t>
        <a:bodyPr/>
        <a:lstStyle/>
        <a:p>
          <a:pPr algn="ctr"/>
          <a:r>
            <a:rPr lang="en" sz="2200" b="1" dirty="0"/>
            <a:t>unseren Hassern Gutes tun</a:t>
          </a:r>
        </a:p>
      </dgm:t>
    </dgm:pt>
    <dgm:pt modelId="{168EC5DC-AB6A-4162-825E-E8B6CB07170B}" type="parTrans" cxnId="{35BCEE4B-0E69-4132-8DD7-79884799304C}">
      <dgm:prSet/>
      <dgm:spPr/>
      <dgm:t>
        <a:bodyPr/>
        <a:lstStyle/>
        <a:p>
          <a:pPr algn="ctr"/>
          <a:endParaRPr lang="es-ES" sz="2200" b="1"/>
        </a:p>
      </dgm:t>
    </dgm:pt>
    <dgm:pt modelId="{7A66C399-C624-4476-91F6-C10806C8273B}" type="sibTrans" cxnId="{35BCEE4B-0E69-4132-8DD7-79884799304C}">
      <dgm:prSet/>
      <dgm:spPr/>
      <dgm:t>
        <a:bodyPr/>
        <a:lstStyle/>
        <a:p>
          <a:pPr algn="ctr"/>
          <a:endParaRPr lang="es-ES" sz="2200" b="1"/>
        </a:p>
      </dgm:t>
    </dgm:pt>
    <dgm:pt modelId="{D2F464B4-954F-4219-94F5-21662D79ED25}">
      <dgm:prSet custT="1"/>
      <dgm:spPr/>
      <dgm:t>
        <a:bodyPr/>
        <a:lstStyle/>
        <a:p>
          <a:pPr algn="ctr"/>
          <a:r>
            <a:rPr lang="en" sz="2200" b="1" dirty="0"/>
            <a:t>liebevoll u. großzügig sein</a:t>
          </a:r>
        </a:p>
      </dgm:t>
    </dgm:pt>
    <dgm:pt modelId="{18B8846A-6DC5-464A-A5C1-B9AC6E856FE1}" type="parTrans" cxnId="{6C86464C-5D2C-4003-892E-04044E01599E}">
      <dgm:prSet/>
      <dgm:spPr/>
      <dgm:t>
        <a:bodyPr/>
        <a:lstStyle/>
        <a:p>
          <a:pPr algn="ctr"/>
          <a:endParaRPr lang="es-ES" sz="2200" b="1"/>
        </a:p>
      </dgm:t>
    </dgm:pt>
    <dgm:pt modelId="{247481BE-38DA-469F-B226-48D02587187D}" type="sibTrans" cxnId="{6C86464C-5D2C-4003-892E-04044E01599E}">
      <dgm:prSet/>
      <dgm:spPr/>
      <dgm:t>
        <a:bodyPr/>
        <a:lstStyle/>
        <a:p>
          <a:pPr algn="ctr"/>
          <a:endParaRPr lang="es-ES" sz="2200" b="1"/>
        </a:p>
      </dgm:t>
    </dgm:pt>
    <dgm:pt modelId="{682FCB04-7312-4496-A84F-C363591B97C4}">
      <dgm:prSet custT="1"/>
      <dgm:spPr/>
      <dgm:t>
        <a:bodyPr/>
        <a:lstStyle/>
        <a:p>
          <a:pPr algn="ctr"/>
          <a:r>
            <a:rPr lang="en" sz="2200" b="1" dirty="0"/>
            <a:t>mitfühlend und demütig sein</a:t>
          </a:r>
        </a:p>
      </dgm:t>
    </dgm:pt>
    <dgm:pt modelId="{4D87F9FE-2313-48D4-AE76-0F40C09F5CD0}" type="parTrans" cxnId="{B7928130-F3A0-4334-87AB-66B9E9343237}">
      <dgm:prSet/>
      <dgm:spPr/>
      <dgm:t>
        <a:bodyPr/>
        <a:lstStyle/>
        <a:p>
          <a:pPr algn="ctr"/>
          <a:endParaRPr lang="es-ES" sz="2200" b="1"/>
        </a:p>
      </dgm:t>
    </dgm:pt>
    <dgm:pt modelId="{458A540D-2C31-4884-ACA8-242E7B538E6F}" type="sibTrans" cxnId="{B7928130-F3A0-4334-87AB-66B9E9343237}">
      <dgm:prSet/>
      <dgm:spPr/>
      <dgm:t>
        <a:bodyPr/>
        <a:lstStyle/>
        <a:p>
          <a:pPr algn="ctr"/>
          <a:endParaRPr lang="es-ES" sz="2200" b="1"/>
        </a:p>
      </dgm:t>
    </dgm:pt>
    <dgm:pt modelId="{FB1E1859-8FBE-4DD6-82E8-81B64BEEDDA5}">
      <dgm:prSet custT="1"/>
      <dgm:spPr/>
      <dgm:t>
        <a:bodyPr/>
        <a:lstStyle/>
        <a:p>
          <a:pPr algn="ctr"/>
          <a:r>
            <a:rPr lang="en" sz="2200" b="1" dirty="0"/>
            <a:t>usw.</a:t>
          </a:r>
        </a:p>
      </dgm:t>
    </dgm:pt>
    <dgm:pt modelId="{728FBF30-8970-4281-A383-8EA77F45ABEE}" type="parTrans" cxnId="{6D9CBE62-A2CE-4840-B5C6-39C5994598A8}">
      <dgm:prSet/>
      <dgm:spPr/>
      <dgm:t>
        <a:bodyPr/>
        <a:lstStyle/>
        <a:p>
          <a:pPr algn="ctr"/>
          <a:endParaRPr lang="es-ES" sz="2200" b="1"/>
        </a:p>
      </dgm:t>
    </dgm:pt>
    <dgm:pt modelId="{EDB0BE47-1340-4E6F-90F5-74C689C324AF}" type="sibTrans" cxnId="{6D9CBE62-A2CE-4840-B5C6-39C5994598A8}">
      <dgm:prSet/>
      <dgm:spPr/>
      <dgm:t>
        <a:bodyPr/>
        <a:lstStyle/>
        <a:p>
          <a:pPr algn="ctr"/>
          <a:endParaRPr lang="es-ES" sz="22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08696" y="911"/>
          <a:ext cx="2971051" cy="596826"/>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Aus der Welt scheiden</a:t>
          </a:r>
        </a:p>
      </dsp:txBody>
      <dsp:txXfrm>
        <a:off x="226176" y="18391"/>
        <a:ext cx="2936091" cy="561866"/>
      </dsp:txXfrm>
    </dsp:sp>
    <dsp:sp modelId="{10A9572C-7F60-4466-8174-9ED95DEE32E9}">
      <dsp:nvSpPr>
        <dsp:cNvPr id="0" name=""/>
        <dsp:cNvSpPr/>
      </dsp:nvSpPr>
      <dsp:spPr>
        <a:xfrm rot="5400000">
          <a:off x="1582316" y="612658"/>
          <a:ext cx="223810" cy="268572"/>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13650" y="635039"/>
        <a:ext cx="161144" cy="156667"/>
      </dsp:txXfrm>
    </dsp:sp>
    <dsp:sp modelId="{128B0986-78E7-436E-BDAD-33EA69DEFAB2}">
      <dsp:nvSpPr>
        <dsp:cNvPr id="0" name=""/>
        <dsp:cNvSpPr/>
      </dsp:nvSpPr>
      <dsp:spPr>
        <a:xfrm>
          <a:off x="208696" y="896151"/>
          <a:ext cx="2971051" cy="596826"/>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Bei CHRISTUS zu sein</a:t>
          </a:r>
        </a:p>
      </dsp:txBody>
      <dsp:txXfrm>
        <a:off x="226176" y="913631"/>
        <a:ext cx="2936091" cy="561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91441" y="911"/>
          <a:ext cx="3929459" cy="596826"/>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In der Welt bleiben</a:t>
          </a:r>
        </a:p>
      </dsp:txBody>
      <dsp:txXfrm>
        <a:off x="108921" y="18391"/>
        <a:ext cx="3894499" cy="561866"/>
      </dsp:txXfrm>
    </dsp:sp>
    <dsp:sp modelId="{10A9572C-7F60-4466-8174-9ED95DEE32E9}">
      <dsp:nvSpPr>
        <dsp:cNvPr id="0" name=""/>
        <dsp:cNvSpPr/>
      </dsp:nvSpPr>
      <dsp:spPr>
        <a:xfrm rot="5400000">
          <a:off x="1944266" y="612658"/>
          <a:ext cx="223810" cy="268572"/>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975600" y="635039"/>
        <a:ext cx="161144" cy="156667"/>
      </dsp:txXfrm>
    </dsp:sp>
    <dsp:sp modelId="{128B0986-78E7-436E-BDAD-33EA69DEFAB2}">
      <dsp:nvSpPr>
        <dsp:cNvPr id="0" name=""/>
        <dsp:cNvSpPr/>
      </dsp:nvSpPr>
      <dsp:spPr>
        <a:xfrm>
          <a:off x="91441" y="896151"/>
          <a:ext cx="3929459" cy="596826"/>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Zum Nutzen der Gemeinde</a:t>
          </a:r>
        </a:p>
      </dsp:txBody>
      <dsp:txXfrm>
        <a:off x="108921" y="913631"/>
        <a:ext cx="3894499" cy="561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583"/>
          <a:ext cx="6164823" cy="451478"/>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geistlich arm</a:t>
          </a:r>
        </a:p>
      </dsp:txBody>
      <dsp:txXfrm>
        <a:off x="22039" y="23622"/>
        <a:ext cx="6120745" cy="407400"/>
      </dsp:txXfrm>
    </dsp:sp>
    <dsp:sp modelId="{CF7405FA-29A5-4AC8-81EA-015E145AB192}">
      <dsp:nvSpPr>
        <dsp:cNvPr id="0" name=""/>
        <dsp:cNvSpPr/>
      </dsp:nvSpPr>
      <dsp:spPr>
        <a:xfrm>
          <a:off x="0" y="465141"/>
          <a:ext cx="6164823" cy="451478"/>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sanftmütig, demütig</a:t>
          </a:r>
        </a:p>
      </dsp:txBody>
      <dsp:txXfrm>
        <a:off x="22039" y="487180"/>
        <a:ext cx="6120745" cy="407400"/>
      </dsp:txXfrm>
    </dsp:sp>
    <dsp:sp modelId="{A79F61FF-67C8-4E94-A7F4-EF124B0472CE}">
      <dsp:nvSpPr>
        <dsp:cNvPr id="0" name=""/>
        <dsp:cNvSpPr/>
      </dsp:nvSpPr>
      <dsp:spPr>
        <a:xfrm>
          <a:off x="0" y="928699"/>
          <a:ext cx="6164823" cy="451478"/>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b="1" kern="1200" dirty="0"/>
            <a:t>hungern</a:t>
          </a:r>
          <a:r>
            <a:rPr lang="en" sz="2200" b="1" kern="1200" dirty="0"/>
            <a:t> u. dürsten nach Gerechtigkt.</a:t>
          </a:r>
        </a:p>
      </dsp:txBody>
      <dsp:txXfrm>
        <a:off x="22039" y="950738"/>
        <a:ext cx="6120745" cy="407400"/>
      </dsp:txXfrm>
    </dsp:sp>
    <dsp:sp modelId="{1B20B733-CB77-40DA-9183-28D7BCA4FFD3}">
      <dsp:nvSpPr>
        <dsp:cNvPr id="0" name=""/>
        <dsp:cNvSpPr/>
      </dsp:nvSpPr>
      <dsp:spPr>
        <a:xfrm>
          <a:off x="0" y="1392257"/>
          <a:ext cx="6164823" cy="451478"/>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barmherzig</a:t>
          </a:r>
        </a:p>
      </dsp:txBody>
      <dsp:txXfrm>
        <a:off x="22039" y="1414296"/>
        <a:ext cx="6120745" cy="407400"/>
      </dsp:txXfrm>
    </dsp:sp>
    <dsp:sp modelId="{11CD8606-9A25-41B4-BD22-9840D73DAD43}">
      <dsp:nvSpPr>
        <dsp:cNvPr id="0" name=""/>
        <dsp:cNvSpPr/>
      </dsp:nvSpPr>
      <dsp:spPr>
        <a:xfrm>
          <a:off x="0" y="1855815"/>
          <a:ext cx="6164823" cy="451478"/>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ein reines Herz</a:t>
          </a:r>
        </a:p>
      </dsp:txBody>
      <dsp:txXfrm>
        <a:off x="22039" y="1877854"/>
        <a:ext cx="6120745" cy="407400"/>
      </dsp:txXfrm>
    </dsp:sp>
    <dsp:sp modelId="{0017A204-F19F-40B4-90D9-23A7DA14A727}">
      <dsp:nvSpPr>
        <dsp:cNvPr id="0" name=""/>
        <dsp:cNvSpPr/>
      </dsp:nvSpPr>
      <dsp:spPr>
        <a:xfrm>
          <a:off x="0" y="2319373"/>
          <a:ext cx="6164823" cy="451478"/>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Friedensstifter</a:t>
          </a:r>
        </a:p>
      </dsp:txBody>
      <dsp:txXfrm>
        <a:off x="22039" y="2341412"/>
        <a:ext cx="6120745" cy="407400"/>
      </dsp:txXfrm>
    </dsp:sp>
    <dsp:sp modelId="{C504EBED-2F60-4EB8-B9BD-90F2F5E8998B}">
      <dsp:nvSpPr>
        <dsp:cNvPr id="0" name=""/>
        <dsp:cNvSpPr/>
      </dsp:nvSpPr>
      <dsp:spPr>
        <a:xfrm>
          <a:off x="0" y="2782931"/>
          <a:ext cx="6164823" cy="451478"/>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bereit, die andere Wange hinzuhalten</a:t>
          </a:r>
        </a:p>
      </dsp:txBody>
      <dsp:txXfrm>
        <a:off x="22039" y="2804970"/>
        <a:ext cx="6120745" cy="407400"/>
      </dsp:txXfrm>
    </dsp:sp>
    <dsp:sp modelId="{FB3B242C-B012-4820-983A-469EDDD96845}">
      <dsp:nvSpPr>
        <dsp:cNvPr id="0" name=""/>
        <dsp:cNvSpPr/>
      </dsp:nvSpPr>
      <dsp:spPr>
        <a:xfrm>
          <a:off x="0" y="3246489"/>
          <a:ext cx="6164823" cy="451478"/>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die Feinde lieben</a:t>
          </a:r>
        </a:p>
      </dsp:txBody>
      <dsp:txXfrm>
        <a:off x="22039" y="3268528"/>
        <a:ext cx="6120745" cy="407400"/>
      </dsp:txXfrm>
    </dsp:sp>
    <dsp:sp modelId="{A0131B4B-270C-496D-855B-7EA2741A0492}">
      <dsp:nvSpPr>
        <dsp:cNvPr id="0" name=""/>
        <dsp:cNvSpPr/>
      </dsp:nvSpPr>
      <dsp:spPr>
        <a:xfrm>
          <a:off x="0" y="3710047"/>
          <a:ext cx="6164823" cy="451478"/>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den zu lieben, der uns verflucht</a:t>
          </a:r>
        </a:p>
      </dsp:txBody>
      <dsp:txXfrm>
        <a:off x="22039" y="3732086"/>
        <a:ext cx="6120745" cy="407400"/>
      </dsp:txXfrm>
    </dsp:sp>
    <dsp:sp modelId="{CEAA776C-8B24-4DC1-B312-AB0E31048D47}">
      <dsp:nvSpPr>
        <dsp:cNvPr id="0" name=""/>
        <dsp:cNvSpPr/>
      </dsp:nvSpPr>
      <dsp:spPr>
        <a:xfrm>
          <a:off x="0" y="4173605"/>
          <a:ext cx="6164823" cy="451478"/>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unseren Hassern Gutes tun</a:t>
          </a:r>
        </a:p>
      </dsp:txBody>
      <dsp:txXfrm>
        <a:off x="22039" y="4195644"/>
        <a:ext cx="6120745" cy="407400"/>
      </dsp:txXfrm>
    </dsp:sp>
    <dsp:sp modelId="{B4020DE7-C031-47F9-8BF7-26F150AE38EA}">
      <dsp:nvSpPr>
        <dsp:cNvPr id="0" name=""/>
        <dsp:cNvSpPr/>
      </dsp:nvSpPr>
      <dsp:spPr>
        <a:xfrm>
          <a:off x="0" y="4637163"/>
          <a:ext cx="6164823" cy="451478"/>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liebevoll u. großzügig sein</a:t>
          </a:r>
        </a:p>
      </dsp:txBody>
      <dsp:txXfrm>
        <a:off x="22039" y="4659202"/>
        <a:ext cx="6120745" cy="407400"/>
      </dsp:txXfrm>
    </dsp:sp>
    <dsp:sp modelId="{1866F153-6C31-41A7-B10F-4C46FA2B11A6}">
      <dsp:nvSpPr>
        <dsp:cNvPr id="0" name=""/>
        <dsp:cNvSpPr/>
      </dsp:nvSpPr>
      <dsp:spPr>
        <a:xfrm>
          <a:off x="0" y="5100721"/>
          <a:ext cx="6164823" cy="451478"/>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mitfühlend und demütig sein</a:t>
          </a:r>
        </a:p>
      </dsp:txBody>
      <dsp:txXfrm>
        <a:off x="22039" y="5122760"/>
        <a:ext cx="6120745" cy="407400"/>
      </dsp:txXfrm>
    </dsp:sp>
    <dsp:sp modelId="{9CAAA3BE-A63B-46CC-BAB5-05A28116553D}">
      <dsp:nvSpPr>
        <dsp:cNvPr id="0" name=""/>
        <dsp:cNvSpPr/>
      </dsp:nvSpPr>
      <dsp:spPr>
        <a:xfrm>
          <a:off x="0" y="5564279"/>
          <a:ext cx="6164823" cy="451478"/>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usw.</a:t>
          </a:r>
        </a:p>
      </dsp:txBody>
      <dsp:txXfrm>
        <a:off x="22039" y="5586318"/>
        <a:ext cx="6120745" cy="4074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072F5-2BD7-47B5-983F-E3DF107D92C9}" type="datetimeFigureOut">
              <a:rPr lang="de-DE" smtClean="0"/>
              <a:t>16.01.2026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3F608-4D5F-4FE5-83F2-6462DAC94672}" type="slidenum">
              <a:rPr lang="de-DE" smtClean="0"/>
              <a:t>‹Nº›</a:t>
            </a:fld>
            <a:endParaRPr lang="de-DE"/>
          </a:p>
        </p:txBody>
      </p:sp>
    </p:spTree>
    <p:extLst>
      <p:ext uri="{BB962C8B-B14F-4D97-AF65-F5344CB8AC3E}">
        <p14:creationId xmlns:p14="http://schemas.microsoft.com/office/powerpoint/2010/main" val="3093522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533F608-4D5F-4FE5-83F2-6462DAC94672}" type="slidenum">
              <a:rPr lang="de-DE" smtClean="0"/>
              <a:t>2</a:t>
            </a:fld>
            <a:endParaRPr lang="de-DE"/>
          </a:p>
        </p:txBody>
      </p:sp>
    </p:spTree>
    <p:extLst>
      <p:ext uri="{BB962C8B-B14F-4D97-AF65-F5344CB8AC3E}">
        <p14:creationId xmlns:p14="http://schemas.microsoft.com/office/powerpoint/2010/main" val="318260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533F608-4D5F-4FE5-83F2-6462DAC94672}" type="slidenum">
              <a:rPr lang="de-DE" smtClean="0"/>
              <a:t>4</a:t>
            </a:fld>
            <a:endParaRPr lang="de-DE"/>
          </a:p>
        </p:txBody>
      </p:sp>
    </p:spTree>
    <p:extLst>
      <p:ext uri="{BB962C8B-B14F-4D97-AF65-F5344CB8AC3E}">
        <p14:creationId xmlns:p14="http://schemas.microsoft.com/office/powerpoint/2010/main" val="103531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533F608-4D5F-4FE5-83F2-6462DAC94672}" type="slidenum">
              <a:rPr lang="de-DE" smtClean="0"/>
              <a:t>6</a:t>
            </a:fld>
            <a:endParaRPr lang="de-DE"/>
          </a:p>
        </p:txBody>
      </p:sp>
    </p:spTree>
    <p:extLst>
      <p:ext uri="{BB962C8B-B14F-4D97-AF65-F5344CB8AC3E}">
        <p14:creationId xmlns:p14="http://schemas.microsoft.com/office/powerpoint/2010/main" val="421824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3DF18-7359-8191-5934-FF46BD1839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CA9940-7D16-AD9E-DF9E-403B16B6C37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CFD3E19-1C28-9371-CB75-C3DCEE1C994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2716C57-FAC4-7429-09B2-4172EF480B28}"/>
              </a:ext>
            </a:extLst>
          </p:cNvPr>
          <p:cNvSpPr>
            <a:spLocks noGrp="1"/>
          </p:cNvSpPr>
          <p:nvPr>
            <p:ph type="sldNum" sz="quarter" idx="5"/>
          </p:nvPr>
        </p:nvSpPr>
        <p:spPr/>
        <p:txBody>
          <a:bodyPr/>
          <a:lstStyle/>
          <a:p>
            <a:fld id="{3533F608-4D5F-4FE5-83F2-6462DAC94672}" type="slidenum">
              <a:rPr lang="de-DE" smtClean="0"/>
              <a:t>7</a:t>
            </a:fld>
            <a:endParaRPr lang="de-DE"/>
          </a:p>
        </p:txBody>
      </p:sp>
    </p:spTree>
    <p:extLst>
      <p:ext uri="{BB962C8B-B14F-4D97-AF65-F5344CB8AC3E}">
        <p14:creationId xmlns:p14="http://schemas.microsoft.com/office/powerpoint/2010/main" val="6934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16/01/2026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16/01/2026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9.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3.jpeg"/><Relationship Id="rId7" Type="http://schemas.openxmlformats.org/officeDocument/2006/relationships/diagramColors" Target="../diagrams/colors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4.jpe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6.jpg"/><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3.wdp"/><Relationship Id="rId5" Type="http://schemas.openxmlformats.org/officeDocument/2006/relationships/image" Target="../media/image8.png"/><Relationship Id="rId15" Type="http://schemas.openxmlformats.org/officeDocument/2006/relationships/image" Target="../media/image15.jp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671581" y="0"/>
            <a:ext cx="3762375" cy="2123658"/>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en"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LEBEN UND TOD</a:t>
            </a:r>
          </a:p>
        </p:txBody>
      </p:sp>
      <p:sp>
        <p:nvSpPr>
          <p:cNvPr id="5" name="CuadroTexto 4">
            <a:extLst>
              <a:ext uri="{FF2B5EF4-FFF2-40B4-BE49-F238E27FC236}">
                <a16:creationId xmlns:a16="http://schemas.microsoft.com/office/drawing/2014/main" id="{C73A3C40-1FA1-28F6-83A6-D1B30970FC41}"/>
              </a:ext>
            </a:extLst>
          </p:cNvPr>
          <p:cNvSpPr txBox="1"/>
          <p:nvPr/>
        </p:nvSpPr>
        <p:spPr>
          <a:xfrm>
            <a:off x="134533" y="5639064"/>
            <a:ext cx="2557054" cy="1015663"/>
          </a:xfrm>
          <a:prstGeom prst="rect">
            <a:avLst/>
          </a:prstGeom>
          <a:noFill/>
        </p:spPr>
        <p:txBody>
          <a:bodyPr wrap="square" rtlCol="0">
            <a:spAutoFit/>
          </a:bodyPr>
          <a:lstStyle/>
          <a:p>
            <a:r>
              <a:rPr lang="en" sz="2000" b="1" dirty="0">
                <a:solidFill>
                  <a:schemeClr val="tx1">
                    <a:lumMod val="95000"/>
                    <a:lumOff val="5000"/>
                  </a:schemeClr>
                </a:solidFill>
              </a:rPr>
              <a:t>Lektion 3, </a:t>
            </a:r>
            <a:br>
              <a:rPr lang="en" sz="2000" b="1" dirty="0">
                <a:solidFill>
                  <a:schemeClr val="tx1">
                    <a:lumMod val="95000"/>
                    <a:lumOff val="5000"/>
                  </a:schemeClr>
                </a:solidFill>
              </a:rPr>
            </a:br>
            <a:r>
              <a:rPr lang="en" sz="2000" b="1" dirty="0">
                <a:solidFill>
                  <a:schemeClr val="tx1">
                    <a:lumMod val="95000"/>
                    <a:lumOff val="5000"/>
                  </a:schemeClr>
                </a:solidFill>
              </a:rPr>
              <a:t>Sabbat, </a:t>
            </a:r>
            <a:br>
              <a:rPr lang="en" sz="2000" b="1" dirty="0">
                <a:solidFill>
                  <a:schemeClr val="tx1">
                    <a:lumMod val="95000"/>
                    <a:lumOff val="5000"/>
                  </a:schemeClr>
                </a:solidFill>
              </a:rPr>
            </a:br>
            <a:r>
              <a:rPr lang="en" sz="2000" b="1" dirty="0">
                <a:solidFill>
                  <a:schemeClr val="tx1">
                    <a:lumMod val="95000"/>
                    <a:lumOff val="5000"/>
                  </a:schemeClr>
                </a:solidFill>
              </a:rPr>
              <a:t>17. Januar 2026</a:t>
            </a:r>
          </a:p>
        </p:txBody>
      </p:sp>
      <p:pic>
        <p:nvPicPr>
          <p:cNvPr id="2" name="Grafik 1">
            <a:extLst>
              <a:ext uri="{FF2B5EF4-FFF2-40B4-BE49-F238E27FC236}">
                <a16:creationId xmlns:a16="http://schemas.microsoft.com/office/drawing/2014/main" id="{EE49829F-56EA-87ED-4045-5F8EA8E30159}"/>
              </a:ext>
            </a:extLst>
          </p:cNvPr>
          <p:cNvPicPr>
            <a:extLst>
              <a:ext uri="smNativeData">
                <pr:smNativeData xmlns="smNativeData" xmlns:pr="smNativeData" xmlns:p15="http://schemas.microsoft.com/office/powerpoint/2012/main" xmlns:p14="http://schemas.microsoft.com/office/powerpoint/2010/main" xmlns:mc="http://schemas.openxmlformats.org/markup-compatibility/2006" val="SMDATA_18_I9INZxMAAAAlAAAAEQAAAA0AAAAAkAAAAEgAAACQAAAASAAAAAAAAAAAAAAAAAAAAAEAAABQAAAAAAAAAAAA4D8AAAAAAADgPwAAAAAAAOA/AAAAAAAA4D8AAAAAAADgPwAAAAAAAOA/AAAAAAAA4D8AAAAAAADgPwAAAAAAAOA/AAAAAAAA4D8CAAAAjAAAAAAAAAAAAAAAFWC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o6OgKAAAAACgAAAAoAAAAZAAAAGQAAAAAAAAAzMzMAAAAAABQAAAAUAAAAGQAAABkAAAAAAAAAAcAAAA4AAAAAAAAAAAAAAAAAAAA////AAAAAAAAAAAAAAAAAAAAAAAAAAAAAAAAAAAAAABkAAAAZAAAAAAAAAAjAAAABAAAAGQAAAAXAAAAFAAAAAAAAAAAAAAA/38AAP9/AAAAAAAACQAAAAQAAAAA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BVgggX///8BAAAAAAAAAAAAAAAAAAAAAAAAAAAAAAAAAAAAAAAAAAAAAAACf39/AOjo6APMzMwAwMD/AH9/fwAAAAAAAAAAAAAAAAD///8AAAAAACEAAAAYAAAAFAAAAJEGAAA7JgAA+iEAAO0nAAAQAAAAJgAAAAgAAAD//////////zAAAAAUAAAAAAAAAAAA//8AAAEAAAD//wAAAQA="/>
              </a:ext>
            </a:extLst>
          </p:cNvPicPr>
          <p:nvPr/>
        </p:nvPicPr>
        <p:blipFill>
          <a:blip r:embed="rId3">
            <a:alphaModFix/>
            <a:duotone>
              <a:prstClr val="black"/>
              <a:schemeClr val="accent5">
                <a:tint val="45000"/>
                <a:satMod val="400000"/>
              </a:schemeClr>
            </a:duotone>
            <a:extLst>
              <a:ext uri="{BEBA8EAE-BF5A-486C-A8C5-ECC9F3942E4B}">
                <a14:imgProps xmlns:a14="http://schemas.microsoft.com/office/drawing/2010/main">
                  <a14:imgLayer r:embed="rId4">
                    <a14:imgEffect>
                      <a14:sharpenSoften amount="27000"/>
                    </a14:imgEffect>
                    <a14:imgEffect>
                      <a14:colorTemperature colorTemp="5936"/>
                    </a14:imgEffect>
                    <a14:imgEffect>
                      <a14:saturation sat="304000"/>
                    </a14:imgEffect>
                    <a14:imgEffect>
                      <a14:brightnessContrast bright="-41000" contrast="96000"/>
                    </a14:imgEffect>
                  </a14:imgLayer>
                </a14:imgProps>
              </a:ext>
            </a:extLst>
          </a:blip>
          <a:stretch>
            <a:fillRect/>
          </a:stretch>
        </p:blipFill>
        <p:spPr>
          <a:xfrm rot="5400000">
            <a:off x="9287507" y="3767202"/>
            <a:ext cx="384073" cy="5260350"/>
          </a:xfrm>
          <a:prstGeom prst="rect">
            <a:avLst/>
          </a:prstGeom>
          <a:solidFill>
            <a:srgbClr val="8E459D"/>
          </a:solidFill>
          <a:ln>
            <a:noFill/>
          </a:ln>
          <a:effectLst>
            <a:softEdge rad="31750"/>
          </a:effectLst>
        </p:spPr>
      </p:pic>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AB753B-6521-4081-3CAB-885A3853951F}"/>
              </a:ext>
            </a:extLst>
          </p:cNvPr>
          <p:cNvSpPr txBox="1"/>
          <p:nvPr/>
        </p:nvSpPr>
        <p:spPr>
          <a:xfrm>
            <a:off x="3370217" y="0"/>
            <a:ext cx="8821783" cy="1446550"/>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DIE DOPPELTE BEREITSCHAFT DES PAULUS</a:t>
            </a:r>
          </a:p>
        </p:txBody>
      </p:sp>
      <p:sp>
        <p:nvSpPr>
          <p:cNvPr id="5" name="CuadroTexto 4">
            <a:extLst>
              <a:ext uri="{FF2B5EF4-FFF2-40B4-BE49-F238E27FC236}">
                <a16:creationId xmlns:a16="http://schemas.microsoft.com/office/drawing/2014/main" id="{01236ED0-9208-C01D-95D0-F5E6BF304721}"/>
              </a:ext>
            </a:extLst>
          </p:cNvPr>
          <p:cNvSpPr txBox="1"/>
          <p:nvPr/>
        </p:nvSpPr>
        <p:spPr>
          <a:xfrm>
            <a:off x="-24633" y="1243473"/>
            <a:ext cx="12241266" cy="769441"/>
          </a:xfrm>
          <a:prstGeom prst="rect">
            <a:avLst/>
          </a:prstGeom>
          <a:noFill/>
        </p:spPr>
        <p:txBody>
          <a:bodyPr wrap="square">
            <a:spAutoFit/>
          </a:bodyPr>
          <a:lstStyle/>
          <a:p>
            <a:pPr algn="ctr"/>
            <a:r>
              <a:rPr lang="en" sz="2000" b="1" dirty="0">
                <a:solidFill>
                  <a:srgbClr val="652593"/>
                </a:solidFill>
                <a:effectLst>
                  <a:outerShdw blurRad="38100" dist="38100" dir="2700000" algn="tl">
                    <a:srgbClr val="000000">
                      <a:alpha val="43137"/>
                    </a:srgbClr>
                  </a:outerShdw>
                </a:effectLst>
                <a:latin typeface="Candara" panose="020E0502030303020204" pitchFamily="34" charset="0"/>
              </a:rPr>
              <a:t>“</a:t>
            </a:r>
            <a:r>
              <a:rPr lang="de-DE" sz="2000" b="1" dirty="0">
                <a:solidFill>
                  <a:srgbClr val="652593"/>
                </a:solidFill>
                <a:effectLst>
                  <a:outerShdw blurRad="38100" dist="38100" dir="2700000" algn="tl">
                    <a:srgbClr val="000000">
                      <a:alpha val="43137"/>
                    </a:srgbClr>
                  </a:outerShdw>
                </a:effectLst>
                <a:latin typeface="Candara" panose="020E0502030303020204" pitchFamily="34" charset="0"/>
              </a:rPr>
              <a:t>Denn es setzt mir beides hart zu: Ich habe Lust, aus der Welt zu scheiden und bei CHRISTUS zu sein, </a:t>
            </a:r>
            <a:br>
              <a:rPr lang="de-DE" sz="2000" b="1" dirty="0">
                <a:solidFill>
                  <a:srgbClr val="652593"/>
                </a:solidFill>
                <a:effectLst>
                  <a:outerShdw blurRad="38100" dist="38100" dir="2700000" algn="tl">
                    <a:srgbClr val="000000">
                      <a:alpha val="43137"/>
                    </a:srgbClr>
                  </a:outerShdw>
                </a:effectLst>
                <a:latin typeface="Candara" panose="020E0502030303020204" pitchFamily="34" charset="0"/>
              </a:rPr>
            </a:br>
            <a:r>
              <a:rPr lang="de-DE" sz="2000" b="1" dirty="0">
                <a:solidFill>
                  <a:srgbClr val="652593"/>
                </a:solidFill>
                <a:effectLst>
                  <a:outerShdw blurRad="38100" dist="38100" dir="2700000" algn="tl">
                    <a:srgbClr val="000000">
                      <a:alpha val="43137"/>
                    </a:srgbClr>
                  </a:outerShdw>
                </a:effectLst>
                <a:latin typeface="Candara" panose="020E0502030303020204" pitchFamily="34" charset="0"/>
              </a:rPr>
              <a:t>was auch viel besser wäre; aber es ist nötiger, im Fleisch zu bleiben um euretwillen.</a:t>
            </a:r>
            <a:r>
              <a:rPr lang="en" sz="2000" b="1" dirty="0">
                <a:solidFill>
                  <a:srgbClr val="652593"/>
                </a:solidFill>
                <a:effectLst>
                  <a:outerShdw blurRad="38100" dist="38100" dir="2700000" algn="tl">
                    <a:srgbClr val="000000">
                      <a:alpha val="43137"/>
                    </a:srgbClr>
                  </a:outerShdw>
                </a:effectLst>
                <a:latin typeface="Candara" panose="020E0502030303020204" pitchFamily="34" charset="0"/>
              </a:rPr>
              <a:t>”</a:t>
            </a:r>
            <a:r>
              <a:rPr lang="en" sz="2400" b="1" dirty="0">
                <a:solidFill>
                  <a:srgbClr val="652593"/>
                </a:solidFill>
                <a:effectLst>
                  <a:outerShdw blurRad="38100" dist="38100" dir="2700000" algn="tl">
                    <a:srgbClr val="000000">
                      <a:alpha val="43137"/>
                    </a:srgbClr>
                  </a:outerShdw>
                </a:effectLst>
                <a:latin typeface="Candara" panose="020E0502030303020204" pitchFamily="34" charset="0"/>
              </a:rPr>
              <a:t> </a:t>
            </a:r>
            <a:r>
              <a:rPr lang="en" b="1" dirty="0">
                <a:solidFill>
                  <a:srgbClr val="652593"/>
                </a:solidFill>
                <a:effectLst>
                  <a:outerShdw blurRad="38100" dist="38100" dir="2700000" algn="tl">
                    <a:srgbClr val="000000">
                      <a:alpha val="43137"/>
                    </a:srgbClr>
                  </a:outerShdw>
                </a:effectLst>
                <a:latin typeface="Candara" panose="020E0502030303020204" pitchFamily="34" charset="0"/>
              </a:rPr>
              <a:t>(Philipper 1:23-24</a:t>
            </a:r>
            <a:r>
              <a:rPr lang="en" sz="1400" b="1" dirty="0">
                <a:solidFill>
                  <a:srgbClr val="652593"/>
                </a:solidFill>
                <a:effectLst>
                  <a:outerShdw blurRad="38100" dist="38100" dir="2700000" algn="tl">
                    <a:srgbClr val="000000">
                      <a:alpha val="43137"/>
                    </a:srgbClr>
                  </a:outerShdw>
                </a:effectLst>
                <a:latin typeface="Candara" panose="020E0502030303020204" pitchFamily="34" charset="0"/>
              </a:rPr>
              <a:t> </a:t>
            </a:r>
            <a:r>
              <a:rPr lang="en" b="1" dirty="0">
                <a:solidFill>
                  <a:srgbClr val="652593"/>
                </a:solidFill>
                <a:effectLst>
                  <a:outerShdw blurRad="38100" dist="38100" dir="2700000" algn="tl">
                    <a:srgbClr val="000000">
                      <a:alpha val="43137"/>
                    </a:srgbClr>
                  </a:outerShdw>
                </a:effectLst>
                <a:latin typeface="Candara" panose="020E0502030303020204" pitchFamily="34" charset="0"/>
              </a:rPr>
              <a:t>)</a:t>
            </a:r>
            <a:endParaRPr lang="es-ES" sz="2400" b="1" dirty="0">
              <a:solidFill>
                <a:srgbClr val="652593"/>
              </a:solidFill>
              <a:effectLst>
                <a:outerShdw blurRad="38100" dist="38100" dir="2700000" algn="tl">
                  <a:srgbClr val="000000">
                    <a:alpha val="43137"/>
                  </a:srgbClr>
                </a:outerShdw>
              </a:effectLst>
              <a:latin typeface="Candara" panose="020E0502030303020204" pitchFamily="34"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590550" y="2111430"/>
            <a:ext cx="11010900" cy="707886"/>
          </a:xfrm>
          <a:prstGeom prst="rect">
            <a:avLst/>
          </a:prstGeom>
          <a:noFill/>
        </p:spPr>
        <p:txBody>
          <a:bodyPr wrap="square" rtlCol="0">
            <a:spAutoFit/>
          </a:bodyPr>
          <a:lstStyle/>
          <a:p>
            <a:pPr algn="ctr">
              <a:spcBef>
                <a:spcPts val="600"/>
              </a:spcBef>
            </a:pPr>
            <a:r>
              <a:rPr lang="de-DE" sz="2000" b="1" dirty="0"/>
              <a:t>Obwohl er keine Entscheidung treffen konnte, </a:t>
            </a:r>
            <a:br>
              <a:rPr lang="de-DE" sz="2000" b="1" dirty="0"/>
            </a:br>
            <a:r>
              <a:rPr lang="de-DE" sz="2000" b="1" dirty="0"/>
              <a:t>ist Paulus zwischen zwei Möglichkeiten hin- und hergerissen (Phil. 1,23-24):</a:t>
            </a:r>
            <a:endParaRPr lang="en" sz="2000" b="1" dirty="0"/>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1091027883"/>
              </p:ext>
            </p:extLst>
          </p:nvPr>
        </p:nvGraphicFramePr>
        <p:xfrm>
          <a:off x="1574906" y="3429000"/>
          <a:ext cx="3388444" cy="14938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24633" y="5363804"/>
            <a:ext cx="12192000" cy="1107996"/>
          </a:xfrm>
          <a:prstGeom prst="rect">
            <a:avLst/>
          </a:prstGeom>
          <a:noFill/>
        </p:spPr>
        <p:txBody>
          <a:bodyPr wrap="square" rtlCol="0">
            <a:spAutoFit/>
          </a:bodyPr>
          <a:lstStyle/>
          <a:p>
            <a:pPr algn="ctr">
              <a:spcBef>
                <a:spcPts val="600"/>
              </a:spcBef>
            </a:pPr>
            <a:r>
              <a:rPr lang="de-DE" sz="2200" b="1" dirty="0"/>
              <a:t>Wenn wir diesen Text isoliert betrachten, können wir daraus schließen, </a:t>
            </a:r>
            <a:br>
              <a:rPr lang="de-DE" sz="2200" b="1" dirty="0"/>
            </a:br>
            <a:r>
              <a:rPr lang="de-DE" sz="2200" b="1" dirty="0"/>
              <a:t>dass Paulus lehrt, dass wir unmittelbar nach unserem Tod in den Himmel aufsteigen, </a:t>
            </a:r>
            <a:br>
              <a:rPr lang="de-DE" sz="2200" b="1" dirty="0"/>
            </a:br>
            <a:r>
              <a:rPr lang="de-DE" sz="2200" b="1" dirty="0"/>
              <a:t>um bei JESUS zu sein, was anderen Bibelstellen widerspricht (Prediger 9,5; Psalm 6,5).</a:t>
            </a:r>
            <a:endParaRPr lang="en" sz="2200" b="1" dirty="0"/>
          </a:p>
        </p:txBody>
      </p:sp>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1656651571"/>
              </p:ext>
            </p:extLst>
          </p:nvPr>
        </p:nvGraphicFramePr>
        <p:xfrm>
          <a:off x="6096000" y="3455762"/>
          <a:ext cx="4112343" cy="14938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Scrollen: horizontal 9">
            <a:extLst>
              <a:ext uri="{FF2B5EF4-FFF2-40B4-BE49-F238E27FC236}">
                <a16:creationId xmlns:a16="http://schemas.microsoft.com/office/drawing/2014/main" id="{E01AEE49-1B8A-61C3-B382-7BF0E0ACDE80}"/>
              </a:ext>
            </a:extLst>
          </p:cNvPr>
          <p:cNvSpPr/>
          <p:nvPr/>
        </p:nvSpPr>
        <p:spPr>
          <a:xfrm>
            <a:off x="123826" y="52349"/>
            <a:ext cx="2683542" cy="994092"/>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Di, 13. Jan‘26 – Zuversichtlich sein</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0">
                                            <p:bg/>
                                          </p:spTgt>
                                        </p:tgtEl>
                                        <p:attrNameLst>
                                          <p:attrName>style.visibility</p:attrName>
                                        </p:attrNameLst>
                                      </p:cBhvr>
                                      <p:to>
                                        <p:strVal val="visible"/>
                                      </p:to>
                                    </p:set>
                                    <p:animEffect transition="in" filter="wipe(left)">
                                      <p:cBhvr>
                                        <p:cTn id="33" dur="500"/>
                                        <p:tgtEl>
                                          <p:spTgt spid="10">
                                            <p:bg/>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wipe(left)">
                                      <p:cBhvr>
                                        <p:cTn id="36" dur="500"/>
                                        <p:tgtEl>
                                          <p:spTgt spid="10">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46"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7"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8" dur="500"/>
                                        <p:tgtEl>
                                          <p:spTgt spid="8">
                                            <p:graphicEl>
                                              <a:dgm id="{83E88046-A194-415E-8A92-A3662C26B42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53" dur="500"/>
                                        <p:tgtEl>
                                          <p:spTgt spid="8">
                                            <p:graphicEl>
                                              <a:dgm id="{10A9572C-7F60-4466-8174-9ED95DEE32E9}"/>
                                            </p:graphicEl>
                                          </p:spTgt>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56" dur="500"/>
                                        <p:tgtEl>
                                          <p:spTgt spid="8">
                                            <p:graphicEl>
                                              <a:dgm id="{128B0986-78E7-436E-BDAD-33EA69DEFAB2}"/>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61"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83E88046-A194-415E-8A92-A3662C26B427}"/>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8" dur="500"/>
                                        <p:tgtEl>
                                          <p:spTgt spid="2">
                                            <p:graphicEl>
                                              <a:dgm id="{10A9572C-7F60-4466-8174-9ED95DEE32E9}"/>
                                            </p:graphicEl>
                                          </p:spTgt>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71" dur="500"/>
                                        <p:tgtEl>
                                          <p:spTgt spid="2">
                                            <p:graphicEl>
                                              <a:dgm id="{128B0986-78E7-436E-BDAD-33EA69DEFAB2}"/>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0"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6DA926-0F54-49DF-34F9-1E22203BCA49}"/>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CFD7A602-512D-F3D6-DFA9-04B3B71F7941}"/>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13557DB-0FD1-33E3-BC04-E030752C9D97}"/>
              </a:ext>
            </a:extLst>
          </p:cNvPr>
          <p:cNvSpPr txBox="1"/>
          <p:nvPr/>
        </p:nvSpPr>
        <p:spPr>
          <a:xfrm>
            <a:off x="3370217" y="0"/>
            <a:ext cx="8821783" cy="1446550"/>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DIE DOPPELTE BEREITSCHAFT DES PAULUS</a:t>
            </a:r>
          </a:p>
        </p:txBody>
      </p:sp>
      <p:sp>
        <p:nvSpPr>
          <p:cNvPr id="5" name="CuadroTexto 4">
            <a:extLst>
              <a:ext uri="{FF2B5EF4-FFF2-40B4-BE49-F238E27FC236}">
                <a16:creationId xmlns:a16="http://schemas.microsoft.com/office/drawing/2014/main" id="{44D180D0-4F24-7665-013F-D474620ACFBE}"/>
              </a:ext>
            </a:extLst>
          </p:cNvPr>
          <p:cNvSpPr txBox="1"/>
          <p:nvPr/>
        </p:nvSpPr>
        <p:spPr>
          <a:xfrm>
            <a:off x="-24633" y="1243473"/>
            <a:ext cx="12241266" cy="769441"/>
          </a:xfrm>
          <a:prstGeom prst="rect">
            <a:avLst/>
          </a:prstGeom>
          <a:noFill/>
        </p:spPr>
        <p:txBody>
          <a:bodyPr wrap="square">
            <a:spAutoFit/>
          </a:bodyPr>
          <a:lstStyle/>
          <a:p>
            <a:pPr algn="ctr"/>
            <a:r>
              <a:rPr lang="en" sz="2000" b="1" dirty="0">
                <a:solidFill>
                  <a:srgbClr val="652593"/>
                </a:solidFill>
                <a:effectLst>
                  <a:outerShdw blurRad="38100" dist="38100" dir="2700000" algn="tl">
                    <a:srgbClr val="000000">
                      <a:alpha val="43137"/>
                    </a:srgbClr>
                  </a:outerShdw>
                </a:effectLst>
                <a:latin typeface="Candara" panose="020E0502030303020204" pitchFamily="34" charset="0"/>
              </a:rPr>
              <a:t>“</a:t>
            </a:r>
            <a:r>
              <a:rPr lang="de-DE" sz="2000" b="1" dirty="0">
                <a:solidFill>
                  <a:srgbClr val="652593"/>
                </a:solidFill>
                <a:effectLst>
                  <a:outerShdw blurRad="38100" dist="38100" dir="2700000" algn="tl">
                    <a:srgbClr val="000000">
                      <a:alpha val="43137"/>
                    </a:srgbClr>
                  </a:outerShdw>
                </a:effectLst>
                <a:latin typeface="Candara" panose="020E0502030303020204" pitchFamily="34" charset="0"/>
              </a:rPr>
              <a:t>Denn es setzt mir beides hart zu: Ich habe Lust, aus der Welt zu scheiden und bei CHRISTUS zu sein, </a:t>
            </a:r>
            <a:br>
              <a:rPr lang="de-DE" sz="2000" b="1" dirty="0">
                <a:solidFill>
                  <a:srgbClr val="652593"/>
                </a:solidFill>
                <a:effectLst>
                  <a:outerShdw blurRad="38100" dist="38100" dir="2700000" algn="tl">
                    <a:srgbClr val="000000">
                      <a:alpha val="43137"/>
                    </a:srgbClr>
                  </a:outerShdw>
                </a:effectLst>
                <a:latin typeface="Candara" panose="020E0502030303020204" pitchFamily="34" charset="0"/>
              </a:rPr>
            </a:br>
            <a:r>
              <a:rPr lang="de-DE" sz="2000" b="1" dirty="0">
                <a:solidFill>
                  <a:srgbClr val="652593"/>
                </a:solidFill>
                <a:effectLst>
                  <a:outerShdw blurRad="38100" dist="38100" dir="2700000" algn="tl">
                    <a:srgbClr val="000000">
                      <a:alpha val="43137"/>
                    </a:srgbClr>
                  </a:outerShdw>
                </a:effectLst>
                <a:latin typeface="Candara" panose="020E0502030303020204" pitchFamily="34" charset="0"/>
              </a:rPr>
              <a:t>was auch viel besser wäre; aber es ist nötiger, im Fleisch zu bleiben um euretwillen.</a:t>
            </a:r>
            <a:r>
              <a:rPr lang="en" sz="2000" b="1" dirty="0">
                <a:solidFill>
                  <a:srgbClr val="652593"/>
                </a:solidFill>
                <a:effectLst>
                  <a:outerShdw blurRad="38100" dist="38100" dir="2700000" algn="tl">
                    <a:srgbClr val="000000">
                      <a:alpha val="43137"/>
                    </a:srgbClr>
                  </a:outerShdw>
                </a:effectLst>
                <a:latin typeface="Candara" panose="020E0502030303020204" pitchFamily="34" charset="0"/>
              </a:rPr>
              <a:t>”</a:t>
            </a:r>
            <a:r>
              <a:rPr lang="en" sz="2400" b="1" dirty="0">
                <a:solidFill>
                  <a:srgbClr val="652593"/>
                </a:solidFill>
                <a:effectLst>
                  <a:outerShdw blurRad="38100" dist="38100" dir="2700000" algn="tl">
                    <a:srgbClr val="000000">
                      <a:alpha val="43137"/>
                    </a:srgbClr>
                  </a:outerShdw>
                </a:effectLst>
                <a:latin typeface="Candara" panose="020E0502030303020204" pitchFamily="34" charset="0"/>
              </a:rPr>
              <a:t> </a:t>
            </a:r>
            <a:r>
              <a:rPr lang="en" b="1" dirty="0">
                <a:solidFill>
                  <a:srgbClr val="652593"/>
                </a:solidFill>
                <a:effectLst>
                  <a:outerShdw blurRad="38100" dist="38100" dir="2700000" algn="tl">
                    <a:srgbClr val="000000">
                      <a:alpha val="43137"/>
                    </a:srgbClr>
                  </a:outerShdw>
                </a:effectLst>
                <a:latin typeface="Candara" panose="020E0502030303020204" pitchFamily="34" charset="0"/>
              </a:rPr>
              <a:t>(Philipper 1:23-24</a:t>
            </a:r>
            <a:r>
              <a:rPr lang="en" sz="1400" b="1" dirty="0">
                <a:solidFill>
                  <a:srgbClr val="652593"/>
                </a:solidFill>
                <a:effectLst>
                  <a:outerShdw blurRad="38100" dist="38100" dir="2700000" algn="tl">
                    <a:srgbClr val="000000">
                      <a:alpha val="43137"/>
                    </a:srgbClr>
                  </a:outerShdw>
                </a:effectLst>
                <a:latin typeface="Candara" panose="020E0502030303020204" pitchFamily="34" charset="0"/>
              </a:rPr>
              <a:t> </a:t>
            </a:r>
            <a:r>
              <a:rPr lang="en" b="1" dirty="0">
                <a:solidFill>
                  <a:srgbClr val="652593"/>
                </a:solidFill>
                <a:effectLst>
                  <a:outerShdw blurRad="38100" dist="38100" dir="2700000" algn="tl">
                    <a:srgbClr val="000000">
                      <a:alpha val="43137"/>
                    </a:srgbClr>
                  </a:outerShdw>
                </a:effectLst>
                <a:latin typeface="Candara" panose="020E0502030303020204" pitchFamily="34" charset="0"/>
              </a:rPr>
              <a:t>)</a:t>
            </a:r>
            <a:endParaRPr lang="es-ES" sz="2400" b="1" dirty="0">
              <a:solidFill>
                <a:srgbClr val="652593"/>
              </a:solidFill>
              <a:effectLst>
                <a:outerShdw blurRad="38100" dist="38100" dir="2700000" algn="tl">
                  <a:srgbClr val="000000">
                    <a:alpha val="43137"/>
                  </a:srgbClr>
                </a:outerShdw>
              </a:effectLst>
              <a:latin typeface="Candara" panose="020E0502030303020204" pitchFamily="34" charset="0"/>
            </a:endParaRPr>
          </a:p>
        </p:txBody>
      </p:sp>
      <p:pic>
        <p:nvPicPr>
          <p:cNvPr id="4" name="Imagen 3" descr="Dibujo de una persona&#10;&#10;El contenido generado por IA puede ser incorrecto.">
            <a:extLst>
              <a:ext uri="{FF2B5EF4-FFF2-40B4-BE49-F238E27FC236}">
                <a16:creationId xmlns:a16="http://schemas.microsoft.com/office/drawing/2014/main" id="{3D72F7D3-B8A2-304E-02C5-00ABC05D0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1917" y="1951077"/>
            <a:ext cx="5106258" cy="4744998"/>
          </a:xfrm>
          <a:prstGeom prst="rect">
            <a:avLst/>
          </a:prstGeom>
          <a:effectLst>
            <a:softEdge rad="317500"/>
          </a:effectLst>
        </p:spPr>
      </p:pic>
      <p:sp>
        <p:nvSpPr>
          <p:cNvPr id="11" name="CuadroTexto 10">
            <a:extLst>
              <a:ext uri="{FF2B5EF4-FFF2-40B4-BE49-F238E27FC236}">
                <a16:creationId xmlns:a16="http://schemas.microsoft.com/office/drawing/2014/main" id="{580D28CC-5778-1EFA-D109-F7BDD663BEF6}"/>
              </a:ext>
            </a:extLst>
          </p:cNvPr>
          <p:cNvSpPr txBox="1"/>
          <p:nvPr/>
        </p:nvSpPr>
        <p:spPr>
          <a:xfrm>
            <a:off x="189642" y="3857806"/>
            <a:ext cx="6772275" cy="2877711"/>
          </a:xfrm>
          <a:prstGeom prst="rect">
            <a:avLst/>
          </a:prstGeom>
          <a:noFill/>
        </p:spPr>
        <p:txBody>
          <a:bodyPr wrap="square">
            <a:spAutoFit/>
          </a:bodyPr>
          <a:lstStyle/>
          <a:p>
            <a:pPr algn="ctr">
              <a:spcBef>
                <a:spcPts val="600"/>
              </a:spcBef>
            </a:pPr>
            <a:r>
              <a:rPr lang="de-DE" sz="2200" b="1" dirty="0"/>
              <a:t>An anderer Stelle vergleicht Paulus </a:t>
            </a:r>
            <a:br>
              <a:rPr lang="de-DE" sz="2200" b="1" dirty="0"/>
            </a:br>
            <a:r>
              <a:rPr lang="de-DE" sz="2200" b="1" dirty="0"/>
              <a:t>den Körper mit einem Zelt, das zerstört wird (stirbt), um mit Unsterblichkeit bekleidet zu werden </a:t>
            </a:r>
            <a:br>
              <a:rPr lang="de-DE" sz="2200" b="1" dirty="0"/>
            </a:br>
            <a:r>
              <a:rPr lang="de-DE" sz="2200" b="1" dirty="0"/>
              <a:t>(2 Kor 5,1-4). </a:t>
            </a:r>
          </a:p>
          <a:p>
            <a:pPr algn="ctr">
              <a:spcBef>
                <a:spcPts val="600"/>
              </a:spcBef>
            </a:pPr>
            <a:r>
              <a:rPr lang="de-DE" sz="2200" b="1" dirty="0"/>
              <a:t>Er stellt jedoch klar, </a:t>
            </a:r>
            <a:br>
              <a:rPr lang="de-DE" sz="2200" b="1" dirty="0"/>
            </a:br>
            <a:r>
              <a:rPr lang="de-DE" sz="2200" b="1" dirty="0"/>
              <a:t>dass diese Bekleidung </a:t>
            </a:r>
            <a:br>
              <a:rPr lang="de-DE" sz="2200" b="1" dirty="0"/>
            </a:br>
            <a:r>
              <a:rPr lang="de-DE" sz="2200" b="1" dirty="0"/>
              <a:t>bei der Wiederkunft CHRISTI geschieht </a:t>
            </a:r>
            <a:br>
              <a:rPr lang="de-DE" sz="2200" b="1" dirty="0"/>
            </a:br>
            <a:r>
              <a:rPr lang="de-DE" sz="2200" b="1" dirty="0"/>
              <a:t>und nicht im Moment des Todes (1 Kor 15,42, 51-54).</a:t>
            </a:r>
            <a:endParaRPr lang="en" sz="2200" b="1" dirty="0"/>
          </a:p>
        </p:txBody>
      </p:sp>
      <p:sp>
        <p:nvSpPr>
          <p:cNvPr id="13" name="CuadroTexto 12">
            <a:extLst>
              <a:ext uri="{FF2B5EF4-FFF2-40B4-BE49-F238E27FC236}">
                <a16:creationId xmlns:a16="http://schemas.microsoft.com/office/drawing/2014/main" id="{90D3AF3E-BE3E-621C-344F-D4B95DB4A0D3}"/>
              </a:ext>
            </a:extLst>
          </p:cNvPr>
          <p:cNvSpPr txBox="1"/>
          <p:nvPr/>
        </p:nvSpPr>
        <p:spPr>
          <a:xfrm>
            <a:off x="265841" y="2150530"/>
            <a:ext cx="6696076" cy="1569660"/>
          </a:xfrm>
          <a:prstGeom prst="rect">
            <a:avLst/>
          </a:prstGeom>
          <a:noFill/>
        </p:spPr>
        <p:txBody>
          <a:bodyPr wrap="square">
            <a:spAutoFit/>
          </a:bodyPr>
          <a:lstStyle/>
          <a:p>
            <a:pPr algn="ctr">
              <a:spcBef>
                <a:spcPts val="600"/>
              </a:spcBef>
            </a:pPr>
            <a:r>
              <a:rPr lang="de-DE" sz="2400" b="1" dirty="0"/>
              <a:t>Im selben Brief an die Philipper sagt er, </a:t>
            </a:r>
            <a:br>
              <a:rPr lang="de-DE" sz="2400" b="1" dirty="0"/>
            </a:br>
            <a:r>
              <a:rPr lang="de-DE" sz="2400" b="1" dirty="0"/>
              <a:t>dass er auf den Moment der Auferstehung warten muss, um ganz bei CHRISTUS zu sein (Phil 3,8-11).</a:t>
            </a:r>
            <a:endParaRPr lang="en" sz="2400" b="1" dirty="0"/>
          </a:p>
        </p:txBody>
      </p:sp>
      <p:sp>
        <p:nvSpPr>
          <p:cNvPr id="10" name="Scrollen: horizontal 9">
            <a:extLst>
              <a:ext uri="{FF2B5EF4-FFF2-40B4-BE49-F238E27FC236}">
                <a16:creationId xmlns:a16="http://schemas.microsoft.com/office/drawing/2014/main" id="{2CBE7491-07F0-EFA5-51CD-B537F85C45F7}"/>
              </a:ext>
            </a:extLst>
          </p:cNvPr>
          <p:cNvSpPr/>
          <p:nvPr/>
        </p:nvSpPr>
        <p:spPr>
          <a:xfrm>
            <a:off x="123826" y="52349"/>
            <a:ext cx="2683542" cy="994092"/>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Di, 13. Jan‘26 – Zuversichtlich sein</a:t>
            </a:r>
          </a:p>
        </p:txBody>
      </p:sp>
    </p:spTree>
    <p:extLst>
      <p:ext uri="{BB962C8B-B14F-4D97-AF65-F5344CB8AC3E}">
        <p14:creationId xmlns:p14="http://schemas.microsoft.com/office/powerpoint/2010/main" val="308971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752976" y="674400"/>
            <a:ext cx="7019924" cy="5509200"/>
          </a:xfrm>
          <a:prstGeom prst="rect">
            <a:avLst/>
          </a:prstGeom>
          <a:noFill/>
        </p:spPr>
        <p:txBody>
          <a:bodyPr wrap="square">
            <a:spAutoFit/>
          </a:bodyPr>
          <a:lstStyle/>
          <a:p>
            <a:pPr algn="ctr"/>
            <a:r>
              <a:rPr lang="de-DE" sz="8800" b="1" dirty="0">
                <a:ln w="22225">
                  <a:solidFill>
                    <a:srgbClr val="00766E"/>
                  </a:solidFill>
                  <a:prstDash val="solid"/>
                </a:ln>
                <a:solidFill>
                  <a:schemeClr val="accent2">
                    <a:lumMod val="40000"/>
                    <a:lumOff val="60000"/>
                  </a:schemeClr>
                </a:solidFill>
                <a:effectLst>
                  <a:outerShdw blurRad="38100" dist="38100" dir="2700000" algn="tl">
                    <a:srgbClr val="000000">
                      <a:alpha val="43137"/>
                    </a:srgbClr>
                  </a:outerShdw>
                </a:effectLst>
              </a:rPr>
              <a:t>Was meint </a:t>
            </a:r>
            <a:r>
              <a:rPr lang="de-DE" sz="8800" b="1" dirty="0">
                <a:ln w="22225">
                  <a:solidFill>
                    <a:srgbClr val="00766E"/>
                  </a:solidFill>
                  <a:prstDash val="solid"/>
                </a:ln>
                <a:solidFill>
                  <a:srgbClr val="FFFF00"/>
                </a:solidFill>
                <a:effectLst>
                  <a:outerShdw blurRad="38100" dist="38100" dir="2700000" algn="tl">
                    <a:srgbClr val="000000">
                      <a:alpha val="43137"/>
                    </a:srgbClr>
                  </a:outerShdw>
                </a:effectLst>
              </a:rPr>
              <a:t>“Für </a:t>
            </a:r>
            <a:r>
              <a:rPr lang="de-DE" sz="8800" b="1" dirty="0">
                <a:ln w="22225">
                  <a:solidFill>
                    <a:srgbClr val="00766E"/>
                  </a:solidFill>
                  <a:prstDash val="solid"/>
                </a:ln>
                <a:solidFill>
                  <a:schemeClr val="bg1"/>
                </a:solidFill>
                <a:effectLst>
                  <a:outerShdw blurRad="38100" dist="38100" dir="2700000" algn="tl">
                    <a:srgbClr val="000000">
                      <a:alpha val="43137"/>
                    </a:srgbClr>
                  </a:outerShdw>
                </a:effectLst>
              </a:rPr>
              <a:t>CHRISTUS</a:t>
            </a:r>
            <a:r>
              <a:rPr lang="de-DE" sz="8800" b="1" dirty="0">
                <a:ln w="22225">
                  <a:solidFill>
                    <a:srgbClr val="00766E"/>
                  </a:solidFill>
                  <a:prstDash val="solid"/>
                </a:ln>
                <a:solidFill>
                  <a:srgbClr val="E5A5E2"/>
                </a:solidFill>
                <a:effectLst>
                  <a:outerShdw blurRad="38100" dist="38100" dir="2700000" algn="tl">
                    <a:srgbClr val="000000">
                      <a:alpha val="43137"/>
                    </a:srgbClr>
                  </a:outerShdw>
                </a:effectLst>
              </a:rPr>
              <a:t> </a:t>
            </a:r>
            <a:br>
              <a:rPr lang="de-DE" sz="8800" b="1" dirty="0">
                <a:ln w="22225">
                  <a:solidFill>
                    <a:srgbClr val="00766E"/>
                  </a:solidFill>
                  <a:prstDash val="solid"/>
                </a:ln>
                <a:solidFill>
                  <a:srgbClr val="E5A5E2"/>
                </a:solidFill>
                <a:effectLst>
                  <a:outerShdw blurRad="38100" dist="38100" dir="2700000" algn="tl">
                    <a:srgbClr val="000000">
                      <a:alpha val="43137"/>
                    </a:srgbClr>
                  </a:outerShdw>
                </a:effectLst>
              </a:rPr>
            </a:br>
            <a:r>
              <a:rPr lang="de-DE" sz="8800" b="1" dirty="0">
                <a:ln w="22225">
                  <a:solidFill>
                    <a:srgbClr val="00766E"/>
                  </a:solidFill>
                  <a:prstDash val="solid"/>
                </a:ln>
                <a:solidFill>
                  <a:srgbClr val="FFFF00"/>
                </a:solidFill>
                <a:effectLst>
                  <a:outerShdw blurRad="38100" dist="38100" dir="2700000" algn="tl">
                    <a:srgbClr val="000000">
                      <a:alpha val="43137"/>
                    </a:srgbClr>
                  </a:outerShdw>
                </a:effectLst>
              </a:rPr>
              <a:t>leben”?</a:t>
            </a:r>
            <a:endParaRPr lang="en" sz="8800" b="1" dirty="0">
              <a:ln w="22225">
                <a:solidFill>
                  <a:srgbClr val="00766E"/>
                </a:solidFill>
                <a:prstDash val="solid"/>
              </a:ln>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5904279" y="1249681"/>
            <a:ext cx="6179873" cy="5532734"/>
          </a:xfrm>
          <a:prstGeom prst="rect">
            <a:avLst/>
          </a:prstGeom>
          <a:effectLst>
            <a:innerShdw blurRad="114300">
              <a:prstClr val="black"/>
            </a:innerShdw>
            <a:softEdge rad="127000"/>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3291841" y="-58992"/>
            <a:ext cx="8900160" cy="1323439"/>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de-DE"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VERHALTE DICH SO, WIE ES DEM EVANGELIUM ENTSPRICHT</a:t>
            </a:r>
            <a:endParaRPr lang="e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94E1B369-1D9E-615E-8E29-15F94A472DE4}"/>
              </a:ext>
            </a:extLst>
          </p:cNvPr>
          <p:cNvSpPr txBox="1"/>
          <p:nvPr/>
        </p:nvSpPr>
        <p:spPr>
          <a:xfrm>
            <a:off x="3990108" y="1095519"/>
            <a:ext cx="8201892" cy="400110"/>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en" sz="2000" b="1" dirty="0">
                <a:solidFill>
                  <a:srgbClr val="C00000"/>
                </a:solidFill>
                <a:effectLst/>
                <a:latin typeface="Candara" panose="020E0502030303020204" pitchFamily="34" charset="0"/>
              </a:rPr>
              <a:t>“</a:t>
            </a:r>
            <a:r>
              <a:rPr lang="de-DE" sz="2000" b="1" dirty="0">
                <a:solidFill>
                  <a:srgbClr val="C00000"/>
                </a:solidFill>
                <a:latin typeface="Candara" panose="020E0502030303020204" pitchFamily="34" charset="0"/>
              </a:rPr>
              <a:t>Wandelt nur würdig des Evangeliums Christi</a:t>
            </a:r>
            <a:r>
              <a:rPr lang="en" sz="2000" b="1" dirty="0">
                <a:solidFill>
                  <a:srgbClr val="C00000"/>
                </a:solidFill>
                <a:effectLst/>
                <a:latin typeface="Candara" panose="020E0502030303020204" pitchFamily="34" charset="0"/>
              </a:rPr>
              <a:t>” </a:t>
            </a:r>
            <a:r>
              <a:rPr lang="en" sz="1600" b="1" dirty="0">
                <a:solidFill>
                  <a:srgbClr val="C00000"/>
                </a:solidFill>
                <a:effectLst/>
                <a:latin typeface="Candara" panose="020E0502030303020204" pitchFamily="34" charset="0"/>
              </a:rPr>
              <a:t>(Philipper 1:27a)</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8" y="2045791"/>
            <a:ext cx="5988152" cy="2877711"/>
          </a:xfrm>
          <a:prstGeom prst="rect">
            <a:avLst/>
          </a:prstGeom>
          <a:noFill/>
        </p:spPr>
        <p:txBody>
          <a:bodyPr wrap="square" rtlCol="0">
            <a:spAutoFit/>
          </a:bodyPr>
          <a:lstStyle/>
          <a:p>
            <a:pPr algn="ctr">
              <a:spcBef>
                <a:spcPts val="600"/>
              </a:spcBef>
            </a:pPr>
            <a:r>
              <a:rPr lang="de-DE" sz="2200" b="1" dirty="0"/>
              <a:t>Der Ausdruck „euer Verhalten“ </a:t>
            </a:r>
            <a:br>
              <a:rPr lang="de-DE" sz="2200" b="1" dirty="0"/>
            </a:br>
            <a:r>
              <a:rPr lang="de-DE" sz="2200" b="1" dirty="0"/>
              <a:t>ist die Übersetzung des griechischen Wortes </a:t>
            </a:r>
            <a:r>
              <a:rPr lang="de-DE" sz="2200" b="1" dirty="0" err="1"/>
              <a:t>politeuomai</a:t>
            </a:r>
            <a:r>
              <a:rPr lang="de-DE" sz="2200" b="1" dirty="0"/>
              <a:t>, </a:t>
            </a:r>
            <a:br>
              <a:rPr lang="de-DE" sz="2200" b="1" dirty="0"/>
            </a:br>
            <a:r>
              <a:rPr lang="de-DE" sz="2200" b="1" dirty="0"/>
              <a:t>was „als Bürger leben“ bedeutet. </a:t>
            </a:r>
          </a:p>
          <a:p>
            <a:pPr algn="ctr">
              <a:spcBef>
                <a:spcPts val="600"/>
              </a:spcBef>
            </a:pPr>
            <a:r>
              <a:rPr lang="de-DE" sz="2200" b="1" dirty="0"/>
              <a:t>Paulus fordert die Philipper (und uns alle) auf, uns so zu verhalten, </a:t>
            </a:r>
            <a:br>
              <a:rPr lang="de-DE" sz="2200" b="1" dirty="0"/>
            </a:br>
            <a:r>
              <a:rPr lang="de-DE" sz="2200" b="1" dirty="0"/>
              <a:t>wie es sich für Bürger des HIMMELS gehört (Phil 3,20).</a:t>
            </a:r>
            <a:endParaRPr lang="en" sz="2200" b="1" dirty="0"/>
          </a:p>
        </p:txBody>
      </p:sp>
      <p:sp>
        <p:nvSpPr>
          <p:cNvPr id="15" name="CuadroTexto 14">
            <a:extLst>
              <a:ext uri="{FF2B5EF4-FFF2-40B4-BE49-F238E27FC236}">
                <a16:creationId xmlns:a16="http://schemas.microsoft.com/office/drawing/2014/main" id="{6FB704FC-DAFB-756A-F565-6B76A1C168F0}"/>
              </a:ext>
            </a:extLst>
          </p:cNvPr>
          <p:cNvSpPr txBox="1"/>
          <p:nvPr/>
        </p:nvSpPr>
        <p:spPr>
          <a:xfrm>
            <a:off x="396666" y="5320137"/>
            <a:ext cx="5699334" cy="1200329"/>
          </a:xfrm>
          <a:prstGeom prst="rect">
            <a:avLst/>
          </a:prstGeom>
          <a:noFill/>
        </p:spPr>
        <p:txBody>
          <a:bodyPr wrap="square">
            <a:spAutoFit/>
          </a:bodyPr>
          <a:lstStyle/>
          <a:p>
            <a:pPr algn="ctr">
              <a:spcBef>
                <a:spcPts val="600"/>
              </a:spcBef>
            </a:pPr>
            <a:r>
              <a:rPr lang="de-DE" sz="2400" b="1" dirty="0"/>
              <a:t>In der Bergpredigt lehrte uns JESUS, </a:t>
            </a:r>
            <a:br>
              <a:rPr lang="de-DE" sz="2400" b="1" dirty="0"/>
            </a:br>
            <a:r>
              <a:rPr lang="de-DE" sz="2400" b="1" dirty="0"/>
              <a:t>wie die Bürger des Himmels </a:t>
            </a:r>
            <a:br>
              <a:rPr lang="de-DE" sz="2400" b="1" dirty="0"/>
            </a:br>
            <a:r>
              <a:rPr lang="de-DE" sz="2400" b="1" dirty="0"/>
              <a:t>leben sollten.</a:t>
            </a:r>
            <a:endParaRPr lang="en" sz="2400" b="1" dirty="0"/>
          </a:p>
        </p:txBody>
      </p:sp>
      <p:sp>
        <p:nvSpPr>
          <p:cNvPr id="2" name="Scrollen: horizontal 1">
            <a:extLst>
              <a:ext uri="{FF2B5EF4-FFF2-40B4-BE49-F238E27FC236}">
                <a16:creationId xmlns:a16="http://schemas.microsoft.com/office/drawing/2014/main" id="{CF3FBDC3-128B-8812-B65A-52A11D68D9A5}"/>
              </a:ext>
            </a:extLst>
          </p:cNvPr>
          <p:cNvSpPr/>
          <p:nvPr/>
        </p:nvSpPr>
        <p:spPr>
          <a:xfrm>
            <a:off x="107848" y="49596"/>
            <a:ext cx="3115170" cy="1131846"/>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Mi, 14. Jan‘26 – Steht fest in Einheit</a:t>
            </a: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bg/>
                                          </p:spTgt>
                                        </p:tgtEl>
                                        <p:attrNameLst>
                                          <p:attrName>style.visibility</p:attrName>
                                        </p:attrNameLst>
                                      </p:cBhvr>
                                      <p:to>
                                        <p:strVal val="visible"/>
                                      </p:to>
                                    </p:set>
                                    <p:animEffect transition="in" filter="wipe(left)">
                                      <p:cBhvr>
                                        <p:cTn id="20" dur="500"/>
                                        <p:tgtEl>
                                          <p:spTgt spid="2">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8)">
                                      <p:cBhvr>
                                        <p:cTn id="33" dur="750"/>
                                        <p:tgtEl>
                                          <p:spTgt spid="8"/>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5" grpId="0"/>
      <p:bldP spid="2"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C1AFA36-73BD-114B-687E-D82A7913DD6B}"/>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994F445A-5ED1-390B-EC17-9E5B86FE8764}"/>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189E0CF-4E9D-38D6-62E6-2033143A0EAC}"/>
              </a:ext>
            </a:extLst>
          </p:cNvPr>
          <p:cNvSpPr txBox="1"/>
          <p:nvPr/>
        </p:nvSpPr>
        <p:spPr>
          <a:xfrm>
            <a:off x="3291841" y="-58992"/>
            <a:ext cx="8900160" cy="1323439"/>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de-DE"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VERHALTE DICH SO, WIE ES DEM EVANGELIUM ENTSPRICHT</a:t>
            </a:r>
            <a:endParaRPr lang="e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DD3A241-B0BB-7722-31EC-777A653872DD}"/>
              </a:ext>
            </a:extLst>
          </p:cNvPr>
          <p:cNvSpPr txBox="1"/>
          <p:nvPr/>
        </p:nvSpPr>
        <p:spPr>
          <a:xfrm>
            <a:off x="0" y="1172046"/>
            <a:ext cx="7286807" cy="400110"/>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en" sz="2000" b="1" dirty="0">
                <a:solidFill>
                  <a:srgbClr val="C00000"/>
                </a:solidFill>
                <a:effectLst/>
                <a:latin typeface="Candara" panose="020E0502030303020204" pitchFamily="34" charset="0"/>
              </a:rPr>
              <a:t>“</a:t>
            </a:r>
            <a:r>
              <a:rPr lang="de-DE" sz="2000" b="1" dirty="0">
                <a:solidFill>
                  <a:srgbClr val="C00000"/>
                </a:solidFill>
                <a:latin typeface="Candara" panose="020E0502030303020204" pitchFamily="34" charset="0"/>
              </a:rPr>
              <a:t>Wandelt nur würdig des Evangeliums Christi</a:t>
            </a:r>
            <a:r>
              <a:rPr lang="en" sz="2000" b="1" dirty="0">
                <a:solidFill>
                  <a:srgbClr val="C00000"/>
                </a:solidFill>
                <a:effectLst/>
                <a:latin typeface="Candara" panose="020E0502030303020204" pitchFamily="34" charset="0"/>
              </a:rPr>
              <a:t>” </a:t>
            </a:r>
            <a:r>
              <a:rPr lang="en" sz="1600" b="1" dirty="0">
                <a:solidFill>
                  <a:srgbClr val="C00000"/>
                </a:solidFill>
                <a:effectLst/>
                <a:latin typeface="Candara" panose="020E0502030303020204" pitchFamily="34" charset="0"/>
              </a:rPr>
              <a:t>(Philipper 1:27a)</a:t>
            </a:r>
          </a:p>
        </p:txBody>
      </p:sp>
      <p:graphicFrame>
        <p:nvGraphicFramePr>
          <p:cNvPr id="6" name="Diagrama 5">
            <a:extLst>
              <a:ext uri="{FF2B5EF4-FFF2-40B4-BE49-F238E27FC236}">
                <a16:creationId xmlns:a16="http://schemas.microsoft.com/office/drawing/2014/main" id="{55183DE5-D577-B0B0-69A9-75974A57D22A}"/>
              </a:ext>
            </a:extLst>
          </p:cNvPr>
          <p:cNvGraphicFramePr/>
          <p:nvPr>
            <p:extLst>
              <p:ext uri="{D42A27DB-BD31-4B8C-83A1-F6EECF244321}">
                <p14:modId xmlns:p14="http://schemas.microsoft.com/office/powerpoint/2010/main" val="2700943831"/>
              </p:ext>
            </p:extLst>
          </p:nvPr>
        </p:nvGraphicFramePr>
        <p:xfrm>
          <a:off x="6096000" y="973394"/>
          <a:ext cx="6164824" cy="60173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33323682-D558-2730-57BE-64150B5C73C5}"/>
              </a:ext>
            </a:extLst>
          </p:cNvPr>
          <p:cNvSpPr txBox="1"/>
          <p:nvPr/>
        </p:nvSpPr>
        <p:spPr>
          <a:xfrm>
            <a:off x="107848" y="4864451"/>
            <a:ext cx="5693185" cy="1862048"/>
          </a:xfrm>
          <a:prstGeom prst="rect">
            <a:avLst/>
          </a:prstGeom>
          <a:noFill/>
        </p:spPr>
        <p:txBody>
          <a:bodyPr wrap="square">
            <a:spAutoFit/>
          </a:bodyPr>
          <a:lstStyle/>
          <a:p>
            <a:pPr>
              <a:spcBef>
                <a:spcPts val="600"/>
              </a:spcBef>
            </a:pPr>
            <a:r>
              <a:rPr lang="de-DE" sz="2200" b="1" dirty="0"/>
              <a:t>Er wusste, dass </a:t>
            </a:r>
            <a:r>
              <a:rPr lang="de-DE" sz="2200" b="1" dirty="0">
                <a:highlight>
                  <a:srgbClr val="C0C0C0"/>
                </a:highlight>
              </a:rPr>
              <a:t>Uneinigkeit</a:t>
            </a:r>
            <a:r>
              <a:rPr lang="de-DE" sz="2200" b="1" dirty="0"/>
              <a:t> oft </a:t>
            </a:r>
            <a:br>
              <a:rPr lang="de-DE" sz="2200" b="1" dirty="0"/>
            </a:br>
            <a:r>
              <a:rPr lang="de-DE" sz="2200" b="1" dirty="0"/>
              <a:t>aus </a:t>
            </a:r>
            <a:r>
              <a:rPr lang="de-DE" sz="2200" b="1" dirty="0">
                <a:highlight>
                  <a:srgbClr val="C0C0C0"/>
                </a:highlight>
              </a:rPr>
              <a:t>Stolz</a:t>
            </a:r>
            <a:r>
              <a:rPr lang="de-DE" sz="2200" b="1" dirty="0"/>
              <a:t> und </a:t>
            </a:r>
            <a:r>
              <a:rPr lang="de-DE" sz="2200" b="1" dirty="0">
                <a:highlight>
                  <a:srgbClr val="C0C0C0"/>
                </a:highlight>
              </a:rPr>
              <a:t>unangemessenem Verhalten </a:t>
            </a:r>
            <a:r>
              <a:rPr lang="de-DE" sz="2200" b="1" dirty="0"/>
              <a:t>gegenüber anderen entsteht. </a:t>
            </a:r>
          </a:p>
          <a:p>
            <a:pPr>
              <a:spcBef>
                <a:spcPts val="600"/>
              </a:spcBef>
            </a:pPr>
            <a:r>
              <a:rPr lang="de-DE" sz="2200" b="1" dirty="0"/>
              <a:t>Deshalb fordert er uns auf, </a:t>
            </a:r>
            <a:br>
              <a:rPr lang="de-DE" sz="2200" b="1" dirty="0"/>
            </a:br>
            <a:r>
              <a:rPr lang="de-DE" sz="2200" b="1" dirty="0"/>
              <a:t>uns in einer </a:t>
            </a:r>
            <a:r>
              <a:rPr lang="de-DE" sz="2200" b="1" dirty="0">
                <a:highlight>
                  <a:srgbClr val="FFFF00"/>
                </a:highlight>
              </a:rPr>
              <a:t>würdigen Weise zu verhalten.</a:t>
            </a:r>
            <a:endParaRPr lang="en" sz="2200" b="1" dirty="0">
              <a:highlight>
                <a:srgbClr val="FFFF00"/>
              </a:highlight>
            </a:endParaRPr>
          </a:p>
        </p:txBody>
      </p:sp>
      <p:sp>
        <p:nvSpPr>
          <p:cNvPr id="11" name="CuadroTexto 10">
            <a:extLst>
              <a:ext uri="{FF2B5EF4-FFF2-40B4-BE49-F238E27FC236}">
                <a16:creationId xmlns:a16="http://schemas.microsoft.com/office/drawing/2014/main" id="{D3ABE179-9D7D-7917-5BAF-CB5492644B11}"/>
              </a:ext>
            </a:extLst>
          </p:cNvPr>
          <p:cNvSpPr txBox="1"/>
          <p:nvPr/>
        </p:nvSpPr>
        <p:spPr>
          <a:xfrm>
            <a:off x="264833" y="3287294"/>
            <a:ext cx="6593399" cy="1446550"/>
          </a:xfrm>
          <a:prstGeom prst="rect">
            <a:avLst/>
          </a:prstGeom>
          <a:noFill/>
        </p:spPr>
        <p:txBody>
          <a:bodyPr wrap="square">
            <a:spAutoFit/>
          </a:bodyPr>
          <a:lstStyle/>
          <a:p>
            <a:pPr>
              <a:spcBef>
                <a:spcPts val="600"/>
              </a:spcBef>
            </a:pPr>
            <a:r>
              <a:rPr lang="de-DE" sz="2200" b="1" dirty="0"/>
              <a:t>Paulus nutzt diesen Rat </a:t>
            </a:r>
            <a:br>
              <a:rPr lang="de-DE" sz="2200" b="1" dirty="0"/>
            </a:br>
            <a:r>
              <a:rPr lang="de-DE" sz="2200" b="1" dirty="0"/>
              <a:t>als Einleitung zu einem Thema, </a:t>
            </a:r>
            <a:br>
              <a:rPr lang="de-DE" sz="2200" b="1" dirty="0"/>
            </a:br>
            <a:r>
              <a:rPr lang="de-DE" sz="2200" b="1" dirty="0"/>
              <a:t>das ihm am Herzen lag: </a:t>
            </a:r>
            <a:br>
              <a:rPr lang="de-DE" sz="2200" b="1" dirty="0"/>
            </a:br>
            <a:r>
              <a:rPr lang="de-DE" sz="2200" b="1" dirty="0">
                <a:highlight>
                  <a:srgbClr val="FFFF00"/>
                </a:highlight>
              </a:rPr>
              <a:t>die EINHEIT IN DER GEMEINDE.</a:t>
            </a:r>
            <a:endParaRPr lang="en" sz="2200" b="1" dirty="0">
              <a:highlight>
                <a:srgbClr val="FFFF00"/>
              </a:highlight>
            </a:endParaRPr>
          </a:p>
        </p:txBody>
      </p:sp>
      <p:sp>
        <p:nvSpPr>
          <p:cNvPr id="13" name="CuadroTexto 12">
            <a:extLst>
              <a:ext uri="{FF2B5EF4-FFF2-40B4-BE49-F238E27FC236}">
                <a16:creationId xmlns:a16="http://schemas.microsoft.com/office/drawing/2014/main" id="{771F8933-CEED-AC8B-98C1-A78A5ECAEF92}"/>
              </a:ext>
            </a:extLst>
          </p:cNvPr>
          <p:cNvSpPr txBox="1"/>
          <p:nvPr/>
        </p:nvSpPr>
        <p:spPr>
          <a:xfrm>
            <a:off x="162262" y="1710137"/>
            <a:ext cx="5687036" cy="1446550"/>
          </a:xfrm>
          <a:prstGeom prst="rect">
            <a:avLst/>
          </a:prstGeom>
          <a:noFill/>
        </p:spPr>
        <p:txBody>
          <a:bodyPr wrap="square">
            <a:spAutoFit/>
          </a:bodyPr>
          <a:lstStyle/>
          <a:p>
            <a:pPr>
              <a:spcBef>
                <a:spcPts val="600"/>
              </a:spcBef>
            </a:pPr>
            <a:r>
              <a:rPr lang="de-DE" sz="2200" b="1" dirty="0"/>
              <a:t>Es lässt sich so zusammenfassen: „Gerechtigkeit üben, Güte lieben und demütig mit deinem GOTT wandeln“ </a:t>
            </a:r>
            <a:br>
              <a:rPr lang="de-DE" sz="2200" b="1" dirty="0"/>
            </a:br>
            <a:r>
              <a:rPr lang="de-DE" sz="2200" b="1" dirty="0"/>
              <a:t>(Micha 6,8).</a:t>
            </a:r>
            <a:endParaRPr lang="en" sz="2200" b="1" dirty="0"/>
          </a:p>
        </p:txBody>
      </p:sp>
      <p:sp>
        <p:nvSpPr>
          <p:cNvPr id="2" name="Scrollen: horizontal 1">
            <a:extLst>
              <a:ext uri="{FF2B5EF4-FFF2-40B4-BE49-F238E27FC236}">
                <a16:creationId xmlns:a16="http://schemas.microsoft.com/office/drawing/2014/main" id="{3CE6E97D-C27F-8F47-63AB-DC4173564207}"/>
              </a:ext>
            </a:extLst>
          </p:cNvPr>
          <p:cNvSpPr/>
          <p:nvPr/>
        </p:nvSpPr>
        <p:spPr>
          <a:xfrm>
            <a:off x="107848" y="49596"/>
            <a:ext cx="3115170" cy="1131846"/>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Mi, 14. Jan‘26 – Steht fest in Einheit</a:t>
            </a:r>
          </a:p>
        </p:txBody>
      </p:sp>
    </p:spTree>
    <p:extLst>
      <p:ext uri="{BB962C8B-B14F-4D97-AF65-F5344CB8AC3E}">
        <p14:creationId xmlns:p14="http://schemas.microsoft.com/office/powerpoint/2010/main" val="200198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7" dur="500"/>
                                        <p:tgtEl>
                                          <p:spTgt spid="6">
                                            <p:graphicEl>
                                              <a:dgm id="{F5281E67-1297-409F-A645-84E6F03B3D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12" dur="500"/>
                                        <p:tgtEl>
                                          <p:spTgt spid="6">
                                            <p:graphicEl>
                                              <a:dgm id="{CF7405FA-29A5-4AC8-81EA-015E145AB19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17" dur="500"/>
                                        <p:tgtEl>
                                          <p:spTgt spid="6">
                                            <p:graphicEl>
                                              <a:dgm id="{A79F61FF-67C8-4E94-A7F4-EF124B0472C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22" dur="500"/>
                                        <p:tgtEl>
                                          <p:spTgt spid="6">
                                            <p:graphicEl>
                                              <a:dgm id="{1B20B733-CB77-40DA-9183-28D7BCA4FFD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27" dur="500"/>
                                        <p:tgtEl>
                                          <p:spTgt spid="6">
                                            <p:graphicEl>
                                              <a:dgm id="{11CD8606-9A25-41B4-BD22-9840D73DAD4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32" dur="500"/>
                                        <p:tgtEl>
                                          <p:spTgt spid="6">
                                            <p:graphicEl>
                                              <a:dgm id="{0017A204-F19F-40B4-90D9-23A7DA14A72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37" dur="500"/>
                                        <p:tgtEl>
                                          <p:spTgt spid="6">
                                            <p:graphicEl>
                                              <a:dgm id="{C504EBED-2F60-4EB8-B9BD-90F2F5E8998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42" dur="500"/>
                                        <p:tgtEl>
                                          <p:spTgt spid="6">
                                            <p:graphicEl>
                                              <a:dgm id="{FB3B242C-B012-4820-983A-469EDDD9684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47" dur="500"/>
                                        <p:tgtEl>
                                          <p:spTgt spid="6">
                                            <p:graphicEl>
                                              <a:dgm id="{A0131B4B-270C-496D-855B-7EA2741A049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52" dur="500"/>
                                        <p:tgtEl>
                                          <p:spTgt spid="6">
                                            <p:graphicEl>
                                              <a:dgm id="{CEAA776C-8B24-4DC1-B312-AB0E31048D4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57" dur="500"/>
                                        <p:tgtEl>
                                          <p:spTgt spid="6">
                                            <p:graphicEl>
                                              <a:dgm id="{B4020DE7-C031-47F9-8BF7-26F150AE38EA}"/>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62" dur="500"/>
                                        <p:tgtEl>
                                          <p:spTgt spid="6">
                                            <p:graphicEl>
                                              <a:dgm id="{1866F153-6C31-41A7-B10F-4C46FA2B11A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67" dur="500"/>
                                        <p:tgtEl>
                                          <p:spTgt spid="6">
                                            <p:graphicEl>
                                              <a:dgm id="{9CAAA3BE-A63B-46CC-BAB5-05A28116553D}"/>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left)">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963B97-6F90-2FB0-AA7E-750C4343FD01}"/>
              </a:ext>
            </a:extLst>
          </p:cNvPr>
          <p:cNvSpPr txBox="1"/>
          <p:nvPr/>
        </p:nvSpPr>
        <p:spPr>
          <a:xfrm>
            <a:off x="4780547" y="-59003"/>
            <a:ext cx="7411451" cy="1446550"/>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de-DE" sz="4400" b="1" dirty="0">
                <a:ln/>
                <a:solidFill>
                  <a:schemeClr val="accent1"/>
                </a:solidFill>
              </a:rPr>
              <a:t>GEMEINSAM FÜR DAS EVANGELIUM KÄMPFEN </a:t>
            </a:r>
            <a:endParaRPr lang="en" sz="4400" b="1" dirty="0">
              <a:ln/>
              <a:solidFill>
                <a:schemeClr val="accent1"/>
              </a:solidFill>
            </a:endParaRPr>
          </a:p>
        </p:txBody>
      </p:sp>
      <p:sp>
        <p:nvSpPr>
          <p:cNvPr id="4" name="CuadroTexto 3">
            <a:extLst>
              <a:ext uri="{FF2B5EF4-FFF2-40B4-BE49-F238E27FC236}">
                <a16:creationId xmlns:a16="http://schemas.microsoft.com/office/drawing/2014/main" id="{ED4E9A76-6A13-DEE8-8AF4-252970561211}"/>
              </a:ext>
            </a:extLst>
          </p:cNvPr>
          <p:cNvSpPr txBox="1"/>
          <p:nvPr/>
        </p:nvSpPr>
        <p:spPr>
          <a:xfrm>
            <a:off x="617318" y="1313870"/>
            <a:ext cx="11427229" cy="646331"/>
          </a:xfrm>
          <a:prstGeom prst="rect">
            <a:avLst/>
          </a:prstGeom>
          <a:noFill/>
        </p:spPr>
        <p:txBody>
          <a:bodyPr wrap="square">
            <a:spAutoFit/>
          </a:bodyPr>
          <a:lstStyle/>
          <a:p>
            <a:pPr algn="ctr"/>
            <a:r>
              <a:rPr lang="en" b="1" dirty="0">
                <a:solidFill>
                  <a:srgbClr val="76483F"/>
                </a:solidFill>
                <a:latin typeface="Candara" panose="020E0502030303020204" pitchFamily="34" charset="0"/>
              </a:rPr>
              <a:t>“</a:t>
            </a:r>
            <a:r>
              <a:rPr lang="de-DE" b="1" dirty="0">
                <a:solidFill>
                  <a:srgbClr val="76483F"/>
                </a:solidFill>
                <a:latin typeface="Candara" panose="020E0502030303020204" pitchFamily="34" charset="0"/>
              </a:rPr>
              <a:t>…, damit ich – ob ich komme und euch sehe oder abwesend bin – von euch erfahre, </a:t>
            </a:r>
            <a:br>
              <a:rPr lang="de-DE" b="1" dirty="0">
                <a:solidFill>
                  <a:srgbClr val="76483F"/>
                </a:solidFill>
                <a:latin typeface="Candara" panose="020E0502030303020204" pitchFamily="34" charset="0"/>
              </a:rPr>
            </a:br>
            <a:r>
              <a:rPr lang="de-DE" b="1" dirty="0">
                <a:solidFill>
                  <a:srgbClr val="76483F"/>
                </a:solidFill>
                <a:latin typeface="Candara" panose="020E0502030303020204" pitchFamily="34" charset="0"/>
              </a:rPr>
              <a:t>dass ihr in einem Geist steht und einmütig mit uns kämpft für den Glauben des Evangeliums</a:t>
            </a:r>
            <a:r>
              <a:rPr lang="en" b="1" dirty="0">
                <a:solidFill>
                  <a:srgbClr val="76483F"/>
                </a:solidFill>
                <a:latin typeface="Candara" panose="020E0502030303020204" pitchFamily="34" charset="0"/>
              </a:rPr>
              <a:t>” </a:t>
            </a:r>
            <a:r>
              <a:rPr lang="en" sz="1400" b="1" dirty="0">
                <a:solidFill>
                  <a:srgbClr val="76483F"/>
                </a:solidFill>
                <a:latin typeface="Candara" panose="020E0502030303020204" pitchFamily="34" charset="0"/>
              </a:rPr>
              <a:t>(Philipper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94906" y="2156287"/>
            <a:ext cx="11897094" cy="1862048"/>
          </a:xfrm>
          <a:prstGeom prst="rect">
            <a:avLst/>
          </a:prstGeom>
          <a:noFill/>
        </p:spPr>
        <p:txBody>
          <a:bodyPr wrap="square" rtlCol="0">
            <a:spAutoFit/>
          </a:bodyPr>
          <a:lstStyle/>
          <a:p>
            <a:pPr algn="ctr">
              <a:spcBef>
                <a:spcPts val="600"/>
              </a:spcBef>
            </a:pPr>
            <a:r>
              <a:rPr lang="de-DE" sz="2200" b="1" dirty="0"/>
              <a:t>Gerecht und aufrichtig zu sein, garantiert kein Leben ohne Konflikte (Phil. 1,30). </a:t>
            </a:r>
          </a:p>
          <a:p>
            <a:pPr algn="ctr">
              <a:spcBef>
                <a:spcPts val="600"/>
              </a:spcBef>
            </a:pPr>
            <a:r>
              <a:rPr lang="de-DE" sz="2200" b="1" dirty="0"/>
              <a:t>Im Gegenteil, selbst Hiob, der von GOTT als „untadelig und aufrichtig, </a:t>
            </a:r>
            <a:br>
              <a:rPr lang="de-DE" sz="2200" b="1" dirty="0"/>
            </a:br>
            <a:r>
              <a:rPr lang="de-DE" sz="2200" b="1" dirty="0"/>
              <a:t>ein Mann, der GOTT fürchtet und das Böse meidet“ (Hiob 1,8) bezeichnet wurde, </a:t>
            </a:r>
            <a:br>
              <a:rPr lang="de-DE" sz="2200" b="1" dirty="0"/>
            </a:br>
            <a:r>
              <a:rPr lang="de-DE" sz="2200" b="1" dirty="0"/>
              <a:t>litt unter einem schrecklichen Konflikt, </a:t>
            </a:r>
            <a:br>
              <a:rPr lang="de-DE" sz="2200" b="1" dirty="0"/>
            </a:br>
            <a:r>
              <a:rPr lang="de-DE" sz="2200" b="1" dirty="0"/>
              <a:t>dem Werk des Feindes.</a:t>
            </a:r>
            <a:endParaRPr lang="en" sz="2200" b="1" dirty="0"/>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6" y="3094937"/>
            <a:ext cx="3510147" cy="2632611"/>
          </a:xfrm>
          <a:prstGeom prst="rect">
            <a:avLst/>
          </a:prstGeom>
          <a:effectLst>
            <a:softEdge rad="317500"/>
          </a:effectLst>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151669" y="3529416"/>
            <a:ext cx="4040331" cy="2785843"/>
          </a:xfrm>
          <a:prstGeom prst="rect">
            <a:avLst/>
          </a:prstGeom>
          <a:effectLst>
            <a:softEdge rad="635000"/>
          </a:effectLst>
        </p:spPr>
      </p:pic>
      <p:sp>
        <p:nvSpPr>
          <p:cNvPr id="16" name="CuadroTexto 15">
            <a:extLst>
              <a:ext uri="{FF2B5EF4-FFF2-40B4-BE49-F238E27FC236}">
                <a16:creationId xmlns:a16="http://schemas.microsoft.com/office/drawing/2014/main" id="{E8E3ED77-6695-B46C-99C0-5F9C7164484D}"/>
              </a:ext>
            </a:extLst>
          </p:cNvPr>
          <p:cNvSpPr txBox="1"/>
          <p:nvPr/>
        </p:nvSpPr>
        <p:spPr>
          <a:xfrm>
            <a:off x="617318" y="5293069"/>
            <a:ext cx="10515600" cy="1446550"/>
          </a:xfrm>
          <a:prstGeom prst="rect">
            <a:avLst/>
          </a:prstGeom>
          <a:noFill/>
        </p:spPr>
        <p:txBody>
          <a:bodyPr wrap="square">
            <a:spAutoFit/>
          </a:bodyPr>
          <a:lstStyle/>
          <a:p>
            <a:pPr algn="ctr">
              <a:spcBef>
                <a:spcPts val="600"/>
              </a:spcBef>
            </a:pPr>
            <a:r>
              <a:rPr lang="de-DE" sz="2200" b="1" dirty="0"/>
              <a:t>In dem Krieg, in dem wir uns befinden, </a:t>
            </a:r>
            <a:br>
              <a:rPr lang="de-DE" sz="2200" b="1" dirty="0"/>
            </a:br>
            <a:r>
              <a:rPr lang="de-DE" sz="2200" b="1" dirty="0"/>
              <a:t>spielt </a:t>
            </a:r>
            <a:r>
              <a:rPr lang="de-DE" sz="2200" b="1" dirty="0">
                <a:highlight>
                  <a:srgbClr val="FFFF00"/>
                </a:highlight>
              </a:rPr>
              <a:t>EINHEIT eine wichtige Rolle. </a:t>
            </a:r>
            <a:br>
              <a:rPr lang="de-DE" sz="2200" b="1" dirty="0">
                <a:highlight>
                  <a:srgbClr val="FFFF00"/>
                </a:highlight>
              </a:rPr>
            </a:br>
            <a:r>
              <a:rPr lang="de-DE" sz="2200" b="1" dirty="0"/>
              <a:t>Paulus fordert uns auf, </a:t>
            </a:r>
            <a:br>
              <a:rPr lang="de-DE" sz="2200" b="1" dirty="0"/>
            </a:br>
            <a:r>
              <a:rPr lang="de-DE" sz="2200" b="1" dirty="0">
                <a:highlight>
                  <a:srgbClr val="FFFF00"/>
                </a:highlight>
              </a:rPr>
              <a:t>gemeinsam</a:t>
            </a:r>
            <a:r>
              <a:rPr lang="de-DE" sz="2200" b="1" dirty="0"/>
              <a:t> für die Verteidigung des Evangeliums </a:t>
            </a:r>
            <a:r>
              <a:rPr lang="de-DE" sz="2200" b="1" dirty="0">
                <a:highlight>
                  <a:srgbClr val="FFFF00"/>
                </a:highlight>
              </a:rPr>
              <a:t>zu kämpfen </a:t>
            </a:r>
            <a:r>
              <a:rPr lang="de-DE" sz="2200" b="1" dirty="0"/>
              <a:t>(Phil. 1,27b).</a:t>
            </a:r>
            <a:endParaRPr lang="en" sz="2200" b="1" dirty="0"/>
          </a:p>
        </p:txBody>
      </p:sp>
      <p:sp>
        <p:nvSpPr>
          <p:cNvPr id="2" name="Scrollen: horizontal 1">
            <a:extLst>
              <a:ext uri="{FF2B5EF4-FFF2-40B4-BE49-F238E27FC236}">
                <a16:creationId xmlns:a16="http://schemas.microsoft.com/office/drawing/2014/main" id="{6133C1D0-2730-082B-97DA-8516D21D9DBB}"/>
              </a:ext>
            </a:extLst>
          </p:cNvPr>
          <p:cNvSpPr/>
          <p:nvPr/>
        </p:nvSpPr>
        <p:spPr>
          <a:xfrm>
            <a:off x="137166" y="34202"/>
            <a:ext cx="3071255" cy="992493"/>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Do, 15. Jan‘26 – Vereint und furchtlos</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bg/>
                                          </p:spTgt>
                                        </p:tgtEl>
                                        <p:attrNameLst>
                                          <p:attrName>style.visibility</p:attrName>
                                        </p:attrNameLst>
                                      </p:cBhvr>
                                      <p:to>
                                        <p:strVal val="visible"/>
                                      </p:to>
                                    </p:set>
                                    <p:animEffect transition="in" filter="wipe(left)">
                                      <p:cBhvr>
                                        <p:cTn id="22" dur="500"/>
                                        <p:tgtEl>
                                          <p:spTgt spid="2">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5"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vertical)">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2"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F5AC3B-9DBB-4883-2FB4-4B4F1A921B23}"/>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id="{8BD53998-2AF6-6DBA-447F-2ECEAB4E453B}"/>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4D6E889-E0AD-8C96-C2C1-F7D5624D08BA}"/>
              </a:ext>
            </a:extLst>
          </p:cNvPr>
          <p:cNvSpPr txBox="1"/>
          <p:nvPr/>
        </p:nvSpPr>
        <p:spPr>
          <a:xfrm>
            <a:off x="4780547" y="-59003"/>
            <a:ext cx="7411451" cy="1446550"/>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de-DE" sz="4400" b="1" dirty="0">
                <a:ln/>
                <a:solidFill>
                  <a:schemeClr val="accent1"/>
                </a:solidFill>
              </a:rPr>
              <a:t>GEMEINSAM FÜR DAS EVANGELIUM KÄMPFEN </a:t>
            </a:r>
            <a:endParaRPr lang="en" sz="4400" b="1" dirty="0">
              <a:ln/>
              <a:solidFill>
                <a:schemeClr val="accent1"/>
              </a:solidFill>
            </a:endParaRPr>
          </a:p>
        </p:txBody>
      </p:sp>
      <p:sp>
        <p:nvSpPr>
          <p:cNvPr id="4" name="CuadroTexto 3">
            <a:extLst>
              <a:ext uri="{FF2B5EF4-FFF2-40B4-BE49-F238E27FC236}">
                <a16:creationId xmlns:a16="http://schemas.microsoft.com/office/drawing/2014/main" id="{29ECF458-0DD9-A296-FAB4-76E7929D9F6C}"/>
              </a:ext>
            </a:extLst>
          </p:cNvPr>
          <p:cNvSpPr txBox="1"/>
          <p:nvPr/>
        </p:nvSpPr>
        <p:spPr>
          <a:xfrm>
            <a:off x="617318" y="1313870"/>
            <a:ext cx="11427229" cy="646331"/>
          </a:xfrm>
          <a:prstGeom prst="rect">
            <a:avLst/>
          </a:prstGeom>
          <a:noFill/>
        </p:spPr>
        <p:txBody>
          <a:bodyPr wrap="square">
            <a:spAutoFit/>
          </a:bodyPr>
          <a:lstStyle/>
          <a:p>
            <a:pPr algn="ctr"/>
            <a:r>
              <a:rPr lang="en" b="1" dirty="0">
                <a:solidFill>
                  <a:srgbClr val="76483F"/>
                </a:solidFill>
                <a:latin typeface="Candara" panose="020E0502030303020204" pitchFamily="34" charset="0"/>
              </a:rPr>
              <a:t>“</a:t>
            </a:r>
            <a:r>
              <a:rPr lang="de-DE" b="1" dirty="0">
                <a:solidFill>
                  <a:srgbClr val="76483F"/>
                </a:solidFill>
                <a:latin typeface="Candara" panose="020E0502030303020204" pitchFamily="34" charset="0"/>
              </a:rPr>
              <a:t>…, damit ich – ob ich komme und euch sehe oder abwesend bin – von euch erfahre, </a:t>
            </a:r>
            <a:br>
              <a:rPr lang="de-DE" b="1" dirty="0">
                <a:solidFill>
                  <a:srgbClr val="76483F"/>
                </a:solidFill>
                <a:latin typeface="Candara" panose="020E0502030303020204" pitchFamily="34" charset="0"/>
              </a:rPr>
            </a:br>
            <a:r>
              <a:rPr lang="de-DE" b="1" dirty="0">
                <a:solidFill>
                  <a:srgbClr val="76483F"/>
                </a:solidFill>
                <a:latin typeface="Candara" panose="020E0502030303020204" pitchFamily="34" charset="0"/>
              </a:rPr>
              <a:t>dass ihr in einem Geist steht und einmütig mit uns kämpft für den Glauben des Evangeliums</a:t>
            </a:r>
            <a:r>
              <a:rPr lang="en" b="1" dirty="0">
                <a:solidFill>
                  <a:srgbClr val="76483F"/>
                </a:solidFill>
                <a:latin typeface="Candara" panose="020E0502030303020204" pitchFamily="34" charset="0"/>
              </a:rPr>
              <a:t>” </a:t>
            </a:r>
            <a:r>
              <a:rPr lang="en" sz="1400" b="1" dirty="0">
                <a:solidFill>
                  <a:srgbClr val="76483F"/>
                </a:solidFill>
                <a:latin typeface="Candara" panose="020E0502030303020204" pitchFamily="34" charset="0"/>
              </a:rPr>
              <a:t>(Philipper 1:27b)</a:t>
            </a:r>
          </a:p>
        </p:txBody>
      </p:sp>
      <p:pic>
        <p:nvPicPr>
          <p:cNvPr id="10" name="Imagen 9" descr="Un grupo de personas sentadas en una sala&#10;&#10;El contenido generado por IA puede ser incorrecto.">
            <a:extLst>
              <a:ext uri="{FF2B5EF4-FFF2-40B4-BE49-F238E27FC236}">
                <a16:creationId xmlns:a16="http://schemas.microsoft.com/office/drawing/2014/main" id="{18622C5F-F65D-D2AD-9B48-85B9A45A0F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86027" y="2278162"/>
            <a:ext cx="4824837" cy="2717991"/>
          </a:xfrm>
          <a:prstGeom prst="rect">
            <a:avLst/>
          </a:prstGeom>
          <a:effectLst>
            <a:softEdge rad="127000"/>
          </a:effectLst>
        </p:spPr>
      </p:pic>
      <p:pic>
        <p:nvPicPr>
          <p:cNvPr id="14" name="Imagen 13" descr="Personas sentadas alrededor de una mesa&#10;&#10;El contenido generado por IA puede ser incorrecto.">
            <a:extLst>
              <a:ext uri="{FF2B5EF4-FFF2-40B4-BE49-F238E27FC236}">
                <a16:creationId xmlns:a16="http://schemas.microsoft.com/office/drawing/2014/main" id="{FE2F90E8-C164-6A7B-3B26-461CB90214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2330501"/>
            <a:ext cx="4551398" cy="2563953"/>
          </a:xfrm>
          <a:prstGeom prst="rect">
            <a:avLst/>
          </a:prstGeom>
          <a:effectLst>
            <a:softEdge rad="127000"/>
          </a:effectLst>
        </p:spPr>
      </p:pic>
      <p:sp>
        <p:nvSpPr>
          <p:cNvPr id="11" name="CuadroTexto 10">
            <a:extLst>
              <a:ext uri="{FF2B5EF4-FFF2-40B4-BE49-F238E27FC236}">
                <a16:creationId xmlns:a16="http://schemas.microsoft.com/office/drawing/2014/main" id="{4D8E81D3-D3DB-F162-3B69-AE4C85BFE900}"/>
              </a:ext>
            </a:extLst>
          </p:cNvPr>
          <p:cNvSpPr txBox="1"/>
          <p:nvPr/>
        </p:nvSpPr>
        <p:spPr>
          <a:xfrm>
            <a:off x="1998317" y="4996153"/>
            <a:ext cx="8765641" cy="1646605"/>
          </a:xfrm>
          <a:prstGeom prst="rect">
            <a:avLst/>
          </a:prstGeom>
          <a:noFill/>
        </p:spPr>
        <p:txBody>
          <a:bodyPr wrap="square">
            <a:spAutoFit/>
          </a:bodyPr>
          <a:lstStyle/>
          <a:p>
            <a:pPr algn="ctr">
              <a:spcBef>
                <a:spcPts val="600"/>
              </a:spcBef>
            </a:pPr>
            <a:r>
              <a:rPr lang="en" sz="2400" b="1" dirty="0"/>
              <a:t>Auf diese EINHEIT </a:t>
            </a:r>
            <a:br>
              <a:rPr lang="en" sz="2400" b="1" dirty="0"/>
            </a:br>
            <a:r>
              <a:rPr lang="en" sz="2400" b="1" dirty="0"/>
              <a:t>muss man gezielt hinarbeiten. </a:t>
            </a:r>
          </a:p>
          <a:p>
            <a:pPr algn="ctr">
              <a:spcBef>
                <a:spcPts val="600"/>
              </a:spcBef>
            </a:pPr>
            <a:r>
              <a:rPr lang="en" sz="2400" b="1" dirty="0"/>
              <a:t>Das gelingt aber nur durch intensives Gebet und Bibelstudium </a:t>
            </a:r>
            <a:br>
              <a:rPr lang="en" sz="2400" b="1" dirty="0"/>
            </a:br>
            <a:r>
              <a:rPr lang="en" sz="2400" b="1" dirty="0"/>
              <a:t>(Eph. 6:18; Phil. 2:16).</a:t>
            </a:r>
          </a:p>
        </p:txBody>
      </p:sp>
      <p:sp>
        <p:nvSpPr>
          <p:cNvPr id="2" name="Scrollen: horizontal 1">
            <a:extLst>
              <a:ext uri="{FF2B5EF4-FFF2-40B4-BE49-F238E27FC236}">
                <a16:creationId xmlns:a16="http://schemas.microsoft.com/office/drawing/2014/main" id="{5B2F5341-32E7-A265-89FC-8883EB9A6C23}"/>
              </a:ext>
            </a:extLst>
          </p:cNvPr>
          <p:cNvSpPr/>
          <p:nvPr/>
        </p:nvSpPr>
        <p:spPr>
          <a:xfrm>
            <a:off x="137166" y="34202"/>
            <a:ext cx="3071255" cy="992493"/>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Do, 15. Jan‘26 – Vereint und furchtlos</a:t>
            </a:r>
          </a:p>
        </p:txBody>
      </p:sp>
    </p:spTree>
    <p:extLst>
      <p:ext uri="{BB962C8B-B14F-4D97-AF65-F5344CB8AC3E}">
        <p14:creationId xmlns:p14="http://schemas.microsoft.com/office/powerpoint/2010/main" val="204357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par>
                                <p:cTn id="8" presetID="18" presetClass="entr" presetSubtype="3"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upRight)">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14CEE45-2B9B-1BC1-94CE-5A3C02D6364E}"/>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id="{C1713EDC-FB78-410E-1DFB-124E5976661B}"/>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77466D1-824F-B263-E908-D176B772D82B}"/>
              </a:ext>
            </a:extLst>
          </p:cNvPr>
          <p:cNvSpPr txBox="1"/>
          <p:nvPr/>
        </p:nvSpPr>
        <p:spPr>
          <a:xfrm>
            <a:off x="4780547" y="-59003"/>
            <a:ext cx="7411451" cy="1446550"/>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de-DE" sz="4400" b="1" dirty="0">
                <a:ln/>
                <a:solidFill>
                  <a:schemeClr val="accent1"/>
                </a:solidFill>
              </a:rPr>
              <a:t>GEMEINSAM FÜR DAS EVANGELIUM KÄMPFEN </a:t>
            </a:r>
            <a:endParaRPr lang="en" sz="4400" b="1" dirty="0">
              <a:ln/>
              <a:solidFill>
                <a:schemeClr val="accent1"/>
              </a:solidFill>
            </a:endParaRPr>
          </a:p>
        </p:txBody>
      </p:sp>
      <p:sp>
        <p:nvSpPr>
          <p:cNvPr id="4" name="CuadroTexto 3">
            <a:extLst>
              <a:ext uri="{FF2B5EF4-FFF2-40B4-BE49-F238E27FC236}">
                <a16:creationId xmlns:a16="http://schemas.microsoft.com/office/drawing/2014/main" id="{03FFA815-BC72-D4C1-E234-D6E25E829B51}"/>
              </a:ext>
            </a:extLst>
          </p:cNvPr>
          <p:cNvSpPr txBox="1"/>
          <p:nvPr/>
        </p:nvSpPr>
        <p:spPr>
          <a:xfrm>
            <a:off x="137166" y="1479880"/>
            <a:ext cx="3733456" cy="1969770"/>
          </a:xfrm>
          <a:prstGeom prst="rect">
            <a:avLst/>
          </a:prstGeom>
          <a:noFill/>
        </p:spPr>
        <p:txBody>
          <a:bodyPr wrap="square">
            <a:spAutoFit/>
          </a:bodyPr>
          <a:lstStyle/>
          <a:p>
            <a:pPr algn="ctr"/>
            <a:r>
              <a:rPr lang="en" b="1" dirty="0">
                <a:solidFill>
                  <a:srgbClr val="76483F"/>
                </a:solidFill>
                <a:latin typeface="Candara" panose="020E0502030303020204" pitchFamily="34" charset="0"/>
              </a:rPr>
              <a:t>“</a:t>
            </a:r>
            <a:r>
              <a:rPr lang="de-DE" b="1" dirty="0">
                <a:solidFill>
                  <a:srgbClr val="76483F"/>
                </a:solidFill>
                <a:latin typeface="Candara" panose="020E0502030303020204" pitchFamily="34" charset="0"/>
              </a:rPr>
              <a:t>…, damit ich – ob ich komme und euch sehe oder abwesend bin – </a:t>
            </a:r>
            <a:br>
              <a:rPr lang="de-DE" b="1" dirty="0">
                <a:solidFill>
                  <a:srgbClr val="76483F"/>
                </a:solidFill>
                <a:latin typeface="Candara" panose="020E0502030303020204" pitchFamily="34" charset="0"/>
              </a:rPr>
            </a:br>
            <a:r>
              <a:rPr lang="de-DE" b="1" dirty="0">
                <a:solidFill>
                  <a:srgbClr val="76483F"/>
                </a:solidFill>
                <a:latin typeface="Candara" panose="020E0502030303020204" pitchFamily="34" charset="0"/>
              </a:rPr>
              <a:t>von euch erfahre, </a:t>
            </a:r>
            <a:br>
              <a:rPr lang="de-DE" b="1" dirty="0">
                <a:solidFill>
                  <a:srgbClr val="76483F"/>
                </a:solidFill>
                <a:latin typeface="Candara" panose="020E0502030303020204" pitchFamily="34" charset="0"/>
              </a:rPr>
            </a:br>
            <a:r>
              <a:rPr lang="de-DE" b="1" dirty="0">
                <a:solidFill>
                  <a:srgbClr val="76483F"/>
                </a:solidFill>
                <a:latin typeface="Candara" panose="020E0502030303020204" pitchFamily="34" charset="0"/>
              </a:rPr>
              <a:t>dass ihr in einem Geist steht und einmütig mit uns kämpft </a:t>
            </a:r>
            <a:br>
              <a:rPr lang="de-DE" b="1" dirty="0">
                <a:solidFill>
                  <a:srgbClr val="76483F"/>
                </a:solidFill>
                <a:latin typeface="Candara" panose="020E0502030303020204" pitchFamily="34" charset="0"/>
              </a:rPr>
            </a:br>
            <a:r>
              <a:rPr lang="de-DE" b="1" dirty="0">
                <a:solidFill>
                  <a:srgbClr val="76483F"/>
                </a:solidFill>
                <a:latin typeface="Candara" panose="020E0502030303020204" pitchFamily="34" charset="0"/>
              </a:rPr>
              <a:t>für den Glauben des Evangeliums</a:t>
            </a:r>
            <a:r>
              <a:rPr lang="en" b="1" dirty="0">
                <a:solidFill>
                  <a:srgbClr val="76483F"/>
                </a:solidFill>
                <a:latin typeface="Candara" panose="020E0502030303020204" pitchFamily="34" charset="0"/>
              </a:rPr>
              <a:t>” </a:t>
            </a:r>
            <a:r>
              <a:rPr lang="en" sz="1400" b="1" dirty="0">
                <a:solidFill>
                  <a:srgbClr val="76483F"/>
                </a:solidFill>
                <a:latin typeface="Candara" panose="020E0502030303020204" pitchFamily="34" charset="0"/>
              </a:rPr>
              <a:t>(Philipper 1:27b)</a:t>
            </a:r>
          </a:p>
        </p:txBody>
      </p:sp>
      <p:pic>
        <p:nvPicPr>
          <p:cNvPr id="12" name="Imagen 11" descr="Imagen que contiene puesto&#10;&#10;El contenido generado por IA puede ser incorrecto.">
            <a:extLst>
              <a:ext uri="{FF2B5EF4-FFF2-40B4-BE49-F238E27FC236}">
                <a16:creationId xmlns:a16="http://schemas.microsoft.com/office/drawing/2014/main" id="{2512FB63-D80B-2D3F-3A96-612BBC6854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380370" y="1626240"/>
            <a:ext cx="3674464" cy="4935049"/>
          </a:xfrm>
          <a:prstGeom prst="rect">
            <a:avLst/>
          </a:prstGeom>
          <a:effectLst>
            <a:softEdge rad="127000"/>
          </a:effectLst>
        </p:spPr>
      </p:pic>
      <p:sp>
        <p:nvSpPr>
          <p:cNvPr id="7" name="CuadroTexto 6">
            <a:extLst>
              <a:ext uri="{FF2B5EF4-FFF2-40B4-BE49-F238E27FC236}">
                <a16:creationId xmlns:a16="http://schemas.microsoft.com/office/drawing/2014/main" id="{7F0249FB-0DE1-0563-8D17-398D03FB7873}"/>
              </a:ext>
            </a:extLst>
          </p:cNvPr>
          <p:cNvSpPr txBox="1"/>
          <p:nvPr/>
        </p:nvSpPr>
        <p:spPr>
          <a:xfrm>
            <a:off x="3742394" y="1736882"/>
            <a:ext cx="4578986" cy="4985980"/>
          </a:xfrm>
          <a:prstGeom prst="rect">
            <a:avLst/>
          </a:prstGeom>
          <a:noFill/>
        </p:spPr>
        <p:txBody>
          <a:bodyPr wrap="square">
            <a:spAutoFit/>
          </a:bodyPr>
          <a:lstStyle/>
          <a:p>
            <a:pPr algn="ctr">
              <a:spcBef>
                <a:spcPts val="600"/>
              </a:spcBef>
            </a:pPr>
            <a:r>
              <a:rPr lang="de-DE" sz="2200" b="1" dirty="0"/>
              <a:t>Wenn wir mit dem Bösen </a:t>
            </a:r>
            <a:br>
              <a:rPr lang="de-DE" sz="2200" b="1" dirty="0"/>
            </a:br>
            <a:r>
              <a:rPr lang="de-DE" sz="2200" b="1" dirty="0"/>
              <a:t>in Konflikt geraten, </a:t>
            </a:r>
            <a:br>
              <a:rPr lang="de-DE" sz="2200" b="1" dirty="0"/>
            </a:br>
            <a:r>
              <a:rPr lang="de-DE" sz="2200" b="1" dirty="0"/>
              <a:t>dürfen wir uns </a:t>
            </a:r>
            <a:r>
              <a:rPr lang="de-DE" sz="2200" b="1" dirty="0">
                <a:highlight>
                  <a:srgbClr val="FFFF00"/>
                </a:highlight>
              </a:rPr>
              <a:t>nicht </a:t>
            </a:r>
            <a:br>
              <a:rPr lang="de-DE" sz="2200" b="1" dirty="0"/>
            </a:br>
            <a:r>
              <a:rPr lang="de-DE" sz="2200" b="1" dirty="0"/>
              <a:t>von denen </a:t>
            </a:r>
            <a:r>
              <a:rPr lang="de-DE" sz="2200" b="1" dirty="0">
                <a:highlight>
                  <a:srgbClr val="FFFF00"/>
                </a:highlight>
              </a:rPr>
              <a:t>einschüchtern lassen,</a:t>
            </a:r>
            <a:r>
              <a:rPr lang="de-DE" sz="2200" b="1" dirty="0"/>
              <a:t> die sich uns widersetzen</a:t>
            </a:r>
            <a:br>
              <a:rPr lang="de-DE" sz="2200" b="1" dirty="0"/>
            </a:br>
            <a:r>
              <a:rPr lang="de-DE" sz="2200" b="1" dirty="0"/>
              <a:t> (Phil. 1,28). </a:t>
            </a:r>
          </a:p>
          <a:p>
            <a:pPr algn="ctr">
              <a:spcBef>
                <a:spcPts val="600"/>
              </a:spcBef>
            </a:pPr>
            <a:r>
              <a:rPr lang="de-DE" sz="2200" b="1" dirty="0"/>
              <a:t>Denken wir daran,</a:t>
            </a:r>
            <a:br>
              <a:rPr lang="de-DE" sz="2200" b="1" dirty="0"/>
            </a:br>
            <a:r>
              <a:rPr lang="de-DE" sz="2200" b="1" dirty="0"/>
              <a:t>dass Satan </a:t>
            </a:r>
            <a:br>
              <a:rPr lang="de-DE" sz="2200" b="1" dirty="0"/>
            </a:br>
            <a:r>
              <a:rPr lang="de-DE" sz="2200" b="1" dirty="0"/>
              <a:t>aus ihnen spricht. </a:t>
            </a:r>
          </a:p>
          <a:p>
            <a:pPr algn="ctr">
              <a:spcBef>
                <a:spcPts val="600"/>
              </a:spcBef>
            </a:pPr>
            <a:r>
              <a:rPr lang="de-DE" sz="2200" b="1" dirty="0"/>
              <a:t>Er aber ist ein </a:t>
            </a:r>
            <a:r>
              <a:rPr lang="de-DE" sz="2200" b="1" dirty="0">
                <a:highlight>
                  <a:srgbClr val="FFFF00"/>
                </a:highlight>
              </a:rPr>
              <a:t>besiegter Feind, </a:t>
            </a:r>
            <a:r>
              <a:rPr lang="de-DE" sz="2200" b="1" dirty="0"/>
              <a:t>denn </a:t>
            </a:r>
            <a:r>
              <a:rPr lang="de-DE" sz="2200" b="1" dirty="0">
                <a:highlight>
                  <a:srgbClr val="FFFF00"/>
                </a:highlight>
              </a:rPr>
              <a:t>CHRISTUS hat den Kampf gegen Satan am KREUZ bereits gewonnen </a:t>
            </a:r>
            <a:br>
              <a:rPr lang="de-DE" sz="2200" b="1" dirty="0">
                <a:highlight>
                  <a:srgbClr val="FFFF00"/>
                </a:highlight>
              </a:rPr>
            </a:br>
            <a:r>
              <a:rPr lang="de-DE" sz="2200" b="1" dirty="0"/>
              <a:t>(Lukas 10,18; Kol. 2,15).</a:t>
            </a:r>
            <a:endParaRPr lang="en" sz="2200" b="1" dirty="0"/>
          </a:p>
        </p:txBody>
      </p:sp>
      <p:sp>
        <p:nvSpPr>
          <p:cNvPr id="2" name="Scrollen: horizontal 1">
            <a:extLst>
              <a:ext uri="{FF2B5EF4-FFF2-40B4-BE49-F238E27FC236}">
                <a16:creationId xmlns:a16="http://schemas.microsoft.com/office/drawing/2014/main" id="{DACE5C5B-51F9-6733-DD00-57ABF2D4C232}"/>
              </a:ext>
            </a:extLst>
          </p:cNvPr>
          <p:cNvSpPr/>
          <p:nvPr/>
        </p:nvSpPr>
        <p:spPr>
          <a:xfrm>
            <a:off x="137166" y="34202"/>
            <a:ext cx="3071255" cy="992493"/>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Do, 15. Jan‘26 – Vereint und furchtlos</a:t>
            </a:r>
          </a:p>
        </p:txBody>
      </p:sp>
    </p:spTree>
    <p:extLst>
      <p:ext uri="{BB962C8B-B14F-4D97-AF65-F5344CB8AC3E}">
        <p14:creationId xmlns:p14="http://schemas.microsoft.com/office/powerpoint/2010/main" val="310919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72736" y="114300"/>
            <a:ext cx="12119264" cy="1200329"/>
          </a:xfrm>
          <a:prstGeom prst="rect">
            <a:avLst/>
          </a:prstGeom>
          <a:noFill/>
        </p:spPr>
        <p:txBody>
          <a:bodyPr wrap="square">
            <a:spAutoFit/>
          </a:bodyPr>
          <a:lstStyle/>
          <a:p>
            <a:pPr>
              <a:spcBef>
                <a:spcPts val="600"/>
              </a:spcBef>
            </a:pPr>
            <a:r>
              <a:rPr lang="en" sz="2400" b="1" dirty="0">
                <a:solidFill>
                  <a:schemeClr val="accent1">
                    <a:lumMod val="50000"/>
                  </a:schemeClr>
                </a:solidFill>
                <a:latin typeface="Constantia" panose="02030602050306030303" pitchFamily="18" charset="0"/>
              </a:rPr>
              <a:t>“</a:t>
            </a:r>
            <a:r>
              <a:rPr lang="de-DE" sz="2400" b="1" dirty="0">
                <a:solidFill>
                  <a:schemeClr val="accent1">
                    <a:lumMod val="50000"/>
                  </a:schemeClr>
                </a:solidFill>
                <a:latin typeface="Constantia" panose="02030602050306030303" pitchFamily="18" charset="0"/>
              </a:rPr>
              <a:t>Wie viele Jahre sind wir schon im Garten des </a:t>
            </a:r>
            <a:r>
              <a:rPr lang="de-DE" sz="2400" b="1" dirty="0">
                <a:solidFill>
                  <a:srgbClr val="FFFF00"/>
                </a:solidFill>
                <a:latin typeface="Constantia" panose="02030602050306030303" pitchFamily="18" charset="0"/>
              </a:rPr>
              <a:t>HERRN</a:t>
            </a:r>
            <a:r>
              <a:rPr lang="de-DE" sz="2400" b="1" dirty="0">
                <a:solidFill>
                  <a:schemeClr val="accent1">
                    <a:lumMod val="50000"/>
                  </a:schemeClr>
                </a:solidFill>
                <a:latin typeface="Constantia" panose="02030602050306030303" pitchFamily="18" charset="0"/>
              </a:rPr>
              <a:t>? </a:t>
            </a:r>
            <a:br>
              <a:rPr lang="de-DE" sz="2400" b="1" dirty="0">
                <a:solidFill>
                  <a:schemeClr val="accent1">
                    <a:lumMod val="50000"/>
                  </a:schemeClr>
                </a:solidFill>
                <a:latin typeface="Constantia" panose="02030602050306030303" pitchFamily="18" charset="0"/>
              </a:rPr>
            </a:br>
            <a:r>
              <a:rPr lang="de-DE" sz="2400" b="1" dirty="0">
                <a:solidFill>
                  <a:schemeClr val="accent1">
                    <a:lumMod val="50000"/>
                  </a:schemeClr>
                </a:solidFill>
                <a:latin typeface="Constantia" panose="02030602050306030303" pitchFamily="18" charset="0"/>
              </a:rPr>
              <a:t>		Und welchen Gewinn haben wir dem </a:t>
            </a:r>
            <a:r>
              <a:rPr lang="de-DE" sz="2400" b="1" dirty="0">
                <a:solidFill>
                  <a:srgbClr val="FFFF00"/>
                </a:solidFill>
                <a:latin typeface="Constantia" panose="02030602050306030303" pitchFamily="18" charset="0"/>
              </a:rPr>
              <a:t>MEISTER</a:t>
            </a:r>
            <a:r>
              <a:rPr lang="de-DE" sz="2400" b="1" dirty="0">
                <a:solidFill>
                  <a:schemeClr val="accent1">
                    <a:lumMod val="50000"/>
                  </a:schemeClr>
                </a:solidFill>
                <a:latin typeface="Constantia" panose="02030602050306030303" pitchFamily="18" charset="0"/>
              </a:rPr>
              <a:t> gebracht? </a:t>
            </a:r>
            <a:br>
              <a:rPr lang="de-DE" sz="2400" b="1" dirty="0">
                <a:solidFill>
                  <a:schemeClr val="accent1">
                    <a:lumMod val="50000"/>
                  </a:schemeClr>
                </a:solidFill>
                <a:latin typeface="Constantia" panose="02030602050306030303" pitchFamily="18" charset="0"/>
              </a:rPr>
            </a:br>
            <a:r>
              <a:rPr lang="de-DE" sz="2400" b="1" dirty="0">
                <a:solidFill>
                  <a:schemeClr val="accent1">
                    <a:lumMod val="50000"/>
                  </a:schemeClr>
                </a:solidFill>
                <a:latin typeface="Constantia" panose="02030602050306030303" pitchFamily="18" charset="0"/>
              </a:rPr>
              <a:t>                           Wie begegnen wir dem prüfenden Blick GOTTES? </a:t>
            </a:r>
            <a:endParaRPr lang="en" sz="2400" b="1" dirty="0">
              <a:solidFill>
                <a:schemeClr val="accent1">
                  <a:lumMod val="50000"/>
                </a:schemeClr>
              </a:solidFill>
              <a:latin typeface="Constantia" panose="02030602050306030303" pitchFamily="18" charset="0"/>
            </a:endParaRPr>
          </a:p>
        </p:txBody>
      </p:sp>
      <p:sp>
        <p:nvSpPr>
          <p:cNvPr id="2" name="CuadroTexto 2">
            <a:extLst>
              <a:ext uri="{FF2B5EF4-FFF2-40B4-BE49-F238E27FC236}">
                <a16:creationId xmlns:a16="http://schemas.microsoft.com/office/drawing/2014/main" id="{17D99DE9-77AB-09C6-188E-DE2CCF42A524}"/>
              </a:ext>
            </a:extLst>
          </p:cNvPr>
          <p:cNvSpPr txBox="1"/>
          <p:nvPr/>
        </p:nvSpPr>
        <p:spPr>
          <a:xfrm>
            <a:off x="312821" y="4580021"/>
            <a:ext cx="10892589" cy="2308324"/>
          </a:xfrm>
          <a:prstGeom prst="rect">
            <a:avLst/>
          </a:prstGeom>
          <a:solidFill>
            <a:srgbClr val="424920">
              <a:alpha val="76000"/>
            </a:srgbClr>
          </a:solidFill>
          <a:effectLst>
            <a:softEdge rad="127000"/>
          </a:effectLst>
        </p:spPr>
        <p:txBody>
          <a:bodyPr wrap="square">
            <a:spAutoFit/>
          </a:bodyPr>
          <a:lstStyle/>
          <a:p>
            <a:pPr algn="ctr">
              <a:spcBef>
                <a:spcPts val="600"/>
              </a:spcBef>
            </a:pPr>
            <a:r>
              <a:rPr lang="de-DE" sz="2400" b="1" dirty="0">
                <a:solidFill>
                  <a:srgbClr val="92D050"/>
                </a:solidFill>
                <a:latin typeface="Constantia" panose="02030602050306030303" pitchFamily="18" charset="0"/>
              </a:rPr>
              <a:t>Wachsen wir in </a:t>
            </a:r>
            <a:r>
              <a:rPr lang="de-DE" sz="2400" b="1" dirty="0">
                <a:solidFill>
                  <a:srgbClr val="FFFF00"/>
                </a:solidFill>
                <a:latin typeface="Constantia" panose="02030602050306030303" pitchFamily="18" charset="0"/>
              </a:rPr>
              <a:t>Ehrfurcht, Liebe, Demut </a:t>
            </a:r>
            <a:r>
              <a:rPr lang="de-DE" sz="2400" b="1" dirty="0">
                <a:solidFill>
                  <a:srgbClr val="92D050"/>
                </a:solidFill>
                <a:latin typeface="Constantia" panose="02030602050306030303" pitchFamily="18" charset="0"/>
              </a:rPr>
              <a:t>und </a:t>
            </a:r>
            <a:r>
              <a:rPr lang="de-DE" sz="2400" b="1" dirty="0">
                <a:solidFill>
                  <a:srgbClr val="FFFF00"/>
                </a:solidFill>
                <a:latin typeface="Constantia" panose="02030602050306030303" pitchFamily="18" charset="0"/>
              </a:rPr>
              <a:t>Vertrauen zu GOTT</a:t>
            </a:r>
            <a:r>
              <a:rPr lang="de-DE" sz="2400" b="1" dirty="0">
                <a:solidFill>
                  <a:srgbClr val="92D050"/>
                </a:solidFill>
                <a:latin typeface="Constantia" panose="02030602050306030303" pitchFamily="18" charset="0"/>
              </a:rPr>
              <a:t>? </a:t>
            </a:r>
            <a:br>
              <a:rPr lang="de-DE" sz="2400" b="1" dirty="0">
                <a:solidFill>
                  <a:srgbClr val="92D050"/>
                </a:solidFill>
                <a:latin typeface="Constantia" panose="02030602050306030303" pitchFamily="18" charset="0"/>
              </a:rPr>
            </a:br>
            <a:r>
              <a:rPr lang="de-DE" sz="2400" b="1" dirty="0">
                <a:solidFill>
                  <a:srgbClr val="92D050"/>
                </a:solidFill>
                <a:latin typeface="Constantia" panose="02030602050306030303" pitchFamily="18" charset="0"/>
              </a:rPr>
              <a:t>Sind wir </a:t>
            </a:r>
            <a:r>
              <a:rPr lang="de-DE" sz="2400" b="1" dirty="0">
                <a:solidFill>
                  <a:srgbClr val="FFFF00"/>
                </a:solidFill>
                <a:latin typeface="Constantia" panose="02030602050306030303" pitchFamily="18" charset="0"/>
              </a:rPr>
              <a:t>dankbar</a:t>
            </a:r>
            <a:r>
              <a:rPr lang="de-DE" sz="2400" b="1" dirty="0">
                <a:solidFill>
                  <a:srgbClr val="92D050"/>
                </a:solidFill>
                <a:latin typeface="Constantia" panose="02030602050306030303" pitchFamily="18" charset="0"/>
              </a:rPr>
              <a:t> für all Seine Gnade? </a:t>
            </a:r>
            <a:br>
              <a:rPr lang="de-DE" sz="2400" b="1" dirty="0">
                <a:solidFill>
                  <a:srgbClr val="92D050"/>
                </a:solidFill>
                <a:latin typeface="Constantia" panose="02030602050306030303" pitchFamily="18" charset="0"/>
              </a:rPr>
            </a:br>
            <a:r>
              <a:rPr lang="de-DE" sz="2400" b="1" dirty="0">
                <a:solidFill>
                  <a:srgbClr val="92D050"/>
                </a:solidFill>
                <a:latin typeface="Constantia" panose="02030602050306030303" pitchFamily="18" charset="0"/>
              </a:rPr>
              <a:t>Versuchen wir, unseren Mitmenschen </a:t>
            </a:r>
            <a:r>
              <a:rPr lang="de-DE" sz="2400" b="1" dirty="0">
                <a:solidFill>
                  <a:srgbClr val="FFFF00"/>
                </a:solidFill>
                <a:latin typeface="Constantia" panose="02030602050306030303" pitchFamily="18" charset="0"/>
              </a:rPr>
              <a:t>Gutes zu tun</a:t>
            </a:r>
            <a:r>
              <a:rPr lang="de-DE" sz="2400" b="1" dirty="0">
                <a:solidFill>
                  <a:srgbClr val="92D050"/>
                </a:solidFill>
                <a:latin typeface="Constantia" panose="02030602050306030303" pitchFamily="18" charset="0"/>
              </a:rPr>
              <a:t>? </a:t>
            </a:r>
            <a:br>
              <a:rPr lang="de-DE" sz="2400" b="1" dirty="0">
                <a:solidFill>
                  <a:srgbClr val="92D050"/>
                </a:solidFill>
                <a:latin typeface="Constantia" panose="02030602050306030303" pitchFamily="18" charset="0"/>
              </a:rPr>
            </a:br>
            <a:r>
              <a:rPr lang="de-DE" sz="2400" b="1" dirty="0">
                <a:solidFill>
                  <a:srgbClr val="92D050"/>
                </a:solidFill>
                <a:latin typeface="Constantia" panose="02030602050306030303" pitchFamily="18" charset="0"/>
              </a:rPr>
              <a:t>Zeigen wir die </a:t>
            </a:r>
            <a:r>
              <a:rPr lang="de-DE" sz="2400" b="1" dirty="0">
                <a:solidFill>
                  <a:srgbClr val="FFFF00"/>
                </a:solidFill>
                <a:latin typeface="Constantia" panose="02030602050306030303" pitchFamily="18" charset="0"/>
              </a:rPr>
              <a:t>GESINNUNG JESU </a:t>
            </a:r>
            <a:r>
              <a:rPr lang="de-DE" sz="2400" b="1" dirty="0">
                <a:solidFill>
                  <a:srgbClr val="92D050"/>
                </a:solidFill>
                <a:latin typeface="Constantia" panose="02030602050306030303" pitchFamily="18" charset="0"/>
              </a:rPr>
              <a:t>in unseren Familien? </a:t>
            </a:r>
            <a:br>
              <a:rPr lang="de-DE" sz="2400" b="1" dirty="0">
                <a:solidFill>
                  <a:srgbClr val="92D050"/>
                </a:solidFill>
                <a:latin typeface="Constantia" panose="02030602050306030303" pitchFamily="18" charset="0"/>
              </a:rPr>
            </a:br>
            <a:r>
              <a:rPr lang="de-DE" sz="2400" b="1" dirty="0">
                <a:solidFill>
                  <a:srgbClr val="92D050"/>
                </a:solidFill>
                <a:latin typeface="Constantia" panose="02030602050306030303" pitchFamily="18" charset="0"/>
              </a:rPr>
              <a:t>Lehren wir unsere Kinder </a:t>
            </a:r>
            <a:r>
              <a:rPr lang="de-DE" sz="2400" b="1" dirty="0">
                <a:solidFill>
                  <a:srgbClr val="FFFF00"/>
                </a:solidFill>
                <a:latin typeface="Constantia" panose="02030602050306030303" pitchFamily="18" charset="0"/>
              </a:rPr>
              <a:t>Sein WORT </a:t>
            </a:r>
            <a:br>
              <a:rPr lang="de-DE" sz="2400" b="1" dirty="0">
                <a:solidFill>
                  <a:srgbClr val="92D050"/>
                </a:solidFill>
                <a:latin typeface="Constantia" panose="02030602050306030303" pitchFamily="18" charset="0"/>
              </a:rPr>
            </a:br>
            <a:r>
              <a:rPr lang="de-DE" sz="2400" b="1" dirty="0">
                <a:solidFill>
                  <a:srgbClr val="92D050"/>
                </a:solidFill>
                <a:latin typeface="Constantia" panose="02030602050306030303" pitchFamily="18" charset="0"/>
              </a:rPr>
              <a:t>und machen wir sie mit den wunderbaren Werken Gottes </a:t>
            </a:r>
            <a:r>
              <a:rPr lang="de-DE" sz="2400" b="1" dirty="0">
                <a:solidFill>
                  <a:srgbClr val="FFFF00"/>
                </a:solidFill>
                <a:latin typeface="Constantia" panose="02030602050306030303" pitchFamily="18" charset="0"/>
              </a:rPr>
              <a:t>vertraut</a:t>
            </a:r>
            <a:r>
              <a:rPr lang="de-DE" sz="2400" b="1" dirty="0">
                <a:solidFill>
                  <a:srgbClr val="92D050"/>
                </a:solidFill>
                <a:latin typeface="Constantia" panose="02030602050306030303" pitchFamily="18" charset="0"/>
              </a:rPr>
              <a:t>? </a:t>
            </a:r>
            <a:endParaRPr lang="en" sz="2400" b="1" dirty="0">
              <a:solidFill>
                <a:srgbClr val="92D050"/>
              </a:solidFill>
              <a:latin typeface="Constantia" panose="02030602050306030303" pitchFamily="18" charset="0"/>
            </a:endParaRP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F891CC8E-CE2F-172C-280F-05CF9056B6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F163931-5394-F113-2CD3-873F15D77B6C}"/>
              </a:ext>
            </a:extLst>
          </p:cNvPr>
          <p:cNvSpPr txBox="1"/>
          <p:nvPr/>
        </p:nvSpPr>
        <p:spPr>
          <a:xfrm>
            <a:off x="1" y="2981"/>
            <a:ext cx="12192000" cy="3416320"/>
          </a:xfrm>
          <a:prstGeom prst="rect">
            <a:avLst/>
          </a:prstGeom>
          <a:noFill/>
        </p:spPr>
        <p:txBody>
          <a:bodyPr wrap="square">
            <a:spAutoFit/>
          </a:bodyPr>
          <a:lstStyle/>
          <a:p>
            <a:pPr>
              <a:spcBef>
                <a:spcPts val="600"/>
              </a:spcBef>
            </a:pPr>
            <a:r>
              <a:rPr lang="de-DE" sz="2400" b="1" dirty="0">
                <a:solidFill>
                  <a:schemeClr val="accent1">
                    <a:lumMod val="50000"/>
                  </a:schemeClr>
                </a:solidFill>
                <a:latin typeface="Constantia" panose="02030602050306030303" pitchFamily="18" charset="0"/>
              </a:rPr>
              <a:t>Der </a:t>
            </a:r>
            <a:r>
              <a:rPr lang="de-DE" sz="2400" b="1" dirty="0">
                <a:solidFill>
                  <a:srgbClr val="FFFF00"/>
                </a:solidFill>
                <a:latin typeface="Constantia" panose="02030602050306030303" pitchFamily="18" charset="0"/>
              </a:rPr>
              <a:t>Christ</a:t>
            </a:r>
            <a:r>
              <a:rPr lang="de-DE" sz="2400" b="1" dirty="0">
                <a:solidFill>
                  <a:schemeClr val="accent1">
                    <a:lumMod val="50000"/>
                  </a:schemeClr>
                </a:solidFill>
                <a:latin typeface="Constantia" panose="02030602050306030303" pitchFamily="18" charset="0"/>
              </a:rPr>
              <a:t> muss </a:t>
            </a:r>
            <a:r>
              <a:rPr lang="de-DE" sz="2400" b="1" dirty="0">
                <a:solidFill>
                  <a:srgbClr val="FFFF00"/>
                </a:solidFill>
                <a:latin typeface="Constantia" panose="02030602050306030303" pitchFamily="18" charset="0"/>
              </a:rPr>
              <a:t>JESUS repräsentieren</a:t>
            </a:r>
            <a:r>
              <a:rPr lang="de-DE" sz="2400" b="1" dirty="0">
                <a:solidFill>
                  <a:schemeClr val="accent1">
                    <a:lumMod val="50000"/>
                  </a:schemeClr>
                </a:solidFill>
                <a:latin typeface="Constantia" panose="02030602050306030303" pitchFamily="18" charset="0"/>
              </a:rPr>
              <a:t>, indem er sowohl </a:t>
            </a:r>
            <a:r>
              <a:rPr lang="de-DE" sz="2400" b="1" dirty="0">
                <a:solidFill>
                  <a:srgbClr val="FFFF00"/>
                </a:solidFill>
                <a:latin typeface="Constantia" panose="02030602050306030303" pitchFamily="18" charset="0"/>
              </a:rPr>
              <a:t>gut IST </a:t>
            </a:r>
            <a:r>
              <a:rPr lang="de-DE" sz="2400" b="1" dirty="0">
                <a:solidFill>
                  <a:schemeClr val="accent1">
                    <a:lumMod val="50000"/>
                  </a:schemeClr>
                </a:solidFill>
                <a:latin typeface="Constantia" panose="02030602050306030303" pitchFamily="18" charset="0"/>
              </a:rPr>
              <a:t>als auch </a:t>
            </a:r>
            <a:r>
              <a:rPr lang="de-DE" sz="2400" b="1" dirty="0">
                <a:solidFill>
                  <a:srgbClr val="FFFF00"/>
                </a:solidFill>
                <a:latin typeface="Constantia" panose="02030602050306030303" pitchFamily="18" charset="0"/>
              </a:rPr>
              <a:t>Gutes TUT</a:t>
            </a:r>
            <a:r>
              <a:rPr lang="de-DE" sz="2400" b="1" dirty="0">
                <a:solidFill>
                  <a:schemeClr val="accent1">
                    <a:lumMod val="50000"/>
                  </a:schemeClr>
                </a:solidFill>
                <a:latin typeface="Constantia" panose="02030602050306030303" pitchFamily="18" charset="0"/>
              </a:rPr>
              <a:t>. </a:t>
            </a:r>
            <a:br>
              <a:rPr lang="de-DE" sz="2400" b="1" dirty="0">
                <a:solidFill>
                  <a:schemeClr val="accent1">
                    <a:lumMod val="50000"/>
                  </a:schemeClr>
                </a:solidFill>
                <a:latin typeface="Constantia" panose="02030602050306030303" pitchFamily="18" charset="0"/>
              </a:rPr>
            </a:br>
            <a:r>
              <a:rPr lang="de-DE" sz="2400" b="1" dirty="0">
                <a:solidFill>
                  <a:schemeClr val="accent1">
                    <a:lumMod val="50000"/>
                  </a:schemeClr>
                </a:solidFill>
                <a:latin typeface="Constantia" panose="02030602050306030303" pitchFamily="18" charset="0"/>
              </a:rPr>
              <a:t>Dann wird sein Leben einen Duft verströmen, </a:t>
            </a:r>
            <a:br>
              <a:rPr lang="de-DE" sz="2400" b="1" dirty="0">
                <a:solidFill>
                  <a:schemeClr val="accent1">
                    <a:lumMod val="50000"/>
                  </a:schemeClr>
                </a:solidFill>
                <a:latin typeface="Constantia" panose="02030602050306030303" pitchFamily="18" charset="0"/>
              </a:rPr>
            </a:br>
            <a:r>
              <a:rPr lang="de-DE" sz="2400" b="1" dirty="0">
                <a:solidFill>
                  <a:schemeClr val="accent1">
                    <a:lumMod val="50000"/>
                  </a:schemeClr>
                </a:solidFill>
                <a:latin typeface="Constantia" panose="02030602050306030303" pitchFamily="18" charset="0"/>
              </a:rPr>
              <a:t>eine Liebenswürdigkeit </a:t>
            </a:r>
            <a:br>
              <a:rPr lang="de-DE" sz="2400" b="1" dirty="0">
                <a:solidFill>
                  <a:schemeClr val="accent1">
                    <a:lumMod val="50000"/>
                  </a:schemeClr>
                </a:solidFill>
                <a:latin typeface="Constantia" panose="02030602050306030303" pitchFamily="18" charset="0"/>
              </a:rPr>
            </a:br>
            <a:r>
              <a:rPr lang="de-DE" sz="2400" b="1" dirty="0">
                <a:solidFill>
                  <a:schemeClr val="accent1">
                    <a:lumMod val="50000"/>
                  </a:schemeClr>
                </a:solidFill>
                <a:latin typeface="Constantia" panose="02030602050306030303" pitchFamily="18" charset="0"/>
              </a:rPr>
              <a:t>des </a:t>
            </a:r>
            <a:r>
              <a:rPr lang="de-DE" sz="2400" b="1" dirty="0">
                <a:solidFill>
                  <a:srgbClr val="FFFF00"/>
                </a:solidFill>
                <a:latin typeface="Constantia" panose="02030602050306030303" pitchFamily="18" charset="0"/>
              </a:rPr>
              <a:t>Charakters</a:t>
            </a:r>
            <a:r>
              <a:rPr lang="de-DE" sz="2400" b="1" dirty="0">
                <a:solidFill>
                  <a:schemeClr val="accent1">
                    <a:lumMod val="50000"/>
                  </a:schemeClr>
                </a:solidFill>
                <a:latin typeface="Constantia" panose="02030602050306030303" pitchFamily="18" charset="0"/>
              </a:rPr>
              <a:t>, </a:t>
            </a:r>
            <a:br>
              <a:rPr lang="de-DE" sz="2400" b="1" dirty="0">
                <a:solidFill>
                  <a:schemeClr val="accent1">
                    <a:lumMod val="50000"/>
                  </a:schemeClr>
                </a:solidFill>
                <a:latin typeface="Constantia" panose="02030602050306030303" pitchFamily="18" charset="0"/>
              </a:rPr>
            </a:br>
            <a:r>
              <a:rPr lang="de-DE" sz="2400" b="1" dirty="0">
                <a:solidFill>
                  <a:schemeClr val="accent1">
                    <a:lumMod val="50000"/>
                  </a:schemeClr>
                </a:solidFill>
                <a:latin typeface="Constantia" panose="02030602050306030303" pitchFamily="18" charset="0"/>
              </a:rPr>
              <a:t>die offenbart, </a:t>
            </a:r>
            <a:br>
              <a:rPr lang="de-DE" sz="2400" b="1" dirty="0">
                <a:solidFill>
                  <a:schemeClr val="accent1">
                    <a:lumMod val="50000"/>
                  </a:schemeClr>
                </a:solidFill>
                <a:latin typeface="Constantia" panose="02030602050306030303" pitchFamily="18" charset="0"/>
              </a:rPr>
            </a:br>
            <a:r>
              <a:rPr lang="de-DE" sz="2400" b="1" dirty="0">
                <a:solidFill>
                  <a:schemeClr val="accent1">
                    <a:lumMod val="50000"/>
                  </a:schemeClr>
                </a:solidFill>
                <a:latin typeface="Constantia" panose="02030602050306030303" pitchFamily="18" charset="0"/>
              </a:rPr>
              <a:t>dass er </a:t>
            </a:r>
            <a:br>
              <a:rPr lang="de-DE" sz="2400" b="1" dirty="0">
                <a:solidFill>
                  <a:schemeClr val="accent1">
                    <a:lumMod val="50000"/>
                  </a:schemeClr>
                </a:solidFill>
                <a:latin typeface="Constantia" panose="02030602050306030303" pitchFamily="18" charset="0"/>
              </a:rPr>
            </a:br>
            <a:r>
              <a:rPr lang="de-DE" sz="2400" b="1" dirty="0">
                <a:solidFill>
                  <a:schemeClr val="accent1">
                    <a:lumMod val="50000"/>
                  </a:schemeClr>
                </a:solidFill>
                <a:latin typeface="Constantia" panose="02030602050306030303" pitchFamily="18" charset="0"/>
              </a:rPr>
              <a:t>ein </a:t>
            </a:r>
            <a:r>
              <a:rPr lang="de-DE" sz="2400" b="1" dirty="0">
                <a:solidFill>
                  <a:schemeClr val="accent1">
                    <a:lumMod val="50000"/>
                  </a:schemeClr>
                </a:solidFill>
                <a:highlight>
                  <a:srgbClr val="FFFF00"/>
                </a:highlight>
                <a:latin typeface="Constantia" panose="02030602050306030303" pitchFamily="18" charset="0"/>
              </a:rPr>
              <a:t>KIND GOTTES </a:t>
            </a:r>
            <a:r>
              <a:rPr lang="de-DE" sz="2400" b="1" dirty="0">
                <a:solidFill>
                  <a:schemeClr val="accent1">
                    <a:lumMod val="50000"/>
                  </a:schemeClr>
                </a:solidFill>
                <a:latin typeface="Constantia" panose="02030602050306030303" pitchFamily="18" charset="0"/>
              </a:rPr>
              <a:t>ist, </a:t>
            </a:r>
            <a:br>
              <a:rPr lang="de-DE" sz="2400" b="1" dirty="0">
                <a:solidFill>
                  <a:schemeClr val="accent1">
                    <a:lumMod val="50000"/>
                  </a:schemeClr>
                </a:solidFill>
                <a:latin typeface="Constantia" panose="02030602050306030303" pitchFamily="18" charset="0"/>
              </a:rPr>
            </a:br>
            <a:r>
              <a:rPr lang="de-DE" sz="2400" b="1" dirty="0">
                <a:solidFill>
                  <a:schemeClr val="accent1">
                    <a:lumMod val="50000"/>
                  </a:schemeClr>
                </a:solidFill>
                <a:latin typeface="Constantia" panose="02030602050306030303" pitchFamily="18" charset="0"/>
              </a:rPr>
              <a:t>ein </a:t>
            </a:r>
            <a:r>
              <a:rPr lang="de-DE" sz="2400" b="1" dirty="0">
                <a:solidFill>
                  <a:schemeClr val="accent1">
                    <a:lumMod val="50000"/>
                  </a:schemeClr>
                </a:solidFill>
                <a:highlight>
                  <a:srgbClr val="FFFF00"/>
                </a:highlight>
                <a:latin typeface="Constantia" panose="02030602050306030303" pitchFamily="18" charset="0"/>
              </a:rPr>
              <a:t>ERBE</a:t>
            </a:r>
            <a:r>
              <a:rPr lang="de-DE" sz="2400" b="1" dirty="0">
                <a:solidFill>
                  <a:schemeClr val="accent1">
                    <a:lumMod val="50000"/>
                  </a:schemeClr>
                </a:solidFill>
                <a:latin typeface="Constantia" panose="02030602050306030303" pitchFamily="18" charset="0"/>
              </a:rPr>
              <a:t> </a:t>
            </a:r>
            <a:br>
              <a:rPr lang="de-DE" sz="2400" b="1" dirty="0">
                <a:solidFill>
                  <a:schemeClr val="accent1">
                    <a:lumMod val="50000"/>
                  </a:schemeClr>
                </a:solidFill>
                <a:latin typeface="Constantia" panose="02030602050306030303" pitchFamily="18" charset="0"/>
              </a:rPr>
            </a:br>
            <a:r>
              <a:rPr lang="de-DE" sz="2400" b="1" dirty="0">
                <a:solidFill>
                  <a:schemeClr val="accent1">
                    <a:lumMod val="50000"/>
                  </a:schemeClr>
                </a:solidFill>
                <a:highlight>
                  <a:srgbClr val="FFFF00"/>
                </a:highlight>
                <a:latin typeface="Constantia" panose="02030602050306030303" pitchFamily="18" charset="0"/>
              </a:rPr>
              <a:t>des HIMMELS</a:t>
            </a:r>
            <a:r>
              <a:rPr lang="en" sz="2400" b="1" dirty="0">
                <a:solidFill>
                  <a:schemeClr val="accent1">
                    <a:lumMod val="50000"/>
                  </a:schemeClr>
                </a:solidFill>
                <a:latin typeface="Constantia" panose="02030602050306030303" pitchFamily="18" charset="0"/>
              </a:rPr>
              <a:t>.”</a:t>
            </a:r>
          </a:p>
        </p:txBody>
      </p:sp>
      <p:sp>
        <p:nvSpPr>
          <p:cNvPr id="4" name="CuadroTexto 3">
            <a:extLst>
              <a:ext uri="{FF2B5EF4-FFF2-40B4-BE49-F238E27FC236}">
                <a16:creationId xmlns:a16="http://schemas.microsoft.com/office/drawing/2014/main" id="{822FC639-86C2-BCF1-1339-535C0B6FF8DE}"/>
              </a:ext>
            </a:extLst>
          </p:cNvPr>
          <p:cNvSpPr txBox="1"/>
          <p:nvPr/>
        </p:nvSpPr>
        <p:spPr>
          <a:xfrm>
            <a:off x="7992097" y="5956279"/>
            <a:ext cx="4056175" cy="584775"/>
          </a:xfrm>
          <a:prstGeom prst="rect">
            <a:avLst/>
          </a:prstGeom>
          <a:noFill/>
        </p:spPr>
        <p:txBody>
          <a:bodyPr wrap="none" rtlCol="0">
            <a:spAutoFit/>
          </a:bodyPr>
          <a:lstStyle/>
          <a:p>
            <a:pPr algn="r"/>
            <a:r>
              <a:rPr lang="en" sz="1600" b="1" dirty="0">
                <a:solidFill>
                  <a:srgbClr val="92D050"/>
                </a:solidFill>
              </a:rPr>
              <a:t>E. G. White, You Shall Receive Power </a:t>
            </a:r>
            <a:br>
              <a:rPr lang="en" sz="1600" b="1" dirty="0">
                <a:solidFill>
                  <a:srgbClr val="92D050"/>
                </a:solidFill>
              </a:rPr>
            </a:br>
            <a:r>
              <a:rPr lang="en" sz="1600" b="1" dirty="0">
                <a:solidFill>
                  <a:srgbClr val="92D050"/>
                </a:solidFill>
              </a:rPr>
              <a:t>(Du wirst Kraft empfangen”, 10. Dezember</a:t>
            </a:r>
          </a:p>
        </p:txBody>
      </p:sp>
    </p:spTree>
    <p:extLst>
      <p:ext uri="{BB962C8B-B14F-4D97-AF65-F5344CB8AC3E}">
        <p14:creationId xmlns:p14="http://schemas.microsoft.com/office/powerpoint/2010/main" val="147069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1" y="428178"/>
            <a:ext cx="3167529" cy="5878532"/>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andara" panose="020E0502030303020204" pitchFamily="34" charset="0"/>
              </a:rPr>
              <a:t>“</a:t>
            </a:r>
            <a:r>
              <a:rPr kumimoji="0" lang="de-DE"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andara" panose="020E0502030303020204" pitchFamily="34" charset="0"/>
              </a:rPr>
              <a:t>Denn </a:t>
            </a:r>
            <a:br>
              <a:rPr kumimoji="0" lang="de-DE"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andara" panose="020E0502030303020204" pitchFamily="34" charset="0"/>
              </a:rPr>
            </a:br>
            <a:r>
              <a:rPr kumimoji="0" lang="de-DE"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andara" panose="020E0502030303020204" pitchFamily="34" charset="0"/>
              </a:rPr>
              <a:t>das Leben ist für </a:t>
            </a:r>
            <a:r>
              <a:rPr kumimoji="0" lang="de-DE" sz="4800" b="1" i="0" u="none" strike="noStrike" kern="1200" cap="none" spc="0" normalizeH="0" baseline="0" noProof="0">
                <a:ln w="12700" cmpd="sng">
                  <a:noFill/>
                  <a:prstDash val="solid"/>
                </a:ln>
                <a:solidFill>
                  <a:prstClr val="white"/>
                </a:solidFill>
                <a:effectLst>
                  <a:outerShdw blurRad="38100" dist="38100" dir="2700000" algn="tl">
                    <a:srgbClr val="000000">
                      <a:alpha val="43137"/>
                    </a:srgbClr>
                  </a:outerShdw>
                </a:effectLst>
                <a:uLnTx/>
                <a:uFillTx/>
                <a:latin typeface="Candara" panose="020E0502030303020204" pitchFamily="34" charset="0"/>
              </a:rPr>
              <a:t>mich CHRISTUS und </a:t>
            </a:r>
            <a:r>
              <a:rPr kumimoji="0" lang="de-DE"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andara" panose="020E0502030303020204" pitchFamily="34" charset="0"/>
              </a:rPr>
              <a:t>das Sterben Gewinn. </a:t>
            </a: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andara" panose="020E0502030303020204" pitchFamily="34" charset="0"/>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andara" panose="020E0502030303020204" pitchFamily="34" charset="0"/>
              </a:rPr>
              <a:t>Philipper 1:21</a:t>
            </a:r>
            <a:r>
              <a:rPr lang="es-ES" sz="2000" b="1" dirty="0">
                <a:ln w="12700" cmpd="sng">
                  <a:noFill/>
                  <a:prstDash val="solid"/>
                </a:ln>
                <a:solidFill>
                  <a:prstClr val="white"/>
                </a:solidFill>
                <a:effectLst>
                  <a:outerShdw blurRad="38100" dist="38100" dir="2700000" algn="tl">
                    <a:srgbClr val="000000">
                      <a:alpha val="43137"/>
                    </a:srgbClr>
                  </a:outerShdw>
                </a:effectLst>
                <a:latin typeface="Candara" panose="020E0502030303020204" pitchFamily="34" charset="0"/>
              </a:rPr>
              <a:t> </a:t>
            </a:r>
            <a:endParaRPr kumimoji="0" lang="es-E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andara" panose="020E0502030303020204" pitchFamily="34" charset="0"/>
            </a:endParaRP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31654" y="329955"/>
            <a:ext cx="3996418" cy="4633528"/>
          </a:xfrm>
          <a:prstGeom prst="rect">
            <a:avLst/>
          </a:prstGeom>
          <a:effectLst>
            <a:softEdge rad="317500"/>
          </a:effectLst>
        </p:spPr>
      </p:pic>
      <p:sp>
        <p:nvSpPr>
          <p:cNvPr id="3" name="CuadroTexto 2">
            <a:extLst>
              <a:ext uri="{FF2B5EF4-FFF2-40B4-BE49-F238E27FC236}">
                <a16:creationId xmlns:a16="http://schemas.microsoft.com/office/drawing/2014/main" id="{34584D60-18BA-0678-C54C-0B1378B73E48}"/>
              </a:ext>
            </a:extLst>
          </p:cNvPr>
          <p:cNvSpPr txBox="1"/>
          <p:nvPr/>
        </p:nvSpPr>
        <p:spPr>
          <a:xfrm>
            <a:off x="548924" y="134605"/>
            <a:ext cx="10246451" cy="830997"/>
          </a:xfrm>
          <a:prstGeom prst="rect">
            <a:avLst/>
          </a:prstGeom>
          <a:noFill/>
        </p:spPr>
        <p:txBody>
          <a:bodyPr wrap="square" rtlCol="0">
            <a:spAutoFit/>
          </a:bodyPr>
          <a:lstStyle/>
          <a:p>
            <a:pPr algn="ctr">
              <a:spcBef>
                <a:spcPts val="600"/>
              </a:spcBef>
            </a:pPr>
            <a:r>
              <a:rPr lang="de-DE" sz="2400" b="1" dirty="0"/>
              <a:t>Paulus wartete darauf, vom skrupellosen Nero verurteilt zu werden. Seine Zukunft hing mehr von des Kaisers Laune als von Gerechtigkeit ab.</a:t>
            </a:r>
            <a:endParaRPr lang="en" sz="2400" b="1" dirty="0"/>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12" y="2138924"/>
            <a:ext cx="5068389" cy="4783057"/>
          </a:xfrm>
          <a:prstGeom prst="rect">
            <a:avLst/>
          </a:prstGeom>
          <a:effectLst>
            <a:softEdge rad="317500"/>
          </a:effectLst>
        </p:spPr>
      </p:pic>
      <p:sp>
        <p:nvSpPr>
          <p:cNvPr id="6" name="CuadroTexto 5">
            <a:extLst>
              <a:ext uri="{FF2B5EF4-FFF2-40B4-BE49-F238E27FC236}">
                <a16:creationId xmlns:a16="http://schemas.microsoft.com/office/drawing/2014/main" id="{CB4F159F-A519-936A-20D3-A4E7F6EAE216}"/>
              </a:ext>
            </a:extLst>
          </p:cNvPr>
          <p:cNvSpPr txBox="1"/>
          <p:nvPr/>
        </p:nvSpPr>
        <p:spPr>
          <a:xfrm>
            <a:off x="7713618" y="4741414"/>
            <a:ext cx="4614454" cy="1862048"/>
          </a:xfrm>
          <a:prstGeom prst="rect">
            <a:avLst/>
          </a:prstGeom>
          <a:noFill/>
        </p:spPr>
        <p:txBody>
          <a:bodyPr wrap="square">
            <a:spAutoFit/>
          </a:bodyPr>
          <a:lstStyle/>
          <a:p>
            <a:pPr algn="ctr">
              <a:spcBef>
                <a:spcPts val="600"/>
              </a:spcBef>
            </a:pPr>
            <a:r>
              <a:rPr lang="de-DE" sz="2300" b="1" dirty="0"/>
              <a:t>Wenn sein Tod jedoch dem Evangelium nützen würde </a:t>
            </a:r>
            <a:br>
              <a:rPr lang="de-DE" sz="2300" b="1" dirty="0"/>
            </a:br>
            <a:r>
              <a:rPr lang="de-DE" sz="2300" b="1" dirty="0"/>
              <a:t>(so wie es seine Gefangenschaft tat), war er bereit, sein Leben </a:t>
            </a:r>
            <a:br>
              <a:rPr lang="de-DE" sz="2300" b="1" dirty="0"/>
            </a:br>
            <a:r>
              <a:rPr lang="de-DE" sz="2300" b="1" dirty="0"/>
              <a:t>für CHRISTUS zu geben.</a:t>
            </a:r>
            <a:endParaRPr lang="en" sz="2300" b="1" dirty="0"/>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4" y="1101211"/>
            <a:ext cx="5068389" cy="1107996"/>
          </a:xfrm>
          <a:prstGeom prst="rect">
            <a:avLst/>
          </a:prstGeom>
          <a:noFill/>
        </p:spPr>
        <p:txBody>
          <a:bodyPr wrap="square">
            <a:spAutoFit/>
          </a:bodyPr>
          <a:lstStyle/>
          <a:p>
            <a:pPr>
              <a:spcBef>
                <a:spcPts val="600"/>
              </a:spcBef>
            </a:pPr>
            <a:r>
              <a:rPr lang="de-DE" sz="2200" b="1" dirty="0"/>
              <a:t>Aber er wusste, dass sein Schicksal </a:t>
            </a:r>
            <a:br>
              <a:rPr lang="de-DE" sz="2200" b="1" dirty="0"/>
            </a:br>
            <a:r>
              <a:rPr lang="de-DE" sz="2200" b="1" dirty="0"/>
              <a:t>nicht wirklich in Neros Händen lag, </a:t>
            </a:r>
            <a:br>
              <a:rPr lang="de-DE" sz="2200" b="1" dirty="0"/>
            </a:br>
            <a:r>
              <a:rPr lang="de-DE" sz="2200" b="1" dirty="0"/>
              <a:t>sondern in GOTTES Händen. </a:t>
            </a:r>
            <a:endParaRPr lang="en" sz="2200" b="1" dirty="0"/>
          </a:p>
        </p:txBody>
      </p:sp>
      <p:sp>
        <p:nvSpPr>
          <p:cNvPr id="2" name="CuadroTexto 10">
            <a:extLst>
              <a:ext uri="{FF2B5EF4-FFF2-40B4-BE49-F238E27FC236}">
                <a16:creationId xmlns:a16="http://schemas.microsoft.com/office/drawing/2014/main" id="{3C369E5A-BA0E-4252-2A93-538A021EC76D}"/>
              </a:ext>
            </a:extLst>
          </p:cNvPr>
          <p:cNvSpPr txBox="1"/>
          <p:nvPr/>
        </p:nvSpPr>
        <p:spPr>
          <a:xfrm>
            <a:off x="4953341" y="1867706"/>
            <a:ext cx="3576773" cy="2462213"/>
          </a:xfrm>
          <a:prstGeom prst="rect">
            <a:avLst/>
          </a:prstGeom>
          <a:noFill/>
        </p:spPr>
        <p:txBody>
          <a:bodyPr wrap="square">
            <a:spAutoFit/>
          </a:bodyPr>
          <a:lstStyle/>
          <a:p>
            <a:pPr algn="ctr">
              <a:spcBef>
                <a:spcPts val="600"/>
              </a:spcBef>
            </a:pPr>
            <a:r>
              <a:rPr lang="de-DE" sz="2200" b="1" dirty="0"/>
              <a:t>Deshalb </a:t>
            </a:r>
            <a:br>
              <a:rPr lang="de-DE" sz="2200" b="1" dirty="0"/>
            </a:br>
            <a:r>
              <a:rPr lang="de-DE" sz="2200" b="1" dirty="0"/>
              <a:t>war er sich sicher, </a:t>
            </a:r>
            <a:br>
              <a:rPr lang="de-DE" sz="2200" b="1" dirty="0"/>
            </a:br>
            <a:r>
              <a:rPr lang="de-DE" sz="2200" b="1" dirty="0"/>
              <a:t>dass er durch die Gebete, </a:t>
            </a:r>
            <a:br>
              <a:rPr lang="de-DE" sz="2200" b="1" dirty="0"/>
            </a:br>
            <a:r>
              <a:rPr lang="de-DE" sz="2200" b="1" dirty="0"/>
              <a:t>die in den Gemeinden </a:t>
            </a:r>
            <a:br>
              <a:rPr lang="de-DE" sz="2200" b="1" dirty="0"/>
            </a:br>
            <a:r>
              <a:rPr lang="de-DE" sz="2200" b="1" dirty="0"/>
              <a:t>für ihn gesprochen wurden, befreit werden würde.</a:t>
            </a:r>
            <a:endParaRPr lang="en" sz="2200" b="1" dirty="0"/>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093E9FB-C151-AC98-FC32-BAF287CAF7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51ABF0B-28CC-F7CF-C1AA-EE11B3DDF316}"/>
              </a:ext>
            </a:extLst>
          </p:cNvPr>
          <p:cNvSpPr txBox="1"/>
          <p:nvPr/>
        </p:nvSpPr>
        <p:spPr>
          <a:xfrm>
            <a:off x="728591" y="1015598"/>
            <a:ext cx="8148074" cy="460126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E33505"/>
                </a:highlight>
              </a:rPr>
              <a:t> Für CHRISTUS leben oder sterben?</a:t>
            </a:r>
          </a:p>
          <a:p>
            <a:pPr lvl="1">
              <a:spcBef>
                <a:spcPts val="600"/>
              </a:spcBef>
            </a:pPr>
            <a:r>
              <a:rPr lang="de-DE" sz="2000" b="1" dirty="0"/>
              <a:t>CHRISTUS in Paulus verherrlicht </a:t>
            </a:r>
            <a:r>
              <a:rPr lang="en" sz="2000" b="1" dirty="0"/>
              <a:t>(Phil 1:10-20, 25-26)</a:t>
            </a:r>
          </a:p>
          <a:p>
            <a:pPr lvl="1">
              <a:spcBef>
                <a:spcPts val="600"/>
              </a:spcBef>
            </a:pPr>
            <a:endParaRPr lang="en" sz="2000" b="1" dirty="0"/>
          </a:p>
          <a:p>
            <a:pPr lvl="1">
              <a:spcBef>
                <a:spcPts val="600"/>
              </a:spcBef>
            </a:pPr>
            <a:r>
              <a:rPr lang="en" sz="2000" b="1" dirty="0"/>
              <a:t>Zu leben oder zu sterben für CHRISTUS (Phil 1:21-22)</a:t>
            </a:r>
          </a:p>
          <a:p>
            <a:pPr lvl="1">
              <a:spcBef>
                <a:spcPts val="600"/>
              </a:spcBef>
            </a:pPr>
            <a:endParaRPr lang="en" sz="2000" b="1" dirty="0"/>
          </a:p>
          <a:p>
            <a:pPr lvl="1">
              <a:spcBef>
                <a:spcPts val="600"/>
              </a:spcBef>
            </a:pPr>
            <a:r>
              <a:rPr lang="en" sz="2000" b="1" dirty="0"/>
              <a:t>Die doppelte Bereitschaft des Paulus (Phil 1:23-24)</a:t>
            </a:r>
          </a:p>
          <a:p>
            <a:pPr lvl="1">
              <a:spcBef>
                <a:spcPts val="600"/>
              </a:spcBef>
            </a:pPr>
            <a:endParaRPr lang="en" sz="2000" b="1" dirty="0"/>
          </a:p>
          <a:p>
            <a:pPr>
              <a:spcBef>
                <a:spcPts val="600"/>
              </a:spcBef>
            </a:pPr>
            <a:r>
              <a:rPr lang="en" sz="2000" b="1" dirty="0">
                <a:solidFill>
                  <a:schemeClr val="bg1"/>
                </a:solidFill>
                <a:effectLst>
                  <a:outerShdw blurRad="38100" dist="38100" dir="2700000" algn="tl">
                    <a:srgbClr val="000000">
                      <a:alpha val="43137"/>
                    </a:srgbClr>
                  </a:outerShdw>
                </a:effectLst>
                <a:highlight>
                  <a:srgbClr val="3410D3"/>
                </a:highlight>
              </a:rPr>
              <a:t> Was meint “Für CHRISTUS leben”?</a:t>
            </a:r>
          </a:p>
          <a:p>
            <a:pPr lvl="1">
              <a:spcBef>
                <a:spcPts val="600"/>
              </a:spcBef>
            </a:pPr>
            <a:r>
              <a:rPr lang="de-DE" sz="2000" b="1" dirty="0"/>
              <a:t>Verhalte dich so, wie es dem Evangelium entspricht </a:t>
            </a:r>
            <a:r>
              <a:rPr lang="en" sz="2000" b="1" dirty="0"/>
              <a:t>(Phil 1:27a)</a:t>
            </a:r>
          </a:p>
          <a:p>
            <a:pPr lvl="1">
              <a:spcBef>
                <a:spcPts val="600"/>
              </a:spcBef>
            </a:pPr>
            <a:endParaRPr lang="en" sz="700" b="1" dirty="0"/>
          </a:p>
          <a:p>
            <a:pPr lvl="1">
              <a:spcBef>
                <a:spcPts val="600"/>
              </a:spcBef>
            </a:pPr>
            <a:endParaRPr lang="de-DE" sz="300" b="1" dirty="0"/>
          </a:p>
          <a:p>
            <a:pPr lvl="1">
              <a:spcBef>
                <a:spcPts val="600"/>
              </a:spcBef>
            </a:pPr>
            <a:br>
              <a:rPr lang="de-DE" sz="300" b="1" dirty="0"/>
            </a:br>
            <a:r>
              <a:rPr lang="de-DE" sz="2000" b="1" dirty="0"/>
              <a:t>Gemeinsam für das Evangelium kämpfen </a:t>
            </a:r>
            <a:r>
              <a:rPr lang="en" sz="2000" b="1" dirty="0"/>
              <a:t>(Phil 1:27b-30)</a:t>
            </a:r>
          </a:p>
          <a:p>
            <a:pPr lvl="1">
              <a:spcBef>
                <a:spcPts val="600"/>
              </a:spcBef>
            </a:pPr>
            <a:endParaRPr lang="en" sz="2000" b="1" dirty="0"/>
          </a:p>
        </p:txBody>
      </p:sp>
      <p:pic>
        <p:nvPicPr>
          <p:cNvPr id="8" name="Imagen 7" descr="Forma, Círculo&#10;&#10;El contenido generado por IA puede ser incorrecto.">
            <a:extLst>
              <a:ext uri="{FF2B5EF4-FFF2-40B4-BE49-F238E27FC236}">
                <a16:creationId xmlns:a16="http://schemas.microsoft.com/office/drawing/2014/main" id="{510772F9-3CC1-FD8F-D212-E6DBB90E43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729" y="4856050"/>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55C07EA4-DA0E-FA5A-E16D-49447B67591F}"/>
              </a:ext>
            </a:extLst>
          </p:cNvPr>
          <p:cNvPicPr>
            <a:picLocks noChangeAspect="1"/>
          </p:cNvPicPr>
          <p:nvPr/>
        </p:nvPicPr>
        <p:blipFill>
          <a:blip r:embed="rId5" cstate="email">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50729" y="4115546"/>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B34A7331-19FE-2FD8-A111-D5A5F23E9F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0729" y="3007641"/>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7A729140-2B58-8A62-23AC-AE35BD711D2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0729" y="2211001"/>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F39D11FD-9BB1-0A9C-8A7D-B1666A9F253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0729" y="1453919"/>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DE2A5E3C-8840-EB29-A55C-CD9679FB4F8D}"/>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9591" y="1031672"/>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E3282A08-E716-5C94-D0A5-65FF7212D6B7}"/>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9591" y="3692696"/>
            <a:ext cx="657658" cy="352425"/>
          </a:xfrm>
          <a:prstGeom prst="rect">
            <a:avLst/>
          </a:prstGeom>
        </p:spPr>
      </p:pic>
      <p:pic>
        <p:nvPicPr>
          <p:cNvPr id="4" name="Grafik 3" descr="Ein Bild, das Menschliches Gesicht, Mann, Person, Kleidung enthält.&#10;&#10;KI-generierte Inhalte können fehlerhaft sein.">
            <a:extLst>
              <a:ext uri="{FF2B5EF4-FFF2-40B4-BE49-F238E27FC236}">
                <a16:creationId xmlns:a16="http://schemas.microsoft.com/office/drawing/2014/main" id="{7F8CAFFA-279D-05A7-E32A-FA857601DAE8}"/>
              </a:ext>
            </a:extLst>
          </p:cNvPr>
          <p:cNvPicPr>
            <a:picLocks noChangeAspect="1"/>
          </p:cNvPicPr>
          <p:nvPr/>
        </p:nvPicPr>
        <p:blipFill>
          <a:blip r:embed="rId14"/>
          <a:stretch>
            <a:fillRect/>
          </a:stretch>
        </p:blipFill>
        <p:spPr>
          <a:xfrm>
            <a:off x="8447290" y="-39705"/>
            <a:ext cx="2070108" cy="3378985"/>
          </a:xfrm>
          <a:prstGeom prst="rect">
            <a:avLst/>
          </a:prstGeom>
        </p:spPr>
      </p:pic>
      <p:sp>
        <p:nvSpPr>
          <p:cNvPr id="10" name="Rechteck 9">
            <a:extLst>
              <a:ext uri="{FF2B5EF4-FFF2-40B4-BE49-F238E27FC236}">
                <a16:creationId xmlns:a16="http://schemas.microsoft.com/office/drawing/2014/main" id="{DD3A9348-88DB-00BF-93F5-C57308789DB7}"/>
              </a:ext>
            </a:extLst>
          </p:cNvPr>
          <p:cNvSpPr/>
          <p:nvPr/>
        </p:nvSpPr>
        <p:spPr>
          <a:xfrm>
            <a:off x="5777633" y="234370"/>
            <a:ext cx="3099032" cy="110799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6600" b="1" i="1" spc="300" dirty="0">
                <a:ln>
                  <a:solidFill>
                    <a:schemeClr val="accent3">
                      <a:lumMod val="50000"/>
                    </a:schemeClr>
                  </a:solidFill>
                </a:ln>
                <a:blipFill>
                  <a:blip r:embed="rId15"/>
                  <a:stretch>
                    <a:fillRect/>
                  </a:stretch>
                </a:blipFill>
                <a:effectLst>
                  <a:outerShdw blurRad="38100" dist="38100" dir="2700000" algn="tl">
                    <a:srgbClr val="000000">
                      <a:alpha val="43137"/>
                    </a:srgbClr>
                  </a:outerShdw>
                </a:effectLst>
                <a:latin typeface="Candara" panose="020E0502030303020204" pitchFamily="34" charset="0"/>
              </a:rPr>
              <a:t>Ü B E R</a:t>
            </a:r>
            <a:endParaRPr lang="de-DE" sz="6600" b="1" i="1" cap="none" spc="300" dirty="0">
              <a:ln>
                <a:solidFill>
                  <a:schemeClr val="accent3">
                    <a:lumMod val="50000"/>
                  </a:schemeClr>
                </a:solidFill>
              </a:ln>
              <a:blipFill>
                <a:blip r:embed="rId15"/>
                <a:stretch>
                  <a:fillRect/>
                </a:stretch>
              </a:blipFill>
              <a:effectLst>
                <a:outerShdw blurRad="38100" dist="38100" dir="2700000" algn="tl">
                  <a:srgbClr val="000000">
                    <a:alpha val="43137"/>
                  </a:srgbClr>
                </a:outerShdw>
              </a:effectLst>
              <a:latin typeface="Candara" panose="020E0502030303020204" pitchFamily="34" charset="0"/>
            </a:endParaRPr>
          </a:p>
        </p:txBody>
      </p:sp>
      <p:sp>
        <p:nvSpPr>
          <p:cNvPr id="12" name="Rechteck 11">
            <a:extLst>
              <a:ext uri="{FF2B5EF4-FFF2-40B4-BE49-F238E27FC236}">
                <a16:creationId xmlns:a16="http://schemas.microsoft.com/office/drawing/2014/main" id="{B2E17757-1093-F1E1-819A-A50F11B28E73}"/>
              </a:ext>
            </a:extLst>
          </p:cNvPr>
          <p:cNvSpPr/>
          <p:nvPr/>
        </p:nvSpPr>
        <p:spPr>
          <a:xfrm rot="20146470">
            <a:off x="9559044" y="280871"/>
            <a:ext cx="3077430" cy="103430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6000" b="1" spc="700" dirty="0">
                <a:ln>
                  <a:solidFill>
                    <a:schemeClr val="accent3">
                      <a:lumMod val="50000"/>
                    </a:schemeClr>
                  </a:solidFill>
                </a:ln>
                <a:blipFill>
                  <a:blip r:embed="rId16"/>
                  <a:stretch>
                    <a:fillRect/>
                  </a:stretch>
                </a:blipFill>
                <a:effectLst>
                  <a:outerShdw blurRad="38100" dist="38100" dir="2700000" algn="tl">
                    <a:srgbClr val="000000">
                      <a:alpha val="43137"/>
                    </a:srgbClr>
                  </a:outerShdw>
                </a:effectLst>
                <a:latin typeface="Candara" panose="020E0502030303020204" pitchFamily="34" charset="0"/>
              </a:rPr>
              <a:t>b</a:t>
            </a:r>
            <a:r>
              <a:rPr lang="de-DE" sz="6000" b="1" cap="none" spc="700" dirty="0">
                <a:ln>
                  <a:solidFill>
                    <a:schemeClr val="accent3">
                      <a:lumMod val="50000"/>
                    </a:schemeClr>
                  </a:solidFill>
                </a:ln>
                <a:blipFill>
                  <a:blip r:embed="rId16"/>
                  <a:stretch>
                    <a:fillRect/>
                  </a:stretch>
                </a:blipFill>
                <a:effectLst>
                  <a:outerShdw blurRad="38100" dist="38100" dir="2700000" algn="tl">
                    <a:srgbClr val="000000">
                      <a:alpha val="43137"/>
                    </a:srgbClr>
                  </a:outerShdw>
                </a:effectLst>
                <a:latin typeface="Candara" panose="020E0502030303020204" pitchFamily="34" charset="0"/>
              </a:rPr>
              <a:t>lick</a:t>
            </a:r>
          </a:p>
        </p:txBody>
      </p:sp>
      <p:sp>
        <p:nvSpPr>
          <p:cNvPr id="3" name="Scrollen: horizontal 2">
            <a:extLst>
              <a:ext uri="{FF2B5EF4-FFF2-40B4-BE49-F238E27FC236}">
                <a16:creationId xmlns:a16="http://schemas.microsoft.com/office/drawing/2014/main" id="{C9441366-1189-FDB9-E363-E2105273656C}"/>
              </a:ext>
            </a:extLst>
          </p:cNvPr>
          <p:cNvSpPr/>
          <p:nvPr/>
        </p:nvSpPr>
        <p:spPr>
          <a:xfrm>
            <a:off x="1409513" y="1667582"/>
            <a:ext cx="6808327"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So, 11. Jan‘26 – „… dass CHRISTUS verherrlicht werde“</a:t>
            </a:r>
          </a:p>
        </p:txBody>
      </p:sp>
      <p:sp>
        <p:nvSpPr>
          <p:cNvPr id="5" name="Scrollen: horizontal 4">
            <a:extLst>
              <a:ext uri="{FF2B5EF4-FFF2-40B4-BE49-F238E27FC236}">
                <a16:creationId xmlns:a16="http://schemas.microsoft.com/office/drawing/2014/main" id="{3E167DFE-A991-7444-D178-686C08830F54}"/>
              </a:ext>
            </a:extLst>
          </p:cNvPr>
          <p:cNvSpPr/>
          <p:nvPr/>
        </p:nvSpPr>
        <p:spPr>
          <a:xfrm>
            <a:off x="1412346" y="2446208"/>
            <a:ext cx="5551460"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Mo, 12. Jan‘26 – „Sterben ist mein Gewinn“</a:t>
            </a:r>
          </a:p>
        </p:txBody>
      </p:sp>
      <p:sp>
        <p:nvSpPr>
          <p:cNvPr id="6" name="Scrollen: horizontal 5">
            <a:extLst>
              <a:ext uri="{FF2B5EF4-FFF2-40B4-BE49-F238E27FC236}">
                <a16:creationId xmlns:a16="http://schemas.microsoft.com/office/drawing/2014/main" id="{FAC68AD2-7A4F-9760-149A-5C8B4B1D4F2B}"/>
              </a:ext>
            </a:extLst>
          </p:cNvPr>
          <p:cNvSpPr/>
          <p:nvPr/>
        </p:nvSpPr>
        <p:spPr>
          <a:xfrm>
            <a:off x="1421053" y="3212565"/>
            <a:ext cx="4545621"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Di, 13. Jan‘26 – Zuversichtlich sein</a:t>
            </a:r>
          </a:p>
        </p:txBody>
      </p:sp>
      <p:sp>
        <p:nvSpPr>
          <p:cNvPr id="7" name="Scrollen: horizontal 6">
            <a:extLst>
              <a:ext uri="{FF2B5EF4-FFF2-40B4-BE49-F238E27FC236}">
                <a16:creationId xmlns:a16="http://schemas.microsoft.com/office/drawing/2014/main" id="{322CD093-E557-7D44-20FA-E6D88719CD2F}"/>
              </a:ext>
            </a:extLst>
          </p:cNvPr>
          <p:cNvSpPr/>
          <p:nvPr/>
        </p:nvSpPr>
        <p:spPr>
          <a:xfrm>
            <a:off x="1429760" y="4363226"/>
            <a:ext cx="4545621"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Mi, 14. Jan‘26 – Steht fest in Einheit</a:t>
            </a:r>
          </a:p>
        </p:txBody>
      </p:sp>
      <p:sp>
        <p:nvSpPr>
          <p:cNvPr id="11" name="Scrollen: horizontal 10">
            <a:extLst>
              <a:ext uri="{FF2B5EF4-FFF2-40B4-BE49-F238E27FC236}">
                <a16:creationId xmlns:a16="http://schemas.microsoft.com/office/drawing/2014/main" id="{B36318EC-0228-7760-F45E-60B8997E5410}"/>
              </a:ext>
            </a:extLst>
          </p:cNvPr>
          <p:cNvSpPr/>
          <p:nvPr/>
        </p:nvSpPr>
        <p:spPr>
          <a:xfrm>
            <a:off x="1425404" y="5070586"/>
            <a:ext cx="4872157"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Do, 15. Jan‘26 – Vereint und furchtlos</a:t>
            </a:r>
          </a:p>
        </p:txBody>
      </p:sp>
    </p:spTree>
    <p:extLst>
      <p:ext uri="{BB962C8B-B14F-4D97-AF65-F5344CB8AC3E}">
        <p14:creationId xmlns:p14="http://schemas.microsoft.com/office/powerpoint/2010/main" val="312527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ppt_x</p:attrName>
                                        </p:attrNameLst>
                                      </p:cBhvr>
                                      <p:tavLst>
                                        <p:tav tm="0">
                                          <p:val>
                                            <p:strVal val="#ppt_x-#ppt_w/2"/>
                                          </p:val>
                                        </p:tav>
                                        <p:tav tm="100000">
                                          <p:val>
                                            <p:strVal val="#ppt_x"/>
                                          </p:val>
                                        </p:tav>
                                      </p:tavLst>
                                    </p:anim>
                                    <p:anim calcmode="lin" valueType="num">
                                      <p:cBhvr>
                                        <p:cTn id="23" dur="500" fill="hold"/>
                                        <p:tgtEl>
                                          <p:spTgt spid="20"/>
                                        </p:tgtEl>
                                        <p:attrNameLst>
                                          <p:attrName>ppt_y</p:attrName>
                                        </p:attrNameLst>
                                      </p:cBhvr>
                                      <p:tavLst>
                                        <p:tav tm="0">
                                          <p:val>
                                            <p:strVal val="#ppt_y"/>
                                          </p:val>
                                        </p:tav>
                                        <p:tav tm="100000">
                                          <p:val>
                                            <p:strVal val="#ppt_y"/>
                                          </p:val>
                                        </p:tav>
                                      </p:tavLst>
                                    </p:anim>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strVal val="#ppt_h"/>
                                          </p:val>
                                        </p:tav>
                                        <p:tav tm="100000">
                                          <p:val>
                                            <p:strVal val="#ppt_h"/>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wipe(left)">
                                      <p:cBhvr>
                                        <p:cTn id="29" dur="500"/>
                                        <p:tgtEl>
                                          <p:spTgt spid="2">
                                            <p:txEl>
                                              <p:pRg st="0" end="0"/>
                                            </p:txEl>
                                          </p:spTgt>
                                        </p:tgtEl>
                                      </p:cBhvr>
                                    </p:animEffect>
                                  </p:childTnLst>
                                </p:cTn>
                              </p:par>
                            </p:childTnLst>
                          </p:cTn>
                        </p:par>
                        <p:par>
                          <p:cTn id="30" fill="hold">
                            <p:stCondLst>
                              <p:cond delay="1000"/>
                            </p:stCondLst>
                            <p:childTnLst>
                              <p:par>
                                <p:cTn id="31" presetID="23" presetClass="entr" presetSubtype="272"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strVal val="2/3*#ppt_w"/>
                                          </p:val>
                                        </p:tav>
                                        <p:tav tm="100000">
                                          <p:val>
                                            <p:strVal val="#ppt_w"/>
                                          </p:val>
                                        </p:tav>
                                      </p:tavLst>
                                    </p:anim>
                                    <p:anim calcmode="lin" valueType="num">
                                      <p:cBhvr>
                                        <p:cTn id="34" dur="500" fill="hold"/>
                                        <p:tgtEl>
                                          <p:spTgt spid="16"/>
                                        </p:tgtEl>
                                        <p:attrNameLst>
                                          <p:attrName>ppt_h</p:attrName>
                                        </p:attrNameLst>
                                      </p:cBhvr>
                                      <p:tavLst>
                                        <p:tav tm="0">
                                          <p:val>
                                            <p:strVal val="2/3*#ppt_h"/>
                                          </p:val>
                                        </p:tav>
                                        <p:tav tm="100000">
                                          <p:val>
                                            <p:strVal val="#ppt_h"/>
                                          </p:val>
                                        </p:tav>
                                      </p:tavLst>
                                    </p:anim>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Effect transition="in" filter="wipe(left)">
                                      <p:cBhvr>
                                        <p:cTn id="38" dur="500"/>
                                        <p:tgtEl>
                                          <p:spTgt spid="2">
                                            <p:txEl>
                                              <p:pRg st="1" end="1"/>
                                            </p:txEl>
                                          </p:spTgt>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3">
                                            <p:bg/>
                                          </p:spTgt>
                                        </p:tgtEl>
                                        <p:attrNameLst>
                                          <p:attrName>style.visibility</p:attrName>
                                        </p:attrNameLst>
                                      </p:cBhvr>
                                      <p:to>
                                        <p:strVal val="visible"/>
                                      </p:to>
                                    </p:set>
                                    <p:animEffect transition="in" filter="wipe(left)">
                                      <p:cBhvr>
                                        <p:cTn id="42" dur="500"/>
                                        <p:tgtEl>
                                          <p:spTgt spid="3">
                                            <p:bg/>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wipe(left)">
                                      <p:cBhvr>
                                        <p:cTn id="45" dur="500"/>
                                        <p:tgtEl>
                                          <p:spTgt spid="3">
                                            <p:txEl>
                                              <p:pRg st="0" end="0"/>
                                            </p:txEl>
                                          </p:spTgt>
                                        </p:tgtEl>
                                      </p:cBhvr>
                                    </p:animEffect>
                                  </p:childTnLst>
                                </p:cTn>
                              </p:par>
                            </p:childTnLst>
                          </p:cTn>
                        </p:par>
                        <p:par>
                          <p:cTn id="46" fill="hold">
                            <p:stCondLst>
                              <p:cond delay="2500"/>
                            </p:stCondLst>
                            <p:childTnLst>
                              <p:par>
                                <p:cTn id="47" presetID="23" presetClass="entr" presetSubtype="27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2/3*#ppt_w"/>
                                          </p:val>
                                        </p:tav>
                                        <p:tav tm="100000">
                                          <p:val>
                                            <p:strVal val="#ppt_w"/>
                                          </p:val>
                                        </p:tav>
                                      </p:tavLst>
                                    </p:anim>
                                    <p:anim calcmode="lin" valueType="num">
                                      <p:cBhvr>
                                        <p:cTn id="50" dur="500" fill="hold"/>
                                        <p:tgtEl>
                                          <p:spTgt spid="15"/>
                                        </p:tgtEl>
                                        <p:attrNameLst>
                                          <p:attrName>ppt_h</p:attrName>
                                        </p:attrNameLst>
                                      </p:cBhvr>
                                      <p:tavLst>
                                        <p:tav tm="0">
                                          <p:val>
                                            <p:strVal val="2/3*#ppt_h"/>
                                          </p:val>
                                        </p:tav>
                                        <p:tav tm="100000">
                                          <p:val>
                                            <p:strVal val="#ppt_h"/>
                                          </p:val>
                                        </p:tav>
                                      </p:tavLst>
                                    </p:anim>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2">
                                            <p:txEl>
                                              <p:pRg st="3" end="3"/>
                                            </p:txEl>
                                          </p:spTgt>
                                        </p:tgtEl>
                                        <p:attrNameLst>
                                          <p:attrName>style.visibility</p:attrName>
                                        </p:attrNameLst>
                                      </p:cBhvr>
                                      <p:to>
                                        <p:strVal val="visible"/>
                                      </p:to>
                                    </p:set>
                                    <p:animEffect transition="in" filter="wipe(left)">
                                      <p:cBhvr>
                                        <p:cTn id="54" dur="500"/>
                                        <p:tgtEl>
                                          <p:spTgt spid="2">
                                            <p:txEl>
                                              <p:pRg st="3" end="3"/>
                                            </p:txEl>
                                          </p:spTgt>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5">
                                            <p:bg/>
                                          </p:spTgt>
                                        </p:tgtEl>
                                        <p:attrNameLst>
                                          <p:attrName>style.visibility</p:attrName>
                                        </p:attrNameLst>
                                      </p:cBhvr>
                                      <p:to>
                                        <p:strVal val="visible"/>
                                      </p:to>
                                    </p:set>
                                    <p:animEffect transition="in" filter="wipe(left)">
                                      <p:cBhvr>
                                        <p:cTn id="58" dur="500"/>
                                        <p:tgtEl>
                                          <p:spTgt spid="5">
                                            <p:bg/>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Effect transition="in" filter="wipe(left)">
                                      <p:cBhvr>
                                        <p:cTn id="61" dur="500"/>
                                        <p:tgtEl>
                                          <p:spTgt spid="5">
                                            <p:txEl>
                                              <p:pRg st="0" end="0"/>
                                            </p:txEl>
                                          </p:spTgt>
                                        </p:tgtEl>
                                      </p:cBhvr>
                                    </p:animEffect>
                                  </p:childTnLst>
                                </p:cTn>
                              </p:par>
                            </p:childTnLst>
                          </p:cTn>
                        </p:par>
                        <p:par>
                          <p:cTn id="62" fill="hold">
                            <p:stCondLst>
                              <p:cond delay="4000"/>
                            </p:stCondLst>
                            <p:childTnLst>
                              <p:par>
                                <p:cTn id="63" presetID="23" presetClass="entr" presetSubtype="272"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strVal val="2/3*#ppt_w"/>
                                          </p:val>
                                        </p:tav>
                                        <p:tav tm="100000">
                                          <p:val>
                                            <p:strVal val="#ppt_w"/>
                                          </p:val>
                                        </p:tav>
                                      </p:tavLst>
                                    </p:anim>
                                    <p:anim calcmode="lin" valueType="num">
                                      <p:cBhvr>
                                        <p:cTn id="66" dur="500" fill="hold"/>
                                        <p:tgtEl>
                                          <p:spTgt spid="14"/>
                                        </p:tgtEl>
                                        <p:attrNameLst>
                                          <p:attrName>ppt_h</p:attrName>
                                        </p:attrNameLst>
                                      </p:cBhvr>
                                      <p:tavLst>
                                        <p:tav tm="0">
                                          <p:val>
                                            <p:strVal val="2/3*#ppt_h"/>
                                          </p:val>
                                        </p:tav>
                                        <p:tav tm="100000">
                                          <p:val>
                                            <p:strVal val="#ppt_h"/>
                                          </p:val>
                                        </p:tav>
                                      </p:tavLst>
                                    </p:anim>
                                  </p:childTnLst>
                                </p:cTn>
                              </p:par>
                            </p:childTnLst>
                          </p:cTn>
                        </p:par>
                        <p:par>
                          <p:cTn id="67" fill="hold">
                            <p:stCondLst>
                              <p:cond delay="4500"/>
                            </p:stCondLst>
                            <p:childTnLst>
                              <p:par>
                                <p:cTn id="68" presetID="22" presetClass="entr" presetSubtype="8" fill="hold" grpId="0" nodeType="afterEffect">
                                  <p:stCondLst>
                                    <p:cond delay="0"/>
                                  </p:stCondLst>
                                  <p:childTnLst>
                                    <p:set>
                                      <p:cBhvr>
                                        <p:cTn id="69" dur="1" fill="hold">
                                          <p:stCondLst>
                                            <p:cond delay="0"/>
                                          </p:stCondLst>
                                        </p:cTn>
                                        <p:tgtEl>
                                          <p:spTgt spid="2">
                                            <p:txEl>
                                              <p:pRg st="5" end="5"/>
                                            </p:txEl>
                                          </p:spTgt>
                                        </p:tgtEl>
                                        <p:attrNameLst>
                                          <p:attrName>style.visibility</p:attrName>
                                        </p:attrNameLst>
                                      </p:cBhvr>
                                      <p:to>
                                        <p:strVal val="visible"/>
                                      </p:to>
                                    </p:set>
                                    <p:animEffect transition="in" filter="wipe(left)">
                                      <p:cBhvr>
                                        <p:cTn id="70" dur="500"/>
                                        <p:tgtEl>
                                          <p:spTgt spid="2">
                                            <p:txEl>
                                              <p:pRg st="5" end="5"/>
                                            </p:txEl>
                                          </p:spTgt>
                                        </p:tgtEl>
                                      </p:cBhvr>
                                    </p:animEffect>
                                  </p:childTnLst>
                                </p:cTn>
                              </p:par>
                            </p:childTnLst>
                          </p:cTn>
                        </p:par>
                        <p:par>
                          <p:cTn id="71" fill="hold">
                            <p:stCondLst>
                              <p:cond delay="5000"/>
                            </p:stCondLst>
                            <p:childTnLst>
                              <p:par>
                                <p:cTn id="72" presetID="22" presetClass="entr" presetSubtype="8" fill="hold" grpId="0" nodeType="afterEffect">
                                  <p:stCondLst>
                                    <p:cond delay="0"/>
                                  </p:stCondLst>
                                  <p:childTnLst>
                                    <p:set>
                                      <p:cBhvr>
                                        <p:cTn id="73" dur="1" fill="hold">
                                          <p:stCondLst>
                                            <p:cond delay="0"/>
                                          </p:stCondLst>
                                        </p:cTn>
                                        <p:tgtEl>
                                          <p:spTgt spid="6">
                                            <p:bg/>
                                          </p:spTgt>
                                        </p:tgtEl>
                                        <p:attrNameLst>
                                          <p:attrName>style.visibility</p:attrName>
                                        </p:attrNameLst>
                                      </p:cBhvr>
                                      <p:to>
                                        <p:strVal val="visible"/>
                                      </p:to>
                                    </p:set>
                                    <p:animEffect transition="in" filter="wipe(left)">
                                      <p:cBhvr>
                                        <p:cTn id="74" dur="500"/>
                                        <p:tgtEl>
                                          <p:spTgt spid="6">
                                            <p:bg/>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6">
                                            <p:txEl>
                                              <p:pRg st="0" end="0"/>
                                            </p:txEl>
                                          </p:spTgt>
                                        </p:tgtEl>
                                        <p:attrNameLst>
                                          <p:attrName>style.visibility</p:attrName>
                                        </p:attrNameLst>
                                      </p:cBhvr>
                                      <p:to>
                                        <p:strVal val="visible"/>
                                      </p:to>
                                    </p:set>
                                    <p:animEffect transition="in" filter="wipe(left)">
                                      <p:cBhvr>
                                        <p:cTn id="77" dur="500"/>
                                        <p:tgtEl>
                                          <p:spTgt spid="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p:cTn id="82" dur="500" fill="hold"/>
                                        <p:tgtEl>
                                          <p:spTgt spid="28"/>
                                        </p:tgtEl>
                                        <p:attrNameLst>
                                          <p:attrName>ppt_x</p:attrName>
                                        </p:attrNameLst>
                                      </p:cBhvr>
                                      <p:tavLst>
                                        <p:tav tm="0">
                                          <p:val>
                                            <p:strVal val="#ppt_x-#ppt_w/2"/>
                                          </p:val>
                                        </p:tav>
                                        <p:tav tm="100000">
                                          <p:val>
                                            <p:strVal val="#ppt_x"/>
                                          </p:val>
                                        </p:tav>
                                      </p:tavLst>
                                    </p:anim>
                                    <p:anim calcmode="lin" valueType="num">
                                      <p:cBhvr>
                                        <p:cTn id="83" dur="500" fill="hold"/>
                                        <p:tgtEl>
                                          <p:spTgt spid="28"/>
                                        </p:tgtEl>
                                        <p:attrNameLst>
                                          <p:attrName>ppt_y</p:attrName>
                                        </p:attrNameLst>
                                      </p:cBhvr>
                                      <p:tavLst>
                                        <p:tav tm="0">
                                          <p:val>
                                            <p:strVal val="#ppt_y"/>
                                          </p:val>
                                        </p:tav>
                                        <p:tav tm="100000">
                                          <p:val>
                                            <p:strVal val="#ppt_y"/>
                                          </p:val>
                                        </p:tav>
                                      </p:tavLst>
                                    </p:anim>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7" end="7"/>
                                            </p:txEl>
                                          </p:spTgt>
                                        </p:tgtEl>
                                        <p:attrNameLst>
                                          <p:attrName>style.visibility</p:attrName>
                                        </p:attrNameLst>
                                      </p:cBhvr>
                                      <p:to>
                                        <p:strVal val="visible"/>
                                      </p:to>
                                    </p:set>
                                    <p:animEffect transition="in" filter="wipe(left)">
                                      <p:cBhvr>
                                        <p:cTn id="89" dur="500"/>
                                        <p:tgtEl>
                                          <p:spTgt spid="2">
                                            <p:txEl>
                                              <p:pRg st="7" end="7"/>
                                            </p:txEl>
                                          </p:spTgt>
                                        </p:tgtEl>
                                      </p:cBhvr>
                                    </p:animEffect>
                                  </p:childTnLst>
                                </p:cTn>
                              </p:par>
                            </p:childTnLst>
                          </p:cTn>
                        </p:par>
                        <p:par>
                          <p:cTn id="90" fill="hold">
                            <p:stCondLst>
                              <p:cond delay="1000"/>
                            </p:stCondLst>
                            <p:childTnLst>
                              <p:par>
                                <p:cTn id="91" presetID="23" presetClass="entr" presetSubtype="272"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500" fill="hold"/>
                                        <p:tgtEl>
                                          <p:spTgt spid="9"/>
                                        </p:tgtEl>
                                        <p:attrNameLst>
                                          <p:attrName>ppt_w</p:attrName>
                                        </p:attrNameLst>
                                      </p:cBhvr>
                                      <p:tavLst>
                                        <p:tav tm="0">
                                          <p:val>
                                            <p:strVal val="2/3*#ppt_w"/>
                                          </p:val>
                                        </p:tav>
                                        <p:tav tm="100000">
                                          <p:val>
                                            <p:strVal val="#ppt_w"/>
                                          </p:val>
                                        </p:tav>
                                      </p:tavLst>
                                    </p:anim>
                                    <p:anim calcmode="lin" valueType="num">
                                      <p:cBhvr>
                                        <p:cTn id="94" dur="500" fill="hold"/>
                                        <p:tgtEl>
                                          <p:spTgt spid="9"/>
                                        </p:tgtEl>
                                        <p:attrNameLst>
                                          <p:attrName>ppt_h</p:attrName>
                                        </p:attrNameLst>
                                      </p:cBhvr>
                                      <p:tavLst>
                                        <p:tav tm="0">
                                          <p:val>
                                            <p:strVal val="2/3*#ppt_h"/>
                                          </p:val>
                                        </p:tav>
                                        <p:tav tm="100000">
                                          <p:val>
                                            <p:strVal val="#ppt_h"/>
                                          </p:val>
                                        </p:tav>
                                      </p:tavLst>
                                    </p:anim>
                                  </p:childTnLst>
                                </p:cTn>
                              </p:par>
                            </p:childTnLst>
                          </p:cTn>
                        </p:par>
                        <p:par>
                          <p:cTn id="95" fill="hold">
                            <p:stCondLst>
                              <p:cond delay="1500"/>
                            </p:stCondLst>
                            <p:childTnLst>
                              <p:par>
                                <p:cTn id="96" presetID="22" presetClass="entr" presetSubtype="8" fill="hold" grpId="0" nodeType="afterEffect">
                                  <p:stCondLst>
                                    <p:cond delay="0"/>
                                  </p:stCondLst>
                                  <p:childTnLst>
                                    <p:set>
                                      <p:cBhvr>
                                        <p:cTn id="97" dur="1" fill="hold">
                                          <p:stCondLst>
                                            <p:cond delay="0"/>
                                          </p:stCondLst>
                                        </p:cTn>
                                        <p:tgtEl>
                                          <p:spTgt spid="2">
                                            <p:txEl>
                                              <p:pRg st="8" end="8"/>
                                            </p:txEl>
                                          </p:spTgt>
                                        </p:tgtEl>
                                        <p:attrNameLst>
                                          <p:attrName>style.visibility</p:attrName>
                                        </p:attrNameLst>
                                      </p:cBhvr>
                                      <p:to>
                                        <p:strVal val="visible"/>
                                      </p:to>
                                    </p:set>
                                    <p:animEffect transition="in" filter="wipe(left)">
                                      <p:cBhvr>
                                        <p:cTn id="98" dur="500"/>
                                        <p:tgtEl>
                                          <p:spTgt spid="2">
                                            <p:txEl>
                                              <p:pRg st="8" end="8"/>
                                            </p:txEl>
                                          </p:spTgt>
                                        </p:tgtEl>
                                      </p:cBhvr>
                                    </p:animEffect>
                                  </p:childTnLst>
                                </p:cTn>
                              </p:par>
                            </p:childTnLst>
                          </p:cTn>
                        </p:par>
                        <p:par>
                          <p:cTn id="99" fill="hold">
                            <p:stCondLst>
                              <p:cond delay="2000"/>
                            </p:stCondLst>
                            <p:childTnLst>
                              <p:par>
                                <p:cTn id="100" presetID="22" presetClass="entr" presetSubtype="8" fill="hold" grpId="0" nodeType="afterEffect">
                                  <p:stCondLst>
                                    <p:cond delay="0"/>
                                  </p:stCondLst>
                                  <p:childTnLst>
                                    <p:set>
                                      <p:cBhvr>
                                        <p:cTn id="101" dur="1" fill="hold">
                                          <p:stCondLst>
                                            <p:cond delay="0"/>
                                          </p:stCondLst>
                                        </p:cTn>
                                        <p:tgtEl>
                                          <p:spTgt spid="7">
                                            <p:bg/>
                                          </p:spTgt>
                                        </p:tgtEl>
                                        <p:attrNameLst>
                                          <p:attrName>style.visibility</p:attrName>
                                        </p:attrNameLst>
                                      </p:cBhvr>
                                      <p:to>
                                        <p:strVal val="visible"/>
                                      </p:to>
                                    </p:set>
                                    <p:animEffect transition="in" filter="wipe(left)">
                                      <p:cBhvr>
                                        <p:cTn id="102" dur="500"/>
                                        <p:tgtEl>
                                          <p:spTgt spid="7">
                                            <p:bg/>
                                          </p:spTgt>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7">
                                            <p:txEl>
                                              <p:pRg st="0" end="0"/>
                                            </p:txEl>
                                          </p:spTgt>
                                        </p:tgtEl>
                                        <p:attrNameLst>
                                          <p:attrName>style.visibility</p:attrName>
                                        </p:attrNameLst>
                                      </p:cBhvr>
                                      <p:to>
                                        <p:strVal val="visible"/>
                                      </p:to>
                                    </p:set>
                                    <p:animEffect transition="in" filter="wipe(left)">
                                      <p:cBhvr>
                                        <p:cTn id="105" dur="500"/>
                                        <p:tgtEl>
                                          <p:spTgt spid="7">
                                            <p:txEl>
                                              <p:pRg st="0" end="0"/>
                                            </p:txEl>
                                          </p:spTgt>
                                        </p:tgtEl>
                                      </p:cBhvr>
                                    </p:animEffect>
                                  </p:childTnLst>
                                </p:cTn>
                              </p:par>
                            </p:childTnLst>
                          </p:cTn>
                        </p:par>
                        <p:par>
                          <p:cTn id="106" fill="hold">
                            <p:stCondLst>
                              <p:cond delay="2500"/>
                            </p:stCondLst>
                            <p:childTnLst>
                              <p:par>
                                <p:cTn id="107" presetID="23" presetClass="entr" presetSubtype="272" fill="hold" nodeType="after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p:cTn id="109" dur="500" fill="hold"/>
                                        <p:tgtEl>
                                          <p:spTgt spid="8"/>
                                        </p:tgtEl>
                                        <p:attrNameLst>
                                          <p:attrName>ppt_w</p:attrName>
                                        </p:attrNameLst>
                                      </p:cBhvr>
                                      <p:tavLst>
                                        <p:tav tm="0">
                                          <p:val>
                                            <p:strVal val="2/3*#ppt_w"/>
                                          </p:val>
                                        </p:tav>
                                        <p:tav tm="100000">
                                          <p:val>
                                            <p:strVal val="#ppt_w"/>
                                          </p:val>
                                        </p:tav>
                                      </p:tavLst>
                                    </p:anim>
                                    <p:anim calcmode="lin" valueType="num">
                                      <p:cBhvr>
                                        <p:cTn id="110" dur="500" fill="hold"/>
                                        <p:tgtEl>
                                          <p:spTgt spid="8"/>
                                        </p:tgtEl>
                                        <p:attrNameLst>
                                          <p:attrName>ppt_h</p:attrName>
                                        </p:attrNameLst>
                                      </p:cBhvr>
                                      <p:tavLst>
                                        <p:tav tm="0">
                                          <p:val>
                                            <p:strVal val="2/3*#ppt_h"/>
                                          </p:val>
                                        </p:tav>
                                        <p:tav tm="100000">
                                          <p:val>
                                            <p:strVal val="#ppt_h"/>
                                          </p:val>
                                        </p:tav>
                                      </p:tavLst>
                                    </p:anim>
                                  </p:childTnLst>
                                </p:cTn>
                              </p:par>
                            </p:childTnLst>
                          </p:cTn>
                        </p:par>
                        <p:par>
                          <p:cTn id="111" fill="hold">
                            <p:stCondLst>
                              <p:cond delay="3000"/>
                            </p:stCondLst>
                            <p:childTnLst>
                              <p:par>
                                <p:cTn id="112" presetID="22" presetClass="entr" presetSubtype="8" fill="hold" grpId="0" nodeType="afterEffect">
                                  <p:stCondLst>
                                    <p:cond delay="0"/>
                                  </p:stCondLst>
                                  <p:childTnLst>
                                    <p:set>
                                      <p:cBhvr>
                                        <p:cTn id="113" dur="1" fill="hold">
                                          <p:stCondLst>
                                            <p:cond delay="0"/>
                                          </p:stCondLst>
                                        </p:cTn>
                                        <p:tgtEl>
                                          <p:spTgt spid="2">
                                            <p:txEl>
                                              <p:pRg st="11" end="11"/>
                                            </p:txEl>
                                          </p:spTgt>
                                        </p:tgtEl>
                                        <p:attrNameLst>
                                          <p:attrName>style.visibility</p:attrName>
                                        </p:attrNameLst>
                                      </p:cBhvr>
                                      <p:to>
                                        <p:strVal val="visible"/>
                                      </p:to>
                                    </p:set>
                                    <p:animEffect transition="in" filter="wipe(left)">
                                      <p:cBhvr>
                                        <p:cTn id="114" dur="500"/>
                                        <p:tgtEl>
                                          <p:spTgt spid="2">
                                            <p:txEl>
                                              <p:pRg st="11" end="11"/>
                                            </p:txEl>
                                          </p:spTgt>
                                        </p:tgtEl>
                                      </p:cBhvr>
                                    </p:animEffect>
                                  </p:childTnLst>
                                </p:cTn>
                              </p:par>
                            </p:childTnLst>
                          </p:cTn>
                        </p:par>
                        <p:par>
                          <p:cTn id="115" fill="hold">
                            <p:stCondLst>
                              <p:cond delay="3500"/>
                            </p:stCondLst>
                            <p:childTnLst>
                              <p:par>
                                <p:cTn id="116" presetID="22" presetClass="entr" presetSubtype="8" fill="hold" grpId="0" nodeType="afterEffect">
                                  <p:stCondLst>
                                    <p:cond delay="0"/>
                                  </p:stCondLst>
                                  <p:childTnLst>
                                    <p:set>
                                      <p:cBhvr>
                                        <p:cTn id="117" dur="1" fill="hold">
                                          <p:stCondLst>
                                            <p:cond delay="0"/>
                                          </p:stCondLst>
                                        </p:cTn>
                                        <p:tgtEl>
                                          <p:spTgt spid="11">
                                            <p:bg/>
                                          </p:spTgt>
                                        </p:tgtEl>
                                        <p:attrNameLst>
                                          <p:attrName>style.visibility</p:attrName>
                                        </p:attrNameLst>
                                      </p:cBhvr>
                                      <p:to>
                                        <p:strVal val="visible"/>
                                      </p:to>
                                    </p:set>
                                    <p:animEffect transition="in" filter="wipe(left)">
                                      <p:cBhvr>
                                        <p:cTn id="118" dur="500"/>
                                        <p:tgtEl>
                                          <p:spTgt spid="11">
                                            <p:bg/>
                                          </p:spTgt>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11">
                                            <p:txEl>
                                              <p:pRg st="0" end="0"/>
                                            </p:txEl>
                                          </p:spTgt>
                                        </p:tgtEl>
                                        <p:attrNameLst>
                                          <p:attrName>style.visibility</p:attrName>
                                        </p:attrNameLst>
                                      </p:cBhvr>
                                      <p:to>
                                        <p:strVal val="visible"/>
                                      </p:to>
                                    </p:set>
                                    <p:animEffect transition="in" filter="wipe(left)">
                                      <p:cBhvr>
                                        <p:cTn id="12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p:bldP spid="12" grpId="0"/>
      <p:bldP spid="3" grpId="0" uiExpand="1" build="p" animBg="1"/>
      <p:bldP spid="5" grpId="0" uiExpand="1" build="p" animBg="1"/>
      <p:bldP spid="6" grpId="0" uiExpand="1" build="p" animBg="1"/>
      <p:bldP spid="7" grpId="0" uiExpand="1" build="p" animBg="1"/>
      <p:bldP spid="11"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674400"/>
            <a:ext cx="7019924" cy="5509200"/>
          </a:xfrm>
          <a:prstGeom prst="rect">
            <a:avLst/>
          </a:prstGeom>
          <a:noFill/>
        </p:spPr>
        <p:txBody>
          <a:bodyPr wrap="square">
            <a:spAutoFit/>
          </a:bodyPr>
          <a:lstStyle/>
          <a:p>
            <a:pPr algn="ctr"/>
            <a:r>
              <a:rPr lang="de-DE" sz="8800" b="1" dirty="0">
                <a:ln w="34925">
                  <a:solidFill>
                    <a:srgbClr val="FFC000"/>
                  </a:solidFill>
                  <a:prstDash val="solid"/>
                </a:ln>
                <a:solidFill>
                  <a:srgbClr val="FFFF00"/>
                </a:solidFill>
                <a:effectLst>
                  <a:outerShdw blurRad="38100" dist="38100" dir="2700000" algn="tl">
                    <a:srgbClr val="000000">
                      <a:alpha val="43137"/>
                    </a:srgbClr>
                  </a:outerShdw>
                </a:effectLst>
              </a:rPr>
              <a:t>Für </a:t>
            </a:r>
            <a:r>
              <a:rPr lang="de-DE" sz="8800" b="1" dirty="0">
                <a:ln w="34925">
                  <a:solidFill>
                    <a:srgbClr val="FFC000"/>
                  </a:solidFill>
                  <a:prstDash val="solid"/>
                </a:ln>
                <a:solidFill>
                  <a:schemeClr val="bg1"/>
                </a:solidFill>
                <a:effectLst>
                  <a:outerShdw blurRad="38100" dist="38100" dir="2700000" algn="tl">
                    <a:srgbClr val="000000">
                      <a:alpha val="43137"/>
                    </a:srgbClr>
                  </a:outerShdw>
                </a:effectLst>
              </a:rPr>
              <a:t>CHRISTUS</a:t>
            </a:r>
            <a:r>
              <a:rPr lang="de-DE" sz="8800" b="1" dirty="0">
                <a:ln w="34925">
                  <a:solidFill>
                    <a:srgbClr val="FFC000"/>
                  </a:solidFill>
                  <a:prstDash val="solid"/>
                </a:ln>
                <a:solidFill>
                  <a:schemeClr val="accent2">
                    <a:lumMod val="40000"/>
                    <a:lumOff val="60000"/>
                  </a:schemeClr>
                </a:solidFill>
                <a:effectLst>
                  <a:outerShdw blurRad="38100" dist="38100" dir="2700000" algn="tl">
                    <a:srgbClr val="000000">
                      <a:alpha val="43137"/>
                    </a:srgbClr>
                  </a:outerShdw>
                </a:effectLst>
              </a:rPr>
              <a:t>  </a:t>
            </a:r>
            <a:r>
              <a:rPr lang="de-DE" sz="8800" b="1" dirty="0">
                <a:ln w="34925">
                  <a:solidFill>
                    <a:srgbClr val="FFC000"/>
                  </a:solidFill>
                  <a:prstDash val="solid"/>
                </a:ln>
                <a:solidFill>
                  <a:srgbClr val="FFFF00"/>
                </a:solidFill>
                <a:effectLst>
                  <a:outerShdw blurRad="38100" dist="38100" dir="2700000" algn="tl">
                    <a:srgbClr val="000000">
                      <a:alpha val="43137"/>
                    </a:srgbClr>
                  </a:outerShdw>
                </a:effectLst>
              </a:rPr>
              <a:t>leben </a:t>
            </a:r>
            <a:r>
              <a:rPr lang="de-DE" sz="8800" b="1" dirty="0">
                <a:ln w="34925">
                  <a:solidFill>
                    <a:srgbClr val="FFC000"/>
                  </a:solidFill>
                  <a:prstDash val="solid"/>
                </a:ln>
                <a:solidFill>
                  <a:schemeClr val="accent2">
                    <a:lumMod val="40000"/>
                    <a:lumOff val="60000"/>
                  </a:schemeClr>
                </a:solidFill>
                <a:effectLst>
                  <a:outerShdw blurRad="38100" dist="38100" dir="2700000" algn="tl">
                    <a:srgbClr val="000000">
                      <a:alpha val="43137"/>
                    </a:srgbClr>
                  </a:outerShdw>
                </a:effectLst>
              </a:rPr>
              <a:t>oder </a:t>
            </a:r>
            <a:br>
              <a:rPr lang="de-DE" sz="8800" b="1" dirty="0">
                <a:ln w="34925">
                  <a:solidFill>
                    <a:srgbClr val="FFC000"/>
                  </a:solidFill>
                  <a:prstDash val="solid"/>
                </a:ln>
                <a:solidFill>
                  <a:schemeClr val="accent2">
                    <a:lumMod val="40000"/>
                    <a:lumOff val="60000"/>
                  </a:schemeClr>
                </a:solidFill>
                <a:effectLst>
                  <a:outerShdw blurRad="38100" dist="38100" dir="2700000" algn="tl">
                    <a:srgbClr val="000000">
                      <a:alpha val="43137"/>
                    </a:srgbClr>
                  </a:outerShdw>
                </a:effectLst>
              </a:rPr>
            </a:br>
            <a:r>
              <a:rPr lang="de-DE" sz="8800" b="1" dirty="0">
                <a:ln w="34925">
                  <a:solidFill>
                    <a:srgbClr val="FFC000"/>
                  </a:solidFill>
                  <a:prstDash val="solid"/>
                </a:ln>
                <a:solidFill>
                  <a:srgbClr val="652593"/>
                </a:solidFill>
                <a:effectLst>
                  <a:outerShdw blurRad="38100" dist="38100" dir="2700000" algn="tl">
                    <a:srgbClr val="000000">
                      <a:alpha val="43137"/>
                    </a:srgbClr>
                  </a:outerShdw>
                </a:effectLst>
              </a:rPr>
              <a:t>sterben</a:t>
            </a:r>
            <a:r>
              <a:rPr lang="de-DE" sz="8800" b="1" dirty="0">
                <a:ln w="34925">
                  <a:solidFill>
                    <a:srgbClr val="FFC000"/>
                  </a:solidFill>
                  <a:prstDash val="solid"/>
                </a:ln>
                <a:solidFill>
                  <a:schemeClr val="accent2">
                    <a:lumMod val="40000"/>
                    <a:lumOff val="6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E6DEE6-8984-C0E4-6596-00411FF97FA3}"/>
              </a:ext>
            </a:extLst>
          </p:cNvPr>
          <p:cNvSpPr txBox="1"/>
          <p:nvPr/>
        </p:nvSpPr>
        <p:spPr>
          <a:xfrm>
            <a:off x="4506686" y="0"/>
            <a:ext cx="7685315" cy="1446550"/>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en" sz="4400" b="1" spc="300" dirty="0">
                <a:ln w="15875">
                  <a:noFill/>
                  <a:prstDash val="solid"/>
                </a:ln>
                <a:solidFill>
                  <a:srgbClr val="697DBA"/>
                </a:solidFill>
                <a:effectLst>
                  <a:outerShdw blurRad="38100" dist="22860" dir="5400000" algn="tl" rotWithShape="0">
                    <a:srgbClr val="000000">
                      <a:alpha val="30000"/>
                    </a:srgbClr>
                  </a:outerShdw>
                </a:effectLst>
              </a:rPr>
              <a:t>CHRISTUS IN PAULUS VERHERRLICHT</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5461608" y="2944444"/>
            <a:ext cx="6455755" cy="2323713"/>
          </a:xfrm>
          <a:prstGeom prst="rect">
            <a:avLst/>
          </a:prstGeom>
          <a:noFill/>
        </p:spPr>
        <p:txBody>
          <a:bodyPr wrap="square" rtlCol="0">
            <a:spAutoFit/>
          </a:bodyPr>
          <a:lstStyle/>
          <a:p>
            <a:pPr algn="ctr">
              <a:spcBef>
                <a:spcPts val="600"/>
              </a:spcBef>
            </a:pPr>
            <a:r>
              <a:rPr lang="de-DE" sz="2000" b="1" dirty="0"/>
              <a:t>Paulus freute sich über die vielen Leiden, </a:t>
            </a:r>
            <a:br>
              <a:rPr lang="de-DE" sz="2000" b="1" dirty="0"/>
            </a:br>
            <a:r>
              <a:rPr lang="de-DE" sz="2000" b="1" dirty="0"/>
              <a:t>die er ertrug (Kol 1,24a; 2 Kor 11,23-27). </a:t>
            </a:r>
          </a:p>
          <a:p>
            <a:pPr algn="ctr">
              <a:spcBef>
                <a:spcPts val="600"/>
              </a:spcBef>
            </a:pPr>
            <a:r>
              <a:rPr lang="de-DE" sz="2000" b="1" dirty="0"/>
              <a:t>Natürlich freute er sich nicht </a:t>
            </a:r>
            <a:br>
              <a:rPr lang="de-DE" sz="2000" b="1" dirty="0"/>
            </a:br>
            <a:r>
              <a:rPr lang="de-DE" sz="2000" b="1" dirty="0"/>
              <a:t>über das Leiden an sich, sondern über die Gründe, </a:t>
            </a:r>
            <a:br>
              <a:rPr lang="de-DE" sz="2000" b="1" dirty="0"/>
            </a:br>
            <a:r>
              <a:rPr lang="de-DE" sz="2000" b="1" dirty="0"/>
              <a:t>aus denen er diese Schwierigkeiten ertrug, </a:t>
            </a:r>
            <a:br>
              <a:rPr lang="de-DE" sz="2000" b="1" dirty="0"/>
            </a:br>
            <a:r>
              <a:rPr lang="de-DE" sz="2000" b="1" dirty="0"/>
              <a:t>weil sie auch für die Gemeinde CHRISTI Nutzen hatten (Kol 1,24b;  2 Kor 11,28).</a:t>
            </a:r>
            <a:endParaRPr lang="en" sz="2000" b="1" dirty="0"/>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4637" y="1555164"/>
            <a:ext cx="4611784" cy="4517570"/>
          </a:xfrm>
          <a:prstGeom prst="rect">
            <a:avLst/>
          </a:prstGeom>
          <a:effectLst>
            <a:softEdge rad="317500"/>
          </a:effectLst>
        </p:spPr>
      </p:pic>
      <p:sp>
        <p:nvSpPr>
          <p:cNvPr id="7" name="CuadroTexto 6">
            <a:extLst>
              <a:ext uri="{FF2B5EF4-FFF2-40B4-BE49-F238E27FC236}">
                <a16:creationId xmlns:a16="http://schemas.microsoft.com/office/drawing/2014/main" id="{ADFEB025-3047-918B-9617-B0F0BEC568CF}"/>
              </a:ext>
            </a:extLst>
          </p:cNvPr>
          <p:cNvSpPr txBox="1"/>
          <p:nvPr/>
        </p:nvSpPr>
        <p:spPr>
          <a:xfrm>
            <a:off x="5428382" y="5472569"/>
            <a:ext cx="6488981" cy="1200329"/>
          </a:xfrm>
          <a:prstGeom prst="rect">
            <a:avLst/>
          </a:prstGeom>
          <a:noFill/>
        </p:spPr>
        <p:txBody>
          <a:bodyPr wrap="square">
            <a:spAutoFit/>
          </a:bodyPr>
          <a:lstStyle/>
          <a:p>
            <a:pPr algn="ctr">
              <a:spcBef>
                <a:spcPts val="600"/>
              </a:spcBef>
            </a:pPr>
            <a:r>
              <a:rPr lang="de-DE" sz="2400" b="1" dirty="0"/>
              <a:t>Durch die Nachahmung JESU in seinem Leiden – und sogar in seinem Tod – </a:t>
            </a:r>
            <a:br>
              <a:rPr lang="de-DE" sz="2400" b="1" dirty="0"/>
            </a:br>
            <a:r>
              <a:rPr lang="de-DE" sz="2400" b="1" dirty="0"/>
              <a:t>wurde CHRISTUS in Paulus erhöht (Phil 1,20).</a:t>
            </a:r>
            <a:endParaRPr lang="en" sz="2400" b="1" dirty="0"/>
          </a:p>
        </p:txBody>
      </p:sp>
      <p:sp>
        <p:nvSpPr>
          <p:cNvPr id="2" name="Scrollen: horizontal 1">
            <a:extLst>
              <a:ext uri="{FF2B5EF4-FFF2-40B4-BE49-F238E27FC236}">
                <a16:creationId xmlns:a16="http://schemas.microsoft.com/office/drawing/2014/main" id="{922ACB30-ED2C-A508-9848-639703AA74BC}"/>
              </a:ext>
            </a:extLst>
          </p:cNvPr>
          <p:cNvSpPr/>
          <p:nvPr/>
        </p:nvSpPr>
        <p:spPr>
          <a:xfrm>
            <a:off x="74634" y="28011"/>
            <a:ext cx="3935891" cy="1094936"/>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So, 11. Jan‘26 – „… dass CHRISTUS verherrlicht werde“</a:t>
            </a:r>
          </a:p>
        </p:txBody>
      </p:sp>
      <p:sp>
        <p:nvSpPr>
          <p:cNvPr id="5" name="CuadroTexto 4">
            <a:extLst>
              <a:ext uri="{FF2B5EF4-FFF2-40B4-BE49-F238E27FC236}">
                <a16:creationId xmlns:a16="http://schemas.microsoft.com/office/drawing/2014/main" id="{C9E2C81B-0833-C1E1-D548-3934E29DB94F}"/>
              </a:ext>
            </a:extLst>
          </p:cNvPr>
          <p:cNvSpPr txBox="1"/>
          <p:nvPr/>
        </p:nvSpPr>
        <p:spPr>
          <a:xfrm>
            <a:off x="5254265" y="1344006"/>
            <a:ext cx="6190156" cy="1600438"/>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5">
                    <a:lumMod val="75000"/>
                  </a:schemeClr>
                </a:solidFill>
                <a:latin typeface="Candara" panose="020E0502030303020204" pitchFamily="34" charset="0"/>
              </a:rPr>
              <a:t>“</a:t>
            </a:r>
            <a:r>
              <a:rPr lang="de-DE" sz="2000" b="1" dirty="0">
                <a:solidFill>
                  <a:schemeClr val="accent5">
                    <a:lumMod val="75000"/>
                  </a:schemeClr>
                </a:solidFill>
                <a:latin typeface="Candara" panose="020E0502030303020204" pitchFamily="34" charset="0"/>
              </a:rPr>
              <a:t>wie ich sehnlich erwarte und hoffe, dass ich in keinem Stück zuschanden werde, sondern dass frei und offen, wie allezeit so auch jetzt, CHRISTUS verherrlicht werde an meinem Leibe, es sei durch Leben oder durch Tod</a:t>
            </a:r>
            <a:r>
              <a:rPr lang="en" sz="2000" b="1" dirty="0">
                <a:solidFill>
                  <a:schemeClr val="accent5">
                    <a:lumMod val="75000"/>
                  </a:schemeClr>
                </a:solidFill>
                <a:latin typeface="Candara" panose="020E0502030303020204" pitchFamily="34" charset="0"/>
              </a:rPr>
              <a:t>.” </a:t>
            </a:r>
            <a:r>
              <a:rPr lang="en" b="1" dirty="0">
                <a:solidFill>
                  <a:schemeClr val="accent5">
                    <a:lumMod val="75000"/>
                  </a:schemeClr>
                </a:solidFill>
                <a:latin typeface="Candara" panose="020E0502030303020204" pitchFamily="34" charset="0"/>
              </a:rPr>
              <a:t>(Philipper 1:20)</a:t>
            </a:r>
            <a:endParaRPr lang="en" sz="1600" b="1" dirty="0">
              <a:solidFill>
                <a:schemeClr val="accent5">
                  <a:lumMod val="75000"/>
                </a:schemeClr>
              </a:solidFill>
              <a:latin typeface="Candara" panose="020E0502030303020204" pitchFamily="34" charset="0"/>
            </a:endParaRP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bg/>
                                          </p:spTgt>
                                        </p:tgtEl>
                                        <p:attrNameLst>
                                          <p:attrName>style.visibility</p:attrName>
                                        </p:attrNameLst>
                                      </p:cBhvr>
                                      <p:to>
                                        <p:strVal val="visible"/>
                                      </p:to>
                                    </p:set>
                                    <p:animEffect transition="in" filter="wipe(left)">
                                      <p:cBhvr>
                                        <p:cTn id="20" dur="500"/>
                                        <p:tgtEl>
                                          <p:spTgt spid="2">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2" grpId="0" uiExpand="1" build="p"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21A7440-C2ED-2AF4-845F-40F1413D6CF7}"/>
            </a:ext>
          </a:extLst>
        </p:cNvPr>
        <p:cNvGrpSpPr/>
        <p:nvPr/>
      </p:nvGrpSpPr>
      <p:grpSpPr>
        <a:xfrm>
          <a:off x="0" y="0"/>
          <a:ext cx="0" cy="0"/>
          <a:chOff x="0" y="0"/>
          <a:chExt cx="0" cy="0"/>
        </a:xfrm>
      </p:grpSpPr>
      <p:sp>
        <p:nvSpPr>
          <p:cNvPr id="13" name="Rectángulo 12">
            <a:extLst>
              <a:ext uri="{FF2B5EF4-FFF2-40B4-BE49-F238E27FC236}">
                <a16:creationId xmlns:a16="http://schemas.microsoft.com/office/drawing/2014/main" id="{A3A6B1E7-88BB-8B7C-2878-D52DE36879F4}"/>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6329D74-3990-05CD-B7D5-6E832B7A94DB}"/>
              </a:ext>
            </a:extLst>
          </p:cNvPr>
          <p:cNvSpPr txBox="1"/>
          <p:nvPr/>
        </p:nvSpPr>
        <p:spPr>
          <a:xfrm>
            <a:off x="4506686" y="0"/>
            <a:ext cx="7685315" cy="1446550"/>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en" sz="4400" b="1" spc="300" dirty="0">
                <a:ln w="15875">
                  <a:noFill/>
                  <a:prstDash val="solid"/>
                </a:ln>
                <a:solidFill>
                  <a:srgbClr val="697DBA"/>
                </a:solidFill>
                <a:effectLst>
                  <a:outerShdw blurRad="38100" dist="22860" dir="5400000" algn="tl" rotWithShape="0">
                    <a:srgbClr val="000000">
                      <a:alpha val="30000"/>
                    </a:srgbClr>
                  </a:outerShdw>
                </a:effectLst>
              </a:rPr>
              <a:t>CHRISTUS IN PAULUS VERHERRLICHT</a:t>
            </a:r>
          </a:p>
        </p:txBody>
      </p:sp>
      <p:pic>
        <p:nvPicPr>
          <p:cNvPr id="10" name="Imagen 9" descr="Imagen que contiene texto, foto, grupo, hombre&#10;&#10;El contenido generado por IA puede ser incorrecto.">
            <a:extLst>
              <a:ext uri="{FF2B5EF4-FFF2-40B4-BE49-F238E27FC236}">
                <a16:creationId xmlns:a16="http://schemas.microsoft.com/office/drawing/2014/main" id="{E67BFD10-09BA-8A54-1775-8F812067DC0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5446" y="1318664"/>
            <a:ext cx="3163353" cy="3607886"/>
          </a:xfrm>
          <a:prstGeom prst="rect">
            <a:avLst/>
          </a:prstGeom>
          <a:effectLst>
            <a:softEdge rad="127000"/>
          </a:effectLst>
        </p:spPr>
      </p:pic>
      <p:sp>
        <p:nvSpPr>
          <p:cNvPr id="12" name="CuadroTexto 11">
            <a:extLst>
              <a:ext uri="{FF2B5EF4-FFF2-40B4-BE49-F238E27FC236}">
                <a16:creationId xmlns:a16="http://schemas.microsoft.com/office/drawing/2014/main" id="{94445281-43FF-0416-236A-2BA9180FEB07}"/>
              </a:ext>
            </a:extLst>
          </p:cNvPr>
          <p:cNvSpPr txBox="1"/>
          <p:nvPr/>
        </p:nvSpPr>
        <p:spPr>
          <a:xfrm>
            <a:off x="3237986" y="2930883"/>
            <a:ext cx="8954013" cy="2123658"/>
          </a:xfrm>
          <a:prstGeom prst="rect">
            <a:avLst/>
          </a:prstGeom>
          <a:noFill/>
        </p:spPr>
        <p:txBody>
          <a:bodyPr wrap="square">
            <a:spAutoFit/>
          </a:bodyPr>
          <a:lstStyle/>
          <a:p>
            <a:pPr algn="ctr">
              <a:spcBef>
                <a:spcPts val="600"/>
              </a:spcBef>
            </a:pPr>
            <a:r>
              <a:rPr lang="de-DE" sz="2200" b="1" dirty="0"/>
              <a:t>In seinem Brief an die Philipper macht Paulus deutlich, </a:t>
            </a:r>
            <a:br>
              <a:rPr lang="de-DE" sz="2200" b="1" dirty="0"/>
            </a:br>
            <a:r>
              <a:rPr lang="de-DE" sz="2200" b="1" dirty="0"/>
              <a:t>dass er zum gegenwärtigen Zeitpunkt eher hoffte, </a:t>
            </a:r>
            <a:br>
              <a:rPr lang="de-DE" sz="2200" b="1" dirty="0"/>
            </a:br>
            <a:r>
              <a:rPr lang="de-DE" sz="2200" b="1" dirty="0"/>
              <a:t>durch die Gebete der Gemeinde und das Wirken des Heiligen Geistes befreit zu werden. </a:t>
            </a:r>
            <a:br>
              <a:rPr lang="de-DE" sz="2200" b="1" dirty="0"/>
            </a:br>
            <a:r>
              <a:rPr lang="de-DE" sz="2200" b="1" dirty="0"/>
              <a:t>So könnte er CHRISTUS weiterhin mit seinem Leben zu dienen. </a:t>
            </a:r>
            <a:br>
              <a:rPr lang="de-DE" sz="2200" b="1" dirty="0"/>
            </a:br>
            <a:r>
              <a:rPr lang="de-DE" sz="2200" b="1" dirty="0"/>
              <a:t>(Phil. 1,19.25-26).</a:t>
            </a:r>
            <a:endParaRPr lang="en" sz="2200" b="1" dirty="0"/>
          </a:p>
        </p:txBody>
      </p:sp>
      <p:sp>
        <p:nvSpPr>
          <p:cNvPr id="11" name="CuadroTexto 10">
            <a:extLst>
              <a:ext uri="{FF2B5EF4-FFF2-40B4-BE49-F238E27FC236}">
                <a16:creationId xmlns:a16="http://schemas.microsoft.com/office/drawing/2014/main" id="{4A8B7289-17AF-8305-D359-F0181D27048E}"/>
              </a:ext>
            </a:extLst>
          </p:cNvPr>
          <p:cNvSpPr txBox="1"/>
          <p:nvPr/>
        </p:nvSpPr>
        <p:spPr>
          <a:xfrm>
            <a:off x="453101" y="5152403"/>
            <a:ext cx="11285795" cy="1646605"/>
          </a:xfrm>
          <a:prstGeom prst="rect">
            <a:avLst/>
          </a:prstGeom>
          <a:noFill/>
        </p:spPr>
        <p:txBody>
          <a:bodyPr wrap="square">
            <a:spAutoFit/>
          </a:bodyPr>
          <a:lstStyle/>
          <a:p>
            <a:pPr algn="ctr">
              <a:spcBef>
                <a:spcPts val="600"/>
              </a:spcBef>
            </a:pPr>
            <a:r>
              <a:rPr lang="de-DE" sz="2400" b="1" dirty="0"/>
              <a:t>Aufgrund des Bösen, das in unserer Welt vorherrscht, </a:t>
            </a:r>
            <a:br>
              <a:rPr lang="de-DE" sz="2400" b="1" dirty="0"/>
            </a:br>
            <a:r>
              <a:rPr lang="de-DE" sz="2400" b="1" dirty="0"/>
              <a:t>bedeutet ein Leben wie Christus oft, zu leiden wie CHRISTUS gelitten hat. </a:t>
            </a:r>
          </a:p>
          <a:p>
            <a:pPr algn="ctr">
              <a:spcBef>
                <a:spcPts val="600"/>
              </a:spcBef>
            </a:pPr>
            <a:r>
              <a:rPr lang="de-DE" sz="2400" b="1" dirty="0"/>
              <a:t>In manchen Fällen bedeutet es sogar, zu sterben wie CHRISTUS gestorben ist (2. Tim. 3,12).</a:t>
            </a:r>
            <a:endParaRPr lang="en" sz="2400" b="1" dirty="0"/>
          </a:p>
        </p:txBody>
      </p:sp>
      <p:sp>
        <p:nvSpPr>
          <p:cNvPr id="2" name="Scrollen: horizontal 1">
            <a:extLst>
              <a:ext uri="{FF2B5EF4-FFF2-40B4-BE49-F238E27FC236}">
                <a16:creationId xmlns:a16="http://schemas.microsoft.com/office/drawing/2014/main" id="{BCAA23DA-BFAA-3A6F-8F5E-861AD58CD8FA}"/>
              </a:ext>
            </a:extLst>
          </p:cNvPr>
          <p:cNvSpPr/>
          <p:nvPr/>
        </p:nvSpPr>
        <p:spPr>
          <a:xfrm>
            <a:off x="74634" y="28011"/>
            <a:ext cx="3935891" cy="1094936"/>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So, 11. Jan‘26 – „… dass CHRISTUS verherrlicht werde“</a:t>
            </a:r>
          </a:p>
        </p:txBody>
      </p:sp>
      <p:sp>
        <p:nvSpPr>
          <p:cNvPr id="9" name="CuadroTexto 4">
            <a:extLst>
              <a:ext uri="{FF2B5EF4-FFF2-40B4-BE49-F238E27FC236}">
                <a16:creationId xmlns:a16="http://schemas.microsoft.com/office/drawing/2014/main" id="{AD1E40B8-4FB8-067C-B65A-2815F50DB36F}"/>
              </a:ext>
            </a:extLst>
          </p:cNvPr>
          <p:cNvSpPr txBox="1"/>
          <p:nvPr/>
        </p:nvSpPr>
        <p:spPr>
          <a:xfrm>
            <a:off x="5254265" y="1273340"/>
            <a:ext cx="6190156" cy="1600438"/>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5">
                    <a:lumMod val="75000"/>
                  </a:schemeClr>
                </a:solidFill>
                <a:latin typeface="Candara" panose="020E0502030303020204" pitchFamily="34" charset="0"/>
              </a:rPr>
              <a:t>“</a:t>
            </a:r>
            <a:r>
              <a:rPr lang="de-DE" sz="2000" b="1" dirty="0">
                <a:solidFill>
                  <a:schemeClr val="accent5">
                    <a:lumMod val="75000"/>
                  </a:schemeClr>
                </a:solidFill>
                <a:latin typeface="Candara" panose="020E0502030303020204" pitchFamily="34" charset="0"/>
              </a:rPr>
              <a:t>wie ich sehnlich erwarte und hoffe, dass ich in keinem Stück zuschanden werde, sondern dass frei und offen, wie allezeit so auch jetzt, CHRISTUS verherrlicht werde an meinem Leibe, es sei durch Leben oder durch Tod</a:t>
            </a:r>
            <a:r>
              <a:rPr lang="en" sz="2000" b="1" dirty="0">
                <a:solidFill>
                  <a:schemeClr val="accent5">
                    <a:lumMod val="75000"/>
                  </a:schemeClr>
                </a:solidFill>
                <a:latin typeface="Candara" panose="020E0502030303020204" pitchFamily="34" charset="0"/>
              </a:rPr>
              <a:t>.” </a:t>
            </a:r>
            <a:r>
              <a:rPr lang="en" b="1" dirty="0">
                <a:solidFill>
                  <a:schemeClr val="accent5">
                    <a:lumMod val="75000"/>
                  </a:schemeClr>
                </a:solidFill>
                <a:latin typeface="Candara" panose="020E0502030303020204" pitchFamily="34" charset="0"/>
              </a:rPr>
              <a:t>(Philipper 1:20)</a:t>
            </a:r>
            <a:endParaRPr lang="en" sz="1600" b="1" dirty="0">
              <a:solidFill>
                <a:schemeClr val="accent5">
                  <a:lumMod val="75000"/>
                </a:schemeClr>
              </a:solidFill>
              <a:latin typeface="Candara" panose="020E0502030303020204" pitchFamily="34" charset="0"/>
            </a:endParaRPr>
          </a:p>
        </p:txBody>
      </p:sp>
    </p:spTree>
    <p:extLst>
      <p:ext uri="{BB962C8B-B14F-4D97-AF65-F5344CB8AC3E}">
        <p14:creationId xmlns:p14="http://schemas.microsoft.com/office/powerpoint/2010/main" val="10343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900" decel="100000" fill="hold"/>
                                        <p:tgtEl>
                                          <p:spTgt spid="1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78E344E-BCA5-560B-BB57-43533D1A6FBE}"/>
              </a:ext>
            </a:extLst>
          </p:cNvPr>
          <p:cNvSpPr txBox="1"/>
          <p:nvPr/>
        </p:nvSpPr>
        <p:spPr>
          <a:xfrm>
            <a:off x="3474720" y="0"/>
            <a:ext cx="8717280" cy="1446550"/>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ZU LEBEN ODER ZU STERBEN FÜR CHRISTUS</a:t>
            </a:r>
          </a:p>
        </p:txBody>
      </p:sp>
      <p:sp>
        <p:nvSpPr>
          <p:cNvPr id="5" name="CuadroTexto 4">
            <a:extLst>
              <a:ext uri="{FF2B5EF4-FFF2-40B4-BE49-F238E27FC236}">
                <a16:creationId xmlns:a16="http://schemas.microsoft.com/office/drawing/2014/main" id="{599B2653-45FB-144C-F1B0-64F843EEAE86}"/>
              </a:ext>
            </a:extLst>
          </p:cNvPr>
          <p:cNvSpPr txBox="1"/>
          <p:nvPr/>
        </p:nvSpPr>
        <p:spPr>
          <a:xfrm>
            <a:off x="3600082" y="1179552"/>
            <a:ext cx="8717280" cy="400110"/>
          </a:xfrm>
          <a:prstGeom prst="rect">
            <a:avLst/>
          </a:prstGeom>
          <a:noFill/>
        </p:spPr>
        <p:txBody>
          <a:bodyPr wrap="square">
            <a:spAutoFit/>
          </a:bodyPr>
          <a:lstStyle/>
          <a:p>
            <a:pPr algn="ctr"/>
            <a:r>
              <a:rPr lang="en" sz="20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andara" panose="020E0502030303020204" pitchFamily="34" charset="0"/>
              </a:rPr>
              <a:t>“</a:t>
            </a:r>
            <a:r>
              <a:rPr lang="de-DE" sz="20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andara" panose="020E0502030303020204" pitchFamily="34" charset="0"/>
              </a:rPr>
              <a:t>Denn CHRISTUS ist mein Leben, und Sterben ist mein Gewinn</a:t>
            </a:r>
            <a:r>
              <a:rPr lang="en" sz="20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andara" panose="020E0502030303020204" pitchFamily="34" charset="0"/>
              </a:rPr>
              <a:t>.” </a:t>
            </a: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andara" panose="020E0502030303020204" pitchFamily="34" charset="0"/>
              </a:rPr>
              <a:t>(Philipper 1:21)</a:t>
            </a:r>
            <a:endParaRPr lang="en" sz="16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andara" panose="020E0502030303020204" pitchFamily="34" charset="0"/>
            </a:endParaRPr>
          </a:p>
        </p:txBody>
      </p:sp>
      <p:sp>
        <p:nvSpPr>
          <p:cNvPr id="6" name="CuadroTexto 5">
            <a:extLst>
              <a:ext uri="{FF2B5EF4-FFF2-40B4-BE49-F238E27FC236}">
                <a16:creationId xmlns:a16="http://schemas.microsoft.com/office/drawing/2014/main" id="{CEB4F8F5-0033-652D-1453-186A9FF5CFD2}"/>
              </a:ext>
            </a:extLst>
          </p:cNvPr>
          <p:cNvSpPr txBox="1"/>
          <p:nvPr/>
        </p:nvSpPr>
        <p:spPr>
          <a:xfrm>
            <a:off x="3908322" y="1642388"/>
            <a:ext cx="8023105" cy="1200329"/>
          </a:xfrm>
          <a:prstGeom prst="rect">
            <a:avLst/>
          </a:prstGeom>
          <a:noFill/>
        </p:spPr>
        <p:txBody>
          <a:bodyPr wrap="square" rtlCol="0">
            <a:spAutoFit/>
          </a:bodyPr>
          <a:lstStyle/>
          <a:p>
            <a:pPr algn="ctr">
              <a:spcBef>
                <a:spcPts val="600"/>
              </a:spcBef>
            </a:pPr>
            <a:r>
              <a:rPr lang="de-DE" sz="2400" b="1" dirty="0"/>
              <a:t>Die Wurzel allen Leidens liegt in dem kosmischen Kampf, der heute zwischen Gut und Böse, </a:t>
            </a:r>
            <a:br>
              <a:rPr lang="de-DE" sz="2400" b="1" dirty="0"/>
            </a:br>
            <a:r>
              <a:rPr lang="de-DE" sz="2400" b="1" dirty="0"/>
              <a:t>zwischen Christus und Satan ausgetragen wird.</a:t>
            </a:r>
            <a:endParaRPr lang="en" sz="2400" b="1" dirty="0"/>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34476" y="1363571"/>
            <a:ext cx="3290967" cy="4130857"/>
          </a:xfrm>
          <a:prstGeom prst="rect">
            <a:avLst/>
          </a:prstGeom>
          <a:effectLst>
            <a:softEdge rad="127000"/>
          </a:effectLst>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7844" y="3613100"/>
            <a:ext cx="4258852" cy="2395605"/>
          </a:xfrm>
          <a:prstGeom prst="rect">
            <a:avLst/>
          </a:prstGeom>
          <a:effectLst>
            <a:softEdge rad="127000"/>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002382" y="3033494"/>
            <a:ext cx="3902761" cy="3554819"/>
          </a:xfrm>
          <a:prstGeom prst="rect">
            <a:avLst/>
          </a:prstGeom>
          <a:noFill/>
        </p:spPr>
        <p:txBody>
          <a:bodyPr wrap="square">
            <a:spAutoFit/>
          </a:bodyPr>
          <a:lstStyle/>
          <a:p>
            <a:pPr>
              <a:spcBef>
                <a:spcPts val="600"/>
              </a:spcBef>
            </a:pPr>
            <a:r>
              <a:rPr lang="de-DE" sz="2200" b="1" dirty="0"/>
              <a:t>Dies ist ein geistlicher Krieg, </a:t>
            </a:r>
            <a:br>
              <a:rPr lang="de-DE" sz="2200" b="1" dirty="0"/>
            </a:br>
            <a:r>
              <a:rPr lang="de-DE" sz="2200" b="1" dirty="0"/>
              <a:t>der mit geistlichen Waffen </a:t>
            </a:r>
            <a:br>
              <a:rPr lang="de-DE" sz="2200" b="1" dirty="0"/>
            </a:br>
            <a:r>
              <a:rPr lang="de-DE" sz="2200" b="1" dirty="0"/>
              <a:t>geführt werden muss. </a:t>
            </a:r>
          </a:p>
          <a:p>
            <a:pPr>
              <a:spcBef>
                <a:spcPts val="600"/>
              </a:spcBef>
            </a:pPr>
            <a:r>
              <a:rPr lang="de-DE" sz="2200" b="1" dirty="0"/>
              <a:t>Die Anhänger des Feindes </a:t>
            </a:r>
            <a:br>
              <a:rPr lang="de-DE" sz="2200" b="1" dirty="0"/>
            </a:br>
            <a:r>
              <a:rPr lang="de-DE" sz="2200" b="1" dirty="0"/>
              <a:t>verwenden Waffen, </a:t>
            </a:r>
            <a:br>
              <a:rPr lang="de-DE" sz="2200" b="1" dirty="0"/>
            </a:br>
            <a:r>
              <a:rPr lang="de-DE" sz="2200" b="1" dirty="0"/>
              <a:t>die gegen Christen </a:t>
            </a:r>
            <a:br>
              <a:rPr lang="de-DE" sz="2200" b="1" dirty="0"/>
            </a:br>
            <a:r>
              <a:rPr lang="de-DE" sz="2200" b="1" dirty="0"/>
              <a:t>unzulässig sind </a:t>
            </a:r>
            <a:br>
              <a:rPr lang="de-DE" sz="2200" b="1" dirty="0"/>
            </a:br>
            <a:r>
              <a:rPr lang="de-DE" sz="2200" b="1" dirty="0"/>
              <a:t>(Lügen, Herumkritisieren </a:t>
            </a:r>
            <a:br>
              <a:rPr lang="de-DE" sz="2200" b="1" dirty="0"/>
            </a:br>
            <a:r>
              <a:rPr lang="de-DE" sz="2200" b="1" dirty="0"/>
              <a:t>und Nörgeln, </a:t>
            </a:r>
            <a:br>
              <a:rPr lang="de-DE" sz="2200" b="1" dirty="0"/>
            </a:br>
            <a:r>
              <a:rPr lang="de-DE" sz="2200" b="1" dirty="0"/>
              <a:t>Gruppenzwang usw.).</a:t>
            </a:r>
            <a:endParaRPr lang="en" sz="2200" b="1" dirty="0"/>
          </a:p>
        </p:txBody>
      </p:sp>
      <p:sp>
        <p:nvSpPr>
          <p:cNvPr id="2" name="Scrollen: horizontal 1">
            <a:extLst>
              <a:ext uri="{FF2B5EF4-FFF2-40B4-BE49-F238E27FC236}">
                <a16:creationId xmlns:a16="http://schemas.microsoft.com/office/drawing/2014/main" id="{9CCAFC7A-BD9D-FBD1-7D0E-FAE246A8895C}"/>
              </a:ext>
            </a:extLst>
          </p:cNvPr>
          <p:cNvSpPr/>
          <p:nvPr/>
        </p:nvSpPr>
        <p:spPr>
          <a:xfrm>
            <a:off x="-1" y="23364"/>
            <a:ext cx="3908323" cy="1039418"/>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Mo, 12. Jan‘26 – </a:t>
            </a:r>
            <a:br>
              <a:rPr lang="de-DE" sz="2000" b="1" i="1" dirty="0">
                <a:solidFill>
                  <a:schemeClr val="tx1"/>
                </a:solidFill>
                <a:highlight>
                  <a:srgbClr val="FFFF00"/>
                </a:highlight>
              </a:rPr>
            </a:br>
            <a:r>
              <a:rPr lang="de-DE" sz="2000" b="1" i="1" dirty="0">
                <a:solidFill>
                  <a:schemeClr val="tx1"/>
                </a:solidFill>
                <a:highlight>
                  <a:srgbClr val="FFFF00"/>
                </a:highlight>
              </a:rPr>
              <a:t>„Sterben ist mein Gewinn“</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
                                            <p:bg/>
                                          </p:spTgt>
                                        </p:tgtEl>
                                        <p:attrNameLst>
                                          <p:attrName>style.visibility</p:attrName>
                                        </p:attrNameLst>
                                      </p:cBhvr>
                                      <p:to>
                                        <p:strVal val="visible"/>
                                      </p:to>
                                    </p:set>
                                    <p:animEffect transition="in" filter="wipe(left)">
                                      <p:cBhvr>
                                        <p:cTn id="23" dur="500"/>
                                        <p:tgtEl>
                                          <p:spTgt spid="2">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900" decel="100000" fill="hold"/>
                                        <p:tgtEl>
                                          <p:spTgt spid="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 calcmode="lin" valueType="num">
                                      <p:cBhvr>
                                        <p:cTn id="47" dur="500" fill="hold"/>
                                        <p:tgtEl>
                                          <p:spTgt spid="11"/>
                                        </p:tgtEl>
                                        <p:attrNameLst>
                                          <p:attrName>style.rotation</p:attrName>
                                        </p:attrNameLst>
                                      </p:cBhvr>
                                      <p:tavLst>
                                        <p:tav tm="0">
                                          <p:val>
                                            <p:fltVal val="360"/>
                                          </p:val>
                                        </p:tav>
                                        <p:tav tm="100000">
                                          <p:val>
                                            <p:fltVal val="0"/>
                                          </p:val>
                                        </p:tav>
                                      </p:tavLst>
                                    </p:anim>
                                    <p:animEffect transition="in" filter="fade">
                                      <p:cBhvr>
                                        <p:cTn id="48" dur="500"/>
                                        <p:tgtEl>
                                          <p:spTgt spid="11"/>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2"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77C4F03-8B18-F799-D22A-F46616C53E9B}"/>
            </a:ext>
          </a:extLst>
        </p:cNvPr>
        <p:cNvGrpSpPr/>
        <p:nvPr/>
      </p:nvGrpSpPr>
      <p:grpSpPr>
        <a:xfrm>
          <a:off x="0" y="0"/>
          <a:ext cx="0" cy="0"/>
          <a:chOff x="0" y="0"/>
          <a:chExt cx="0" cy="0"/>
        </a:xfrm>
      </p:grpSpPr>
      <p:sp>
        <p:nvSpPr>
          <p:cNvPr id="20" name="Rectángulo 19">
            <a:extLst>
              <a:ext uri="{FF2B5EF4-FFF2-40B4-BE49-F238E27FC236}">
                <a16:creationId xmlns:a16="http://schemas.microsoft.com/office/drawing/2014/main" id="{02081F4D-5B59-7DA4-5EEC-C64D8734F47C}"/>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3FACA5E-9079-94BA-5664-7566E7E5AA26}"/>
              </a:ext>
            </a:extLst>
          </p:cNvPr>
          <p:cNvSpPr txBox="1"/>
          <p:nvPr/>
        </p:nvSpPr>
        <p:spPr>
          <a:xfrm>
            <a:off x="3474720" y="0"/>
            <a:ext cx="8717280" cy="1446550"/>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ZU LEBEN ODER ZU STERBEN FÜR CHRISTUS</a:t>
            </a:r>
          </a:p>
        </p:txBody>
      </p:sp>
      <p:sp>
        <p:nvSpPr>
          <p:cNvPr id="5" name="CuadroTexto 4">
            <a:extLst>
              <a:ext uri="{FF2B5EF4-FFF2-40B4-BE49-F238E27FC236}">
                <a16:creationId xmlns:a16="http://schemas.microsoft.com/office/drawing/2014/main" id="{2B5B571E-A646-8ACF-7F95-1E9092B98075}"/>
              </a:ext>
            </a:extLst>
          </p:cNvPr>
          <p:cNvSpPr txBox="1"/>
          <p:nvPr/>
        </p:nvSpPr>
        <p:spPr>
          <a:xfrm>
            <a:off x="3214085" y="1239825"/>
            <a:ext cx="8717280" cy="400110"/>
          </a:xfrm>
          <a:prstGeom prst="rect">
            <a:avLst/>
          </a:prstGeom>
          <a:noFill/>
        </p:spPr>
        <p:txBody>
          <a:bodyPr wrap="square">
            <a:spAutoFit/>
          </a:bodyPr>
          <a:lstStyle/>
          <a:p>
            <a:pPr algn="ctr"/>
            <a:r>
              <a:rPr lang="en" sz="20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andara" panose="020E0502030303020204" pitchFamily="34" charset="0"/>
              </a:rPr>
              <a:t>“</a:t>
            </a:r>
            <a:r>
              <a:rPr lang="de-DE" sz="20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andara" panose="020E0502030303020204" pitchFamily="34" charset="0"/>
              </a:rPr>
              <a:t>Denn CHRISTUS ist mein Leben, und Sterben ist mein Gewinn</a:t>
            </a:r>
            <a:r>
              <a:rPr lang="en" sz="20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andara" panose="020E0502030303020204" pitchFamily="34" charset="0"/>
              </a:rPr>
              <a:t>.” </a:t>
            </a: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andara" panose="020E0502030303020204" pitchFamily="34" charset="0"/>
              </a:rPr>
              <a:t>(Philipper 1:21)</a:t>
            </a:r>
            <a:endParaRPr lang="en" sz="16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andara" panose="020E0502030303020204" pitchFamily="34" charset="0"/>
            </a:endParaRPr>
          </a:p>
        </p:txBody>
      </p:sp>
      <p:pic>
        <p:nvPicPr>
          <p:cNvPr id="13" name="Imagen 12" descr="Dibujo de una persona&#10;&#10;El contenido generado por IA puede ser incorrecto.">
            <a:extLst>
              <a:ext uri="{FF2B5EF4-FFF2-40B4-BE49-F238E27FC236}">
                <a16:creationId xmlns:a16="http://schemas.microsoft.com/office/drawing/2014/main" id="{3B091D15-976C-18DF-BA8F-6248035463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635" y="2156905"/>
            <a:ext cx="6428169" cy="3857529"/>
          </a:xfrm>
          <a:prstGeom prst="rect">
            <a:avLst/>
          </a:prstGeom>
        </p:spPr>
      </p:pic>
      <p:sp>
        <p:nvSpPr>
          <p:cNvPr id="15" name="CuadroTexto 14">
            <a:extLst>
              <a:ext uri="{FF2B5EF4-FFF2-40B4-BE49-F238E27FC236}">
                <a16:creationId xmlns:a16="http://schemas.microsoft.com/office/drawing/2014/main" id="{FDCFD07A-2A28-0D49-A208-99F43A8B184C}"/>
              </a:ext>
            </a:extLst>
          </p:cNvPr>
          <p:cNvSpPr txBox="1"/>
          <p:nvPr/>
        </p:nvSpPr>
        <p:spPr>
          <a:xfrm>
            <a:off x="-1027506" y="1573233"/>
            <a:ext cx="11919053" cy="769441"/>
          </a:xfrm>
          <a:prstGeom prst="rect">
            <a:avLst/>
          </a:prstGeom>
          <a:noFill/>
        </p:spPr>
        <p:txBody>
          <a:bodyPr wrap="square">
            <a:spAutoFit/>
          </a:bodyPr>
          <a:lstStyle/>
          <a:p>
            <a:pPr algn="ctr">
              <a:spcBef>
                <a:spcPts val="600"/>
              </a:spcBef>
            </a:pPr>
            <a:r>
              <a:rPr lang="de-DE" sz="2200" b="1" dirty="0"/>
              <a:t>Aber wir benutzen Waffen wie WAHRHEIT und GERECHTIGKEIT (2 Kor 6,4-7). </a:t>
            </a:r>
            <a:br>
              <a:rPr lang="de-DE" sz="2200" b="1" dirty="0"/>
            </a:br>
            <a:r>
              <a:rPr lang="de-DE" sz="2200" b="1" dirty="0"/>
              <a:t>Mächtige Waffen, „um Festungen zu zerstören“ (2 Kor 10,3-5).</a:t>
            </a:r>
            <a:endParaRPr lang="en" sz="2200" b="1" dirty="0"/>
          </a:p>
        </p:txBody>
      </p:sp>
      <p:sp>
        <p:nvSpPr>
          <p:cNvPr id="17" name="CuadroTexto 16">
            <a:extLst>
              <a:ext uri="{FF2B5EF4-FFF2-40B4-BE49-F238E27FC236}">
                <a16:creationId xmlns:a16="http://schemas.microsoft.com/office/drawing/2014/main" id="{4A8E892E-8E62-8DD1-442A-718797CEB80A}"/>
              </a:ext>
            </a:extLst>
          </p:cNvPr>
          <p:cNvSpPr txBox="1"/>
          <p:nvPr/>
        </p:nvSpPr>
        <p:spPr>
          <a:xfrm>
            <a:off x="6899666" y="2380608"/>
            <a:ext cx="2136711" cy="3247043"/>
          </a:xfrm>
          <a:prstGeom prst="rect">
            <a:avLst/>
          </a:prstGeom>
          <a:noFill/>
        </p:spPr>
        <p:txBody>
          <a:bodyPr wrap="square">
            <a:spAutoFit/>
          </a:bodyPr>
          <a:lstStyle/>
          <a:p>
            <a:pPr algn="ctr">
              <a:spcBef>
                <a:spcPts val="600"/>
              </a:spcBef>
            </a:pPr>
            <a:r>
              <a:rPr lang="de-DE" sz="2000" b="1" dirty="0"/>
              <a:t>Was geschieht jedoch, wenn der Kampf </a:t>
            </a:r>
            <a:br>
              <a:rPr lang="de-DE" sz="2000" b="1" dirty="0"/>
            </a:br>
            <a:r>
              <a:rPr lang="de-DE" sz="2000" b="1" dirty="0"/>
              <a:t>zum Tod </a:t>
            </a:r>
            <a:br>
              <a:rPr lang="de-DE" sz="2000" b="1" dirty="0"/>
            </a:br>
            <a:r>
              <a:rPr lang="de-DE" sz="2000" b="1" dirty="0"/>
              <a:t>der Gerechten führt? </a:t>
            </a:r>
          </a:p>
          <a:p>
            <a:pPr algn="ctr">
              <a:spcBef>
                <a:spcPts val="600"/>
              </a:spcBef>
            </a:pPr>
            <a:r>
              <a:rPr lang="de-DE" sz="2000" b="1" dirty="0"/>
              <a:t>Laut Paulus </a:t>
            </a:r>
            <a:br>
              <a:rPr lang="de-DE" sz="2000" b="1" dirty="0"/>
            </a:br>
            <a:r>
              <a:rPr lang="de-DE" sz="2000" b="1" dirty="0"/>
              <a:t>ist dies für uns ein Gewinn </a:t>
            </a:r>
            <a:br>
              <a:rPr lang="de-DE" sz="2000" b="1" dirty="0"/>
            </a:br>
            <a:r>
              <a:rPr lang="de-DE" sz="2000" b="1" dirty="0"/>
              <a:t>(Phil 1,21).</a:t>
            </a:r>
            <a:endParaRPr lang="en" sz="2000" b="1" dirty="0"/>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1EA46590-3B28-AA9B-8212-5271E95FD7E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53718" y="2085858"/>
            <a:ext cx="2777647" cy="3879530"/>
          </a:xfrm>
          <a:prstGeom prst="rect">
            <a:avLst/>
          </a:prstGeom>
          <a:effectLst>
            <a:softEdge rad="127000"/>
          </a:effectLst>
        </p:spPr>
      </p:pic>
      <p:sp>
        <p:nvSpPr>
          <p:cNvPr id="9" name="CuadroTexto 8">
            <a:extLst>
              <a:ext uri="{FF2B5EF4-FFF2-40B4-BE49-F238E27FC236}">
                <a16:creationId xmlns:a16="http://schemas.microsoft.com/office/drawing/2014/main" id="{74FE9AA9-567D-C41A-76A8-F56C553A268C}"/>
              </a:ext>
            </a:extLst>
          </p:cNvPr>
          <p:cNvSpPr txBox="1"/>
          <p:nvPr/>
        </p:nvSpPr>
        <p:spPr>
          <a:xfrm>
            <a:off x="30640" y="6016641"/>
            <a:ext cx="12191999" cy="707886"/>
          </a:xfrm>
          <a:prstGeom prst="rect">
            <a:avLst/>
          </a:prstGeom>
          <a:noFill/>
        </p:spPr>
        <p:txBody>
          <a:bodyPr wrap="square">
            <a:spAutoFit/>
          </a:bodyPr>
          <a:lstStyle/>
          <a:p>
            <a:pPr algn="ctr">
              <a:spcBef>
                <a:spcPts val="600"/>
              </a:spcBef>
            </a:pPr>
            <a:r>
              <a:rPr lang="de-DE" sz="2000" b="1" dirty="0"/>
              <a:t>Für diejenigen von uns, die CHRISTUS treu sind, bringt uns der Tod </a:t>
            </a:r>
            <a:br>
              <a:rPr lang="de-DE" sz="2000" b="1" dirty="0"/>
            </a:br>
            <a:r>
              <a:rPr lang="de-DE" sz="2000" b="1" dirty="0"/>
              <a:t>außerhalb der Reichweite des Feindes und befreit uns von allen Leiden (</a:t>
            </a:r>
            <a:r>
              <a:rPr lang="de-DE" sz="2000" b="1" dirty="0" err="1"/>
              <a:t>Spr</a:t>
            </a:r>
            <a:r>
              <a:rPr lang="de-DE" sz="2000" b="1" dirty="0"/>
              <a:t> 14,32; </a:t>
            </a:r>
            <a:r>
              <a:rPr lang="de-DE" sz="2000" b="1" dirty="0" err="1"/>
              <a:t>Jes</a:t>
            </a:r>
            <a:r>
              <a:rPr lang="de-DE" sz="2000" b="1" dirty="0"/>
              <a:t> 57,1).</a:t>
            </a:r>
            <a:endParaRPr lang="en" sz="2000" b="1" dirty="0"/>
          </a:p>
        </p:txBody>
      </p:sp>
      <p:sp>
        <p:nvSpPr>
          <p:cNvPr id="2" name="Scrollen: horizontal 1">
            <a:extLst>
              <a:ext uri="{FF2B5EF4-FFF2-40B4-BE49-F238E27FC236}">
                <a16:creationId xmlns:a16="http://schemas.microsoft.com/office/drawing/2014/main" id="{8F7E3D15-8015-CF23-9D57-11167347BD28}"/>
              </a:ext>
            </a:extLst>
          </p:cNvPr>
          <p:cNvSpPr/>
          <p:nvPr/>
        </p:nvSpPr>
        <p:spPr>
          <a:xfrm>
            <a:off x="-1" y="23364"/>
            <a:ext cx="3908323" cy="1039418"/>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FFFF00"/>
                </a:highlight>
              </a:rPr>
              <a:t>Mo, 12. Jan‘26 – </a:t>
            </a:r>
            <a:br>
              <a:rPr lang="de-DE" sz="2000" b="1" i="1" dirty="0">
                <a:solidFill>
                  <a:schemeClr val="tx1"/>
                </a:solidFill>
                <a:highlight>
                  <a:srgbClr val="FFFF00"/>
                </a:highlight>
              </a:rPr>
            </a:br>
            <a:r>
              <a:rPr lang="de-DE" sz="2000" b="1" i="1" dirty="0">
                <a:solidFill>
                  <a:schemeClr val="tx1"/>
                </a:solidFill>
                <a:highlight>
                  <a:srgbClr val="FFFF00"/>
                </a:highlight>
              </a:rPr>
              <a:t>„Sterben ist mein Gewinn“</a:t>
            </a:r>
          </a:p>
        </p:txBody>
      </p:sp>
    </p:spTree>
    <p:extLst>
      <p:ext uri="{BB962C8B-B14F-4D97-AF65-F5344CB8AC3E}">
        <p14:creationId xmlns:p14="http://schemas.microsoft.com/office/powerpoint/2010/main" val="97903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9"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1972</Words>
  <Application>Microsoft Office PowerPoint</Application>
  <PresentationFormat>Panorámica</PresentationFormat>
  <Paragraphs>120</Paragraphs>
  <Slides>19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19</vt:i4>
      </vt:variant>
    </vt:vector>
  </HeadingPairs>
  <TitlesOfParts>
    <vt:vector size="26" baseType="lpstr">
      <vt:lpstr>Candara</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115</cp:revision>
  <dcterms:created xsi:type="dcterms:W3CDTF">2025-12-30T08:43:05Z</dcterms:created>
  <dcterms:modified xsi:type="dcterms:W3CDTF">2026-01-16T20:44:39Z</dcterms:modified>
</cp:coreProperties>
</file>