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17"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s-ES" sz="2000" b="1" dirty="0" err="1">
              <a:effectLst>
                <a:outerShdw blurRad="38100" dist="38100" dir="2700000" algn="tl">
                  <a:srgbClr val="000000">
                    <a:alpha val="43137"/>
                  </a:srgbClr>
                </a:outerShdw>
              </a:effectLst>
            </a:rPr>
            <a:t>Zuspruch</a:t>
          </a:r>
          <a:r>
            <a:rPr lang="es-ES" sz="2000" b="1" dirty="0">
              <a:effectLst>
                <a:outerShdw blurRad="38100" dist="38100" dir="2700000" algn="tl">
                  <a:srgbClr val="000000">
                    <a:alpha val="43137"/>
                  </a:srgbClr>
                </a:outerShdw>
              </a:effectLst>
            </a:rPr>
            <a:t> in </a:t>
          </a:r>
          <a:r>
            <a:rPr lang="es-ES" sz="2000" b="1" dirty="0" err="1">
              <a:effectLst>
                <a:outerShdw blurRad="38100" dist="38100" dir="2700000" algn="tl">
                  <a:srgbClr val="000000">
                    <a:alpha val="43137"/>
                  </a:srgbClr>
                </a:outerShdw>
              </a:effectLst>
            </a:rPr>
            <a:t>CHRISTUS</a:t>
          </a:r>
          <a:endParaRPr lang="es-ES" sz="2000" b="1"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s-ES" sz="2000" b="1" dirty="0" err="1">
              <a:effectLst>
                <a:outerShdw blurRad="38100" dist="38100" dir="2700000" algn="tl">
                  <a:srgbClr val="000000">
                    <a:alpha val="43137"/>
                  </a:srgbClr>
                </a:outerShdw>
              </a:effectLst>
            </a:rPr>
            <a:t>Trost</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der</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LIEBE</a:t>
          </a:r>
          <a:endParaRPr lang="es-ES" sz="2000" b="1"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s-ES" sz="2000" b="1" dirty="0" err="1">
              <a:effectLst>
                <a:outerShdw blurRad="38100" dist="38100" dir="2700000" algn="tl">
                  <a:srgbClr val="000000">
                    <a:alpha val="43137"/>
                  </a:srgbClr>
                </a:outerShdw>
              </a:effectLst>
            </a:rPr>
            <a:t>Gemeinschaft</a:t>
          </a:r>
          <a:r>
            <a:rPr lang="es-ES" sz="2000" b="1" dirty="0">
              <a:effectLst>
                <a:outerShdw blurRad="38100" dist="38100" dir="2700000" algn="tl">
                  <a:srgbClr val="000000">
                    <a:alpha val="43137"/>
                  </a:srgbClr>
                </a:outerShdw>
              </a:effectLst>
            </a:rPr>
            <a:t> des </a:t>
          </a:r>
          <a:r>
            <a:rPr lang="es-ES" sz="2000" b="1" dirty="0" err="1">
              <a:effectLst>
                <a:outerShdw blurRad="38100" dist="38100" dir="2700000" algn="tl">
                  <a:srgbClr val="000000">
                    <a:alpha val="43137"/>
                  </a:srgbClr>
                </a:outerShdw>
              </a:effectLst>
            </a:rPr>
            <a:t>GEISTES</a:t>
          </a:r>
          <a:endParaRPr lang="es-ES" sz="2000" b="1"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s-ES" sz="2000" b="1" dirty="0" err="1">
              <a:effectLst>
                <a:outerShdw blurRad="38100" dist="38100" dir="2700000" algn="tl">
                  <a:srgbClr val="000000">
                    <a:alpha val="43137"/>
                  </a:srgbClr>
                </a:outerShdw>
              </a:effectLst>
            </a:rPr>
            <a:t>Herzliche</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Zuneigung</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oder</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Mitgefühl</a:t>
          </a:r>
          <a:endParaRPr lang="es-ES" sz="2000" b="1"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s-ES" sz="2000" b="1" dirty="0" err="1">
              <a:effectLst>
                <a:outerShdw blurRad="38100" dist="38100" dir="2700000" algn="tl">
                  <a:srgbClr val="000000">
                    <a:alpha val="43137"/>
                  </a:srgbClr>
                </a:outerShdw>
              </a:effectLst>
            </a:rPr>
            <a:t>Barmherzigkeit</a:t>
          </a:r>
          <a:endParaRPr lang="es-ES" sz="2000" b="1"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es-ES" sz="2000" b="1" dirty="0" err="1">
              <a:effectLst>
                <a:outerShdw blurRad="38100" dist="38100" dir="2700000" algn="tl">
                  <a:srgbClr val="000000">
                    <a:alpha val="43137"/>
                  </a:srgbClr>
                </a:outerShdw>
              </a:effectLst>
            </a:rPr>
            <a:t>Einheit</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Gefühle</a:t>
          </a:r>
          <a:r>
            <a:rPr lang="es-ES" sz="2000" b="1" dirty="0">
              <a:effectLst>
                <a:outerShdw blurRad="38100" dist="38100" dir="2700000" algn="tl">
                  <a:srgbClr val="000000">
                    <a:alpha val="43137"/>
                  </a:srgbClr>
                </a:outerShdw>
              </a:effectLst>
            </a:rPr>
            <a:t>  u. </a:t>
          </a:r>
          <a:r>
            <a:rPr lang="es-ES" sz="2000" b="1" dirty="0" err="1">
              <a:effectLst>
                <a:outerShdw blurRad="38100" dist="38100" dir="2700000" algn="tl">
                  <a:srgbClr val="000000">
                    <a:alpha val="43137"/>
                  </a:srgbClr>
                </a:outerShdw>
              </a:effectLst>
            </a:rPr>
            <a:t>Liebe</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de-DE" sz="1800" b="1" dirty="0"/>
            <a:t>Studiert  das Leben Christi und ahmt IHN nach!</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de-DE" sz="1800" b="1" dirty="0"/>
            <a:t>JESUS liebt uns mit göttlicher Liebe. So sollen wir einander lieben</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de-DE" sz="1800" b="1" dirty="0"/>
            <a:t>Sie müssen sich der Herrschaft des Geistes unterwerfen.</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de-DE" sz="1800" b="1" dirty="0"/>
            <a:t>Spiegle JESU liebevolle u. warmherzige Gefühle menschlicher Zuneigung wieder!</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de-DE" sz="1800" b="1" dirty="0"/>
            <a:t>Zeige  wie JESUS durch persönliche Taten der Barmherzigkeit </a:t>
          </a:r>
          <a:r>
            <a:rPr lang="es-ES" sz="1800" b="1" dirty="0" err="1"/>
            <a:t>echte</a:t>
          </a:r>
          <a:r>
            <a:rPr lang="es-ES" sz="1800" b="1" dirty="0"/>
            <a:t> </a:t>
          </a:r>
          <a:r>
            <a:rPr lang="es-ES" sz="1800" b="1" dirty="0" err="1"/>
            <a:t>Anteilnahme</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de-DE" sz="1800" b="1" dirty="0"/>
            <a:t>Gegenseitige Liebe macht Gedanken ähnlich, kommt von JESUS und führt zu gemeinsamem geistlichen Handeln</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es-ES" sz="1800" b="1" dirty="0">
              <a:solidFill>
                <a:schemeClr val="bg1"/>
              </a:solidFill>
              <a:effectLst>
                <a:outerShdw blurRad="38100" dist="38100" dir="2700000" algn="tl">
                  <a:srgbClr val="000000">
                    <a:alpha val="43137"/>
                  </a:srgbClr>
                </a:outerShdw>
              </a:effectLst>
            </a:rPr>
            <a:t>Er </a:t>
          </a:r>
          <a:r>
            <a:rPr lang="es-ES" sz="1800" b="1" dirty="0" err="1">
              <a:solidFill>
                <a:schemeClr val="bg1"/>
              </a:solidFill>
              <a:effectLst>
                <a:outerShdw blurRad="38100" dist="38100" dir="2700000" algn="tl">
                  <a:srgbClr val="000000">
                    <a:alpha val="43137"/>
                  </a:srgbClr>
                </a:outerShdw>
              </a:effectLst>
            </a:rPr>
            <a:t>verzichtete</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auf</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seine</a:t>
          </a:r>
          <a:r>
            <a:rPr lang="es-ES" sz="1800" b="1" dirty="0">
              <a:solidFill>
                <a:schemeClr val="bg1"/>
              </a:solidFill>
              <a:effectLst>
                <a:outerShdw blurRad="38100" dist="38100" dir="2700000" algn="tl">
                  <a:srgbClr val="000000">
                    <a:alpha val="43137"/>
                  </a:srgbClr>
                </a:outerShdw>
              </a:effectLst>
            </a:rPr>
            <a:t> </a:t>
          </a:r>
          <a:r>
            <a:rPr lang="es-ES" sz="1800" b="1" dirty="0" err="1">
              <a:solidFill>
                <a:schemeClr val="bg1"/>
              </a:solidFill>
              <a:effectLst>
                <a:outerShdw blurRad="38100" dist="38100" dir="2700000" algn="tl">
                  <a:srgbClr val="000000">
                    <a:alpha val="43137"/>
                  </a:srgbClr>
                </a:outerShdw>
              </a:effectLst>
            </a:rPr>
            <a:t>göttlichen</a:t>
          </a:r>
          <a:r>
            <a:rPr lang="es-ES" sz="1800" b="1" dirty="0">
              <a:solidFill>
                <a:schemeClr val="bg1"/>
              </a:solidFill>
              <a:effectLst>
                <a:outerShdw blurRad="38100" dist="38100" dir="2700000" algn="tl">
                  <a:srgbClr val="000000">
                    <a:alpha val="43137"/>
                  </a:srgbClr>
                </a:outerShdw>
              </a:effectLst>
            </a:rPr>
            <a:t> Privilegien (Phil.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de-DE" sz="1800" b="1" dirty="0">
              <a:solidFill>
                <a:schemeClr val="bg1"/>
              </a:solidFill>
              <a:effectLst>
                <a:outerShdw blurRad="38100" dist="38100" dir="2700000" algn="tl">
                  <a:srgbClr val="000000">
                    <a:alpha val="43137"/>
                  </a:srgbClr>
                </a:outerShdw>
              </a:effectLst>
            </a:rPr>
            <a:t>ER wurde Mensch, um zu dienen </a:t>
          </a:r>
          <a:r>
            <a:rPr lang="es-ES" sz="1800" b="1" dirty="0">
              <a:solidFill>
                <a:schemeClr val="bg1"/>
              </a:solidFill>
              <a:effectLst>
                <a:outerShdw blurRad="38100" dist="38100" dir="2700000" algn="tl">
                  <a:srgbClr val="000000">
                    <a:alpha val="43137"/>
                  </a:srgbClr>
                </a:outerShdw>
              </a:effectLst>
            </a:rPr>
            <a:t>(Phil.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de-DE" sz="1800" b="1" dirty="0">
              <a:solidFill>
                <a:schemeClr val="bg1"/>
              </a:solidFill>
              <a:effectLst>
                <a:outerShdw blurRad="38100" dist="38100" dir="2700000" algn="tl">
                  <a:srgbClr val="000000">
                    <a:alpha val="43137"/>
                  </a:srgbClr>
                </a:outerShdw>
              </a:effectLst>
            </a:rPr>
            <a:t>Er gehorchte demütig in allem, sogar bis zu Seinem Tod am Kreuz. (Phil. 2:8)</a:t>
          </a:r>
          <a:endParaRPr lang="es-ES" sz="1800" b="1" dirty="0">
            <a:solidFill>
              <a:schemeClr val="bg1"/>
            </a:solidFill>
            <a:effectLst>
              <a:outerShdw blurRad="38100" dist="38100" dir="2700000" algn="tl">
                <a:srgbClr val="000000">
                  <a:alpha val="43137"/>
                </a:srgbClr>
              </a:outerShdw>
            </a:effectLst>
          </a:endParaRP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de-DE" sz="1800" b="1" kern="1200" dirty="0"/>
            <a:t>Studiert  das Leben Christi und ahmt IHN nach!</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Zuspruch</a:t>
          </a:r>
          <a:r>
            <a:rPr lang="es-ES" sz="2000" b="1" kern="1200" dirty="0">
              <a:effectLst>
                <a:outerShdw blurRad="38100" dist="38100" dir="2700000" algn="tl">
                  <a:srgbClr val="000000">
                    <a:alpha val="43137"/>
                  </a:srgbClr>
                </a:outerShdw>
              </a:effectLst>
            </a:rPr>
            <a:t> in </a:t>
          </a:r>
          <a:r>
            <a:rPr lang="es-ES" sz="2000" b="1" kern="1200" dirty="0" err="1">
              <a:effectLst>
                <a:outerShdw blurRad="38100" dist="38100" dir="2700000" algn="tl">
                  <a:srgbClr val="000000">
                    <a:alpha val="43137"/>
                  </a:srgbClr>
                </a:outerShdw>
              </a:effectLst>
            </a:rPr>
            <a:t>CHRISTUS</a:t>
          </a:r>
          <a:endParaRPr lang="es-ES" sz="2000" b="1"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de-DE" sz="1800" b="1" kern="1200" dirty="0"/>
            <a:t>JESUS liebt uns mit göttlicher Liebe. So sollen wir einander lieben</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Trost</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der</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LIEBE</a:t>
          </a:r>
          <a:endParaRPr lang="es-ES" sz="2000" b="1"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de-DE" sz="1800" b="1" kern="1200" dirty="0"/>
            <a:t>Sie müssen sich der Herrschaft des Geistes unterwerfen.</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Gemeinschaft</a:t>
          </a:r>
          <a:r>
            <a:rPr lang="es-ES" sz="2000" b="1" kern="1200" dirty="0">
              <a:effectLst>
                <a:outerShdw blurRad="38100" dist="38100" dir="2700000" algn="tl">
                  <a:srgbClr val="000000">
                    <a:alpha val="43137"/>
                  </a:srgbClr>
                </a:outerShdw>
              </a:effectLst>
            </a:rPr>
            <a:t> des </a:t>
          </a:r>
          <a:r>
            <a:rPr lang="es-ES" sz="2000" b="1" kern="1200" dirty="0" err="1">
              <a:effectLst>
                <a:outerShdw blurRad="38100" dist="38100" dir="2700000" algn="tl">
                  <a:srgbClr val="000000">
                    <a:alpha val="43137"/>
                  </a:srgbClr>
                </a:outerShdw>
              </a:effectLst>
            </a:rPr>
            <a:t>GEISTES</a:t>
          </a:r>
          <a:endParaRPr lang="es-ES" sz="2000" b="1"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de-DE" sz="1800" b="1" kern="1200" dirty="0"/>
            <a:t>Spiegle JESU liebevolle u. warmherzige Gefühle menschlicher Zuneigung wieder!</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Herzliche</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Zuneigung</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oder</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Mitgefühl</a:t>
          </a:r>
          <a:endParaRPr lang="es-ES" sz="2000" b="1"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de-DE" sz="1800" b="1" kern="1200" dirty="0"/>
            <a:t>Zeige  wie JESUS durch persönliche Taten der Barmherzigkeit </a:t>
          </a:r>
          <a:r>
            <a:rPr lang="es-ES" sz="1800" b="1" kern="1200" dirty="0" err="1"/>
            <a:t>echte</a:t>
          </a:r>
          <a:r>
            <a:rPr lang="es-ES" sz="1800" b="1" kern="1200" dirty="0"/>
            <a:t> </a:t>
          </a:r>
          <a:r>
            <a:rPr lang="es-ES" sz="1800" b="1" kern="1200" dirty="0" err="1"/>
            <a:t>Anteilnahme</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Barmherzigkeit</a:t>
          </a:r>
          <a:endParaRPr lang="es-ES" sz="2000" b="1"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de-DE" sz="1800" b="1" kern="1200" dirty="0"/>
            <a:t>Gegenseitige Liebe macht Gedanken ähnlich, kommt von JESUS und führt zu gemeinsamem geistlichen Handeln</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Einheit</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Gefühle</a:t>
          </a:r>
          <a:r>
            <a:rPr lang="es-ES" sz="2000" b="1" kern="1200" dirty="0">
              <a:effectLst>
                <a:outerShdw blurRad="38100" dist="38100" dir="2700000" algn="tl">
                  <a:srgbClr val="000000">
                    <a:alpha val="43137"/>
                  </a:srgbClr>
                </a:outerShdw>
              </a:effectLst>
            </a:rPr>
            <a:t>  u. </a:t>
          </a:r>
          <a:r>
            <a:rPr lang="es-ES" sz="2000" b="1" kern="1200" dirty="0" err="1">
              <a:effectLst>
                <a:outerShdw blurRad="38100" dist="38100" dir="2700000" algn="tl">
                  <a:srgbClr val="000000">
                    <a:alpha val="43137"/>
                  </a:srgbClr>
                </a:outerShdw>
              </a:effectLst>
            </a:rPr>
            <a:t>Liebe</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Er </a:t>
          </a:r>
          <a:r>
            <a:rPr lang="es-ES" sz="1800" b="1" kern="1200" dirty="0" err="1">
              <a:solidFill>
                <a:schemeClr val="bg1"/>
              </a:solidFill>
              <a:effectLst>
                <a:outerShdw blurRad="38100" dist="38100" dir="2700000" algn="tl">
                  <a:srgbClr val="000000">
                    <a:alpha val="43137"/>
                  </a:srgbClr>
                </a:outerShdw>
              </a:effectLst>
            </a:rPr>
            <a:t>verzichtete</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auf</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seine</a:t>
          </a:r>
          <a:r>
            <a:rPr lang="es-ES" sz="1800" b="1" kern="1200" dirty="0">
              <a:solidFill>
                <a:schemeClr val="bg1"/>
              </a:solidFill>
              <a:effectLst>
                <a:outerShdw blurRad="38100" dist="38100" dir="2700000" algn="tl">
                  <a:srgbClr val="000000">
                    <a:alpha val="43137"/>
                  </a:srgbClr>
                </a:outerShdw>
              </a:effectLst>
            </a:rPr>
            <a:t> </a:t>
          </a:r>
          <a:r>
            <a:rPr lang="es-ES" sz="1800" b="1" kern="1200" dirty="0" err="1">
              <a:solidFill>
                <a:schemeClr val="bg1"/>
              </a:solidFill>
              <a:effectLst>
                <a:outerShdw blurRad="38100" dist="38100" dir="2700000" algn="tl">
                  <a:srgbClr val="000000">
                    <a:alpha val="43137"/>
                  </a:srgbClr>
                </a:outerShdw>
              </a:effectLst>
            </a:rPr>
            <a:t>göttlichen</a:t>
          </a:r>
          <a:r>
            <a:rPr lang="es-ES" sz="1800" b="1" kern="1200" dirty="0">
              <a:solidFill>
                <a:schemeClr val="bg1"/>
              </a:solidFill>
              <a:effectLst>
                <a:outerShdw blurRad="38100" dist="38100" dir="2700000" algn="tl">
                  <a:srgbClr val="000000">
                    <a:alpha val="43137"/>
                  </a:srgbClr>
                </a:outerShdw>
              </a:effectLst>
            </a:rPr>
            <a:t> Privilegien (Phil.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1"/>
              </a:solidFill>
              <a:effectLst>
                <a:outerShdw blurRad="38100" dist="38100" dir="2700000" algn="tl">
                  <a:srgbClr val="000000">
                    <a:alpha val="43137"/>
                  </a:srgbClr>
                </a:outerShdw>
              </a:effectLst>
            </a:rPr>
            <a:t>ER wurde Mensch, um zu dienen </a:t>
          </a:r>
          <a:r>
            <a:rPr lang="es-ES" sz="1800" b="1" kern="1200" dirty="0">
              <a:solidFill>
                <a:schemeClr val="bg1"/>
              </a:solidFill>
              <a:effectLst>
                <a:outerShdw blurRad="38100" dist="38100" dir="2700000" algn="tl">
                  <a:srgbClr val="000000">
                    <a:alpha val="43137"/>
                  </a:srgbClr>
                </a:outerShdw>
              </a:effectLst>
            </a:rPr>
            <a:t>(Phil.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b="1" kern="1200" dirty="0">
              <a:solidFill>
                <a:schemeClr val="bg1"/>
              </a:solidFill>
              <a:effectLst>
                <a:outerShdw blurRad="38100" dist="38100" dir="2700000" algn="tl">
                  <a:srgbClr val="000000">
                    <a:alpha val="43137"/>
                  </a:srgbClr>
                </a:outerShdw>
              </a:effectLst>
            </a:rPr>
            <a:t>Er gehorchte demütig in allem, sogar bis zu Seinem Tod am Kreuz. (Phil. 2:8)</a:t>
          </a:r>
          <a:endParaRPr lang="es-ES" sz="1800" b="1" kern="1200" dirty="0">
            <a:solidFill>
              <a:schemeClr val="bg1"/>
            </a:solidFill>
            <a:effectLst>
              <a:outerShdw blurRad="38100" dist="38100" dir="2700000" algn="tl">
                <a:srgbClr val="000000">
                  <a:alpha val="43137"/>
                </a:srgbClr>
              </a:outerShdw>
            </a:effectLst>
          </a:endParaRP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microsoft.com/office/2007/relationships/hdphoto" Target="../media/hdphoto2.wdp"/><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5.jpeg"/><Relationship Id="rId5" Type="http://schemas.openxmlformats.org/officeDocument/2006/relationships/diagramLayout" Target="../diagrams/layout1.xml"/><Relationship Id="rId10" Type="http://schemas.openxmlformats.org/officeDocument/2006/relationships/image" Target="../media/image14.jpeg"/><Relationship Id="rId4" Type="http://schemas.openxmlformats.org/officeDocument/2006/relationships/diagramData" Target="../diagrams/data1.xml"/><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9.jp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4.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8.jpg"/><Relationship Id="rId4" Type="http://schemas.openxmlformats.org/officeDocument/2006/relationships/diagramLayout" Target="../diagrams/layout2.xml"/><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s-ES" sz="5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EINHEIT</a:t>
            </a:r>
            <a:r>
              <a:rPr lang="es-ES"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s-ES" sz="5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DURCH</a:t>
            </a:r>
            <a:r>
              <a:rPr lang="es-ES"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s-ES" sz="5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DEMUT</a:t>
            </a:r>
            <a:endParaRPr lang="es-ES"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s-ES" b="1" dirty="0" err="1">
                <a:solidFill>
                  <a:schemeClr val="accent5">
                    <a:lumMod val="75000"/>
                  </a:schemeClr>
                </a:solidFill>
              </a:rPr>
              <a:t>Lektion</a:t>
            </a:r>
            <a:r>
              <a:rPr lang="es-ES" b="1" dirty="0">
                <a:solidFill>
                  <a:schemeClr val="accent5">
                    <a:lumMod val="75000"/>
                  </a:schemeClr>
                </a:solidFill>
              </a:rPr>
              <a:t> 4, Sabbat, 24. </a:t>
            </a:r>
            <a:r>
              <a:rPr lang="es-ES" b="1" dirty="0" err="1">
                <a:solidFill>
                  <a:schemeClr val="accent5">
                    <a:lumMod val="75000"/>
                  </a:schemeClr>
                </a:solidFill>
              </a:rPr>
              <a:t>Januar</a:t>
            </a:r>
            <a:r>
              <a:rPr lang="es-ES" b="1" dirty="0">
                <a:solidFill>
                  <a:schemeClr val="accent5">
                    <a:lumMod val="75000"/>
                  </a:schemeClr>
                </a:solidFill>
              </a:rPr>
              <a:t> 2026</a:t>
            </a:r>
          </a:p>
        </p:txBody>
      </p:sp>
      <p:pic>
        <p:nvPicPr>
          <p:cNvPr id="2" name="Grafik 1">
            <a:extLst>
              <a:ext uri="{FF2B5EF4-FFF2-40B4-BE49-F238E27FC236}">
                <a16:creationId xmlns:a16="http://schemas.microsoft.com/office/drawing/2014/main" id="{480EF748-DA10-7514-33C6-89BD77DB08F0}"/>
              </a:ext>
            </a:extLst>
          </p:cNvPr>
          <p:cNvPicPr>
            <a:extLst>
              <a:ext uri="smNativeData">
                <pr:smNativeData xmlns:mc="http://schemas.openxmlformats.org/markup-compatibility/2006" xmlns:p14="http://schemas.microsoft.com/office/powerpoint/2010/main" xmlns:p15="http://schemas.microsoft.com/office/powerpoint/2012/main" xmlns:pr="smNativeData" xmlns="smNativeData"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4">
            <a:alphaModFix/>
            <a:duotone>
              <a:srgbClr val="C42F1A">
                <a:shade val="45000"/>
                <a:satMod val="135000"/>
              </a:srgbClr>
              <a:prstClr val="white"/>
            </a:duotone>
            <a:extLst>
              <a:ext uri="{BEBA8EAE-BF5A-486C-A8C5-ECC9F3942E4B}">
                <a14:imgProps xmlns:a14="http://schemas.microsoft.com/office/drawing/2010/main">
                  <a14:imgLayer r:embed="rId5">
                    <a14:imgEffect>
                      <a14:sharpenSoften amount="27000"/>
                    </a14:imgEffect>
                    <a14:imgEffect>
                      <a14:colorTemperature colorTemp="5936"/>
                    </a14:imgEffect>
                    <a14:imgEffect>
                      <a14:saturation sat="304000"/>
                    </a14:imgEffect>
                    <a14:imgEffect>
                      <a14:brightnessContrast bright="-41000" contrast="96000"/>
                    </a14:imgEffect>
                  </a14:imgLayer>
                </a14:imgProps>
              </a:ext>
            </a:extLst>
          </a:blip>
          <a:stretch>
            <a:fillRect/>
          </a:stretch>
        </p:blipFill>
        <p:spPr>
          <a:xfrm rot="10800000">
            <a:off x="11710555" y="622440"/>
            <a:ext cx="404200" cy="5601745"/>
          </a:xfrm>
          <a:prstGeom prst="rect">
            <a:avLst/>
          </a:prstGeom>
          <a:solidFill>
            <a:srgbClr val="8E459D"/>
          </a:solidFill>
          <a:ln>
            <a:noFill/>
          </a:ln>
          <a:effectLst>
            <a:softEdge rad="31750"/>
          </a:effectLst>
        </p:spPr>
      </p:pic>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88820" y="1218099"/>
            <a:ext cx="7993380" cy="4154984"/>
          </a:xfrm>
          <a:prstGeom prst="rect">
            <a:avLst/>
          </a:prstGeom>
          <a:noFill/>
        </p:spPr>
        <p:txBody>
          <a:bodyPr wrap="square">
            <a:spAutoFit/>
          </a:bodyPr>
          <a:lstStyle/>
          <a:p>
            <a:pPr>
              <a:spcBef>
                <a:spcPts val="600"/>
              </a:spcBef>
            </a:pPr>
            <a:r>
              <a:rPr lang="de-DE" sz="2400" b="1" dirty="0">
                <a:latin typeface="Constantia" panose="02030602050306030303" pitchFamily="18" charset="0"/>
              </a:rPr>
              <a:t>„Gott erlaubt jedem Menschen, seine Individualität zu entfalten. Er wünscht sich sehnlichst, dass niemand seinen Intellekt mit dem Intellekt seines Mitmenschen verschmelzen lässt. Diejenigen, die eine Veränderung ihres Intellekts und Charakters anstreben, sollten nicht auf Menschen schauen, sondern auf das GÖTTLICHE VORBILD. GOTT lädt uns ein: „Lasst diese Gesinnung in euch sein, die auch in CHRISTUS JESUS war.“ Durch Bekehrung und Erneuerung sollen die Menschen die GESINNUNG CHRISTI annehmen.“</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3661167" y="5539472"/>
            <a:ext cx="6551538" cy="338554"/>
          </a:xfrm>
          <a:prstGeom prst="rect">
            <a:avLst/>
          </a:prstGeom>
          <a:noFill/>
        </p:spPr>
        <p:txBody>
          <a:bodyPr wrap="none" rtlCol="0">
            <a:spAutoFit/>
          </a:bodyPr>
          <a:lstStyle/>
          <a:p>
            <a:pPr algn="r"/>
            <a:r>
              <a:rPr lang="es-ES" sz="1600" b="1" dirty="0"/>
              <a:t>E. G. White, </a:t>
            </a:r>
            <a:r>
              <a:rPr lang="es-ES" sz="1600" b="1" dirty="0" err="1"/>
              <a:t>That</a:t>
            </a:r>
            <a:r>
              <a:rPr lang="es-ES" sz="1600" b="1" dirty="0"/>
              <a:t> I May </a:t>
            </a:r>
            <a:r>
              <a:rPr lang="es-ES" sz="1600" b="1" dirty="0" err="1"/>
              <a:t>Know</a:t>
            </a:r>
            <a:r>
              <a:rPr lang="es-ES" sz="1600" b="1" dirty="0"/>
              <a:t> </a:t>
            </a:r>
            <a:r>
              <a:rPr lang="es-ES" sz="1600" b="1" dirty="0" err="1"/>
              <a:t>Him</a:t>
            </a:r>
            <a:r>
              <a:rPr lang="es-ES" sz="1600" b="1" dirty="0"/>
              <a:t> (</a:t>
            </a:r>
            <a:r>
              <a:rPr lang="es-ES" sz="1600" b="1" dirty="0" err="1"/>
              <a:t>Damit</a:t>
            </a:r>
            <a:r>
              <a:rPr lang="es-ES" sz="1600" b="1" dirty="0"/>
              <a:t> </a:t>
            </a:r>
            <a:r>
              <a:rPr lang="es-ES" sz="1600" b="1" dirty="0" err="1"/>
              <a:t>ich</a:t>
            </a:r>
            <a:r>
              <a:rPr lang="es-ES" sz="1600" b="1" dirty="0"/>
              <a:t> </a:t>
            </a:r>
            <a:r>
              <a:rPr lang="es-ES" sz="1600" b="1" dirty="0" err="1"/>
              <a:t>IHN</a:t>
            </a:r>
            <a:r>
              <a:rPr lang="es-ES" sz="1600" b="1" dirty="0"/>
              <a:t> </a:t>
            </a:r>
            <a:r>
              <a:rPr lang="es-ES" sz="1600" b="1" dirty="0" err="1"/>
              <a:t>kennenlerne</a:t>
            </a:r>
            <a:r>
              <a:rPr lang="es-ES" sz="1600" b="1" dirty="0"/>
              <a:t>), 8. Mai</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00025" y="448002"/>
            <a:ext cx="6042038" cy="618630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de-DE"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„so macht meine FREUDE dadurch vollkommen, dass ihr eines Sinnes seid, gleiche Liebe habt, einmütig und  einträchtig seid“</a:t>
            </a:r>
            <a:endPar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0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Philipper</a:t>
            </a: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2,2</a:t>
            </a:r>
          </a:p>
        </p:txBody>
      </p:sp>
    </p:spTree>
    <p:extLst>
      <p:ext uri="{BB962C8B-B14F-4D97-AF65-F5344CB8AC3E}">
        <p14:creationId xmlns:p14="http://schemas.microsoft.com/office/powerpoint/2010/main" val="4156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de-DE" sz="2000" b="1" dirty="0">
                <a:solidFill>
                  <a:srgbClr val="B92F00"/>
                </a:solidFill>
              </a:rPr>
              <a:t>Der Ursprung von Uneinigkeit (Philipper </a:t>
            </a:r>
            <a:r>
              <a:rPr lang="es-ES" sz="2000" b="1" dirty="0">
                <a:solidFill>
                  <a:srgbClr val="B92F00"/>
                </a:solidFill>
              </a:rPr>
              <a:t>2,1-3a)</a:t>
            </a:r>
          </a:p>
          <a:p>
            <a:pPr>
              <a:spcBef>
                <a:spcPts val="3000"/>
              </a:spcBef>
            </a:pPr>
            <a:r>
              <a:rPr lang="es-ES" sz="2000" b="1" dirty="0" err="1">
                <a:solidFill>
                  <a:srgbClr val="008496"/>
                </a:solidFill>
              </a:rPr>
              <a:t>Einheit</a:t>
            </a:r>
            <a:r>
              <a:rPr lang="es-ES" sz="2000" b="1" dirty="0">
                <a:solidFill>
                  <a:srgbClr val="008496"/>
                </a:solidFill>
              </a:rPr>
              <a:t> </a:t>
            </a:r>
            <a:r>
              <a:rPr lang="es-ES" sz="2000" b="1" dirty="0" err="1">
                <a:solidFill>
                  <a:srgbClr val="008496"/>
                </a:solidFill>
              </a:rPr>
              <a:t>durch</a:t>
            </a:r>
            <a:r>
              <a:rPr lang="es-ES" sz="2000" b="1" dirty="0">
                <a:solidFill>
                  <a:srgbClr val="008496"/>
                </a:solidFill>
              </a:rPr>
              <a:t> </a:t>
            </a:r>
            <a:r>
              <a:rPr lang="es-ES" sz="2000" b="1" dirty="0" err="1">
                <a:solidFill>
                  <a:srgbClr val="008496"/>
                </a:solidFill>
              </a:rPr>
              <a:t>Demut</a:t>
            </a:r>
            <a:r>
              <a:rPr lang="es-ES" sz="2000" b="1" dirty="0">
                <a:solidFill>
                  <a:srgbClr val="008496"/>
                </a:solidFill>
              </a:rPr>
              <a:t> (</a:t>
            </a:r>
            <a:r>
              <a:rPr lang="es-ES" sz="2000" b="1" dirty="0" err="1">
                <a:solidFill>
                  <a:srgbClr val="008496"/>
                </a:solidFill>
              </a:rPr>
              <a:t>Philipper</a:t>
            </a:r>
            <a:r>
              <a:rPr lang="es-ES" sz="2000" b="1" dirty="0">
                <a:solidFill>
                  <a:srgbClr val="008496"/>
                </a:solidFill>
              </a:rPr>
              <a:t> 2,3b-4)</a:t>
            </a:r>
          </a:p>
          <a:p>
            <a:pPr>
              <a:spcBef>
                <a:spcPts val="3000"/>
              </a:spcBef>
            </a:pPr>
            <a:r>
              <a:rPr lang="es-ES" sz="2000" b="1" dirty="0" err="1">
                <a:solidFill>
                  <a:srgbClr val="139E00"/>
                </a:solidFill>
              </a:rPr>
              <a:t>Denken</a:t>
            </a:r>
            <a:r>
              <a:rPr lang="es-ES" sz="2000" b="1" dirty="0">
                <a:solidFill>
                  <a:srgbClr val="139E00"/>
                </a:solidFill>
              </a:rPr>
              <a:t> </a:t>
            </a:r>
            <a:r>
              <a:rPr lang="es-ES" sz="2000" b="1" dirty="0" err="1">
                <a:solidFill>
                  <a:srgbClr val="139E00"/>
                </a:solidFill>
              </a:rPr>
              <a:t>wie</a:t>
            </a:r>
            <a:r>
              <a:rPr lang="es-ES" sz="2000" b="1" dirty="0">
                <a:solidFill>
                  <a:srgbClr val="139E00"/>
                </a:solidFill>
              </a:rPr>
              <a:t> Jesus (</a:t>
            </a:r>
            <a:r>
              <a:rPr lang="es-ES" sz="2000" b="1" dirty="0" err="1">
                <a:solidFill>
                  <a:srgbClr val="139E00"/>
                </a:solidFill>
              </a:rPr>
              <a:t>Philipper</a:t>
            </a:r>
            <a:r>
              <a:rPr lang="es-ES" sz="2000" b="1" dirty="0">
                <a:solidFill>
                  <a:srgbClr val="139E00"/>
                </a:solidFill>
              </a:rPr>
              <a:t> 2,5)</a:t>
            </a:r>
          </a:p>
          <a:p>
            <a:pPr>
              <a:spcBef>
                <a:spcPts val="3000"/>
              </a:spcBef>
            </a:pPr>
            <a:r>
              <a:rPr lang="de-DE" sz="2000" b="1" dirty="0">
                <a:solidFill>
                  <a:srgbClr val="9800B9"/>
                </a:solidFill>
              </a:rPr>
              <a:t>Die Gesinnung Jesu (Philipper </a:t>
            </a:r>
            <a:r>
              <a:rPr lang="es-ES" sz="2000" b="1" dirty="0">
                <a:solidFill>
                  <a:srgbClr val="9800B9"/>
                </a:solidFill>
              </a:rPr>
              <a:t>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spcBef>
                <a:spcPts val="600"/>
              </a:spcBef>
            </a:pPr>
            <a:r>
              <a:rPr lang="de-DE" sz="2000" b="1" dirty="0"/>
              <a:t>Paulus hat gerade die Gläubigen in Philippi ermutigt, angesichts der Herausforderungen des christlichen Lebens standhaft zu bleiben. Er hat sie aufgefordert, sich wie Bürger des Himmels zu verhalten und dabei die Einheit betont.</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323439"/>
          </a:xfrm>
          <a:prstGeom prst="rect">
            <a:avLst/>
          </a:prstGeom>
          <a:noFill/>
        </p:spPr>
        <p:txBody>
          <a:bodyPr wrap="square">
            <a:spAutoFit/>
          </a:bodyPr>
          <a:lstStyle/>
          <a:p>
            <a:pPr>
              <a:spcBef>
                <a:spcPts val="600"/>
              </a:spcBef>
            </a:pPr>
            <a:r>
              <a:rPr lang="de-DE" sz="2000" b="1" dirty="0"/>
              <a:t>Mit dem Ausdruck „deshalb“ beginnt Paulus einen neuen Abschnitt. Der Schlüssel zu dieser vollkommenen Einheit ist: dem Beispiel Jesu nacheifern.</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000" b="1" dirty="0">
                <a:ln/>
                <a:solidFill>
                  <a:schemeClr val="accent6"/>
                </a:solidFill>
              </a:rPr>
              <a:t>DER </a:t>
            </a:r>
            <a:r>
              <a:rPr lang="es-ES" sz="4000" b="1" dirty="0" err="1">
                <a:ln/>
                <a:solidFill>
                  <a:schemeClr val="accent6"/>
                </a:solidFill>
              </a:rPr>
              <a:t>URSPRUNG</a:t>
            </a:r>
            <a:r>
              <a:rPr lang="es-ES" sz="4000" b="1" dirty="0">
                <a:ln/>
                <a:solidFill>
                  <a:schemeClr val="accent6"/>
                </a:solidFill>
              </a:rPr>
              <a:t> </a:t>
            </a:r>
            <a:r>
              <a:rPr lang="es-ES" sz="4000" b="1" dirty="0" err="1">
                <a:ln/>
                <a:solidFill>
                  <a:schemeClr val="accent6"/>
                </a:solidFill>
              </a:rPr>
              <a:t>VON</a:t>
            </a:r>
            <a:r>
              <a:rPr lang="es-ES" sz="4000" b="1" dirty="0">
                <a:ln/>
                <a:solidFill>
                  <a:schemeClr val="accent6"/>
                </a:solidFill>
              </a:rPr>
              <a:t> </a:t>
            </a:r>
            <a:r>
              <a:rPr lang="es-ES" sz="4000" b="1" dirty="0" err="1">
                <a:ln/>
                <a:solidFill>
                  <a:schemeClr val="accent6"/>
                </a:solidFill>
              </a:rPr>
              <a:t>UNEINIGKEIT</a:t>
            </a:r>
            <a:endParaRPr lang="es-ES" sz="4000" b="1" dirty="0">
              <a:ln/>
              <a:solidFill>
                <a:schemeClr val="accent6"/>
              </a:solidFill>
            </a:endParaRPr>
          </a:p>
        </p:txBody>
      </p:sp>
      <p:sp>
        <p:nvSpPr>
          <p:cNvPr id="5" name="CuadroTexto 4">
            <a:extLst>
              <a:ext uri="{FF2B5EF4-FFF2-40B4-BE49-F238E27FC236}">
                <a16:creationId xmlns:a16="http://schemas.microsoft.com/office/drawing/2014/main" id="{00BD2A5A-A65E-0015-02D3-52CC51E49A8C}"/>
              </a:ext>
            </a:extLst>
          </p:cNvPr>
          <p:cNvSpPr txBox="1"/>
          <p:nvPr/>
        </p:nvSpPr>
        <p:spPr>
          <a:xfrm>
            <a:off x="658454" y="685992"/>
            <a:ext cx="7600950" cy="369332"/>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chemeClr val="tx2"/>
                </a:solidFill>
                <a:latin typeface="Comic Sans MS" panose="030F0702030302020204" pitchFamily="66" charset="0"/>
              </a:rPr>
              <a:t>„Tut nichts aus Eigennutz oder um eitler Ehre willen“</a:t>
            </a:r>
            <a:r>
              <a:rPr lang="es-ES" b="1" dirty="0">
                <a:solidFill>
                  <a:schemeClr val="tx2"/>
                </a:solidFill>
                <a:latin typeface="Comic Sans MS" panose="030F0702030302020204" pitchFamily="66" charset="0"/>
              </a:rPr>
              <a:t> </a:t>
            </a:r>
            <a:r>
              <a:rPr lang="es-ES" sz="1400" b="1" dirty="0">
                <a:solidFill>
                  <a:schemeClr val="tx2"/>
                </a:solidFill>
                <a:latin typeface="Comic Sans MS" panose="030F0702030302020204" pitchFamily="66" charset="0"/>
              </a:rPr>
              <a:t>(Phil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276224" y="1240720"/>
            <a:ext cx="8540517" cy="707886"/>
          </a:xfrm>
          <a:prstGeom prst="rect">
            <a:avLst/>
          </a:prstGeom>
          <a:noFill/>
        </p:spPr>
        <p:txBody>
          <a:bodyPr wrap="square" rtlCol="0">
            <a:spAutoFit/>
          </a:bodyPr>
          <a:lstStyle/>
          <a:p>
            <a:pPr>
              <a:spcBef>
                <a:spcPts val="600"/>
              </a:spcBef>
            </a:pPr>
            <a:r>
              <a:rPr lang="de-DE" sz="2000" b="1" dirty="0"/>
              <a:t>Welche Ratschläge erteilt Paulus den Philippern, bevor er den Finger auf die wunde Stelle legt: ihre Uneinigkeit (Phil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3878345856"/>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de-DE" sz="2000" b="1" dirty="0"/>
              <a:t>All dies konnten sie nur erreichen, wenn sie das beiseite legten, was sie trennte: Stolz und Streitigkeiten (Phil.2,3a).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spcBef>
                <a:spcPts val="600"/>
              </a:spcBef>
            </a:pPr>
            <a:r>
              <a:rPr lang="de-DE" sz="2000" b="1" dirty="0"/>
              <a:t>Beide Eigenschaften führten zu Luzifers Rebellion und gehören zu den schwerwiegendsten Problemen in Beziehungen </a:t>
            </a:r>
            <a:r>
              <a:rPr lang="es-ES" sz="2000" b="1" dirty="0"/>
              <a:t>(Gal. 5,26; </a:t>
            </a:r>
            <a:r>
              <a:rPr lang="es-ES" sz="2000" b="1" dirty="0" err="1"/>
              <a:t>Jak</a:t>
            </a:r>
            <a:r>
              <a:rPr lang="es-ES" sz="2000" b="1" dirty="0"/>
              <a:t>. 3,16 </a:t>
            </a:r>
            <a:r>
              <a:rPr lang="es-ES" sz="1600" b="1" dirty="0" err="1"/>
              <a:t>LUT</a:t>
            </a:r>
            <a:r>
              <a:rPr lang="es-ES" sz="2000" b="1" dirty="0"/>
              <a:t>).</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s-ES" sz="4400" b="1" spc="300" dirty="0" err="1">
                <a:ln w="6600">
                  <a:solidFill>
                    <a:srgbClr val="10A499"/>
                  </a:solidFill>
                  <a:prstDash val="solid"/>
                </a:ln>
                <a:solidFill>
                  <a:srgbClr val="96F5EE"/>
                </a:solidFill>
                <a:effectLst>
                  <a:outerShdw dist="38100" dir="2700000" algn="tl" rotWithShape="0">
                    <a:schemeClr val="accent2"/>
                  </a:outerShdw>
                </a:effectLst>
              </a:rPr>
              <a:t>EINHEIT</a:t>
            </a:r>
            <a:r>
              <a:rPr lang="es-ES" sz="4400" b="1" spc="300" dirty="0">
                <a:ln w="6600">
                  <a:solidFill>
                    <a:srgbClr val="10A499"/>
                  </a:solidFill>
                  <a:prstDash val="solid"/>
                </a:ln>
                <a:solidFill>
                  <a:srgbClr val="96F5EE"/>
                </a:solidFill>
                <a:effectLst>
                  <a:outerShdw dist="38100" dir="2700000" algn="tl" rotWithShape="0">
                    <a:schemeClr val="accent2"/>
                  </a:outerShdw>
                </a:effectLst>
              </a:rPr>
              <a:t> </a:t>
            </a:r>
            <a:r>
              <a:rPr lang="es-ES" sz="4400" b="1" spc="300" dirty="0" err="1">
                <a:ln w="6600">
                  <a:solidFill>
                    <a:srgbClr val="10A499"/>
                  </a:solidFill>
                  <a:prstDash val="solid"/>
                </a:ln>
                <a:solidFill>
                  <a:srgbClr val="96F5EE"/>
                </a:solidFill>
                <a:effectLst>
                  <a:outerShdw dist="38100" dir="2700000" algn="tl" rotWithShape="0">
                    <a:schemeClr val="accent2"/>
                  </a:outerShdw>
                </a:effectLst>
              </a:rPr>
              <a:t>DURCH</a:t>
            </a:r>
            <a:r>
              <a:rPr lang="es-ES" sz="4400" b="1" spc="300" dirty="0">
                <a:ln w="6600">
                  <a:solidFill>
                    <a:srgbClr val="10A499"/>
                  </a:solidFill>
                  <a:prstDash val="solid"/>
                </a:ln>
                <a:solidFill>
                  <a:srgbClr val="96F5EE"/>
                </a:solidFill>
                <a:effectLst>
                  <a:outerShdw dist="38100" dir="2700000" algn="tl" rotWithShape="0">
                    <a:schemeClr val="accent2"/>
                  </a:outerShdw>
                </a:effectLst>
              </a:rPr>
              <a:t> </a:t>
            </a:r>
            <a:r>
              <a:rPr lang="es-ES" sz="4400" b="1" spc="300" dirty="0" err="1">
                <a:ln w="6600">
                  <a:solidFill>
                    <a:srgbClr val="10A499"/>
                  </a:solidFill>
                  <a:prstDash val="solid"/>
                </a:ln>
                <a:solidFill>
                  <a:srgbClr val="96F5EE"/>
                </a:solidFill>
                <a:effectLst>
                  <a:outerShdw dist="38100" dir="2700000" algn="tl" rotWithShape="0">
                    <a:schemeClr val="accent2"/>
                  </a:outerShdw>
                </a:effectLst>
              </a:rPr>
              <a:t>DEMUT</a:t>
            </a:r>
            <a:endParaRPr lang="es-ES" sz="4400" b="1" spc="300" dirty="0">
              <a:ln w="6600">
                <a:solidFill>
                  <a:srgbClr val="10A499"/>
                </a:solidFill>
                <a:prstDash val="solid"/>
              </a:ln>
              <a:solidFill>
                <a:srgbClr val="96F5EE"/>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de-DE"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„…sondern in Demut achte einer den andern höher als sich selbst, und ein jeder sehe nicht auf das Seine, sondern auch auf das, was dem andern dient“</a:t>
            </a: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Philipper</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1" y="1359620"/>
            <a:ext cx="8386057" cy="1323439"/>
          </a:xfrm>
          <a:prstGeom prst="rect">
            <a:avLst/>
          </a:prstGeom>
          <a:noFill/>
        </p:spPr>
        <p:txBody>
          <a:bodyPr wrap="square" rtlCol="0">
            <a:spAutoFit/>
          </a:bodyPr>
          <a:lstStyle/>
          <a:p>
            <a:pPr>
              <a:spcBef>
                <a:spcPts val="600"/>
              </a:spcBef>
            </a:pPr>
            <a:r>
              <a:rPr lang="de-DE" sz="2000" b="1" dirty="0"/>
              <a:t>Die Formel für Einheit, die Paulus vorschlägt, ist nichts Äußerliches, sondern eine innere Haltung: DEMUT</a:t>
            </a:r>
            <a:r>
              <a:rPr lang="es-ES" sz="2000" b="1" dirty="0"/>
              <a:t>. </a:t>
            </a:r>
            <a:r>
              <a:rPr lang="de-DE" sz="2000" b="1" dirty="0"/>
              <a:t>Demut war nicht nur ein charakteristisches Merkmal JESU, sondern er ermahnte seine Zuhörer auch, demütig zu sein! </a:t>
            </a:r>
            <a:r>
              <a:rPr lang="es-ES" sz="2000" b="1" dirty="0"/>
              <a:t>(Mt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646736"/>
            <a:ext cx="5465877" cy="1631216"/>
          </a:xfrm>
          <a:prstGeom prst="rect">
            <a:avLst/>
          </a:prstGeom>
          <a:noFill/>
        </p:spPr>
        <p:txBody>
          <a:bodyPr wrap="square">
            <a:spAutoFit/>
          </a:bodyPr>
          <a:lstStyle/>
          <a:p>
            <a:pPr>
              <a:spcBef>
                <a:spcPts val="600"/>
              </a:spcBef>
            </a:pPr>
            <a:r>
              <a:rPr lang="de-DE" sz="2000" b="1" dirty="0"/>
              <a:t>Um diese Demut zu erlangen, schlägt Paulus vor, dass wir ANDERE WICHTIGER nehmen als uns selbst (Phil 2,3</a:t>
            </a:r>
            <a:r>
              <a:rPr lang="es-ES" sz="2000" b="1" dirty="0"/>
              <a:t>). </a:t>
            </a:r>
            <a:r>
              <a:rPr lang="de-DE" sz="2000" b="1" dirty="0"/>
              <a:t>Aber sind wir nicht alle vor GOTT gleich? Sollte es nicht Gleichheit geben, um Einheit zu erreichen</a:t>
            </a:r>
            <a:r>
              <a:rPr lang="es-ES" sz="2000" b="1" dirty="0"/>
              <a:t>?</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39329" y="6144297"/>
            <a:ext cx="9361845" cy="707886"/>
          </a:xfrm>
          <a:prstGeom prst="rect">
            <a:avLst/>
          </a:prstGeom>
          <a:noFill/>
        </p:spPr>
        <p:txBody>
          <a:bodyPr wrap="square">
            <a:spAutoFit/>
          </a:bodyPr>
          <a:lstStyle/>
          <a:p>
            <a:pPr>
              <a:spcBef>
                <a:spcPts val="600"/>
              </a:spcBef>
            </a:pPr>
            <a:r>
              <a:rPr lang="de-DE" sz="2000" b="1" dirty="0"/>
              <a:t>Um anderen helfen zu können, müssen wir lernen, ihnen zuzuhören und ihren Standpunkt zu verstehen. All dies ist zweifellos das Werk des Heiligen Geistes.</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241629"/>
            <a:ext cx="5465876" cy="1938992"/>
          </a:xfrm>
          <a:prstGeom prst="rect">
            <a:avLst/>
          </a:prstGeom>
          <a:noFill/>
        </p:spPr>
        <p:txBody>
          <a:bodyPr wrap="square">
            <a:spAutoFit/>
          </a:bodyPr>
          <a:lstStyle/>
          <a:p>
            <a:pPr>
              <a:spcBef>
                <a:spcPts val="600"/>
              </a:spcBef>
            </a:pPr>
            <a:r>
              <a:rPr lang="de-DE" sz="2000" b="1" dirty="0"/>
              <a:t>Paulus sagt nicht, dass wir anderen unterlegen sind, sondern dass wir uns selbst als solche betrachten sollten. So wie ein Diener das Wohl seines Herrn sucht, sollten wir das Wohl derer suchen, die wir für höher betrachten als uns selbst (Phil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s-ES" sz="4400" b="1" spc="600" dirty="0" err="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DENKEN</a:t>
            </a: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a:t>
            </a:r>
            <a:r>
              <a:rPr lang="es-ES" sz="4400" b="1" spc="600" dirty="0" err="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WIE</a:t>
            </a: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JESUS</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2" y="669555"/>
            <a:ext cx="8721213" cy="369332"/>
          </a:xfrm>
          <a:prstGeom prst="rect">
            <a:avLst/>
          </a:prstGeom>
          <a:noFill/>
        </p:spPr>
        <p:txBody>
          <a:bodyPr wrap="square">
            <a:spAutoFit/>
          </a:bodyPr>
          <a:lstStyle/>
          <a:p>
            <a:pPr algn="ctr"/>
            <a:r>
              <a:rPr lang="de-DE"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„Ein jeglicher sei gesinnt, wie Jesus Christus auch war“</a:t>
            </a: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Philipper</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8" y="1150450"/>
            <a:ext cx="8567365" cy="1477328"/>
          </a:xfrm>
          <a:prstGeom prst="rect">
            <a:avLst/>
          </a:prstGeom>
          <a:noFill/>
        </p:spPr>
        <p:txBody>
          <a:bodyPr wrap="square" rtlCol="0">
            <a:spAutoFit/>
          </a:bodyPr>
          <a:lstStyle/>
          <a:p>
            <a:pPr>
              <a:spcBef>
                <a:spcPts val="600"/>
              </a:spcBef>
            </a:pPr>
            <a:r>
              <a:rPr lang="de-DE" b="1" dirty="0"/>
              <a:t>Wie werden unsere Gedanken geformt? Durch die „Wege der Seele“, das heißt durch unsere Sinne. Alles, was wir lesen, sehen oder hören, prägt uns auf die eine oder andere Weise.</a:t>
            </a:r>
            <a:r>
              <a:rPr lang="es-ES" b="1" dirty="0"/>
              <a:t> </a:t>
            </a:r>
            <a:r>
              <a:rPr lang="de-DE" b="1" dirty="0"/>
              <a:t>Und natürlich beschießt Satan unsere Sinne, um unseren Verstand nach seiner eigenen Denkweise </a:t>
            </a:r>
            <a:br>
              <a:rPr lang="de-DE" b="1" dirty="0"/>
            </a:br>
            <a:r>
              <a:rPr lang="de-DE" b="1" dirty="0"/>
              <a:t>zu „verzerren".</a:t>
            </a:r>
            <a:endParaRPr lang="es-ES" b="1" dirty="0"/>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89482" y="4488410"/>
            <a:ext cx="3797164" cy="2308324"/>
          </a:xfrm>
          <a:prstGeom prst="rect">
            <a:avLst/>
          </a:prstGeom>
          <a:noFill/>
        </p:spPr>
        <p:txBody>
          <a:bodyPr wrap="square">
            <a:spAutoFit/>
          </a:bodyPr>
          <a:lstStyle/>
          <a:p>
            <a:pPr>
              <a:spcBef>
                <a:spcPts val="600"/>
              </a:spcBef>
            </a:pPr>
            <a:r>
              <a:rPr lang="de-DE" b="1" dirty="0"/>
              <a:t>Das liegt daran, dass unsere Gedanken fleischlich sind und unser Herz trügerisch ist (Jeremia 17,9). Der HEILIGE GEIST wird unseren fleischlichen Sinn in einen GEISTLICHEN SINN verwandeln, wie ihn CHRISTUS besitzt (Römer 8,1.5).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560422"/>
            <a:ext cx="8266034" cy="923330"/>
          </a:xfrm>
          <a:prstGeom prst="rect">
            <a:avLst/>
          </a:prstGeom>
          <a:noFill/>
        </p:spPr>
        <p:txBody>
          <a:bodyPr wrap="square">
            <a:spAutoFit/>
          </a:bodyPr>
          <a:lstStyle/>
          <a:p>
            <a:pPr>
              <a:spcBef>
                <a:spcPts val="600"/>
              </a:spcBef>
            </a:pPr>
            <a:r>
              <a:rPr lang="de-DE" b="1" dirty="0"/>
              <a:t>Vielleicht gelingt es uns, mit großer Anstrengung auf unsere Gedanken zu achten. Aber unsere Gesinnung so zu ändern, dass sie mit der Gesinnung Jesu übereinstimmt, das kann nur der HEILIGE GEIST in uns bewirken.</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632435"/>
            <a:ext cx="8567364" cy="923330"/>
          </a:xfrm>
          <a:prstGeom prst="rect">
            <a:avLst/>
          </a:prstGeom>
          <a:noFill/>
        </p:spPr>
        <p:txBody>
          <a:bodyPr wrap="square">
            <a:spAutoFit/>
          </a:bodyPr>
          <a:lstStyle/>
          <a:p>
            <a:pPr>
              <a:spcBef>
                <a:spcPts val="600"/>
              </a:spcBef>
            </a:pPr>
            <a:r>
              <a:rPr lang="de-DE" b="1" dirty="0"/>
              <a:t>Paulus geht hier radikal und tiefgreifend vor. Er ermahnt uns nicht nur, auf unsere GEDANKEN zu ACHTEN, sondern fordert uns auf, so zu denken, wie CHRISTUS gedacht hat (Phil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601260"/>
          </a:xfrm>
          <a:prstGeom prst="rect">
            <a:avLst/>
          </a:prstGeom>
          <a:noFill/>
        </p:spPr>
        <p:txBody>
          <a:bodyPr wrap="square">
            <a:spAutoFit/>
          </a:bodyPr>
          <a:lstStyle/>
          <a:p>
            <a:pPr>
              <a:spcBef>
                <a:spcPts val="600"/>
              </a:spcBef>
            </a:pPr>
            <a:r>
              <a:rPr lang="de-DE" sz="3200" b="1" dirty="0">
                <a:latin typeface="Constantia" panose="02030602050306030303" pitchFamily="18" charset="0"/>
              </a:rPr>
              <a:t>„Dennoch müssen wir uns bemühen, der Versuchung zu widerstehen. Wer nicht Satans Machenschaften zum Opfer fallen will, muss die Zugänge zur Seele gut bewachen; er muss vermeiden, Dinge zu lesen, zu sehen oder zu hören, die unreine Gedanken hervorrufen. Der Geist sollte nicht willkürlich über alle Themen schweifen dürfen, die der Feind der Seelen ihm vorschlägt.“</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6424302" y="827752"/>
            <a:ext cx="5639877" cy="338554"/>
          </a:xfrm>
          <a:prstGeom prst="rect">
            <a:avLst/>
          </a:prstGeom>
          <a:noFill/>
        </p:spPr>
        <p:txBody>
          <a:bodyPr wrap="none" rtlCol="0">
            <a:spAutoFit/>
          </a:bodyPr>
          <a:lstStyle/>
          <a:p>
            <a:pPr algn="r"/>
            <a:r>
              <a:rPr lang="de-DE" sz="1600" b="1" dirty="0"/>
              <a:t>E. G. White (Patriarchen und Propheten, S. 436, engl. Ausg.)</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es-ES"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DIE </a:t>
            </a:r>
            <a:r>
              <a:rPr lang="es-ES" sz="4800" b="1" spc="3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GESINNUNG</a:t>
            </a:r>
            <a:r>
              <a:rPr lang="es-ES"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 </a:t>
            </a:r>
            <a:r>
              <a:rPr lang="es-ES" sz="4800" b="1" spc="3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JESU</a:t>
            </a:r>
            <a:r>
              <a:rPr lang="es-ES"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4846"/>
            <a:ext cx="12192000" cy="369332"/>
          </a:xfrm>
          <a:prstGeom prst="rect">
            <a:avLst/>
          </a:prstGeom>
          <a:noFill/>
        </p:spPr>
        <p:txBody>
          <a:bodyPr wrap="square">
            <a:spAutoFit/>
          </a:bodyPr>
          <a:lstStyle/>
          <a:p>
            <a:pPr algn="ctr"/>
            <a:r>
              <a:rPr lang="de-DE" b="1" dirty="0">
                <a:solidFill>
                  <a:srgbClr val="FFFF00"/>
                </a:solidFill>
                <a:effectLst>
                  <a:outerShdw blurRad="38100" dist="38100" dir="2700000" algn="tl">
                    <a:srgbClr val="000000">
                      <a:alpha val="43137"/>
                    </a:srgbClr>
                  </a:outerShdw>
                </a:effectLst>
                <a:latin typeface="Comic Sans MS" panose="030F0702030302020204" pitchFamily="66" charset="0"/>
              </a:rPr>
              <a:t>„Er, der in göttlicher Gestalt war, hielt es nicht für einen Raub, Gott gleich zu sein“</a:t>
            </a:r>
            <a:r>
              <a:rPr lang="es-ES"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rgbClr val="FFFF00"/>
                </a:solidFill>
                <a:effectLst>
                  <a:outerShdw blurRad="38100" dist="38100" dir="2700000" algn="tl">
                    <a:srgbClr val="000000">
                      <a:alpha val="43137"/>
                    </a:srgbClr>
                  </a:outerShdw>
                </a:effectLst>
                <a:latin typeface="Comic Sans MS" panose="030F0702030302020204" pitchFamily="66" charset="0"/>
              </a:rPr>
              <a:t>Philipper</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332324"/>
            <a:ext cx="6577777" cy="400110"/>
          </a:xfrm>
          <a:prstGeom prst="rect">
            <a:avLst/>
          </a:prstGeom>
          <a:noFill/>
        </p:spPr>
        <p:txBody>
          <a:bodyPr wrap="square" rtlCol="0">
            <a:spAutoFit/>
          </a:bodyPr>
          <a:lstStyle/>
          <a:p>
            <a:pPr>
              <a:spcBef>
                <a:spcPts val="600"/>
              </a:spcBef>
            </a:pPr>
            <a:r>
              <a:rPr lang="de-DE" sz="2000" b="1" dirty="0"/>
              <a:t>Paulus hebt drei Eigenschaften JESU hervor:</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430296329"/>
              </p:ext>
            </p:extLst>
          </p:nvPr>
        </p:nvGraphicFramePr>
        <p:xfrm>
          <a:off x="97393" y="179142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251887"/>
            <a:ext cx="7144359" cy="1015663"/>
          </a:xfrm>
          <a:prstGeom prst="rect">
            <a:avLst/>
          </a:prstGeom>
          <a:noFill/>
        </p:spPr>
        <p:txBody>
          <a:bodyPr wrap="square" rtlCol="0">
            <a:spAutoFit/>
          </a:bodyPr>
          <a:lstStyle/>
          <a:p>
            <a:pPr>
              <a:spcBef>
                <a:spcPts val="600"/>
              </a:spcBef>
            </a:pPr>
            <a:r>
              <a:rPr lang="de-DE" sz="2000" b="1" dirty="0"/>
              <a:t>Als SCHÖPFER wurde ER selbst zu einem Geschöpf. ER nahm es auf sich, misshandelt zu werden und am Kreuz zu sterben, um uns zu erlösen.</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9" y="6122246"/>
            <a:ext cx="7286629" cy="707886"/>
          </a:xfrm>
          <a:prstGeom prst="rect">
            <a:avLst/>
          </a:prstGeom>
          <a:noFill/>
        </p:spPr>
        <p:txBody>
          <a:bodyPr wrap="square">
            <a:spAutoFit/>
          </a:bodyPr>
          <a:lstStyle/>
          <a:p>
            <a:pPr>
              <a:spcBef>
                <a:spcPts val="600"/>
              </a:spcBef>
            </a:pPr>
            <a:r>
              <a:rPr lang="de-DE" sz="2000" b="1" dirty="0"/>
              <a:t>Er ist unser Vorbild. Wir müssen bereit sein, uns selbst zurückzunehmen und uns für das Wohl anderer aufzuopfern.</a:t>
            </a:r>
            <a:endParaRPr lang="es-ES" sz="2000" b="1" dirty="0"/>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9" y="5473237"/>
            <a:ext cx="7144359" cy="707886"/>
          </a:xfrm>
          <a:prstGeom prst="rect">
            <a:avLst/>
          </a:prstGeom>
          <a:noFill/>
        </p:spPr>
        <p:txBody>
          <a:bodyPr wrap="square">
            <a:spAutoFit/>
          </a:bodyPr>
          <a:lstStyle/>
          <a:p>
            <a:pPr>
              <a:spcBef>
                <a:spcPts val="600"/>
              </a:spcBef>
            </a:pPr>
            <a:r>
              <a:rPr lang="de-DE" sz="2000" b="1" dirty="0"/>
              <a:t>Wenn wir darüber nachdenken, können wir nur vor unserem wunderbaren ERLÖSER die Knie beugen und IHN anbeten.</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208674"/>
            <a:ext cx="7144358" cy="1323439"/>
          </a:xfrm>
          <a:prstGeom prst="rect">
            <a:avLst/>
          </a:prstGeom>
          <a:noFill/>
        </p:spPr>
        <p:txBody>
          <a:bodyPr wrap="square">
            <a:spAutoFit/>
          </a:bodyPr>
          <a:lstStyle/>
          <a:p>
            <a:pPr>
              <a:spcBef>
                <a:spcPts val="600"/>
              </a:spcBef>
            </a:pPr>
            <a:r>
              <a:rPr lang="de-DE" sz="2000" b="1" dirty="0"/>
              <a:t>Obwohl JESUS den beiden anderen Personen der GOTTHEIT gleichgestellt war, unterwarf ER sich stets vollkommen dem WILLEN des VATERS. Es gab keinen einzigen Moment, in dem ER dies verweigerte.</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95250"/>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s-ES"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DIE </a:t>
            </a:r>
            <a:r>
              <a:rPr lang="es-ES" sz="4400" b="1" spc="300" dirty="0" err="1">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GESINNUNG</a:t>
            </a:r>
            <a:r>
              <a:rPr lang="es-ES"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 </a:t>
            </a:r>
            <a:r>
              <a:rPr lang="es-ES" sz="4400" b="1" spc="300" dirty="0" err="1">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JESU</a:t>
            </a:r>
            <a:r>
              <a:rPr lang="es-ES"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904190"/>
            <a:ext cx="7030706" cy="1634490"/>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de-DE" b="1" dirty="0">
                <a:effectLst>
                  <a:outerShdw blurRad="38100" dist="38100" dir="2700000" algn="tl">
                    <a:srgbClr val="000000">
                      <a:alpha val="43137"/>
                    </a:srgbClr>
                  </a:outerShdw>
                </a:effectLst>
                <a:latin typeface="Comic Sans MS" panose="030F0702030302020204" pitchFamily="66" charset="0"/>
              </a:rPr>
              <a:t>„Und groß ist, wie jedermann bekennen muss, das Geheimnis des Glaubens: Er ist offenbart im Fleisch, gerechtfertigt im Geist, erschienen den Engeln, gepredigt den Heiden, geglaubt in der Welt, aufgenommen in die Herrlichkeit“</a:t>
            </a:r>
            <a:r>
              <a:rPr lang="es-ES" b="1" dirty="0">
                <a:effectLst>
                  <a:outerShdw blurRad="38100" dist="38100" dir="2700000" algn="tl">
                    <a:srgbClr val="000000">
                      <a:alpha val="43137"/>
                    </a:srgbClr>
                  </a:outerShdw>
                </a:effectLst>
                <a:latin typeface="Comic Sans MS" panose="030F0702030302020204" pitchFamily="66" charset="0"/>
              </a:rPr>
              <a:t> </a:t>
            </a:r>
            <a:r>
              <a:rPr lang="es-ES" sz="1400" b="1" dirty="0">
                <a:effectLst>
                  <a:outerShdw blurRad="38100" dist="38100" dir="2700000" algn="tl">
                    <a:srgbClr val="000000">
                      <a:alpha val="43137"/>
                    </a:srgbClr>
                  </a:outerShdw>
                </a:effectLst>
                <a:latin typeface="Comic Sans MS" panose="030F0702030302020204" pitchFamily="66" charset="0"/>
              </a:rPr>
              <a:t>(1.Timotheus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799977" y="2605087"/>
            <a:ext cx="7268198" cy="1015663"/>
          </a:xfrm>
          <a:prstGeom prst="rect">
            <a:avLst/>
          </a:prstGeom>
          <a:noFill/>
        </p:spPr>
        <p:txBody>
          <a:bodyPr wrap="square" rtlCol="0">
            <a:spAutoFit/>
          </a:bodyPr>
          <a:lstStyle/>
          <a:p>
            <a:pPr>
              <a:spcBef>
                <a:spcPts val="600"/>
              </a:spcBef>
            </a:pPr>
            <a:r>
              <a:rPr lang="de-DE" sz="2000" b="1" dirty="0"/>
              <a:t>CHRISTI erstaunliche Erniedrigung durch SEINE MENSCHWERDUNG,-  dieses Thema werden die ERLÖSTEN bis in alle EWIGKEIT  zu ergründen versuchen.</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600" y="5748099"/>
            <a:ext cx="7391399" cy="1015663"/>
          </a:xfrm>
          <a:prstGeom prst="rect">
            <a:avLst/>
          </a:prstGeom>
          <a:noFill/>
        </p:spPr>
        <p:txBody>
          <a:bodyPr wrap="square">
            <a:spAutoFit/>
          </a:bodyPr>
          <a:lstStyle/>
          <a:p>
            <a:pPr>
              <a:spcBef>
                <a:spcPts val="600"/>
              </a:spcBef>
            </a:pPr>
            <a:r>
              <a:rPr lang="de-DE" sz="2000" b="1" dirty="0"/>
              <a:t>Dieses Beispiel fordert uns auf, unsere Selbstsucht u. unseren Wunsch, bedient zu werden, aufzugeben und sie durch Demut und bereitwilligen Dienst am Nächsten zu ersetzen.</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799976" y="4700429"/>
            <a:ext cx="7268196" cy="1015663"/>
          </a:xfrm>
          <a:prstGeom prst="rect">
            <a:avLst/>
          </a:prstGeom>
          <a:noFill/>
        </p:spPr>
        <p:txBody>
          <a:bodyPr wrap="square">
            <a:spAutoFit/>
          </a:bodyPr>
          <a:lstStyle/>
          <a:p>
            <a:pPr>
              <a:spcBef>
                <a:spcPts val="600"/>
              </a:spcBef>
            </a:pPr>
            <a:r>
              <a:rPr lang="de-DE" sz="2000" b="1" dirty="0"/>
              <a:t>JESUS ging von allumfassender Herrschaft zu absoluter Knechtschaft über. In sehr krassem Gegensatz dazu begehrte Luzifer als Untertandie allumfassende Herrschaft.</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799976" y="3652758"/>
            <a:ext cx="7392024" cy="1015663"/>
          </a:xfrm>
          <a:prstGeom prst="rect">
            <a:avLst/>
          </a:prstGeom>
          <a:noFill/>
        </p:spPr>
        <p:txBody>
          <a:bodyPr wrap="square">
            <a:spAutoFit/>
          </a:bodyPr>
          <a:lstStyle/>
          <a:p>
            <a:pPr>
              <a:spcBef>
                <a:spcPts val="600"/>
              </a:spcBef>
            </a:pPr>
            <a:r>
              <a:rPr lang="de-DE" sz="2000" b="1" dirty="0"/>
              <a:t>Es ist unglaublich, dass CHRISTUS als das unfassbare und ewige Wesen ein sterblicher Mensch wurde. Das bezeichnet Paulus als „das Geheimnis der GOTTSELIGKEIT“  (1 Tim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709</TotalTime>
  <Words>1233</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56</cp:revision>
  <dcterms:created xsi:type="dcterms:W3CDTF">2025-12-31T11:02:26Z</dcterms:created>
  <dcterms:modified xsi:type="dcterms:W3CDTF">2026-01-22T08:33:23Z</dcterms:modified>
</cp:coreProperties>
</file>