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83"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de-DE" sz="1800" b="1" dirty="0">
              <a:effectLst>
                <a:outerShdw blurRad="38100" dist="38100" dir="2700000" algn="tl">
                  <a:srgbClr val="000000"/>
                </a:outerShdw>
              </a:effectLst>
            </a:rPr>
            <a:t>„VATER unser, der Du bist im Himmel“</a:t>
          </a:r>
          <a:endParaRPr lang="es-ES" sz="1800" b="1"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de-DE" sz="1800" b="1" dirty="0"/>
            <a:t>Wir müssen unsere persönliche Beziehung zum VATER aller Menschen anerkennen.</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de-DE" sz="1800" b="1" dirty="0">
              <a:effectLst>
                <a:outerShdw blurRad="38100" dist="38100" dir="2700000" algn="tl">
                  <a:srgbClr val="000000"/>
                </a:outerShdw>
              </a:effectLst>
            </a:rPr>
            <a:t>„</a:t>
          </a:r>
          <a:r>
            <a:rPr lang="es-ES" sz="1800" b="1" dirty="0" err="1">
              <a:effectLst>
                <a:outerShdw blurRad="38100" dist="38100" dir="2700000" algn="tl">
                  <a:srgbClr val="000000"/>
                </a:outerShdw>
              </a:effectLst>
            </a:rPr>
            <a:t>Geheiligt</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werde</a:t>
          </a:r>
          <a:r>
            <a:rPr lang="es-ES" sz="1800" b="1" dirty="0">
              <a:effectLst>
                <a:outerShdw blurRad="38100" dist="38100" dir="2700000" algn="tl">
                  <a:srgbClr val="000000"/>
                </a:outerShdw>
              </a:effectLst>
            </a:rPr>
            <a:t> Dein NAME“</a:t>
          </a: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de-DE" sz="1800" b="1" dirty="0"/>
            <a:t>Die Erkenntnis von GOTTES Heiligkeit zieht uns mit Ehrfurcht und Respekt näher zu Ihm.</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de-DE" sz="1800" b="1" dirty="0"/>
            <a:t>„</a:t>
          </a:r>
          <a:r>
            <a:rPr lang="es-ES" sz="1800" b="1" dirty="0">
              <a:effectLst>
                <a:outerShdw blurRad="38100" dist="38100" dir="2700000" algn="tl">
                  <a:srgbClr val="000000"/>
                </a:outerShdw>
              </a:effectLst>
            </a:rPr>
            <a:t>Dein REICH </a:t>
          </a:r>
          <a:r>
            <a:rPr lang="es-ES" sz="1800" b="1" dirty="0" err="1">
              <a:effectLst>
                <a:outerShdw blurRad="38100" dist="38100" dir="2700000" algn="tl">
                  <a:srgbClr val="000000"/>
                </a:outerShdw>
              </a:effectLst>
            </a:rPr>
            <a:t>komme</a:t>
          </a:r>
          <a:r>
            <a:rPr lang="es-ES" sz="1800" b="1" dirty="0"/>
            <a:t>“</a:t>
          </a:r>
          <a:endParaRPr lang="es-ES" sz="1800" b="1"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de-DE" sz="1800" b="1" dirty="0"/>
            <a:t>Sehnen wir uns nach der Rückkehr JESU.</a:t>
          </a:r>
          <a:endParaRPr lang="es-ES" sz="180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de-DE" sz="1800" b="1" dirty="0">
              <a:effectLst>
                <a:outerShdw blurRad="38100" dist="38100" dir="2700000" algn="tl">
                  <a:srgbClr val="000000"/>
                </a:outerShdw>
              </a:effectLst>
            </a:rPr>
            <a:t>„</a:t>
          </a:r>
          <a:r>
            <a:rPr lang="es-ES" sz="1800" b="1" dirty="0">
              <a:effectLst>
                <a:outerShdw blurRad="38100" dist="38100" dir="2700000" algn="tl">
                  <a:srgbClr val="000000"/>
                </a:outerShdw>
              </a:effectLst>
            </a:rPr>
            <a:t>Dein WILLE </a:t>
          </a:r>
          <a:r>
            <a:rPr lang="es-ES" sz="1800" b="1" dirty="0" err="1">
              <a:effectLst>
                <a:outerShdw blurRad="38100" dist="38100" dir="2700000" algn="tl">
                  <a:srgbClr val="000000"/>
                </a:outerShdw>
              </a:effectLst>
            </a:rPr>
            <a:t>geschehe</a:t>
          </a:r>
          <a:r>
            <a:rPr lang="es-ES" sz="1800" b="1" dirty="0">
              <a:effectLst>
                <a:outerShdw blurRad="38100" dist="38100" dir="2700000" algn="tl">
                  <a:srgbClr val="000000"/>
                </a:outerShdw>
              </a:effectLst>
            </a:rPr>
            <a:t>,</a:t>
          </a:r>
          <a:br>
            <a:rPr lang="es-ES" sz="1800" b="1" dirty="0">
              <a:effectLst>
                <a:outerShdw blurRad="38100" dist="38100" dir="2700000" algn="tl">
                  <a:srgbClr val="000000"/>
                </a:outerShdw>
              </a:effectLst>
            </a:rPr>
          </a:br>
          <a:r>
            <a:rPr lang="de-DE" sz="1800" b="1" dirty="0">
              <a:effectLst>
                <a:outerShdw blurRad="38100" dist="38100" dir="2700000" algn="tl">
                  <a:srgbClr val="000000"/>
                </a:outerShdw>
              </a:effectLst>
            </a:rPr>
            <a:t>wie im Himmel auf Erden</a:t>
          </a:r>
          <a:r>
            <a:rPr lang="es-ES" sz="1800" b="1" dirty="0"/>
            <a:t>“</a:t>
          </a:r>
          <a:endParaRPr lang="es-ES" sz="1800" b="1"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de-DE" sz="1800" b="1" dirty="0"/>
            <a:t>Lasst uns die göttliche Souveränität annehmen. Bitten, dass GOTTES Wille in unserem Leben/ in der Welt geschieht.</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de-DE" sz="1800" b="1" dirty="0">
              <a:effectLst>
                <a:outerShdw blurRad="38100" dist="38100" dir="2700000" algn="tl">
                  <a:srgbClr val="000000"/>
                </a:outerShdw>
              </a:effectLst>
            </a:rPr>
            <a:t>„Gib uns heute unser tägliches BROT</a:t>
          </a:r>
          <a:r>
            <a:rPr lang="es-ES" sz="1800" b="1" dirty="0"/>
            <a:t>“</a:t>
          </a:r>
          <a:endParaRPr lang="es-ES" sz="1800" b="1"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de-DE" sz="1800" b="1" dirty="0"/>
            <a:t>Lasst uns um das bitten, was wir zum Leben brauchen, sowohl körperlich als auch geistlich.</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ct val="100000"/>
            </a:lnSpc>
            <a:spcAft>
              <a:spcPts val="0"/>
            </a:spcAft>
          </a:pPr>
          <a:r>
            <a:rPr lang="de-DE" sz="1800" b="1" dirty="0">
              <a:effectLst>
                <a:outerShdw blurRad="38100" dist="38100" dir="2700000" algn="tl">
                  <a:srgbClr val="000000"/>
                </a:outerShdw>
              </a:effectLst>
            </a:rPr>
            <a:t>„Und vergib uns unsere Schuld, wie auch wir unsere Schuldner VERGEBEN haben</a:t>
          </a:r>
          <a:r>
            <a:rPr lang="es-ES" sz="1800" b="1" dirty="0"/>
            <a:t>“</a:t>
          </a:r>
          <a:endParaRPr lang="es-ES" sz="1800" b="1"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de-DE" sz="1800" b="1" dirty="0"/>
            <a:t>Wir müssen Buße tun, um Vergebung bitten und denen vergeben, die uns verletzt haben, so wie GOTT uns vergibt.</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de-DE" sz="1800" b="1" dirty="0">
              <a:effectLst>
                <a:outerShdw blurRad="38100" dist="38100" dir="2700000" algn="tl">
                  <a:srgbClr val="000000"/>
                </a:outerShdw>
              </a:effectLst>
            </a:rPr>
            <a:t>„Und führe uns NICHT in VERSUCHUNG, sondern ERLÖSE uns vom Bösen</a:t>
          </a:r>
          <a:r>
            <a:rPr lang="es-ES" sz="1800" b="1" dirty="0"/>
            <a:t>“</a:t>
          </a:r>
          <a:endParaRPr lang="es-ES" sz="1800" b="1" dirty="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de-DE" sz="1800" b="1" dirty="0"/>
            <a:t>Lasst uns um Schutz u. Beistand vor dem Bösen in dieser Welt bitten.</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de-DE" sz="1700" b="1" dirty="0">
              <a:effectLst>
                <a:outerShdw blurRad="38100" dist="38100" dir="2700000" algn="tl">
                  <a:srgbClr val="000000"/>
                </a:outerShdw>
              </a:effectLst>
            </a:rPr>
            <a:t>„Denn Dein ist das REICH, und die MACHT, und die HERRLICHKEIT, in Ewigkeit. Amen</a:t>
          </a:r>
          <a:r>
            <a:rPr lang="es-ES" sz="1700" b="1" dirty="0"/>
            <a:t>“</a:t>
          </a:r>
          <a:endParaRPr lang="es-ES" sz="1700" b="1"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de-DE" sz="1800" b="1" dirty="0"/>
            <a:t>Lasst uns anerkennen, dass alles, was wir sind, besitzen und tun, GOTT gehört. Nur Er verdient Ruhm und Lob.</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es-ES" sz="2000" b="1" dirty="0">
              <a:solidFill>
                <a:schemeClr val="tx1"/>
              </a:solidFill>
            </a:rPr>
            <a:t>Lob (Dan. 9,4)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de-DE" sz="2000" b="1" dirty="0">
              <a:solidFill>
                <a:schemeClr val="tx1"/>
              </a:solidFill>
            </a:rPr>
            <a:t>Sündenbekenntnis und Vergebung (Dan. 9,5-15)</a:t>
          </a:r>
          <a:endParaRPr lang="es-ES" sz="2000" b="1" dirty="0">
            <a:solidFill>
              <a:schemeClr val="tx1"/>
            </a:solidFill>
          </a:endParaRP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es-ES" sz="2000" b="1" dirty="0">
              <a:solidFill>
                <a:schemeClr val="tx1"/>
              </a:solidFill>
            </a:rPr>
            <a:t>Bitte (Dan. 9,16-19)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es-ES" sz="2000" b="1" dirty="0">
              <a:solidFill>
                <a:schemeClr val="tx1"/>
              </a:solidFill>
            </a:rPr>
            <a:t>Dank (Phil. 4,6)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Wir müssen unsere persönliche Beziehung zum VATER aller Menschen anerkennen.</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outerShdw>
              </a:effectLst>
            </a:rPr>
            <a:t>„VATER unser, der Du bist im Himmel“</a:t>
          </a:r>
          <a:endParaRPr lang="es-ES" sz="1800" b="1"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Die Erkenntnis von GOTTES Heiligkeit zieht uns mit Ehrfurcht und Respekt näher zu Ihm.</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outerShdw>
              </a:effectLst>
            </a:rPr>
            <a:t>„</a:t>
          </a:r>
          <a:r>
            <a:rPr lang="es-ES" sz="1800" b="1" kern="1200" dirty="0" err="1">
              <a:effectLst>
                <a:outerShdw blurRad="38100" dist="38100" dir="2700000" algn="tl">
                  <a:srgbClr val="000000"/>
                </a:outerShdw>
              </a:effectLst>
            </a:rPr>
            <a:t>Geheiligt</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werde</a:t>
          </a:r>
          <a:r>
            <a:rPr lang="es-ES" sz="1800" b="1" kern="1200" dirty="0">
              <a:effectLst>
                <a:outerShdw blurRad="38100" dist="38100" dir="2700000" algn="tl">
                  <a:srgbClr val="000000"/>
                </a:outerShdw>
              </a:effectLst>
            </a:rPr>
            <a:t> Dein NAME“</a:t>
          </a: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Sehnen wir uns nach der Rückkehr JESU.</a:t>
          </a:r>
          <a:endParaRPr lang="es-ES" sz="1800" kern="120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t>„</a:t>
          </a:r>
          <a:r>
            <a:rPr lang="es-ES" sz="1800" b="1" kern="1200" dirty="0">
              <a:effectLst>
                <a:outerShdw blurRad="38100" dist="38100" dir="2700000" algn="tl">
                  <a:srgbClr val="000000"/>
                </a:outerShdw>
              </a:effectLst>
            </a:rPr>
            <a:t>Dein REICH </a:t>
          </a:r>
          <a:r>
            <a:rPr lang="es-ES" sz="1800" b="1" kern="1200" dirty="0" err="1">
              <a:effectLst>
                <a:outerShdw blurRad="38100" dist="38100" dir="2700000" algn="tl">
                  <a:srgbClr val="000000"/>
                </a:outerShdw>
              </a:effectLst>
            </a:rPr>
            <a:t>komme</a:t>
          </a:r>
          <a:r>
            <a:rPr lang="es-ES" sz="1800" b="1" kern="1200" dirty="0"/>
            <a:t>“</a:t>
          </a:r>
          <a:endParaRPr lang="es-ES" sz="1800" b="1" kern="120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Lasst uns die göttliche Souveränität annehmen. Bitten, dass GOTTES Wille in unserem Leben/ in der Welt geschieht.</a:t>
          </a:r>
          <a:endParaRPr lang="es-ES" sz="1800" kern="120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outerShdw>
              </a:effectLst>
            </a:rPr>
            <a:t>„</a:t>
          </a:r>
          <a:r>
            <a:rPr lang="es-ES" sz="1800" b="1" kern="1200" dirty="0">
              <a:effectLst>
                <a:outerShdw blurRad="38100" dist="38100" dir="2700000" algn="tl">
                  <a:srgbClr val="000000"/>
                </a:outerShdw>
              </a:effectLst>
            </a:rPr>
            <a:t>Dein WILLE </a:t>
          </a:r>
          <a:r>
            <a:rPr lang="es-ES" sz="1800" b="1" kern="1200" dirty="0" err="1">
              <a:effectLst>
                <a:outerShdw blurRad="38100" dist="38100" dir="2700000" algn="tl">
                  <a:srgbClr val="000000"/>
                </a:outerShdw>
              </a:effectLst>
            </a:rPr>
            <a:t>geschehe</a:t>
          </a:r>
          <a:r>
            <a:rPr lang="es-ES" sz="1800" b="1" kern="1200" dirty="0">
              <a:effectLst>
                <a:outerShdw blurRad="38100" dist="38100" dir="2700000" algn="tl">
                  <a:srgbClr val="000000"/>
                </a:outerShdw>
              </a:effectLst>
            </a:rPr>
            <a:t>,</a:t>
          </a:r>
          <a:br>
            <a:rPr lang="es-ES" sz="1800" b="1" kern="1200" dirty="0">
              <a:effectLst>
                <a:outerShdw blurRad="38100" dist="38100" dir="2700000" algn="tl">
                  <a:srgbClr val="000000"/>
                </a:outerShdw>
              </a:effectLst>
            </a:rPr>
          </a:br>
          <a:r>
            <a:rPr lang="de-DE" sz="1800" b="1" kern="1200" dirty="0">
              <a:effectLst>
                <a:outerShdw blurRad="38100" dist="38100" dir="2700000" algn="tl">
                  <a:srgbClr val="000000"/>
                </a:outerShdw>
              </a:effectLst>
            </a:rPr>
            <a:t>wie im Himmel auf Erden</a:t>
          </a:r>
          <a:r>
            <a:rPr lang="es-ES" sz="1800" b="1" kern="1200" dirty="0"/>
            <a:t>“</a:t>
          </a:r>
          <a:endParaRPr lang="es-ES" sz="1800" b="1" kern="120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Lasst uns um das bitten, was wir zum Leben brauchen, sowohl körperlich als auch geistlich.</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outerShdw>
              </a:effectLst>
            </a:rPr>
            <a:t>„Gib uns heute unser tägliches BROT</a:t>
          </a:r>
          <a:r>
            <a:rPr lang="es-ES" sz="1800" b="1" kern="1200" dirty="0"/>
            <a:t>“</a:t>
          </a:r>
          <a:endParaRPr lang="es-ES" sz="1800" b="1" kern="120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Wir müssen Buße tun, um Vergebung bitten und denen vergeben, die uns verletzt haben, so wie GOTT uns vergibt.</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ts val="0"/>
            </a:spcAft>
            <a:buNone/>
          </a:pPr>
          <a:r>
            <a:rPr lang="de-DE" sz="1800" b="1" kern="1200" dirty="0">
              <a:effectLst>
                <a:outerShdw blurRad="38100" dist="38100" dir="2700000" algn="tl">
                  <a:srgbClr val="000000"/>
                </a:outerShdw>
              </a:effectLst>
            </a:rPr>
            <a:t>„Und vergib uns unsere Schuld, wie auch wir unsere Schuldner VERGEBEN haben</a:t>
          </a:r>
          <a:r>
            <a:rPr lang="es-ES" sz="1800" b="1" kern="1200" dirty="0"/>
            <a:t>“</a:t>
          </a:r>
          <a:endParaRPr lang="es-ES" sz="1800" b="1"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Lasst uns um Schutz u. Beistand vor dem Bösen in dieser Welt bitten.</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outerShdw>
              </a:effectLst>
            </a:rPr>
            <a:t>„Und führe uns NICHT in VERSUCHUNG, sondern ERLÖSE uns vom Bösen</a:t>
          </a:r>
          <a:r>
            <a:rPr lang="es-ES" sz="1800" b="1" kern="1200" dirty="0"/>
            <a:t>“</a:t>
          </a:r>
          <a:endParaRPr lang="es-ES" sz="1800" b="1" kern="120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de-DE" sz="1800" b="1" kern="1200" dirty="0"/>
            <a:t>Lasst uns anerkennen, dass alles, was wir sind, besitzen und tun, GOTT gehört. Nur Er verdient Ruhm und Lob.</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b="1" kern="1200" dirty="0">
              <a:effectLst>
                <a:outerShdw blurRad="38100" dist="38100" dir="2700000" algn="tl">
                  <a:srgbClr val="000000"/>
                </a:outerShdw>
              </a:effectLst>
            </a:rPr>
            <a:t>„Denn Dein ist das REICH, und die MACHT, und die HERRLICHKEIT, in Ewigkeit. Amen</a:t>
          </a:r>
          <a:r>
            <a:rPr lang="es-ES" sz="1700" b="1" kern="1200" dirty="0"/>
            <a:t>“</a:t>
          </a:r>
          <a:endParaRPr lang="es-ES" sz="1700" b="1"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Lob (Dan. 9,4)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Sündenbekenntnis und Vergebung (Dan. 9,5-15)</a:t>
          </a:r>
          <a:endParaRPr lang="es-ES" sz="2000" b="1" kern="1200" dirty="0">
            <a:solidFill>
              <a:schemeClr val="tx1"/>
            </a:solidFill>
          </a:endParaRP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Bitte (Dan. 9,16-19)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Dank (Phil. 4,6)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46160" y="4069976"/>
            <a:ext cx="3535330" cy="1949508"/>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es-ES" sz="4900" b="1" dirty="0">
                <a:ln w="22225">
                  <a:noFill/>
                  <a:prstDash val="solid"/>
                </a:ln>
                <a:solidFill>
                  <a:schemeClr val="accent2">
                    <a:lumMod val="40000"/>
                    <a:lumOff val="60000"/>
                  </a:schemeClr>
                </a:solidFill>
                <a:effectLst>
                  <a:outerShdw blurRad="38100" dist="38100" dir="2700000" algn="tl">
                    <a:srgbClr val="000000"/>
                  </a:outerShdw>
                </a:effectLst>
              </a:rPr>
              <a:t>GEBET </a:t>
            </a:r>
            <a:r>
              <a:rPr lang="es-ES" sz="4900" b="1" dirty="0" err="1">
                <a:ln w="22225">
                  <a:noFill/>
                  <a:prstDash val="solid"/>
                </a:ln>
                <a:solidFill>
                  <a:schemeClr val="accent2">
                    <a:lumMod val="40000"/>
                    <a:lumOff val="60000"/>
                  </a:schemeClr>
                </a:solidFill>
                <a:effectLst>
                  <a:outerShdw blurRad="38100" dist="38100" dir="2700000" algn="tl">
                    <a:srgbClr val="000000"/>
                  </a:outerShdw>
                </a:effectLst>
              </a:rPr>
              <a:t>PRAKTISCH</a:t>
            </a:r>
            <a:endParaRPr lang="es-ES" sz="4900" b="1"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FF7D58F4-AA23-A961-9FAD-1D4421062CB0}"/>
              </a:ext>
            </a:extLst>
          </p:cNvPr>
          <p:cNvSpPr txBox="1"/>
          <p:nvPr/>
        </p:nvSpPr>
        <p:spPr>
          <a:xfrm>
            <a:off x="8988567" y="6273215"/>
            <a:ext cx="2850515" cy="584775"/>
          </a:xfrm>
          <a:prstGeom prst="rect">
            <a:avLst/>
          </a:prstGeom>
          <a:noFill/>
        </p:spPr>
        <p:txBody>
          <a:bodyPr wrap="square" rtlCol="0">
            <a:spAutoFit/>
          </a:bodyPr>
          <a:lstStyle/>
          <a:p>
            <a:pPr algn="ctr"/>
            <a:r>
              <a:rPr lang="es-ES" sz="1600" b="1" dirty="0" err="1">
                <a:solidFill>
                  <a:srgbClr val="FAD7B1"/>
                </a:solidFill>
                <a:effectLst>
                  <a:outerShdw blurRad="38100" dist="38100" dir="2700000" algn="tl">
                    <a:srgbClr val="000000"/>
                  </a:outerShdw>
                </a:effectLst>
              </a:rPr>
              <a:t>Lektion</a:t>
            </a:r>
            <a:r>
              <a:rPr lang="es-ES" sz="1600" b="1" dirty="0">
                <a:solidFill>
                  <a:srgbClr val="FAD7B1"/>
                </a:solidFill>
                <a:effectLst>
                  <a:outerShdw blurRad="38100" dist="38100" dir="2700000" algn="tl">
                    <a:srgbClr val="000000"/>
                  </a:outerShdw>
                </a:effectLst>
              </a:rPr>
              <a:t> 7</a:t>
            </a:r>
            <a:br>
              <a:rPr lang="es-ES" sz="1600" b="1" dirty="0">
                <a:solidFill>
                  <a:srgbClr val="FAD7B1"/>
                </a:solidFill>
                <a:effectLst>
                  <a:outerShdw blurRad="38100" dist="38100" dir="2700000" algn="tl">
                    <a:srgbClr val="000000"/>
                  </a:outerShdw>
                </a:effectLst>
              </a:rPr>
            </a:br>
            <a:r>
              <a:rPr lang="es-ES" sz="1600" b="1" dirty="0">
                <a:solidFill>
                  <a:srgbClr val="FAD7B1"/>
                </a:solidFill>
                <a:effectLst>
                  <a:outerShdw blurRad="38100" dist="38100" dir="2700000" algn="tl">
                    <a:srgbClr val="000000"/>
                  </a:outerShdw>
                </a:effectLst>
              </a:rPr>
              <a:t>Sabbat, 16. Mai 2026</a:t>
            </a:r>
          </a:p>
        </p:txBody>
      </p:sp>
      <p:pic>
        <p:nvPicPr>
          <p:cNvPr id="7" name="Grafik 21">
            <a:extLst>
              <a:ext uri="{FF2B5EF4-FFF2-40B4-BE49-F238E27FC236}">
                <a16:creationId xmlns:a16="http://schemas.microsoft.com/office/drawing/2014/main" id="{CBB45E07-9DD3-D0DC-6913-28F529C06671}"/>
              </a:ext>
            </a:extLst>
          </p:cNvPr>
          <p:cNvPicPr>
            <a:picLocks noChangeAspect="1"/>
          </p:cNvPicPr>
          <p:nvPr/>
        </p:nvPicPr>
        <p:blipFill>
          <a:blip r:embed="rId6">
            <a:duotone>
              <a:prstClr val="black"/>
              <a:srgbClr val="D9C3A5">
                <a:tint val="50000"/>
                <a:satMod val="180000"/>
              </a:srgbClr>
            </a:duotone>
          </a:blip>
          <a:stretch>
            <a:fillRect/>
          </a:stretch>
        </p:blipFill>
        <p:spPr>
          <a:xfrm>
            <a:off x="10510" y="109182"/>
            <a:ext cx="402371" cy="6639635"/>
          </a:xfrm>
          <a:prstGeom prst="rect">
            <a:avLst/>
          </a:prstGeom>
        </p:spPr>
      </p:pic>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57150"/>
            <a:ext cx="12192000" cy="769441"/>
          </a:xfrm>
          <a:prstGeom prst="rect">
            <a:avLst/>
          </a:prstGeom>
          <a:noFill/>
        </p:spPr>
        <p:txBody>
          <a:bodyPr wrap="square">
            <a:spAutoFit/>
          </a:bodyPr>
          <a:lstStyle/>
          <a:p>
            <a:pPr algn="ctr"/>
            <a:r>
              <a:rPr lang="de-DE"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 DIE STRUKTUR DES GEBETS</a:t>
            </a:r>
          </a:p>
        </p:txBody>
      </p:sp>
      <p:sp>
        <p:nvSpPr>
          <p:cNvPr id="5" name="CuadroTexto 4">
            <a:extLst>
              <a:ext uri="{FF2B5EF4-FFF2-40B4-BE49-F238E27FC236}">
                <a16:creationId xmlns:a16="http://schemas.microsoft.com/office/drawing/2014/main" id="{FA1BC290-3C03-1CF0-A617-3185D11B7DA2}"/>
              </a:ext>
            </a:extLst>
          </p:cNvPr>
          <p:cNvSpPr txBox="1"/>
          <p:nvPr/>
        </p:nvSpPr>
        <p:spPr>
          <a:xfrm>
            <a:off x="1152525" y="548372"/>
            <a:ext cx="9886950" cy="646331"/>
          </a:xfrm>
          <a:prstGeom prst="rect">
            <a:avLst/>
          </a:prstGeom>
          <a:noFill/>
        </p:spPr>
        <p:txBody>
          <a:bodyPr wrap="square">
            <a:spAutoFit/>
          </a:bodyPr>
          <a:lstStyle/>
          <a:p>
            <a:pPr algn="ctr"/>
            <a:r>
              <a:rPr lang="de-DE"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„Und ich kehrte mich zu GOTT, dem HERRN, um zu beten und zu flehen unter Fasten und in Sack und Asche“</a:t>
            </a: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 </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(Daniel 9,3)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123750"/>
            <a:ext cx="8030777" cy="707886"/>
          </a:xfrm>
          <a:prstGeom prst="rect">
            <a:avLst/>
          </a:prstGeom>
          <a:noFill/>
        </p:spPr>
        <p:txBody>
          <a:bodyPr wrap="square" rtlCol="0">
            <a:spAutoFit/>
          </a:bodyPr>
          <a:lstStyle/>
          <a:p>
            <a:pPr>
              <a:spcBef>
                <a:spcPts val="600"/>
              </a:spcBef>
            </a:pPr>
            <a:r>
              <a:rPr lang="de-DE" sz="2000" b="1" dirty="0"/>
              <a:t>Das in Daniel 9,4-19 aufgezeichnete Gebet präsentiert uns die 4 grundlegenden Teile des Gebets:</a:t>
            </a: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6184628"/>
              </p:ext>
            </p:extLst>
          </p:nvPr>
        </p:nvGraphicFramePr>
        <p:xfrm>
          <a:off x="228600" y="185088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3935091"/>
            <a:ext cx="6863715" cy="707886"/>
          </a:xfrm>
          <a:prstGeom prst="rect">
            <a:avLst/>
          </a:prstGeom>
          <a:noFill/>
        </p:spPr>
        <p:txBody>
          <a:bodyPr wrap="square" rtlCol="0">
            <a:spAutoFit/>
          </a:bodyPr>
          <a:lstStyle/>
          <a:p>
            <a:pPr>
              <a:spcBef>
                <a:spcPts val="600"/>
              </a:spcBef>
            </a:pPr>
            <a:r>
              <a:rPr lang="de-DE" sz="2000" b="1" dirty="0"/>
              <a:t>Daniel wurde von GABRIEL unterbrochen, bevor Er sein Gebet (Dank) beenden konnte.</a:t>
            </a: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546039"/>
            <a:ext cx="6906577" cy="1323439"/>
          </a:xfrm>
          <a:prstGeom prst="rect">
            <a:avLst/>
          </a:prstGeom>
          <a:noFill/>
        </p:spPr>
        <p:txBody>
          <a:bodyPr wrap="square">
            <a:spAutoFit/>
          </a:bodyPr>
          <a:lstStyle/>
          <a:p>
            <a:pPr>
              <a:spcBef>
                <a:spcPts val="600"/>
              </a:spcBef>
            </a:pPr>
            <a:r>
              <a:rPr lang="de-DE" sz="2000" b="1" dirty="0"/>
              <a:t>Dieses Muster gilt sowohl für unsere privaten als auch für unsere öffentlichen Gebete. Offensichtlich sollte der Abschnitt über „Sündenbekenntnis und Vergebung“ an den Kontext des Gebets angepasst werden.</a:t>
            </a:r>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6" y="5772540"/>
            <a:ext cx="6949441" cy="1015663"/>
          </a:xfrm>
          <a:prstGeom prst="rect">
            <a:avLst/>
          </a:prstGeom>
          <a:noFill/>
        </p:spPr>
        <p:txBody>
          <a:bodyPr wrap="square">
            <a:spAutoFit/>
          </a:bodyPr>
          <a:lstStyle/>
          <a:p>
            <a:pPr lvl="0">
              <a:spcBef>
                <a:spcPts val="600"/>
              </a:spcBef>
              <a:defRPr/>
            </a:pPr>
            <a:r>
              <a:rPr lang="de-DE" sz="2000" b="1" dirty="0">
                <a:solidFill>
                  <a:prstClr val="black"/>
                </a:solidFill>
              </a:rPr>
              <a:t>Diese Struktur hilft uns, das Gebet auf GOTT zu konzentrieren und verhindert, dass es zu einer Art „Einkaufsliste“ aus dem göttlichen Lagerhaus wird.</a:t>
            </a: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2459504"/>
            <a:ext cx="7203664" cy="193899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000" dirty="0">
                <a:ln w="0"/>
                <a:solidFill>
                  <a:srgbClr val="091306"/>
                </a:solidFill>
                <a:effectLst>
                  <a:reflection blurRad="6350" stA="53000" endA="300" endPos="35500" dir="5400000" sy="-90000" algn="bl" rotWithShape="0"/>
                </a:effectLst>
              </a:rPr>
              <a:t>VIER </a:t>
            </a:r>
            <a:r>
              <a:rPr lang="es-ES" sz="6000" dirty="0" err="1">
                <a:ln w="0"/>
                <a:solidFill>
                  <a:srgbClr val="091306"/>
                </a:solidFill>
                <a:effectLst>
                  <a:reflection blurRad="6350" stA="53000" endA="300" endPos="35500" dir="5400000" sy="-90000" algn="bl" rotWithShape="0"/>
                </a:effectLst>
              </a:rPr>
              <a:t>FRAGEN</a:t>
            </a:r>
            <a:r>
              <a:rPr lang="es-ES" sz="6000" dirty="0">
                <a:ln w="0"/>
                <a:solidFill>
                  <a:srgbClr val="091306"/>
                </a:solidFill>
                <a:effectLst>
                  <a:reflection blurRad="6350" stA="53000" endA="300" endPos="35500" dir="5400000" sy="-90000" algn="bl" rotWithShape="0"/>
                </a:effectLst>
              </a:rPr>
              <a:t> ZUM GEBET</a:t>
            </a: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47625"/>
            <a:ext cx="6096000" cy="369332"/>
          </a:xfrm>
          <a:prstGeom prst="rect">
            <a:avLst/>
          </a:prstGeom>
          <a:noFill/>
        </p:spPr>
        <p:txBody>
          <a:bodyPr wrap="square" rtlCol="0">
            <a:spAutoFit/>
          </a:bodyPr>
          <a:lstStyle/>
          <a:p>
            <a:pPr algn="ctr"/>
            <a:r>
              <a:rPr lang="de-DE" b="1" dirty="0">
                <a:solidFill>
                  <a:schemeClr val="bg1"/>
                </a:solidFill>
                <a:effectLst>
                  <a:outerShdw blurRad="38100" dist="38100" dir="2700000" algn="tl">
                    <a:srgbClr val="000000"/>
                  </a:outerShdw>
                </a:effectLst>
              </a:rPr>
              <a:t>Warum sollten wir beten, wenn GOTT schon alles weiß</a:t>
            </a:r>
            <a:r>
              <a:rPr lang="es-ES" b="1" dirty="0">
                <a:solidFill>
                  <a:schemeClr val="bg1"/>
                </a:solidFill>
                <a:effectLst>
                  <a:outerShdw blurRad="38100" dist="38100" dir="2700000" algn="tl">
                    <a:srgbClr val="000000"/>
                  </a:outerShdw>
                </a:effectLst>
              </a:rPr>
              <a:t>?</a:t>
            </a: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de-DE" sz="2000" b="1" dirty="0">
                <a:solidFill>
                  <a:schemeClr val="bg1"/>
                </a:solidFill>
                <a:effectLst>
                  <a:outerShdw blurRad="38100" dist="38100" dir="2700000" algn="tl">
                    <a:srgbClr val="000000"/>
                  </a:outerShdw>
                </a:effectLst>
              </a:rPr>
              <a:t>Warum beten, wenn alles in Ordnung ist?</a:t>
            </a:r>
            <a:endParaRPr lang="es-ES" sz="2000" b="1" dirty="0">
              <a:solidFill>
                <a:schemeClr val="bg1"/>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de-DE" sz="2000" b="1" dirty="0">
                <a:solidFill>
                  <a:schemeClr val="bg1"/>
                </a:solidFill>
                <a:effectLst>
                  <a:outerShdw blurRad="38100" dist="38100" dir="2700000" algn="tl">
                    <a:srgbClr val="000000"/>
                  </a:outerShdw>
                </a:effectLst>
              </a:rPr>
              <a:t>Mit wem soll ich beten?</a:t>
            </a:r>
            <a:endParaRPr lang="es-ES" sz="2000" b="1" dirty="0">
              <a:solidFill>
                <a:schemeClr val="bg1"/>
              </a:solidFill>
              <a:effectLst>
                <a:outerShdw blurRad="38100" dist="38100" dir="2700000" algn="tl">
                  <a:srgbClr val="000000"/>
                </a:outerShdw>
              </a:effectLst>
            </a:endParaRP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Wie </a:t>
            </a:r>
            <a:r>
              <a:rPr lang="es-ES" sz="2000" b="1" dirty="0" err="1">
                <a:solidFill>
                  <a:schemeClr val="bg1"/>
                </a:solidFill>
                <a:effectLst>
                  <a:outerShdw blurRad="38100" dist="38100" dir="2700000" algn="tl">
                    <a:srgbClr val="000000"/>
                  </a:outerShdw>
                </a:effectLst>
              </a:rPr>
              <a:t>soll</a:t>
            </a:r>
            <a:r>
              <a:rPr lang="es-ES" sz="2000" b="1" dirty="0">
                <a:solidFill>
                  <a:schemeClr val="bg1"/>
                </a:solidFill>
                <a:effectLst>
                  <a:outerShdw blurRad="38100" dist="38100" dir="2700000" algn="tl">
                    <a:srgbClr val="000000"/>
                  </a:outerShdw>
                </a:effectLst>
              </a:rPr>
              <a:t> </a:t>
            </a:r>
            <a:r>
              <a:rPr lang="es-ES" sz="2000" b="1" dirty="0" err="1">
                <a:solidFill>
                  <a:schemeClr val="bg1"/>
                </a:solidFill>
                <a:effectLst>
                  <a:outerShdw blurRad="38100" dist="38100" dir="2700000" algn="tl">
                    <a:srgbClr val="000000"/>
                  </a:outerShdw>
                </a:effectLst>
              </a:rPr>
              <a:t>ich</a:t>
            </a:r>
            <a:r>
              <a:rPr lang="es-ES" sz="2000" b="1" dirty="0">
                <a:solidFill>
                  <a:schemeClr val="bg1"/>
                </a:solidFill>
                <a:effectLst>
                  <a:outerShdw blurRad="38100" dist="38100" dir="2700000" algn="tl">
                    <a:srgbClr val="000000"/>
                  </a:outerShdw>
                </a:effectLst>
              </a:rPr>
              <a:t> </a:t>
            </a:r>
            <a:r>
              <a:rPr lang="es-ES" sz="2000" b="1" dirty="0" err="1">
                <a:solidFill>
                  <a:schemeClr val="bg1"/>
                </a:solidFill>
                <a:effectLst>
                  <a:outerShdw blurRad="38100" dist="38100" dir="2700000" algn="tl">
                    <a:srgbClr val="000000"/>
                  </a:outerShdw>
                </a:effectLst>
              </a:rPr>
              <a:t>zuhören</a:t>
            </a:r>
            <a:r>
              <a:rPr lang="es-ES" sz="2000" b="1" dirty="0">
                <a:solidFill>
                  <a:schemeClr val="bg1"/>
                </a:solidFill>
                <a:effectLst>
                  <a:outerShdw blurRad="38100" dist="38100" dir="2700000" algn="tl">
                    <a:srgbClr val="000000"/>
                  </a:outerShdw>
                </a:effectLst>
              </a:rPr>
              <a:t>? </a:t>
            </a:r>
          </a:p>
        </p:txBody>
      </p:sp>
      <p:sp>
        <p:nvSpPr>
          <p:cNvPr id="17" name="CuadroTexto 16">
            <a:extLst>
              <a:ext uri="{FF2B5EF4-FFF2-40B4-BE49-F238E27FC236}">
                <a16:creationId xmlns:a16="http://schemas.microsoft.com/office/drawing/2014/main" id="{2D5DD697-F57B-0FB1-9044-B81B1193B3FE}"/>
              </a:ext>
            </a:extLst>
          </p:cNvPr>
          <p:cNvSpPr txBox="1"/>
          <p:nvPr/>
        </p:nvSpPr>
        <p:spPr>
          <a:xfrm>
            <a:off x="76201" y="419160"/>
            <a:ext cx="3105150" cy="1938992"/>
          </a:xfrm>
          <a:prstGeom prst="rect">
            <a:avLst/>
          </a:prstGeom>
          <a:noFill/>
        </p:spPr>
        <p:txBody>
          <a:bodyPr wrap="square" rtlCol="0">
            <a:spAutoFit/>
          </a:bodyPr>
          <a:lstStyle/>
          <a:p>
            <a:pPr>
              <a:spcBef>
                <a:spcPts val="600"/>
              </a:spcBef>
            </a:pPr>
            <a:r>
              <a:rPr lang="de-DE" sz="2000" b="1" dirty="0"/>
              <a:t>Das Gebet erhebt uns zum Thron GOTTES und zwingt uns, uns selbst zu hinterfragen und unsere Beziehung zu Ihm jeden Tag neu zu überdenken.</a:t>
            </a:r>
          </a:p>
        </p:txBody>
      </p:sp>
      <p:sp>
        <p:nvSpPr>
          <p:cNvPr id="18" name="CuadroTexto 17">
            <a:extLst>
              <a:ext uri="{FF2B5EF4-FFF2-40B4-BE49-F238E27FC236}">
                <a16:creationId xmlns:a16="http://schemas.microsoft.com/office/drawing/2014/main" id="{E59E5C01-75C4-1A3B-1482-800825B34027}"/>
              </a:ext>
            </a:extLst>
          </p:cNvPr>
          <p:cNvSpPr txBox="1"/>
          <p:nvPr/>
        </p:nvSpPr>
        <p:spPr>
          <a:xfrm>
            <a:off x="8901264" y="400110"/>
            <a:ext cx="3222256" cy="1631216"/>
          </a:xfrm>
          <a:prstGeom prst="rect">
            <a:avLst/>
          </a:prstGeom>
          <a:noFill/>
        </p:spPr>
        <p:txBody>
          <a:bodyPr wrap="square" rtlCol="0">
            <a:spAutoFit/>
          </a:bodyPr>
          <a:lstStyle/>
          <a:p>
            <a:pPr>
              <a:spcBef>
                <a:spcPts val="600"/>
              </a:spcBef>
            </a:pPr>
            <a:r>
              <a:rPr lang="de-DE" sz="2000" b="1" dirty="0"/>
              <a:t>ENGEL, die nicht gesündigt haben, beten GOTT unaufhörlich an. Wie viel mehr sollten wir GOTT anbeten?</a:t>
            </a:r>
          </a:p>
        </p:txBody>
      </p:sp>
      <p:sp>
        <p:nvSpPr>
          <p:cNvPr id="19" name="CuadroTexto 18">
            <a:extLst>
              <a:ext uri="{FF2B5EF4-FFF2-40B4-BE49-F238E27FC236}">
                <a16:creationId xmlns:a16="http://schemas.microsoft.com/office/drawing/2014/main" id="{14F4E48E-E6B6-EBB8-F21F-56F7E495670C}"/>
              </a:ext>
            </a:extLst>
          </p:cNvPr>
          <p:cNvSpPr txBox="1"/>
          <p:nvPr/>
        </p:nvSpPr>
        <p:spPr>
          <a:xfrm>
            <a:off x="200025" y="3899684"/>
            <a:ext cx="2981325" cy="400110"/>
          </a:xfrm>
          <a:prstGeom prst="rect">
            <a:avLst/>
          </a:prstGeom>
          <a:noFill/>
        </p:spPr>
        <p:txBody>
          <a:bodyPr wrap="square" rtlCol="0">
            <a:spAutoFit/>
          </a:bodyPr>
          <a:lstStyle/>
          <a:p>
            <a:pPr>
              <a:spcBef>
                <a:spcPts val="600"/>
              </a:spcBef>
            </a:pPr>
            <a:r>
              <a:rPr lang="es-ES" sz="2000" b="1" dirty="0"/>
              <a:t>Je </a:t>
            </a:r>
            <a:r>
              <a:rPr lang="es-ES" sz="2000" b="1" dirty="0" err="1"/>
              <a:t>nach</a:t>
            </a:r>
            <a:r>
              <a:rPr lang="es-ES" sz="2000" b="1" dirty="0"/>
              <a:t> </a:t>
            </a:r>
            <a:r>
              <a:rPr lang="es-ES" sz="2000" b="1" dirty="0" err="1"/>
              <a:t>Gegebenheit</a:t>
            </a:r>
            <a:r>
              <a:rPr lang="es-ES" sz="2000" b="1" dirty="0"/>
              <a:t>:</a:t>
            </a:r>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897934"/>
            <a:ext cx="3112870" cy="2862322"/>
          </a:xfrm>
          <a:prstGeom prst="rect">
            <a:avLst/>
          </a:prstGeom>
          <a:noFill/>
        </p:spPr>
        <p:txBody>
          <a:bodyPr wrap="square" rtlCol="0">
            <a:spAutoFit/>
          </a:bodyPr>
          <a:lstStyle/>
          <a:p>
            <a:pPr>
              <a:spcBef>
                <a:spcPts val="600"/>
              </a:spcBef>
            </a:pPr>
            <a:r>
              <a:rPr lang="de-DE" sz="2000" b="1" dirty="0"/>
              <a:t>Der klarste und sicherste Weg, dies zu tun, ist, Gebet mit Bibelstudium als Teil unserer persönlichen Hingabe zu kombinieren, ohne unser Denken auszuschalten oder einfach nur auf uns selbst zu hören.</a:t>
            </a:r>
          </a:p>
        </p:txBody>
      </p:sp>
      <p:grpSp>
        <p:nvGrpSpPr>
          <p:cNvPr id="8" name="Grupo 7">
            <a:extLst>
              <a:ext uri="{FF2B5EF4-FFF2-40B4-BE49-F238E27FC236}">
                <a16:creationId xmlns:a16="http://schemas.microsoft.com/office/drawing/2014/main" id="{5710076B-E564-908E-6379-CC8F1D83BA11}"/>
              </a:ext>
            </a:extLst>
          </p:cNvPr>
          <p:cNvGrpSpPr/>
          <p:nvPr/>
        </p:nvGrpSpPr>
        <p:grpSpPr>
          <a:xfrm>
            <a:off x="3291840" y="499566"/>
            <a:ext cx="2687053" cy="2763605"/>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50000"/>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68479" y="2317547"/>
            <a:ext cx="3592819" cy="1015663"/>
          </a:xfrm>
          <a:prstGeom prst="rect">
            <a:avLst/>
          </a:prstGeom>
          <a:noFill/>
        </p:spPr>
        <p:txBody>
          <a:bodyPr wrap="square">
            <a:spAutoFit/>
          </a:bodyPr>
          <a:lstStyle/>
          <a:p>
            <a:pPr lvl="0">
              <a:spcBef>
                <a:spcPts val="600"/>
              </a:spcBef>
              <a:defRPr/>
            </a:pPr>
            <a:r>
              <a:rPr lang="de-DE" sz="2000" b="1" dirty="0">
                <a:solidFill>
                  <a:prstClr val="black"/>
                </a:solidFill>
              </a:rPr>
              <a:t>Wenn wir nicht wissen, was wir sagen sollen, hilft uns der HEILIGE GEIST </a:t>
            </a:r>
            <a:r>
              <a:rPr lang="de-DE" sz="1600" b="1" dirty="0">
                <a:solidFill>
                  <a:prstClr val="black"/>
                </a:solidFill>
              </a:rPr>
              <a:t>(Römer 8,26</a:t>
            </a:r>
            <a:r>
              <a:rPr kumimoji="0" lang="es-ES" sz="1600" b="1" i="0" u="none" strike="noStrike" kern="1200" cap="none" spc="0" normalizeH="0" baseline="0" noProof="0" dirty="0">
                <a:ln>
                  <a:noFill/>
                </a:ln>
                <a:solidFill>
                  <a:prstClr val="black"/>
                </a:solidFill>
                <a:effectLst/>
                <a:uLnTx/>
                <a:uFillTx/>
                <a:latin typeface="Aptos" panose="02110004020202020204"/>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05C9AC1-18CE-14B3-08CA-100F137B018F}"/>
              </a:ext>
            </a:extLst>
          </p:cNvPr>
          <p:cNvSpPr txBox="1"/>
          <p:nvPr/>
        </p:nvSpPr>
        <p:spPr>
          <a:xfrm>
            <a:off x="8901263" y="2003672"/>
            <a:ext cx="3214537" cy="1323439"/>
          </a:xfrm>
          <a:prstGeom prst="rect">
            <a:avLst/>
          </a:prstGeom>
          <a:noFill/>
        </p:spPr>
        <p:txBody>
          <a:bodyPr wrap="square">
            <a:spAutoFit/>
          </a:bodyPr>
          <a:lstStyle/>
          <a:p>
            <a:pPr lvl="0">
              <a:spcBef>
                <a:spcPts val="600"/>
              </a:spcBef>
              <a:defRPr/>
            </a:pPr>
            <a:r>
              <a:rPr lang="de-DE" sz="2000" b="1" dirty="0">
                <a:solidFill>
                  <a:prstClr val="black"/>
                </a:solidFill>
              </a:rPr>
              <a:t>Zu denken, dass wir GOTT nicht bräuchten, weil für uns alles gut läuft, ist Stolz/Überheblichkeit!</a:t>
            </a:r>
          </a:p>
        </p:txBody>
      </p:sp>
      <p:sp>
        <p:nvSpPr>
          <p:cNvPr id="23" name="CuadroTexto 22">
            <a:extLst>
              <a:ext uri="{FF2B5EF4-FFF2-40B4-BE49-F238E27FC236}">
                <a16:creationId xmlns:a16="http://schemas.microsoft.com/office/drawing/2014/main" id="{798B8FB3-AC86-FF4D-68C3-D368777AFF27}"/>
              </a:ext>
            </a:extLst>
          </p:cNvPr>
          <p:cNvSpPr txBox="1"/>
          <p:nvPr/>
        </p:nvSpPr>
        <p:spPr>
          <a:xfrm>
            <a:off x="58428" y="4256539"/>
            <a:ext cx="3122922" cy="2400657"/>
          </a:xfrm>
          <a:prstGeom prst="rect">
            <a:avLst/>
          </a:prstGeom>
          <a:noFill/>
        </p:spPr>
        <p:txBody>
          <a:bodyPr wrap="square">
            <a:spAutoFit/>
          </a:bodyPr>
          <a:lstStyle/>
          <a:p>
            <a:pPr marL="457200" lvl="0" indent="-457200">
              <a:spcBef>
                <a:spcPts val="600"/>
              </a:spcBef>
              <a:buFont typeface="+mj-lt"/>
              <a:buAutoNum type="arabicPeriod"/>
              <a:defRPr/>
            </a:pPr>
            <a:r>
              <a:rPr lang="de-DE" sz="2000" b="1" dirty="0">
                <a:solidFill>
                  <a:prstClr val="black"/>
                </a:solidFill>
              </a:rPr>
              <a:t>Wenn du allein bist. Dann wird unser Gebet sehr persönlich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lvl="0" indent="-457200">
              <a:spcBef>
                <a:spcPts val="600"/>
              </a:spcBef>
              <a:buFont typeface="+mj-lt"/>
              <a:buAutoNum type="arabicPeriod"/>
              <a:defRPr/>
            </a:pPr>
            <a:r>
              <a:rPr lang="de-DE" sz="2000" b="1" dirty="0">
                <a:solidFill>
                  <a:prstClr val="black"/>
                </a:solidFill>
              </a:rPr>
              <a:t>Mit der Familie oder in kleinen Gruppen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lvl="0" indent="-457200">
              <a:spcBef>
                <a:spcPts val="600"/>
              </a:spcBef>
              <a:buFont typeface="+mj-lt"/>
              <a:buAutoNum type="arabicPeriod"/>
              <a:defRPr/>
            </a:pPr>
            <a:r>
              <a:rPr lang="es-ES" sz="2000" b="1" dirty="0">
                <a:solidFill>
                  <a:prstClr val="black"/>
                </a:solidFill>
              </a:rPr>
              <a:t>In </a:t>
            </a:r>
            <a:r>
              <a:rPr lang="es-ES" sz="2000" b="1" dirty="0" err="1">
                <a:solidFill>
                  <a:prstClr val="black"/>
                </a:solidFill>
              </a:rPr>
              <a:t>der</a:t>
            </a:r>
            <a:r>
              <a:rPr lang="es-ES" sz="2000" b="1" dirty="0">
                <a:solidFill>
                  <a:prstClr val="black"/>
                </a:solidFill>
              </a:rPr>
              <a:t> </a:t>
            </a:r>
            <a:r>
              <a:rPr lang="es-ES" sz="2000" b="1" dirty="0" err="1">
                <a:solidFill>
                  <a:prstClr val="black"/>
                </a:solidFill>
              </a:rPr>
              <a:t>Gemeinde</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514350" y="2443698"/>
            <a:ext cx="11549831" cy="3785652"/>
          </a:xfrm>
          <a:prstGeom prst="rect">
            <a:avLst/>
          </a:prstGeom>
          <a:noFill/>
        </p:spPr>
        <p:txBody>
          <a:bodyPr wrap="square">
            <a:spAutoFit/>
          </a:bodyPr>
          <a:lstStyle/>
          <a:p>
            <a:pPr>
              <a:spcBef>
                <a:spcPts val="600"/>
              </a:spcBef>
            </a:pPr>
            <a:r>
              <a:rPr lang="de-DE" sz="2400" b="1" dirty="0">
                <a:latin typeface="Constantia" panose="02030602050306030303" pitchFamily="18" charset="0"/>
              </a:rPr>
              <a:t>„Ein tiefes Bewusstsein unserer Not und ein inbrünstiges Verlangen nach dem, worum wir bitten, müssen unsere Gebete prägen, sonst werden sie nicht erhört. Aber wir dürfen nicht müde werden und unsere Anliegen nicht einstellen, nur weil die Antwort nicht sofort eintrifft</a:t>
            </a:r>
            <a:r>
              <a:rPr lang="es-ES" sz="2400" b="1" dirty="0">
                <a:latin typeface="Constantia" panose="02030602050306030303" pitchFamily="18" charset="0"/>
              </a:rPr>
              <a:t>. </a:t>
            </a:r>
            <a:r>
              <a:rPr lang="de-DE" sz="2400" b="1" dirty="0">
                <a:latin typeface="Constantia" panose="02030602050306030303" pitchFamily="18" charset="0"/>
              </a:rPr>
              <a:t>„Das Himmelreich erleidet Gewalt und die Gewalttätigen nehmen es mit Gewalt ein“ (Matthäus 11,12). Die hier erwähnte Gewalt ist eine heilige Ernsthaftigkeit, wie sie Jakob an den Tag legte</a:t>
            </a:r>
            <a:r>
              <a:rPr lang="es-ES" sz="2400" b="1" dirty="0">
                <a:latin typeface="Constantia" panose="02030602050306030303" pitchFamily="18" charset="0"/>
              </a:rPr>
              <a:t>. </a:t>
            </a:r>
            <a:r>
              <a:rPr lang="de-DE" sz="2400" b="1" dirty="0">
                <a:latin typeface="Constantia" panose="02030602050306030303" pitchFamily="18" charset="0"/>
              </a:rPr>
              <a:t>Wir müssen nicht versuchen, uns in ein intensives Gefühl hineinzusteigern, sondern ruhig und beharrlich unsere Bitten vor dem Gnadenthron vorantreiben. Unsere Aufgabe ist es, unsere Seelen vor GOTT zu demütigen, unsere Sünden zu bekennen und uns im Glauben GOTT zu nähern“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de-DE" sz="1600" b="1" dirty="0"/>
              <a:t>E. G. White, Our Father Cares (Unser Vater sorgt für uns), 25. Mai</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49533" y="718873"/>
            <a:ext cx="4946322" cy="541686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„Bei GOTT </a:t>
            </a:r>
            <a:br>
              <a:rPr kumimoji="0" lang="de-DE"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br>
            <a:r>
              <a:rPr kumimoji="0" lang="de-DE"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ist mein Heil </a:t>
            </a:r>
            <a:br>
              <a:rPr kumimoji="0" lang="de-DE"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br>
            <a:r>
              <a:rPr kumimoji="0" lang="de-DE"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und meine Ehre, / der Fels </a:t>
            </a:r>
            <a:br>
              <a:rPr kumimoji="0" lang="de-DE"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br>
            <a:r>
              <a:rPr kumimoji="0" lang="de-DE"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meiner Stärke, meine Zuversicht ist bei GOTT“</a:t>
            </a:r>
            <a:endPar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(Psalm 62,8)</a:t>
            </a:r>
            <a:endParaRPr kumimoji="0" lang="es-ES" sz="36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6915150" y="3629025"/>
            <a:ext cx="5133974"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931A7C"/>
                </a:solidFill>
              </a:rPr>
              <a:t>Gebete</a:t>
            </a:r>
            <a:r>
              <a:rPr lang="es-ES" sz="2000" b="1" dirty="0">
                <a:solidFill>
                  <a:srgbClr val="931A7C"/>
                </a:solidFill>
              </a:rPr>
              <a:t> in </a:t>
            </a:r>
            <a:r>
              <a:rPr lang="es-ES" sz="2000" b="1" dirty="0" err="1">
                <a:solidFill>
                  <a:srgbClr val="931A7C"/>
                </a:solidFill>
              </a:rPr>
              <a:t>schwierigen</a:t>
            </a:r>
            <a:r>
              <a:rPr lang="es-ES" sz="2000" b="1" dirty="0">
                <a:solidFill>
                  <a:srgbClr val="931A7C"/>
                </a:solidFill>
              </a:rPr>
              <a:t> </a:t>
            </a:r>
            <a:r>
              <a:rPr lang="es-ES" sz="2000" b="1" dirty="0" err="1">
                <a:solidFill>
                  <a:srgbClr val="931A7C"/>
                </a:solidFill>
              </a:rPr>
              <a:t>Zeiten</a:t>
            </a:r>
            <a:r>
              <a:rPr lang="es-ES" sz="2000" b="1" dirty="0">
                <a:solidFill>
                  <a:srgbClr val="931A7C"/>
                </a:solidFill>
              </a:rPr>
              <a:t>:</a:t>
            </a:r>
          </a:p>
          <a:p>
            <a:pPr lvl="1">
              <a:spcBef>
                <a:spcPts val="600"/>
              </a:spcBef>
            </a:pPr>
            <a:r>
              <a:rPr lang="es-ES" sz="2000" b="1" dirty="0">
                <a:solidFill>
                  <a:srgbClr val="084A9C"/>
                </a:solidFill>
              </a:rPr>
              <a:t>Elia:</a:t>
            </a:r>
            <a:r>
              <a:rPr lang="es-ES" sz="2000" b="1" dirty="0"/>
              <a:t> </a:t>
            </a:r>
            <a:r>
              <a:rPr lang="de-DE" sz="2000" b="1" dirty="0"/>
              <a:t>Gebet mitten in der Krise</a:t>
            </a:r>
            <a:endParaRPr lang="es-ES" sz="2000" b="1" dirty="0"/>
          </a:p>
          <a:p>
            <a:pPr lvl="1">
              <a:spcBef>
                <a:spcPts val="600"/>
              </a:spcBef>
            </a:pPr>
            <a:r>
              <a:rPr lang="es-ES" sz="2000" b="1" dirty="0">
                <a:solidFill>
                  <a:srgbClr val="B4366B"/>
                </a:solidFill>
              </a:rPr>
              <a:t>Hanna:</a:t>
            </a:r>
            <a:r>
              <a:rPr lang="es-ES" sz="2000" b="1" dirty="0"/>
              <a:t> </a:t>
            </a:r>
            <a:r>
              <a:rPr lang="de-DE" sz="2000" b="1" dirty="0"/>
              <a:t>Eine Antwort, die nie kommt</a:t>
            </a:r>
            <a:endParaRPr lang="es-ES" sz="2000" b="1" dirty="0"/>
          </a:p>
          <a:p>
            <a:pPr>
              <a:spcBef>
                <a:spcPts val="1800"/>
              </a:spcBef>
            </a:pPr>
            <a:r>
              <a:rPr lang="es-ES" sz="2000" b="1" dirty="0" err="1">
                <a:solidFill>
                  <a:srgbClr val="4A1982"/>
                </a:solidFill>
              </a:rPr>
              <a:t>GEBETE</a:t>
            </a:r>
            <a:r>
              <a:rPr lang="es-ES" sz="2000" b="1" dirty="0">
                <a:solidFill>
                  <a:srgbClr val="4A1982"/>
                </a:solidFill>
              </a:rPr>
              <a:t>: </a:t>
            </a:r>
            <a:r>
              <a:rPr lang="es-ES" sz="2000" b="1" dirty="0" err="1">
                <a:solidFill>
                  <a:srgbClr val="4A1982"/>
                </a:solidFill>
              </a:rPr>
              <a:t>Beispiele</a:t>
            </a:r>
            <a:endParaRPr lang="es-ES" sz="2000" b="1" dirty="0">
              <a:solidFill>
                <a:srgbClr val="4A1982"/>
              </a:solidFill>
            </a:endParaRPr>
          </a:p>
          <a:p>
            <a:pPr lvl="1">
              <a:spcBef>
                <a:spcPts val="600"/>
              </a:spcBef>
            </a:pPr>
            <a:r>
              <a:rPr lang="es-ES" sz="2000" b="1" dirty="0">
                <a:solidFill>
                  <a:srgbClr val="08665D"/>
                </a:solidFill>
              </a:rPr>
              <a:t>JESUS:</a:t>
            </a:r>
            <a:r>
              <a:rPr lang="es-ES" sz="2000" b="1" dirty="0"/>
              <a:t> Der </a:t>
            </a:r>
            <a:r>
              <a:rPr lang="es-ES" sz="2000" b="1" dirty="0" err="1"/>
              <a:t>Inhalt</a:t>
            </a:r>
            <a:r>
              <a:rPr lang="es-ES" sz="2000" b="1" dirty="0"/>
              <a:t> des </a:t>
            </a:r>
            <a:r>
              <a:rPr lang="es-ES" sz="2000" b="1" dirty="0" err="1"/>
              <a:t>Gebets</a:t>
            </a:r>
            <a:endParaRPr lang="es-ES" sz="2000" b="1" dirty="0"/>
          </a:p>
          <a:p>
            <a:pPr lvl="1">
              <a:spcBef>
                <a:spcPts val="600"/>
              </a:spcBef>
            </a:pPr>
            <a:r>
              <a:rPr lang="es-ES" sz="2000" b="1" dirty="0">
                <a:solidFill>
                  <a:srgbClr val="82047D"/>
                </a:solidFill>
              </a:rPr>
              <a:t>Daniel:</a:t>
            </a:r>
            <a:r>
              <a:rPr lang="es-ES" sz="2000" b="1" dirty="0"/>
              <a:t> Die </a:t>
            </a:r>
            <a:r>
              <a:rPr lang="es-ES" sz="2000" b="1" dirty="0" err="1"/>
              <a:t>Struktur</a:t>
            </a:r>
            <a:r>
              <a:rPr lang="es-ES" sz="2000" b="1" dirty="0"/>
              <a:t> des </a:t>
            </a:r>
            <a:r>
              <a:rPr lang="es-ES" sz="2000" b="1" dirty="0" err="1"/>
              <a:t>Gebets</a:t>
            </a:r>
            <a:endParaRPr lang="es-ES" sz="2000" b="1" dirty="0"/>
          </a:p>
          <a:p>
            <a:pPr>
              <a:spcBef>
                <a:spcPts val="1800"/>
              </a:spcBef>
            </a:pPr>
            <a:r>
              <a:rPr lang="es-ES" sz="2000" b="1" dirty="0">
                <a:solidFill>
                  <a:srgbClr val="415F00"/>
                </a:solidFill>
              </a:rPr>
              <a:t>Vier </a:t>
            </a:r>
            <a:r>
              <a:rPr lang="es-ES" sz="2000" b="1" dirty="0" err="1">
                <a:solidFill>
                  <a:srgbClr val="415F00"/>
                </a:solidFill>
              </a:rPr>
              <a:t>Fragen</a:t>
            </a:r>
            <a:r>
              <a:rPr lang="es-ES" sz="2000" b="1" dirty="0">
                <a:solidFill>
                  <a:srgbClr val="415F00"/>
                </a:solidFill>
              </a:rPr>
              <a:t> zum Gebet</a:t>
            </a: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3" y="151850"/>
            <a:ext cx="6838951" cy="1323439"/>
          </a:xfrm>
          <a:prstGeom prst="rect">
            <a:avLst/>
          </a:prstGeom>
          <a:noFill/>
        </p:spPr>
        <p:txBody>
          <a:bodyPr wrap="square" rtlCol="0">
            <a:spAutoFit/>
          </a:bodyPr>
          <a:lstStyle/>
          <a:p>
            <a:pPr>
              <a:spcBef>
                <a:spcPts val="600"/>
              </a:spcBef>
            </a:pPr>
            <a:r>
              <a:rPr lang="de-DE" sz="2000" b="1" dirty="0"/>
              <a:t>Paulus ermahnt uns, weiterhin „ohne Unterlass zu beten" (Eph. 6,18), selbst wenn unsere Welt auseinanderfällt; auch wenn die Zeit vergeht und wir keine Antwort auf unsere Gebete sehen.</a:t>
            </a:r>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7840"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7840"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8125"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38124"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134678">
            <a:off x="6483392"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6483392"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6483392" y="6230422"/>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hq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295274" y="2072096"/>
            <a:ext cx="6669034" cy="1323439"/>
          </a:xfrm>
          <a:prstGeom prst="rect">
            <a:avLst/>
          </a:prstGeom>
          <a:noFill/>
        </p:spPr>
        <p:txBody>
          <a:bodyPr wrap="square">
            <a:spAutoFit/>
          </a:bodyPr>
          <a:lstStyle/>
          <a:p>
            <a:pPr lvl="0">
              <a:spcBef>
                <a:spcPts val="600"/>
              </a:spcBef>
              <a:defRPr/>
            </a:pPr>
            <a:r>
              <a:rPr lang="de-DE" sz="2000" b="1" dirty="0">
                <a:solidFill>
                  <a:prstClr val="black"/>
                </a:solidFill>
              </a:rPr>
              <a:t>Aber wie sollten wir beten? Was sollten wir verlangen? Sollten wir allein oder mit anderen beten? Erlaubt uns das Gebet nur, mit Gott zu sprechen, oder erlaubt es uns auch, auf Ihn zu hören?</a:t>
            </a: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419749"/>
            <a:ext cx="6669034" cy="707886"/>
          </a:xfrm>
          <a:prstGeom prst="rect">
            <a:avLst/>
          </a:prstGeom>
          <a:noFill/>
        </p:spPr>
        <p:txBody>
          <a:bodyPr wrap="square">
            <a:spAutoFit/>
          </a:bodyPr>
          <a:lstStyle/>
          <a:p>
            <a:pPr lvl="0">
              <a:spcBef>
                <a:spcPts val="600"/>
              </a:spcBef>
              <a:defRPr/>
            </a:pPr>
            <a:r>
              <a:rPr lang="de-DE" sz="2000" b="1" dirty="0">
                <a:solidFill>
                  <a:prstClr val="black"/>
                </a:solidFill>
              </a:rPr>
              <a:t>In solchen Umständen werden uns die Gebete von Hanna und Elias helfen und ermutigen.</a:t>
            </a: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1859339"/>
            <a:ext cx="7203664"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600" spc="300" dirty="0" err="1">
                <a:ln w="0"/>
                <a:solidFill>
                  <a:srgbClr val="7C2850"/>
                </a:solidFill>
                <a:effectLst>
                  <a:reflection blurRad="6350" stA="53000" endA="300" endPos="35500" dir="5400000" sy="-90000" algn="bl" rotWithShape="0"/>
                </a:effectLst>
              </a:rPr>
              <a:t>GEBETE</a:t>
            </a:r>
            <a:r>
              <a:rPr lang="es-ES" sz="6600" spc="300" dirty="0">
                <a:ln w="0"/>
                <a:solidFill>
                  <a:srgbClr val="7C2850"/>
                </a:solidFill>
                <a:effectLst>
                  <a:reflection blurRad="6350" stA="53000" endA="300" endPos="35500" dir="5400000" sy="-90000" algn="bl" rotWithShape="0"/>
                </a:effectLst>
              </a:rPr>
              <a:t> IN </a:t>
            </a:r>
            <a:r>
              <a:rPr lang="es-ES" sz="6600" spc="300" dirty="0" err="1">
                <a:ln w="0"/>
                <a:solidFill>
                  <a:srgbClr val="7C2850"/>
                </a:solidFill>
                <a:effectLst>
                  <a:reflection blurRad="6350" stA="53000" endA="300" endPos="35500" dir="5400000" sy="-90000" algn="bl" rotWithShape="0"/>
                </a:effectLst>
              </a:rPr>
              <a:t>SCHWIERIGEN</a:t>
            </a:r>
            <a:r>
              <a:rPr lang="es-ES" sz="6600" spc="300" dirty="0">
                <a:ln w="0"/>
                <a:solidFill>
                  <a:srgbClr val="7C2850"/>
                </a:solidFill>
                <a:effectLst>
                  <a:reflection blurRad="6350" stA="53000" endA="300" endPos="35500" dir="5400000" sy="-90000" algn="bl" rotWithShape="0"/>
                </a:effectLst>
              </a:rPr>
              <a:t> </a:t>
            </a:r>
            <a:r>
              <a:rPr lang="es-ES" sz="6600" spc="300" dirty="0" err="1">
                <a:ln w="0"/>
                <a:solidFill>
                  <a:srgbClr val="7C2850"/>
                </a:solidFill>
                <a:effectLst>
                  <a:reflection blurRad="6350" stA="53000" endA="300" endPos="35500" dir="5400000" sy="-90000" algn="bl" rotWithShape="0"/>
                </a:effectLst>
              </a:rPr>
              <a:t>ZEITEN</a:t>
            </a:r>
            <a:endParaRPr lang="es-ES" sz="6600" spc="300" dirty="0">
              <a:ln w="0"/>
              <a:solidFill>
                <a:srgbClr val="7C28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de-DE" sz="4400" b="1" dirty="0">
                <a:ln w="6600">
                  <a:solidFill>
                    <a:schemeClr val="accent2"/>
                  </a:solidFill>
                  <a:prstDash val="solid"/>
                </a:ln>
                <a:solidFill>
                  <a:srgbClr val="FFFFFF"/>
                </a:solidFill>
                <a:effectLst>
                  <a:outerShdw dist="38100" dir="2700000" algn="tl" rotWithShape="0">
                    <a:schemeClr val="accent2"/>
                  </a:outerShdw>
                </a:effectLst>
              </a:rPr>
              <a:t>ELIA: GEBET MITTEN IN DER KRISE</a:t>
            </a:r>
          </a:p>
        </p:txBody>
      </p:sp>
      <p:sp>
        <p:nvSpPr>
          <p:cNvPr id="5" name="CuadroTexto 4">
            <a:extLst>
              <a:ext uri="{FF2B5EF4-FFF2-40B4-BE49-F238E27FC236}">
                <a16:creationId xmlns:a16="http://schemas.microsoft.com/office/drawing/2014/main" id="{4B0BA2CC-D098-C6DB-E627-D1A3DB8C9CEA}"/>
              </a:ext>
            </a:extLst>
          </p:cNvPr>
          <p:cNvSpPr txBox="1"/>
          <p:nvPr/>
        </p:nvSpPr>
        <p:spPr>
          <a:xfrm>
            <a:off x="0" y="675798"/>
            <a:ext cx="12192000" cy="923330"/>
          </a:xfrm>
          <a:prstGeom prst="rect">
            <a:avLst/>
          </a:prstGeom>
          <a:noFill/>
        </p:spPr>
        <p:txBody>
          <a:bodyPr wrap="square">
            <a:spAutoFit/>
          </a:bodyPr>
          <a:lstStyle/>
          <a:p>
            <a:pPr algn="ctr"/>
            <a:r>
              <a:rPr lang="de-DE"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„Er sprach: Ich habe geeifert für den HERRN, den GOTT ZEBAOTH; denn die Israeliten haben deinen Bund verlassen und deine Altäre zerbrochen und deine Propheten mit dem Schwert getötet und ich bin allein übrig geblieben, und sie trachten danach, dass sie mir mein Leben nehmen‘ “</a:t>
            </a: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 </a:t>
            </a:r>
            <a:r>
              <a:rPr lang="es-ES" sz="1400" b="1" dirty="0" err="1">
                <a:solidFill>
                  <a:schemeClr val="tx2">
                    <a:lumMod val="40000"/>
                    <a:lumOff val="60000"/>
                  </a:schemeClr>
                </a:solidFill>
                <a:effectLst>
                  <a:outerShdw blurRad="38100" dist="38100" dir="2700000" algn="tl">
                    <a:srgbClr val="000000"/>
                  </a:outerShdw>
                </a:effectLst>
                <a:latin typeface="Comic Sans MS" panose="030F0702030302020204" pitchFamily="66" charset="0"/>
              </a:rPr>
              <a:t>Könige</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19,10)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de-DE" sz="2000" b="1" dirty="0"/>
              <a:t>Wie beantwortet GOTT unsere Gebete mitten in einer Krise?</a:t>
            </a:r>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866830"/>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9220199" y="4923992"/>
            <a:ext cx="27876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1987085"/>
            <a:ext cx="6212158" cy="707886"/>
          </a:xfrm>
          <a:prstGeom prst="rect">
            <a:avLst/>
          </a:prstGeom>
          <a:noFill/>
        </p:spPr>
        <p:txBody>
          <a:bodyPr wrap="square">
            <a:spAutoFit/>
          </a:bodyPr>
          <a:lstStyle/>
          <a:p>
            <a:pPr>
              <a:spcBef>
                <a:spcPts val="600"/>
              </a:spcBef>
            </a:pPr>
            <a:r>
              <a:rPr lang="de-DE" sz="2000" b="1" dirty="0"/>
              <a:t>Nach einem einfachen Gebet von Elia antwortete GOTT sofort mit Feuer (1. Könige 18,36-38</a:t>
            </a:r>
            <a:r>
              <a:rPr lang="es-ES" sz="2000" b="1" dirty="0"/>
              <a:t>).</a:t>
            </a:r>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595578"/>
            <a:ext cx="6395239" cy="707886"/>
          </a:xfrm>
          <a:prstGeom prst="rect">
            <a:avLst/>
          </a:prstGeom>
          <a:noFill/>
        </p:spPr>
        <p:txBody>
          <a:bodyPr wrap="square">
            <a:spAutoFit/>
          </a:bodyPr>
          <a:lstStyle/>
          <a:p>
            <a:pPr>
              <a:spcBef>
                <a:spcPts val="600"/>
              </a:spcBef>
            </a:pPr>
            <a:r>
              <a:rPr lang="de-DE" sz="2000" b="1" dirty="0"/>
              <a:t>Als Elija um den Tod bat, schwieg GOTT, schickte aber Seinen Engel, um ihn zu ernähren (1. Könige 19,4-8</a:t>
            </a:r>
            <a:r>
              <a:rPr lang="es-ES" sz="2000" b="1" dirty="0"/>
              <a:t>).</a:t>
            </a:r>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85772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637443"/>
            <a:ext cx="6212158" cy="1015663"/>
          </a:xfrm>
          <a:prstGeom prst="rect">
            <a:avLst/>
          </a:prstGeom>
          <a:noFill/>
        </p:spPr>
        <p:txBody>
          <a:bodyPr wrap="square">
            <a:spAutoFit/>
          </a:bodyPr>
          <a:lstStyle/>
          <a:p>
            <a:pPr lvl="0">
              <a:spcBef>
                <a:spcPts val="600"/>
              </a:spcBef>
              <a:defRPr/>
            </a:pPr>
            <a:r>
              <a:rPr lang="de-DE" sz="2000" b="1" dirty="0">
                <a:solidFill>
                  <a:prstClr val="black"/>
                </a:solidFill>
              </a:rPr>
              <a:t>Nach 7 Gebeten, in denen um Regen gebeten wurde, sandte GOTT eine kleine Wolke, die sich in einen mächtigen Sturm verwandelte (1. Kö 18,41-45</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67230" y="5204073"/>
            <a:ext cx="6852969" cy="1631216"/>
          </a:xfrm>
          <a:prstGeom prst="rect">
            <a:avLst/>
          </a:prstGeom>
          <a:noFill/>
        </p:spPr>
        <p:txBody>
          <a:bodyPr wrap="square">
            <a:spAutoFit/>
          </a:bodyPr>
          <a:lstStyle/>
          <a:p>
            <a:pPr lvl="0">
              <a:spcBef>
                <a:spcPts val="600"/>
              </a:spcBef>
              <a:defRPr/>
            </a:pPr>
            <a:r>
              <a:rPr lang="de-DE" sz="2000" b="1" dirty="0">
                <a:solidFill>
                  <a:prstClr val="black"/>
                </a:solidFill>
              </a:rPr>
              <a:t>Eine Antwort erschien unmittelbar und war wunderbar. Eine andere brachte nach siebenmaligem Gebet den erflehten Regen. Schließlich kam nach 40 Tagen eine mündliche und ermutigende Antwort. GOTT weiß, wie und wann Er in jeder unserer Situationen antworten muss.</a:t>
            </a: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1" y="4245936"/>
            <a:ext cx="6491019" cy="1015663"/>
          </a:xfrm>
          <a:prstGeom prst="rect">
            <a:avLst/>
          </a:prstGeom>
          <a:noFill/>
        </p:spPr>
        <p:txBody>
          <a:bodyPr wrap="square">
            <a:spAutoFit/>
          </a:bodyPr>
          <a:lstStyle/>
          <a:p>
            <a:pPr lvl="0">
              <a:spcBef>
                <a:spcPts val="600"/>
              </a:spcBef>
              <a:defRPr/>
            </a:pPr>
            <a:r>
              <a:rPr lang="de-DE" sz="2000" b="1" dirty="0">
                <a:solidFill>
                  <a:prstClr val="black"/>
                </a:solidFill>
              </a:rPr>
              <a:t>Niedergeschlagen in einer Höhle hörte Elija schließlich  GOTTES Stimme , die sein verzweifeltes Gebet beantwortete (1. Kö. 19,9.10</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HANNA: LANGE </a:t>
            </a:r>
            <a:r>
              <a:rPr lang="es-ES" sz="4400" b="1" dirty="0" err="1">
                <a:ln w="10160">
                  <a:solidFill>
                    <a:schemeClr val="accent5"/>
                  </a:solidFill>
                  <a:prstDash val="solid"/>
                </a:ln>
                <a:solidFill>
                  <a:srgbClr val="FFFFFF"/>
                </a:solidFill>
                <a:effectLst>
                  <a:outerShdw blurRad="38100" dist="22860" dir="5400000" algn="tl" rotWithShape="0">
                    <a:srgbClr val="000000">
                      <a:alpha val="96000"/>
                    </a:srgbClr>
                  </a:outerShdw>
                </a:effectLst>
              </a:rPr>
              <a:t>KEINE</a:t>
            </a:r>
            <a:r>
              <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 </a:t>
            </a:r>
            <a:r>
              <a:rPr lang="es-ES" sz="4400" b="1" dirty="0" err="1">
                <a:ln w="10160">
                  <a:solidFill>
                    <a:schemeClr val="accent5"/>
                  </a:solidFill>
                  <a:prstDash val="solid"/>
                </a:ln>
                <a:solidFill>
                  <a:srgbClr val="FFFFFF"/>
                </a:solidFill>
                <a:effectLst>
                  <a:outerShdw blurRad="38100" dist="22860" dir="5400000" algn="tl" rotWithShape="0">
                    <a:srgbClr val="000000">
                      <a:alpha val="96000"/>
                    </a:srgbClr>
                  </a:outerShdw>
                </a:effectLst>
              </a:rPr>
              <a:t>ANTWORT</a:t>
            </a:r>
            <a:endPar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0" y="672197"/>
            <a:ext cx="12191999" cy="369332"/>
          </a:xfrm>
          <a:prstGeom prst="rect">
            <a:avLst/>
          </a:prstGeom>
          <a:noFill/>
        </p:spPr>
        <p:txBody>
          <a:bodyPr wrap="square">
            <a:spAutoFit/>
          </a:bodyPr>
          <a:lstStyle/>
          <a:p>
            <a:pPr algn="ctr"/>
            <a:r>
              <a:rPr lang="de-DE" b="1" dirty="0">
                <a:solidFill>
                  <a:srgbClr val="FFFF99"/>
                </a:solidFill>
                <a:effectLst>
                  <a:outerShdw blurRad="38100" dist="38100" dir="2700000" algn="tl">
                    <a:srgbClr val="000000"/>
                  </a:outerShdw>
                </a:effectLst>
                <a:latin typeface="Comic Sans MS" panose="030F0702030302020204" pitchFamily="66" charset="0"/>
              </a:rPr>
              <a:t>„Ich habe für dieses Kind gebetet und der HERR hat mir gegeben, was ich von Ihm verlangt habe“</a:t>
            </a:r>
            <a:r>
              <a:rPr lang="es-ES" b="1" dirty="0">
                <a:solidFill>
                  <a:srgbClr val="FFFF99"/>
                </a:solidFill>
                <a:effectLst>
                  <a:outerShdw blurRad="38100" dist="38100" dir="2700000" algn="tl">
                    <a:srgbClr val="000000"/>
                  </a:outerShdw>
                </a:effectLst>
                <a:latin typeface="Comic Sans MS" panose="030F0702030302020204" pitchFamily="66" charset="0"/>
              </a:rPr>
              <a:t> </a:t>
            </a:r>
            <a:r>
              <a:rPr lang="es-ES" sz="900" b="1" dirty="0">
                <a:solidFill>
                  <a:srgbClr val="FFFF99"/>
                </a:solidFill>
                <a:effectLst>
                  <a:outerShdw blurRad="38100" dist="38100" dir="2700000" algn="tl">
                    <a:srgbClr val="000000"/>
                  </a:outerShdw>
                </a:effectLst>
                <a:latin typeface="Comic Sans MS" panose="030F0702030302020204" pitchFamily="66" charset="0"/>
              </a:rPr>
              <a:t>(1. Sam. 1,27)</a:t>
            </a:r>
            <a:endParaRPr lang="es-ES" sz="1400" b="1" dirty="0">
              <a:solidFill>
                <a:srgbClr val="FFFF99"/>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646331"/>
          </a:xfrm>
          <a:prstGeom prst="rect">
            <a:avLst/>
          </a:prstGeom>
          <a:noFill/>
        </p:spPr>
        <p:txBody>
          <a:bodyPr wrap="square" rtlCol="0">
            <a:spAutoFit/>
          </a:bodyPr>
          <a:lstStyle/>
          <a:p>
            <a:pPr>
              <a:spcBef>
                <a:spcPts val="600"/>
              </a:spcBef>
            </a:pPr>
            <a:r>
              <a:rPr lang="de-DE" b="1" dirty="0"/>
              <a:t>Hannas Gebet für ein Kind wirkt wie ein Gebet, das GOTT schnell erhört hat (natürlich nach 9 Monaten in freudigem Erwarten) (1 Sam. 1,9-20</a:t>
            </a:r>
            <a:r>
              <a:rPr lang="es-ES" b="1" dirty="0"/>
              <a:t>).</a:t>
            </a: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768637"/>
            <a:ext cx="6180274" cy="923330"/>
          </a:xfrm>
          <a:prstGeom prst="rect">
            <a:avLst/>
          </a:prstGeom>
          <a:noFill/>
        </p:spPr>
        <p:txBody>
          <a:bodyPr wrap="square">
            <a:spAutoFit/>
          </a:bodyPr>
          <a:lstStyle/>
          <a:p>
            <a:pPr>
              <a:spcBef>
                <a:spcPts val="600"/>
              </a:spcBef>
            </a:pPr>
            <a:r>
              <a:rPr lang="de-DE" b="1" dirty="0"/>
              <a:t>Wenn wir jedoch die vorherigen Verse lesen, stellen wir fest, dass diese Antwort sehr lange auf sich warten ließ, bis sie ankam (1 Sam. 1,1-7</a:t>
            </a:r>
            <a:r>
              <a:rPr lang="es-ES" b="1" dirty="0"/>
              <a:t>).</a:t>
            </a:r>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40" y="4552358"/>
            <a:ext cx="7540966" cy="1200329"/>
          </a:xfrm>
          <a:prstGeom prst="rect">
            <a:avLst/>
          </a:prstGeom>
          <a:noFill/>
        </p:spPr>
        <p:txBody>
          <a:bodyPr wrap="square">
            <a:spAutoFit/>
          </a:bodyPr>
          <a:lstStyle/>
          <a:p>
            <a:pPr>
              <a:spcBef>
                <a:spcPts val="600"/>
              </a:spcBef>
            </a:pPr>
            <a:r>
              <a:rPr lang="de-DE" b="1" dirty="0"/>
              <a:t>Manchmal kann GOTTES Schweigen auf unseren Egoismus zurückzuführen sein (Jakobus 4,3</a:t>
            </a:r>
            <a:r>
              <a:rPr lang="es-ES" b="1" dirty="0"/>
              <a:t>); </a:t>
            </a:r>
            <a:r>
              <a:rPr lang="de-DE" b="1" dirty="0"/>
              <a:t>eine gehegte Sünde (Psalm 66,18</a:t>
            </a:r>
            <a:r>
              <a:rPr lang="es-ES" b="1" dirty="0"/>
              <a:t>); </a:t>
            </a:r>
            <a:r>
              <a:rPr lang="de-DE" b="1" dirty="0"/>
              <a:t>Mangel an Glauben (Jakobus 1,6-8</a:t>
            </a:r>
            <a:r>
              <a:rPr lang="es-ES" b="1" dirty="0"/>
              <a:t>); </a:t>
            </a:r>
            <a:r>
              <a:rPr lang="de-DE" b="1" dirty="0"/>
              <a:t>oder einfach gesagt, es ist nicht der richtige Zeitpunkt</a:t>
            </a:r>
            <a:r>
              <a:rPr lang="es-ES" b="1" dirty="0"/>
              <a:t>.</a:t>
            </a:r>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624451"/>
            <a:ext cx="5134651" cy="923330"/>
          </a:xfrm>
          <a:prstGeom prst="rect">
            <a:avLst/>
          </a:prstGeom>
          <a:noFill/>
        </p:spPr>
        <p:txBody>
          <a:bodyPr wrap="square">
            <a:spAutoFit/>
          </a:bodyPr>
          <a:lstStyle/>
          <a:p>
            <a:pPr>
              <a:spcBef>
                <a:spcPts val="600"/>
              </a:spcBef>
            </a:pPr>
            <a:r>
              <a:rPr lang="de-DE" b="1" dirty="0"/>
              <a:t>Aus dieser Sicht: Wie viele Jahre hatte Hanna um ein Kind gefleht, ohne eine Antwort zu bekommen?</a:t>
            </a:r>
          </a:p>
        </p:txBody>
      </p:sp>
      <p:sp>
        <p:nvSpPr>
          <p:cNvPr id="7" name="CuadroTexto 6">
            <a:extLst>
              <a:ext uri="{FF2B5EF4-FFF2-40B4-BE49-F238E27FC236}">
                <a16:creationId xmlns:a16="http://schemas.microsoft.com/office/drawing/2014/main" id="{3125A0FF-0E9B-6515-2B2E-4BA65BEAB015}"/>
              </a:ext>
            </a:extLst>
          </p:cNvPr>
          <p:cNvSpPr txBox="1"/>
          <p:nvPr/>
        </p:nvSpPr>
        <p:spPr>
          <a:xfrm>
            <a:off x="4191003" y="2696544"/>
            <a:ext cx="6243636" cy="923330"/>
          </a:xfrm>
          <a:prstGeom prst="rect">
            <a:avLst/>
          </a:prstGeom>
          <a:noFill/>
        </p:spPr>
        <p:txBody>
          <a:bodyPr wrap="square">
            <a:spAutoFit/>
          </a:bodyPr>
          <a:lstStyle/>
          <a:p>
            <a:pPr lvl="0">
              <a:spcBef>
                <a:spcPts val="600"/>
              </a:spcBef>
              <a:defRPr/>
            </a:pPr>
            <a:r>
              <a:rPr lang="de-DE" b="1" dirty="0">
                <a:solidFill>
                  <a:prstClr val="black"/>
                </a:solidFill>
              </a:rPr>
              <a:t>Peninnah, Elkanahs 2. Frau, hatte „Kinder“ – also mehr als einen Sohn – und „Jahr für Jahr“ forderte sie Hanna heraus, weil GOTT ihr keine Kinder geschenkt hatte.</a:t>
            </a: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57262"/>
            <a:ext cx="7530390" cy="923330"/>
          </a:xfrm>
          <a:prstGeom prst="rect">
            <a:avLst/>
          </a:prstGeom>
          <a:noFill/>
        </p:spPr>
        <p:txBody>
          <a:bodyPr wrap="square">
            <a:spAutoFit/>
          </a:bodyPr>
          <a:lstStyle/>
          <a:p>
            <a:pPr lvl="0">
              <a:spcBef>
                <a:spcPts val="600"/>
              </a:spcBef>
              <a:defRPr/>
            </a:pPr>
            <a:r>
              <a:rPr lang="de-DE" b="1" dirty="0">
                <a:solidFill>
                  <a:prstClr val="black"/>
                </a:solidFill>
              </a:rPr>
              <a:t>Jedenfalls sieht GOTT das ganze Bild und weiß, was für uns am besten ist (Jeremia 29,11</a:t>
            </a:r>
            <a:r>
              <a:rPr kumimoji="0" lang="es-ES" b="1" i="0" u="none" strike="noStrike" kern="1200" cap="none" spc="0" normalizeH="0" baseline="0" noProof="0" dirty="0">
                <a:ln>
                  <a:noFill/>
                </a:ln>
                <a:solidFill>
                  <a:prstClr val="black"/>
                </a:solidFill>
                <a:effectLst/>
                <a:uLnTx/>
                <a:uFillTx/>
                <a:latin typeface="Aptos" panose="02110004020202020204"/>
              </a:rPr>
              <a:t>). </a:t>
            </a:r>
            <a:r>
              <a:rPr lang="de-DE" b="1" dirty="0">
                <a:solidFill>
                  <a:prstClr val="black"/>
                </a:solidFill>
              </a:rPr>
              <a:t>Er wird das im Glauben gesprochene Gebet immer zu seiner Zeit und auf seine Weise erhören (1 Joh 5,14-15</a:t>
            </a:r>
            <a:r>
              <a:rPr kumimoji="0" lang="es-ES" b="1" i="0" u="none" strike="noStrike" kern="1200" cap="none" spc="0" normalizeH="0" baseline="0" noProof="0" dirty="0">
                <a:ln>
                  <a:noFill/>
                </a:ln>
                <a:solidFill>
                  <a:prstClr val="black"/>
                </a:solidFill>
                <a:effectLst/>
                <a:uLnTx/>
                <a:uFillTx/>
                <a:latin typeface="Aptos" panose="02110004020202020204"/>
              </a:rPr>
              <a:t>).</a:t>
            </a: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7200" spc="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GEBETE</a:t>
            </a:r>
            <a:r>
              <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br>
              <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s-ES" sz="7200" spc="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BEISPIELE</a:t>
            </a:r>
            <a:endPar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400" b="1" dirty="0">
                <a:ln/>
                <a:solidFill>
                  <a:schemeClr val="accent6"/>
                </a:solidFill>
              </a:rPr>
              <a:t>JESUS: DER INHALT DES GEBETS</a:t>
            </a: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de-DE" b="1" dirty="0">
                <a:solidFill>
                  <a:schemeClr val="accent5">
                    <a:lumMod val="50000"/>
                  </a:schemeClr>
                </a:solidFill>
                <a:latin typeface="Comic Sans MS" panose="030F0702030302020204" pitchFamily="66" charset="0"/>
              </a:rPr>
              <a:t>„Darum sollt ihr also beten: Unser Vater in dem Himmel! Dein Name werde geheiligt“</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(Matt. 6,9)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2" y="1171337"/>
            <a:ext cx="3591757" cy="1938992"/>
          </a:xfrm>
          <a:prstGeom prst="rect">
            <a:avLst/>
          </a:prstGeom>
          <a:noFill/>
        </p:spPr>
        <p:txBody>
          <a:bodyPr wrap="square" rtlCol="0">
            <a:spAutoFit/>
          </a:bodyPr>
          <a:lstStyle/>
          <a:p>
            <a:pPr>
              <a:spcBef>
                <a:spcPts val="600"/>
              </a:spcBef>
            </a:pPr>
            <a:r>
              <a:rPr lang="de-DE" sz="2000" b="1" dirty="0"/>
              <a:t>Lange und kunstvolle Gebete zu verrichten, um Zuhörer zu beeindrucken und von ihnen gelobt zu werden, ist nicht die Art des Betens, die Jesus uns gelehrt hat (Mt 6,5-8).</a:t>
            </a:r>
            <a:endParaRPr lang="es-ES" sz="2000" b="1" dirty="0"/>
          </a:p>
        </p:txBody>
      </p:sp>
      <p:sp>
        <p:nvSpPr>
          <p:cNvPr id="7" name="CuadroTexto 6">
            <a:extLst>
              <a:ext uri="{FF2B5EF4-FFF2-40B4-BE49-F238E27FC236}">
                <a16:creationId xmlns:a16="http://schemas.microsoft.com/office/drawing/2014/main" id="{1EC6925E-3156-58BF-9C7A-4025E2CEE601}"/>
              </a:ext>
            </a:extLst>
          </p:cNvPr>
          <p:cNvSpPr txBox="1"/>
          <p:nvPr/>
        </p:nvSpPr>
        <p:spPr>
          <a:xfrm>
            <a:off x="186413" y="4620690"/>
            <a:ext cx="7090686" cy="2246769"/>
          </a:xfrm>
          <a:prstGeom prst="rect">
            <a:avLst/>
          </a:prstGeom>
          <a:noFill/>
        </p:spPr>
        <p:txBody>
          <a:bodyPr wrap="square">
            <a:spAutoFit/>
          </a:bodyPr>
          <a:lstStyle/>
          <a:p>
            <a:pPr>
              <a:spcBef>
                <a:spcPts val="600"/>
              </a:spcBef>
            </a:pPr>
            <a:r>
              <a:rPr lang="de-DE" sz="2000" b="1" dirty="0"/>
              <a:t>„Lerne, kurze, prägnante Gebete zu sprechen und genau um das zu bitten, was du brauchst. Lerne, laut zu beten, wenn nur Gott dich hören kann. Bringe keine bloßen Nachahmungen des Gebets dar, sondern inbrünstige und von Herzen kommende Bitten, die den Hunger der Seele nach dem Brot des Lebens zum Ausdruck bringen.“</a:t>
            </a:r>
            <a:br>
              <a:rPr lang="es-ES" sz="2000" b="1" dirty="0"/>
            </a:br>
            <a:r>
              <a:rPr lang="es-ES" sz="1600" b="1" dirty="0"/>
              <a:t>(E. G. White, “</a:t>
            </a:r>
            <a:r>
              <a:rPr lang="es-ES" sz="1600" b="1" dirty="0" err="1"/>
              <a:t>Our</a:t>
            </a:r>
            <a:r>
              <a:rPr lang="es-ES" sz="1600" b="1" dirty="0"/>
              <a:t> High </a:t>
            </a:r>
            <a:r>
              <a:rPr lang="es-ES" sz="1600" b="1" dirty="0" err="1"/>
              <a:t>Calling</a:t>
            </a:r>
            <a:r>
              <a:rPr lang="es-ES" sz="1600" b="1" dirty="0"/>
              <a:t>”, p. 130)</a:t>
            </a:r>
            <a:r>
              <a:rPr lang="es-ES" sz="2000" b="1" dirty="0"/>
              <a:t>.</a:t>
            </a:r>
          </a:p>
        </p:txBody>
      </p:sp>
      <p:sp>
        <p:nvSpPr>
          <p:cNvPr id="8" name="CuadroTexto 7">
            <a:extLst>
              <a:ext uri="{FF2B5EF4-FFF2-40B4-BE49-F238E27FC236}">
                <a16:creationId xmlns:a16="http://schemas.microsoft.com/office/drawing/2014/main" id="{D98F0FD0-7251-9900-A5AB-7D5CBDFAD746}"/>
              </a:ext>
            </a:extLst>
          </p:cNvPr>
          <p:cNvSpPr txBox="1"/>
          <p:nvPr/>
        </p:nvSpPr>
        <p:spPr>
          <a:xfrm>
            <a:off x="186413" y="3049901"/>
            <a:ext cx="3985537" cy="1631216"/>
          </a:xfrm>
          <a:prstGeom prst="rect">
            <a:avLst/>
          </a:prstGeom>
          <a:noFill/>
        </p:spPr>
        <p:txBody>
          <a:bodyPr wrap="square" rtlCol="0">
            <a:spAutoFit/>
          </a:bodyPr>
          <a:lstStyle/>
          <a:p>
            <a:pPr>
              <a:spcBef>
                <a:spcPts val="600"/>
              </a:spcBef>
            </a:pPr>
            <a:r>
              <a:rPr lang="de-DE" sz="2000" b="1" dirty="0"/>
              <a:t>Unsere Gebete sollten aufrichtig und einfach sein, in Alltagssprache. Das Gebet ist ein wesentlicher Bestandteil unseres Lebens.</a:t>
            </a:r>
            <a:endParaRPr lang="es-ES" sz="2000" b="1" dirty="0"/>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4"/>
            <a:ext cx="3368598" cy="1818788"/>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77099" y="1229824"/>
            <a:ext cx="4739368"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98197" y="3146804"/>
            <a:ext cx="2597903" cy="1459759"/>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de-DE" dirty="0">
                <a:solidFill>
                  <a:srgbClr val="FFFF00"/>
                </a:solidFill>
                <a:effectLst>
                  <a:outerShdw blurRad="38100" dist="38100" dir="2700000" algn="tl">
                    <a:srgbClr val="000000">
                      <a:alpha val="43137"/>
                    </a:srgbClr>
                  </a:outerShdw>
                </a:effectLst>
              </a:rPr>
              <a:t>JESUS: DER INHALT DES GEBETS</a:t>
            </a: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281973702"/>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2498427" y="1265277"/>
            <a:ext cx="6854420" cy="400110"/>
          </a:xfrm>
          <a:prstGeom prst="rect">
            <a:avLst/>
          </a:prstGeom>
          <a:noFill/>
        </p:spPr>
        <p:txBody>
          <a:bodyPr wrap="square" rtlCol="0">
            <a:spAutoFit/>
          </a:bodyPr>
          <a:lstStyle/>
          <a:p>
            <a:pPr algn="ctr">
              <a:spcBef>
                <a:spcPts val="600"/>
              </a:spcBef>
            </a:pPr>
            <a:r>
              <a:rPr lang="de-DE" sz="2000" b="1" dirty="0">
                <a:solidFill>
                  <a:schemeClr val="bg1"/>
                </a:solidFill>
                <a:effectLst>
                  <a:outerShdw blurRad="38100" dist="38100" dir="2700000" algn="tl">
                    <a:srgbClr val="000000">
                      <a:alpha val="43137"/>
                    </a:srgbClr>
                  </a:outerShdw>
                </a:effectLst>
              </a:rPr>
              <a:t>Dies ist das Gebetsmodell, das JESUS uns gegeben hat:</a:t>
            </a: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485</TotalTime>
  <Words>1513</Words>
  <Application>Microsoft Office PowerPoint</Application>
  <PresentationFormat>Panorámica</PresentationFormat>
  <Paragraphs>81</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104</cp:revision>
  <dcterms:created xsi:type="dcterms:W3CDTF">2026-03-28T16:46:47Z</dcterms:created>
  <dcterms:modified xsi:type="dcterms:W3CDTF">2026-05-15T16:19:19Z</dcterms:modified>
</cp:coreProperties>
</file>