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7"/>
  </p:notesMasterIdLst>
  <p:sldIdLst>
    <p:sldId id="295" r:id="rId3"/>
    <p:sldId id="293" r:id="rId4"/>
    <p:sldId id="257" r:id="rId5"/>
    <p:sldId id="296" r:id="rId6"/>
    <p:sldId id="258" r:id="rId7"/>
    <p:sldId id="297" r:id="rId8"/>
    <p:sldId id="298" r:id="rId9"/>
    <p:sldId id="259" r:id="rId10"/>
    <p:sldId id="288" r:id="rId11"/>
    <p:sldId id="299" r:id="rId12"/>
    <p:sldId id="301" r:id="rId13"/>
    <p:sldId id="261" r:id="rId14"/>
    <p:sldId id="303" r:id="rId15"/>
    <p:sldId id="302" r:id="rId16"/>
    <p:sldId id="292" r:id="rId17"/>
    <p:sldId id="289" r:id="rId18"/>
    <p:sldId id="306" r:id="rId19"/>
    <p:sldId id="305" r:id="rId20"/>
    <p:sldId id="304" r:id="rId21"/>
    <p:sldId id="307" r:id="rId22"/>
    <p:sldId id="290" r:id="rId23"/>
    <p:sldId id="308" r:id="rId24"/>
    <p:sldId id="286" r:id="rId25"/>
    <p:sldId id="309" r:id="rId26"/>
  </p:sldIdLst>
  <p:sldSz cx="12192000" cy="6858000"/>
  <p:notesSz cx="6858000" cy="9144000"/>
  <p:embeddedFontLs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34B"/>
    <a:srgbClr val="64A5D0"/>
    <a:srgbClr val="419A03"/>
    <a:srgbClr val="731717"/>
    <a:srgbClr val="AB7532"/>
    <a:srgbClr val="70A138"/>
    <a:srgbClr val="9E2831"/>
    <a:srgbClr val="535F6B"/>
    <a:srgbClr val="723C31"/>
    <a:srgbClr val="2F7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de" sz="2000" b="1">
              <a:effectLst>
                <a:outerShdw blurRad="38100" dist="38100" dir="2700000" algn="tl">
                  <a:srgbClr val="000000"/>
                </a:outerShdw>
              </a:effectLst>
            </a:rPr>
            <a:t>Der Glaube der Apostel</a:t>
          </a:r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de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Der Glaube des Petrus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de" sz="2000" b="1">
              <a:effectLst>
                <a:outerShdw blurRad="38100" dist="38100" dir="2700000" algn="tl">
                  <a:srgbClr val="000000"/>
                </a:outerShdw>
              </a:effectLst>
            </a:rPr>
            <a:t>Der Glaube des Vaters</a:t>
          </a:r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de" sz="1500" b="1">
              <a:effectLst>
                <a:outerShdw blurRad="38100" dist="38100" dir="2700000" algn="tl">
                  <a:srgbClr val="000000"/>
                </a:outerShdw>
              </a:effectLst>
            </a:rPr>
            <a:t>Der Glaube der kanaanäischen Frau</a:t>
          </a:r>
          <a:endParaRPr lang="es-ES" sz="15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de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Der Glaube des Zenturio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de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Der Glaube des Stephanus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de" sz="2000" b="1" kern="1200" dirty="0"/>
            <a:t>"Warum habt ihr keinen Glauben?" (Mark </a:t>
          </a:r>
          <a:r>
            <a:rPr lang="d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de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de" sz="2000" b="1"/>
            <a:t>"Du mit wenig Glauben!" </a:t>
          </a:r>
          <a:br>
            <a:rPr lang="es-ES" sz="2000" b="1"/>
          </a:br>
          <a:r>
            <a:rPr lang="de" sz="2000" b="1"/>
            <a:t>(Mt. 14,31)</a:t>
          </a:r>
          <a:endParaRPr lang="es-ES" sz="200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de" sz="2000" b="1" dirty="0"/>
            <a:t>„Hilf meinem Unglauben" (Markus 9,24)</a:t>
          </a:r>
          <a:endParaRPr lang="es-ES" sz="20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2000" b="1"/>
            <a:t>"Groß ist dein Glaube" </a:t>
          </a:r>
          <a:br>
            <a:rPr lang="es-ES" sz="2000" b="1"/>
          </a:br>
          <a:r>
            <a:rPr lang="de" sz="2000" b="1"/>
            <a:t>(Matt. 15,28)</a:t>
          </a:r>
          <a:endParaRPr lang="es-ES" sz="200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de" sz="1800" b="1" kern="1200" dirty="0"/>
            <a:t>„So großen Glauben in ganz Isreal nicht gefunden" (Lukas 7,9)</a:t>
          </a:r>
          <a:endParaRPr lang="es-ES" sz="18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de" sz="2000" b="1"/>
            <a:t>"Mann voller Glauben" (Apg 6,5)</a:t>
          </a:r>
          <a:endParaRPr lang="es-ES" sz="200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2000" b="1" dirty="0">
              <a:solidFill>
                <a:schemeClr val="accent5"/>
              </a:solidFill>
            </a:rPr>
            <a:t>Übe Glauben aus</a:t>
          </a:r>
          <a:r>
            <a:rPr lang="de" sz="2000" b="1" dirty="0"/>
            <a:t>, so klein er auch sein mag (Mt. 17,20)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2000" b="1" dirty="0"/>
            <a:t>Studiere die Bibel (Röm. 10,17)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2000" b="1" dirty="0"/>
            <a:t>Bitte GOTT, </a:t>
          </a:r>
          <a:br>
            <a:rPr lang="de" sz="2000" b="1" dirty="0"/>
          </a:br>
          <a:r>
            <a:rPr lang="de" sz="2000" b="1" dirty="0"/>
            <a:t>den Glauben aufzubauen (Lk. 17,5)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2000" b="1" dirty="0"/>
            <a:t>Gib dem ZWEIFEL NICHT NACH </a:t>
          </a:r>
          <a:br>
            <a:rPr lang="de" sz="2000" b="1" dirty="0"/>
          </a:br>
          <a:r>
            <a:rPr lang="de" sz="2000" b="1" dirty="0"/>
            <a:t>(Markus 9,23-24)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1900" b="1" dirty="0"/>
            <a:t>STÜTZE </a:t>
          </a:r>
          <a:br>
            <a:rPr lang="de" sz="1900" b="1" dirty="0"/>
          </a:br>
          <a:r>
            <a:rPr lang="de" sz="1900" b="1" dirty="0"/>
            <a:t>deinen Glauben </a:t>
          </a:r>
          <a:br>
            <a:rPr lang="de" sz="1900" b="1" dirty="0"/>
          </a:br>
          <a:r>
            <a:rPr lang="de" sz="1900" b="1" dirty="0"/>
            <a:t>nicht auf den Glauben anderer (Matt. 25,8)</a:t>
          </a:r>
          <a:endParaRPr lang="es-ES" sz="19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2000" b="1" dirty="0"/>
            <a:t>REAGIERE auf den HEILIGEN GEIST </a:t>
          </a:r>
          <a:br>
            <a:rPr lang="de" sz="2000" b="1" dirty="0"/>
          </a:br>
          <a:r>
            <a:rPr lang="de" sz="2000" b="1" dirty="0"/>
            <a:t>(Gal. 5,22)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de" sz="2000" b="1" dirty="0"/>
            <a:t>PRAKTIZIERE </a:t>
          </a:r>
          <a:br>
            <a:rPr lang="de" sz="2000" b="1" dirty="0"/>
          </a:br>
          <a:r>
            <a:rPr lang="de" sz="2000" b="1" dirty="0"/>
            <a:t>deinen Glauben als </a:t>
          </a:r>
          <a:br>
            <a:rPr lang="de" sz="2000" b="1" dirty="0"/>
          </a:br>
          <a:r>
            <a:rPr lang="de" sz="2000" b="1" dirty="0"/>
            <a:t>eine gute Gewohnheit </a:t>
          </a:r>
          <a:br>
            <a:rPr lang="de" sz="2000" b="1" dirty="0"/>
          </a:br>
          <a:r>
            <a:rPr lang="de" sz="2000" b="1" dirty="0"/>
            <a:t>(2 Kor. 5,7)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de" sz="2000" b="1" dirty="0">
              <a:solidFill>
                <a:schemeClr val="tx1"/>
              </a:solidFill>
            </a:rPr>
            <a:t>Sei JESUS und Seinem WORT gehorsam wie es JESUS GOTT gegenüber war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de" sz="2000" b="1" dirty="0">
              <a:solidFill>
                <a:schemeClr val="tx1"/>
              </a:solidFill>
            </a:rPr>
            <a:t>Mindestens eine tägliche Erfahrung mit JESUS wie JESUS mit GOTT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de" sz="2000" b="1" dirty="0">
              <a:solidFill>
                <a:schemeClr val="tx1"/>
              </a:solidFill>
            </a:rPr>
            <a:t>JESUS zum Mittelpunkt unseres Lebens zu machen wie es GOTT f</a:t>
          </a:r>
          <a:r>
            <a:rPr lang="de-DE" sz="2000" b="1" dirty="0">
              <a:solidFill>
                <a:schemeClr val="tx1"/>
              </a:solidFill>
            </a:rPr>
            <a:t>ü</a:t>
          </a:r>
          <a:r>
            <a:rPr lang="de" sz="2000" b="1" dirty="0">
              <a:solidFill>
                <a:schemeClr val="tx1"/>
              </a:solidFill>
            </a:rPr>
            <a:t>r JESUS war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de" sz="2000" b="1" dirty="0">
              <a:solidFill>
                <a:schemeClr val="tx1"/>
              </a:solidFill>
            </a:rPr>
            <a:t>Im Einklang mit unserem Glauben zu leben wie JESUS es tat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de" sz="2000" b="1" dirty="0">
              <a:solidFill>
                <a:schemeClr val="tx1"/>
              </a:solidFill>
            </a:rPr>
            <a:t>Unseren Glauben auf JESUS zu gründen wie JESUS auf GOTT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de" sz="2000" b="1" dirty="0">
              <a:solidFill>
                <a:schemeClr val="tx1"/>
              </a:solidFill>
            </a:rPr>
            <a:t>JESUS in unserem Leben widerspiegeln wie JESUS den VATER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de" sz="2000" b="1" dirty="0">
              <a:solidFill>
                <a:schemeClr val="tx1"/>
              </a:solidFill>
            </a:rPr>
            <a:t>Nimm das Geschenk Seiner Gnade an wie JESUS aus der Gnade des VATERS lebte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32166" y="1235150"/>
          <a:ext cx="0" cy="28334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10874" y="1329600"/>
          <a:ext cx="1490257" cy="1275069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10874" y="2623211"/>
          <a:ext cx="1490257" cy="1546698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/>
            <a:t>"Warum habt ihr keinen Glauben?" (Mark </a:t>
          </a:r>
          <a:r>
            <a:rPr lang="de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de" sz="2000" b="1" kern="1200" dirty="0"/>
            <a:t>)</a:t>
          </a:r>
          <a:endParaRPr lang="es-ES" sz="2000" kern="1200" dirty="0"/>
        </a:p>
      </dsp:txBody>
      <dsp:txXfrm>
        <a:off x="110874" y="2623211"/>
        <a:ext cx="1490257" cy="1546698"/>
      </dsp:txXfrm>
    </dsp:sp>
    <dsp:sp modelId="{1F6FB844-657E-401A-8421-034AC6EA11AD}">
      <dsp:nvSpPr>
        <dsp:cNvPr id="0" name=""/>
        <dsp:cNvSpPr/>
      </dsp:nvSpPr>
      <dsp:spPr>
        <a:xfrm>
          <a:off x="6263" y="672275"/>
          <a:ext cx="1625966" cy="5465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Der Glaube der Apostel</a:t>
          </a:r>
          <a:endParaRPr lang="es-ES" sz="20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63" y="672275"/>
        <a:ext cx="1625966" cy="546573"/>
      </dsp:txXfrm>
    </dsp:sp>
    <dsp:sp modelId="{480D0FCD-E7DF-4D90-AD0E-23ED792B7859}">
      <dsp:nvSpPr>
        <dsp:cNvPr id="0" name=""/>
        <dsp:cNvSpPr/>
      </dsp:nvSpPr>
      <dsp:spPr>
        <a:xfrm>
          <a:off x="2013296" y="1235150"/>
          <a:ext cx="0" cy="28334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092004" y="1329600"/>
          <a:ext cx="1490257" cy="1275069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092004" y="2623211"/>
          <a:ext cx="1490257" cy="1546698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/>
            <a:t>"Du mit wenig Glauben!" </a:t>
          </a:r>
          <a:br>
            <a:rPr lang="es-ES" sz="2000" b="1" kern="1200"/>
          </a:br>
          <a:r>
            <a:rPr lang="de" sz="2000" b="1" kern="1200"/>
            <a:t>(Mt. 14,31)</a:t>
          </a:r>
          <a:endParaRPr lang="es-ES" sz="2000" kern="1200"/>
        </a:p>
      </dsp:txBody>
      <dsp:txXfrm>
        <a:off x="2092004" y="2623211"/>
        <a:ext cx="1490257" cy="1546698"/>
      </dsp:txXfrm>
    </dsp:sp>
    <dsp:sp modelId="{56B7292D-9731-4075-ADD4-E2A91D421C2C}">
      <dsp:nvSpPr>
        <dsp:cNvPr id="0" name=""/>
        <dsp:cNvSpPr/>
      </dsp:nvSpPr>
      <dsp:spPr>
        <a:xfrm>
          <a:off x="2013296" y="672275"/>
          <a:ext cx="1574160" cy="546573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Der Glaube des Petrus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13296" y="672275"/>
        <a:ext cx="1574160" cy="546573"/>
      </dsp:txXfrm>
    </dsp:sp>
    <dsp:sp modelId="{7CD9B7D2-5346-494E-909E-931407BEE132}">
      <dsp:nvSpPr>
        <dsp:cNvPr id="0" name=""/>
        <dsp:cNvSpPr/>
      </dsp:nvSpPr>
      <dsp:spPr>
        <a:xfrm>
          <a:off x="3978339" y="1227497"/>
          <a:ext cx="0" cy="28334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57047" y="1321946"/>
          <a:ext cx="1490257" cy="1275069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57047" y="2615558"/>
          <a:ext cx="1490257" cy="1546698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/>
            <a:t>„Hilf meinem Unglauben" (Markus 9,24)</a:t>
          </a:r>
          <a:endParaRPr lang="es-ES" sz="2000" kern="1200" dirty="0"/>
        </a:p>
      </dsp:txBody>
      <dsp:txXfrm>
        <a:off x="4057047" y="2615558"/>
        <a:ext cx="1490257" cy="1546698"/>
      </dsp:txXfrm>
    </dsp:sp>
    <dsp:sp modelId="{F9DF30A9-7B6B-451C-B056-6355C95639B1}">
      <dsp:nvSpPr>
        <dsp:cNvPr id="0" name=""/>
        <dsp:cNvSpPr/>
      </dsp:nvSpPr>
      <dsp:spPr>
        <a:xfrm>
          <a:off x="3968524" y="672275"/>
          <a:ext cx="1593790" cy="531266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>
              <a:effectLst>
                <a:outerShdw blurRad="38100" dist="38100" dir="2700000" algn="tl">
                  <a:srgbClr val="000000"/>
                </a:outerShdw>
              </a:effectLst>
            </a:rPr>
            <a:t>Der Glaube des Vaters</a:t>
          </a:r>
          <a:endParaRPr lang="es-ES" sz="20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968524" y="672275"/>
        <a:ext cx="1593790" cy="531266"/>
      </dsp:txXfrm>
    </dsp:sp>
    <dsp:sp modelId="{D2AE9422-10DB-4BFB-A12C-EBB4A8DCAA2C}">
      <dsp:nvSpPr>
        <dsp:cNvPr id="0" name=""/>
        <dsp:cNvSpPr/>
      </dsp:nvSpPr>
      <dsp:spPr>
        <a:xfrm>
          <a:off x="6030125" y="1235150"/>
          <a:ext cx="0" cy="28334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08833" y="1329600"/>
          <a:ext cx="1490257" cy="1275069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08833" y="2623211"/>
          <a:ext cx="1490257" cy="1546698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/>
            <a:t>"Groß ist dein Glaube" </a:t>
          </a:r>
          <a:br>
            <a:rPr lang="es-ES" sz="2000" b="1" kern="1200"/>
          </a:br>
          <a:r>
            <a:rPr lang="de" sz="2000" b="1" kern="1200"/>
            <a:t>(Matt. 15,28)</a:t>
          </a:r>
          <a:endParaRPr lang="es-ES" sz="2000" kern="1200"/>
        </a:p>
      </dsp:txBody>
      <dsp:txXfrm>
        <a:off x="6108833" y="2623211"/>
        <a:ext cx="1490257" cy="1546698"/>
      </dsp:txXfrm>
    </dsp:sp>
    <dsp:sp modelId="{F943B3B9-DC10-4A5C-B0AC-A895FE8A8097}">
      <dsp:nvSpPr>
        <dsp:cNvPr id="0" name=""/>
        <dsp:cNvSpPr/>
      </dsp:nvSpPr>
      <dsp:spPr>
        <a:xfrm>
          <a:off x="5943381" y="687733"/>
          <a:ext cx="1747648" cy="546573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b="1" kern="1200">
              <a:effectLst>
                <a:outerShdw blurRad="38100" dist="38100" dir="2700000" algn="tl">
                  <a:srgbClr val="000000"/>
                </a:outerShdw>
              </a:effectLst>
            </a:rPr>
            <a:t>Der Glaube der kanaanäischen Frau</a:t>
          </a:r>
          <a:endParaRPr lang="es-ES" sz="1500" kern="120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3381" y="687733"/>
        <a:ext cx="1747648" cy="546573"/>
      </dsp:txXfrm>
    </dsp:sp>
    <dsp:sp modelId="{6949DDE7-0AAF-4727-B609-554D3A4FEC99}">
      <dsp:nvSpPr>
        <dsp:cNvPr id="0" name=""/>
        <dsp:cNvSpPr/>
      </dsp:nvSpPr>
      <dsp:spPr>
        <a:xfrm>
          <a:off x="8076104" y="1235150"/>
          <a:ext cx="0" cy="28334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07790" y="1329600"/>
          <a:ext cx="1812898" cy="1275069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093245" y="2623211"/>
          <a:ext cx="1841988" cy="1546698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b="1" kern="1200" dirty="0"/>
            <a:t>„So großen Glauben in ganz Isreal nicht gefunden" (Lukas 7,9)</a:t>
          </a:r>
          <a:endParaRPr lang="es-ES" sz="1800" kern="1200" dirty="0"/>
        </a:p>
      </dsp:txBody>
      <dsp:txXfrm>
        <a:off x="8093245" y="2623211"/>
        <a:ext cx="1841988" cy="1546698"/>
      </dsp:txXfrm>
    </dsp:sp>
    <dsp:sp modelId="{B030FCF5-5111-4999-B91A-1424FECB2873}">
      <dsp:nvSpPr>
        <dsp:cNvPr id="0" name=""/>
        <dsp:cNvSpPr/>
      </dsp:nvSpPr>
      <dsp:spPr>
        <a:xfrm>
          <a:off x="8072096" y="672275"/>
          <a:ext cx="1810772" cy="546573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Der Glaube des Zenturio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072096" y="672275"/>
        <a:ext cx="1810772" cy="546573"/>
      </dsp:txXfrm>
    </dsp:sp>
    <dsp:sp modelId="{CFAE7013-EE75-4F32-BF92-A4431AE5F6EA}">
      <dsp:nvSpPr>
        <dsp:cNvPr id="0" name=""/>
        <dsp:cNvSpPr/>
      </dsp:nvSpPr>
      <dsp:spPr>
        <a:xfrm>
          <a:off x="10316300" y="1235150"/>
          <a:ext cx="0" cy="283348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395008" y="1329600"/>
          <a:ext cx="1490257" cy="1275069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395008" y="2623211"/>
          <a:ext cx="1490257" cy="1546698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/>
            <a:t>"Mann voller Glauben" (Apg 6,5)</a:t>
          </a:r>
          <a:endParaRPr lang="es-ES" sz="2000" kern="1200"/>
        </a:p>
      </dsp:txBody>
      <dsp:txXfrm>
        <a:off x="10395008" y="2623211"/>
        <a:ext cx="1490257" cy="1546698"/>
      </dsp:txXfrm>
    </dsp:sp>
    <dsp:sp modelId="{BAFB1362-565C-45C5-9E03-9BA921416D73}">
      <dsp:nvSpPr>
        <dsp:cNvPr id="0" name=""/>
        <dsp:cNvSpPr/>
      </dsp:nvSpPr>
      <dsp:spPr>
        <a:xfrm>
          <a:off x="10316300" y="672275"/>
          <a:ext cx="1574160" cy="546573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Der Glaube des Stephanus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316300" y="672275"/>
        <a:ext cx="1574160" cy="546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18929" y="509658"/>
          <a:ext cx="3567200" cy="111475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05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accent5"/>
              </a:solidFill>
            </a:rPr>
            <a:t>Übe Glauben aus</a:t>
          </a:r>
          <a:r>
            <a:rPr lang="de" sz="2000" b="1" kern="1200" dirty="0"/>
            <a:t>, so klein er auch sein mag (Mt. 17,20)</a:t>
          </a:r>
          <a:endParaRPr lang="es-ES" sz="2000" kern="1200" dirty="0"/>
        </a:p>
      </dsp:txBody>
      <dsp:txXfrm>
        <a:off x="118929" y="509658"/>
        <a:ext cx="3567200" cy="1114750"/>
      </dsp:txXfrm>
    </dsp:sp>
    <dsp:sp modelId="{EF1C654A-1FC1-4582-A367-0477E89B3989}">
      <dsp:nvSpPr>
        <dsp:cNvPr id="0" name=""/>
        <dsp:cNvSpPr/>
      </dsp:nvSpPr>
      <dsp:spPr>
        <a:xfrm>
          <a:off x="1723" y="348638"/>
          <a:ext cx="780325" cy="1170487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989731" y="509658"/>
          <a:ext cx="3567200" cy="111475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05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/>
            <a:t>Studiere die Bibel (Röm. 10,17)</a:t>
          </a:r>
          <a:endParaRPr lang="es-ES" sz="2000" kern="1200" dirty="0"/>
        </a:p>
      </dsp:txBody>
      <dsp:txXfrm>
        <a:off x="3989731" y="509658"/>
        <a:ext cx="3567200" cy="1114750"/>
      </dsp:txXfrm>
    </dsp:sp>
    <dsp:sp modelId="{D0657339-4452-4381-9696-08768A9793E4}">
      <dsp:nvSpPr>
        <dsp:cNvPr id="0" name=""/>
        <dsp:cNvSpPr/>
      </dsp:nvSpPr>
      <dsp:spPr>
        <a:xfrm>
          <a:off x="3841101" y="348638"/>
          <a:ext cx="780325" cy="117048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7860533" y="509658"/>
          <a:ext cx="3567200" cy="111475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05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/>
            <a:t>Bitte GOTT, </a:t>
          </a:r>
          <a:br>
            <a:rPr lang="de" sz="2000" b="1" kern="1200" dirty="0"/>
          </a:br>
          <a:r>
            <a:rPr lang="de" sz="2000" b="1" kern="1200" dirty="0"/>
            <a:t>den Glauben aufzubauen (Lk. 17,5)</a:t>
          </a:r>
          <a:endParaRPr lang="es-ES" sz="2000" kern="1200" dirty="0"/>
        </a:p>
      </dsp:txBody>
      <dsp:txXfrm>
        <a:off x="7860533" y="509658"/>
        <a:ext cx="3567200" cy="1114750"/>
      </dsp:txXfrm>
    </dsp:sp>
    <dsp:sp modelId="{4CFB5C92-2025-4ADA-8309-F9DDDE058036}">
      <dsp:nvSpPr>
        <dsp:cNvPr id="0" name=""/>
        <dsp:cNvSpPr/>
      </dsp:nvSpPr>
      <dsp:spPr>
        <a:xfrm>
          <a:off x="7711903" y="348638"/>
          <a:ext cx="780325" cy="117048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118929" y="1913004"/>
          <a:ext cx="3567200" cy="111475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05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/>
            <a:t>Gib dem ZWEIFEL NICHT NACH </a:t>
          </a:r>
          <a:br>
            <a:rPr lang="de" sz="2000" b="1" kern="1200" dirty="0"/>
          </a:br>
          <a:r>
            <a:rPr lang="de" sz="2000" b="1" kern="1200" dirty="0"/>
            <a:t>(Markus 9,23-24)</a:t>
          </a:r>
          <a:endParaRPr lang="es-ES" sz="2000" kern="1200" dirty="0"/>
        </a:p>
      </dsp:txBody>
      <dsp:txXfrm>
        <a:off x="118929" y="1913004"/>
        <a:ext cx="3567200" cy="1114750"/>
      </dsp:txXfrm>
    </dsp:sp>
    <dsp:sp modelId="{DE7FC900-5765-4183-91B0-93122DA942DB}">
      <dsp:nvSpPr>
        <dsp:cNvPr id="0" name=""/>
        <dsp:cNvSpPr/>
      </dsp:nvSpPr>
      <dsp:spPr>
        <a:xfrm>
          <a:off x="0" y="1751985"/>
          <a:ext cx="780325" cy="1170487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3989731" y="1913004"/>
          <a:ext cx="3567200" cy="111475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057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900" b="1" kern="1200" dirty="0"/>
            <a:t>STÜTZE </a:t>
          </a:r>
          <a:br>
            <a:rPr lang="de" sz="1900" b="1" kern="1200" dirty="0"/>
          </a:br>
          <a:r>
            <a:rPr lang="de" sz="1900" b="1" kern="1200" dirty="0"/>
            <a:t>deinen Glauben </a:t>
          </a:r>
          <a:br>
            <a:rPr lang="de" sz="1900" b="1" kern="1200" dirty="0"/>
          </a:br>
          <a:r>
            <a:rPr lang="de" sz="1900" b="1" kern="1200" dirty="0"/>
            <a:t>nicht auf den Glauben anderer (Matt. 25,8)</a:t>
          </a:r>
          <a:endParaRPr lang="es-ES" sz="1900" kern="1200" dirty="0"/>
        </a:p>
      </dsp:txBody>
      <dsp:txXfrm>
        <a:off x="3989731" y="1913004"/>
        <a:ext cx="3567200" cy="1114750"/>
      </dsp:txXfrm>
    </dsp:sp>
    <dsp:sp modelId="{DBEFF52B-2DD5-4E70-AFE3-2AD45871F679}">
      <dsp:nvSpPr>
        <dsp:cNvPr id="0" name=""/>
        <dsp:cNvSpPr/>
      </dsp:nvSpPr>
      <dsp:spPr>
        <a:xfrm>
          <a:off x="3841101" y="1751985"/>
          <a:ext cx="780325" cy="1170487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7860533" y="1913004"/>
          <a:ext cx="3567200" cy="111475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05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/>
            <a:t>REAGIERE auf den HEILIGEN GEIST </a:t>
          </a:r>
          <a:br>
            <a:rPr lang="de" sz="2000" b="1" kern="1200" dirty="0"/>
          </a:br>
          <a:r>
            <a:rPr lang="de" sz="2000" b="1" kern="1200" dirty="0"/>
            <a:t>(Gal. 5,22)</a:t>
          </a:r>
          <a:endParaRPr lang="es-ES" sz="2000" kern="1200" dirty="0"/>
        </a:p>
      </dsp:txBody>
      <dsp:txXfrm>
        <a:off x="7860533" y="1913004"/>
        <a:ext cx="3567200" cy="1114750"/>
      </dsp:txXfrm>
    </dsp:sp>
    <dsp:sp modelId="{0774E423-1125-4F5D-98B3-689912FAABA1}">
      <dsp:nvSpPr>
        <dsp:cNvPr id="0" name=""/>
        <dsp:cNvSpPr/>
      </dsp:nvSpPr>
      <dsp:spPr>
        <a:xfrm>
          <a:off x="7711903" y="1751985"/>
          <a:ext cx="780325" cy="117048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4596048" y="3316351"/>
          <a:ext cx="3567200" cy="111475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5057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/>
            <a:t>PRAKTIZIERE </a:t>
          </a:r>
          <a:br>
            <a:rPr lang="de" sz="2000" b="1" kern="1200" dirty="0"/>
          </a:br>
          <a:r>
            <a:rPr lang="de" sz="2000" b="1" kern="1200" dirty="0"/>
            <a:t>deinen Glauben als </a:t>
          </a:r>
          <a:br>
            <a:rPr lang="de" sz="2000" b="1" kern="1200" dirty="0"/>
          </a:br>
          <a:r>
            <a:rPr lang="de" sz="2000" b="1" kern="1200" dirty="0"/>
            <a:t>eine gute Gewohnheit </a:t>
          </a:r>
          <a:br>
            <a:rPr lang="de" sz="2000" b="1" kern="1200" dirty="0"/>
          </a:br>
          <a:r>
            <a:rPr lang="de" sz="2000" b="1" kern="1200" dirty="0"/>
            <a:t>(2 Kor. 5,7)</a:t>
          </a:r>
          <a:endParaRPr lang="es-ES" sz="2000" kern="1200" dirty="0"/>
        </a:p>
      </dsp:txBody>
      <dsp:txXfrm>
        <a:off x="4596048" y="3316351"/>
        <a:ext cx="3567200" cy="1114750"/>
      </dsp:txXfrm>
    </dsp:sp>
    <dsp:sp modelId="{75CB85F2-1236-43DE-B43D-C3EAE0C6F401}">
      <dsp:nvSpPr>
        <dsp:cNvPr id="0" name=""/>
        <dsp:cNvSpPr/>
      </dsp:nvSpPr>
      <dsp:spPr>
        <a:xfrm>
          <a:off x="4478876" y="3155331"/>
          <a:ext cx="780325" cy="1170487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11817256" cy="434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tx1"/>
              </a:solidFill>
            </a:rPr>
            <a:t>Sei JESUS und Seinem WORT gehorsam wie es JESUS GOTT gegenüber war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06852" y="0"/>
        <a:ext cx="9410403" cy="434011"/>
      </dsp:txXfrm>
    </dsp:sp>
    <dsp:sp modelId="{E835C4C8-F2C2-42FA-9602-AAF342B613DA}">
      <dsp:nvSpPr>
        <dsp:cNvPr id="0" name=""/>
        <dsp:cNvSpPr/>
      </dsp:nvSpPr>
      <dsp:spPr>
        <a:xfrm>
          <a:off x="407549" y="43401"/>
          <a:ext cx="1129658" cy="347209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77413"/>
          <a:ext cx="11817256" cy="434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tx1"/>
              </a:solidFill>
            </a:rPr>
            <a:t>Mindestens eine tägliche Erfahrung mit JESUS wie JESUS mit GOTT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06852" y="477413"/>
        <a:ext cx="9410403" cy="434011"/>
      </dsp:txXfrm>
    </dsp:sp>
    <dsp:sp modelId="{AEF0314F-F1E8-4B53-ACB8-4DD5EEE46E7B}">
      <dsp:nvSpPr>
        <dsp:cNvPr id="0" name=""/>
        <dsp:cNvSpPr/>
      </dsp:nvSpPr>
      <dsp:spPr>
        <a:xfrm>
          <a:off x="407549" y="520814"/>
          <a:ext cx="1129658" cy="347209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954826"/>
          <a:ext cx="11817256" cy="434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tx1"/>
              </a:solidFill>
            </a:rPr>
            <a:t>JESUS zum Mittelpunkt unseres Lebens zu machen wie es GOTT f</a:t>
          </a:r>
          <a:r>
            <a:rPr lang="de-DE" sz="2000" b="1" kern="1200" dirty="0">
              <a:solidFill>
                <a:schemeClr val="tx1"/>
              </a:solidFill>
            </a:rPr>
            <a:t>ü</a:t>
          </a:r>
          <a:r>
            <a:rPr lang="de" sz="2000" b="1" kern="1200" dirty="0">
              <a:solidFill>
                <a:schemeClr val="tx1"/>
              </a:solidFill>
            </a:rPr>
            <a:t>r JESUS war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06852" y="954826"/>
        <a:ext cx="9410403" cy="434011"/>
      </dsp:txXfrm>
    </dsp:sp>
    <dsp:sp modelId="{29130CAC-5C1C-4F14-BE19-F526D819B4BE}">
      <dsp:nvSpPr>
        <dsp:cNvPr id="0" name=""/>
        <dsp:cNvSpPr/>
      </dsp:nvSpPr>
      <dsp:spPr>
        <a:xfrm>
          <a:off x="407549" y="998227"/>
          <a:ext cx="1129658" cy="347209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432239"/>
          <a:ext cx="11817256" cy="434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tx1"/>
              </a:solidFill>
            </a:rPr>
            <a:t>Im Einklang mit unserem Glauben zu leben wie JESUS es tat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06852" y="1432239"/>
        <a:ext cx="9410403" cy="434011"/>
      </dsp:txXfrm>
    </dsp:sp>
    <dsp:sp modelId="{D4445071-C11D-4914-ABA6-58CDEDE87975}">
      <dsp:nvSpPr>
        <dsp:cNvPr id="0" name=""/>
        <dsp:cNvSpPr/>
      </dsp:nvSpPr>
      <dsp:spPr>
        <a:xfrm>
          <a:off x="407549" y="1475640"/>
          <a:ext cx="1129658" cy="347209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909652"/>
          <a:ext cx="11817256" cy="434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tx1"/>
              </a:solidFill>
            </a:rPr>
            <a:t>Unseren Glauben auf JESUS zu gründen wie JESUS auf GOTT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06852" y="1909652"/>
        <a:ext cx="9410403" cy="434011"/>
      </dsp:txXfrm>
    </dsp:sp>
    <dsp:sp modelId="{7D3FD46A-4E62-4938-8AB3-965BC35CB05A}">
      <dsp:nvSpPr>
        <dsp:cNvPr id="0" name=""/>
        <dsp:cNvSpPr/>
      </dsp:nvSpPr>
      <dsp:spPr>
        <a:xfrm>
          <a:off x="407549" y="1953053"/>
          <a:ext cx="1129658" cy="347209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387065"/>
          <a:ext cx="11817256" cy="434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tx1"/>
              </a:solidFill>
            </a:rPr>
            <a:t>JESUS in unserem Leben widerspiegeln wie JESUS den VATER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06852" y="2387065"/>
        <a:ext cx="9410403" cy="434011"/>
      </dsp:txXfrm>
    </dsp:sp>
    <dsp:sp modelId="{5E78D2C8-1D37-434A-BD66-82348607AEE1}">
      <dsp:nvSpPr>
        <dsp:cNvPr id="0" name=""/>
        <dsp:cNvSpPr/>
      </dsp:nvSpPr>
      <dsp:spPr>
        <a:xfrm>
          <a:off x="407549" y="2430466"/>
          <a:ext cx="1129658" cy="347209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864478"/>
          <a:ext cx="11817256" cy="434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000" b="1" kern="1200" dirty="0">
              <a:solidFill>
                <a:schemeClr val="tx1"/>
              </a:solidFill>
            </a:rPr>
            <a:t>Nimm das Geschenk Seiner Gnade an wie JESUS aus der Gnade des VATERS lebte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06852" y="2864478"/>
        <a:ext cx="9410403" cy="434011"/>
      </dsp:txXfrm>
    </dsp:sp>
    <dsp:sp modelId="{C4C89F38-D772-4667-8CF5-2685CE87D1D2}">
      <dsp:nvSpPr>
        <dsp:cNvPr id="0" name=""/>
        <dsp:cNvSpPr/>
      </dsp:nvSpPr>
      <dsp:spPr>
        <a:xfrm>
          <a:off x="407549" y="2907879"/>
          <a:ext cx="1129658" cy="347209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01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ACB2-61AD-ECB0-9042-82D84668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F480C04-5807-3219-9854-E9DF52097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81A2A2-B165-CF8B-6A83-D35394B80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FAB976-2421-EDD0-C464-F5F6CD999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96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12425-4F61-9F7A-FB3A-085AADF2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56D6069-85C0-0D46-D5B0-92A35B9A2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1AF9983-4870-9EBF-5C69-B41EC861B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064891-B150-2291-C7B5-D9F460A24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05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31C9D-3977-9FBC-0C57-74D35AB5C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B581210-C9EC-F122-FB59-BC4861722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421E6C-7955-4A2A-9E7C-5F778C14F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1696D6-99B0-C4CE-FDE5-E4E9FB722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19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AC781-9D36-02C3-32C8-D622B4C10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8369A5D-2681-BA21-FAB0-EA404EC44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43FF175-3AAA-6787-AB47-9A1C5EA8B5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17994C-2A2E-1087-44FA-98634EC00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746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913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356CE-3539-A1B6-4F32-A1610996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B1EBB12-6FCD-8670-0828-44FC6B9D7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ACF1178-821E-BF44-4144-D3050730E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A504E9-6324-0D18-8254-0A9E513B2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01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Klicken Sie hier, um den Untertitelstil des Musters zu ändern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"/>
              <a:t>Klicken Sie hier, um den Untertitelstil des Musters zu ändern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"/>
              <a:t>Klicken Sie hier, um die Textstile des Musters zu ändern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"/>
              <a:t>Klicken Sie hier, um den Titelstil des Musters zu ändern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"/>
              <a:t>Klicken Sie hier, um die Textstile des Musters zu ändern</a:t>
            </a:r>
          </a:p>
          <a:p>
            <a:pPr lvl="1"/>
            <a:r>
              <a:rPr lang="de"/>
              <a:t>Zweite Ebene</a:t>
            </a:r>
          </a:p>
          <a:p>
            <a:pPr lvl="2"/>
            <a:r>
              <a:rPr lang="de"/>
              <a:t>Dritte Ebene</a:t>
            </a:r>
          </a:p>
          <a:p>
            <a:pPr lvl="3"/>
            <a:r>
              <a:rPr lang="de"/>
              <a:t>Vierte Ebene</a:t>
            </a:r>
          </a:p>
          <a:p>
            <a:pPr lvl="4"/>
            <a:r>
              <a:rPr lang="de"/>
              <a:t>Fünfte Ebene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microsoft.com/office/2007/relationships/hdphoto" Target="../media/hdphoto6.wdp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47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58000" smoothness="2"/>
                    </a14:imgEffect>
                    <a14:imgEffect>
                      <a14:saturation sat="165000"/>
                    </a14:imgEffect>
                    <a14:imgEffect>
                      <a14:brightnessContrast bright="2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BE14A-5F8D-5558-EDB9-7D617951B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F288A59-8838-3E17-32AD-BE5D972D96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0800000">
            <a:off x="11768667" y="-81537"/>
            <a:ext cx="402371" cy="663963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2CC3D58-5DD5-E527-3418-654EEF56DFF8}"/>
              </a:ext>
            </a:extLst>
          </p:cNvPr>
          <p:cNvSpPr/>
          <p:nvPr/>
        </p:nvSpPr>
        <p:spPr>
          <a:xfrm rot="21002573">
            <a:off x="573311" y="744570"/>
            <a:ext cx="6300148" cy="1458482"/>
          </a:xfrm>
          <a:custGeom>
            <a:avLst/>
            <a:gdLst>
              <a:gd name="csX0" fmla="*/ 0 w 5673990"/>
              <a:gd name="csY0" fmla="*/ 0 h 923330"/>
              <a:gd name="csX1" fmla="*/ 5673990 w 5673990"/>
              <a:gd name="csY1" fmla="*/ 0 h 923330"/>
              <a:gd name="csX2" fmla="*/ 5673990 w 5673990"/>
              <a:gd name="csY2" fmla="*/ 923330 h 923330"/>
              <a:gd name="csX3" fmla="*/ 0 w 5673990"/>
              <a:gd name="csY3" fmla="*/ 923330 h 923330"/>
              <a:gd name="csX4" fmla="*/ 0 w 5673990"/>
              <a:gd name="csY4" fmla="*/ 0 h 923330"/>
              <a:gd name="csX0" fmla="*/ 57150 w 5731140"/>
              <a:gd name="csY0" fmla="*/ 0 h 1818680"/>
              <a:gd name="csX1" fmla="*/ 5731140 w 5731140"/>
              <a:gd name="csY1" fmla="*/ 0 h 1818680"/>
              <a:gd name="csX2" fmla="*/ 5731140 w 5731140"/>
              <a:gd name="csY2" fmla="*/ 923330 h 1818680"/>
              <a:gd name="csX3" fmla="*/ 0 w 5731140"/>
              <a:gd name="csY3" fmla="*/ 1818680 h 1818680"/>
              <a:gd name="csX4" fmla="*/ 57150 w 5731140"/>
              <a:gd name="csY4" fmla="*/ 0 h 1818680"/>
              <a:gd name="csX0" fmla="*/ 57150 w 5905066"/>
              <a:gd name="csY0" fmla="*/ 0 h 1818680"/>
              <a:gd name="csX1" fmla="*/ 5731140 w 5905066"/>
              <a:gd name="csY1" fmla="*/ 0 h 1818680"/>
              <a:gd name="csX2" fmla="*/ 5905066 w 5905066"/>
              <a:gd name="csY2" fmla="*/ 1533663 h 1818680"/>
              <a:gd name="csX3" fmla="*/ 0 w 5905066"/>
              <a:gd name="csY3" fmla="*/ 1818680 h 1818680"/>
              <a:gd name="csX4" fmla="*/ 57150 w 5905066"/>
              <a:gd name="csY4" fmla="*/ 0 h 1818680"/>
              <a:gd name="csX0" fmla="*/ 57150 w 5921675"/>
              <a:gd name="csY0" fmla="*/ 129626 h 1948306"/>
              <a:gd name="csX1" fmla="*/ 5921675 w 5921675"/>
              <a:gd name="csY1" fmla="*/ -1 h 1948306"/>
              <a:gd name="csX2" fmla="*/ 5905066 w 5921675"/>
              <a:gd name="csY2" fmla="*/ 1663289 h 1948306"/>
              <a:gd name="csX3" fmla="*/ 0 w 5921675"/>
              <a:gd name="csY3" fmla="*/ 1948306 h 1948306"/>
              <a:gd name="csX4" fmla="*/ 57150 w 5921675"/>
              <a:gd name="csY4" fmla="*/ 129626 h 19483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921675" h="1948306">
                <a:moveTo>
                  <a:pt x="57150" y="129626"/>
                </a:moveTo>
                <a:lnTo>
                  <a:pt x="5921675" y="-1"/>
                </a:lnTo>
                <a:lnTo>
                  <a:pt x="5905066" y="1663289"/>
                </a:lnTo>
                <a:lnTo>
                  <a:pt x="0" y="1948306"/>
                </a:lnTo>
                <a:lnTo>
                  <a:pt x="57150" y="12962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58000"/>
            </a:schemeClr>
          </a:solidFill>
          <a:effectLst>
            <a:softEdge rad="114300"/>
          </a:effectLst>
        </p:spPr>
        <p:txBody>
          <a:bodyPr wrap="squar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two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de" sz="5400" b="1" cap="none" spc="0" dirty="0">
                <a:ln w="13462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 flip="none" rotWithShape="1">
                  <a:gsLst>
                    <a:gs pos="60000">
                      <a:schemeClr val="bg1"/>
                    </a:gs>
                    <a:gs pos="32000">
                      <a:srgbClr val="FFFF00"/>
                    </a:gs>
                    <a:gs pos="74000">
                      <a:schemeClr val="accent6">
                        <a:lumMod val="50000"/>
                      </a:schemeClr>
                    </a:gs>
                    <a:gs pos="48000">
                      <a:schemeClr val="accent3">
                        <a:lumMod val="50000"/>
                      </a:schemeClr>
                    </a:gs>
                    <a:gs pos="99000">
                      <a:schemeClr val="accent3"/>
                    </a:gs>
                  </a:gsLst>
                  <a:lin ang="5400000" scaled="1"/>
                  <a:tileRect/>
                </a:gradFill>
                <a:effectLst>
                  <a:outerShdw dist="38100" dir="8700000" sx="101000" sy="101000" algn="bl" rotWithShape="0">
                    <a:srgbClr val="731717"/>
                  </a:outerShdw>
                </a:effectLst>
              </a:rPr>
              <a:t>GLAUBEN HABEN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FA0D30-A3B9-5215-70E6-25F7734DC9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8000"/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6" b="98077" l="4769" r="99566">
                        <a14:foregroundMark x1="13728" y1="45513" x2="13006" y2="63141"/>
                        <a14:foregroundMark x1="13006" y1="63141" x2="38006" y2="76923"/>
                        <a14:foregroundMark x1="38006" y1="76923" x2="42052" y2="92308"/>
                        <a14:foregroundMark x1="7948" y1="58333" x2="9393" y2="67308"/>
                        <a14:foregroundMark x1="9971" y1="61538" x2="15462" y2="87179"/>
                        <a14:foregroundMark x1="15462" y1="85256" x2="17197" y2="98077"/>
                        <a14:foregroundMark x1="4769" y1="45513" x2="5636" y2="53846"/>
                        <a14:foregroundMark x1="5058" y1="45513" x2="5058" y2="45513"/>
                        <a14:foregroundMark x1="5058" y1="42308" x2="5058" y2="43590"/>
                        <a14:foregroundMark x1="40318" y1="94231" x2="49855" y2="99359"/>
                        <a14:foregroundMark x1="49855" y1="99359" x2="53900" y2="98179"/>
                        <a14:foregroundMark x1="90804" y1="73383" x2="91091" y2="74237"/>
                        <a14:foregroundMark x1="84249" y1="53846" x2="86905" y2="61762"/>
                        <a14:foregroundMark x1="90029" y1="76923" x2="89406" y2="77214"/>
                        <a14:foregroundMark x1="87121" y1="76574" x2="88010" y2="77103"/>
                        <a14:foregroundMark x1="86389" y1="76138" x2="86547" y2="76232"/>
                        <a14:foregroundMark x1="75867" y1="69872" x2="78358" y2="71356"/>
                        <a14:foregroundMark x1="70087" y1="71154" x2="58815" y2="77564"/>
                        <a14:foregroundMark x1="58815" y1="77564" x2="58526" y2="79487"/>
                        <a14:foregroundMark x1="59104" y1="80769" x2="46676" y2="94872"/>
                        <a14:foregroundMark x1="98121" y1="48718" x2="93497" y2="60256"/>
                        <a14:foregroundMark x1="97832" y1="42949" x2="98988" y2="48077"/>
                        <a14:foregroundMark x1="97543" y1="48077" x2="99566" y2="51923"/>
                        <a14:foregroundMark x1="84249" y1="57692" x2="90896" y2="60897"/>
                        <a14:backgroundMark x1="72688" y1="89103" x2="83671" y2="93590"/>
                        <a14:backgroundMark x1="83671" y1="93590" x2="99566" y2="80769"/>
                        <a14:backgroundMark x1="92630" y1="69231" x2="99855" y2="61538"/>
                        <a14:backgroundMark x1="99855" y1="61538" x2="99855" y2="61538"/>
                        <a14:backgroundMark x1="78179" y1="71795" x2="79335" y2="73077"/>
                        <a14:backgroundMark x1="79335" y1="73077" x2="87428" y2="72436"/>
                        <a14:backgroundMark x1="87428" y1="72436" x2="96676" y2="64423"/>
                        <a14:backgroundMark x1="96676" y1="64423" x2="96965" y2="65385"/>
                        <a14:backgroundMark x1="83382" y1="81410" x2="99566" y2="82692"/>
                        <a14:backgroundMark x1="90896" y1="75000" x2="95231" y2="73077"/>
                        <a14:backgroundMark x1="98410" y1="75000" x2="98604" y2="55680"/>
                        <a14:backgroundMark x1="99031" y1="54615" x2="99566" y2="60256"/>
                        <a14:backgroundMark x1="96965" y1="69872" x2="95809" y2="96154"/>
                        <a14:backgroundMark x1="99566" y1="62821" x2="96387" y2="76282"/>
                        <a14:backgroundMark x1="88873" y1="65385" x2="81069" y2="75000"/>
                        <a14:backgroundMark x1="81069" y1="75000" x2="77890" y2="82692"/>
                        <a14:backgroundMark x1="77890" y1="80769" x2="81936" y2="80769"/>
                        <a14:backgroundMark x1="83092" y1="76282" x2="83382" y2="76923"/>
                        <a14:backgroundMark x1="83382" y1="76923" x2="83092" y2="85897"/>
                        <a14:backgroundMark x1="70376" y1="88462" x2="63584" y2="97436"/>
                        <a14:backgroundMark x1="63584" y1="97436" x2="54624" y2="96474"/>
                        <a14:backgroundMark x1="54624" y1="96474" x2="53613" y2="97436"/>
                      </a14:backgroundRemoval>
                    </a14:imgEffect>
                    <a14:imgEffect>
                      <a14:sharpenSoften amount="78000"/>
                    </a14:imgEffect>
                    <a14:imgEffect>
                      <a14:colorTemperature colorTemp="5083"/>
                    </a14:imgEffect>
                    <a14:imgEffect>
                      <a14:saturation sat="0"/>
                    </a14:imgEffect>
                    <a14:imgEffect>
                      <a14:brightnessContrast bright="63000" contrast="-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6125" y="3717043"/>
            <a:ext cx="7077535" cy="31910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ECB76B-9543-8C91-3579-E55F60DBBB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3077" l="2055" r="98973">
                        <a14:foregroundMark x1="3767" y1="26154" x2="18836" y2="49231"/>
                        <a14:foregroundMark x1="4452" y1="44615" x2="15904" y2="78913"/>
                        <a14:foregroundMark x1="30764" y1="83073" x2="78425" y2="64615"/>
                        <a14:foregroundMark x1="91438" y1="53846" x2="80479" y2="67692"/>
                        <a14:foregroundMark x1="94863" y1="58462" x2="97105" y2="67692"/>
                        <a14:foregroundMark x1="91438" y1="64615" x2="91438" y2="65465"/>
                        <a14:backgroundMark x1="32534" y1="89231" x2="1712" y2="90769"/>
                        <a14:backgroundMark x1="1712" y1="92308" x2="1712" y2="98462"/>
                        <a14:backgroundMark x1="88356" y1="67692" x2="90411" y2="81538"/>
                        <a14:backgroundMark x1="99315" y1="67692" x2="99315" y2="8923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61" y="2736752"/>
            <a:ext cx="2945741" cy="13114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7B24FD-625E-8F70-A558-FEC5678606F7}"/>
              </a:ext>
            </a:extLst>
          </p:cNvPr>
          <p:cNvSpPr txBox="1"/>
          <p:nvPr/>
        </p:nvSpPr>
        <p:spPr>
          <a:xfrm>
            <a:off x="8684421" y="864134"/>
            <a:ext cx="2171172" cy="1261884"/>
          </a:xfrm>
          <a:prstGeom prst="rect">
            <a:avLst/>
          </a:prstGeom>
          <a:noFill/>
          <a:effectLst>
            <a:softEdge rad="114300"/>
          </a:effectLst>
        </p:spPr>
        <p:txBody>
          <a:bodyPr wrap="none" rtlCol="0">
            <a:spAutoFit/>
          </a:bodyPr>
          <a:lstStyle/>
          <a:p>
            <a:pPr algn="ctr"/>
            <a:r>
              <a:rPr lang="de" sz="3600" b="1" dirty="0">
                <a:solidFill>
                  <a:schemeClr val="accent3">
                    <a:lumMod val="20000"/>
                    <a:lumOff val="80000"/>
                    <a:alpha val="81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Lektion 8</a:t>
            </a:r>
            <a:r>
              <a:rPr lang="de" sz="3200" b="1" dirty="0">
                <a:solidFill>
                  <a:schemeClr val="accent3">
                    <a:lumMod val="20000"/>
                    <a:lumOff val="80000"/>
                    <a:alpha val="81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" sz="3200" b="1" dirty="0">
                <a:solidFill>
                  <a:schemeClr val="accent3">
                    <a:lumMod val="20000"/>
                    <a:lumOff val="80000"/>
                    <a:alpha val="81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" sz="2000" b="1" dirty="0">
                <a:solidFill>
                  <a:schemeClr val="accent3">
                    <a:lumMod val="20000"/>
                    <a:lumOff val="80000"/>
                    <a:alpha val="81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Sabbat, </a:t>
            </a:r>
            <a:br>
              <a:rPr lang="en" sz="2000" b="1" dirty="0">
                <a:solidFill>
                  <a:schemeClr val="accent3">
                    <a:lumMod val="20000"/>
                    <a:lumOff val="80000"/>
                    <a:alpha val="81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" sz="2000" b="1" dirty="0">
                <a:solidFill>
                  <a:schemeClr val="accent3">
                    <a:lumMod val="20000"/>
                    <a:lumOff val="80000"/>
                    <a:alpha val="81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23. Mai 2026</a:t>
            </a:r>
          </a:p>
        </p:txBody>
      </p:sp>
    </p:spTree>
    <p:extLst>
      <p:ext uri="{BB962C8B-B14F-4D97-AF65-F5344CB8AC3E}">
        <p14:creationId xmlns:p14="http://schemas.microsoft.com/office/powerpoint/2010/main" val="7521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190156-1230-6A7A-4413-3D4888E87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D7305A6-7958-106F-DF82-9361006219A4}"/>
              </a:ext>
            </a:extLst>
          </p:cNvPr>
          <p:cNvSpPr txBox="1"/>
          <p:nvPr/>
        </p:nvSpPr>
        <p:spPr>
          <a:xfrm>
            <a:off x="3381375" y="6738"/>
            <a:ext cx="8801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" sz="4800" b="1" spc="300" dirty="0">
                <a:ln/>
                <a:solidFill>
                  <a:srgbClr val="CC9900"/>
                </a:solidFill>
              </a:rPr>
              <a:t>DAS MASS DES GLAUBENS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E0B30E-8EF5-C8AB-252A-BDB84F755E27}"/>
              </a:ext>
            </a:extLst>
          </p:cNvPr>
          <p:cNvSpPr txBox="1"/>
          <p:nvPr/>
        </p:nvSpPr>
        <p:spPr>
          <a:xfrm>
            <a:off x="3267075" y="767733"/>
            <a:ext cx="891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Der HERR aber sprach: ,Wenn ihr Glauben hättet wie ein Senfkorn, </a:t>
            </a:r>
            <a:b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würdet ihr zu diesem Maulbeerbaum sagen: ,Reiß dich aus und verpflanze dich ins Meer!‘ und er würde euch gehorsam sein.</a:t>
            </a:r>
            <a:r>
              <a:rPr lang="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'</a:t>
            </a:r>
            <a:r>
              <a:rPr lang="de" sz="1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" (Lk 17,6)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CD2162-9071-F9D9-CF53-A30D1B0F3068}"/>
              </a:ext>
            </a:extLst>
          </p:cNvPr>
          <p:cNvSpPr txBox="1"/>
          <p:nvPr/>
        </p:nvSpPr>
        <p:spPr>
          <a:xfrm>
            <a:off x="5938342" y="2103615"/>
            <a:ext cx="533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" sz="2400" b="1" dirty="0"/>
              <a:t>Es ist klar, dass Glaube </a:t>
            </a:r>
            <a:br>
              <a:rPr lang="de" sz="2400" b="1" dirty="0"/>
            </a:br>
            <a:r>
              <a:rPr lang="de" sz="2400" b="1" dirty="0"/>
              <a:t>wachsen kann, </a:t>
            </a:r>
            <a:br>
              <a:rPr lang="de" sz="2400" b="1" dirty="0"/>
            </a:br>
            <a:r>
              <a:rPr lang="de" sz="2400" b="1" dirty="0"/>
              <a:t>wenn die Wurzeln des Unglaubens ausgerissen werden. </a:t>
            </a:r>
          </a:p>
          <a:p>
            <a:pPr algn="ctr">
              <a:spcBef>
                <a:spcPts val="600"/>
              </a:spcBef>
            </a:pPr>
            <a:r>
              <a:rPr lang="de" sz="2400" b="1" dirty="0"/>
              <a:t>Überzeugung muss </a:t>
            </a:r>
            <a:br>
              <a:rPr lang="de" sz="2400" b="1" dirty="0"/>
            </a:br>
            <a:r>
              <a:rPr lang="de" sz="2400" b="1" dirty="0"/>
              <a:t>allmählich wachsen </a:t>
            </a:r>
            <a:br>
              <a:rPr lang="de" sz="2400" b="1" dirty="0"/>
            </a:br>
            <a:r>
              <a:rPr lang="de" sz="2400" b="1" dirty="0"/>
              <a:t>und die Zweifel </a:t>
            </a:r>
            <a:br>
              <a:rPr lang="de" sz="2400" b="1" dirty="0"/>
            </a:br>
            <a:r>
              <a:rPr lang="de" sz="2400" b="1" dirty="0"/>
              <a:t>unwirksam machen.</a:t>
            </a:r>
          </a:p>
          <a:p>
            <a:pPr algn="ctr">
              <a:spcBef>
                <a:spcPts val="600"/>
              </a:spcBef>
            </a:pPr>
            <a:br>
              <a:rPr lang="de" sz="1000" b="1" dirty="0"/>
            </a:br>
            <a:r>
              <a:rPr lang="de" sz="2400" b="1" dirty="0"/>
              <a:t>Unsere Bitte sollte lauten:</a:t>
            </a:r>
            <a:br>
              <a:rPr lang="de" sz="2400" b="1" dirty="0"/>
            </a:br>
            <a:r>
              <a:rPr lang="de" sz="2400" b="1" dirty="0"/>
              <a:t> </a:t>
            </a:r>
            <a:r>
              <a:rPr lang="de" sz="2400" b="1" dirty="0">
                <a:highlight>
                  <a:srgbClr val="D7A34B"/>
                </a:highlight>
              </a:rPr>
              <a:t>„HERR, baue unseren Glauben auf!" </a:t>
            </a:r>
            <a:br>
              <a:rPr lang="de" sz="2400" b="1" dirty="0"/>
            </a:br>
            <a:r>
              <a:rPr lang="de" sz="2000" b="1" dirty="0"/>
              <a:t>(Lk. 17,5)</a:t>
            </a:r>
            <a:endParaRPr lang="de" sz="2400" b="1" dirty="0"/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5AE70946-1835-7294-14F8-1F27705B391D}"/>
              </a:ext>
            </a:extLst>
          </p:cNvPr>
          <p:cNvSpPr/>
          <p:nvPr/>
        </p:nvSpPr>
        <p:spPr>
          <a:xfrm>
            <a:off x="62464" y="25788"/>
            <a:ext cx="3318912" cy="923330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Mo,  18. Mai ‘26  - JESUS sieht unseren Glauben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pic>
        <p:nvPicPr>
          <p:cNvPr id="5" name="Grafik 4" descr="Keine Fotobeschreibung verfügbar.">
            <a:extLst>
              <a:ext uri="{FF2B5EF4-FFF2-40B4-BE49-F238E27FC236}">
                <a16:creationId xmlns:a16="http://schemas.microsoft.com/office/drawing/2014/main" id="{D9BA68EB-DBE8-D669-8D43-0D0CE64FF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79680"/>
            <a:ext cx="5334000" cy="50101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614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74F09E-621B-91D2-E1E6-D901E5F1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0F04E4-87CD-F760-A0BA-45CC3C4A6BFE}"/>
              </a:ext>
            </a:extLst>
          </p:cNvPr>
          <p:cNvSpPr txBox="1"/>
          <p:nvPr/>
        </p:nvSpPr>
        <p:spPr>
          <a:xfrm>
            <a:off x="3381375" y="6738"/>
            <a:ext cx="8801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" sz="4800" b="1" spc="300" dirty="0">
                <a:ln/>
                <a:solidFill>
                  <a:srgbClr val="CC9900"/>
                </a:solidFill>
              </a:rPr>
              <a:t>DAS MASS DES GLAUBENS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E6A064-C8D1-D202-4B8E-F8D30E405230}"/>
              </a:ext>
            </a:extLst>
          </p:cNvPr>
          <p:cNvSpPr txBox="1"/>
          <p:nvPr/>
        </p:nvSpPr>
        <p:spPr>
          <a:xfrm>
            <a:off x="3267075" y="713141"/>
            <a:ext cx="891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Der HERR aber sprach: ,Wenn ihr Glauben hättet wie ein Senfkorn, </a:t>
            </a:r>
            <a:b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würdet ihr zu diesem Maulbeerbaum sagen: ,Reiß dich aus und verpflanze dich ins Meer!‘ und er würde euch gehorsam sein.</a:t>
            </a:r>
            <a:r>
              <a:rPr lang="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'</a:t>
            </a:r>
            <a:r>
              <a:rPr lang="de" sz="1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" (Lk 17,6)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A4A6348-AC3D-B659-2B98-6A33A7BB8615}"/>
              </a:ext>
            </a:extLst>
          </p:cNvPr>
          <p:cNvSpPr/>
          <p:nvPr/>
        </p:nvSpPr>
        <p:spPr>
          <a:xfrm>
            <a:off x="62464" y="25788"/>
            <a:ext cx="3318912" cy="923330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Mo,  18. Mai ‘26  - JESUS sieht unseren Glauben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24B420B-EA6E-F3A8-E389-5E971BBA7BAD}"/>
              </a:ext>
            </a:extLst>
          </p:cNvPr>
          <p:cNvGrpSpPr/>
          <p:nvPr/>
        </p:nvGrpSpPr>
        <p:grpSpPr>
          <a:xfrm>
            <a:off x="6096000" y="1100169"/>
            <a:ext cx="6487241" cy="6352434"/>
            <a:chOff x="4931516" y="1163911"/>
            <a:chExt cx="6563453" cy="6281762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3CDF0E1-0685-9A15-BA7E-7FB69A1DA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497" b="98693" l="0" r="89764">
                          <a14:foregroundMark x1="73228" y1="8497" x2="67717" y2="9804"/>
                          <a14:foregroundMark x1="88189" y1="52941" x2="88947" y2="69299"/>
                          <a14:foregroundMark x1="87093" y1="77124" x2="86894" y2="77885"/>
                          <a14:foregroundMark x1="88490" y1="71789" x2="87093" y2="77124"/>
                          <a14:foregroundMark x1="88903" y1="70213" x2="88563" y2="71513"/>
                          <a14:foregroundMark x1="89764" y1="77124" x2="89764" y2="78268"/>
                          <a14:foregroundMark x1="89764" y1="73856" x2="89764" y2="77124"/>
                          <a14:foregroundMark x1="72047" y1="86275" x2="64567" y2="99346"/>
                          <a14:foregroundMark x1="57087" y1="92810" x2="37008" y2="97386"/>
                          <a14:foregroundMark x1="37008" y1="97386" x2="28346" y2="92810"/>
                          <a14:foregroundMark x1="27165" y1="91503" x2="17717" y2="74510"/>
                          <a14:foregroundMark x1="17717" y1="74510" x2="9843" y2="70588"/>
                          <a14:foregroundMark x1="9843" y1="70588" x2="2756" y2="80392"/>
                          <a14:foregroundMark x1="2756" y1="80392" x2="0" y2="94118"/>
                          <a14:foregroundMark x1="0" y1="94118" x2="0" y2="94118"/>
                          <a14:foregroundMark x1="21654" y1="96078" x2="10236" y2="94118"/>
                          <a14:foregroundMark x1="10236" y1="94118" x2="5512" y2="98039"/>
                          <a14:foregroundMark x1="85433" y1="76471" x2="85827" y2="79739"/>
                          <a14:backgroundMark x1="44094" y1="18954" x2="43701" y2="36601"/>
                          <a14:backgroundMark x1="43701" y1="36601" x2="37008" y2="28758"/>
                          <a14:backgroundMark x1="78740" y1="86928" x2="84252" y2="81046"/>
                          <a14:backgroundMark x1="87008" y1="86275" x2="84646" y2="81046"/>
                          <a14:backgroundMark x1="87795" y1="83660" x2="86220" y2="80392"/>
                          <a14:backgroundMark x1="88976" y1="82353" x2="83465" y2="84967"/>
                          <a14:backgroundMark x1="89370" y1="81699" x2="90551" y2="74510"/>
                          <a14:backgroundMark x1="89370" y1="79085" x2="91732" y2="80392"/>
                          <a14:backgroundMark x1="90945" y1="74510" x2="90551" y2="745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982" r="1982"/>
            <a:stretch>
              <a:fillRect/>
            </a:stretch>
          </p:blipFill>
          <p:spPr>
            <a:xfrm>
              <a:off x="4931516" y="1973539"/>
              <a:ext cx="6563453" cy="411672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127000"/>
            </a:effectLst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F398067-5094-9AA8-B5E9-0FE5F87E8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003" y="1163911"/>
              <a:ext cx="3434798" cy="6281762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D52CCAB3-CBBF-18CE-97B6-4D5087455D5F}"/>
              </a:ext>
            </a:extLst>
          </p:cNvPr>
          <p:cNvSpPr txBox="1"/>
          <p:nvPr/>
        </p:nvSpPr>
        <p:spPr>
          <a:xfrm>
            <a:off x="176574" y="1598730"/>
            <a:ext cx="7548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" sz="2400" b="1" dirty="0"/>
              <a:t>Durch das Wirken GOTTES, des HEILIGEN GEISTES, das BIBELSTUDIUM und unsere Erfahrungen </a:t>
            </a:r>
            <a:br>
              <a:rPr lang="de" sz="2400" b="1" dirty="0"/>
            </a:br>
            <a:r>
              <a:rPr lang="de" sz="2400" b="1" dirty="0"/>
              <a:t>(mit GOTT) werden wir beobachten können, </a:t>
            </a:r>
            <a:br>
              <a:rPr lang="de" sz="2400" b="1" dirty="0"/>
            </a:br>
            <a:r>
              <a:rPr lang="de" sz="2400" b="1" dirty="0"/>
              <a:t>dass "dein Glaube wächst" </a:t>
            </a:r>
            <a:br>
              <a:rPr lang="de" sz="2400" b="1" dirty="0"/>
            </a:br>
            <a:r>
              <a:rPr lang="de" sz="2400" b="1" dirty="0"/>
              <a:t>(2. Thess 1,3):</a:t>
            </a:r>
            <a:br>
              <a:rPr lang="de" sz="2400" b="1" dirty="0"/>
            </a:br>
            <a:r>
              <a:rPr lang="de" sz="2400" b="1" dirty="0"/>
              <a:t>„</a:t>
            </a:r>
            <a:r>
              <a:rPr lang="de-DE" sz="2400" b="1" dirty="0"/>
              <a:t>Wir müssen GOTT allezeit für euch danken, </a:t>
            </a:r>
            <a:br>
              <a:rPr lang="de-DE" sz="2400" b="1" dirty="0"/>
            </a:br>
            <a:r>
              <a:rPr lang="de-DE" sz="2400" b="1" dirty="0"/>
              <a:t>[…], wie es angemessen ist, weil euer Glaube reichlich wächst und die Liebe zueinander </a:t>
            </a:r>
            <a:br>
              <a:rPr lang="de-DE" sz="2400" b="1" dirty="0"/>
            </a:br>
            <a:r>
              <a:rPr lang="de-DE" sz="2400" b="1" dirty="0"/>
              <a:t>bei jedem Einzelnen von euch allen </a:t>
            </a:r>
            <a:br>
              <a:rPr lang="de-DE" sz="2400" b="1" dirty="0"/>
            </a:br>
            <a:r>
              <a:rPr lang="de-DE" sz="2400" b="1" dirty="0"/>
              <a:t>zunimmt, sodass wir selbst uns </a:t>
            </a:r>
            <a:br>
              <a:rPr lang="de-DE" sz="2400" b="1" dirty="0"/>
            </a:br>
            <a:r>
              <a:rPr lang="de-DE" sz="2400" b="1" dirty="0"/>
              <a:t>euer rühmen in den Gemeinden GOTTES </a:t>
            </a:r>
            <a:br>
              <a:rPr lang="de-DE" sz="2400" b="1" dirty="0"/>
            </a:br>
            <a:r>
              <a:rPr lang="de-DE" sz="2400" b="1" dirty="0"/>
              <a:t>wegen eures Ausharrens und Glaubens</a:t>
            </a:r>
            <a:br>
              <a:rPr lang="de-DE" sz="2400" b="1" dirty="0"/>
            </a:br>
            <a:r>
              <a:rPr lang="de-DE" sz="2400" b="1" dirty="0"/>
              <a:t> in allen euren Verfolgungen und Bedrängnissen, </a:t>
            </a:r>
            <a:br>
              <a:rPr lang="de-DE" sz="2400" b="1" dirty="0"/>
            </a:br>
            <a:r>
              <a:rPr lang="de-DE" sz="2400" b="1" dirty="0"/>
              <a:t>die ihr erduldet;“</a:t>
            </a:r>
            <a:endParaRPr lang="de" sz="2400" b="1" dirty="0"/>
          </a:p>
        </p:txBody>
      </p:sp>
    </p:spTree>
    <p:extLst>
      <p:ext uri="{BB962C8B-B14F-4D97-AF65-F5344CB8AC3E}">
        <p14:creationId xmlns:p14="http://schemas.microsoft.com/office/powerpoint/2010/main" val="5170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3000376" y="566"/>
            <a:ext cx="91916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de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GLAUBE UND GEFÜHLE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3000375" y="665483"/>
            <a:ext cx="91916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" b="1" dirty="0">
                <a:solidFill>
                  <a:schemeClr val="accent1"/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chemeClr val="accent1"/>
                </a:solidFill>
                <a:latin typeface="Candara" panose="020E0502030303020204" pitchFamily="34" charset="0"/>
              </a:rPr>
              <a:t>Denn aus Gnade seid ihr gerettet durch Glauben </a:t>
            </a:r>
            <a:br>
              <a:rPr lang="de-DE" b="1" dirty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1"/>
                </a:solidFill>
                <a:latin typeface="Candara" panose="020E0502030303020204" pitchFamily="34" charset="0"/>
              </a:rPr>
              <a:t>und das nicht aus euch: GOTTES Gabe ist es</a:t>
            </a:r>
            <a:r>
              <a:rPr lang="de" b="1" dirty="0">
                <a:solidFill>
                  <a:schemeClr val="accent1"/>
                </a:solidFill>
                <a:latin typeface="Candara" panose="020E0502030303020204" pitchFamily="34" charset="0"/>
              </a:rPr>
              <a:t>." </a:t>
            </a:r>
            <a:r>
              <a:rPr lang="de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(Epheser 2,8)</a:t>
            </a:r>
            <a:endParaRPr lang="es-ES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5645987" y="1942162"/>
            <a:ext cx="5922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" sz="3600" b="1" dirty="0"/>
              <a:t>Ist Glaube ein Gefühl </a:t>
            </a:r>
            <a:br>
              <a:rPr lang="de" sz="3600" b="1" dirty="0"/>
            </a:br>
            <a:r>
              <a:rPr lang="de" sz="3600" b="1" dirty="0"/>
              <a:t>oder </a:t>
            </a:r>
            <a:br>
              <a:rPr lang="de" sz="3600" b="1" dirty="0"/>
            </a:br>
            <a:r>
              <a:rPr lang="de" sz="3600" b="1" dirty="0"/>
              <a:t>eine rationale Handlung?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524" y="1523105"/>
            <a:ext cx="3041429" cy="30414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58993" y="5040596"/>
            <a:ext cx="623887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Antwort auf diese Frage ist wichtig.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 ist nicht dasselbe zu sagen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"Ich FÜHLE mich gerettet"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wie zu sagen: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"Ich WEISS, dass ich gerettet bin."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53AD4CA-178D-D8C9-7571-407A1367BD8A}"/>
              </a:ext>
            </a:extLst>
          </p:cNvPr>
          <p:cNvSpPr/>
          <p:nvPr/>
        </p:nvSpPr>
        <p:spPr>
          <a:xfrm>
            <a:off x="66673" y="35135"/>
            <a:ext cx="2933702" cy="823053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Di,  19. Mai ‘26  - Glaube ist kein Gefühl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F76AA43-3403-3A96-A744-D9B2A1EF9782}"/>
              </a:ext>
            </a:extLst>
          </p:cNvPr>
          <p:cNvGrpSpPr/>
          <p:nvPr/>
        </p:nvGrpSpPr>
        <p:grpSpPr>
          <a:xfrm>
            <a:off x="5959450" y="3162326"/>
            <a:ext cx="5295408" cy="3971554"/>
            <a:chOff x="1377693" y="3159760"/>
            <a:chExt cx="5295408" cy="3971554"/>
          </a:xfrm>
        </p:grpSpPr>
        <p:pic>
          <p:nvPicPr>
            <p:cNvPr id="9" name="Imagen 9">
              <a:extLst>
                <a:ext uri="{FF2B5EF4-FFF2-40B4-BE49-F238E27FC236}">
                  <a16:creationId xmlns:a16="http://schemas.microsoft.com/office/drawing/2014/main" id="{A0C8CB3A-1538-C3A1-28A4-C3F445851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rgbClr val="CE145B">
                  <a:tint val="45000"/>
                  <a:satMod val="400000"/>
                </a:srgbClr>
              </a:duotone>
              <a:alphaModFix amt="9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96" b="89899" l="7955" r="90909">
                          <a14:foregroundMark x1="29545" y1="33838" x2="34848" y2="50505"/>
                          <a14:foregroundMark x1="34848" y1="50505" x2="25000" y2="62626"/>
                          <a14:foregroundMark x1="25000" y1="62626" x2="15530" y2="46970"/>
                          <a14:foregroundMark x1="15530" y1="46970" x2="29924" y2="39394"/>
                          <a14:foregroundMark x1="29924" y1="39394" x2="33712" y2="35354"/>
                          <a14:foregroundMark x1="8333" y1="39394" x2="8333" y2="48485"/>
                          <a14:foregroundMark x1="87879" y1="49495" x2="90909" y2="55051"/>
                          <a14:backgroundMark x1="54167" y1="28788" x2="45833" y2="66162"/>
                          <a14:backgroundMark x1="47348" y1="22727" x2="47727" y2="36364"/>
                          <a14:backgroundMark x1="47727" y1="36364" x2="48106" y2="36869"/>
                          <a14:backgroundMark x1="46591" y1="10606" x2="45076" y2="17677"/>
                          <a14:backgroundMark x1="45076" y1="18182" x2="48106" y2="28283"/>
                          <a14:backgroundMark x1="11364" y1="62121" x2="20076" y2="74747"/>
                          <a14:backgroundMark x1="20076" y1="74747" x2="20076" y2="75758"/>
                          <a14:backgroundMark x1="55682" y1="59091" x2="70455" y2="67172"/>
                          <a14:backgroundMark x1="70455" y1="67172" x2="70455" y2="69192"/>
                          <a14:backgroundMark x1="89773" y1="69697" x2="82576" y2="70707"/>
                        </a14:backgroundRemoval>
                      </a14:imgEffect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694" y="3159760"/>
              <a:ext cx="5295407" cy="397155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FA565AF-F6DA-685D-D759-91E33B994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alphaModFix amt="62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7693" y="3159760"/>
              <a:ext cx="5295407" cy="3971554"/>
            </a:xfrm>
            <a:prstGeom prst="rect">
              <a:avLst/>
            </a:prstGeom>
            <a:effectLst>
              <a:softEdge rad="635000"/>
            </a:effectLst>
          </p:spPr>
        </p:pic>
      </p:grp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2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6D021-8A0B-148B-DAD3-8BE86582F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2BB6C11-4146-7508-E427-1A19603EDAB2}"/>
              </a:ext>
            </a:extLst>
          </p:cNvPr>
          <p:cNvSpPr txBox="1"/>
          <p:nvPr/>
        </p:nvSpPr>
        <p:spPr>
          <a:xfrm>
            <a:off x="3000376" y="566"/>
            <a:ext cx="91916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de" sz="4400" b="1" spc="600" dirty="0">
                <a:ln w="9525">
                  <a:noFill/>
                  <a:prstDash val="solid"/>
                </a:ln>
                <a:solidFill>
                  <a:srgbClr val="9F07C9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GLAUBE</a:t>
            </a:r>
            <a:r>
              <a:rPr lang="de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 UND GEFÜHLE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C434320-C52F-8DDE-002A-193A3C13B1ED}"/>
              </a:ext>
            </a:extLst>
          </p:cNvPr>
          <p:cNvSpPr txBox="1"/>
          <p:nvPr/>
        </p:nvSpPr>
        <p:spPr>
          <a:xfrm>
            <a:off x="3000375" y="729278"/>
            <a:ext cx="91916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" b="1" dirty="0">
                <a:solidFill>
                  <a:schemeClr val="accent1"/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chemeClr val="accent1"/>
                </a:solidFill>
                <a:latin typeface="Candara" panose="020E0502030303020204" pitchFamily="34" charset="0"/>
              </a:rPr>
              <a:t>Denn aus Gnade seid ihr gerettet durch Glauben </a:t>
            </a:r>
            <a:br>
              <a:rPr lang="de-DE" b="1" dirty="0">
                <a:solidFill>
                  <a:schemeClr val="accent1"/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1"/>
                </a:solidFill>
                <a:latin typeface="Candara" panose="020E0502030303020204" pitchFamily="34" charset="0"/>
              </a:rPr>
              <a:t>und das nicht aus euch: GOTTES Gabe ist es</a:t>
            </a:r>
            <a:r>
              <a:rPr lang="de" b="1" dirty="0">
                <a:solidFill>
                  <a:schemeClr val="accent1"/>
                </a:solidFill>
                <a:latin typeface="Candara" panose="020E0502030303020204" pitchFamily="34" charset="0"/>
              </a:rPr>
              <a:t>." </a:t>
            </a:r>
            <a:r>
              <a:rPr lang="de" sz="1400" b="1" dirty="0">
                <a:solidFill>
                  <a:schemeClr val="accent1"/>
                </a:solidFill>
                <a:latin typeface="Candara" panose="020E0502030303020204" pitchFamily="34" charset="0"/>
              </a:rPr>
              <a:t>(Epheser 2,8)</a:t>
            </a:r>
            <a:endParaRPr lang="es-ES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D04BED0-C1BA-1A33-2E34-724E72E6E55E}"/>
              </a:ext>
            </a:extLst>
          </p:cNvPr>
          <p:cNvSpPr/>
          <p:nvPr/>
        </p:nvSpPr>
        <p:spPr>
          <a:xfrm>
            <a:off x="182940" y="119641"/>
            <a:ext cx="2933702" cy="823053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Di,  19. Mai ‘26  - Glaube ist kein Gefühl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DEF402-6967-AE66-80E3-C7D444054059}"/>
              </a:ext>
            </a:extLst>
          </p:cNvPr>
          <p:cNvGrpSpPr/>
          <p:nvPr/>
        </p:nvGrpSpPr>
        <p:grpSpPr>
          <a:xfrm>
            <a:off x="-353665" y="942694"/>
            <a:ext cx="8130348" cy="5526096"/>
            <a:chOff x="112746" y="1136950"/>
            <a:chExt cx="8130348" cy="552609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701AD38-CF5C-22A6-024E-91CCCE30B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746" y="1136950"/>
              <a:ext cx="8130348" cy="5526096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6" name="Imagen 7">
              <a:extLst>
                <a:ext uri="{FF2B5EF4-FFF2-40B4-BE49-F238E27FC236}">
                  <a16:creationId xmlns:a16="http://schemas.microsoft.com/office/drawing/2014/main" id="{F13D63AB-50F1-0934-E642-FEBA9823B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201" y="1383258"/>
              <a:ext cx="7355446" cy="4999405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7" name="Imagen 7">
              <a:extLst>
                <a:ext uri="{FF2B5EF4-FFF2-40B4-BE49-F238E27FC236}">
                  <a16:creationId xmlns:a16="http://schemas.microsoft.com/office/drawing/2014/main" id="{CC13C032-538F-0E32-5FAF-7A1477C33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443" y="1882476"/>
              <a:ext cx="6970823" cy="4737981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6C780BE6-789B-8CEC-4ED5-EC37325A2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321" y="1742552"/>
              <a:ext cx="6643066" cy="4515209"/>
            </a:xfrm>
            <a:prstGeom prst="rect">
              <a:avLst/>
            </a:prstGeom>
            <a:effectLst>
              <a:softEdge rad="635000"/>
            </a:effectLst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05EC1E-500F-CC9A-CDCD-9FC14AB7D517}"/>
              </a:ext>
            </a:extLst>
          </p:cNvPr>
          <p:cNvSpPr txBox="1"/>
          <p:nvPr/>
        </p:nvSpPr>
        <p:spPr>
          <a:xfrm>
            <a:off x="1233063" y="4697561"/>
            <a:ext cx="68745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Wenn wir positiv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auf dieses Geschenk reagieren –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wenn wir beginnen, Glauben auszuüben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erzeugt dieser Glaube in uns Gefühle wie Freude;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Ruhe; ein Gefühl geistlicher Erleichterung;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B4BBD06-D3E8-FCE7-05CE-132262A20B55}"/>
              </a:ext>
            </a:extLst>
          </p:cNvPr>
          <p:cNvSpPr txBox="1"/>
          <p:nvPr/>
        </p:nvSpPr>
        <p:spPr>
          <a:xfrm>
            <a:off x="7776683" y="1544795"/>
            <a:ext cx="452304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Aber fangen wir von vorne an.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Was ist der Ursprung des Glaubens?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Der Glaube kommt von GOTT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 Er gibt ihn uns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als Geschenk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(Röm. 12,3d):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„</a:t>
            </a:r>
            <a:r>
              <a:rPr lang="de-DE" sz="2000" b="1" dirty="0">
                <a:solidFill>
                  <a:srgbClr val="000000"/>
                </a:solidFill>
              </a:rPr>
              <a:t>wie GOTT einem jeden zugeteilt hat das Maß des Glaubens. 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9" name="CuadroTexto 13">
            <a:extLst>
              <a:ext uri="{FF2B5EF4-FFF2-40B4-BE49-F238E27FC236}">
                <a16:creationId xmlns:a16="http://schemas.microsoft.com/office/drawing/2014/main" id="{CA9326B4-2BE5-1621-1541-6B44DCAE298E}"/>
              </a:ext>
            </a:extLst>
          </p:cNvPr>
          <p:cNvSpPr txBox="1"/>
          <p:nvPr/>
        </p:nvSpPr>
        <p:spPr>
          <a:xfrm>
            <a:off x="7574921" y="4551364"/>
            <a:ext cx="45230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(Eph. 2,8):</a:t>
            </a:r>
            <a:br>
              <a:rPr kumimoji="0" lang="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</a:br>
            <a:r>
              <a:rPr kumimoji="0" lang="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„</a:t>
            </a:r>
            <a:r>
              <a:rPr lang="de-DE" sz="2400" b="1" dirty="0">
                <a:solidFill>
                  <a:srgbClr val="000000"/>
                </a:solidFill>
              </a:rPr>
              <a:t>Denn aus GNADE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2400" b="1" dirty="0">
                <a:solidFill>
                  <a:srgbClr val="000000"/>
                </a:solidFill>
              </a:rPr>
              <a:t>seid ihr gerettet durch Glauben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2400" b="1" dirty="0">
                <a:solidFill>
                  <a:srgbClr val="000000"/>
                </a:solidFill>
              </a:rPr>
              <a:t>und das nicht aus euch: </a:t>
            </a:r>
            <a:br>
              <a:rPr lang="de-DE" sz="2400" b="1" dirty="0">
                <a:solidFill>
                  <a:srgbClr val="000000"/>
                </a:solidFill>
              </a:rPr>
            </a:br>
            <a:r>
              <a:rPr lang="de-DE" sz="2400" b="1" dirty="0">
                <a:solidFill>
                  <a:srgbClr val="000000"/>
                </a:solidFill>
              </a:rPr>
              <a:t>GOTTES GABE ist es</a:t>
            </a:r>
            <a:r>
              <a:rPr kumimoji="0" lang="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595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FC6623-4298-3173-75EE-46D693FC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FB29343-5F3C-053F-05FE-343358A7F4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26" y="385286"/>
            <a:ext cx="10811605" cy="6178060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30BD18-38F1-E6E0-8D24-996F355082B2}"/>
              </a:ext>
            </a:extLst>
          </p:cNvPr>
          <p:cNvSpPr txBox="1"/>
          <p:nvPr/>
        </p:nvSpPr>
        <p:spPr>
          <a:xfrm>
            <a:off x="3000376" y="566"/>
            <a:ext cx="919162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de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GLAUBE UND GEFÜHLE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2A15032-F441-845C-4CA9-FAA5E4144D20}"/>
              </a:ext>
            </a:extLst>
          </p:cNvPr>
          <p:cNvSpPr txBox="1"/>
          <p:nvPr/>
        </p:nvSpPr>
        <p:spPr>
          <a:xfrm>
            <a:off x="4971439" y="719344"/>
            <a:ext cx="6432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20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"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Denn aus Gnade seid ihr gerettet durch Glauben </a:t>
            </a:r>
            <a:br>
              <a:rPr lang="de-DE" sz="20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</a:b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und das nicht aus euch: GOTTES Gabe ist es</a:t>
            </a:r>
            <a:r>
              <a:rPr lang="de" sz="20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." </a:t>
            </a:r>
            <a:r>
              <a:rPr lang="de" sz="1600" b="1" dirty="0">
                <a:solidFill>
                  <a:schemeClr val="accent3">
                    <a:lumMod val="75000"/>
                  </a:schemeClr>
                </a:solidFill>
                <a:latin typeface="Candara" panose="020E0502030303020204" pitchFamily="34" charset="0"/>
              </a:rPr>
              <a:t>(Eph 2,8)</a:t>
            </a:r>
            <a:endParaRPr lang="es-ES" sz="2000" b="1" dirty="0">
              <a:solidFill>
                <a:schemeClr val="accent3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EB95BA-2BCE-F53A-AC40-A756E16B1371}"/>
              </a:ext>
            </a:extLst>
          </p:cNvPr>
          <p:cNvSpPr txBox="1"/>
          <p:nvPr/>
        </p:nvSpPr>
        <p:spPr>
          <a:xfrm>
            <a:off x="6402026" y="1427230"/>
            <a:ext cx="3479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" sz="2000" b="1" dirty="0">
                <a:solidFill>
                  <a:schemeClr val="bg1"/>
                </a:solidFill>
              </a:rPr>
              <a:t>Ist Glaube ein Gefühl oder </a:t>
            </a:r>
            <a:br>
              <a:rPr lang="de" sz="2000" b="1" dirty="0">
                <a:solidFill>
                  <a:schemeClr val="bg1"/>
                </a:solidFill>
              </a:rPr>
            </a:br>
            <a:r>
              <a:rPr lang="de" sz="2000" b="1" dirty="0">
                <a:solidFill>
                  <a:schemeClr val="bg1"/>
                </a:solidFill>
              </a:rPr>
              <a:t>eine rationale Handlung?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74A03F-A737-5280-55C1-641ABEB9643E}"/>
              </a:ext>
            </a:extLst>
          </p:cNvPr>
          <p:cNvSpPr txBox="1"/>
          <p:nvPr/>
        </p:nvSpPr>
        <p:spPr>
          <a:xfrm>
            <a:off x="161617" y="6192054"/>
            <a:ext cx="559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Aber GLAUBE selbst ist kein Gefühl; es ist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"Gewissheit" und "Überzeugung„ (Hebr. 11,1). 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7F01E102-330E-705D-8C07-ED1E83A91C82}"/>
              </a:ext>
            </a:extLst>
          </p:cNvPr>
          <p:cNvSpPr/>
          <p:nvPr/>
        </p:nvSpPr>
        <p:spPr>
          <a:xfrm>
            <a:off x="66673" y="35135"/>
            <a:ext cx="2933702" cy="823053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Di,  19. Mai ‘26  - Glaube ist kein Gefühl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94B42044-5CDC-D90D-34DE-BF4CFDD8E2E4}"/>
              </a:ext>
            </a:extLst>
          </p:cNvPr>
          <p:cNvSpPr txBox="1"/>
          <p:nvPr/>
        </p:nvSpPr>
        <p:spPr>
          <a:xfrm>
            <a:off x="5808748" y="5121368"/>
            <a:ext cx="6238874" cy="1938992"/>
          </a:xfrm>
          <a:prstGeom prst="rect">
            <a:avLst/>
          </a:prstGeom>
          <a:solidFill>
            <a:srgbClr val="D7A34B">
              <a:alpha val="89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Es ist nichts, was von unserer Stimmung abhängt. Wenn ich mich schwach fühle oder das Gefühl habe, dass mein Heil weit entfernt ist, dann soll ich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 meisten Glauben üben.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endParaRPr kumimoji="0" lang="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6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038350" y="2356019"/>
            <a:ext cx="10153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WAS IST GLAUBE?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A34B">
            <a:alpha val="73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05" y="1965187"/>
            <a:ext cx="4764064" cy="41290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3933825" y="704851"/>
            <a:ext cx="78867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" b="1" dirty="0">
                <a:latin typeface="Candara" panose="020E0502030303020204" pitchFamily="34" charset="0"/>
              </a:rPr>
              <a:t>"</a:t>
            </a:r>
            <a:r>
              <a:rPr lang="de-DE" b="1" dirty="0">
                <a:latin typeface="Candara" panose="020E0502030303020204" pitchFamily="34" charset="0"/>
              </a:rPr>
              <a:t>Es ist aber der Glaube eine feste Zuversicht dessen, was man hofft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und ein Nichtzweifeln an dem, was man nicht sieht</a:t>
            </a:r>
            <a:r>
              <a:rPr lang="de" b="1" dirty="0">
                <a:latin typeface="Candara" panose="020E0502030303020204" pitchFamily="34" charset="0"/>
              </a:rPr>
              <a:t>." </a:t>
            </a:r>
            <a:r>
              <a:rPr lang="de" sz="1400" b="1" dirty="0">
                <a:latin typeface="Candara" panose="020E0502030303020204" pitchFamily="34" charset="0"/>
              </a:rPr>
              <a:t>(Hebräer 11,1)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5823086" y="1557107"/>
            <a:ext cx="55954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" sz="2000" b="1" dirty="0">
                <a:solidFill>
                  <a:srgbClr val="731717"/>
                </a:solidFill>
                <a:effectLst/>
              </a:rPr>
              <a:t>Hebräer 11,1, 3 und 6 bieten uns eine breite Definition von Glauben. Glaube hat viel mit unserem Gottesverständnis zu tun. Sie führt dazu, an Ihn als Schöpfer und Belohner zu glauben</a:t>
            </a:r>
            <a:r>
              <a:rPr lang="de" sz="2000" b="1" dirty="0">
                <a:solidFill>
                  <a:srgbClr val="731717"/>
                </a:solidFill>
              </a:rPr>
              <a:t>:</a:t>
            </a:r>
            <a:endParaRPr lang="de" sz="2000" b="1" dirty="0">
              <a:solidFill>
                <a:srgbClr val="731717"/>
              </a:solidFill>
              <a:effectLst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3390900" y="0"/>
            <a:ext cx="8801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GLAUBE: DEFINITION U. ENTWICKLUNG</a:t>
            </a:r>
          </a:p>
        </p:txBody>
      </p:sp>
      <p:sp>
        <p:nvSpPr>
          <p:cNvPr id="6" name="Scrollen: horizontal 5">
            <a:extLst>
              <a:ext uri="{FF2B5EF4-FFF2-40B4-BE49-F238E27FC236}">
                <a16:creationId xmlns:a16="http://schemas.microsoft.com/office/drawing/2014/main" id="{872E1E0B-FD74-2C52-43E1-D18C651B185D}"/>
              </a:ext>
            </a:extLst>
          </p:cNvPr>
          <p:cNvSpPr/>
          <p:nvPr/>
        </p:nvSpPr>
        <p:spPr>
          <a:xfrm>
            <a:off x="54998" y="12842"/>
            <a:ext cx="3154927" cy="853023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Mi,  20. Mai ‘26  -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Vorbilder des Glaubens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7495444F-8C2E-5C4E-399A-BA40582237BB}"/>
              </a:ext>
            </a:extLst>
          </p:cNvPr>
          <p:cNvSpPr txBox="1"/>
          <p:nvPr/>
        </p:nvSpPr>
        <p:spPr>
          <a:xfrm>
            <a:off x="5950380" y="3188323"/>
            <a:ext cx="4764065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>
                <a:rot lat="0" lon="0" rev="8700000"/>
              </a:lightRig>
            </a:scene3d>
            <a:sp3d prstMaterial="softEdge"/>
          </a:bodyPr>
          <a:lstStyle/>
          <a:p>
            <a:pPr>
              <a:spcBef>
                <a:spcPts val="600"/>
              </a:spcBef>
            </a:pPr>
            <a:r>
              <a:rPr lang="de" sz="2200" b="1" dirty="0">
                <a:solidFill>
                  <a:srgbClr val="731717"/>
                </a:solidFill>
              </a:rPr>
              <a:t>„</a:t>
            </a:r>
            <a:r>
              <a:rPr lang="de-DE" sz="2200" b="1" dirty="0">
                <a:solidFill>
                  <a:srgbClr val="731717"/>
                </a:solidFill>
              </a:rPr>
              <a:t>1 Es ist aber der </a:t>
            </a:r>
            <a:r>
              <a:rPr lang="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GLAUBE</a:t>
            </a:r>
            <a:r>
              <a:rPr lang="de-DE" sz="2200" b="1" dirty="0">
                <a:solidFill>
                  <a:srgbClr val="731717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de-DE" sz="2200" b="1" dirty="0">
                <a:solidFill>
                  <a:srgbClr val="731717"/>
                </a:solidFill>
              </a:rPr>
            </a:br>
            <a:r>
              <a:rPr lang="de-DE" sz="2200" b="1" dirty="0">
                <a:solidFill>
                  <a:srgbClr val="731717"/>
                </a:solidFill>
              </a:rPr>
              <a:t>eine </a:t>
            </a:r>
            <a:r>
              <a:rPr lang="de-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FESTE ZUVERSICHT </a:t>
            </a:r>
            <a:r>
              <a:rPr lang="de-DE" sz="2200" b="1" dirty="0">
                <a:solidFill>
                  <a:srgbClr val="731717"/>
                </a:solidFill>
              </a:rPr>
              <a:t>dessen, </a:t>
            </a:r>
            <a:br>
              <a:rPr lang="de-DE" sz="2200" b="1" dirty="0">
                <a:solidFill>
                  <a:srgbClr val="731717"/>
                </a:solidFill>
              </a:rPr>
            </a:br>
            <a:r>
              <a:rPr lang="de-DE" sz="2200" b="1" dirty="0">
                <a:solidFill>
                  <a:srgbClr val="731717"/>
                </a:solidFill>
              </a:rPr>
              <a:t>was man hofft </a:t>
            </a:r>
            <a:br>
              <a:rPr lang="de-DE" sz="2200" b="1" dirty="0">
                <a:solidFill>
                  <a:srgbClr val="731717"/>
                </a:solidFill>
              </a:rPr>
            </a:br>
            <a:r>
              <a:rPr lang="de-DE" sz="2200" b="1" dirty="0">
                <a:solidFill>
                  <a:srgbClr val="731717"/>
                </a:solidFill>
              </a:rPr>
              <a:t>und ein </a:t>
            </a:r>
            <a:r>
              <a:rPr lang="de-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NICHTZWEIFELN</a:t>
            </a:r>
            <a:r>
              <a:rPr lang="de-DE" sz="2200" b="1" dirty="0">
                <a:solidFill>
                  <a:srgbClr val="731717"/>
                </a:solidFill>
              </a:rPr>
              <a:t> an dem, </a:t>
            </a:r>
            <a:br>
              <a:rPr lang="de-DE" sz="2200" b="1" dirty="0">
                <a:solidFill>
                  <a:srgbClr val="731717"/>
                </a:solidFill>
              </a:rPr>
            </a:br>
            <a:r>
              <a:rPr lang="de-DE" sz="2200" b="1" dirty="0">
                <a:solidFill>
                  <a:srgbClr val="731717"/>
                </a:solidFill>
              </a:rPr>
              <a:t>was man nicht sieht.“</a:t>
            </a:r>
            <a:endParaRPr lang="de" sz="2200" b="1" dirty="0">
              <a:solidFill>
                <a:srgbClr val="731717"/>
              </a:solidFill>
              <a:effectLst/>
            </a:endParaRPr>
          </a:p>
        </p:txBody>
      </p:sp>
      <p:sp>
        <p:nvSpPr>
          <p:cNvPr id="12" name="CuadroTexto 4">
            <a:extLst>
              <a:ext uri="{FF2B5EF4-FFF2-40B4-BE49-F238E27FC236}">
                <a16:creationId xmlns:a16="http://schemas.microsoft.com/office/drawing/2014/main" id="{1F102231-1AC9-D94A-F304-BE476857A3AD}"/>
              </a:ext>
            </a:extLst>
          </p:cNvPr>
          <p:cNvSpPr txBox="1"/>
          <p:nvPr/>
        </p:nvSpPr>
        <p:spPr>
          <a:xfrm>
            <a:off x="5965961" y="4973427"/>
            <a:ext cx="5102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200" b="1" dirty="0">
                <a:solidFill>
                  <a:srgbClr val="731717"/>
                </a:solidFill>
              </a:rPr>
              <a:t>„3 Durch den </a:t>
            </a:r>
            <a:r>
              <a:rPr lang="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GLAUBEN</a:t>
            </a:r>
            <a:br>
              <a:rPr lang="de-DE" sz="2200" b="1" dirty="0">
                <a:solidFill>
                  <a:srgbClr val="731717"/>
                </a:solidFill>
              </a:rPr>
            </a:br>
            <a:r>
              <a:rPr lang="de-DE" sz="2200" b="1" dirty="0">
                <a:solidFill>
                  <a:srgbClr val="731717"/>
                </a:solidFill>
              </a:rPr>
              <a:t>durch </a:t>
            </a:r>
            <a:r>
              <a:rPr lang="de-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GOTTES WORT geschaffen </a:t>
            </a:r>
            <a:r>
              <a:rPr lang="de-DE" sz="2200" b="1" dirty="0">
                <a:solidFill>
                  <a:srgbClr val="731717"/>
                </a:solidFill>
              </a:rPr>
              <a:t>ist, </a:t>
            </a:r>
            <a:br>
              <a:rPr lang="de-DE" sz="2200" b="1" dirty="0">
                <a:solidFill>
                  <a:srgbClr val="731717"/>
                </a:solidFill>
              </a:rPr>
            </a:br>
            <a:r>
              <a:rPr lang="de-DE" sz="2200" b="1" dirty="0">
                <a:solidFill>
                  <a:srgbClr val="731717"/>
                </a:solidFill>
              </a:rPr>
              <a:t>dass </a:t>
            </a:r>
            <a:r>
              <a:rPr lang="de-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ALLES,</a:t>
            </a:r>
            <a:r>
              <a:rPr lang="de-DE" sz="2200" b="1" dirty="0">
                <a:solidFill>
                  <a:srgbClr val="731717"/>
                </a:solidFill>
              </a:rPr>
              <a:t> was man sieht, </a:t>
            </a:r>
            <a:br>
              <a:rPr lang="de-DE" sz="2200" b="1" dirty="0">
                <a:solidFill>
                  <a:srgbClr val="731717"/>
                </a:solidFill>
              </a:rPr>
            </a:br>
            <a:r>
              <a:rPr lang="de-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aus NICHTS geworden</a:t>
            </a:r>
            <a:r>
              <a:rPr lang="de-DE" sz="2200" b="1" dirty="0">
                <a:solidFill>
                  <a:srgbClr val="731717"/>
                </a:solidFill>
              </a:rPr>
              <a:t> ist.“</a:t>
            </a:r>
            <a:endParaRPr lang="de" sz="2200" b="1" dirty="0">
              <a:solidFill>
                <a:srgbClr val="73171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" grpId="0"/>
      <p:bldP spid="6" grpId="0" uiExpand="1" build="p" animBg="1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A34B">
            <a:alpha val="73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DCC18-3C93-14AC-6365-AB9741E38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322FCA-D8F8-F522-A07D-4E90CD5BC6A7}"/>
              </a:ext>
            </a:extLst>
          </p:cNvPr>
          <p:cNvSpPr txBox="1"/>
          <p:nvPr/>
        </p:nvSpPr>
        <p:spPr>
          <a:xfrm>
            <a:off x="3933825" y="704851"/>
            <a:ext cx="78867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" b="1" dirty="0">
                <a:latin typeface="Candara" panose="020E0502030303020204" pitchFamily="34" charset="0"/>
              </a:rPr>
              <a:t>"</a:t>
            </a:r>
            <a:r>
              <a:rPr lang="de-DE" b="1" dirty="0">
                <a:latin typeface="Candara" panose="020E0502030303020204" pitchFamily="34" charset="0"/>
              </a:rPr>
              <a:t>Es ist aber der Glaube eine feste Zuversicht dessen, was man hofft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und ein Nichtzweifeln an dem, was man nicht sieht</a:t>
            </a:r>
            <a:r>
              <a:rPr lang="de" b="1" dirty="0">
                <a:latin typeface="Candara" panose="020E0502030303020204" pitchFamily="34" charset="0"/>
              </a:rPr>
              <a:t>." </a:t>
            </a:r>
            <a:r>
              <a:rPr lang="de" sz="1400" b="1" dirty="0">
                <a:latin typeface="Candara" panose="020E0502030303020204" pitchFamily="34" charset="0"/>
              </a:rPr>
              <a:t>(Hebräer 11,1)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38475C-A594-7987-7D11-3F1D69504485}"/>
              </a:ext>
            </a:extLst>
          </p:cNvPr>
          <p:cNvSpPr txBox="1"/>
          <p:nvPr/>
        </p:nvSpPr>
        <p:spPr>
          <a:xfrm>
            <a:off x="3390900" y="0"/>
            <a:ext cx="8801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GLAUBE: DEFINITION U. ENTWICKLUNG</a:t>
            </a:r>
          </a:p>
        </p:txBody>
      </p:sp>
      <p:sp>
        <p:nvSpPr>
          <p:cNvPr id="6" name="Scrollen: horizontal 5">
            <a:extLst>
              <a:ext uri="{FF2B5EF4-FFF2-40B4-BE49-F238E27FC236}">
                <a16:creationId xmlns:a16="http://schemas.microsoft.com/office/drawing/2014/main" id="{27EA11D0-8DA9-A39B-2F3A-A95195FB1FAB}"/>
              </a:ext>
            </a:extLst>
          </p:cNvPr>
          <p:cNvSpPr/>
          <p:nvPr/>
        </p:nvSpPr>
        <p:spPr>
          <a:xfrm>
            <a:off x="54998" y="12842"/>
            <a:ext cx="3154927" cy="853023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Mi,  20. Mai ‘26  -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Vorbilder des Glaubens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E789DB-033A-E24C-6322-78A0A0068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85" y="1769142"/>
            <a:ext cx="5976620" cy="4547744"/>
          </a:xfrm>
          <a:prstGeom prst="rect">
            <a:avLst/>
          </a:prstGeom>
          <a:effectLst>
            <a:glow rad="723900">
              <a:schemeClr val="bg1">
                <a:alpha val="97000"/>
              </a:schemeClr>
            </a:glow>
          </a:effectLst>
        </p:spPr>
      </p:pic>
      <p:sp>
        <p:nvSpPr>
          <p:cNvPr id="11" name="CuadroTexto 4">
            <a:extLst>
              <a:ext uri="{FF2B5EF4-FFF2-40B4-BE49-F238E27FC236}">
                <a16:creationId xmlns:a16="http://schemas.microsoft.com/office/drawing/2014/main" id="{C01FAD97-C407-48DF-3509-3ADC6D1AC7D5}"/>
              </a:ext>
            </a:extLst>
          </p:cNvPr>
          <p:cNvSpPr txBox="1"/>
          <p:nvPr/>
        </p:nvSpPr>
        <p:spPr>
          <a:xfrm>
            <a:off x="207847" y="1894524"/>
            <a:ext cx="55549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800" b="1" dirty="0">
                <a:solidFill>
                  <a:srgbClr val="731717"/>
                </a:solidFill>
              </a:rPr>
              <a:t>(Hebr. 11, 6)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solidFill>
                  <a:srgbClr val="731717"/>
                </a:solidFill>
              </a:rPr>
              <a:t>„Aber ohne </a:t>
            </a:r>
            <a:r>
              <a:rPr lang="de-DE" sz="28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GLAUBEN</a:t>
            </a:r>
            <a:r>
              <a:rPr lang="de-DE" sz="2800" b="1" dirty="0">
                <a:solidFill>
                  <a:srgbClr val="731717"/>
                </a:solidFill>
              </a:rPr>
              <a:t> ist’s unmöglich, 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solidFill>
                  <a:srgbClr val="731717"/>
                </a:solidFill>
              </a:rPr>
              <a:t>GOTT zu gefallen; 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solidFill>
                  <a:srgbClr val="731717"/>
                </a:solidFill>
              </a:rPr>
              <a:t>denn wer zu GOTT kommen will, 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solidFill>
                  <a:srgbClr val="731717"/>
                </a:solidFill>
              </a:rPr>
              <a:t>der muss glauben, 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DASS ER IST 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solidFill>
                  <a:srgbClr val="731717"/>
                </a:solidFill>
              </a:rPr>
              <a:t>und dass ER denen,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solidFill>
                  <a:srgbClr val="731717"/>
                </a:solidFill>
              </a:rPr>
              <a:t> die Ihn suchen, 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-DE" sz="28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IHREN LOHN GIBT.“</a:t>
            </a:r>
            <a:endParaRPr lang="de" sz="2400" b="1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glow rad="127000">
                  <a:schemeClr val="bg1"/>
                </a:glow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8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17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D39807-9204-0AD3-53A9-D0B56AE7F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7DE46A-C55A-BD88-0994-BD58F15DFCE7}"/>
              </a:ext>
            </a:extLst>
          </p:cNvPr>
          <p:cNvSpPr txBox="1"/>
          <p:nvPr/>
        </p:nvSpPr>
        <p:spPr>
          <a:xfrm>
            <a:off x="680487" y="965908"/>
            <a:ext cx="78867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" b="1" dirty="0">
                <a:latin typeface="Candara" panose="020E0502030303020204" pitchFamily="34" charset="0"/>
              </a:rPr>
              <a:t>"</a:t>
            </a:r>
            <a:r>
              <a:rPr lang="de-DE" b="1" dirty="0">
                <a:latin typeface="Candara" panose="020E0502030303020204" pitchFamily="34" charset="0"/>
              </a:rPr>
              <a:t>Es ist aber der Glaube eine feste Zuversicht dessen, was man hofft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und ein Nichtzweifeln an dem, was man nicht sieht</a:t>
            </a:r>
            <a:r>
              <a:rPr lang="de" b="1" dirty="0">
                <a:latin typeface="Candara" panose="020E0502030303020204" pitchFamily="34" charset="0"/>
              </a:rPr>
              <a:t>." </a:t>
            </a:r>
            <a:r>
              <a:rPr lang="de" sz="1400" b="1" dirty="0">
                <a:latin typeface="Candara" panose="020E0502030303020204" pitchFamily="34" charset="0"/>
              </a:rPr>
              <a:t>(Hebräer 11,1)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B37C18-1773-857B-27E7-6CDCAFAAD3C1}"/>
              </a:ext>
            </a:extLst>
          </p:cNvPr>
          <p:cNvSpPr txBox="1"/>
          <p:nvPr/>
        </p:nvSpPr>
        <p:spPr>
          <a:xfrm>
            <a:off x="3390900" y="0"/>
            <a:ext cx="8801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GLAUBE: DEFINITION U. ENTWICKLUNG</a:t>
            </a:r>
          </a:p>
        </p:txBody>
      </p:sp>
      <p:sp>
        <p:nvSpPr>
          <p:cNvPr id="6" name="Scrollen: horizontal 5">
            <a:extLst>
              <a:ext uri="{FF2B5EF4-FFF2-40B4-BE49-F238E27FC236}">
                <a16:creationId xmlns:a16="http://schemas.microsoft.com/office/drawing/2014/main" id="{212B5DAD-1FE2-EDF1-F182-6AA5BB1D3CFC}"/>
              </a:ext>
            </a:extLst>
          </p:cNvPr>
          <p:cNvSpPr/>
          <p:nvPr/>
        </p:nvSpPr>
        <p:spPr>
          <a:xfrm>
            <a:off x="54998" y="12842"/>
            <a:ext cx="3154927" cy="853023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Mi,  20. Mai ‘26  -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Vorbilder des Glaubens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5731E03-1C1F-BD55-A7BC-BF334E4933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18" b="97753" l="1767" r="97173">
                        <a14:foregroundMark x1="42403" y1="8427" x2="41343" y2="8989"/>
                        <a14:foregroundMark x1="61484" y1="5618" x2="54770" y2="5618"/>
                        <a14:foregroundMark x1="8840" y1="42697" x2="8481" y2="34270"/>
                        <a14:foregroundMark x1="8912" y1="44382" x2="8840" y2="42697"/>
                        <a14:foregroundMark x1="9894" y1="67416" x2="8912" y2="44382"/>
                        <a14:foregroundMark x1="2851" y1="46629" x2="2120" y2="52247"/>
                        <a14:foregroundMark x1="3143" y1="44382" x2="2851" y2="46629"/>
                        <a14:foregroundMark x1="3362" y1="42697" x2="3143" y2="44382"/>
                        <a14:foregroundMark x1="4240" y1="35955" x2="3362" y2="42697"/>
                        <a14:foregroundMark x1="37305" y1="69663" x2="39576" y2="70787"/>
                        <a14:foregroundMark x1="2120" y1="52247" x2="37305" y2="69663"/>
                        <a14:foregroundMark x1="26855" y1="78652" x2="25442" y2="88202"/>
                        <a14:foregroundMark x1="32155" y1="82022" x2="38516" y2="84270"/>
                        <a14:foregroundMark x1="37482" y1="86015" x2="40636" y2="86517"/>
                        <a14:foregroundMark x1="33604" y1="85399" x2="37465" y2="86013"/>
                        <a14:foregroundMark x1="30035" y1="84831" x2="31897" y2="85127"/>
                        <a14:foregroundMark x1="40636" y1="86517" x2="41696" y2="85393"/>
                        <a14:foregroundMark x1="38820" y1="87172" x2="41696" y2="85393"/>
                        <a14:foregroundMark x1="42169" y1="89257" x2="45583" y2="88202"/>
                        <a14:foregroundMark x1="45583" y1="88202" x2="45583" y2="88202"/>
                        <a14:foregroundMark x1="25442" y1="91573" x2="26502" y2="84831"/>
                        <a14:foregroundMark x1="24735" y1="89888" x2="25005" y2="91388"/>
                        <a14:foregroundMark x1="30742" y1="88764" x2="38516" y2="92135"/>
                        <a14:foregroundMark x1="38516" y1="92135" x2="42049" y2="86517"/>
                        <a14:foregroundMark x1="33569" y1="93258" x2="36749" y2="85955"/>
                        <a14:foregroundMark x1="45230" y1="92697" x2="54417" y2="96067"/>
                        <a14:foregroundMark x1="54417" y1="96067" x2="64664" y2="89888"/>
                        <a14:foregroundMark x1="64664" y1="89888" x2="66078" y2="88202"/>
                        <a14:foregroundMark x1="90459" y1="73596" x2="94700" y2="61798"/>
                        <a14:foregroundMark x1="94700" y1="61798" x2="92933" y2="47753"/>
                        <a14:foregroundMark x1="92933" y1="47753" x2="85866" y2="46067"/>
                        <a14:foregroundMark x1="94700" y1="45506" x2="97173" y2="52809"/>
                        <a14:foregroundMark x1="96466" y1="65730" x2="94700" y2="70787"/>
                        <a14:foregroundMark x1="66078" y1="89888" x2="68905" y2="96067"/>
                        <a14:backgroundMark x1="37000" y1="95278" x2="37661" y2="95337"/>
                        <a14:backgroundMark x1="26855" y1="94382" x2="27985" y2="94482"/>
                        <a14:backgroundMark x1="22968" y1="97753" x2="28022" y2="94405"/>
                        <a14:backgroundMark x1="25088" y1="34270" x2="25088" y2="34270"/>
                        <a14:backgroundMark x1="30035" y1="35393" x2="30035" y2="35393"/>
                        <a14:backgroundMark x1="63958" y1="77528" x2="63958" y2="77528"/>
                        <a14:backgroundMark x1="39576" y1="74157" x2="39576" y2="74157"/>
                        <a14:backgroundMark x1="40636" y1="69663" x2="40636" y2="69663"/>
                        <a14:backgroundMark x1="40283" y1="71910" x2="40283" y2="71910"/>
                        <a14:backgroundMark x1="39576" y1="73034" x2="39576" y2="73034"/>
                        <a14:backgroundMark x1="39576" y1="72472" x2="39576" y2="72472"/>
                        <a14:backgroundMark x1="1413" y1="46629" x2="1413" y2="46629"/>
                        <a14:backgroundMark x1="3180" y1="44382" x2="3180" y2="44382"/>
                        <a14:backgroundMark x1="0" y1="56742" x2="0" y2="56742"/>
                        <a14:backgroundMark x1="2827" y1="42697" x2="2827" y2="426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900" y="2155894"/>
            <a:ext cx="6999296" cy="440238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B110E9B-A01C-A553-FA06-7028B2BB7AE7}"/>
              </a:ext>
            </a:extLst>
          </p:cNvPr>
          <p:cNvSpPr txBox="1"/>
          <p:nvPr/>
        </p:nvSpPr>
        <p:spPr>
          <a:xfrm>
            <a:off x="6112312" y="2238547"/>
            <a:ext cx="643752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" sz="2800" b="1" dirty="0">
                <a:solidFill>
                  <a:srgbClr val="731717"/>
                </a:solidFill>
                <a:effectLst/>
              </a:rPr>
              <a:t>Im weiteren Verlauf des Kapitels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erläutert Paulus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den </a:t>
            </a:r>
            <a:r>
              <a:rPr lang="de" sz="32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GLAUBEN</a:t>
            </a:r>
            <a:r>
              <a:rPr lang="de-DE" sz="32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 </a:t>
            </a:r>
            <a:br>
              <a:rPr lang="de-DE" sz="2800" b="1" dirty="0">
                <a:solidFill>
                  <a:srgbClr val="731717"/>
                </a:solidFill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vieler Männer und Frauen,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die uns als BEISPIEL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und ERMUTIGUNG dienen,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nicht den MUT zu verlieren,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während wir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auf die Belohnung </a:t>
            </a:r>
            <a:br>
              <a:rPr lang="de" sz="2800" b="1" dirty="0">
                <a:solidFill>
                  <a:srgbClr val="731717"/>
                </a:solidFill>
                <a:effectLst/>
              </a:rPr>
            </a:br>
            <a:r>
              <a:rPr lang="de" sz="2800" b="1" dirty="0">
                <a:solidFill>
                  <a:srgbClr val="731717"/>
                </a:solidFill>
                <a:effectLst/>
              </a:rPr>
              <a:t>warten.</a:t>
            </a:r>
          </a:p>
        </p:txBody>
      </p:sp>
    </p:spTree>
    <p:extLst>
      <p:ext uri="{BB962C8B-B14F-4D97-AF65-F5344CB8AC3E}">
        <p14:creationId xmlns:p14="http://schemas.microsoft.com/office/powerpoint/2010/main" val="101499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A34B">
            <a:alpha val="73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65C48-2118-B97D-531D-C3D8A2610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273072-3602-0D36-1036-F788BA72556D}"/>
              </a:ext>
            </a:extLst>
          </p:cNvPr>
          <p:cNvSpPr txBox="1"/>
          <p:nvPr/>
        </p:nvSpPr>
        <p:spPr>
          <a:xfrm>
            <a:off x="3933825" y="666751"/>
            <a:ext cx="78867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" b="1" dirty="0">
                <a:latin typeface="Candara" panose="020E0502030303020204" pitchFamily="34" charset="0"/>
              </a:rPr>
              <a:t>"</a:t>
            </a:r>
            <a:r>
              <a:rPr lang="de-DE" b="1" dirty="0">
                <a:latin typeface="Candara" panose="020E0502030303020204" pitchFamily="34" charset="0"/>
              </a:rPr>
              <a:t>Es ist aber der Glaube eine feste Zuversicht dessen, was man hofft </a:t>
            </a:r>
            <a:br>
              <a:rPr lang="de-DE" b="1" dirty="0">
                <a:latin typeface="Candara" panose="020E0502030303020204" pitchFamily="34" charset="0"/>
              </a:rPr>
            </a:br>
            <a:r>
              <a:rPr lang="de-DE" b="1" dirty="0">
                <a:latin typeface="Candara" panose="020E0502030303020204" pitchFamily="34" charset="0"/>
              </a:rPr>
              <a:t>und ein Nichtzweifeln an dem, was man nicht sieht</a:t>
            </a:r>
            <a:r>
              <a:rPr lang="de" b="1" dirty="0">
                <a:latin typeface="Candara" panose="020E0502030303020204" pitchFamily="34" charset="0"/>
              </a:rPr>
              <a:t>." </a:t>
            </a:r>
            <a:r>
              <a:rPr lang="de" sz="1400" b="1" dirty="0">
                <a:latin typeface="Candara" panose="020E0502030303020204" pitchFamily="34" charset="0"/>
              </a:rPr>
              <a:t>(Hebräer 11,1)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2B322E5-4ED1-29DE-39E9-FF683FA3A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782952"/>
              </p:ext>
            </p:extLst>
          </p:nvPr>
        </p:nvGraphicFramePr>
        <p:xfrm>
          <a:off x="283441" y="2078260"/>
          <a:ext cx="11460884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661F84-2349-327C-D008-BA3486B6EB82}"/>
              </a:ext>
            </a:extLst>
          </p:cNvPr>
          <p:cNvSpPr txBox="1"/>
          <p:nvPr/>
        </p:nvSpPr>
        <p:spPr>
          <a:xfrm>
            <a:off x="145625" y="1475007"/>
            <a:ext cx="11900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de" sz="2000" b="1" dirty="0">
                <a:solidFill>
                  <a:srgbClr val="731717"/>
                </a:solidFill>
                <a:effectLst/>
              </a:rPr>
              <a:t>Wie wir gesehen haben, haben wir nicht alle das gleiche Maß an </a:t>
            </a:r>
            <a:r>
              <a:rPr lang="de" sz="20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GLAUBEN</a:t>
            </a:r>
            <a:r>
              <a:rPr lang="de" sz="2000" b="1" dirty="0">
                <a:solidFill>
                  <a:srgbClr val="731717"/>
                </a:solidFill>
                <a:effectLst/>
              </a:rPr>
              <a:t>. </a:t>
            </a:r>
            <a:br>
              <a:rPr lang="de" sz="2000" b="1" dirty="0">
                <a:solidFill>
                  <a:srgbClr val="731717"/>
                </a:solidFill>
                <a:effectLst/>
              </a:rPr>
            </a:br>
            <a:r>
              <a:rPr lang="de" sz="2000" b="1" dirty="0">
                <a:solidFill>
                  <a:srgbClr val="731717"/>
                </a:solidFill>
                <a:effectLst/>
              </a:rPr>
              <a:t>Wie kann ich den Glauben, den ich habe, entwickeln, sei es ein wenig oder ein bisschen?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D9F071-B2AF-A057-8222-3A462FE2F2A8}"/>
              </a:ext>
            </a:extLst>
          </p:cNvPr>
          <p:cNvSpPr txBox="1"/>
          <p:nvPr/>
        </p:nvSpPr>
        <p:spPr>
          <a:xfrm>
            <a:off x="3390900" y="0"/>
            <a:ext cx="8801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GLAUBE: DEFINITION U. ENTWICKLUNG</a:t>
            </a:r>
          </a:p>
        </p:txBody>
      </p:sp>
      <p:sp>
        <p:nvSpPr>
          <p:cNvPr id="6" name="Scrollen: horizontal 5">
            <a:extLst>
              <a:ext uri="{FF2B5EF4-FFF2-40B4-BE49-F238E27FC236}">
                <a16:creationId xmlns:a16="http://schemas.microsoft.com/office/drawing/2014/main" id="{1F588549-7BF9-63C4-3A56-D3E070FC09DE}"/>
              </a:ext>
            </a:extLst>
          </p:cNvPr>
          <p:cNvSpPr/>
          <p:nvPr/>
        </p:nvSpPr>
        <p:spPr>
          <a:xfrm>
            <a:off x="54998" y="12842"/>
            <a:ext cx="3154927" cy="853023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Mi,  20. Mai ‘26  -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Vorbilder des Glaubens</a:t>
            </a:r>
            <a:endParaRPr lang="de" sz="2000" b="1" i="1" dirty="0">
              <a:solidFill>
                <a:srgbClr val="011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4604" b="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AA625222-3B5C-7D77-6B61-FAE8B990EDA7}"/>
              </a:ext>
            </a:extLst>
          </p:cNvPr>
          <p:cNvSpPr txBox="1"/>
          <p:nvPr/>
        </p:nvSpPr>
        <p:spPr>
          <a:xfrm>
            <a:off x="5995851" y="1558415"/>
            <a:ext cx="5857659" cy="617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  <a:t>“Es ist aber der </a:t>
            </a:r>
            <a:r>
              <a:rPr kumimoji="0" lang="de" sz="4800" b="1" i="0" u="none" strike="noStrike" cap="none" spc="0" normalizeH="0" baseline="0" noProof="0">
                <a:ln w="6600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AB7532"/>
                </a:highlight>
                <a:uLnTx/>
                <a:uFillTx/>
                <a:latin typeface="Candara" panose="020E0502030303020204" pitchFamily="34" charset="0"/>
              </a:rPr>
              <a:t>GLAUBE</a:t>
            </a:r>
            <a:endParaRPr kumimoji="0" lang="en-US" sz="4000" b="1" i="0" u="none" strike="noStrike" cap="none" spc="0" normalizeH="0" baseline="0" noProof="0">
              <a:ln w="6600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highlight>
                <a:srgbClr val="AB7532"/>
              </a:highlight>
              <a:uLnTx/>
              <a:uFillTx/>
              <a:latin typeface="Candara" panose="020E0502030303020204" pitchFamily="34" charset="0"/>
            </a:endParaRPr>
          </a:p>
          <a:p>
            <a:pPr marR="0"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" sz="2000" b="1" i="0" u="none" strike="noStrike" cap="none" spc="0" normalizeH="0" baseline="0" noProof="0">
                <a:ln w="6600">
                  <a:noFill/>
                  <a:prstDash val="solid"/>
                </a:ln>
                <a:highlight>
                  <a:srgbClr val="AB7532"/>
                </a:highlight>
                <a:uLnTx/>
                <a:uFillTx/>
                <a:latin typeface="Candara" panose="020E0502030303020204" pitchFamily="34" charset="0"/>
              </a:rPr>
              <a:t> </a:t>
            </a:r>
            <a:br>
              <a:rPr kumimoji="0" lang="en-US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</a:br>
            <a:r>
              <a:rPr kumimoji="0" lang="de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  <a:t>eine FESTE ZUVERSICHT dessen, </a:t>
            </a:r>
            <a:br>
              <a:rPr kumimoji="0" lang="en-US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</a:br>
            <a:r>
              <a:rPr kumimoji="0" lang="de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  <a:t>was man hofft </a:t>
            </a:r>
            <a:br>
              <a:rPr kumimoji="0" lang="en-US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</a:br>
            <a:r>
              <a:rPr kumimoji="0" lang="de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  <a:t>und ein NICHTZWEIFELN an dem, </a:t>
            </a:r>
            <a:br>
              <a:rPr kumimoji="0" lang="en-US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</a:br>
            <a:r>
              <a:rPr kumimoji="0" lang="de" sz="40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  <a:t>was man nicht sieht.”</a:t>
            </a:r>
          </a:p>
          <a:p>
            <a:pPr marR="0" lvl="0" algn="ctr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" sz="3600" b="1" i="0" u="none" strike="noStrike" cap="none" spc="0" normalizeH="0" baseline="0" noProof="0">
                <a:ln w="6600">
                  <a:noFill/>
                  <a:prstDash val="solid"/>
                </a:ln>
                <a:uLnTx/>
                <a:uFillTx/>
                <a:latin typeface="Candara" panose="020E0502030303020204" pitchFamily="34" charset="0"/>
              </a:rPr>
              <a:t>(Hebräer 11:1)</a:t>
            </a:r>
          </a:p>
        </p:txBody>
      </p:sp>
      <p:pic>
        <p:nvPicPr>
          <p:cNvPr id="4" name="Grafik 3" descr="Ein Bild, das Schrift, Handschrift, Grafiken, Schwarz enthält.&#10;&#10;KI-generierte Inhalte können fehlerhaft sein.">
            <a:extLst>
              <a:ext uri="{FF2B5EF4-FFF2-40B4-BE49-F238E27FC236}">
                <a16:creationId xmlns:a16="http://schemas.microsoft.com/office/drawing/2014/main" id="{BC3D577B-9475-183B-1B14-958D0DD99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02335">
            <a:off x="3994851" y="5318285"/>
            <a:ext cx="3174832" cy="20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F5999-969F-285A-AB0E-DBB4FA174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DAD99C-C15F-3B34-2201-7BBC71C8617D}"/>
              </a:ext>
            </a:extLst>
          </p:cNvPr>
          <p:cNvSpPr txBox="1"/>
          <p:nvPr/>
        </p:nvSpPr>
        <p:spPr>
          <a:xfrm>
            <a:off x="3599547" y="484428"/>
            <a:ext cx="7591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DER GLAUBE </a:t>
            </a:r>
            <a:r>
              <a:rPr lang="de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98D3A3-32D5-69A6-ED55-CB678B406426}"/>
              </a:ext>
            </a:extLst>
          </p:cNvPr>
          <p:cNvSpPr txBox="1"/>
          <p:nvPr/>
        </p:nvSpPr>
        <p:spPr>
          <a:xfrm>
            <a:off x="0" y="2248478"/>
            <a:ext cx="5605513" cy="3416320"/>
          </a:xfrm>
          <a:prstGeom prst="rect">
            <a:avLst/>
          </a:prstGeom>
          <a:solidFill>
            <a:srgbClr val="D7A34B">
              <a:alpha val="62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"Hier ist </a:t>
            </a:r>
            <a:b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</a:br>
            <a: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die Geduld der Heiligen. </a:t>
            </a:r>
            <a:b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</a:br>
            <a: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Hier sind die, </a:t>
            </a:r>
            <a:b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</a:br>
            <a: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die die Gebote GOTTES </a:t>
            </a:r>
            <a:b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</a:br>
            <a:r>
              <a:rPr lang="de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und den Glauben JESU halten" </a:t>
            </a:r>
          </a:p>
          <a:p>
            <a:pPr algn="ctr"/>
            <a:endParaRPr lang="de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de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(Offbg 14,12)</a:t>
            </a:r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59509189-4E73-147E-59F9-B08F07911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73" y="1795475"/>
            <a:ext cx="4372742" cy="43727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F4B6DDA9-F646-9B5F-C089-ED93EF9A026A}"/>
              </a:ext>
            </a:extLst>
          </p:cNvPr>
          <p:cNvSpPr/>
          <p:nvPr/>
        </p:nvSpPr>
        <p:spPr>
          <a:xfrm>
            <a:off x="52940" y="0"/>
            <a:ext cx="2642636" cy="1028700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Do,  21. Mai ‘26  -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Der Glaube JESU</a:t>
            </a:r>
            <a:endParaRPr lang="de" sz="2000" b="1" i="1" dirty="0">
              <a:solidFill>
                <a:srgbClr val="011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A34B">
            <a:alpha val="78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4600575" y="0"/>
            <a:ext cx="7591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DER GLAUBE </a:t>
            </a:r>
            <a:r>
              <a:rPr lang="de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3371850" y="623246"/>
            <a:ext cx="882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"Hier ist die Geduld der Heiligen. </a:t>
            </a:r>
            <a:br>
              <a:rPr lang="de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</a:br>
            <a:r>
              <a:rPr lang="de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Hier sind die, die die Gebote GOTTES und den Glauben JESU halten" </a:t>
            </a:r>
            <a:r>
              <a:rPr lang="de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(Offbg 14,12)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288799"/>
            <a:ext cx="12098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" sz="2000" b="1" dirty="0"/>
              <a:t>Wir, die Gläubigen, die in der Nähe der Wiederkunft Jesu leben, </a:t>
            </a:r>
            <a:br>
              <a:rPr lang="de" sz="2000" b="1" dirty="0"/>
            </a:br>
            <a:r>
              <a:rPr lang="de" sz="2000" b="1" dirty="0"/>
              <a:t>unterscheiden uns durch zwei Dinge, die wir "halten" (also gehorchen oder bewahren müssen): </a:t>
            </a:r>
            <a:br>
              <a:rPr lang="de" sz="2000" b="1" dirty="0"/>
            </a:br>
            <a:r>
              <a:rPr lang="de" sz="2000" b="1" dirty="0"/>
              <a:t>die </a:t>
            </a:r>
            <a:r>
              <a:rPr lang="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GEBOTE</a:t>
            </a:r>
            <a:r>
              <a:rPr lang="de" sz="2000" b="1" dirty="0"/>
              <a:t> und den </a:t>
            </a:r>
            <a:r>
              <a:rPr lang="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GLAUBEN JESU </a:t>
            </a:r>
            <a:r>
              <a:rPr lang="de" sz="2000" b="1" dirty="0"/>
              <a:t>(Off. 14,12).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185050"/>
              </p:ext>
            </p:extLst>
          </p:nvPr>
        </p:nvGraphicFramePr>
        <p:xfrm>
          <a:off x="124535" y="3437694"/>
          <a:ext cx="11817256" cy="330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46522" y="2343089"/>
            <a:ext cx="120989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Das 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GESETZ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(die Gebote) 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 das 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EVANGELIUM </a:t>
            </a:r>
            <a:r>
              <a:rPr lang="de" sz="2400" b="1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glow rad="127000">
                    <a:schemeClr val="bg1"/>
                  </a:glow>
                  <a:outerShdw blurRad="12700" dist="25400" dir="2700000" algn="tl" rotWithShape="0">
                    <a:srgbClr val="C00000"/>
                  </a:outerShdw>
                </a:effectLst>
              </a:rPr>
              <a:t>(Glaube) 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sind miteinander verflochten.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 kannst nicht gehorchen, ohne Glauben zu haben, noch glauben, ohne zu gehorchen.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Aber was bedeutet "der Glaube Jesu"?</a:t>
            </a:r>
          </a:p>
        </p:txBody>
      </p:sp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0AEB73C6-9248-C3BC-713F-CC7F4E5E923E}"/>
              </a:ext>
            </a:extLst>
          </p:cNvPr>
          <p:cNvSpPr/>
          <p:nvPr/>
        </p:nvSpPr>
        <p:spPr>
          <a:xfrm>
            <a:off x="52940" y="0"/>
            <a:ext cx="2642636" cy="1028700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Do,  21. Mai ‘26  -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Der Glaube JESU</a:t>
            </a:r>
            <a:endParaRPr lang="de" sz="2000" b="1" i="1" dirty="0">
              <a:solidFill>
                <a:srgbClr val="011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" grpId="0" uiExpand="1">
        <p:bldSub>
          <a:bldDgm bld="one"/>
        </p:bldSub>
      </p:bldGraphic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E9D70B-D3C8-AF9A-2832-D63B51671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D5A481-BA0B-E3ED-F84B-0EE94C69F824}"/>
              </a:ext>
            </a:extLst>
          </p:cNvPr>
          <p:cNvSpPr txBox="1"/>
          <p:nvPr/>
        </p:nvSpPr>
        <p:spPr>
          <a:xfrm>
            <a:off x="2300287" y="80467"/>
            <a:ext cx="75914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DER GLAUBE </a:t>
            </a:r>
            <a:r>
              <a:rPr lang="de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JESU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0B9483-1887-7289-6EE3-A5931C9ADA12}"/>
              </a:ext>
            </a:extLst>
          </p:cNvPr>
          <p:cNvSpPr txBox="1"/>
          <p:nvPr/>
        </p:nvSpPr>
        <p:spPr>
          <a:xfrm>
            <a:off x="193157" y="1044640"/>
            <a:ext cx="797663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" sz="2000" b="1" dirty="0"/>
              <a:t>Indem wir an JESUS glauben, sind wir </a:t>
            </a:r>
            <a:r>
              <a:rPr lang="de" sz="2000" b="1" dirty="0">
                <a:solidFill>
                  <a:srgbClr val="C00000"/>
                </a:solidFill>
              </a:rPr>
              <a:t>gerechtfertigt</a:t>
            </a:r>
            <a:r>
              <a:rPr lang="de" sz="2000" b="1" dirty="0"/>
              <a:t>, </a:t>
            </a:r>
            <a:br>
              <a:rPr lang="de" sz="2000" b="1" dirty="0"/>
            </a:br>
            <a:r>
              <a:rPr lang="de" sz="2000" b="1" dirty="0">
                <a:solidFill>
                  <a:srgbClr val="0070C0"/>
                </a:solidFill>
              </a:rPr>
              <a:t>geweiht </a:t>
            </a:r>
            <a:r>
              <a:rPr lang="de" sz="2000" b="1" dirty="0"/>
              <a:t>und werden </a:t>
            </a:r>
            <a:r>
              <a:rPr lang="de" sz="2000" b="1" dirty="0">
                <a:highlight>
                  <a:srgbClr val="FFFF00"/>
                </a:highlight>
              </a:rPr>
              <a:t>Kinder Gottes </a:t>
            </a:r>
            <a:r>
              <a:rPr lang="de" sz="2000" b="1" dirty="0"/>
              <a:t>genannt:</a:t>
            </a:r>
          </a:p>
          <a:p>
            <a:pPr>
              <a:spcBef>
                <a:spcPts val="600"/>
              </a:spcBef>
            </a:pPr>
            <a:r>
              <a:rPr lang="de" sz="2000" b="1" dirty="0">
                <a:solidFill>
                  <a:srgbClr val="C00000"/>
                </a:solidFill>
              </a:rPr>
              <a:t>(Röm. 5,1):</a:t>
            </a:r>
            <a:br>
              <a:rPr lang="de" sz="2000" b="1" dirty="0"/>
            </a:br>
            <a:r>
              <a:rPr lang="de" sz="2000" b="1" dirty="0"/>
              <a:t>„</a:t>
            </a:r>
            <a:r>
              <a:rPr lang="de-DE" sz="2000" b="1" dirty="0"/>
              <a:t>Da wir nun </a:t>
            </a:r>
            <a:r>
              <a:rPr lang="de-DE" sz="2000" b="1" dirty="0">
                <a:solidFill>
                  <a:srgbClr val="C00000"/>
                </a:solidFill>
              </a:rPr>
              <a:t>gerechtfertigt </a:t>
            </a:r>
            <a:r>
              <a:rPr lang="de-DE" sz="2000" b="1" dirty="0"/>
              <a:t>geworden sind </a:t>
            </a:r>
            <a:br>
              <a:rPr lang="de-DE" sz="2000" b="1" dirty="0"/>
            </a:br>
            <a:r>
              <a:rPr lang="de-DE" sz="2000" b="1" dirty="0"/>
              <a:t>durch den GLAUBEN, </a:t>
            </a:r>
            <a:br>
              <a:rPr lang="de-DE" sz="2000" b="1" dirty="0"/>
            </a:br>
            <a:r>
              <a:rPr lang="de-DE" sz="2000" b="1" dirty="0"/>
              <a:t>haben wir Frieden mit GOTT </a:t>
            </a:r>
            <a:br>
              <a:rPr lang="de-DE" sz="2000" b="1" dirty="0"/>
            </a:br>
            <a:r>
              <a:rPr lang="de-DE" sz="2000" b="1" dirty="0"/>
              <a:t>durch unsern HERRN JESUS CHRISTUS.“</a:t>
            </a:r>
          </a:p>
          <a:p>
            <a:pPr>
              <a:spcBef>
                <a:spcPts val="600"/>
              </a:spcBef>
            </a:pPr>
            <a:r>
              <a:rPr lang="de" sz="2000" b="1" dirty="0">
                <a:solidFill>
                  <a:srgbClr val="0070C0"/>
                </a:solidFill>
              </a:rPr>
              <a:t>(Apg. 26,18):</a:t>
            </a:r>
            <a:br>
              <a:rPr lang="de" sz="2000" b="1" dirty="0">
                <a:solidFill>
                  <a:srgbClr val="0070C0"/>
                </a:solidFill>
              </a:rPr>
            </a:br>
            <a:r>
              <a:rPr lang="de" sz="2000" b="1" dirty="0"/>
              <a:t>„</a:t>
            </a:r>
            <a:r>
              <a:rPr lang="de-DE" sz="2000" b="1" dirty="0"/>
              <a:t>um ihre Augen aufzutun, dass sie sich bekehren </a:t>
            </a:r>
            <a:br>
              <a:rPr lang="de-DE" sz="2000" b="1" dirty="0"/>
            </a:br>
            <a:r>
              <a:rPr lang="de-DE" sz="2000" b="1" dirty="0"/>
              <a:t>von der Finsternis zum LICHT </a:t>
            </a:r>
            <a:br>
              <a:rPr lang="de-DE" sz="2000" b="1" dirty="0"/>
            </a:br>
            <a:r>
              <a:rPr lang="de-DE" sz="2000" b="1" dirty="0"/>
              <a:t>und von der Gewalt des Satans zu GOTT. </a:t>
            </a:r>
            <a:br>
              <a:rPr lang="de-DE" sz="2000" b="1" dirty="0"/>
            </a:br>
            <a:r>
              <a:rPr lang="de-DE" sz="2000" b="1" dirty="0"/>
              <a:t>So werden sie Vergebung der Sünden empfangen </a:t>
            </a:r>
            <a:br>
              <a:rPr lang="de-DE" sz="2000" b="1" dirty="0"/>
            </a:br>
            <a:r>
              <a:rPr lang="de-DE" sz="2000" b="1" dirty="0"/>
              <a:t>und das Erbteil mit denen, die </a:t>
            </a:r>
            <a:r>
              <a:rPr lang="de-DE" sz="2000" b="1" dirty="0">
                <a:solidFill>
                  <a:srgbClr val="0070C0"/>
                </a:solidFill>
              </a:rPr>
              <a:t>geheiligt</a:t>
            </a:r>
            <a:r>
              <a:rPr lang="de-DE" sz="2000" b="1" dirty="0"/>
              <a:t> sind </a:t>
            </a:r>
            <a:br>
              <a:rPr lang="de-DE" sz="2000" b="1" dirty="0"/>
            </a:br>
            <a:r>
              <a:rPr lang="de-DE" sz="2000" b="1" dirty="0"/>
              <a:t>durch den Glauben an Mich.“</a:t>
            </a:r>
          </a:p>
          <a:p>
            <a:pPr>
              <a:spcBef>
                <a:spcPts val="600"/>
              </a:spcBef>
            </a:pPr>
            <a:r>
              <a:rPr lang="de" sz="2000" b="1" dirty="0">
                <a:highlight>
                  <a:srgbClr val="FFFF00"/>
                </a:highlight>
              </a:rPr>
              <a:t>(Joh. 1,12):</a:t>
            </a:r>
            <a:br>
              <a:rPr lang="de" sz="2000" b="1" dirty="0"/>
            </a:br>
            <a:r>
              <a:rPr lang="de" sz="2000" b="1" dirty="0"/>
              <a:t>„</a:t>
            </a:r>
            <a:r>
              <a:rPr lang="de-DE" sz="2000" b="1" dirty="0"/>
              <a:t> Wie viele ihn aber aufnahmen, denen gab er Macht, </a:t>
            </a:r>
            <a:br>
              <a:rPr lang="de-DE" sz="2000" b="1" dirty="0"/>
            </a:br>
            <a:r>
              <a:rPr lang="de-DE" sz="2000" b="1" dirty="0">
                <a:highlight>
                  <a:srgbClr val="FFFF00"/>
                </a:highlight>
              </a:rPr>
              <a:t>GOTTES Kinder</a:t>
            </a:r>
            <a:r>
              <a:rPr lang="de-DE" sz="2000" b="1" dirty="0"/>
              <a:t> zu werden: </a:t>
            </a:r>
            <a:br>
              <a:rPr lang="de-DE" sz="2000" b="1" dirty="0"/>
            </a:br>
            <a:r>
              <a:rPr lang="de-DE" sz="2000" b="1" dirty="0"/>
              <a:t>denen, die an seinen Namen glauben,“</a:t>
            </a:r>
            <a:endParaRPr lang="de" sz="2000" b="1" dirty="0"/>
          </a:p>
        </p:txBody>
      </p:sp>
      <p:sp>
        <p:nvSpPr>
          <p:cNvPr id="10" name="Scrollen: horizontal 9">
            <a:extLst>
              <a:ext uri="{FF2B5EF4-FFF2-40B4-BE49-F238E27FC236}">
                <a16:creationId xmlns:a16="http://schemas.microsoft.com/office/drawing/2014/main" id="{5A62774A-47C0-2897-6F2B-1464608832E2}"/>
              </a:ext>
            </a:extLst>
          </p:cNvPr>
          <p:cNvSpPr/>
          <p:nvPr/>
        </p:nvSpPr>
        <p:spPr>
          <a:xfrm>
            <a:off x="81515" y="47625"/>
            <a:ext cx="2642636" cy="1028700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Do,  21. Mai ‘26  -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Der Glaube JESU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1EEA880-E0E7-AE1B-25DB-D459C8190F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60" y="561975"/>
            <a:ext cx="5471383" cy="621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5D8B091-C8D8-4C3F-27C7-570992DC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3"/>
          <a:stretch>
            <a:fillRect/>
          </a:stretch>
        </p:blipFill>
        <p:spPr>
          <a:xfrm>
            <a:off x="995223" y="-122108"/>
            <a:ext cx="10697077" cy="6840306"/>
          </a:xfrm>
          <a:prstGeom prst="rect">
            <a:avLst/>
          </a:prstGeom>
          <a:effectLst>
            <a:glow rad="723900">
              <a:schemeClr val="bg1">
                <a:alpha val="97000"/>
              </a:schemeClr>
            </a:glo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406805" y="924632"/>
            <a:ext cx="493695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"Dann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vertraue darauf,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dass der HERR JESUS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dich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Schritt für Schritt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auf den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richtigen Weg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führt.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D7CC41AC-D20B-2E4F-9B76-0011BEBF7E0B}"/>
              </a:ext>
            </a:extLst>
          </p:cNvPr>
          <p:cNvSpPr txBox="1"/>
          <p:nvPr/>
        </p:nvSpPr>
        <p:spPr>
          <a:xfrm>
            <a:off x="5475836" y="293894"/>
            <a:ext cx="583815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Du kannst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bei jedem Schritt,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den du voranschreitest,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Gewissheit und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Stärke beziehen,…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664E9091-1799-5398-288A-30213C7AA876}"/>
              </a:ext>
            </a:extLst>
          </p:cNvPr>
          <p:cNvSpPr txBox="1"/>
          <p:nvPr/>
        </p:nvSpPr>
        <p:spPr>
          <a:xfrm>
            <a:off x="6293159" y="3521435"/>
            <a:ext cx="4203512" cy="2062103"/>
          </a:xfrm>
          <a:prstGeom prst="rect">
            <a:avLst/>
          </a:prstGeom>
          <a:solidFill>
            <a:schemeClr val="bg1">
              <a:alpha val="61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de" sz="3200" b="1" dirty="0">
                <a:latin typeface="Constantia" panose="02030602050306030303" pitchFamily="18" charset="0"/>
              </a:rPr>
              <a:t>…denn du kannst </a:t>
            </a:r>
            <a:br>
              <a:rPr lang="de" sz="3200" b="1" dirty="0">
                <a:latin typeface="Constantia" panose="02030602050306030303" pitchFamily="18" charset="0"/>
              </a:rPr>
            </a:br>
            <a:r>
              <a:rPr lang="de" sz="3200" b="1" dirty="0">
                <a:latin typeface="Constantia" panose="02030602050306030303" pitchFamily="18" charset="0"/>
              </a:rPr>
              <a:t>sicher sein, </a:t>
            </a:r>
            <a:br>
              <a:rPr lang="de" sz="3200" b="1" dirty="0">
                <a:latin typeface="Constantia" panose="02030602050306030303" pitchFamily="18" charset="0"/>
              </a:rPr>
            </a:br>
            <a:r>
              <a:rPr lang="de" sz="3200" b="1" dirty="0">
                <a:latin typeface="Constantia" panose="02030602050306030303" pitchFamily="18" charset="0"/>
              </a:rPr>
              <a:t>dass deine Hand </a:t>
            </a:r>
            <a:br>
              <a:rPr lang="de" sz="3200" b="1" dirty="0">
                <a:latin typeface="Constantia" panose="02030602050306030303" pitchFamily="18" charset="0"/>
              </a:rPr>
            </a:br>
            <a:r>
              <a:rPr lang="de" sz="3200" b="1" dirty="0">
                <a:latin typeface="Constantia" panose="02030602050306030303" pitchFamily="18" charset="0"/>
              </a:rPr>
              <a:t>in Seiner Hand ist. 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7051B-C169-843E-FA27-D706ABC13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AA3EFA6-0976-DC69-AA09-A07B8E9B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63"/>
          <a:stretch>
            <a:fillRect/>
          </a:stretch>
        </p:blipFill>
        <p:spPr>
          <a:xfrm>
            <a:off x="995223" y="-122108"/>
            <a:ext cx="10697077" cy="6840306"/>
          </a:xfrm>
          <a:prstGeom prst="rect">
            <a:avLst/>
          </a:prstGeom>
          <a:effectLst>
            <a:glow rad="723900">
              <a:schemeClr val="bg1">
                <a:alpha val="97000"/>
              </a:schemeClr>
            </a:glo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CC4A62-83F2-315F-AEFC-E41D4F93F294}"/>
              </a:ext>
            </a:extLst>
          </p:cNvPr>
          <p:cNvSpPr txBox="1"/>
          <p:nvPr/>
        </p:nvSpPr>
        <p:spPr>
          <a:xfrm>
            <a:off x="0" y="122143"/>
            <a:ext cx="4579800" cy="4493538"/>
          </a:xfrm>
          <a:prstGeom prst="rect">
            <a:avLst/>
          </a:prstGeom>
          <a:solidFill>
            <a:srgbClr val="64A5D0">
              <a:alpha val="67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marL="355600">
              <a:spcBef>
                <a:spcPts val="600"/>
              </a:spcBef>
            </a:pP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Du kannst "rennen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und nicht müde werden";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du kannst "wandeln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und nicht matt werden",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denn du kannst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durch Glauben erkennen,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dass du deine Hand 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in der Hand CHRISTI hast.</a:t>
            </a:r>
            <a:b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</a:br>
            <a:r>
              <a:rPr lang="de" sz="2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36C0DF0-E13C-087C-6656-467CA79D2690}"/>
              </a:ext>
            </a:extLst>
          </p:cNvPr>
          <p:cNvSpPr txBox="1"/>
          <p:nvPr/>
        </p:nvSpPr>
        <p:spPr>
          <a:xfrm>
            <a:off x="8380351" y="6082332"/>
            <a:ext cx="3781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" sz="1600" b="1" dirty="0"/>
              <a:t>E. G. White, Our Father Cares </a:t>
            </a:r>
            <a:br>
              <a:rPr lang="de" sz="1600" b="1" dirty="0"/>
            </a:br>
            <a:r>
              <a:rPr lang="de" sz="1600" b="1" dirty="0"/>
              <a:t>(Unser Vater sorgt für uns), 27. Oktober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825F530E-2E9F-CF55-1C01-BBF78C2B68D7}"/>
              </a:ext>
            </a:extLst>
          </p:cNvPr>
          <p:cNvSpPr txBox="1"/>
          <p:nvPr/>
        </p:nvSpPr>
        <p:spPr>
          <a:xfrm>
            <a:off x="6616637" y="122143"/>
            <a:ext cx="5405742" cy="5693866"/>
          </a:xfrm>
          <a:prstGeom prst="rect">
            <a:avLst/>
          </a:prstGeom>
          <a:solidFill>
            <a:schemeClr val="bg1">
              <a:alpha val="47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Du wirst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nicht entmutigt werden,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denn wenn du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den HERRN kennst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und auf ihn vertraust,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wirst du die Gewissheit haben,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dass derjenige, der niemals diejenigen verlässt,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die Ihm voll vertrauen,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dein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STÄNDIGER HELFER </a:t>
            </a:r>
            <a:br>
              <a:rPr lang="de" sz="2600" b="1" dirty="0">
                <a:latin typeface="Constantia" panose="02030602050306030303" pitchFamily="18" charset="0"/>
              </a:rPr>
            </a:br>
            <a:r>
              <a:rPr lang="de" sz="2600" b="1" dirty="0">
                <a:latin typeface="Constantia" panose="02030602050306030303" pitchFamily="18" charset="0"/>
              </a:rPr>
              <a:t>ist.“</a:t>
            </a:r>
            <a:br>
              <a:rPr lang="de" sz="2600" b="1" dirty="0">
                <a:latin typeface="Constantia" panose="02030602050306030303" pitchFamily="18" charset="0"/>
              </a:rPr>
            </a:br>
            <a:endParaRPr lang="de" sz="2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" sz="2000" b="1" dirty="0"/>
              <a:t>Erkenntnis über GOTT, Bibelstudium und Gebet </a:t>
            </a:r>
            <a:br>
              <a:rPr lang="de" sz="2000" b="1" dirty="0"/>
            </a:br>
            <a:r>
              <a:rPr lang="de" sz="2000" b="1" dirty="0"/>
              <a:t>müssen ein gemeinsames Element haben, </a:t>
            </a:r>
            <a:br>
              <a:rPr lang="de" sz="2000" b="1" dirty="0"/>
            </a:br>
            <a:r>
              <a:rPr lang="de" sz="2000" b="1" dirty="0"/>
              <a:t>um unser Leben verändern zu können: GLAUBEN.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550" y="158518"/>
            <a:ext cx="4648200" cy="30162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62850" y="3429000"/>
            <a:ext cx="4438650" cy="32052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1967972"/>
            <a:ext cx="2696715" cy="48241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3267075" y="3744118"/>
            <a:ext cx="3933825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Aber mit dem Glauben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sind sie mächtige Elemente,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uns zu den höchsten Gipfeln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unserer geistlichen Erfahrung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führen: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7A34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"Alles ist möglich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7A34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7A34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für den, der glaubt"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7A34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7A34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(Markus 9,23).</a:t>
            </a:r>
            <a:endParaRPr kumimoji="0" lang="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D7A34B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3374130" y="1482667"/>
            <a:ext cx="33505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Ohne Glauben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werden diese Elemente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zu bloßem Wissen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oder Ritualen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ohne Bedeutung.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1DCFF6-15C3-FB52-737B-E256A73DC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A043800-B461-26AB-EBF4-BDC9617B181A}"/>
              </a:ext>
            </a:extLst>
          </p:cNvPr>
          <p:cNvSpPr txBox="1"/>
          <p:nvPr/>
        </p:nvSpPr>
        <p:spPr>
          <a:xfrm>
            <a:off x="849370" y="1123950"/>
            <a:ext cx="69902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Verschiedene Arten von Glauben:</a:t>
            </a:r>
          </a:p>
          <a:p>
            <a:pPr lvl="1">
              <a:spcBef>
                <a:spcPts val="600"/>
              </a:spcBef>
            </a:pPr>
            <a:r>
              <a:rPr lang="de" sz="2000" b="1" dirty="0"/>
              <a:t>Glaube und Zeichen</a:t>
            </a:r>
          </a:p>
          <a:p>
            <a:pPr lvl="1">
              <a:spcBef>
                <a:spcPts val="600"/>
              </a:spcBef>
            </a:pPr>
            <a:endParaRPr lang="de" sz="2000" b="1" dirty="0"/>
          </a:p>
          <a:p>
            <a:pPr lvl="1">
              <a:spcBef>
                <a:spcPts val="600"/>
              </a:spcBef>
            </a:pPr>
            <a:r>
              <a:rPr lang="de" sz="2000" b="1" dirty="0"/>
              <a:t>Das Maß des Glaubens</a:t>
            </a:r>
          </a:p>
          <a:p>
            <a:pPr lvl="1">
              <a:spcBef>
                <a:spcPts val="600"/>
              </a:spcBef>
            </a:pPr>
            <a:endParaRPr lang="de" sz="2000" b="1" dirty="0"/>
          </a:p>
          <a:p>
            <a:pPr lvl="1">
              <a:spcBef>
                <a:spcPts val="600"/>
              </a:spcBef>
            </a:pPr>
            <a:r>
              <a:rPr lang="de" sz="2000" b="1" dirty="0"/>
              <a:t>Glaube und Gefühle</a:t>
            </a:r>
          </a:p>
          <a:p>
            <a:pPr lvl="1">
              <a:spcBef>
                <a:spcPts val="600"/>
              </a:spcBef>
            </a:pPr>
            <a:endParaRPr lang="de" sz="2000" b="1" dirty="0"/>
          </a:p>
          <a:p>
            <a:pPr lvl="1">
              <a:spcBef>
                <a:spcPts val="600"/>
              </a:spcBef>
            </a:pPr>
            <a:endParaRPr lang="de" sz="2000" b="1" dirty="0"/>
          </a:p>
          <a:p>
            <a:pPr>
              <a:spcBef>
                <a:spcPts val="1800"/>
              </a:spcBef>
            </a:pPr>
            <a:r>
              <a:rPr lang="de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Was ist Glaube?</a:t>
            </a:r>
          </a:p>
          <a:p>
            <a:pPr lvl="1">
              <a:spcBef>
                <a:spcPts val="600"/>
              </a:spcBef>
            </a:pPr>
            <a:r>
              <a:rPr lang="de" sz="2000" b="1" dirty="0"/>
              <a:t>Glaube: Definition und Entwicklung</a:t>
            </a:r>
          </a:p>
          <a:p>
            <a:pPr lvl="1">
              <a:spcBef>
                <a:spcPts val="600"/>
              </a:spcBef>
            </a:pPr>
            <a:endParaRPr lang="de" sz="2000" b="1" dirty="0"/>
          </a:p>
          <a:p>
            <a:pPr lvl="1">
              <a:spcBef>
                <a:spcPts val="600"/>
              </a:spcBef>
            </a:pPr>
            <a:r>
              <a:rPr lang="de" sz="2000" b="1" dirty="0"/>
              <a:t>Der Glaube JESU</a:t>
            </a:r>
          </a:p>
          <a:p>
            <a:pPr lvl="1">
              <a:spcBef>
                <a:spcPts val="600"/>
              </a:spcBef>
            </a:pPr>
            <a:endParaRPr lang="d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D605A0A-B6F7-1953-C52B-2FB87471F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26" y="4777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C37993C-F8CD-5D69-6E8A-E476BDE01A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26" y="235626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0784CD4-88DE-7AC4-4BDD-90CE864B40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26" y="5543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FC661C0-42E7-04F9-4896-DEE59FF8B8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26" y="1597727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6EB34C8-3EF1-80B7-8426-74ADE93758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26" y="311905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AA2B490-E75A-0DC4-0933-C9A94C2C2A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516" y="4314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027DBD7-438C-989C-1D91-E76B342694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516" y="111101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7161AA2-C8A7-1394-4307-BE880310D9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9087" y="91529"/>
            <a:ext cx="3701239" cy="15596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97B1365-6E54-72AF-24A9-D1EA36377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6293" y="1651201"/>
            <a:ext cx="4054033" cy="1086611"/>
          </a:xfrm>
          <a:prstGeom prst="rect">
            <a:avLst/>
          </a:prstGeom>
        </p:spPr>
      </p:pic>
      <p:sp>
        <p:nvSpPr>
          <p:cNvPr id="15" name="Scrollen: horizontal 14">
            <a:extLst>
              <a:ext uri="{FF2B5EF4-FFF2-40B4-BE49-F238E27FC236}">
                <a16:creationId xmlns:a16="http://schemas.microsoft.com/office/drawing/2014/main" id="{8BBA4D2B-7ED6-F15F-330E-68AEDE810566}"/>
              </a:ext>
            </a:extLst>
          </p:cNvPr>
          <p:cNvSpPr/>
          <p:nvPr/>
        </p:nvSpPr>
        <p:spPr>
          <a:xfrm>
            <a:off x="1777506" y="1816802"/>
            <a:ext cx="6015029" cy="511629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So,  17. Mai ‘26  - Gib mir einfach nur ein Zeichen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sp>
        <p:nvSpPr>
          <p:cNvPr id="19" name="Scrollen: horizontal 18">
            <a:extLst>
              <a:ext uri="{FF2B5EF4-FFF2-40B4-BE49-F238E27FC236}">
                <a16:creationId xmlns:a16="http://schemas.microsoft.com/office/drawing/2014/main" id="{32164615-8491-9974-A6B6-53607ACD0DBA}"/>
              </a:ext>
            </a:extLst>
          </p:cNvPr>
          <p:cNvSpPr/>
          <p:nvPr/>
        </p:nvSpPr>
        <p:spPr>
          <a:xfrm>
            <a:off x="1777506" y="2559752"/>
            <a:ext cx="5828885" cy="511629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Mo,  18. Mai ‘26  - JESUS sieht unseren Glauben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sp>
        <p:nvSpPr>
          <p:cNvPr id="20" name="Scrollen: horizontal 19">
            <a:extLst>
              <a:ext uri="{FF2B5EF4-FFF2-40B4-BE49-F238E27FC236}">
                <a16:creationId xmlns:a16="http://schemas.microsoft.com/office/drawing/2014/main" id="{CB9D800F-E6CE-96EB-C40A-A07AD7983717}"/>
              </a:ext>
            </a:extLst>
          </p:cNvPr>
          <p:cNvSpPr/>
          <p:nvPr/>
        </p:nvSpPr>
        <p:spPr>
          <a:xfrm>
            <a:off x="1777507" y="3323986"/>
            <a:ext cx="4875296" cy="511629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Di,  19. Mai ‘26  - Glaube ist kein Gefühl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sp>
        <p:nvSpPr>
          <p:cNvPr id="21" name="Scrollen: horizontal 20">
            <a:extLst>
              <a:ext uri="{FF2B5EF4-FFF2-40B4-BE49-F238E27FC236}">
                <a16:creationId xmlns:a16="http://schemas.microsoft.com/office/drawing/2014/main" id="{EDCD55CC-05FF-FE5D-D6D8-4CA96E22259B}"/>
              </a:ext>
            </a:extLst>
          </p:cNvPr>
          <p:cNvSpPr/>
          <p:nvPr/>
        </p:nvSpPr>
        <p:spPr>
          <a:xfrm>
            <a:off x="1777507" y="4998152"/>
            <a:ext cx="5133974" cy="511629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Mi,  20. Mai ‘26  - Vorbilder des Glaubens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sp>
        <p:nvSpPr>
          <p:cNvPr id="22" name="Scrollen: horizontal 21">
            <a:extLst>
              <a:ext uri="{FF2B5EF4-FFF2-40B4-BE49-F238E27FC236}">
                <a16:creationId xmlns:a16="http://schemas.microsoft.com/office/drawing/2014/main" id="{478846E1-F8BA-58B8-911D-4B519A6E3C91}"/>
              </a:ext>
            </a:extLst>
          </p:cNvPr>
          <p:cNvSpPr/>
          <p:nvPr/>
        </p:nvSpPr>
        <p:spPr>
          <a:xfrm>
            <a:off x="1777507" y="5760152"/>
            <a:ext cx="4405033" cy="511629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Do,  21. Mai ‘26  - Der Glaube JESU</a:t>
            </a:r>
            <a:endParaRPr lang="de" sz="2000" b="1" i="1" dirty="0">
              <a:solidFill>
                <a:srgbClr val="011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5" grpId="0" uiExpand="1" build="p" animBg="1"/>
      <p:bldP spid="19" grpId="0" uiExpand="1" build="p" animBg="1"/>
      <p:bldP spid="20" grpId="0" uiExpand="1" build="p" animBg="1"/>
      <p:bldP spid="21" grpId="0" uiExpand="1" build="p" animBg="1"/>
      <p:bldP spid="2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1724025" y="1618600"/>
            <a:ext cx="105727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VERSCHIEDENE GLAUBENSARTEN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4="http://schemas.microsoft.com/office/drawing/2010/main" xmlns:a16="http://schemas.microsoft.com/office/drawing/2014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7BE095-D719-D76C-A373-23B7E9810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EED0BBA4-B801-B100-DD3B-465CD9935B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1AD46F9-5CAE-5D65-A953-FA9B5803AF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E6D252E-381E-5C7A-73E2-43EA249BAF3C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GLAUBE UND ZEICHEN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30EDC1-B365-1EA7-E95F-96E37AB5FCC4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" b="1" dirty="0">
                <a:solidFill>
                  <a:srgbClr val="2A3C64"/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  <a:t>Da sprach Jesus zu ihm: ,Wenn ihr nicht Zeichen und Wunder seht, </a:t>
            </a:r>
            <a:b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  <a:t>so glaubt ihr nicht</a:t>
            </a:r>
            <a:r>
              <a:rPr lang="de" b="1" dirty="0">
                <a:solidFill>
                  <a:srgbClr val="2A3C64"/>
                </a:solidFill>
                <a:latin typeface="Candara" panose="020E0502030303020204" pitchFamily="34" charset="0"/>
              </a:rPr>
              <a:t>.' " </a:t>
            </a:r>
            <a:r>
              <a:rPr lang="de" sz="1400" b="1" dirty="0">
                <a:solidFill>
                  <a:srgbClr val="2A3C64"/>
                </a:solidFill>
                <a:latin typeface="Candara" panose="020E0502030303020204" pitchFamily="34" charset="0"/>
              </a:rPr>
              <a:t>(Johannes 4,48)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1A9336-6DEB-1068-95A1-5EE445A21506}"/>
              </a:ext>
            </a:extLst>
          </p:cNvPr>
          <p:cNvSpPr txBox="1"/>
          <p:nvPr/>
        </p:nvSpPr>
        <p:spPr>
          <a:xfrm>
            <a:off x="38519" y="1304962"/>
            <a:ext cx="10546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Ein Zeichen ist ein unverwechselbares Merkmal oder eine Demonstration, die dazu dient, eine inspirierte Botschaft zu bestätigen oder göttliche Autorität zu untermauern. 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8D236E1D-34DC-5A03-F23F-0A322BA8524A}"/>
              </a:ext>
            </a:extLst>
          </p:cNvPr>
          <p:cNvSpPr/>
          <p:nvPr/>
        </p:nvSpPr>
        <p:spPr>
          <a:xfrm>
            <a:off x="38519" y="9869"/>
            <a:ext cx="3324225" cy="834122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So,  17. Mai ‘26  - Gib mir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einfach nur ein Zeichen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6E413C77-CFD0-E4B3-D9B5-FD64ADCE08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054" y="2252675"/>
            <a:ext cx="4904188" cy="270424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D9F11A50-18B9-534E-C5BE-CB6059A406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126" y="1860704"/>
            <a:ext cx="7068917" cy="389790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CuadroTexto 5">
            <a:extLst>
              <a:ext uri="{FF2B5EF4-FFF2-40B4-BE49-F238E27FC236}">
                <a16:creationId xmlns:a16="http://schemas.microsoft.com/office/drawing/2014/main" id="{CDC10FC5-6208-86C7-C592-590F7F52ECAE}"/>
              </a:ext>
            </a:extLst>
          </p:cNvPr>
          <p:cNvSpPr txBox="1"/>
          <p:nvPr/>
        </p:nvSpPr>
        <p:spPr>
          <a:xfrm>
            <a:off x="631095" y="5478951"/>
            <a:ext cx="5851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Obwohl unter einem Zeichen im Allgemeinen </a:t>
            </a:r>
            <a:br>
              <a:rPr lang="de-DE" sz="2000" b="1" dirty="0"/>
            </a:br>
            <a:r>
              <a:rPr lang="de-DE" sz="2000" b="1" dirty="0"/>
              <a:t>ein Wunder verstanden wird – </a:t>
            </a:r>
            <a:br>
              <a:rPr lang="de-DE" sz="2000" b="1" dirty="0"/>
            </a:br>
            <a:r>
              <a:rPr lang="de-DE" sz="2000" b="1" dirty="0"/>
              <a:t>wie die Hochzeit zu Kana (Johannes 2,11) –, …</a:t>
            </a:r>
            <a:endParaRPr lang="de" sz="2000" b="1" dirty="0"/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F7356969-C2C4-7A12-2934-26387EE90C18}"/>
              </a:ext>
            </a:extLst>
          </p:cNvPr>
          <p:cNvSpPr txBox="1"/>
          <p:nvPr/>
        </p:nvSpPr>
        <p:spPr>
          <a:xfrm>
            <a:off x="6741994" y="5163197"/>
            <a:ext cx="5450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de-DE" sz="2000" b="1" dirty="0"/>
              <a:t>… wurde auch die Tatsache, </a:t>
            </a:r>
            <a:br>
              <a:rPr lang="de-DE" sz="2000" b="1" dirty="0"/>
            </a:br>
            <a:r>
              <a:rPr lang="de-DE" sz="2000" b="1" dirty="0"/>
              <a:t>dass Israel vor dem Berg Sinai lagerte, </a:t>
            </a:r>
            <a:br>
              <a:rPr lang="de-DE" sz="2000" b="1" dirty="0"/>
            </a:br>
            <a:r>
              <a:rPr lang="de-DE" sz="2000" b="1" dirty="0"/>
              <a:t>um GOTT anzubeten (2. Mose 3,12), </a:t>
            </a:r>
            <a:br>
              <a:rPr lang="de-DE" sz="2000" b="1" dirty="0"/>
            </a:br>
            <a:r>
              <a:rPr lang="de-DE" sz="2000" b="1" dirty="0"/>
              <a:t>als Zeichen gegeben.</a:t>
            </a:r>
            <a:endParaRPr lang="de" sz="2000" b="1" dirty="0"/>
          </a:p>
        </p:txBody>
      </p:sp>
    </p:spTree>
    <p:extLst>
      <p:ext uri="{BB962C8B-B14F-4D97-AF65-F5344CB8AC3E}">
        <p14:creationId xmlns:p14="http://schemas.microsoft.com/office/powerpoint/2010/main" val="10260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 uiExpand="1" build="p" animBg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A0B860-29AA-7A83-46AF-8F9D70D5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CD64444-DC52-84B1-5A29-929474D18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9D678BED-4A34-396E-B057-AF9E2A0E816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EF29A35A-6302-7BF0-57E8-01BF3DEE3202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GLAUBE UND ZEICHEN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A9336C-6850-2A3E-3FC1-FBAF4CEBAF4B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" b="1" dirty="0">
                <a:solidFill>
                  <a:srgbClr val="2A3C64"/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  <a:t>Da sprach Jesus zu ihm: ,Wenn ihr nicht Zeichen und Wunder seht, </a:t>
            </a:r>
            <a:b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  <a:t>so glaubt ihr nicht</a:t>
            </a:r>
            <a:r>
              <a:rPr lang="de" b="1" dirty="0">
                <a:solidFill>
                  <a:srgbClr val="2A3C64"/>
                </a:solidFill>
                <a:latin typeface="Candara" panose="020E0502030303020204" pitchFamily="34" charset="0"/>
              </a:rPr>
              <a:t>.' " </a:t>
            </a:r>
            <a:r>
              <a:rPr lang="de" sz="1400" b="1" dirty="0">
                <a:solidFill>
                  <a:srgbClr val="2A3C64"/>
                </a:solidFill>
                <a:latin typeface="Candara" panose="020E0502030303020204" pitchFamily="34" charset="0"/>
              </a:rPr>
              <a:t>(Johannes 4,48)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040A4F6D-6599-164B-3756-3AC73AD15EDF}"/>
              </a:ext>
            </a:extLst>
          </p:cNvPr>
          <p:cNvSpPr/>
          <p:nvPr/>
        </p:nvSpPr>
        <p:spPr>
          <a:xfrm>
            <a:off x="38519" y="9869"/>
            <a:ext cx="3324225" cy="834122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So,  17. Mai ‘26  - Gib mir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einfach nur ein Zeichen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pic>
        <p:nvPicPr>
          <p:cNvPr id="17" name="Imagen 9">
            <a:extLst>
              <a:ext uri="{FF2B5EF4-FFF2-40B4-BE49-F238E27FC236}">
                <a16:creationId xmlns:a16="http://schemas.microsoft.com/office/drawing/2014/main" id="{115F4142-AB07-2A0A-58C1-6EA11D9D8F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812623"/>
            <a:ext cx="7801370" cy="512599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CuadroTexto 13">
            <a:extLst>
              <a:ext uri="{FF2B5EF4-FFF2-40B4-BE49-F238E27FC236}">
                <a16:creationId xmlns:a16="http://schemas.microsoft.com/office/drawing/2014/main" id="{ADD6EA67-FC61-EFCF-7185-044E4EC2A0DD}"/>
              </a:ext>
            </a:extLst>
          </p:cNvPr>
          <p:cNvSpPr txBox="1"/>
          <p:nvPr/>
        </p:nvSpPr>
        <p:spPr>
          <a:xfrm>
            <a:off x="38519" y="1218514"/>
            <a:ext cx="121534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Die Pharisäer forderten von  JESUS</a:t>
            </a:r>
            <a:r>
              <a:rPr lang="de" sz="2000" b="1" dirty="0">
                <a:solidFill>
                  <a:srgbClr val="000000"/>
                </a:solidFill>
                <a:latin typeface="Aptos" panose="02110004020202020204"/>
              </a:rPr>
              <a:t> 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irgendein Zeichen, um zu beweisen, dass er der Messias </a:t>
            </a:r>
            <a:r>
              <a:rPr lang="de" sz="2000" b="1" dirty="0">
                <a:solidFill>
                  <a:srgbClr val="000000"/>
                </a:solidFill>
                <a:latin typeface="Aptos" panose="02110004020202020204"/>
              </a:rPr>
              <a:t>sei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(Markus 8,11): „</a:t>
            </a:r>
            <a:r>
              <a:rPr lang="de-DE" sz="2000" b="1" dirty="0">
                <a:solidFill>
                  <a:srgbClr val="000000"/>
                </a:solidFill>
              </a:rPr>
              <a:t>Und die Pharisäer kamen heraus und fingen an, mit ihm zu streiten, versuchten ihn und forderten von ihm ein Zeichen vom Himmel.“</a:t>
            </a:r>
            <a:endParaRPr kumimoji="0" lang="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1E95AA-3F1C-F2D3-F087-9F6038CA264A}"/>
              </a:ext>
            </a:extLst>
          </p:cNvPr>
          <p:cNvSpPr txBox="1"/>
          <p:nvPr/>
        </p:nvSpPr>
        <p:spPr>
          <a:xfrm>
            <a:off x="7652104" y="2090381"/>
            <a:ext cx="4539894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srgbClr val="000000"/>
                </a:solidFill>
              </a:rPr>
              <a:t>Darüber war JESUS verärgert, </a:t>
            </a:r>
            <a:br>
              <a:rPr lang="de-DE" sz="2200" b="1" dirty="0">
                <a:solidFill>
                  <a:srgbClr val="000000"/>
                </a:solidFill>
              </a:rPr>
            </a:br>
            <a:r>
              <a:rPr lang="de-DE" sz="2200" b="1" dirty="0">
                <a:solidFill>
                  <a:srgbClr val="000000"/>
                </a:solidFill>
              </a:rPr>
              <a:t>weil sie nur ihren Unglauben </a:t>
            </a:r>
            <a:br>
              <a:rPr lang="de-DE" sz="2200" b="1" dirty="0">
                <a:solidFill>
                  <a:srgbClr val="000000"/>
                </a:solidFill>
              </a:rPr>
            </a:br>
            <a:r>
              <a:rPr lang="de-DE" sz="2200" b="1" dirty="0">
                <a:solidFill>
                  <a:srgbClr val="000000"/>
                </a:solidFill>
              </a:rPr>
              <a:t>zu rechtfertigen versuchten </a:t>
            </a:r>
            <a:br>
              <a:rPr lang="de-DE" sz="2200" b="1" dirty="0">
                <a:solidFill>
                  <a:srgbClr val="000000"/>
                </a:solidFill>
              </a:rPr>
            </a:br>
            <a:r>
              <a:rPr lang="de-DE" sz="2200" b="1" dirty="0">
                <a:solidFill>
                  <a:srgbClr val="000000"/>
                </a:solidFill>
              </a:rPr>
              <a:t>(Mark 8,12):</a:t>
            </a:r>
            <a:br>
              <a:rPr lang="de-DE" sz="2200" b="1" dirty="0">
                <a:solidFill>
                  <a:srgbClr val="000000"/>
                </a:solidFill>
              </a:rPr>
            </a:br>
            <a:r>
              <a:rPr lang="de-DE" sz="2200" b="1" dirty="0">
                <a:solidFill>
                  <a:srgbClr val="000000"/>
                </a:solidFill>
              </a:rPr>
              <a:t>„Und Er seufzte in Seinem Geist und sprach: ,Was fordert doch dieses Geschlecht ein Zeichen? Wahrlich, Ich sage euch: </a:t>
            </a:r>
            <a:br>
              <a:rPr lang="de-DE" sz="2200" b="1" dirty="0">
                <a:solidFill>
                  <a:srgbClr val="000000"/>
                </a:solidFill>
              </a:rPr>
            </a:br>
            <a:r>
              <a:rPr lang="de-DE" sz="2200" b="1" dirty="0">
                <a:solidFill>
                  <a:srgbClr val="000000"/>
                </a:solidFill>
              </a:rPr>
              <a:t>Es wird diesem Geschlecht </a:t>
            </a:r>
            <a:br>
              <a:rPr lang="de-DE" sz="2200" b="1" dirty="0">
                <a:solidFill>
                  <a:srgbClr val="000000"/>
                </a:solidFill>
              </a:rPr>
            </a:br>
            <a:r>
              <a:rPr lang="de-DE" sz="2200" b="1" dirty="0">
                <a:solidFill>
                  <a:srgbClr val="000000"/>
                </a:solidFill>
              </a:rPr>
              <a:t>kein Zeichen gegeben werden!“ </a:t>
            </a:r>
          </a:p>
          <a:p>
            <a:pPr lvl="0">
              <a:spcBef>
                <a:spcPts val="600"/>
              </a:spcBef>
              <a:defRPr/>
            </a:pPr>
            <a:r>
              <a:rPr lang="de-DE" sz="2200" b="1" dirty="0">
                <a:solidFill>
                  <a:srgbClr val="000000"/>
                </a:solidFill>
              </a:rPr>
              <a:t>Wenn jemand nicht glauben will, kann ihn kein Zeichen überzeugen.</a:t>
            </a:r>
            <a:endParaRPr kumimoji="0" lang="de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61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GLAUBE UND ZEICHEN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de" b="1" dirty="0">
                <a:solidFill>
                  <a:srgbClr val="2A3C64"/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  <a:t>Da sprach Jesus zu ihm: ,Wenn ihr nicht Zeichen und Wunder seht, </a:t>
            </a:r>
            <a:b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rgbClr val="2A3C64"/>
                </a:solidFill>
                <a:latin typeface="Candara" panose="020E0502030303020204" pitchFamily="34" charset="0"/>
              </a:rPr>
              <a:t>so glaubt ihr nicht</a:t>
            </a:r>
            <a:r>
              <a:rPr lang="de" b="1" dirty="0">
                <a:solidFill>
                  <a:srgbClr val="2A3C64"/>
                </a:solidFill>
                <a:latin typeface="Candara" panose="020E0502030303020204" pitchFamily="34" charset="0"/>
              </a:rPr>
              <a:t>.' " </a:t>
            </a:r>
            <a:r>
              <a:rPr lang="de" sz="1400" b="1" dirty="0">
                <a:solidFill>
                  <a:srgbClr val="2A3C64"/>
                </a:solidFill>
                <a:latin typeface="Candara" panose="020E0502030303020204" pitchFamily="34" charset="0"/>
              </a:rPr>
              <a:t>(Johannes 4,48)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7827872" y="1652126"/>
            <a:ext cx="405537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de" sz="2000" b="1" dirty="0">
                <a:solidFill>
                  <a:srgbClr val="000000"/>
                </a:solidFill>
              </a:rPr>
              <a:t>GOTT hat uns genügend Beweise </a:t>
            </a:r>
            <a:br>
              <a:rPr lang="de" sz="2000" b="1" dirty="0">
                <a:solidFill>
                  <a:srgbClr val="000000"/>
                </a:solidFill>
              </a:rPr>
            </a:br>
            <a:r>
              <a:rPr lang="de" sz="2000" b="1" dirty="0">
                <a:solidFill>
                  <a:srgbClr val="000000"/>
                </a:solidFill>
              </a:rPr>
              <a:t>in Seinem WORT </a:t>
            </a:r>
            <a:br>
              <a:rPr lang="de" sz="2000" b="1" dirty="0">
                <a:solidFill>
                  <a:srgbClr val="000000"/>
                </a:solidFill>
              </a:rPr>
            </a:br>
            <a:r>
              <a:rPr lang="de" sz="2000" b="1" dirty="0">
                <a:solidFill>
                  <a:srgbClr val="000000"/>
                </a:solidFill>
              </a:rPr>
              <a:t>und in der Natur gegeben, </a:t>
            </a:r>
            <a:br>
              <a:rPr lang="de" sz="2000" b="1" dirty="0">
                <a:solidFill>
                  <a:srgbClr val="000000"/>
                </a:solidFill>
              </a:rPr>
            </a:br>
            <a:r>
              <a:rPr lang="de" sz="2000" b="1" dirty="0">
                <a:solidFill>
                  <a:srgbClr val="000000"/>
                </a:solidFill>
              </a:rPr>
              <a:t>damit jeder, </a:t>
            </a:r>
            <a:br>
              <a:rPr lang="de" sz="2000" b="1" dirty="0">
                <a:solidFill>
                  <a:srgbClr val="000000"/>
                </a:solidFill>
              </a:rPr>
            </a:br>
            <a:r>
              <a:rPr lang="de" sz="2000" b="1" dirty="0">
                <a:solidFill>
                  <a:srgbClr val="000000"/>
                </a:solidFill>
              </a:rPr>
              <a:t>der an IHN glauben möchte, </a:t>
            </a:r>
            <a:br>
              <a:rPr lang="de" sz="2000" b="1" dirty="0">
                <a:solidFill>
                  <a:srgbClr val="000000"/>
                </a:solidFill>
              </a:rPr>
            </a:br>
            <a:r>
              <a:rPr lang="de" sz="2000" b="1" dirty="0">
                <a:solidFill>
                  <a:srgbClr val="000000"/>
                </a:solidFill>
              </a:rPr>
              <a:t>glauben kann.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Dennoch gibt es immer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Raum für Zweifel. </a:t>
            </a:r>
          </a:p>
          <a:p>
            <a:pPr lvl="0">
              <a:spcBef>
                <a:spcPts val="600"/>
              </a:spcBef>
              <a:defRPr/>
            </a:pP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Deshalb sprach JESUS: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7A34B"/>
                </a:highlight>
                <a:uLnTx/>
                <a:uFillTx/>
                <a:latin typeface="Aptos" panose="02110004020202020204"/>
              </a:rPr>
              <a:t>"</a:t>
            </a:r>
            <a:r>
              <a:rPr lang="de-DE" sz="2000" b="1" dirty="0">
                <a:solidFill>
                  <a:srgbClr val="000000"/>
                </a:solidFill>
                <a:highlight>
                  <a:srgbClr val="D7A34B"/>
                </a:highlight>
              </a:rPr>
              <a:t>Selig sind, die nicht sehen</a:t>
            </a:r>
            <a:br>
              <a:rPr lang="de-DE" sz="2000" b="1" dirty="0">
                <a:solidFill>
                  <a:srgbClr val="000000"/>
                </a:solidFill>
                <a:highlight>
                  <a:srgbClr val="D7A34B"/>
                </a:highlight>
              </a:rPr>
            </a:br>
            <a:r>
              <a:rPr lang="de-DE" sz="2000" b="1" dirty="0">
                <a:solidFill>
                  <a:srgbClr val="000000"/>
                </a:solidFill>
                <a:highlight>
                  <a:srgbClr val="D7A34B"/>
                </a:highlight>
              </a:rPr>
              <a:t> und doch glauben!</a:t>
            </a: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D7A34B"/>
                </a:highlight>
                <a:uLnTx/>
                <a:uFillTx/>
                <a:latin typeface="Aptos" panose="02110004020202020204"/>
              </a:rPr>
              <a:t>" </a:t>
            </a: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b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(Johannes 20,29b).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22BA6618-D950-2F50-1791-6258B3619989}"/>
              </a:ext>
            </a:extLst>
          </p:cNvPr>
          <p:cNvSpPr/>
          <p:nvPr/>
        </p:nvSpPr>
        <p:spPr>
          <a:xfrm>
            <a:off x="38519" y="9869"/>
            <a:ext cx="3324225" cy="834122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So,  17. Mai ‘26  - Gib mir </a:t>
            </a:r>
            <a:br>
              <a:rPr lang="de-DE" sz="2000" b="1" i="1" dirty="0">
                <a:solidFill>
                  <a:srgbClr val="011E71"/>
                </a:solidFill>
              </a:rPr>
            </a:br>
            <a:r>
              <a:rPr lang="de-DE" sz="2000" b="1" i="1" dirty="0">
                <a:solidFill>
                  <a:srgbClr val="011E71"/>
                </a:solidFill>
              </a:rPr>
              <a:t>einfach nur ein Zeichen</a:t>
            </a:r>
            <a:endParaRPr lang="de" sz="2000" b="1" i="1" dirty="0">
              <a:solidFill>
                <a:srgbClr val="011E71"/>
              </a:solidFill>
            </a:endParaRPr>
          </a:p>
        </p:txBody>
      </p:sp>
      <p:pic>
        <p:nvPicPr>
          <p:cNvPr id="4" name="Grafik 3" descr="Majoring in Life - Lesson 7: Chewing on God's Word">
            <a:extLst>
              <a:ext uri="{FF2B5EF4-FFF2-40B4-BE49-F238E27FC236}">
                <a16:creationId xmlns:a16="http://schemas.microsoft.com/office/drawing/2014/main" id="{AF0AF246-83BE-42D1-AD3C-D8E532C96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6" y="1304962"/>
            <a:ext cx="7633556" cy="5179327"/>
          </a:xfrm>
          <a:prstGeom prst="rect">
            <a:avLst/>
          </a:prstGeom>
          <a:effectLst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3381375" y="6738"/>
            <a:ext cx="88010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de" sz="4800" b="1" spc="300" dirty="0">
                <a:ln/>
                <a:solidFill>
                  <a:srgbClr val="CC9900"/>
                </a:solidFill>
              </a:rPr>
              <a:t>DAS MASS DES GLAUBENS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3267075" y="767733"/>
            <a:ext cx="8915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"</a:t>
            </a: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 Der HERR aber sprach: ,Wenn ihr Glauben hättet wie ein Senfkorn, </a:t>
            </a:r>
            <a:b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</a:br>
            <a:r>
              <a:rPr lang="de-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würdet ihr zu diesem Maulbeerbaum sagen: ,Reiß dich aus und verpflanze dich ins Meer!‘ und er würde euch gehorsam sein.</a:t>
            </a:r>
            <a:r>
              <a:rPr lang="de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'</a:t>
            </a:r>
            <a:r>
              <a:rPr lang="de" sz="1400" b="1" dirty="0">
                <a:solidFill>
                  <a:schemeClr val="accent2">
                    <a:lumMod val="50000"/>
                  </a:schemeClr>
                </a:solidFill>
                <a:latin typeface="Candara" panose="020E0502030303020204" pitchFamily="34" charset="0"/>
              </a:rPr>
              <a:t>" (Lk 17,6)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3635362"/>
              </p:ext>
            </p:extLst>
          </p:nvPr>
        </p:nvGraphicFramePr>
        <p:xfrm>
          <a:off x="171450" y="1691064"/>
          <a:ext cx="11896725" cy="491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741532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" sz="2000" b="1" dirty="0"/>
              <a:t>Es gibt verschiedene Maße des Glaubens:</a:t>
            </a:r>
          </a:p>
        </p:txBody>
      </p:sp>
      <p:sp>
        <p:nvSpPr>
          <p:cNvPr id="2" name="Scrollen: horizontal 1">
            <a:extLst>
              <a:ext uri="{FF2B5EF4-FFF2-40B4-BE49-F238E27FC236}">
                <a16:creationId xmlns:a16="http://schemas.microsoft.com/office/drawing/2014/main" id="{43EA100B-CB1E-C8A6-2176-1DB635BB195E}"/>
              </a:ext>
            </a:extLst>
          </p:cNvPr>
          <p:cNvSpPr/>
          <p:nvPr/>
        </p:nvSpPr>
        <p:spPr>
          <a:xfrm>
            <a:off x="62464" y="25788"/>
            <a:ext cx="3318912" cy="923330"/>
          </a:xfrm>
          <a:prstGeom prst="horizontalScroll">
            <a:avLst/>
          </a:prstGeom>
          <a:solidFill>
            <a:srgbClr val="A1B0FE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de-DE" b="1" dirty="0">
                <a:solidFill>
                  <a:srgbClr val="011E71"/>
                </a:solidFill>
              </a:rPr>
              <a:t>	</a:t>
            </a:r>
            <a:r>
              <a:rPr lang="de-DE" sz="2000" b="1" i="1" dirty="0">
                <a:solidFill>
                  <a:srgbClr val="011E71"/>
                </a:solidFill>
              </a:rPr>
              <a:t> Mo,  18. Mai ‘26  - JESUS sieht unseren Glauben</a:t>
            </a:r>
            <a:endParaRPr lang="de" sz="2000" b="1" i="1" dirty="0">
              <a:solidFill>
                <a:srgbClr val="011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2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2560</Words>
  <Application>Microsoft Office PowerPoint</Application>
  <PresentationFormat>Panorámica</PresentationFormat>
  <Paragraphs>152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Aptos</vt:lpstr>
      <vt:lpstr>Arial</vt:lpstr>
      <vt:lpstr>Candara</vt:lpstr>
      <vt:lpstr>Aptos Display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Monika Joham</dc:creator>
  <cp:lastModifiedBy>Sergio</cp:lastModifiedBy>
  <cp:revision>18</cp:revision>
  <dcterms:modified xsi:type="dcterms:W3CDTF">2026-05-21T14:41:49Z</dcterms:modified>
</cp:coreProperties>
</file>