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7"/>
  </p:notesMasterIdLst>
  <p:sldIdLst>
    <p:sldId id="256" r:id="rId3"/>
    <p:sldId id="293" r:id="rId4"/>
    <p:sldId id="257" r:id="rId5"/>
    <p:sldId id="294" r:id="rId6"/>
    <p:sldId id="258" r:id="rId7"/>
    <p:sldId id="259" r:id="rId8"/>
    <p:sldId id="296" r:id="rId9"/>
    <p:sldId id="260" r:id="rId10"/>
    <p:sldId id="297" r:id="rId11"/>
    <p:sldId id="290" r:id="rId12"/>
    <p:sldId id="299" r:id="rId13"/>
    <p:sldId id="298" r:id="rId14"/>
    <p:sldId id="300" r:id="rId15"/>
    <p:sldId id="289" r:id="rId16"/>
    <p:sldId id="263" r:id="rId17"/>
    <p:sldId id="303" r:id="rId18"/>
    <p:sldId id="301" r:id="rId19"/>
    <p:sldId id="302" r:id="rId20"/>
    <p:sldId id="292" r:id="rId21"/>
    <p:sldId id="264" r:id="rId22"/>
    <p:sldId id="304" r:id="rId23"/>
    <p:sldId id="305" r:id="rId24"/>
    <p:sldId id="288" r:id="rId25"/>
    <p:sldId id="295" r:id="rId26"/>
  </p:sldIdLst>
  <p:sldSz cx="12192000" cy="6858000"/>
  <p:notesSz cx="6858000" cy="9144000"/>
  <p:embeddedFontLst>
    <p:embeddedFont>
      <p:font typeface="Candara" panose="020E050203030302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A21"/>
    <a:srgbClr val="201814"/>
    <a:srgbClr val="ACB050"/>
    <a:srgbClr val="CC6600"/>
    <a:srgbClr val="996600"/>
    <a:srgbClr val="808000"/>
    <a:srgbClr val="B35E3C"/>
    <a:srgbClr val="208237"/>
    <a:srgbClr val="E2B7A6"/>
    <a:srgbClr val="8E4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de-DE" sz="2400" b="1" noProof="0" dirty="0">
              <a:effectLst>
                <a:outerShdw blurRad="38100" dist="38100" dir="2700000" algn="tl">
                  <a:srgbClr val="000000"/>
                </a:outerShdw>
              </a:effectLst>
            </a:rPr>
            <a:t>Aus lauter Güte ruft GOTT </a:t>
          </a:r>
          <a:br>
            <a:rPr lang="de-DE" sz="2400" b="1" noProof="0" dirty="0">
              <a:effectLst>
                <a:outerShdw blurRad="38100" dist="38100" dir="2700000" algn="tl">
                  <a:srgbClr val="000000"/>
                </a:outerShdw>
              </a:effectLst>
            </a:rPr>
          </a:br>
          <a:r>
            <a:rPr lang="de-DE" sz="2400" b="1" noProof="0" dirty="0">
              <a:effectLst>
                <a:outerShdw blurRad="38100" dist="38100" dir="2700000" algn="tl">
                  <a:srgbClr val="000000"/>
                </a:outerShdw>
              </a:effectLst>
            </a:rPr>
            <a:t>uns </a:t>
          </a:r>
          <a:br>
            <a:rPr lang="de-DE" sz="2400" b="1" noProof="0" dirty="0">
              <a:effectLst>
                <a:outerShdw blurRad="38100" dist="38100" dir="2700000" algn="tl">
                  <a:srgbClr val="000000"/>
                </a:outerShdw>
              </a:effectLst>
            </a:rPr>
          </a:br>
          <a:r>
            <a:rPr lang="de-DE" sz="2400" b="1" noProof="0" dirty="0">
              <a:effectLst>
                <a:outerShdw blurRad="38100" dist="38100" dir="2700000" algn="tl">
                  <a:srgbClr val="000000"/>
                </a:outerShdw>
              </a:effectLst>
            </a:rPr>
            <a:t>zur Buße </a:t>
          </a:r>
          <a:br>
            <a:rPr lang="de-DE" sz="2400" b="1" noProof="0" dirty="0">
              <a:effectLst>
                <a:outerShdw blurRad="38100" dist="38100" dir="2700000" algn="tl">
                  <a:srgbClr val="000000"/>
                </a:outerShdw>
              </a:effectLst>
            </a:rPr>
          </a:br>
          <a:r>
            <a:rPr lang="de-DE" sz="2400" b="1" noProof="0" dirty="0">
              <a:effectLst>
                <a:outerShdw blurRad="38100" dist="38100" dir="2700000" algn="tl">
                  <a:srgbClr val="000000"/>
                </a:outerShdw>
              </a:effectLst>
            </a:rPr>
            <a:t>(Römer 2,4)</a:t>
          </a:r>
          <a:endParaRPr lang="de-DE" sz="2400" noProof="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de-DE" sz="2400" b="1" noProof="0" dirty="0">
              <a:effectLst>
                <a:outerShdw blurRad="38100" dist="38100" dir="2700000" algn="tl">
                  <a:srgbClr val="000000"/>
                </a:outerShdw>
              </a:effectLst>
            </a:rPr>
            <a:t>Wir antworten auf Seinen Ruf</a:t>
          </a:r>
          <a:endParaRPr lang="de-DE" sz="2400" noProof="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de-DE" sz="2400" b="1" noProof="0" dirty="0">
              <a:effectLst>
                <a:outerShdw blurRad="38100" dist="38100" dir="2700000" algn="tl">
                  <a:srgbClr val="000000"/>
                </a:outerShdw>
              </a:effectLst>
            </a:rPr>
            <a:t>mit </a:t>
          </a:r>
          <a:r>
            <a:rPr lang="de-DE" sz="2400" b="1" noProof="0" dirty="0">
              <a:solidFill>
                <a:schemeClr val="accent2"/>
              </a:solidFill>
              <a:effectLst>
                <a:outerShdw blurRad="38100" dist="38100" dir="2700000" algn="tl">
                  <a:srgbClr val="000000"/>
                </a:outerShdw>
              </a:effectLst>
            </a:rPr>
            <a:t>aufrichtigem Kummer </a:t>
          </a:r>
          <a:r>
            <a:rPr lang="de-DE" sz="2400" b="1" noProof="0" dirty="0">
              <a:effectLst>
                <a:outerShdw blurRad="38100" dist="38100" dir="2700000" algn="tl">
                  <a:srgbClr val="000000"/>
                </a:outerShdw>
              </a:effectLst>
            </a:rPr>
            <a:t>über das begangene Unrecht</a:t>
          </a:r>
          <a:endParaRPr lang="de-DE" sz="2400" noProof="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de-DE" sz="2400" b="1" noProof="0" dirty="0">
              <a:effectLst>
                <a:outerShdw blurRad="38100" dist="38100" dir="2700000" algn="tl">
                  <a:srgbClr val="000000"/>
                </a:outerShdw>
              </a:effectLst>
            </a:rPr>
            <a:t>mit der </a:t>
          </a:r>
          <a:r>
            <a:rPr lang="de-DE" sz="2400" b="1" noProof="0" dirty="0">
              <a:solidFill>
                <a:schemeClr val="accent2"/>
              </a:solidFill>
              <a:effectLst>
                <a:outerShdw blurRad="38100" dist="38100" dir="2700000" algn="tl">
                  <a:srgbClr val="000000"/>
                </a:outerShdw>
              </a:effectLst>
            </a:rPr>
            <a:t>ehrlichen Entscheidung, </a:t>
          </a:r>
          <a:r>
            <a:rPr lang="de-DE" sz="2400" b="1" noProof="0" dirty="0">
              <a:effectLst>
                <a:outerShdw blurRad="38100" dist="38100" dir="2700000" algn="tl">
                  <a:srgbClr val="000000"/>
                </a:outerShdw>
              </a:effectLst>
            </a:rPr>
            <a:t>die </a:t>
          </a:r>
          <a:r>
            <a:rPr lang="de-DE" sz="2400" b="1" noProof="0" dirty="0">
              <a:solidFill>
                <a:schemeClr val="accent2"/>
              </a:solidFill>
              <a:effectLst>
                <a:outerShdw blurRad="38100" dist="38100" dir="2700000" algn="tl">
                  <a:srgbClr val="000000"/>
                </a:outerShdw>
              </a:effectLst>
            </a:rPr>
            <a:t>Sünde aufzugeben</a:t>
          </a:r>
          <a:endParaRPr lang="de-DE" sz="2400" noProof="0" dirty="0">
            <a:solidFill>
              <a:schemeClr val="accent2"/>
            </a:solidFill>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de-DE" sz="2300" b="1" noProof="0" dirty="0">
              <a:effectLst>
                <a:outerShdw blurRad="38100" dist="38100" dir="2700000" algn="tl">
                  <a:srgbClr val="000000"/>
                </a:outerShdw>
              </a:effectLst>
            </a:rPr>
            <a:t>GOTT </a:t>
          </a:r>
          <a:br>
            <a:rPr lang="de-DE" sz="2300" b="1" noProof="0" dirty="0">
              <a:effectLst>
                <a:outerShdw blurRad="38100" dist="38100" dir="2700000" algn="tl">
                  <a:srgbClr val="000000"/>
                </a:outerShdw>
              </a:effectLst>
            </a:rPr>
          </a:br>
          <a:r>
            <a:rPr lang="de-DE" sz="2300" b="1" noProof="0" dirty="0">
              <a:effectLst>
                <a:outerShdw blurRad="38100" dist="38100" dir="2700000" algn="tl">
                  <a:srgbClr val="000000"/>
                </a:outerShdw>
              </a:effectLst>
            </a:rPr>
            <a:t>vergibt uns </a:t>
          </a:r>
          <a:br>
            <a:rPr lang="de-DE" sz="2300" b="1" noProof="0" dirty="0">
              <a:effectLst>
                <a:outerShdw blurRad="38100" dist="38100" dir="2700000" algn="tl">
                  <a:srgbClr val="000000"/>
                </a:outerShdw>
              </a:effectLst>
            </a:rPr>
          </a:br>
          <a:r>
            <a:rPr lang="de-DE" sz="2300" b="1" noProof="0" dirty="0">
              <a:effectLst>
                <a:outerShdw blurRad="38100" dist="38100" dir="2700000" algn="tl">
                  <a:srgbClr val="000000"/>
                </a:outerShdw>
              </a:effectLst>
            </a:rPr>
            <a:t>unsere Sünden, weil JEUS Sein Blut für uns </a:t>
          </a:r>
          <a:br>
            <a:rPr lang="de-DE" sz="2300" b="1" noProof="0" dirty="0">
              <a:effectLst>
                <a:outerShdw blurRad="38100" dist="38100" dir="2700000" algn="tl">
                  <a:srgbClr val="000000"/>
                </a:outerShdw>
              </a:effectLst>
            </a:rPr>
          </a:br>
          <a:r>
            <a:rPr lang="de-DE" sz="2300" b="1" noProof="0" dirty="0">
              <a:effectLst>
                <a:outerShdw blurRad="38100" dist="38100" dir="2700000" algn="tl">
                  <a:srgbClr val="000000"/>
                </a:outerShdw>
              </a:effectLst>
            </a:rPr>
            <a:t>vergossen hat.</a:t>
          </a:r>
          <a:br>
            <a:rPr lang="de-DE" sz="2300" b="1" noProof="0" dirty="0">
              <a:effectLst>
                <a:outerShdw blurRad="38100" dist="38100" dir="2700000" algn="tl">
                  <a:srgbClr val="000000"/>
                </a:outerShdw>
              </a:effectLst>
            </a:rPr>
          </a:br>
          <a:r>
            <a:rPr lang="de-DE" sz="2300" b="1" noProof="0" dirty="0">
              <a:effectLst>
                <a:outerShdw blurRad="38100" dist="38100" dir="2700000" algn="tl">
                  <a:srgbClr val="000000"/>
                </a:outerShdw>
              </a:effectLst>
            </a:rPr>
            <a:t>(Kol. 1,13-14)</a:t>
          </a:r>
          <a:endParaRPr lang="de-DE" sz="2300" noProof="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X="-1750" custLinFactNeighborY="-5604">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X="-1750" custLinFactNeighborY="-5604">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de-DE" sz="2400" b="1" noProof="0" dirty="0">
              <a:solidFill>
                <a:schemeClr val="tx1"/>
              </a:solidFill>
            </a:rPr>
            <a:t>ZUSAMMENHANG ZWISCHEN SÜNDE UND GNADE</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de-DE" sz="2000" b="1" noProof="0" dirty="0">
              <a:effectLst>
                <a:outerShdw blurRad="38100" dist="38100" dir="2700000" algn="tl">
                  <a:srgbClr val="000000"/>
                </a:outerShdw>
              </a:effectLst>
            </a:rPr>
            <a:t>Römer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de-DE" sz="2000" b="1" noProof="0" dirty="0">
              <a:effectLst>
                <a:outerShdw blurRad="38100" dist="38100" dir="2700000" algn="tl">
                  <a:srgbClr val="000000"/>
                </a:outerShdw>
              </a:effectLst>
            </a:rPr>
            <a:t>Römer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de-DE" sz="2000" b="1" noProof="0" dirty="0">
              <a:effectLst>
                <a:outerShdw blurRad="38100" dist="38100" dir="2700000" algn="tl">
                  <a:srgbClr val="000000"/>
                </a:outerShdw>
              </a:effectLst>
            </a:rPr>
            <a:t>Römer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de-DE" sz="2000" b="1" noProof="0" dirty="0">
              <a:effectLst>
                <a:outerShdw blurRad="38100" dist="38100" dir="2700000" algn="tl">
                  <a:srgbClr val="000000"/>
                </a:outerShdw>
              </a:effectLst>
            </a:rPr>
            <a:t>Römer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de-DE" sz="2000" b="1" noProof="0" dirty="0">
              <a:effectLst>
                <a:outerShdw blurRad="38100" dist="38100" dir="2700000" algn="tl">
                  <a:srgbClr val="000000"/>
                </a:outerShdw>
              </a:effectLst>
            </a:rPr>
            <a:t>“als wir noch Sünder waren”</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de-DE" sz="2000" b="1" noProof="0" dirty="0">
              <a:effectLst>
                <a:outerShdw blurRad="38100" dist="38100" dir="2700000" algn="tl">
                  <a:srgbClr val="000000"/>
                </a:outerShdw>
              </a:effectLst>
            </a:rPr>
            <a:t>“CHRISTUS für uns gestorben”</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de-DE" sz="2000" b="1" noProof="0" dirty="0">
              <a:effectLst>
                <a:outerShdw blurRad="38100" dist="38100" dir="2700000" algn="tl">
                  <a:srgbClr val="000000"/>
                </a:outerShdw>
              </a:effectLst>
            </a:rPr>
            <a:t>“die Sünde mächtiger würde”</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de-DE" sz="2000" b="1" noProof="0" dirty="0">
              <a:effectLst>
                <a:outerShdw blurRad="38100" dist="38100" dir="2700000" algn="tl">
                  <a:srgbClr val="000000"/>
                </a:outerShdw>
              </a:effectLst>
            </a:rPr>
            <a:t>“die GNADE noch viel mächtiger”</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de-DE" sz="2000" b="1" noProof="0" dirty="0">
              <a:effectLst>
                <a:outerShdw blurRad="38100" dist="38100" dir="2700000" algn="tl">
                  <a:srgbClr val="000000"/>
                </a:outerShdw>
              </a:effectLst>
            </a:rPr>
            <a:t>“die Sünde geherrscht hat durch den Tod”</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de-DE" sz="1950" b="1" noProof="0" dirty="0">
              <a:effectLst>
                <a:outerShdw blurRad="38100" dist="38100" dir="2700000" algn="tl">
                  <a:srgbClr val="000000"/>
                </a:outerShdw>
              </a:effectLst>
            </a:rPr>
            <a:t>“die GNADE herrsche …zum ewigen Leben”</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de-DE" sz="2000" b="1" noProof="0" dirty="0">
              <a:effectLst>
                <a:outerShdw blurRad="38100" dist="38100" dir="2700000" algn="tl">
                  <a:srgbClr val="000000"/>
                </a:outerShdw>
              </a:effectLst>
            </a:rPr>
            <a:t>“der Sünde Sold</a:t>
          </a:r>
          <a:br>
            <a:rPr lang="de-DE" sz="2000" b="1" noProof="0" dirty="0">
              <a:effectLst>
                <a:outerShdw blurRad="38100" dist="38100" dir="2700000" algn="tl">
                  <a:srgbClr val="000000"/>
                </a:outerShdw>
              </a:effectLst>
            </a:rPr>
          </a:br>
          <a:r>
            <a:rPr lang="de-DE" sz="2000" b="1" noProof="0" dirty="0">
              <a:effectLst>
                <a:outerShdw blurRad="38100" dist="38100" dir="2700000" algn="tl">
                  <a:srgbClr val="000000"/>
                </a:outerShdw>
              </a:effectLst>
            </a:rPr>
            <a:t> ist der Tod”</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de-DE" sz="2000" b="1" noProof="0" dirty="0">
              <a:effectLst>
                <a:outerShdw blurRad="38100" dist="38100" dir="2700000" algn="tl">
                  <a:srgbClr val="000000"/>
                </a:outerShdw>
              </a:effectLst>
            </a:rPr>
            <a:t>“die Gabe GOTTES … das ewige Leben”</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435788">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1199"/>
          <a:ext cx="2895295" cy="2838155"/>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noProof="0" dirty="0">
              <a:effectLst>
                <a:outerShdw blurRad="38100" dist="38100" dir="2700000" algn="tl">
                  <a:srgbClr val="000000"/>
                </a:outerShdw>
              </a:effectLst>
            </a:rPr>
            <a:t>Aus lauter Güte ruft GOTT </a:t>
          </a:r>
          <a:br>
            <a:rPr lang="de-DE" sz="2400" b="1" kern="1200" noProof="0" dirty="0">
              <a:effectLst>
                <a:outerShdw blurRad="38100" dist="38100" dir="2700000" algn="tl">
                  <a:srgbClr val="000000"/>
                </a:outerShdw>
              </a:effectLst>
            </a:rPr>
          </a:br>
          <a:r>
            <a:rPr lang="de-DE" sz="2400" b="1" kern="1200" noProof="0" dirty="0">
              <a:effectLst>
                <a:outerShdw blurRad="38100" dist="38100" dir="2700000" algn="tl">
                  <a:srgbClr val="000000"/>
                </a:outerShdw>
              </a:effectLst>
            </a:rPr>
            <a:t>uns </a:t>
          </a:r>
          <a:br>
            <a:rPr lang="de-DE" sz="2400" b="1" kern="1200" noProof="0" dirty="0">
              <a:effectLst>
                <a:outerShdw blurRad="38100" dist="38100" dir="2700000" algn="tl">
                  <a:srgbClr val="000000"/>
                </a:outerShdw>
              </a:effectLst>
            </a:rPr>
          </a:br>
          <a:r>
            <a:rPr lang="de-DE" sz="2400" b="1" kern="1200" noProof="0" dirty="0">
              <a:effectLst>
                <a:outerShdw blurRad="38100" dist="38100" dir="2700000" algn="tl">
                  <a:srgbClr val="000000"/>
                </a:outerShdw>
              </a:effectLst>
            </a:rPr>
            <a:t>zur Buße </a:t>
          </a:r>
          <a:br>
            <a:rPr lang="de-DE" sz="2400" b="1" kern="1200" noProof="0" dirty="0">
              <a:effectLst>
                <a:outerShdw blurRad="38100" dist="38100" dir="2700000" algn="tl">
                  <a:srgbClr val="000000"/>
                </a:outerShdw>
              </a:effectLst>
            </a:rPr>
          </a:br>
          <a:r>
            <a:rPr lang="de-DE" sz="2400" b="1" kern="1200" noProof="0" dirty="0">
              <a:effectLst>
                <a:outerShdw blurRad="38100" dist="38100" dir="2700000" algn="tl">
                  <a:srgbClr val="000000"/>
                </a:outerShdw>
              </a:effectLst>
            </a:rPr>
            <a:t>(Römer 2,4)</a:t>
          </a:r>
          <a:endParaRPr lang="de-DE" sz="2400" kern="1200" noProof="0" dirty="0">
            <a:effectLst>
              <a:outerShdw blurRad="38100" dist="38100" dir="2700000" algn="tl">
                <a:srgbClr val="000000"/>
              </a:outerShdw>
            </a:effectLst>
          </a:endParaRPr>
        </a:p>
      </dsp:txBody>
      <dsp:txXfrm>
        <a:off x="87461" y="84326"/>
        <a:ext cx="2729041" cy="2671901"/>
      </dsp:txXfrm>
    </dsp:sp>
    <dsp:sp modelId="{24B4C805-875B-42DF-9EDA-7666C9FD5160}">
      <dsp:nvSpPr>
        <dsp:cNvPr id="0" name=""/>
        <dsp:cNvSpPr/>
      </dsp:nvSpPr>
      <dsp:spPr>
        <a:xfrm>
          <a:off x="3302804" y="1199"/>
          <a:ext cx="5001280" cy="2076025"/>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noProof="0" dirty="0">
              <a:effectLst>
                <a:outerShdw blurRad="38100" dist="38100" dir="2700000" algn="tl">
                  <a:srgbClr val="000000"/>
                </a:outerShdw>
              </a:effectLst>
            </a:rPr>
            <a:t>Wir antworten auf Seinen Ruf</a:t>
          </a:r>
          <a:endParaRPr lang="de-DE" sz="2400" kern="1200" noProof="0" dirty="0">
            <a:effectLst>
              <a:outerShdw blurRad="38100" dist="38100" dir="2700000" algn="tl">
                <a:srgbClr val="000000"/>
              </a:outerShdw>
            </a:effectLst>
          </a:endParaRPr>
        </a:p>
      </dsp:txBody>
      <dsp:txXfrm>
        <a:off x="3363609" y="62004"/>
        <a:ext cx="4879670" cy="1954415"/>
      </dsp:txXfrm>
    </dsp:sp>
    <dsp:sp modelId="{1C272054-25D2-4323-A92F-5E178CCA127F}">
      <dsp:nvSpPr>
        <dsp:cNvPr id="0" name=""/>
        <dsp:cNvSpPr/>
      </dsp:nvSpPr>
      <dsp:spPr>
        <a:xfrm>
          <a:off x="3260806" y="2369024"/>
          <a:ext cx="2399846" cy="2076025"/>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noProof="0" dirty="0">
              <a:effectLst>
                <a:outerShdw blurRad="38100" dist="38100" dir="2700000" algn="tl">
                  <a:srgbClr val="000000"/>
                </a:outerShdw>
              </a:effectLst>
            </a:rPr>
            <a:t>mit </a:t>
          </a:r>
          <a:r>
            <a:rPr lang="de-DE" sz="2400" b="1" kern="1200" noProof="0" dirty="0">
              <a:solidFill>
                <a:schemeClr val="accent2"/>
              </a:solidFill>
              <a:effectLst>
                <a:outerShdw blurRad="38100" dist="38100" dir="2700000" algn="tl">
                  <a:srgbClr val="000000"/>
                </a:outerShdw>
              </a:effectLst>
            </a:rPr>
            <a:t>aufrichtigem Kummer </a:t>
          </a:r>
          <a:r>
            <a:rPr lang="de-DE" sz="2400" b="1" kern="1200" noProof="0" dirty="0">
              <a:effectLst>
                <a:outerShdw blurRad="38100" dist="38100" dir="2700000" algn="tl">
                  <a:srgbClr val="000000"/>
                </a:outerShdw>
              </a:effectLst>
            </a:rPr>
            <a:t>über das begangene Unrecht</a:t>
          </a:r>
          <a:endParaRPr lang="de-DE" sz="2400" kern="1200" noProof="0" dirty="0">
            <a:effectLst>
              <a:outerShdw blurRad="38100" dist="38100" dir="2700000" algn="tl">
                <a:srgbClr val="000000"/>
              </a:outerShdw>
            </a:effectLst>
          </a:endParaRPr>
        </a:p>
      </dsp:txBody>
      <dsp:txXfrm>
        <a:off x="3321611" y="2429829"/>
        <a:ext cx="2278236" cy="1954415"/>
      </dsp:txXfrm>
    </dsp:sp>
    <dsp:sp modelId="{B11E0663-641F-4C4D-B1CC-77C2B2BF8349}">
      <dsp:nvSpPr>
        <dsp:cNvPr id="0" name=""/>
        <dsp:cNvSpPr/>
      </dsp:nvSpPr>
      <dsp:spPr>
        <a:xfrm>
          <a:off x="5862240" y="2369024"/>
          <a:ext cx="2399846" cy="207602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noProof="0" dirty="0">
              <a:effectLst>
                <a:outerShdw blurRad="38100" dist="38100" dir="2700000" algn="tl">
                  <a:srgbClr val="000000"/>
                </a:outerShdw>
              </a:effectLst>
            </a:rPr>
            <a:t>mit der </a:t>
          </a:r>
          <a:r>
            <a:rPr lang="de-DE" sz="2400" b="1" kern="1200" noProof="0" dirty="0">
              <a:solidFill>
                <a:schemeClr val="accent2"/>
              </a:solidFill>
              <a:effectLst>
                <a:outerShdw blurRad="38100" dist="38100" dir="2700000" algn="tl">
                  <a:srgbClr val="000000"/>
                </a:outerShdw>
              </a:effectLst>
            </a:rPr>
            <a:t>ehrlichen Entscheidung, </a:t>
          </a:r>
          <a:r>
            <a:rPr lang="de-DE" sz="2400" b="1" kern="1200" noProof="0" dirty="0">
              <a:effectLst>
                <a:outerShdw blurRad="38100" dist="38100" dir="2700000" algn="tl">
                  <a:srgbClr val="000000"/>
                </a:outerShdw>
              </a:effectLst>
            </a:rPr>
            <a:t>die </a:t>
          </a:r>
          <a:r>
            <a:rPr lang="de-DE" sz="2400" b="1" kern="1200" noProof="0" dirty="0">
              <a:solidFill>
                <a:schemeClr val="accent2"/>
              </a:solidFill>
              <a:effectLst>
                <a:outerShdw blurRad="38100" dist="38100" dir="2700000" algn="tl">
                  <a:srgbClr val="000000"/>
                </a:outerShdw>
              </a:effectLst>
            </a:rPr>
            <a:t>Sünde aufzugeben</a:t>
          </a:r>
          <a:endParaRPr lang="de-DE" sz="2400" kern="1200" noProof="0" dirty="0">
            <a:solidFill>
              <a:schemeClr val="accent2"/>
            </a:solidFill>
            <a:effectLst>
              <a:outerShdw blurRad="38100" dist="38100" dir="2700000" algn="tl">
                <a:srgbClr val="000000"/>
              </a:outerShdw>
            </a:effectLst>
          </a:endParaRPr>
        </a:p>
      </dsp:txBody>
      <dsp:txXfrm>
        <a:off x="5923045" y="2429829"/>
        <a:ext cx="2278236" cy="1954415"/>
      </dsp:txXfrm>
    </dsp:sp>
    <dsp:sp modelId="{9EE1508D-090B-4859-BDE7-C5DB9977FDE0}">
      <dsp:nvSpPr>
        <dsp:cNvPr id="0" name=""/>
        <dsp:cNvSpPr/>
      </dsp:nvSpPr>
      <dsp:spPr>
        <a:xfrm>
          <a:off x="8707259" y="1199"/>
          <a:ext cx="3004464" cy="2838155"/>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noProof="0" dirty="0">
              <a:effectLst>
                <a:outerShdw blurRad="38100" dist="38100" dir="2700000" algn="tl">
                  <a:srgbClr val="000000"/>
                </a:outerShdw>
              </a:effectLst>
            </a:rPr>
            <a:t>GOTT </a:t>
          </a:r>
          <a:br>
            <a:rPr lang="de-DE" sz="2300" b="1" kern="1200" noProof="0" dirty="0">
              <a:effectLst>
                <a:outerShdw blurRad="38100" dist="38100" dir="2700000" algn="tl">
                  <a:srgbClr val="000000"/>
                </a:outerShdw>
              </a:effectLst>
            </a:rPr>
          </a:br>
          <a:r>
            <a:rPr lang="de-DE" sz="2300" b="1" kern="1200" noProof="0" dirty="0">
              <a:effectLst>
                <a:outerShdw blurRad="38100" dist="38100" dir="2700000" algn="tl">
                  <a:srgbClr val="000000"/>
                </a:outerShdw>
              </a:effectLst>
            </a:rPr>
            <a:t>vergibt uns </a:t>
          </a:r>
          <a:br>
            <a:rPr lang="de-DE" sz="2300" b="1" kern="1200" noProof="0" dirty="0">
              <a:effectLst>
                <a:outerShdw blurRad="38100" dist="38100" dir="2700000" algn="tl">
                  <a:srgbClr val="000000"/>
                </a:outerShdw>
              </a:effectLst>
            </a:rPr>
          </a:br>
          <a:r>
            <a:rPr lang="de-DE" sz="2300" b="1" kern="1200" noProof="0" dirty="0">
              <a:effectLst>
                <a:outerShdw blurRad="38100" dist="38100" dir="2700000" algn="tl">
                  <a:srgbClr val="000000"/>
                </a:outerShdw>
              </a:effectLst>
            </a:rPr>
            <a:t>unsere Sünden, weil JEUS Sein Blut für uns </a:t>
          </a:r>
          <a:br>
            <a:rPr lang="de-DE" sz="2300" b="1" kern="1200" noProof="0" dirty="0">
              <a:effectLst>
                <a:outerShdw blurRad="38100" dist="38100" dir="2700000" algn="tl">
                  <a:srgbClr val="000000"/>
                </a:outerShdw>
              </a:effectLst>
            </a:rPr>
          </a:br>
          <a:r>
            <a:rPr lang="de-DE" sz="2300" b="1" kern="1200" noProof="0" dirty="0">
              <a:effectLst>
                <a:outerShdw blurRad="38100" dist="38100" dir="2700000" algn="tl">
                  <a:srgbClr val="000000"/>
                </a:outerShdw>
              </a:effectLst>
            </a:rPr>
            <a:t>vergossen hat.</a:t>
          </a:r>
          <a:br>
            <a:rPr lang="de-DE" sz="2300" b="1" kern="1200" noProof="0" dirty="0">
              <a:effectLst>
                <a:outerShdw blurRad="38100" dist="38100" dir="2700000" algn="tl">
                  <a:srgbClr val="000000"/>
                </a:outerShdw>
              </a:effectLst>
            </a:rPr>
          </a:br>
          <a:r>
            <a:rPr lang="de-DE" sz="2300" b="1" kern="1200" noProof="0" dirty="0">
              <a:effectLst>
                <a:outerShdw blurRad="38100" dist="38100" dir="2700000" algn="tl">
                  <a:srgbClr val="000000"/>
                </a:outerShdw>
              </a:effectLst>
            </a:rPr>
            <a:t>(Kol. 1,13-14)</a:t>
          </a:r>
          <a:endParaRPr lang="de-DE" sz="2300" kern="1200" noProof="0" dirty="0">
            <a:effectLst>
              <a:outerShdw blurRad="38100" dist="38100" dir="2700000" algn="tl">
                <a:srgbClr val="000000"/>
              </a:outerShdw>
            </a:effectLst>
          </a:endParaRPr>
        </a:p>
      </dsp:txBody>
      <dsp:txXfrm>
        <a:off x="8790386" y="84326"/>
        <a:ext cx="2838210" cy="2671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414076" y="1107"/>
          <a:ext cx="7901867"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b="1" kern="1200" noProof="0" dirty="0">
              <a:solidFill>
                <a:schemeClr val="tx1"/>
              </a:solidFill>
            </a:rPr>
            <a:t>ZUSAMMENHANG ZWISCHEN SÜNDE UND GNADE</a:t>
          </a:r>
        </a:p>
      </dsp:txBody>
      <dsp:txXfrm>
        <a:off x="414076" y="1107"/>
        <a:ext cx="7901867"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Römer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“als wir noch Sünder waren”</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“CHRISTUS für uns gestorben”</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Römer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“die Sünde mächtiger würde”</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“die GNADE noch viel mächtiger”</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Römer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“die Sünde geherrscht hat durch den Tod”</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66775">
            <a:lnSpc>
              <a:spcPct val="90000"/>
            </a:lnSpc>
            <a:spcBef>
              <a:spcPct val="0"/>
            </a:spcBef>
            <a:spcAft>
              <a:spcPct val="35000"/>
            </a:spcAft>
            <a:buNone/>
          </a:pPr>
          <a:r>
            <a:rPr lang="de-DE" sz="1950" b="1" kern="1200" noProof="0" dirty="0">
              <a:effectLst>
                <a:outerShdw blurRad="38100" dist="38100" dir="2700000" algn="tl">
                  <a:srgbClr val="000000"/>
                </a:outerShdw>
              </a:effectLst>
            </a:rPr>
            <a:t>“die GNADE herrsche …zum ewigen Leben”</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Römer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“der Sünde Sold</a:t>
          </a:r>
          <a:br>
            <a:rPr lang="de-DE" sz="2000" b="1" kern="1200" noProof="0" dirty="0">
              <a:effectLst>
                <a:outerShdw blurRad="38100" dist="38100" dir="2700000" algn="tl">
                  <a:srgbClr val="000000"/>
                </a:outerShdw>
              </a:effectLst>
            </a:rPr>
          </a:br>
          <a:r>
            <a:rPr lang="de-DE" sz="2000" b="1" kern="1200" noProof="0" dirty="0">
              <a:effectLst>
                <a:outerShdw blurRad="38100" dist="38100" dir="2700000" algn="tl">
                  <a:srgbClr val="000000"/>
                </a:outerShdw>
              </a:effectLst>
            </a:rPr>
            <a:t> ist der Tod”</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noProof="0" dirty="0">
              <a:effectLst>
                <a:outerShdw blurRad="38100" dist="38100" dir="2700000" algn="tl">
                  <a:srgbClr val="000000"/>
                </a:outerShdw>
              </a:effectLst>
            </a:rPr>
            <a:t>“die Gabe GOTTES … das ewige Leben”</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5DE16-B014-420A-B507-56A7098F02E6}" type="datetimeFigureOut">
              <a:rPr lang="de-DE" smtClean="0"/>
              <a:t>05.06.2026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28470-28FD-41F6-B479-CDC57C8F5DAA}" type="slidenum">
              <a:rPr lang="de-DE" smtClean="0"/>
              <a:t>‹Nº›</a:t>
            </a:fld>
            <a:endParaRPr lang="de-DE"/>
          </a:p>
        </p:txBody>
      </p:sp>
    </p:spTree>
    <p:extLst>
      <p:ext uri="{BB962C8B-B14F-4D97-AF65-F5344CB8AC3E}">
        <p14:creationId xmlns:p14="http://schemas.microsoft.com/office/powerpoint/2010/main" val="8682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35A28470-28FD-41F6-B479-CDC57C8F5DAA}" type="slidenum">
              <a:rPr lang="de-DE" smtClean="0"/>
              <a:t>3</a:t>
            </a:fld>
            <a:endParaRPr lang="de-DE"/>
          </a:p>
        </p:txBody>
      </p:sp>
    </p:spTree>
    <p:extLst>
      <p:ext uri="{BB962C8B-B14F-4D97-AF65-F5344CB8AC3E}">
        <p14:creationId xmlns:p14="http://schemas.microsoft.com/office/powerpoint/2010/main" val="29597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90E44-9549-0F43-4FEA-E8E7B71284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454D842-C2A5-0163-6BC9-3F9347AC572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4E04903-E13F-9AF5-2B58-B22510A0879F}"/>
              </a:ext>
            </a:extLst>
          </p:cNvPr>
          <p:cNvSpPr>
            <a:spLocks noGrp="1"/>
          </p:cNvSpPr>
          <p:nvPr>
            <p:ph type="body" idx="1"/>
          </p:nvPr>
        </p:nvSpPr>
        <p:spPr/>
        <p:txBody>
          <a:bodyPr/>
          <a:lstStyle/>
          <a:p>
            <a:endParaRPr lang="de-DE" dirty="0"/>
          </a:p>
          <a:p>
            <a:endParaRPr lang="de-DE" dirty="0"/>
          </a:p>
        </p:txBody>
      </p:sp>
      <p:sp>
        <p:nvSpPr>
          <p:cNvPr id="4" name="Foliennummernplatzhalter 3">
            <a:extLst>
              <a:ext uri="{FF2B5EF4-FFF2-40B4-BE49-F238E27FC236}">
                <a16:creationId xmlns:a16="http://schemas.microsoft.com/office/drawing/2014/main" id="{F8C480D5-608C-BBE2-416F-3EFD5B8B2AE2}"/>
              </a:ext>
            </a:extLst>
          </p:cNvPr>
          <p:cNvSpPr>
            <a:spLocks noGrp="1"/>
          </p:cNvSpPr>
          <p:nvPr>
            <p:ph type="sldNum" sz="quarter" idx="5"/>
          </p:nvPr>
        </p:nvSpPr>
        <p:spPr/>
        <p:txBody>
          <a:bodyPr/>
          <a:lstStyle/>
          <a:p>
            <a:fld id="{35A28470-28FD-41F6-B479-CDC57C8F5DAA}" type="slidenum">
              <a:rPr lang="de-DE" smtClean="0"/>
              <a:t>4</a:t>
            </a:fld>
            <a:endParaRPr lang="de-DE"/>
          </a:p>
        </p:txBody>
      </p:sp>
    </p:spTree>
    <p:extLst>
      <p:ext uri="{BB962C8B-B14F-4D97-AF65-F5344CB8AC3E}">
        <p14:creationId xmlns:p14="http://schemas.microsoft.com/office/powerpoint/2010/main" val="265590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A28470-28FD-41F6-B479-CDC57C8F5DAA}" type="slidenum">
              <a:rPr lang="de-DE" smtClean="0"/>
              <a:t>13</a:t>
            </a:fld>
            <a:endParaRPr lang="de-DE"/>
          </a:p>
        </p:txBody>
      </p:sp>
    </p:spTree>
    <p:extLst>
      <p:ext uri="{BB962C8B-B14F-4D97-AF65-F5344CB8AC3E}">
        <p14:creationId xmlns:p14="http://schemas.microsoft.com/office/powerpoint/2010/main" val="222031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2.wdp"/><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459958"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de-DE" sz="5400" b="1" noProof="0" dirty="0">
                <a:ln w="22225">
                  <a:noFill/>
                  <a:prstDash val="solid"/>
                </a:ln>
                <a:solidFill>
                  <a:schemeClr val="accent2">
                    <a:lumMod val="40000"/>
                    <a:lumOff val="60000"/>
                  </a:schemeClr>
                </a:solidFill>
                <a:effectLst>
                  <a:outerShdw blurRad="38100" dist="25400" dir="2700000" algn="tl">
                    <a:srgbClr val="000000"/>
                  </a:outerShdw>
                </a:effectLst>
              </a:rPr>
              <a:t>REUE UND VERGEBUNG</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0" y="3766689"/>
            <a:ext cx="2732567" cy="954107"/>
          </a:xfrm>
          <a:prstGeom prst="rect">
            <a:avLst/>
          </a:prstGeom>
          <a:noFill/>
        </p:spPr>
        <p:txBody>
          <a:bodyPr wrap="square" rtlCol="0">
            <a:spAutoFit/>
          </a:bodyPr>
          <a:lstStyle/>
          <a:p>
            <a:pPr algn="ctr"/>
            <a:r>
              <a:rPr lang="de-DE" sz="3600" b="1" noProof="0" dirty="0">
                <a:solidFill>
                  <a:srgbClr val="D5F7EE"/>
                </a:solidFill>
                <a:effectLst>
                  <a:glow rad="127000">
                    <a:srgbClr val="204F7B"/>
                  </a:glow>
                  <a:outerShdw blurRad="38100" dist="38100" dir="2700000" algn="tl">
                    <a:srgbClr val="000000">
                      <a:alpha val="43137"/>
                    </a:srgbClr>
                  </a:outerShdw>
                </a:effectLst>
              </a:rPr>
              <a:t>Lektion 10</a:t>
            </a:r>
            <a:r>
              <a:rPr lang="de-DE" sz="1600" b="1" noProof="0" dirty="0">
                <a:solidFill>
                  <a:srgbClr val="D5F7EE"/>
                </a:solidFill>
                <a:effectLst>
                  <a:glow rad="127000">
                    <a:srgbClr val="204F7B"/>
                  </a:glow>
                  <a:outerShdw blurRad="38100" dist="38100" dir="2700000" algn="tl">
                    <a:srgbClr val="000000">
                      <a:alpha val="43137"/>
                    </a:srgbClr>
                  </a:outerShdw>
                </a:effectLst>
              </a:rPr>
              <a:t> </a:t>
            </a:r>
            <a:br>
              <a:rPr lang="de-DE" sz="1600" b="1" noProof="0" dirty="0">
                <a:solidFill>
                  <a:srgbClr val="D5F7EE"/>
                </a:solidFill>
                <a:effectLst>
                  <a:glow rad="127000">
                    <a:srgbClr val="204F7B"/>
                  </a:glow>
                  <a:outerShdw blurRad="38100" dist="38100" dir="2700000" algn="tl">
                    <a:srgbClr val="000000">
                      <a:alpha val="43137"/>
                    </a:srgbClr>
                  </a:outerShdw>
                </a:effectLst>
              </a:rPr>
            </a:br>
            <a:r>
              <a:rPr lang="de-DE" sz="2000" b="1" noProof="0" dirty="0">
                <a:solidFill>
                  <a:srgbClr val="D5F7EE"/>
                </a:solidFill>
                <a:effectLst>
                  <a:glow rad="127000">
                    <a:srgbClr val="204F7B"/>
                  </a:glow>
                  <a:outerShdw blurRad="38100" dist="38100" dir="2700000" algn="tl">
                    <a:srgbClr val="000000">
                      <a:alpha val="43137"/>
                    </a:srgbClr>
                  </a:outerShdw>
                </a:effectLst>
              </a:rPr>
              <a:t>Sabbat, 6. Juni 2026</a:t>
            </a:r>
          </a:p>
        </p:txBody>
      </p:sp>
      <p:pic>
        <p:nvPicPr>
          <p:cNvPr id="2" name="Grafik 1">
            <a:extLst>
              <a:ext uri="{FF2B5EF4-FFF2-40B4-BE49-F238E27FC236}">
                <a16:creationId xmlns:a16="http://schemas.microsoft.com/office/drawing/2014/main" id="{ED70BAD6-AC4C-B52C-A3BE-62A8FA3C5EB9}"/>
              </a:ext>
            </a:extLst>
          </p:cNvPr>
          <p:cNvPicPr>
            <a:picLocks noChangeAspect="1"/>
          </p:cNvPicPr>
          <p:nvPr/>
        </p:nvPicPr>
        <p:blipFill>
          <a:blip r:embed="rId3">
            <a:duotone>
              <a:prstClr val="black"/>
              <a:srgbClr val="D9C3A5">
                <a:tint val="50000"/>
                <a:satMod val="180000"/>
              </a:srgbClr>
            </a:duotone>
          </a:blip>
          <a:stretch>
            <a:fillRect/>
          </a:stretch>
        </p:blipFill>
        <p:spPr>
          <a:xfrm rot="10800000">
            <a:off x="11631824" y="116589"/>
            <a:ext cx="402371" cy="6639635"/>
          </a:xfrm>
          <a:prstGeom prst="rect">
            <a:avLst/>
          </a:prstGeom>
        </p:spPr>
      </p:pic>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FF8FA9E8-65D4-5146-8D20-D0D0CADC062B}"/>
              </a:ext>
            </a:extLst>
          </p:cNvPr>
          <p:cNvSpPr txBox="1"/>
          <p:nvPr/>
        </p:nvSpPr>
        <p:spPr>
          <a:xfrm>
            <a:off x="3356714" y="0"/>
            <a:ext cx="88352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400" b="1" noProof="0" dirty="0">
                <a:ln/>
                <a:solidFill>
                  <a:schemeClr val="accent3"/>
                </a:solidFill>
              </a:rPr>
              <a:t>DER RUF ZUR Buße/Einsicht</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3356713" y="649339"/>
            <a:ext cx="8835287" cy="369332"/>
          </a:xfrm>
          <a:prstGeom prst="rect">
            <a:avLst/>
          </a:prstGeom>
          <a:noFill/>
        </p:spPr>
        <p:txBody>
          <a:bodyPr wrap="square">
            <a:spAutoFit/>
          </a:bodyPr>
          <a:lstStyle/>
          <a:p>
            <a:pPr algn="ctr"/>
            <a:r>
              <a:rPr lang="de-DE" b="1" noProof="0" dirty="0">
                <a:solidFill>
                  <a:schemeClr val="accent2">
                    <a:lumMod val="50000"/>
                  </a:schemeClr>
                </a:solidFill>
                <a:latin typeface="Candara" panose="020E0502030303020204" pitchFamily="34" charset="0"/>
              </a:rPr>
              <a:t>“</a:t>
            </a:r>
            <a:r>
              <a:rPr lang="de-DE" b="1" dirty="0">
                <a:solidFill>
                  <a:schemeClr val="accent2">
                    <a:lumMod val="50000"/>
                  </a:schemeClr>
                </a:solidFill>
                <a:latin typeface="Candara" panose="020E0502030303020204" pitchFamily="34" charset="0"/>
              </a:rPr>
              <a:t>Tut nun Buße und bekehrt euch, dass eure Sünden getilgt werden</a:t>
            </a:r>
            <a:r>
              <a:rPr lang="de-DE" b="1" noProof="0" dirty="0">
                <a:solidFill>
                  <a:schemeClr val="accent2">
                    <a:lumMod val="50000"/>
                  </a:schemeClr>
                </a:solidFill>
                <a:latin typeface="Candara" panose="020E0502030303020204" pitchFamily="34" charset="0"/>
              </a:rPr>
              <a:t>.” </a:t>
            </a:r>
            <a:r>
              <a:rPr lang="de-DE" sz="1400" b="1" noProof="0" dirty="0">
                <a:solidFill>
                  <a:schemeClr val="accent2">
                    <a:lumMod val="50000"/>
                  </a:schemeClr>
                </a:solidFill>
                <a:latin typeface="Candara" panose="020E0502030303020204" pitchFamily="34" charset="0"/>
              </a:rPr>
              <a:t>(Apg 3:19)</a:t>
            </a:r>
            <a:endParaRPr lang="de-DE" b="1" noProof="0" dirty="0">
              <a:solidFill>
                <a:schemeClr val="accent2">
                  <a:lumMod val="50000"/>
                </a:schemeClr>
              </a:solidFill>
              <a:latin typeface="Candara" panose="020E0502030303020204" pitchFamily="34"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4037317" y="1524000"/>
            <a:ext cx="3342795" cy="2308324"/>
          </a:xfrm>
          <a:prstGeom prst="rect">
            <a:avLst/>
          </a:prstGeom>
          <a:noFill/>
        </p:spPr>
        <p:txBody>
          <a:bodyPr wrap="square" rtlCol="0">
            <a:spAutoFit/>
          </a:bodyPr>
          <a:lstStyle/>
          <a:p>
            <a:pPr algn="ctr">
              <a:spcBef>
                <a:spcPts val="600"/>
              </a:spcBef>
            </a:pPr>
            <a:r>
              <a:rPr lang="de-DE" sz="2400" b="1" dirty="0"/>
              <a:t>Johannes der Täufer </a:t>
            </a:r>
            <a:br>
              <a:rPr lang="de-DE" sz="2400" b="1" dirty="0"/>
            </a:br>
            <a:r>
              <a:rPr lang="de-DE" sz="2400" b="1" dirty="0"/>
              <a:t>und JESUS </a:t>
            </a:r>
            <a:br>
              <a:rPr lang="de-DE" sz="2400" b="1" dirty="0"/>
            </a:br>
            <a:r>
              <a:rPr lang="de-DE" sz="2400" b="1" dirty="0"/>
              <a:t>begannen </a:t>
            </a:r>
            <a:br>
              <a:rPr lang="de-DE" sz="2400" b="1" dirty="0"/>
            </a:br>
            <a:r>
              <a:rPr lang="de-DE" sz="2400" b="1" dirty="0"/>
              <a:t>ihren Dienst </a:t>
            </a:r>
            <a:br>
              <a:rPr lang="de-DE" sz="2400" b="1" dirty="0"/>
            </a:br>
            <a:r>
              <a:rPr lang="de-DE" sz="2400" b="1" dirty="0"/>
              <a:t>mit derselben Botschaft: „Tut Buße" </a:t>
            </a:r>
            <a:endParaRPr lang="de-DE" sz="2400" b="1" noProof="0" dirty="0"/>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3766" y="1668010"/>
            <a:ext cx="3933551" cy="2995930"/>
          </a:xfrm>
          <a:prstGeom prst="rect">
            <a:avLst/>
          </a:prstGeom>
          <a:effectLst>
            <a:softEdge rad="317500"/>
          </a:effectLst>
        </p:spPr>
      </p:pic>
      <p:sp>
        <p:nvSpPr>
          <p:cNvPr id="9" name="CuadroTexto 8">
            <a:extLst>
              <a:ext uri="{FF2B5EF4-FFF2-40B4-BE49-F238E27FC236}">
                <a16:creationId xmlns:a16="http://schemas.microsoft.com/office/drawing/2014/main" id="{26E302C6-F18F-CCA7-D86F-8D33632D9A89}"/>
              </a:ext>
            </a:extLst>
          </p:cNvPr>
          <p:cNvSpPr txBox="1"/>
          <p:nvPr/>
        </p:nvSpPr>
        <p:spPr>
          <a:xfrm>
            <a:off x="3781725" y="6003073"/>
            <a:ext cx="8373782" cy="523220"/>
          </a:xfrm>
          <a:prstGeom prst="rect">
            <a:avLst/>
          </a:prstGeom>
          <a:noFill/>
        </p:spPr>
        <p:txBody>
          <a:bodyPr wrap="square">
            <a:spAutoFit/>
          </a:bodyPr>
          <a:lstStyle/>
          <a:p>
            <a:pPr lvl="0">
              <a:spcBef>
                <a:spcPts val="600"/>
              </a:spcBef>
              <a:defRPr/>
            </a:pPr>
            <a:r>
              <a:rPr lang="de-DE" sz="2800" b="1" dirty="0">
                <a:solidFill>
                  <a:prstClr val="black"/>
                </a:solidFill>
              </a:rPr>
              <a:t>Warum ist Buße wichtig? </a:t>
            </a:r>
            <a:endParaRPr kumimoji="0" lang="de-DE" sz="2800" b="1" i="0" u="none" strike="noStrike" kern="1200" cap="none" spc="0" normalizeH="0" baseline="0" noProof="0" dirty="0">
              <a:ln>
                <a:noFill/>
              </a:ln>
              <a:solidFill>
                <a:prstClr val="black"/>
              </a:solidFill>
              <a:effectLst/>
              <a:uLnTx/>
              <a:uFillTx/>
              <a:latin typeface="Aptos" panose="02110004020202020204"/>
            </a:endParaRPr>
          </a:p>
        </p:txBody>
      </p:sp>
      <p:sp>
        <p:nvSpPr>
          <p:cNvPr id="7" name="Scrollen: horizontal 6">
            <a:extLst>
              <a:ext uri="{FF2B5EF4-FFF2-40B4-BE49-F238E27FC236}">
                <a16:creationId xmlns:a16="http://schemas.microsoft.com/office/drawing/2014/main" id="{7D11B948-62C4-1CCB-1A4F-DCB72B7DAC9F}"/>
              </a:ext>
            </a:extLst>
          </p:cNvPr>
          <p:cNvSpPr/>
          <p:nvPr/>
        </p:nvSpPr>
        <p:spPr>
          <a:xfrm>
            <a:off x="64168" y="39861"/>
            <a:ext cx="3292545"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Di, 02. Juni – Echte Reue</a:t>
            </a:r>
          </a:p>
        </p:txBody>
      </p:sp>
      <p:pic>
        <p:nvPicPr>
          <p:cNvPr id="13" name="Grafik 12">
            <a:extLst>
              <a:ext uri="{FF2B5EF4-FFF2-40B4-BE49-F238E27FC236}">
                <a16:creationId xmlns:a16="http://schemas.microsoft.com/office/drawing/2014/main" id="{02415149-EA95-EE84-080D-BC56AA5A591B}"/>
              </a:ext>
            </a:extLst>
          </p:cNvPr>
          <p:cNvPicPr>
            <a:picLocks noChangeAspect="1"/>
          </p:cNvPicPr>
          <p:nvPr/>
        </p:nvPicPr>
        <p:blipFill>
          <a:blip r:embed="rId4"/>
          <a:stretch>
            <a:fillRect/>
          </a:stretch>
        </p:blipFill>
        <p:spPr>
          <a:xfrm>
            <a:off x="7380112" y="1260975"/>
            <a:ext cx="4505325" cy="3810000"/>
          </a:xfrm>
          <a:prstGeom prst="rect">
            <a:avLst/>
          </a:prstGeom>
          <a:effectLst>
            <a:softEdge rad="317500"/>
          </a:effectLst>
        </p:spPr>
      </p:pic>
      <p:sp>
        <p:nvSpPr>
          <p:cNvPr id="15" name="CuadroTexto 5">
            <a:extLst>
              <a:ext uri="{FF2B5EF4-FFF2-40B4-BE49-F238E27FC236}">
                <a16:creationId xmlns:a16="http://schemas.microsoft.com/office/drawing/2014/main" id="{8DA3C420-CCA5-CBD8-DD3F-EEDBABD3A09E}"/>
              </a:ext>
            </a:extLst>
          </p:cNvPr>
          <p:cNvSpPr txBox="1"/>
          <p:nvPr/>
        </p:nvSpPr>
        <p:spPr>
          <a:xfrm>
            <a:off x="4799591" y="4915734"/>
            <a:ext cx="7355916" cy="1015663"/>
          </a:xfrm>
          <a:prstGeom prst="rect">
            <a:avLst/>
          </a:prstGeom>
          <a:noFill/>
        </p:spPr>
        <p:txBody>
          <a:bodyPr wrap="square" rtlCol="0">
            <a:spAutoFit/>
          </a:bodyPr>
          <a:lstStyle/>
          <a:p>
            <a:pPr algn="ctr">
              <a:spcBef>
                <a:spcPts val="600"/>
              </a:spcBef>
            </a:pPr>
            <a:r>
              <a:rPr lang="de-DE" sz="2000" b="1" dirty="0"/>
              <a:t>(Matth 4,17):</a:t>
            </a:r>
            <a:br>
              <a:rPr lang="de-DE" sz="2000" b="1" dirty="0"/>
            </a:br>
            <a:r>
              <a:rPr lang="de-DE" sz="2000" b="1" dirty="0"/>
              <a:t>„Seit der Zeit fing JESUS an zu predigen und zu sagen: </a:t>
            </a:r>
            <a:br>
              <a:rPr lang="de-DE" sz="2000" b="1" dirty="0"/>
            </a:br>
            <a:r>
              <a:rPr lang="de-DE" sz="2000" b="1" dirty="0"/>
              <a:t>,Tut Buße, denn das Himmelreich ist nahe herbeigekommen!‘ “</a:t>
            </a:r>
            <a:endParaRPr lang="de-DE" sz="2000" b="1" noProof="0" dirty="0"/>
          </a:p>
        </p:txBody>
      </p:sp>
      <p:sp>
        <p:nvSpPr>
          <p:cNvPr id="17" name="CuadroTexto 5">
            <a:extLst>
              <a:ext uri="{FF2B5EF4-FFF2-40B4-BE49-F238E27FC236}">
                <a16:creationId xmlns:a16="http://schemas.microsoft.com/office/drawing/2014/main" id="{E8925FC3-0BE8-B89B-EFCB-5705B9316CC6}"/>
              </a:ext>
            </a:extLst>
          </p:cNvPr>
          <p:cNvSpPr txBox="1"/>
          <p:nvPr/>
        </p:nvSpPr>
        <p:spPr>
          <a:xfrm>
            <a:off x="0" y="4496811"/>
            <a:ext cx="3714453" cy="2554545"/>
          </a:xfrm>
          <a:prstGeom prst="rect">
            <a:avLst/>
          </a:prstGeom>
          <a:noFill/>
        </p:spPr>
        <p:txBody>
          <a:bodyPr wrap="square" rtlCol="0">
            <a:spAutoFit/>
          </a:bodyPr>
          <a:lstStyle/>
          <a:p>
            <a:pPr algn="ctr">
              <a:spcBef>
                <a:spcPts val="600"/>
              </a:spcBef>
            </a:pPr>
            <a:r>
              <a:rPr lang="de-DE" sz="2000" b="1" dirty="0"/>
              <a:t>(Matt. 3,1-2):</a:t>
            </a:r>
            <a:br>
              <a:rPr lang="de-DE" sz="2000" b="1" dirty="0"/>
            </a:br>
            <a:r>
              <a:rPr lang="de-DE" sz="2000" b="1" dirty="0"/>
              <a:t>„ Zu der Zeit kam Johannes der Täufer und predigte in der Wüste von Judäa und sprach: ,Tut Buße, denn das Himmelreich ist nahe herbeigekommen!‘ “</a:t>
            </a:r>
            <a:br>
              <a:rPr lang="de-DE" sz="2000" b="1" dirty="0"/>
            </a:br>
            <a:endParaRPr lang="de-DE" sz="2000" b="1" noProof="0" dirty="0"/>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wipe(left)">
                                      <p:cBhvr>
                                        <p:cTn id="33" dur="500"/>
                                        <p:tgtEl>
                                          <p:spTgt spid="7">
                                            <p:bg/>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wipe(left)">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4*#ppt_w"/>
                                          </p:val>
                                        </p:tav>
                                        <p:tav tm="100000">
                                          <p:val>
                                            <p:strVal val="#ppt_w"/>
                                          </p:val>
                                        </p:tav>
                                      </p:tavLst>
                                    </p:anim>
                                    <p:anim calcmode="lin" valueType="num">
                                      <p:cBhvr>
                                        <p:cTn id="42" dur="500" fill="hold"/>
                                        <p:tgtEl>
                                          <p:spTgt spid="10"/>
                                        </p:tgtEl>
                                        <p:attrNameLst>
                                          <p:attrName>ppt_h</p:attrName>
                                        </p:attrNameLst>
                                      </p:cBhvr>
                                      <p:tavLst>
                                        <p:tav tm="0">
                                          <p:val>
                                            <p:strVal val="4*#ppt_h"/>
                                          </p:val>
                                        </p:tav>
                                        <p:tav tm="100000">
                                          <p:val>
                                            <p:strVal val="#ppt_h"/>
                                          </p:val>
                                        </p:tav>
                                      </p:tavLst>
                                    </p:anim>
                                  </p:childTnLst>
                                </p:cTn>
                              </p:par>
                              <p:par>
                                <p:cTn id="43" presetID="23" presetClass="entr" presetSubtype="32"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strVal val="4*#ppt_w"/>
                                          </p:val>
                                        </p:tav>
                                        <p:tav tm="100000">
                                          <p:val>
                                            <p:strVal val="#ppt_w"/>
                                          </p:val>
                                        </p:tav>
                                      </p:tavLst>
                                    </p:anim>
                                    <p:anim calcmode="lin" valueType="num">
                                      <p:cBhvr>
                                        <p:cTn id="46" dur="500" fill="hold"/>
                                        <p:tgtEl>
                                          <p:spTgt spid="13"/>
                                        </p:tgtEl>
                                        <p:attrNameLst>
                                          <p:attrName>ppt_h</p:attrName>
                                        </p:attrNameLst>
                                      </p:cBhvr>
                                      <p:tavLst>
                                        <p:tav tm="0">
                                          <p:val>
                                            <p:strVal val="4*#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7" grpId="0" uiExpand="1" build="p" animBg="1"/>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9790F4-2F9F-8D0E-D91F-714929DA019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A8AB9C9-93CE-EE0D-02DE-EC6F2CCBCE34}"/>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AB11F027-EFCC-5DA8-842A-C5FB15C63779}"/>
              </a:ext>
            </a:extLst>
          </p:cNvPr>
          <p:cNvSpPr txBox="1"/>
          <p:nvPr/>
        </p:nvSpPr>
        <p:spPr>
          <a:xfrm>
            <a:off x="3356714" y="0"/>
            <a:ext cx="88352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400" b="1" noProof="0" dirty="0">
                <a:ln/>
                <a:solidFill>
                  <a:schemeClr val="accent3"/>
                </a:solidFill>
              </a:rPr>
              <a:t>DER RUF ZUR Buße/Einsicht</a:t>
            </a:r>
          </a:p>
        </p:txBody>
      </p:sp>
      <p:sp>
        <p:nvSpPr>
          <p:cNvPr id="5" name="CuadroTexto 4">
            <a:extLst>
              <a:ext uri="{FF2B5EF4-FFF2-40B4-BE49-F238E27FC236}">
                <a16:creationId xmlns:a16="http://schemas.microsoft.com/office/drawing/2014/main" id="{6DBDAB69-D516-FC1F-24A0-85302D9F5ADE}"/>
              </a:ext>
            </a:extLst>
          </p:cNvPr>
          <p:cNvSpPr txBox="1"/>
          <p:nvPr/>
        </p:nvSpPr>
        <p:spPr>
          <a:xfrm>
            <a:off x="3356713" y="649339"/>
            <a:ext cx="8835287" cy="369332"/>
          </a:xfrm>
          <a:prstGeom prst="rect">
            <a:avLst/>
          </a:prstGeom>
          <a:noFill/>
        </p:spPr>
        <p:txBody>
          <a:bodyPr wrap="square">
            <a:spAutoFit/>
          </a:bodyPr>
          <a:lstStyle/>
          <a:p>
            <a:pPr algn="ctr"/>
            <a:r>
              <a:rPr lang="de-DE" b="1" noProof="0" dirty="0">
                <a:solidFill>
                  <a:schemeClr val="accent2">
                    <a:lumMod val="50000"/>
                  </a:schemeClr>
                </a:solidFill>
                <a:latin typeface="Candara" panose="020E0502030303020204" pitchFamily="34" charset="0"/>
              </a:rPr>
              <a:t>“</a:t>
            </a:r>
            <a:r>
              <a:rPr lang="de-DE" b="1" dirty="0">
                <a:solidFill>
                  <a:schemeClr val="accent2">
                    <a:lumMod val="50000"/>
                  </a:schemeClr>
                </a:solidFill>
                <a:latin typeface="Candara" panose="020E0502030303020204" pitchFamily="34" charset="0"/>
              </a:rPr>
              <a:t>Tut nun Buße und bekehrt euch, dass eure Sünden getilgt werden</a:t>
            </a:r>
            <a:r>
              <a:rPr lang="de-DE" b="1" noProof="0" dirty="0">
                <a:solidFill>
                  <a:schemeClr val="accent2">
                    <a:lumMod val="50000"/>
                  </a:schemeClr>
                </a:solidFill>
                <a:latin typeface="Candara" panose="020E0502030303020204" pitchFamily="34" charset="0"/>
              </a:rPr>
              <a:t>.” </a:t>
            </a:r>
            <a:r>
              <a:rPr lang="de-DE" sz="1400" b="1" noProof="0" dirty="0">
                <a:solidFill>
                  <a:schemeClr val="accent2">
                    <a:lumMod val="50000"/>
                  </a:schemeClr>
                </a:solidFill>
                <a:latin typeface="Candara" panose="020E0502030303020204" pitchFamily="34" charset="0"/>
              </a:rPr>
              <a:t>(Apg 3:19)</a:t>
            </a:r>
            <a:endParaRPr lang="de-DE" b="1" noProof="0" dirty="0">
              <a:solidFill>
                <a:schemeClr val="accent2">
                  <a:lumMod val="50000"/>
                </a:schemeClr>
              </a:solidFill>
              <a:latin typeface="Candara" panose="020E0502030303020204" pitchFamily="34" charset="0"/>
            </a:endParaRPr>
          </a:p>
        </p:txBody>
      </p:sp>
      <p:sp>
        <p:nvSpPr>
          <p:cNvPr id="9" name="CuadroTexto 8">
            <a:extLst>
              <a:ext uri="{FF2B5EF4-FFF2-40B4-BE49-F238E27FC236}">
                <a16:creationId xmlns:a16="http://schemas.microsoft.com/office/drawing/2014/main" id="{BC5B7D1B-2DFE-0F3E-D1DA-27A3AAFA0519}"/>
              </a:ext>
            </a:extLst>
          </p:cNvPr>
          <p:cNvSpPr txBox="1"/>
          <p:nvPr/>
        </p:nvSpPr>
        <p:spPr>
          <a:xfrm>
            <a:off x="3135955" y="1307616"/>
            <a:ext cx="5379395" cy="584775"/>
          </a:xfrm>
          <a:prstGeom prst="rect">
            <a:avLst/>
          </a:prstGeom>
          <a:noFill/>
        </p:spPr>
        <p:txBody>
          <a:bodyPr wrap="square">
            <a:spAutoFit/>
          </a:bodyPr>
          <a:lstStyle/>
          <a:p>
            <a:pPr lvl="0" algn="ctr">
              <a:spcBef>
                <a:spcPts val="600"/>
              </a:spcBef>
              <a:defRPr/>
            </a:pPr>
            <a:r>
              <a:rPr lang="de-DE" sz="3200" b="1" dirty="0">
                <a:solidFill>
                  <a:prstClr val="black"/>
                </a:solidFill>
              </a:rPr>
              <a:t>Warum ist Buße wichtig? </a:t>
            </a:r>
            <a:endParaRPr kumimoji="0" lang="de-DE" sz="3200" b="1" i="0" u="none" strike="noStrike" kern="1200" cap="none" spc="0" normalizeH="0" baseline="0" noProof="0" dirty="0">
              <a:ln>
                <a:noFill/>
              </a:ln>
              <a:solidFill>
                <a:prstClr val="black"/>
              </a:solidFill>
              <a:effectLst/>
              <a:uLnTx/>
              <a:uFillTx/>
              <a:latin typeface="Aptos" panose="02110004020202020204"/>
            </a:endParaRPr>
          </a:p>
        </p:txBody>
      </p:sp>
      <p:sp>
        <p:nvSpPr>
          <p:cNvPr id="7" name="Scrollen: horizontal 6">
            <a:extLst>
              <a:ext uri="{FF2B5EF4-FFF2-40B4-BE49-F238E27FC236}">
                <a16:creationId xmlns:a16="http://schemas.microsoft.com/office/drawing/2014/main" id="{4E592AF5-AB22-4D46-20CF-C8A742A7AD97}"/>
              </a:ext>
            </a:extLst>
          </p:cNvPr>
          <p:cNvSpPr/>
          <p:nvPr/>
        </p:nvSpPr>
        <p:spPr>
          <a:xfrm>
            <a:off x="64168" y="39861"/>
            <a:ext cx="3292545"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Di, 02. Juni – Echte Reue</a:t>
            </a:r>
          </a:p>
        </p:txBody>
      </p:sp>
      <p:sp>
        <p:nvSpPr>
          <p:cNvPr id="8" name="CuadroTexto 8">
            <a:extLst>
              <a:ext uri="{FF2B5EF4-FFF2-40B4-BE49-F238E27FC236}">
                <a16:creationId xmlns:a16="http://schemas.microsoft.com/office/drawing/2014/main" id="{BE74D7E8-9E9C-7ADD-B1C6-FABD7EC9E8B1}"/>
              </a:ext>
            </a:extLst>
          </p:cNvPr>
          <p:cNvSpPr txBox="1"/>
          <p:nvPr/>
        </p:nvSpPr>
        <p:spPr>
          <a:xfrm>
            <a:off x="341411" y="1892391"/>
            <a:ext cx="3933551" cy="4524315"/>
          </a:xfrm>
          <a:prstGeom prst="rect">
            <a:avLst/>
          </a:prstGeom>
          <a:noFill/>
        </p:spPr>
        <p:txBody>
          <a:bodyPr wrap="square">
            <a:spAutoFit/>
          </a:bodyPr>
          <a:lstStyle/>
          <a:p>
            <a:pPr lvl="0" algn="ctr">
              <a:spcBef>
                <a:spcPts val="600"/>
              </a:spcBef>
              <a:defRPr/>
            </a:pPr>
            <a:r>
              <a:rPr lang="de-DE" sz="2400" b="1" dirty="0">
                <a:solidFill>
                  <a:prstClr val="black"/>
                </a:solidFill>
              </a:rPr>
              <a:t>Denn ohne sie </a:t>
            </a:r>
            <a:br>
              <a:rPr lang="de-DE" sz="2400" b="1" dirty="0">
                <a:solidFill>
                  <a:prstClr val="black"/>
                </a:solidFill>
              </a:rPr>
            </a:br>
            <a:r>
              <a:rPr lang="de-DE" sz="2400" b="1" dirty="0">
                <a:solidFill>
                  <a:prstClr val="black"/>
                </a:solidFill>
              </a:rPr>
              <a:t>gibt es keine Vergebung </a:t>
            </a:r>
            <a:br>
              <a:rPr lang="de-DE" sz="2400" b="1" dirty="0">
                <a:solidFill>
                  <a:prstClr val="black"/>
                </a:solidFill>
              </a:rPr>
            </a:br>
            <a:r>
              <a:rPr lang="de-DE" sz="2400" b="1" dirty="0">
                <a:solidFill>
                  <a:prstClr val="black"/>
                </a:solidFill>
              </a:rPr>
              <a:t>der Sünden </a:t>
            </a:r>
            <a:br>
              <a:rPr lang="de-DE" sz="2400" b="1" dirty="0">
                <a:solidFill>
                  <a:prstClr val="black"/>
                </a:solidFill>
              </a:rPr>
            </a:br>
            <a:r>
              <a:rPr lang="de-DE" sz="2400" b="1" dirty="0">
                <a:solidFill>
                  <a:prstClr val="black"/>
                </a:solidFill>
              </a:rPr>
              <a:t>(Apg 2,38)</a:t>
            </a:r>
            <a:br>
              <a:rPr lang="de-DE" sz="2400" b="1" dirty="0">
                <a:solidFill>
                  <a:prstClr val="black"/>
                </a:solidFill>
              </a:rPr>
            </a:br>
            <a:r>
              <a:rPr lang="de-DE" sz="2400" b="1" dirty="0">
                <a:solidFill>
                  <a:prstClr val="black"/>
                </a:solidFill>
              </a:rPr>
              <a:t>„ Petrus sprach zu ihnen: Tut Buße, und jeder von euch lasse sich taufen auf den Namen Jesu Christi zur Vergebung eurer Sünden, so werdet ihr empfangen die Gabe des HEILIGEN GEISTES.“</a:t>
            </a:r>
          </a:p>
        </p:txBody>
      </p:sp>
      <p:sp>
        <p:nvSpPr>
          <p:cNvPr id="11" name="CuadroTexto 8">
            <a:extLst>
              <a:ext uri="{FF2B5EF4-FFF2-40B4-BE49-F238E27FC236}">
                <a16:creationId xmlns:a16="http://schemas.microsoft.com/office/drawing/2014/main" id="{C3E04586-F34D-8F46-DC9C-0EFC8AC9E8BF}"/>
              </a:ext>
            </a:extLst>
          </p:cNvPr>
          <p:cNvSpPr txBox="1"/>
          <p:nvPr/>
        </p:nvSpPr>
        <p:spPr>
          <a:xfrm>
            <a:off x="5209481" y="5257996"/>
            <a:ext cx="6611738" cy="584775"/>
          </a:xfrm>
          <a:prstGeom prst="rect">
            <a:avLst/>
          </a:prstGeom>
          <a:noFill/>
        </p:spPr>
        <p:txBody>
          <a:bodyPr wrap="square">
            <a:spAutoFit/>
          </a:bodyPr>
          <a:lstStyle/>
          <a:p>
            <a:pPr lvl="0" algn="ctr">
              <a:spcBef>
                <a:spcPts val="600"/>
              </a:spcBef>
              <a:defRPr/>
            </a:pPr>
            <a:r>
              <a:rPr lang="de-DE" sz="3200" b="1" dirty="0">
                <a:solidFill>
                  <a:prstClr val="black"/>
                </a:solidFill>
              </a:rPr>
              <a:t>Wie findet dieser Prozess statt?</a:t>
            </a:r>
            <a:endParaRPr kumimoji="0" lang="de-DE" sz="32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8">
            <a:extLst>
              <a:ext uri="{FF2B5EF4-FFF2-40B4-BE49-F238E27FC236}">
                <a16:creationId xmlns:a16="http://schemas.microsoft.com/office/drawing/2014/main" id="{C9E6E383-700F-C1C5-B988-96434BFD1FD0}"/>
              </a:ext>
            </a:extLst>
          </p:cNvPr>
          <p:cNvSpPr txBox="1"/>
          <p:nvPr/>
        </p:nvSpPr>
        <p:spPr>
          <a:xfrm>
            <a:off x="6464614" y="2058372"/>
            <a:ext cx="3933551" cy="2554545"/>
          </a:xfrm>
          <a:prstGeom prst="rect">
            <a:avLst/>
          </a:prstGeom>
          <a:noFill/>
        </p:spPr>
        <p:txBody>
          <a:bodyPr wrap="square">
            <a:spAutoFit/>
          </a:bodyPr>
          <a:lstStyle/>
          <a:p>
            <a:pPr lvl="0" algn="ctr">
              <a:spcBef>
                <a:spcPts val="600"/>
              </a:spcBef>
              <a:defRPr/>
            </a:pPr>
            <a:r>
              <a:rPr lang="de-DE" sz="3200" b="1" dirty="0">
                <a:solidFill>
                  <a:prstClr val="black"/>
                </a:solidFill>
              </a:rPr>
              <a:t>(Apg 3,19):</a:t>
            </a:r>
            <a:br>
              <a:rPr lang="de-DE" sz="3200" b="1" dirty="0">
                <a:solidFill>
                  <a:prstClr val="black"/>
                </a:solidFill>
              </a:rPr>
            </a:br>
            <a:r>
              <a:rPr lang="de-DE" sz="3200" b="1" dirty="0">
                <a:solidFill>
                  <a:prstClr val="black"/>
                </a:solidFill>
              </a:rPr>
              <a:t>„Tut nun Buße </a:t>
            </a:r>
            <a:br>
              <a:rPr lang="de-DE" sz="3200" b="1" dirty="0">
                <a:solidFill>
                  <a:prstClr val="black"/>
                </a:solidFill>
              </a:rPr>
            </a:br>
            <a:r>
              <a:rPr lang="de-DE" sz="3200" b="1" dirty="0">
                <a:solidFill>
                  <a:prstClr val="black"/>
                </a:solidFill>
              </a:rPr>
              <a:t>und bekehrt euch, </a:t>
            </a:r>
            <a:br>
              <a:rPr lang="de-DE" sz="3200" b="1" dirty="0">
                <a:solidFill>
                  <a:prstClr val="black"/>
                </a:solidFill>
              </a:rPr>
            </a:br>
            <a:r>
              <a:rPr lang="de-DE" sz="3200" b="1" dirty="0">
                <a:solidFill>
                  <a:prstClr val="black"/>
                </a:solidFill>
              </a:rPr>
              <a:t>dass eure Sünden </a:t>
            </a:r>
            <a:br>
              <a:rPr lang="de-DE" sz="3200" b="1" dirty="0">
                <a:solidFill>
                  <a:prstClr val="black"/>
                </a:solidFill>
              </a:rPr>
            </a:br>
            <a:r>
              <a:rPr lang="de-DE" sz="3200" b="1" dirty="0">
                <a:solidFill>
                  <a:prstClr val="black"/>
                </a:solidFill>
              </a:rPr>
              <a:t>getilgt werden,“ </a:t>
            </a:r>
          </a:p>
        </p:txBody>
      </p:sp>
    </p:spTree>
    <p:extLst>
      <p:ext uri="{BB962C8B-B14F-4D97-AF65-F5344CB8AC3E}">
        <p14:creationId xmlns:p14="http://schemas.microsoft.com/office/powerpoint/2010/main" val="37294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00533-E129-2BBF-AFCB-DAEBE7AC1A6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BD58E13-978D-F0EE-53C4-D904D9790107}"/>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3C16CD43-801F-69D4-07FC-6C3B6A4909A7}"/>
              </a:ext>
            </a:extLst>
          </p:cNvPr>
          <p:cNvSpPr txBox="1"/>
          <p:nvPr/>
        </p:nvSpPr>
        <p:spPr>
          <a:xfrm>
            <a:off x="3356714" y="0"/>
            <a:ext cx="88352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400" b="1" noProof="0" dirty="0">
                <a:ln/>
                <a:solidFill>
                  <a:schemeClr val="accent3"/>
                </a:solidFill>
              </a:rPr>
              <a:t>DER RUF ZUR Buße/Einsicht</a:t>
            </a:r>
          </a:p>
        </p:txBody>
      </p:sp>
      <p:sp>
        <p:nvSpPr>
          <p:cNvPr id="5" name="CuadroTexto 4">
            <a:extLst>
              <a:ext uri="{FF2B5EF4-FFF2-40B4-BE49-F238E27FC236}">
                <a16:creationId xmlns:a16="http://schemas.microsoft.com/office/drawing/2014/main" id="{62D8C506-0978-ED37-1F8B-84E9AC6BE7FD}"/>
              </a:ext>
            </a:extLst>
          </p:cNvPr>
          <p:cNvSpPr txBox="1"/>
          <p:nvPr/>
        </p:nvSpPr>
        <p:spPr>
          <a:xfrm>
            <a:off x="3356713" y="649339"/>
            <a:ext cx="8835287" cy="369332"/>
          </a:xfrm>
          <a:prstGeom prst="rect">
            <a:avLst/>
          </a:prstGeom>
          <a:noFill/>
        </p:spPr>
        <p:txBody>
          <a:bodyPr wrap="square">
            <a:spAutoFit/>
          </a:bodyPr>
          <a:lstStyle/>
          <a:p>
            <a:pPr algn="ctr"/>
            <a:r>
              <a:rPr lang="de-DE" b="1" noProof="0" dirty="0">
                <a:solidFill>
                  <a:schemeClr val="accent2">
                    <a:lumMod val="50000"/>
                  </a:schemeClr>
                </a:solidFill>
                <a:latin typeface="Candara" panose="020E0502030303020204" pitchFamily="34" charset="0"/>
              </a:rPr>
              <a:t>“</a:t>
            </a:r>
            <a:r>
              <a:rPr lang="de-DE" b="1" dirty="0">
                <a:solidFill>
                  <a:schemeClr val="accent2">
                    <a:lumMod val="50000"/>
                  </a:schemeClr>
                </a:solidFill>
                <a:latin typeface="Candara" panose="020E0502030303020204" pitchFamily="34" charset="0"/>
              </a:rPr>
              <a:t>Tut nun Buße und bekehrt euch, dass eure Sünden getilgt werden</a:t>
            </a:r>
            <a:r>
              <a:rPr lang="de-DE" b="1" noProof="0" dirty="0">
                <a:solidFill>
                  <a:schemeClr val="accent2">
                    <a:lumMod val="50000"/>
                  </a:schemeClr>
                </a:solidFill>
                <a:latin typeface="Candara" panose="020E0502030303020204" pitchFamily="34" charset="0"/>
              </a:rPr>
              <a:t>.” </a:t>
            </a:r>
            <a:r>
              <a:rPr lang="de-DE" sz="1400" b="1" noProof="0" dirty="0">
                <a:solidFill>
                  <a:schemeClr val="accent2">
                    <a:lumMod val="50000"/>
                  </a:schemeClr>
                </a:solidFill>
                <a:latin typeface="Candara" panose="020E0502030303020204" pitchFamily="34" charset="0"/>
              </a:rPr>
              <a:t>(Apg 3:19)</a:t>
            </a:r>
            <a:endParaRPr lang="de-DE" b="1" noProof="0" dirty="0">
              <a:solidFill>
                <a:schemeClr val="accent2">
                  <a:lumMod val="50000"/>
                </a:schemeClr>
              </a:solidFill>
              <a:latin typeface="Candara" panose="020E0502030303020204" pitchFamily="34" charset="0"/>
            </a:endParaRPr>
          </a:p>
        </p:txBody>
      </p:sp>
      <p:graphicFrame>
        <p:nvGraphicFramePr>
          <p:cNvPr id="4" name="Diagrama 3">
            <a:extLst>
              <a:ext uri="{FF2B5EF4-FFF2-40B4-BE49-F238E27FC236}">
                <a16:creationId xmlns:a16="http://schemas.microsoft.com/office/drawing/2014/main" id="{8B64C98B-2FFD-3864-55E6-0EACA3A61BE8}"/>
              </a:ext>
            </a:extLst>
          </p:cNvPr>
          <p:cNvGraphicFramePr/>
          <p:nvPr>
            <p:extLst>
              <p:ext uri="{D42A27DB-BD31-4B8C-83A1-F6EECF244321}">
                <p14:modId xmlns:p14="http://schemas.microsoft.com/office/powerpoint/2010/main" val="937567251"/>
              </p:ext>
            </p:extLst>
          </p:nvPr>
        </p:nvGraphicFramePr>
        <p:xfrm>
          <a:off x="180974" y="1292926"/>
          <a:ext cx="11716058" cy="456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D15F1870-112C-4B5C-9AFD-74632C0AB1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13459"/>
          <a:stretch>
            <a:fillRect/>
          </a:stretch>
        </p:blipFill>
        <p:spPr>
          <a:xfrm>
            <a:off x="-113993" y="4267637"/>
            <a:ext cx="3634762" cy="2774922"/>
          </a:xfrm>
          <a:prstGeom prst="rect">
            <a:avLst/>
          </a:prstGeom>
          <a:effectLst>
            <a:softEdge rad="317500"/>
          </a:effectLst>
        </p:spPr>
      </p:pic>
      <p:pic>
        <p:nvPicPr>
          <p:cNvPr id="16" name="Imagen 15">
            <a:extLst>
              <a:ext uri="{FF2B5EF4-FFF2-40B4-BE49-F238E27FC236}">
                <a16:creationId xmlns:a16="http://schemas.microsoft.com/office/drawing/2014/main" id="{DD941FC0-8FF2-DABB-CB6F-D3C15048D7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43244" y="4267637"/>
            <a:ext cx="3634762" cy="2401428"/>
          </a:xfrm>
          <a:prstGeom prst="rect">
            <a:avLst/>
          </a:prstGeom>
          <a:effectLst>
            <a:softEdge rad="127000"/>
          </a:effectLst>
        </p:spPr>
      </p:pic>
      <p:sp>
        <p:nvSpPr>
          <p:cNvPr id="7" name="Scrollen: horizontal 6">
            <a:extLst>
              <a:ext uri="{FF2B5EF4-FFF2-40B4-BE49-F238E27FC236}">
                <a16:creationId xmlns:a16="http://schemas.microsoft.com/office/drawing/2014/main" id="{58333F78-7220-2271-BCBB-379F2E0DF56F}"/>
              </a:ext>
            </a:extLst>
          </p:cNvPr>
          <p:cNvSpPr/>
          <p:nvPr/>
        </p:nvSpPr>
        <p:spPr>
          <a:xfrm>
            <a:off x="64168" y="0"/>
            <a:ext cx="3292545"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Di, 02. Juni – Echte Reue</a:t>
            </a:r>
          </a:p>
        </p:txBody>
      </p:sp>
    </p:spTree>
    <p:extLst>
      <p:ext uri="{BB962C8B-B14F-4D97-AF65-F5344CB8AC3E}">
        <p14:creationId xmlns:p14="http://schemas.microsoft.com/office/powerpoint/2010/main" val="97321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7"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B386C471-40BC-4BBE-8AA4-8946FA83B0B3}"/>
                                            </p:graphicEl>
                                          </p:spTgt>
                                        </p:tgtEl>
                                      </p:cBhvr>
                                    </p:animEffect>
                                    <p:anim calcmode="lin" valueType="num">
                                      <p:cBhvr>
                                        <p:cTn id="10"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16"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24B4C805-875B-42DF-9EDA-7666C9FD5160}"/>
                                            </p:graphicEl>
                                          </p:spTgt>
                                        </p:tgtEl>
                                      </p:cBhvr>
                                    </p:animEffect>
                                    <p:anim calcmode="lin" valueType="num">
                                      <p:cBhvr>
                                        <p:cTn id="19"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90"/>
                                          </p:val>
                                        </p:tav>
                                        <p:tav tm="100000">
                                          <p:val>
                                            <p:fltVal val="0"/>
                                          </p:val>
                                        </p:tav>
                                      </p:tavLst>
                                    </p:anim>
                                    <p:animEffect transition="in" filter="fade">
                                      <p:cBhvr>
                                        <p:cTn id="28" dur="500"/>
                                        <p:tgtEl>
                                          <p:spTgt spid="14"/>
                                        </p:tgtEl>
                                      </p:cBhvr>
                                    </p:animEffect>
                                  </p:childTnLst>
                                </p:cTn>
                              </p:par>
                            </p:childTnLst>
                          </p:cTn>
                        </p:par>
                        <p:par>
                          <p:cTn id="29" fill="hold">
                            <p:stCondLst>
                              <p:cond delay="500"/>
                            </p:stCondLst>
                            <p:childTnLst>
                              <p:par>
                                <p:cTn id="30" presetID="17" presetClass="entr" presetSubtype="1" fill="hold" grpId="0" nodeType="afterEffect">
                                  <p:stCondLst>
                                    <p:cond delay="0"/>
                                  </p:stCondLst>
                                  <p:childTnLst>
                                    <p:set>
                                      <p:cBhvr>
                                        <p:cTn id="31"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32"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33"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34"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35"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90"/>
                                          </p:val>
                                        </p:tav>
                                        <p:tav tm="100000">
                                          <p:val>
                                            <p:fltVal val="0"/>
                                          </p:val>
                                        </p:tav>
                                      </p:tavLst>
                                    </p:anim>
                                    <p:animEffect transition="in" filter="fade">
                                      <p:cBhvr>
                                        <p:cTn id="43" dur="500"/>
                                        <p:tgtEl>
                                          <p:spTgt spid="16"/>
                                        </p:tgtEl>
                                      </p:cBhvr>
                                    </p:animEffect>
                                  </p:childTnLst>
                                </p:cTn>
                              </p:par>
                            </p:childTnLst>
                          </p:cTn>
                        </p:par>
                        <p:par>
                          <p:cTn id="44" fill="hold">
                            <p:stCondLst>
                              <p:cond delay="500"/>
                            </p:stCondLst>
                            <p:childTnLst>
                              <p:par>
                                <p:cTn id="45" presetID="17" presetClass="entr" presetSubtype="1" fill="hold" grpId="0" nodeType="afterEffect">
                                  <p:stCondLst>
                                    <p:cond delay="0"/>
                                  </p:stCondLst>
                                  <p:childTnLst>
                                    <p:set>
                                      <p:cBhvr>
                                        <p:cTn id="46"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47"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48"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50"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55"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9EE1508D-090B-4859-BDE7-C5DB9977FDE0}"/>
                                            </p:graphicEl>
                                          </p:spTgt>
                                        </p:tgtEl>
                                      </p:cBhvr>
                                    </p:animEffect>
                                    <p:anim calcmode="lin" valueType="num">
                                      <p:cBhvr>
                                        <p:cTn id="58"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59"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7E0B79D-BE50-A65A-0597-EBAEEB3A6A4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DA13715-9A4B-B365-0A76-BA74B3B535D3}"/>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F989FFF1-0F2F-355E-A3F9-BAB1C5B1A8BE}"/>
              </a:ext>
            </a:extLst>
          </p:cNvPr>
          <p:cNvSpPr txBox="1"/>
          <p:nvPr/>
        </p:nvSpPr>
        <p:spPr>
          <a:xfrm>
            <a:off x="3356714" y="0"/>
            <a:ext cx="88352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400" b="1" noProof="0" dirty="0">
                <a:ln/>
                <a:solidFill>
                  <a:schemeClr val="accent3"/>
                </a:solidFill>
              </a:rPr>
              <a:t>DER RUF ZUR Buße/Einsicht</a:t>
            </a:r>
          </a:p>
        </p:txBody>
      </p:sp>
      <p:sp>
        <p:nvSpPr>
          <p:cNvPr id="5" name="CuadroTexto 4">
            <a:extLst>
              <a:ext uri="{FF2B5EF4-FFF2-40B4-BE49-F238E27FC236}">
                <a16:creationId xmlns:a16="http://schemas.microsoft.com/office/drawing/2014/main" id="{7D99B698-29AC-81C1-8C90-5FB6036E6CB0}"/>
              </a:ext>
            </a:extLst>
          </p:cNvPr>
          <p:cNvSpPr txBox="1"/>
          <p:nvPr/>
        </p:nvSpPr>
        <p:spPr>
          <a:xfrm>
            <a:off x="3356713" y="649339"/>
            <a:ext cx="8835287" cy="369332"/>
          </a:xfrm>
          <a:prstGeom prst="rect">
            <a:avLst/>
          </a:prstGeom>
          <a:noFill/>
        </p:spPr>
        <p:txBody>
          <a:bodyPr wrap="square">
            <a:spAutoFit/>
          </a:bodyPr>
          <a:lstStyle/>
          <a:p>
            <a:pPr algn="ctr"/>
            <a:r>
              <a:rPr lang="de-DE" b="1" noProof="0" dirty="0">
                <a:solidFill>
                  <a:schemeClr val="accent2">
                    <a:lumMod val="50000"/>
                  </a:schemeClr>
                </a:solidFill>
                <a:latin typeface="Candara" panose="020E0502030303020204" pitchFamily="34" charset="0"/>
              </a:rPr>
              <a:t>“</a:t>
            </a:r>
            <a:r>
              <a:rPr lang="de-DE" b="1" dirty="0">
                <a:solidFill>
                  <a:schemeClr val="accent2">
                    <a:lumMod val="50000"/>
                  </a:schemeClr>
                </a:solidFill>
                <a:latin typeface="Candara" panose="020E0502030303020204" pitchFamily="34" charset="0"/>
              </a:rPr>
              <a:t>Tut nun Buße und bekehrt euch, dass eure Sünden getilgt werden</a:t>
            </a:r>
            <a:r>
              <a:rPr lang="de-DE" b="1" noProof="0" dirty="0">
                <a:solidFill>
                  <a:schemeClr val="accent2">
                    <a:lumMod val="50000"/>
                  </a:schemeClr>
                </a:solidFill>
                <a:latin typeface="Candara" panose="020E0502030303020204" pitchFamily="34" charset="0"/>
              </a:rPr>
              <a:t>.” </a:t>
            </a:r>
            <a:r>
              <a:rPr lang="de-DE" sz="1400" b="1" noProof="0" dirty="0">
                <a:solidFill>
                  <a:schemeClr val="accent2">
                    <a:lumMod val="50000"/>
                  </a:schemeClr>
                </a:solidFill>
                <a:latin typeface="Candara" panose="020E0502030303020204" pitchFamily="34" charset="0"/>
              </a:rPr>
              <a:t>(Apg 3:19)</a:t>
            </a:r>
            <a:endParaRPr lang="de-DE" b="1" noProof="0" dirty="0">
              <a:solidFill>
                <a:schemeClr val="accent2">
                  <a:lumMod val="50000"/>
                </a:schemeClr>
              </a:solidFill>
              <a:latin typeface="Candara" panose="020E0502030303020204" pitchFamily="34" charset="0"/>
            </a:endParaRPr>
          </a:p>
        </p:txBody>
      </p:sp>
      <p:sp>
        <p:nvSpPr>
          <p:cNvPr id="8" name="CuadroTexto 7">
            <a:extLst>
              <a:ext uri="{FF2B5EF4-FFF2-40B4-BE49-F238E27FC236}">
                <a16:creationId xmlns:a16="http://schemas.microsoft.com/office/drawing/2014/main" id="{09317F64-012A-92FF-1DE1-CA6BF4AD0D25}"/>
              </a:ext>
            </a:extLst>
          </p:cNvPr>
          <p:cNvSpPr txBox="1"/>
          <p:nvPr/>
        </p:nvSpPr>
        <p:spPr>
          <a:xfrm>
            <a:off x="2901696" y="1292926"/>
            <a:ext cx="5605998" cy="3539430"/>
          </a:xfrm>
          <a:prstGeom prst="rect">
            <a:avLst/>
          </a:prstGeom>
          <a:noFill/>
        </p:spPr>
        <p:txBody>
          <a:bodyPr wrap="square" rtlCol="0">
            <a:spAutoFit/>
          </a:bodyPr>
          <a:lstStyle/>
          <a:p>
            <a:pPr algn="ctr">
              <a:spcBef>
                <a:spcPts val="600"/>
              </a:spcBef>
            </a:pPr>
            <a:r>
              <a:rPr lang="de-DE" sz="2800" b="1" dirty="0"/>
              <a:t>Beachte, </a:t>
            </a:r>
            <a:br>
              <a:rPr lang="de-DE" sz="2800" b="1" dirty="0"/>
            </a:br>
            <a:r>
              <a:rPr lang="de-DE" sz="2800" b="1" dirty="0"/>
              <a:t>dass Buße und Vergebung uns immer </a:t>
            </a:r>
            <a:br>
              <a:rPr lang="de-DE" sz="2800" b="1" dirty="0"/>
            </a:br>
            <a:r>
              <a:rPr lang="de-DE" sz="2800" b="1" dirty="0"/>
              <a:t>zu einer </a:t>
            </a:r>
            <a:r>
              <a:rPr lang="de-DE" sz="2800" b="1" dirty="0">
                <a:highlight>
                  <a:srgbClr val="FFFF00"/>
                </a:highlight>
              </a:rPr>
              <a:t>Reform </a:t>
            </a:r>
            <a:r>
              <a:rPr lang="de-DE" sz="2800" b="1" dirty="0"/>
              <a:t>führen sollten; </a:t>
            </a:r>
            <a:br>
              <a:rPr lang="de-DE" sz="2800" b="1" dirty="0"/>
            </a:br>
            <a:r>
              <a:rPr lang="de-DE" sz="2800" b="1" dirty="0"/>
              <a:t>zu einer </a:t>
            </a:r>
            <a:r>
              <a:rPr lang="de-DE" sz="2800" b="1" dirty="0">
                <a:highlight>
                  <a:srgbClr val="FFFF00"/>
                </a:highlight>
              </a:rPr>
              <a:t>Einstellungsänderung, </a:t>
            </a:r>
            <a:br>
              <a:rPr lang="de-DE" sz="2800" b="1" dirty="0"/>
            </a:br>
            <a:r>
              <a:rPr lang="de-DE" sz="2800" b="1" dirty="0"/>
              <a:t>die dazu führt, </a:t>
            </a:r>
            <a:br>
              <a:rPr lang="de-DE" sz="2800" b="1" dirty="0"/>
            </a:br>
            <a:r>
              <a:rPr lang="de-DE" sz="2800" b="1" dirty="0"/>
              <a:t>dass wir </a:t>
            </a:r>
            <a:br>
              <a:rPr lang="de-DE" sz="2800" b="1" dirty="0"/>
            </a:br>
            <a:r>
              <a:rPr lang="de-DE" sz="2800" b="1" dirty="0"/>
              <a:t>mit dem </a:t>
            </a:r>
            <a:r>
              <a:rPr lang="de-DE" sz="2800" b="1" dirty="0">
                <a:highlight>
                  <a:srgbClr val="FFFF00"/>
                </a:highlight>
              </a:rPr>
              <a:t>Sündigen aufhören!</a:t>
            </a:r>
            <a:endParaRPr lang="de-DE" sz="2800" b="1" noProof="0" dirty="0"/>
          </a:p>
        </p:txBody>
      </p:sp>
      <p:pic>
        <p:nvPicPr>
          <p:cNvPr id="14" name="Imagen 13">
            <a:extLst>
              <a:ext uri="{FF2B5EF4-FFF2-40B4-BE49-F238E27FC236}">
                <a16:creationId xmlns:a16="http://schemas.microsoft.com/office/drawing/2014/main" id="{D6C9D5B3-1EAD-885D-F674-4D40CCFA09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3459"/>
          <a:stretch>
            <a:fillRect/>
          </a:stretch>
        </p:blipFill>
        <p:spPr>
          <a:xfrm>
            <a:off x="49543" y="1603832"/>
            <a:ext cx="3145536" cy="2401427"/>
          </a:xfrm>
          <a:prstGeom prst="rect">
            <a:avLst/>
          </a:prstGeom>
          <a:effectLst>
            <a:softEdge rad="317500"/>
          </a:effectLst>
        </p:spPr>
      </p:pic>
      <p:pic>
        <p:nvPicPr>
          <p:cNvPr id="16" name="Imagen 15">
            <a:extLst>
              <a:ext uri="{FF2B5EF4-FFF2-40B4-BE49-F238E27FC236}">
                <a16:creationId xmlns:a16="http://schemas.microsoft.com/office/drawing/2014/main" id="{69FB17A5-887F-A2C6-03C0-9D053313CD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7695" y="1603831"/>
            <a:ext cx="3634762" cy="2401428"/>
          </a:xfrm>
          <a:prstGeom prst="rect">
            <a:avLst/>
          </a:prstGeom>
          <a:effectLst>
            <a:softEdge rad="127000"/>
          </a:effectLst>
        </p:spPr>
      </p:pic>
      <p:sp>
        <p:nvSpPr>
          <p:cNvPr id="7" name="Scrollen: horizontal 6">
            <a:extLst>
              <a:ext uri="{FF2B5EF4-FFF2-40B4-BE49-F238E27FC236}">
                <a16:creationId xmlns:a16="http://schemas.microsoft.com/office/drawing/2014/main" id="{F4372363-3F03-B9C7-16C7-81DE1071454E}"/>
              </a:ext>
            </a:extLst>
          </p:cNvPr>
          <p:cNvSpPr/>
          <p:nvPr/>
        </p:nvSpPr>
        <p:spPr>
          <a:xfrm>
            <a:off x="64168" y="39861"/>
            <a:ext cx="3292545"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Di, 02. Juni – Echte Reue</a:t>
            </a:r>
          </a:p>
        </p:txBody>
      </p:sp>
      <p:sp>
        <p:nvSpPr>
          <p:cNvPr id="6" name="CuadroTexto 7">
            <a:extLst>
              <a:ext uri="{FF2B5EF4-FFF2-40B4-BE49-F238E27FC236}">
                <a16:creationId xmlns:a16="http://schemas.microsoft.com/office/drawing/2014/main" id="{E2D51EA3-CA77-706E-C10D-5CD74F1A712E}"/>
              </a:ext>
            </a:extLst>
          </p:cNvPr>
          <p:cNvSpPr txBox="1"/>
          <p:nvPr/>
        </p:nvSpPr>
        <p:spPr>
          <a:xfrm>
            <a:off x="291781" y="4926101"/>
            <a:ext cx="11608436" cy="1815882"/>
          </a:xfrm>
          <a:prstGeom prst="rect">
            <a:avLst/>
          </a:prstGeom>
          <a:noFill/>
        </p:spPr>
        <p:txBody>
          <a:bodyPr wrap="square" rtlCol="0">
            <a:spAutoFit/>
          </a:bodyPr>
          <a:lstStyle/>
          <a:p>
            <a:pPr algn="ctr">
              <a:spcBef>
                <a:spcPts val="600"/>
              </a:spcBef>
            </a:pPr>
            <a:r>
              <a:rPr lang="de-DE" sz="2800" b="1" dirty="0"/>
              <a:t>(Joh 5,14): “Danach fand ihn JESUS im Tempel und sprach zu ihm: </a:t>
            </a:r>
            <a:br>
              <a:rPr lang="de-DE" sz="2800" b="1" dirty="0"/>
            </a:br>
            <a:r>
              <a:rPr lang="de-DE" sz="2800" b="1" dirty="0"/>
              <a:t>,Siehe, du bist gesund geworden; </a:t>
            </a:r>
            <a:br>
              <a:rPr lang="de-DE" sz="2800" b="1" dirty="0"/>
            </a:br>
            <a:r>
              <a:rPr lang="de-DE" sz="2800" b="1" dirty="0">
                <a:solidFill>
                  <a:srgbClr val="FF0000"/>
                </a:solidFill>
                <a:highlight>
                  <a:srgbClr val="FFFF00"/>
                </a:highlight>
              </a:rPr>
              <a:t>sündige nicht mehr, </a:t>
            </a:r>
            <a:br>
              <a:rPr lang="de-DE" sz="2800" b="1" dirty="0">
                <a:solidFill>
                  <a:srgbClr val="FF0000"/>
                </a:solidFill>
              </a:rPr>
            </a:br>
            <a:r>
              <a:rPr lang="de-DE" sz="2800" b="1" dirty="0"/>
              <a:t>dass dir nicht etwas Schlimmeres widerfahre. “</a:t>
            </a:r>
            <a:endParaRPr lang="de-DE" sz="2800" b="1" noProof="0" dirty="0"/>
          </a:p>
        </p:txBody>
      </p:sp>
    </p:spTree>
    <p:extLst>
      <p:ext uri="{BB962C8B-B14F-4D97-AF65-F5344CB8AC3E}">
        <p14:creationId xmlns:p14="http://schemas.microsoft.com/office/powerpoint/2010/main" val="155110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90"/>
                                          </p:val>
                                        </p:tav>
                                        <p:tav tm="100000">
                                          <p:val>
                                            <p:fltVal val="0"/>
                                          </p:val>
                                        </p:tav>
                                      </p:tavLst>
                                    </p:anim>
                                    <p:animEffect transition="in" filter="fade">
                                      <p:cBhvr>
                                        <p:cTn id="16" dur="500"/>
                                        <p:tgtEl>
                                          <p:spTgt spid="1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46000">
              <a:schemeClr val="accent2">
                <a:lumMod val="75000"/>
              </a:schemeClr>
            </a:gs>
            <a:gs pos="27000">
              <a:srgbClr val="92D050"/>
            </a:gs>
          </a:gsLst>
          <a:path path="circle">
            <a:fillToRect l="50000" t="130000" r="50000" b="-30000"/>
          </a:path>
        </a:grad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 name="Rectangle 12">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58CA6067-800E-5658-17C6-81FE187A879F}"/>
              </a:ext>
            </a:extLst>
          </p:cNvPr>
          <p:cNvSpPr txBox="1"/>
          <p:nvPr/>
        </p:nvSpPr>
        <p:spPr>
          <a:xfrm>
            <a:off x="189383" y="5668402"/>
            <a:ext cx="11373965" cy="992068"/>
          </a:xfrm>
          <a:prstGeom prst="rect">
            <a:avLst/>
          </a:prstGeom>
        </p:spPr>
        <p:txBody>
          <a:bodyPr vert="horz" lIns="91440" tIns="45720" rIns="91440" bIns="45720" rtlCol="0" anchor="b">
            <a:noAutofit/>
          </a:bodyPr>
          <a:lstStyle/>
          <a:p>
            <a:pPr>
              <a:lnSpc>
                <a:spcPct val="90000"/>
              </a:lnSpc>
              <a:spcBef>
                <a:spcPct val="0"/>
              </a:spcBef>
              <a:spcAft>
                <a:spcPts val="600"/>
              </a:spcAft>
            </a:pPr>
            <a:r>
              <a:rPr lang="de-DE" sz="9600" b="1" noProof="0" dirty="0">
                <a:ln w="10160">
                  <a:solidFill>
                    <a:schemeClr val="accent5"/>
                  </a:solidFill>
                  <a:prstDash val="solid"/>
                </a:ln>
                <a:solidFill>
                  <a:schemeClr val="bg2">
                    <a:lumMod val="75000"/>
                  </a:schemeClr>
                </a:solidFill>
                <a:effectLst>
                  <a:outerShdw blurRad="38100" dist="63500" dir="8700000" algn="tl" rotWithShape="0">
                    <a:srgbClr val="000000">
                      <a:alpha val="88000"/>
                    </a:srgbClr>
                  </a:outerShdw>
                </a:effectLst>
                <a:latin typeface="+mj-lt"/>
                <a:ea typeface="+mj-ea"/>
                <a:cs typeface="+mj-cs"/>
              </a:rPr>
              <a:t>V E R G E B U N G</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5" r="13078"/>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957" r="18132"/>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68" y="140185"/>
            <a:ext cx="12191998" cy="6812805"/>
          </a:xfrm>
          <a:prstGeom prst="rect">
            <a:avLst/>
          </a:prstGeom>
        </p:spPr>
      </p:pic>
      <p:sp>
        <p:nvSpPr>
          <p:cNvPr id="3" name="CuadroTexto 2">
            <a:extLst>
              <a:ext uri="{FF2B5EF4-FFF2-40B4-BE49-F238E27FC236}">
                <a16:creationId xmlns:a16="http://schemas.microsoft.com/office/drawing/2014/main" id="{C8118844-9F62-B8DE-09F2-CD8F2628087B}"/>
              </a:ext>
            </a:extLst>
          </p:cNvPr>
          <p:cNvSpPr txBox="1"/>
          <p:nvPr/>
        </p:nvSpPr>
        <p:spPr>
          <a:xfrm>
            <a:off x="2598821" y="0"/>
            <a:ext cx="9593178"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de-DE" sz="4400" b="1" spc="300" noProof="0" dirty="0">
                <a:ln w="22225">
                  <a:noFill/>
                  <a:prstDash val="solid"/>
                </a:ln>
                <a:solidFill>
                  <a:schemeClr val="accent2">
                    <a:lumMod val="40000"/>
                    <a:lumOff val="60000"/>
                  </a:schemeClr>
                </a:solidFill>
                <a:effectLst>
                  <a:outerShdw blurRad="38100" dist="38100" dir="2700000" algn="tl">
                    <a:srgbClr val="000000"/>
                  </a:outerShdw>
                </a:effectLst>
              </a:rPr>
              <a:t>DIE GNADE DER VERGEBUNG</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887579" y="672197"/>
            <a:ext cx="4503821" cy="1138773"/>
          </a:xfrm>
          <a:prstGeom prst="rect">
            <a:avLst/>
          </a:prstGeom>
          <a:noFill/>
        </p:spPr>
        <p:txBody>
          <a:bodyPr wrap="square">
            <a:spAutoFit/>
          </a:bodyPr>
          <a:lstStyle/>
          <a:p>
            <a:pPr algn="ctr"/>
            <a:r>
              <a:rPr lang="de-DE" b="1" noProof="0" dirty="0">
                <a:solidFill>
                  <a:schemeClr val="accent2"/>
                </a:solidFill>
                <a:latin typeface="Candara" panose="020E0502030303020204" pitchFamily="34" charset="0"/>
              </a:rPr>
              <a:t>“</a:t>
            </a:r>
            <a:r>
              <a:rPr lang="de-DE" b="1" dirty="0">
                <a:solidFill>
                  <a:schemeClr val="accent2"/>
                </a:solidFill>
                <a:latin typeface="Candara" panose="020E0502030303020204" pitchFamily="34" charset="0"/>
              </a:rPr>
              <a:t>Um Deines Namens willen, HERR, </a:t>
            </a:r>
            <a:br>
              <a:rPr lang="de-DE" b="1" dirty="0">
                <a:solidFill>
                  <a:schemeClr val="accent2"/>
                </a:solidFill>
                <a:latin typeface="Candara" panose="020E0502030303020204" pitchFamily="34" charset="0"/>
              </a:rPr>
            </a:br>
            <a:r>
              <a:rPr lang="de-DE" b="1" dirty="0">
                <a:solidFill>
                  <a:schemeClr val="accent2"/>
                </a:solidFill>
                <a:latin typeface="Candara" panose="020E0502030303020204" pitchFamily="34" charset="0"/>
              </a:rPr>
              <a:t>vergib mir meine Schuld, </a:t>
            </a:r>
            <a:br>
              <a:rPr lang="de-DE" b="1" dirty="0">
                <a:solidFill>
                  <a:schemeClr val="accent2"/>
                </a:solidFill>
                <a:latin typeface="Candara" panose="020E0502030303020204" pitchFamily="34" charset="0"/>
              </a:rPr>
            </a:br>
            <a:r>
              <a:rPr lang="de-DE" b="1" dirty="0">
                <a:solidFill>
                  <a:schemeClr val="accent2"/>
                </a:solidFill>
                <a:latin typeface="Candara" panose="020E0502030303020204" pitchFamily="34" charset="0"/>
              </a:rPr>
              <a:t>die da groß ist!</a:t>
            </a:r>
            <a:r>
              <a:rPr lang="de-DE" b="1" noProof="0" dirty="0">
                <a:solidFill>
                  <a:schemeClr val="accent2"/>
                </a:solidFill>
                <a:latin typeface="Candara" panose="020E0502030303020204" pitchFamily="34" charset="0"/>
              </a:rPr>
              <a:t>” </a:t>
            </a:r>
            <a:br>
              <a:rPr lang="de-DE" b="1" noProof="0" dirty="0">
                <a:solidFill>
                  <a:schemeClr val="accent2"/>
                </a:solidFill>
                <a:latin typeface="Candara" panose="020E0502030303020204" pitchFamily="34" charset="0"/>
              </a:rPr>
            </a:br>
            <a:r>
              <a:rPr lang="de-DE" sz="1400" b="1" noProof="0" dirty="0">
                <a:solidFill>
                  <a:schemeClr val="accent2"/>
                </a:solidFill>
                <a:latin typeface="Candara" panose="020E0502030303020204" pitchFamily="34" charset="0"/>
              </a:rPr>
              <a:t>(Psalm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143174" y="3454287"/>
            <a:ext cx="5058074" cy="3185487"/>
          </a:xfrm>
          <a:prstGeom prst="rect">
            <a:avLst/>
          </a:prstGeom>
          <a:noFill/>
        </p:spPr>
        <p:txBody>
          <a:bodyPr wrap="square" rtlCol="0">
            <a:spAutoFit/>
          </a:bodyPr>
          <a:lstStyle/>
          <a:p>
            <a:pPr algn="ctr">
              <a:spcBef>
                <a:spcPts val="600"/>
              </a:spcBef>
            </a:pPr>
            <a:r>
              <a:rPr lang="de-DE" sz="2800" b="1" dirty="0">
                <a:solidFill>
                  <a:schemeClr val="accent2">
                    <a:lumMod val="40000"/>
                    <a:lumOff val="60000"/>
                  </a:schemeClr>
                </a:solidFill>
              </a:rPr>
              <a:t>Es gibt nichts, </a:t>
            </a:r>
            <a:br>
              <a:rPr lang="de-DE" sz="2800" b="1" dirty="0">
                <a:solidFill>
                  <a:schemeClr val="accent2">
                    <a:lumMod val="40000"/>
                    <a:lumOff val="60000"/>
                  </a:schemeClr>
                </a:solidFill>
              </a:rPr>
            </a:br>
            <a:r>
              <a:rPr lang="de-DE" sz="2800" b="1" dirty="0">
                <a:solidFill>
                  <a:schemeClr val="accent2">
                    <a:lumMod val="40000"/>
                    <a:lumOff val="60000"/>
                  </a:schemeClr>
                </a:solidFill>
              </a:rPr>
              <a:t>was Gott zwingt, </a:t>
            </a:r>
            <a:br>
              <a:rPr lang="de-DE" sz="2800" b="1" dirty="0">
                <a:solidFill>
                  <a:schemeClr val="accent2">
                    <a:lumMod val="40000"/>
                    <a:lumOff val="60000"/>
                  </a:schemeClr>
                </a:solidFill>
              </a:rPr>
            </a:br>
            <a:r>
              <a:rPr lang="de-DE" sz="2800" b="1" dirty="0">
                <a:solidFill>
                  <a:schemeClr val="accent2">
                    <a:lumMod val="40000"/>
                    <a:lumOff val="60000"/>
                  </a:schemeClr>
                </a:solidFill>
              </a:rPr>
              <a:t>uns zu vergeben. </a:t>
            </a:r>
          </a:p>
          <a:p>
            <a:pPr algn="ctr">
              <a:spcBef>
                <a:spcPts val="600"/>
              </a:spcBef>
            </a:pPr>
            <a:r>
              <a:rPr lang="de-DE" sz="2800" b="1" dirty="0">
                <a:solidFill>
                  <a:schemeClr val="accent2">
                    <a:lumMod val="40000"/>
                    <a:lumOff val="60000"/>
                  </a:schemeClr>
                </a:solidFill>
              </a:rPr>
              <a:t>Es gibt nichts, </a:t>
            </a:r>
            <a:br>
              <a:rPr lang="de-DE" sz="2800" b="1" dirty="0">
                <a:solidFill>
                  <a:schemeClr val="accent2">
                    <a:lumMod val="40000"/>
                    <a:lumOff val="60000"/>
                  </a:schemeClr>
                </a:solidFill>
              </a:rPr>
            </a:br>
            <a:r>
              <a:rPr lang="de-DE" sz="2800" b="1" dirty="0">
                <a:solidFill>
                  <a:schemeClr val="accent2">
                    <a:lumMod val="40000"/>
                    <a:lumOff val="60000"/>
                  </a:schemeClr>
                </a:solidFill>
              </a:rPr>
              <a:t>was wir tun können, </a:t>
            </a:r>
            <a:br>
              <a:rPr lang="de-DE" sz="2800" b="1" dirty="0">
                <a:solidFill>
                  <a:schemeClr val="accent2">
                    <a:lumMod val="40000"/>
                    <a:lumOff val="60000"/>
                  </a:schemeClr>
                </a:solidFill>
              </a:rPr>
            </a:br>
            <a:r>
              <a:rPr lang="de-DE" sz="2800" b="1" dirty="0">
                <a:solidFill>
                  <a:schemeClr val="accent2">
                    <a:lumMod val="40000"/>
                    <a:lumOff val="60000"/>
                  </a:schemeClr>
                </a:solidFill>
              </a:rPr>
              <a:t>um diese Vergebung </a:t>
            </a:r>
            <a:br>
              <a:rPr lang="de-DE" sz="2800" b="1" dirty="0">
                <a:solidFill>
                  <a:schemeClr val="accent2">
                    <a:lumMod val="40000"/>
                    <a:lumOff val="60000"/>
                  </a:schemeClr>
                </a:solidFill>
              </a:rPr>
            </a:br>
            <a:r>
              <a:rPr lang="de-DE" sz="2800" b="1" dirty="0">
                <a:solidFill>
                  <a:schemeClr val="accent2">
                    <a:lumMod val="40000"/>
                    <a:lumOff val="60000"/>
                  </a:schemeClr>
                </a:solidFill>
              </a:rPr>
              <a:t>zu verdienen. </a:t>
            </a:r>
          </a:p>
        </p:txBody>
      </p:sp>
      <p:sp>
        <p:nvSpPr>
          <p:cNvPr id="11" name="Scrollen: horizontal 10">
            <a:extLst>
              <a:ext uri="{FF2B5EF4-FFF2-40B4-BE49-F238E27FC236}">
                <a16:creationId xmlns:a16="http://schemas.microsoft.com/office/drawing/2014/main" id="{443E239D-6D18-107F-8DA2-B76104AE3CCC}"/>
              </a:ext>
            </a:extLst>
          </p:cNvPr>
          <p:cNvSpPr/>
          <p:nvPr/>
        </p:nvSpPr>
        <p:spPr>
          <a:xfrm>
            <a:off x="64168" y="19975"/>
            <a:ext cx="2470485" cy="87805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03. Juni – </a:t>
            </a:r>
            <a:br>
              <a:rPr lang="de-DE" sz="2000" b="1" i="1" noProof="0" dirty="0">
                <a:solidFill>
                  <a:srgbClr val="011E71"/>
                </a:solidFill>
              </a:rPr>
            </a:br>
            <a:r>
              <a:rPr lang="de-DE" sz="2000" b="1" i="1" noProof="0" dirty="0">
                <a:solidFill>
                  <a:srgbClr val="011E71"/>
                </a:solidFill>
              </a:rPr>
              <a:t>Gnade, die genügt</a:t>
            </a:r>
          </a:p>
        </p:txBody>
      </p:sp>
      <p:sp>
        <p:nvSpPr>
          <p:cNvPr id="14" name="CuadroTexto 5">
            <a:extLst>
              <a:ext uri="{FF2B5EF4-FFF2-40B4-BE49-F238E27FC236}">
                <a16:creationId xmlns:a16="http://schemas.microsoft.com/office/drawing/2014/main" id="{9E01C426-5463-90A9-E9B3-5A207A94C685}"/>
              </a:ext>
            </a:extLst>
          </p:cNvPr>
          <p:cNvSpPr txBox="1"/>
          <p:nvPr/>
        </p:nvSpPr>
        <p:spPr>
          <a:xfrm>
            <a:off x="9317858" y="2484790"/>
            <a:ext cx="2874140" cy="4154984"/>
          </a:xfrm>
          <a:prstGeom prst="rect">
            <a:avLst/>
          </a:prstGeom>
          <a:noFill/>
        </p:spPr>
        <p:txBody>
          <a:bodyPr wrap="square" rtlCol="0">
            <a:spAutoFit/>
          </a:bodyPr>
          <a:lstStyle/>
          <a:p>
            <a:pPr algn="ctr">
              <a:spcBef>
                <a:spcPts val="600"/>
              </a:spcBef>
            </a:pPr>
            <a:r>
              <a:rPr lang="de-DE" sz="2400" b="1" dirty="0">
                <a:solidFill>
                  <a:schemeClr val="accent2">
                    <a:lumMod val="40000"/>
                    <a:lumOff val="60000"/>
                  </a:schemeClr>
                </a:solidFill>
              </a:rPr>
              <a:t>GOTT </a:t>
            </a:r>
            <a:br>
              <a:rPr lang="de-DE" sz="2400" b="1" dirty="0">
                <a:solidFill>
                  <a:schemeClr val="accent2">
                    <a:lumMod val="40000"/>
                    <a:lumOff val="60000"/>
                  </a:schemeClr>
                </a:solidFill>
              </a:rPr>
            </a:br>
            <a:r>
              <a:rPr lang="de-DE" sz="2400" b="1" dirty="0">
                <a:solidFill>
                  <a:schemeClr val="accent2">
                    <a:lumMod val="40000"/>
                    <a:lumOff val="60000"/>
                  </a:schemeClr>
                </a:solidFill>
              </a:rPr>
              <a:t>gewährt uns Vergebung </a:t>
            </a:r>
            <a:br>
              <a:rPr lang="de-DE" sz="2400" b="1" dirty="0">
                <a:solidFill>
                  <a:schemeClr val="accent2">
                    <a:lumMod val="40000"/>
                    <a:lumOff val="60000"/>
                  </a:schemeClr>
                </a:solidFill>
              </a:rPr>
            </a:br>
            <a:r>
              <a:rPr lang="de-DE" sz="2400" b="1" dirty="0">
                <a:solidFill>
                  <a:schemeClr val="accent2">
                    <a:lumMod val="40000"/>
                    <a:lumOff val="60000"/>
                  </a:schemeClr>
                </a:solidFill>
              </a:rPr>
              <a:t>durch Gnade; </a:t>
            </a:r>
            <a:br>
              <a:rPr lang="de-DE" sz="2400" b="1" dirty="0">
                <a:solidFill>
                  <a:schemeClr val="accent2">
                    <a:lumMod val="40000"/>
                    <a:lumOff val="60000"/>
                  </a:schemeClr>
                </a:solidFill>
              </a:rPr>
            </a:br>
            <a:r>
              <a:rPr lang="de-DE" sz="2400" b="1" dirty="0">
                <a:solidFill>
                  <a:schemeClr val="accent2">
                    <a:lumMod val="40000"/>
                    <a:lumOff val="60000"/>
                  </a:schemeClr>
                </a:solidFill>
              </a:rPr>
              <a:t>durch Seine </a:t>
            </a:r>
            <a:br>
              <a:rPr lang="de-DE" sz="2400" b="1" dirty="0">
                <a:solidFill>
                  <a:schemeClr val="accent2">
                    <a:lumMod val="40000"/>
                    <a:lumOff val="60000"/>
                  </a:schemeClr>
                </a:solidFill>
              </a:rPr>
            </a:br>
            <a:r>
              <a:rPr lang="de-DE" sz="2400" b="1" dirty="0">
                <a:solidFill>
                  <a:schemeClr val="accent2">
                    <a:lumMod val="40000"/>
                    <a:lumOff val="60000"/>
                  </a:schemeClr>
                </a:solidFill>
              </a:rPr>
              <a:t>unendliche Liebe. </a:t>
            </a:r>
            <a:br>
              <a:rPr lang="de-DE" sz="2400" b="1" dirty="0">
                <a:solidFill>
                  <a:schemeClr val="accent2">
                    <a:lumMod val="40000"/>
                    <a:lumOff val="60000"/>
                  </a:schemeClr>
                </a:solidFill>
              </a:rPr>
            </a:br>
            <a:r>
              <a:rPr lang="de-DE" sz="2400" b="1" dirty="0">
                <a:solidFill>
                  <a:schemeClr val="accent2">
                    <a:lumMod val="40000"/>
                    <a:lumOff val="60000"/>
                  </a:schemeClr>
                </a:solidFill>
              </a:rPr>
              <a:t>Er vergibt, </a:t>
            </a:r>
            <a:br>
              <a:rPr lang="de-DE" sz="2400" b="1" dirty="0">
                <a:solidFill>
                  <a:schemeClr val="accent2">
                    <a:lumMod val="40000"/>
                    <a:lumOff val="60000"/>
                  </a:schemeClr>
                </a:solidFill>
              </a:rPr>
            </a:br>
            <a:r>
              <a:rPr lang="de-DE" sz="2400" b="1" dirty="0">
                <a:solidFill>
                  <a:schemeClr val="accent2">
                    <a:lumMod val="40000"/>
                    <a:lumOff val="60000"/>
                  </a:schemeClr>
                </a:solidFill>
              </a:rPr>
              <a:t>weil er "gut ist, </a:t>
            </a:r>
            <a:br>
              <a:rPr lang="de-DE" sz="2400" b="1" dirty="0">
                <a:solidFill>
                  <a:schemeClr val="accent2">
                    <a:lumMod val="40000"/>
                    <a:lumOff val="60000"/>
                  </a:schemeClr>
                </a:solidFill>
              </a:rPr>
            </a:br>
            <a:r>
              <a:rPr lang="de-DE" sz="2400" b="1" dirty="0">
                <a:solidFill>
                  <a:schemeClr val="accent2">
                    <a:lumMod val="40000"/>
                    <a:lumOff val="60000"/>
                  </a:schemeClr>
                </a:solidFill>
              </a:rPr>
              <a:t>bereit zu vergeben </a:t>
            </a:r>
            <a:br>
              <a:rPr lang="de-DE" sz="2400" b="1" dirty="0">
                <a:solidFill>
                  <a:schemeClr val="accent2">
                    <a:lumMod val="40000"/>
                    <a:lumOff val="60000"/>
                  </a:schemeClr>
                </a:solidFill>
              </a:rPr>
            </a:br>
            <a:r>
              <a:rPr lang="de-DE" sz="2400" b="1" dirty="0">
                <a:solidFill>
                  <a:schemeClr val="accent2">
                    <a:lumMod val="40000"/>
                    <a:lumOff val="60000"/>
                  </a:schemeClr>
                </a:solidFill>
              </a:rPr>
              <a:t>und reich </a:t>
            </a:r>
            <a:br>
              <a:rPr lang="de-DE" sz="2400" b="1" dirty="0">
                <a:solidFill>
                  <a:schemeClr val="accent2">
                    <a:lumMod val="40000"/>
                    <a:lumOff val="60000"/>
                  </a:schemeClr>
                </a:solidFill>
              </a:rPr>
            </a:br>
            <a:r>
              <a:rPr lang="de-DE" sz="2400" b="1" dirty="0">
                <a:solidFill>
                  <a:schemeClr val="accent2">
                    <a:lumMod val="40000"/>
                    <a:lumOff val="60000"/>
                  </a:schemeClr>
                </a:solidFill>
              </a:rPr>
              <a:t>an Barmherzigkeit"</a:t>
            </a:r>
            <a:endParaRPr lang="de-DE" sz="2400" b="1" noProof="0" dirty="0">
              <a:solidFill>
                <a:schemeClr val="accent2">
                  <a:lumMod val="40000"/>
                  <a:lumOff val="60000"/>
                </a:schemeClr>
              </a:solidFill>
            </a:endParaRP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wipe(left)">
                                      <p:cBhvr>
                                        <p:cTn id="22" dur="500"/>
                                        <p:tgtEl>
                                          <p:spTgt spid="11">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uiExpand="1" build="p"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905E697-6074-22E2-DF2F-C50667AD141B}"/>
            </a:ext>
          </a:extLst>
        </p:cNvPr>
        <p:cNvGrpSpPr/>
        <p:nvPr/>
      </p:nvGrpSpPr>
      <p:grpSpPr>
        <a:xfrm>
          <a:off x="0" y="0"/>
          <a:ext cx="0" cy="0"/>
          <a:chOff x="0" y="0"/>
          <a:chExt cx="0" cy="0"/>
        </a:xfrm>
      </p:grpSpPr>
      <p:pic>
        <p:nvPicPr>
          <p:cNvPr id="21" name="Imagen 20">
            <a:extLst>
              <a:ext uri="{FF2B5EF4-FFF2-40B4-BE49-F238E27FC236}">
                <a16:creationId xmlns:a16="http://schemas.microsoft.com/office/drawing/2014/main" id="{4062F1FB-75E9-4092-B7E7-2BD9BC9DB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220"/>
            <a:ext cx="12191998" cy="6812805"/>
          </a:xfrm>
          <a:prstGeom prst="rect">
            <a:avLst/>
          </a:prstGeom>
        </p:spPr>
      </p:pic>
      <p:sp>
        <p:nvSpPr>
          <p:cNvPr id="3" name="CuadroTexto 2">
            <a:extLst>
              <a:ext uri="{FF2B5EF4-FFF2-40B4-BE49-F238E27FC236}">
                <a16:creationId xmlns:a16="http://schemas.microsoft.com/office/drawing/2014/main" id="{22B058EA-778F-30C1-6647-E9D107874B6A}"/>
              </a:ext>
            </a:extLst>
          </p:cNvPr>
          <p:cNvSpPr txBox="1"/>
          <p:nvPr/>
        </p:nvSpPr>
        <p:spPr>
          <a:xfrm>
            <a:off x="2598821" y="0"/>
            <a:ext cx="9593178"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de-DE" sz="4400" b="1" spc="300" noProof="0" dirty="0">
                <a:ln w="22225">
                  <a:noFill/>
                  <a:prstDash val="solid"/>
                </a:ln>
                <a:solidFill>
                  <a:schemeClr val="accent2">
                    <a:lumMod val="40000"/>
                    <a:lumOff val="60000"/>
                  </a:schemeClr>
                </a:solidFill>
                <a:effectLst>
                  <a:outerShdw blurRad="38100" dist="38100" dir="2700000" algn="tl">
                    <a:srgbClr val="000000"/>
                  </a:outerShdw>
                </a:effectLst>
              </a:rPr>
              <a:t>DIE GNADE DER VERGEBUNG</a:t>
            </a:r>
          </a:p>
        </p:txBody>
      </p:sp>
      <p:sp>
        <p:nvSpPr>
          <p:cNvPr id="5" name="CuadroTexto 4">
            <a:extLst>
              <a:ext uri="{FF2B5EF4-FFF2-40B4-BE49-F238E27FC236}">
                <a16:creationId xmlns:a16="http://schemas.microsoft.com/office/drawing/2014/main" id="{0633EAC7-4D84-2D4B-DF41-439D31A4000C}"/>
              </a:ext>
            </a:extLst>
          </p:cNvPr>
          <p:cNvSpPr txBox="1"/>
          <p:nvPr/>
        </p:nvSpPr>
        <p:spPr>
          <a:xfrm>
            <a:off x="2887579" y="672197"/>
            <a:ext cx="4503821" cy="1138773"/>
          </a:xfrm>
          <a:prstGeom prst="rect">
            <a:avLst/>
          </a:prstGeom>
          <a:noFill/>
        </p:spPr>
        <p:txBody>
          <a:bodyPr wrap="square">
            <a:spAutoFit/>
          </a:bodyPr>
          <a:lstStyle/>
          <a:p>
            <a:pPr algn="ctr"/>
            <a:r>
              <a:rPr lang="de-DE" b="1" noProof="0" dirty="0">
                <a:solidFill>
                  <a:schemeClr val="accent2"/>
                </a:solidFill>
                <a:latin typeface="Candara" panose="020E0502030303020204" pitchFamily="34" charset="0"/>
              </a:rPr>
              <a:t>“</a:t>
            </a:r>
            <a:r>
              <a:rPr lang="de-DE" b="1" dirty="0">
                <a:solidFill>
                  <a:schemeClr val="accent2"/>
                </a:solidFill>
                <a:latin typeface="Candara" panose="020E0502030303020204" pitchFamily="34" charset="0"/>
              </a:rPr>
              <a:t>Um Deines Namens willen, HERR, </a:t>
            </a:r>
            <a:br>
              <a:rPr lang="de-DE" b="1" dirty="0">
                <a:solidFill>
                  <a:schemeClr val="accent2"/>
                </a:solidFill>
                <a:latin typeface="Candara" panose="020E0502030303020204" pitchFamily="34" charset="0"/>
              </a:rPr>
            </a:br>
            <a:r>
              <a:rPr lang="de-DE" b="1" dirty="0">
                <a:solidFill>
                  <a:schemeClr val="accent2"/>
                </a:solidFill>
                <a:latin typeface="Candara" panose="020E0502030303020204" pitchFamily="34" charset="0"/>
              </a:rPr>
              <a:t>vergib mir meine Schuld, </a:t>
            </a:r>
            <a:br>
              <a:rPr lang="de-DE" b="1" dirty="0">
                <a:solidFill>
                  <a:schemeClr val="accent2"/>
                </a:solidFill>
                <a:latin typeface="Candara" panose="020E0502030303020204" pitchFamily="34" charset="0"/>
              </a:rPr>
            </a:br>
            <a:r>
              <a:rPr lang="de-DE" b="1" dirty="0">
                <a:solidFill>
                  <a:schemeClr val="accent2"/>
                </a:solidFill>
                <a:latin typeface="Candara" panose="020E0502030303020204" pitchFamily="34" charset="0"/>
              </a:rPr>
              <a:t>die da groß ist!</a:t>
            </a:r>
            <a:r>
              <a:rPr lang="de-DE" b="1" noProof="0" dirty="0">
                <a:solidFill>
                  <a:schemeClr val="accent2"/>
                </a:solidFill>
                <a:latin typeface="Candara" panose="020E0502030303020204" pitchFamily="34" charset="0"/>
              </a:rPr>
              <a:t>” </a:t>
            </a:r>
            <a:br>
              <a:rPr lang="de-DE" b="1" noProof="0" dirty="0">
                <a:solidFill>
                  <a:schemeClr val="accent2"/>
                </a:solidFill>
                <a:latin typeface="Candara" panose="020E0502030303020204" pitchFamily="34" charset="0"/>
              </a:rPr>
            </a:br>
            <a:r>
              <a:rPr lang="de-DE" sz="1400" b="1" noProof="0" dirty="0">
                <a:solidFill>
                  <a:schemeClr val="accent2"/>
                </a:solidFill>
                <a:latin typeface="Candara" panose="020E0502030303020204" pitchFamily="34" charset="0"/>
              </a:rPr>
              <a:t>(Psalm 25:11)</a:t>
            </a:r>
          </a:p>
        </p:txBody>
      </p:sp>
      <p:sp>
        <p:nvSpPr>
          <p:cNvPr id="6" name="CuadroTexto 5">
            <a:extLst>
              <a:ext uri="{FF2B5EF4-FFF2-40B4-BE49-F238E27FC236}">
                <a16:creationId xmlns:a16="http://schemas.microsoft.com/office/drawing/2014/main" id="{D4B0E475-1FD2-AE69-9C1D-FE184451CE4F}"/>
              </a:ext>
            </a:extLst>
          </p:cNvPr>
          <p:cNvSpPr txBox="1"/>
          <p:nvPr/>
        </p:nvSpPr>
        <p:spPr>
          <a:xfrm>
            <a:off x="394988" y="3282968"/>
            <a:ext cx="4407665" cy="2262158"/>
          </a:xfrm>
          <a:prstGeom prst="rect">
            <a:avLst/>
          </a:prstGeom>
          <a:noFill/>
        </p:spPr>
        <p:txBody>
          <a:bodyPr wrap="square" rtlCol="0">
            <a:spAutoFit/>
          </a:bodyPr>
          <a:lstStyle/>
          <a:p>
            <a:pPr>
              <a:spcBef>
                <a:spcPts val="600"/>
              </a:spcBef>
            </a:pPr>
            <a:r>
              <a:rPr lang="de-DE" sz="2400" b="1" dirty="0">
                <a:solidFill>
                  <a:schemeClr val="accent2">
                    <a:lumMod val="40000"/>
                    <a:lumOff val="60000"/>
                  </a:schemeClr>
                </a:solidFill>
              </a:rPr>
              <a:t>(Psalm 86,5):</a:t>
            </a:r>
          </a:p>
          <a:p>
            <a:pPr algn="ctr">
              <a:spcBef>
                <a:spcPts val="600"/>
              </a:spcBef>
            </a:pPr>
            <a:r>
              <a:rPr lang="de-DE" sz="2800" b="1" dirty="0">
                <a:solidFill>
                  <a:schemeClr val="accent2">
                    <a:lumMod val="40000"/>
                    <a:lumOff val="60000"/>
                  </a:schemeClr>
                </a:solidFill>
              </a:rPr>
              <a:t>„Denn Du, HERR, </a:t>
            </a:r>
            <a:br>
              <a:rPr lang="de-DE" sz="2800" b="1" dirty="0">
                <a:solidFill>
                  <a:schemeClr val="accent2">
                    <a:lumMod val="40000"/>
                    <a:lumOff val="60000"/>
                  </a:schemeClr>
                </a:solidFill>
              </a:rPr>
            </a:br>
            <a:r>
              <a:rPr lang="de-DE" sz="2800" b="1" dirty="0">
                <a:solidFill>
                  <a:schemeClr val="accent2">
                    <a:lumMod val="40000"/>
                    <a:lumOff val="60000"/>
                  </a:schemeClr>
                </a:solidFill>
              </a:rPr>
              <a:t>bist gut und gnädig, </a:t>
            </a:r>
            <a:br>
              <a:rPr lang="de-DE" sz="2800" b="1" dirty="0">
                <a:solidFill>
                  <a:schemeClr val="accent2">
                    <a:lumMod val="40000"/>
                    <a:lumOff val="60000"/>
                  </a:schemeClr>
                </a:solidFill>
              </a:rPr>
            </a:br>
            <a:r>
              <a:rPr lang="de-DE" sz="2800" b="1" dirty="0">
                <a:solidFill>
                  <a:schemeClr val="accent2">
                    <a:lumMod val="40000"/>
                    <a:lumOff val="60000"/>
                  </a:schemeClr>
                </a:solidFill>
              </a:rPr>
              <a:t>von großer Güte allen, </a:t>
            </a:r>
            <a:br>
              <a:rPr lang="de-DE" sz="2800" b="1" dirty="0">
                <a:solidFill>
                  <a:schemeClr val="accent2">
                    <a:lumMod val="40000"/>
                    <a:lumOff val="60000"/>
                  </a:schemeClr>
                </a:solidFill>
              </a:rPr>
            </a:br>
            <a:r>
              <a:rPr lang="de-DE" sz="2800" b="1" dirty="0">
                <a:solidFill>
                  <a:schemeClr val="accent2">
                    <a:lumMod val="40000"/>
                    <a:lumOff val="60000"/>
                  </a:schemeClr>
                </a:solidFill>
              </a:rPr>
              <a:t>die dich anrufen.“</a:t>
            </a:r>
            <a:endParaRPr lang="de-DE" sz="2800" b="1" noProof="0" dirty="0">
              <a:solidFill>
                <a:schemeClr val="accent2">
                  <a:lumMod val="40000"/>
                  <a:lumOff val="60000"/>
                </a:schemeClr>
              </a:solidFill>
            </a:endParaRPr>
          </a:p>
        </p:txBody>
      </p:sp>
      <p:sp>
        <p:nvSpPr>
          <p:cNvPr id="11" name="Scrollen: horizontal 10">
            <a:extLst>
              <a:ext uri="{FF2B5EF4-FFF2-40B4-BE49-F238E27FC236}">
                <a16:creationId xmlns:a16="http://schemas.microsoft.com/office/drawing/2014/main" id="{F78981AF-26EE-4E6F-2235-650D80B09641}"/>
              </a:ext>
            </a:extLst>
          </p:cNvPr>
          <p:cNvSpPr/>
          <p:nvPr/>
        </p:nvSpPr>
        <p:spPr>
          <a:xfrm>
            <a:off x="64168" y="19975"/>
            <a:ext cx="2470485" cy="87805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03. Juni – </a:t>
            </a:r>
            <a:br>
              <a:rPr lang="de-DE" sz="2000" b="1" i="1" noProof="0" dirty="0">
                <a:solidFill>
                  <a:srgbClr val="011E71"/>
                </a:solidFill>
              </a:rPr>
            </a:br>
            <a:r>
              <a:rPr lang="de-DE" sz="2000" b="1" i="1" noProof="0" dirty="0">
                <a:solidFill>
                  <a:srgbClr val="011E71"/>
                </a:solidFill>
              </a:rPr>
              <a:t>Gnade, die genügt</a:t>
            </a:r>
          </a:p>
        </p:txBody>
      </p:sp>
      <p:sp>
        <p:nvSpPr>
          <p:cNvPr id="2" name="CuadroTexto 5">
            <a:extLst>
              <a:ext uri="{FF2B5EF4-FFF2-40B4-BE49-F238E27FC236}">
                <a16:creationId xmlns:a16="http://schemas.microsoft.com/office/drawing/2014/main" id="{052AA72A-E128-A337-2D56-89A8C4249B49}"/>
              </a:ext>
            </a:extLst>
          </p:cNvPr>
          <p:cNvSpPr txBox="1"/>
          <p:nvPr/>
        </p:nvSpPr>
        <p:spPr>
          <a:xfrm>
            <a:off x="8365859" y="1541575"/>
            <a:ext cx="4179065" cy="4524315"/>
          </a:xfrm>
          <a:prstGeom prst="rect">
            <a:avLst/>
          </a:prstGeom>
          <a:noFill/>
        </p:spPr>
        <p:txBody>
          <a:bodyPr wrap="square" rtlCol="0">
            <a:spAutoFit/>
          </a:bodyPr>
          <a:lstStyle/>
          <a:p>
            <a:pPr algn="ctr">
              <a:spcBef>
                <a:spcPts val="600"/>
              </a:spcBef>
            </a:pPr>
            <a:r>
              <a:rPr lang="de-DE" sz="2400" b="1" dirty="0">
                <a:solidFill>
                  <a:schemeClr val="accent2">
                    <a:lumMod val="40000"/>
                    <a:lumOff val="60000"/>
                  </a:schemeClr>
                </a:solidFill>
              </a:rPr>
              <a:t>(2. Mose 34,6-7):</a:t>
            </a:r>
            <a:br>
              <a:rPr lang="de-DE" sz="2400" b="1" dirty="0">
                <a:solidFill>
                  <a:schemeClr val="accent2">
                    <a:lumMod val="40000"/>
                    <a:lumOff val="60000"/>
                  </a:schemeClr>
                </a:solidFill>
              </a:rPr>
            </a:br>
            <a:r>
              <a:rPr lang="de-DE" sz="2400" b="1" dirty="0">
                <a:solidFill>
                  <a:schemeClr val="accent2">
                    <a:lumMod val="40000"/>
                    <a:lumOff val="60000"/>
                  </a:schemeClr>
                </a:solidFill>
              </a:rPr>
              <a:t>„HERR, HERR, GOTT, </a:t>
            </a:r>
            <a:br>
              <a:rPr lang="de-DE" sz="2400" b="1" dirty="0">
                <a:solidFill>
                  <a:schemeClr val="accent2">
                    <a:lumMod val="40000"/>
                    <a:lumOff val="60000"/>
                  </a:schemeClr>
                </a:solidFill>
              </a:rPr>
            </a:br>
            <a:r>
              <a:rPr lang="de-DE" sz="2400" b="1" dirty="0">
                <a:solidFill>
                  <a:schemeClr val="accent2">
                    <a:lumMod val="40000"/>
                    <a:lumOff val="60000"/>
                  </a:schemeClr>
                </a:solidFill>
              </a:rPr>
              <a:t>barmherzig und gnädig </a:t>
            </a:r>
            <a:br>
              <a:rPr lang="de-DE" sz="2400" b="1" dirty="0">
                <a:solidFill>
                  <a:schemeClr val="accent2">
                    <a:lumMod val="40000"/>
                    <a:lumOff val="60000"/>
                  </a:schemeClr>
                </a:solidFill>
              </a:rPr>
            </a:br>
            <a:r>
              <a:rPr lang="de-DE" sz="2400" b="1" dirty="0">
                <a:solidFill>
                  <a:schemeClr val="accent2">
                    <a:lumMod val="40000"/>
                    <a:lumOff val="60000"/>
                  </a:schemeClr>
                </a:solidFill>
              </a:rPr>
              <a:t>und geduldig </a:t>
            </a:r>
            <a:br>
              <a:rPr lang="de-DE" sz="2400" b="1" dirty="0">
                <a:solidFill>
                  <a:schemeClr val="accent2">
                    <a:lumMod val="40000"/>
                    <a:lumOff val="60000"/>
                  </a:schemeClr>
                </a:solidFill>
              </a:rPr>
            </a:br>
            <a:r>
              <a:rPr lang="de-DE" sz="2400" b="1" dirty="0">
                <a:solidFill>
                  <a:schemeClr val="accent2">
                    <a:lumMod val="40000"/>
                    <a:lumOff val="60000"/>
                  </a:schemeClr>
                </a:solidFill>
              </a:rPr>
              <a:t>und von großer Gnade </a:t>
            </a:r>
            <a:br>
              <a:rPr lang="de-DE" sz="2400" b="1" dirty="0">
                <a:solidFill>
                  <a:schemeClr val="accent2">
                    <a:lumMod val="40000"/>
                    <a:lumOff val="60000"/>
                  </a:schemeClr>
                </a:solidFill>
              </a:rPr>
            </a:br>
            <a:r>
              <a:rPr lang="de-DE" sz="2400" b="1" dirty="0">
                <a:solidFill>
                  <a:schemeClr val="accent2">
                    <a:lumMod val="40000"/>
                    <a:lumOff val="60000"/>
                  </a:schemeClr>
                </a:solidFill>
              </a:rPr>
              <a:t>und Treue, </a:t>
            </a:r>
            <a:br>
              <a:rPr lang="de-DE" sz="2400" b="1" dirty="0">
                <a:solidFill>
                  <a:schemeClr val="accent2">
                    <a:lumMod val="40000"/>
                    <a:lumOff val="60000"/>
                  </a:schemeClr>
                </a:solidFill>
              </a:rPr>
            </a:br>
            <a:r>
              <a:rPr lang="de-DE" sz="2400" b="1" dirty="0">
                <a:solidFill>
                  <a:schemeClr val="accent2">
                    <a:lumMod val="40000"/>
                    <a:lumOff val="60000"/>
                  </a:schemeClr>
                </a:solidFill>
              </a:rPr>
              <a:t>der da Tausenden </a:t>
            </a:r>
            <a:br>
              <a:rPr lang="de-DE" sz="2400" b="1" dirty="0">
                <a:solidFill>
                  <a:schemeClr val="accent2">
                    <a:lumMod val="40000"/>
                    <a:lumOff val="60000"/>
                  </a:schemeClr>
                </a:solidFill>
              </a:rPr>
            </a:br>
            <a:r>
              <a:rPr lang="de-DE" sz="2400" b="1" dirty="0">
                <a:solidFill>
                  <a:schemeClr val="accent2">
                    <a:lumMod val="40000"/>
                    <a:lumOff val="60000"/>
                  </a:schemeClr>
                </a:solidFill>
              </a:rPr>
              <a:t>Gnade bewahrt </a:t>
            </a:r>
            <a:br>
              <a:rPr lang="de-DE" sz="2400" b="1" dirty="0">
                <a:solidFill>
                  <a:schemeClr val="accent2">
                    <a:lumMod val="40000"/>
                    <a:lumOff val="60000"/>
                  </a:schemeClr>
                </a:solidFill>
              </a:rPr>
            </a:br>
            <a:r>
              <a:rPr lang="de-DE" sz="2400" b="1" dirty="0">
                <a:solidFill>
                  <a:schemeClr val="accent2">
                    <a:lumMod val="40000"/>
                    <a:lumOff val="60000"/>
                  </a:schemeClr>
                </a:solidFill>
              </a:rPr>
              <a:t>und vergibt Missetat, </a:t>
            </a:r>
            <a:br>
              <a:rPr lang="de-DE" sz="2400" b="1" dirty="0">
                <a:solidFill>
                  <a:schemeClr val="accent2">
                    <a:lumMod val="40000"/>
                    <a:lumOff val="60000"/>
                  </a:schemeClr>
                </a:solidFill>
              </a:rPr>
            </a:br>
            <a:r>
              <a:rPr lang="de-DE" sz="2400" b="1" dirty="0">
                <a:solidFill>
                  <a:schemeClr val="accent2">
                    <a:lumMod val="40000"/>
                    <a:lumOff val="60000"/>
                  </a:schemeClr>
                </a:solidFill>
              </a:rPr>
              <a:t>Übertretung und Sünde, </a:t>
            </a:r>
            <a:br>
              <a:rPr lang="de-DE" sz="2400" b="1" dirty="0">
                <a:solidFill>
                  <a:schemeClr val="accent2">
                    <a:lumMod val="40000"/>
                    <a:lumOff val="60000"/>
                  </a:schemeClr>
                </a:solidFill>
              </a:rPr>
            </a:br>
            <a:r>
              <a:rPr lang="de-DE" sz="2400" b="1" dirty="0">
                <a:solidFill>
                  <a:schemeClr val="accent2">
                    <a:lumMod val="40000"/>
                    <a:lumOff val="60000"/>
                  </a:schemeClr>
                </a:solidFill>
              </a:rPr>
              <a:t>aber ungestraft </a:t>
            </a:r>
            <a:br>
              <a:rPr lang="de-DE" sz="2400" b="1" dirty="0">
                <a:solidFill>
                  <a:schemeClr val="accent2">
                    <a:lumMod val="40000"/>
                    <a:lumOff val="60000"/>
                  </a:schemeClr>
                </a:solidFill>
              </a:rPr>
            </a:br>
            <a:r>
              <a:rPr lang="de-DE" sz="2400" b="1" dirty="0">
                <a:solidFill>
                  <a:schemeClr val="accent2">
                    <a:lumMod val="40000"/>
                    <a:lumOff val="60000"/>
                  </a:schemeClr>
                </a:solidFill>
              </a:rPr>
              <a:t>lässt er niemand,“</a:t>
            </a:r>
            <a:endParaRPr lang="de-DE" sz="2400" b="1" noProof="0" dirty="0">
              <a:solidFill>
                <a:schemeClr val="accent2">
                  <a:lumMod val="40000"/>
                  <a:lumOff val="60000"/>
                </a:schemeClr>
              </a:solidFill>
            </a:endParaRPr>
          </a:p>
        </p:txBody>
      </p:sp>
    </p:spTree>
    <p:extLst>
      <p:ext uri="{BB962C8B-B14F-4D97-AF65-F5344CB8AC3E}">
        <p14:creationId xmlns:p14="http://schemas.microsoft.com/office/powerpoint/2010/main" val="35210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53835B5-54C1-92CC-941A-B9585D2A389C}"/>
            </a:ext>
          </a:extLst>
        </p:cNvPr>
        <p:cNvGrpSpPr/>
        <p:nvPr/>
      </p:nvGrpSpPr>
      <p:grpSpPr>
        <a:xfrm>
          <a:off x="0" y="0"/>
          <a:ext cx="0" cy="0"/>
          <a:chOff x="0" y="0"/>
          <a:chExt cx="0" cy="0"/>
        </a:xfrm>
      </p:grpSpPr>
      <p:grpSp>
        <p:nvGrpSpPr>
          <p:cNvPr id="13" name="Grupo 12">
            <a:extLst>
              <a:ext uri="{FF2B5EF4-FFF2-40B4-BE49-F238E27FC236}">
                <a16:creationId xmlns:a16="http://schemas.microsoft.com/office/drawing/2014/main" id="{AD3E8867-D852-A0F1-ADD4-3FCAD025DA41}"/>
              </a:ext>
            </a:extLst>
          </p:cNvPr>
          <p:cNvGrpSpPr/>
          <p:nvPr/>
        </p:nvGrpSpPr>
        <p:grpSpPr>
          <a:xfrm>
            <a:off x="257175" y="1312901"/>
            <a:ext cx="11696700" cy="5416509"/>
            <a:chOff x="393640" y="4262436"/>
            <a:chExt cx="5019735" cy="2314576"/>
          </a:xfrm>
        </p:grpSpPr>
        <p:pic>
          <p:nvPicPr>
            <p:cNvPr id="10" name="Imagen 9">
              <a:extLst>
                <a:ext uri="{FF2B5EF4-FFF2-40B4-BE49-F238E27FC236}">
                  <a16:creationId xmlns:a16="http://schemas.microsoft.com/office/drawing/2014/main" id="{B54D52C6-E684-C83B-8F41-EBC9649921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70AC635-8F97-1D02-A8E9-596C417DB59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2" name="Rectángulo 1">
            <a:extLst>
              <a:ext uri="{FF2B5EF4-FFF2-40B4-BE49-F238E27FC236}">
                <a16:creationId xmlns:a16="http://schemas.microsoft.com/office/drawing/2014/main" id="{EF74FFF4-A1A1-E485-35DA-40CE8498F9FF}"/>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AF8C1396-DA2C-C4DF-F98C-BBEF8286822B}"/>
              </a:ext>
            </a:extLst>
          </p:cNvPr>
          <p:cNvSpPr txBox="1"/>
          <p:nvPr/>
        </p:nvSpPr>
        <p:spPr>
          <a:xfrm>
            <a:off x="2598821" y="0"/>
            <a:ext cx="9593178"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de-DE" sz="4400" b="1" spc="300" noProof="0" dirty="0">
                <a:ln w="22225">
                  <a:noFill/>
                  <a:prstDash val="solid"/>
                </a:ln>
                <a:solidFill>
                  <a:schemeClr val="accent2">
                    <a:lumMod val="40000"/>
                    <a:lumOff val="60000"/>
                  </a:schemeClr>
                </a:solidFill>
                <a:effectLst>
                  <a:outerShdw blurRad="38100" dist="38100" dir="2700000" algn="tl">
                    <a:srgbClr val="000000"/>
                  </a:outerShdw>
                </a:effectLst>
              </a:rPr>
              <a:t>DIE GNADE DER VERGEBUNG</a:t>
            </a:r>
          </a:p>
        </p:txBody>
      </p:sp>
      <p:sp>
        <p:nvSpPr>
          <p:cNvPr id="5" name="CuadroTexto 4">
            <a:extLst>
              <a:ext uri="{FF2B5EF4-FFF2-40B4-BE49-F238E27FC236}">
                <a16:creationId xmlns:a16="http://schemas.microsoft.com/office/drawing/2014/main" id="{6AF39B01-473D-FD6B-5A38-87F2EDA0E59D}"/>
              </a:ext>
            </a:extLst>
          </p:cNvPr>
          <p:cNvSpPr txBox="1"/>
          <p:nvPr/>
        </p:nvSpPr>
        <p:spPr>
          <a:xfrm>
            <a:off x="2887579" y="672197"/>
            <a:ext cx="8962275" cy="584775"/>
          </a:xfrm>
          <a:prstGeom prst="rect">
            <a:avLst/>
          </a:prstGeom>
          <a:noFill/>
        </p:spPr>
        <p:txBody>
          <a:bodyPr wrap="square">
            <a:spAutoFit/>
          </a:bodyPr>
          <a:lstStyle/>
          <a:p>
            <a:pPr algn="ctr"/>
            <a:r>
              <a:rPr lang="de-DE" b="1" noProof="0" dirty="0">
                <a:solidFill>
                  <a:schemeClr val="accent1">
                    <a:lumMod val="50000"/>
                  </a:schemeClr>
                </a:solidFill>
                <a:latin typeface="Candara" panose="020E0502030303020204" pitchFamily="34" charset="0"/>
              </a:rPr>
              <a:t>“</a:t>
            </a:r>
            <a:r>
              <a:rPr lang="de-DE" b="1" dirty="0">
                <a:solidFill>
                  <a:schemeClr val="accent1">
                    <a:lumMod val="50000"/>
                  </a:schemeClr>
                </a:solidFill>
                <a:latin typeface="Candara" panose="020E0502030303020204" pitchFamily="34" charset="0"/>
              </a:rPr>
              <a:t>Um Deines Namens willen, HERR, vergib mir meine Schuld, die da groß ist!</a:t>
            </a:r>
            <a:r>
              <a:rPr lang="de-DE" b="1" noProof="0" dirty="0">
                <a:solidFill>
                  <a:schemeClr val="accent1">
                    <a:lumMod val="50000"/>
                  </a:schemeClr>
                </a:solidFill>
                <a:latin typeface="Candara" panose="020E0502030303020204" pitchFamily="34" charset="0"/>
              </a:rPr>
              <a:t>” </a:t>
            </a:r>
            <a:br>
              <a:rPr lang="de-DE" b="1" noProof="0" dirty="0">
                <a:solidFill>
                  <a:schemeClr val="accent1">
                    <a:lumMod val="50000"/>
                  </a:schemeClr>
                </a:solidFill>
                <a:latin typeface="Candara" panose="020E0502030303020204" pitchFamily="34" charset="0"/>
              </a:rPr>
            </a:br>
            <a:r>
              <a:rPr lang="de-DE" sz="1400" b="1" noProof="0" dirty="0">
                <a:solidFill>
                  <a:schemeClr val="accent1">
                    <a:lumMod val="50000"/>
                  </a:schemeClr>
                </a:solidFill>
                <a:latin typeface="Candara" panose="020E0502030303020204" pitchFamily="34" charset="0"/>
              </a:rPr>
              <a:t>(Psalm 25:11)</a:t>
            </a:r>
          </a:p>
        </p:txBody>
      </p:sp>
      <p:sp>
        <p:nvSpPr>
          <p:cNvPr id="8" name="CuadroTexto 7">
            <a:extLst>
              <a:ext uri="{FF2B5EF4-FFF2-40B4-BE49-F238E27FC236}">
                <a16:creationId xmlns:a16="http://schemas.microsoft.com/office/drawing/2014/main" id="{BB06F419-D6CD-FDDB-DBEF-809462E35AC3}"/>
              </a:ext>
            </a:extLst>
          </p:cNvPr>
          <p:cNvSpPr txBox="1"/>
          <p:nvPr/>
        </p:nvSpPr>
        <p:spPr>
          <a:xfrm>
            <a:off x="1232735" y="1570222"/>
            <a:ext cx="6722239" cy="3170099"/>
          </a:xfrm>
          <a:prstGeom prst="rect">
            <a:avLst/>
          </a:prstGeom>
          <a:noFill/>
        </p:spPr>
        <p:txBody>
          <a:bodyPr wrap="square">
            <a:spAutoFit/>
          </a:bodyPr>
          <a:lstStyle/>
          <a:p>
            <a:pPr lvl="0" algn="ctr">
              <a:spcBef>
                <a:spcPts val="600"/>
              </a:spcBef>
              <a:defRPr/>
            </a:pPr>
            <a:r>
              <a:rPr lang="de-DE" sz="2000" b="1" dirty="0">
                <a:solidFill>
                  <a:schemeClr val="accent2">
                    <a:lumMod val="40000"/>
                    <a:lumOff val="60000"/>
                  </a:schemeClr>
                </a:solidFill>
              </a:rPr>
              <a:t>Seine Liebe führte ihn dazu, Sich am Kreuz zu stellen und die Schuld der Sünde zu begleichen, </a:t>
            </a:r>
            <a:br>
              <a:rPr lang="de-DE" sz="2000" b="1" dirty="0">
                <a:solidFill>
                  <a:schemeClr val="accent2">
                    <a:lumMod val="40000"/>
                    <a:lumOff val="60000"/>
                  </a:schemeClr>
                </a:solidFill>
              </a:rPr>
            </a:br>
            <a:r>
              <a:rPr lang="de-DE" sz="2000" b="1" dirty="0">
                <a:solidFill>
                  <a:schemeClr val="accent2">
                    <a:lumMod val="40000"/>
                    <a:lumOff val="60000"/>
                  </a:schemeClr>
                </a:solidFill>
              </a:rPr>
              <a:t>die wir nicht zahlen können </a:t>
            </a:r>
            <a:br>
              <a:rPr lang="de-DE" sz="2000" b="1" dirty="0">
                <a:solidFill>
                  <a:schemeClr val="accent2">
                    <a:lumMod val="40000"/>
                    <a:lumOff val="60000"/>
                  </a:schemeClr>
                </a:solidFill>
              </a:rPr>
            </a:br>
            <a:r>
              <a:rPr lang="de-DE" sz="2000" b="1" dirty="0">
                <a:solidFill>
                  <a:schemeClr val="accent2">
                    <a:lumMod val="40000"/>
                    <a:lumOff val="60000"/>
                  </a:schemeClr>
                </a:solidFill>
              </a:rPr>
              <a:t>(Eph. 2,4-5</a:t>
            </a:r>
            <a:r>
              <a:rPr kumimoji="0" lang="de-DE" sz="2000" b="1" i="0" u="none" strike="noStrike" kern="1200" cap="none" spc="0" normalizeH="0" baseline="0" noProof="0" dirty="0">
                <a:ln>
                  <a:noFill/>
                </a:ln>
                <a:solidFill>
                  <a:schemeClr val="accent2">
                    <a:lumMod val="40000"/>
                    <a:lumOff val="60000"/>
                  </a:schemeClr>
                </a:solidFill>
                <a:effectLst/>
                <a:uLnTx/>
                <a:uFillTx/>
                <a:latin typeface="Aptos" panose="02110004020202020204"/>
              </a:rPr>
              <a:t>:</a:t>
            </a:r>
            <a:br>
              <a:rPr lang="de-DE" sz="2000" b="1" dirty="0">
                <a:solidFill>
                  <a:schemeClr val="accent2">
                    <a:lumMod val="40000"/>
                    <a:lumOff val="60000"/>
                  </a:schemeClr>
                </a:solidFill>
              </a:rPr>
            </a:br>
            <a:r>
              <a:rPr lang="de-DE" sz="2000" b="1" dirty="0">
                <a:solidFill>
                  <a:schemeClr val="accent2">
                    <a:lumMod val="40000"/>
                    <a:lumOff val="60000"/>
                  </a:schemeClr>
                </a:solidFill>
              </a:rPr>
              <a:t>„Der da Tausenden Gnade bewahrt und vergibt Missetat, Übertretung und Sünde, </a:t>
            </a:r>
            <a:br>
              <a:rPr lang="de-DE" sz="2000" b="1" dirty="0">
                <a:solidFill>
                  <a:schemeClr val="accent2">
                    <a:lumMod val="40000"/>
                    <a:lumOff val="60000"/>
                  </a:schemeClr>
                </a:solidFill>
              </a:rPr>
            </a:br>
            <a:r>
              <a:rPr lang="de-DE" sz="2000" b="1" dirty="0">
                <a:solidFill>
                  <a:schemeClr val="accent2">
                    <a:lumMod val="40000"/>
                    <a:lumOff val="60000"/>
                  </a:schemeClr>
                </a:solidFill>
              </a:rPr>
              <a:t>aber ungestraft lässt er niemand, </a:t>
            </a:r>
            <a:br>
              <a:rPr lang="de-DE" sz="2000" b="1" dirty="0">
                <a:solidFill>
                  <a:schemeClr val="accent2">
                    <a:lumMod val="40000"/>
                    <a:lumOff val="60000"/>
                  </a:schemeClr>
                </a:solidFill>
              </a:rPr>
            </a:br>
            <a:r>
              <a:rPr lang="de-DE" sz="2000" b="1" dirty="0">
                <a:solidFill>
                  <a:schemeClr val="accent2">
                    <a:lumMod val="40000"/>
                    <a:lumOff val="60000"/>
                  </a:schemeClr>
                </a:solidFill>
              </a:rPr>
              <a:t>sondern sucht die Missetat der Väter heim </a:t>
            </a:r>
            <a:br>
              <a:rPr lang="de-DE" sz="2000" b="1" dirty="0">
                <a:solidFill>
                  <a:schemeClr val="accent2">
                    <a:lumMod val="40000"/>
                    <a:lumOff val="60000"/>
                  </a:schemeClr>
                </a:solidFill>
              </a:rPr>
            </a:br>
            <a:r>
              <a:rPr lang="de-DE" sz="2000" b="1" dirty="0">
                <a:solidFill>
                  <a:schemeClr val="accent2">
                    <a:lumMod val="40000"/>
                    <a:lumOff val="60000"/>
                  </a:schemeClr>
                </a:solidFill>
              </a:rPr>
              <a:t>an Kindern und Kindeskindern </a:t>
            </a:r>
            <a:br>
              <a:rPr lang="de-DE" sz="2000" b="1" dirty="0">
                <a:solidFill>
                  <a:schemeClr val="accent2">
                    <a:lumMod val="40000"/>
                    <a:lumOff val="60000"/>
                  </a:schemeClr>
                </a:solidFill>
              </a:rPr>
            </a:br>
            <a:r>
              <a:rPr lang="de-DE" sz="2000" b="1" dirty="0">
                <a:solidFill>
                  <a:schemeClr val="accent2">
                    <a:lumMod val="40000"/>
                    <a:lumOff val="60000"/>
                  </a:schemeClr>
                </a:solidFill>
              </a:rPr>
              <a:t>bis ins dritte und vierte Glied.“</a:t>
            </a:r>
            <a:endParaRPr kumimoji="0" lang="de-DE" sz="2000" b="1" i="0" u="none" strike="noStrike" kern="1200" cap="none" spc="0" normalizeH="0" baseline="0" noProof="0" dirty="0">
              <a:ln>
                <a:noFill/>
              </a:ln>
              <a:solidFill>
                <a:schemeClr val="accent2">
                  <a:lumMod val="40000"/>
                  <a:lumOff val="60000"/>
                </a:schemeClr>
              </a:solidFill>
              <a:effectLst/>
              <a:uLnTx/>
              <a:uFillTx/>
              <a:latin typeface="Aptos" panose="02110004020202020204"/>
            </a:endParaRPr>
          </a:p>
        </p:txBody>
      </p:sp>
      <p:sp>
        <p:nvSpPr>
          <p:cNvPr id="11" name="Scrollen: horizontal 10">
            <a:extLst>
              <a:ext uri="{FF2B5EF4-FFF2-40B4-BE49-F238E27FC236}">
                <a16:creationId xmlns:a16="http://schemas.microsoft.com/office/drawing/2014/main" id="{00DD1AA0-1717-D05D-38F9-CCFDD58D5E0A}"/>
              </a:ext>
            </a:extLst>
          </p:cNvPr>
          <p:cNvSpPr/>
          <p:nvPr/>
        </p:nvSpPr>
        <p:spPr>
          <a:xfrm>
            <a:off x="64168" y="19975"/>
            <a:ext cx="2470485" cy="87805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03. Juni – </a:t>
            </a:r>
            <a:br>
              <a:rPr lang="de-DE" sz="2000" b="1" i="1" noProof="0" dirty="0">
                <a:solidFill>
                  <a:srgbClr val="011E71"/>
                </a:solidFill>
              </a:rPr>
            </a:br>
            <a:r>
              <a:rPr lang="de-DE" sz="2000" b="1" i="1" noProof="0" dirty="0">
                <a:solidFill>
                  <a:srgbClr val="011E71"/>
                </a:solidFill>
              </a:rPr>
              <a:t>Gnade, die genügt</a:t>
            </a:r>
          </a:p>
        </p:txBody>
      </p:sp>
    </p:spTree>
    <p:extLst>
      <p:ext uri="{BB962C8B-B14F-4D97-AF65-F5344CB8AC3E}">
        <p14:creationId xmlns:p14="http://schemas.microsoft.com/office/powerpoint/2010/main" val="26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5E8926-B88D-BCAD-0552-E1CBF0FC2BDC}"/>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10ABD228-FC04-D919-1CFC-67E173BA5351}"/>
              </a:ext>
            </a:extLst>
          </p:cNvPr>
          <p:cNvPicPr>
            <a:picLocks noChangeAspect="1"/>
          </p:cNvPicPr>
          <p:nvPr/>
        </p:nvPicPr>
        <p:blipFill>
          <a:blip r:embed="rId3">
            <a:extLst>
              <a:ext uri="{28A0092B-C50C-407E-A947-70E740481C1C}">
                <a14:useLocalDpi xmlns:a14="http://schemas.microsoft.com/office/drawing/2010/main" val="0"/>
              </a:ext>
            </a:extLst>
          </a:blip>
          <a:srcRect r="17297"/>
          <a:stretch>
            <a:fillRect/>
          </a:stretch>
        </p:blipFill>
        <p:spPr>
          <a:xfrm>
            <a:off x="4024315" y="1314651"/>
            <a:ext cx="8167685" cy="5485201"/>
          </a:xfrm>
          <a:prstGeom prst="rect">
            <a:avLst/>
          </a:prstGeom>
          <a:effectLst>
            <a:softEdge rad="127000"/>
          </a:effectLst>
        </p:spPr>
      </p:pic>
      <p:sp>
        <p:nvSpPr>
          <p:cNvPr id="2" name="Rectángulo 1">
            <a:extLst>
              <a:ext uri="{FF2B5EF4-FFF2-40B4-BE49-F238E27FC236}">
                <a16:creationId xmlns:a16="http://schemas.microsoft.com/office/drawing/2014/main" id="{E43A54D2-5369-E4F8-09D7-4DFD1364EF5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5876ECEC-58BF-609F-1FF9-A2CE73591022}"/>
              </a:ext>
            </a:extLst>
          </p:cNvPr>
          <p:cNvSpPr txBox="1"/>
          <p:nvPr/>
        </p:nvSpPr>
        <p:spPr>
          <a:xfrm>
            <a:off x="2598821" y="0"/>
            <a:ext cx="9593178"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de-DE" sz="4400" b="1" spc="300" noProof="0" dirty="0">
                <a:ln w="22225">
                  <a:noFill/>
                  <a:prstDash val="solid"/>
                </a:ln>
                <a:solidFill>
                  <a:schemeClr val="accent2">
                    <a:lumMod val="40000"/>
                    <a:lumOff val="60000"/>
                  </a:schemeClr>
                </a:solidFill>
                <a:effectLst>
                  <a:outerShdw blurRad="38100" dist="38100" dir="2700000" algn="tl">
                    <a:srgbClr val="000000"/>
                  </a:outerShdw>
                </a:effectLst>
              </a:rPr>
              <a:t>DIE GNADE DER VERGEBUNG</a:t>
            </a:r>
          </a:p>
        </p:txBody>
      </p:sp>
      <p:sp>
        <p:nvSpPr>
          <p:cNvPr id="5" name="CuadroTexto 4">
            <a:extLst>
              <a:ext uri="{FF2B5EF4-FFF2-40B4-BE49-F238E27FC236}">
                <a16:creationId xmlns:a16="http://schemas.microsoft.com/office/drawing/2014/main" id="{6FCAE9EF-06B8-1F5F-F5D9-4CEF7045B96D}"/>
              </a:ext>
            </a:extLst>
          </p:cNvPr>
          <p:cNvSpPr txBox="1"/>
          <p:nvPr/>
        </p:nvSpPr>
        <p:spPr>
          <a:xfrm>
            <a:off x="2887579" y="672197"/>
            <a:ext cx="8962275" cy="584775"/>
          </a:xfrm>
          <a:prstGeom prst="rect">
            <a:avLst/>
          </a:prstGeom>
          <a:noFill/>
        </p:spPr>
        <p:txBody>
          <a:bodyPr wrap="square">
            <a:spAutoFit/>
          </a:bodyPr>
          <a:lstStyle/>
          <a:p>
            <a:pPr algn="ctr"/>
            <a:r>
              <a:rPr lang="de-DE" b="1" noProof="0" dirty="0">
                <a:solidFill>
                  <a:schemeClr val="accent1">
                    <a:lumMod val="50000"/>
                  </a:schemeClr>
                </a:solidFill>
                <a:latin typeface="Candara" panose="020E0502030303020204" pitchFamily="34" charset="0"/>
              </a:rPr>
              <a:t>“</a:t>
            </a:r>
            <a:r>
              <a:rPr lang="de-DE" b="1" dirty="0">
                <a:solidFill>
                  <a:schemeClr val="accent1">
                    <a:lumMod val="50000"/>
                  </a:schemeClr>
                </a:solidFill>
                <a:latin typeface="Candara" panose="020E0502030303020204" pitchFamily="34" charset="0"/>
              </a:rPr>
              <a:t>Um Deines Namens willen, HERR, vergib mir meine Schuld, die da groß ist!</a:t>
            </a:r>
            <a:r>
              <a:rPr lang="de-DE" b="1" noProof="0" dirty="0">
                <a:solidFill>
                  <a:schemeClr val="accent1">
                    <a:lumMod val="50000"/>
                  </a:schemeClr>
                </a:solidFill>
                <a:latin typeface="Candara" panose="020E0502030303020204" pitchFamily="34" charset="0"/>
              </a:rPr>
              <a:t>” </a:t>
            </a:r>
            <a:br>
              <a:rPr lang="de-DE" b="1" noProof="0" dirty="0">
                <a:solidFill>
                  <a:schemeClr val="accent1">
                    <a:lumMod val="50000"/>
                  </a:schemeClr>
                </a:solidFill>
                <a:latin typeface="Candara" panose="020E0502030303020204" pitchFamily="34" charset="0"/>
              </a:rPr>
            </a:br>
            <a:r>
              <a:rPr lang="de-DE" sz="1400" b="1" noProof="0" dirty="0">
                <a:solidFill>
                  <a:schemeClr val="accent1">
                    <a:lumMod val="50000"/>
                  </a:schemeClr>
                </a:solidFill>
                <a:latin typeface="Candara" panose="020E0502030303020204" pitchFamily="34" charset="0"/>
              </a:rPr>
              <a:t>(Psalm 25:11)</a:t>
            </a:r>
          </a:p>
        </p:txBody>
      </p:sp>
      <p:sp>
        <p:nvSpPr>
          <p:cNvPr id="15" name="CuadroTexto 14">
            <a:extLst>
              <a:ext uri="{FF2B5EF4-FFF2-40B4-BE49-F238E27FC236}">
                <a16:creationId xmlns:a16="http://schemas.microsoft.com/office/drawing/2014/main" id="{D971ADFD-99CB-1E2C-D882-F2F5FF8EA9B0}"/>
              </a:ext>
            </a:extLst>
          </p:cNvPr>
          <p:cNvSpPr txBox="1"/>
          <p:nvPr/>
        </p:nvSpPr>
        <p:spPr>
          <a:xfrm>
            <a:off x="159417" y="1314651"/>
            <a:ext cx="4555457" cy="5324535"/>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de-DE" sz="2000" b="1" dirty="0"/>
              <a:t>Wenn wir unsere Sünden zum Fuß des Kreuzes bringen, befreit uns JESUS von der Last, die uns niederdrückt </a:t>
            </a:r>
            <a:br>
              <a:rPr lang="de-DE" sz="2000" b="1" dirty="0"/>
            </a:br>
            <a:r>
              <a:rPr lang="de-DE" sz="2000" b="1" dirty="0"/>
              <a:t>(Hebr. 12,1-2):</a:t>
            </a:r>
            <a:br>
              <a:rPr lang="de-DE" sz="2000" b="1" dirty="0"/>
            </a:br>
            <a:r>
              <a:rPr lang="de-DE" sz="2000" b="1" dirty="0"/>
              <a:t>„Darum auch wir: Weil wir eine solche Wolke von Zeugen um uns haben, lasst uns ablegen alles, was uns beschwert und die Sünde, </a:t>
            </a:r>
            <a:br>
              <a:rPr lang="de-DE" sz="2000" b="1" dirty="0"/>
            </a:br>
            <a:r>
              <a:rPr lang="de-DE" sz="2000" b="1" dirty="0"/>
              <a:t>die uns umstrickt. Lasst uns laufen mit Geduld in dem Kampf, der uns bestimmt ist und aufsehen zu JESUS, dem Anfänger und Vollender des GLAUBENS, Der, obwohl er hätte Freude haben können, das KREUZ erduldete und die Schande gering achtete und sich gesetzt hat zur Rechten des THRONES GOTTES.“</a:t>
            </a:r>
            <a:endParaRPr lang="de-DE" sz="2000" b="1" noProof="0" dirty="0"/>
          </a:p>
        </p:txBody>
      </p:sp>
      <p:sp>
        <p:nvSpPr>
          <p:cNvPr id="11" name="Scrollen: horizontal 10">
            <a:extLst>
              <a:ext uri="{FF2B5EF4-FFF2-40B4-BE49-F238E27FC236}">
                <a16:creationId xmlns:a16="http://schemas.microsoft.com/office/drawing/2014/main" id="{313FA317-B22C-D02B-2F2B-3778ED8BFB54}"/>
              </a:ext>
            </a:extLst>
          </p:cNvPr>
          <p:cNvSpPr/>
          <p:nvPr/>
        </p:nvSpPr>
        <p:spPr>
          <a:xfrm>
            <a:off x="64168" y="19975"/>
            <a:ext cx="2470485" cy="87805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03. Juni – </a:t>
            </a:r>
            <a:br>
              <a:rPr lang="de-DE" sz="2000" b="1" i="1" noProof="0" dirty="0">
                <a:solidFill>
                  <a:srgbClr val="011E71"/>
                </a:solidFill>
              </a:rPr>
            </a:br>
            <a:r>
              <a:rPr lang="de-DE" sz="2000" b="1" i="1" noProof="0" dirty="0">
                <a:solidFill>
                  <a:srgbClr val="011E71"/>
                </a:solidFill>
              </a:rPr>
              <a:t>Gnade, die genügt</a:t>
            </a:r>
          </a:p>
        </p:txBody>
      </p:sp>
    </p:spTree>
    <p:extLst>
      <p:ext uri="{BB962C8B-B14F-4D97-AF65-F5344CB8AC3E}">
        <p14:creationId xmlns:p14="http://schemas.microsoft.com/office/powerpoint/2010/main" val="205747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500"/>
                                        <p:tgtEl>
                                          <p:spTgt spid="9"/>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de-DE" sz="2000" b="1" dirty="0"/>
              <a:t>Welchen Bezug haben Sünde und Gnade zueinander</a:t>
            </a:r>
            <a:r>
              <a:rPr lang="de-DE" sz="2000" b="1" noProof="0" dirty="0"/>
              <a:t>?</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934850025"/>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2">
            <a:extLst>
              <a:ext uri="{FF2B5EF4-FFF2-40B4-BE49-F238E27FC236}">
                <a16:creationId xmlns:a16="http://schemas.microsoft.com/office/drawing/2014/main" id="{E80D4A8D-3E08-549A-B2F5-8F00AF4DEC7D}"/>
              </a:ext>
            </a:extLst>
          </p:cNvPr>
          <p:cNvSpPr txBox="1"/>
          <p:nvPr/>
        </p:nvSpPr>
        <p:spPr>
          <a:xfrm>
            <a:off x="2598821" y="0"/>
            <a:ext cx="9593178"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de-DE" sz="4400" b="1" spc="300" noProof="0" dirty="0">
                <a:ln w="22225">
                  <a:noFill/>
                  <a:prstDash val="solid"/>
                </a:ln>
                <a:solidFill>
                  <a:schemeClr val="accent2">
                    <a:lumMod val="40000"/>
                    <a:lumOff val="60000"/>
                  </a:schemeClr>
                </a:solidFill>
                <a:effectLst>
                  <a:outerShdw blurRad="38100" dist="38100" dir="2700000" algn="tl">
                    <a:srgbClr val="000000"/>
                  </a:outerShdw>
                </a:effectLst>
              </a:rPr>
              <a:t>DIE GNADE DER VERGEBUNG</a:t>
            </a:r>
          </a:p>
        </p:txBody>
      </p:sp>
      <p:sp>
        <p:nvSpPr>
          <p:cNvPr id="7" name="CuadroTexto 4">
            <a:extLst>
              <a:ext uri="{FF2B5EF4-FFF2-40B4-BE49-F238E27FC236}">
                <a16:creationId xmlns:a16="http://schemas.microsoft.com/office/drawing/2014/main" id="{BB7F10FE-4098-8A2C-3AF9-D247BE616448}"/>
              </a:ext>
            </a:extLst>
          </p:cNvPr>
          <p:cNvSpPr txBox="1"/>
          <p:nvPr/>
        </p:nvSpPr>
        <p:spPr>
          <a:xfrm>
            <a:off x="2887579" y="672197"/>
            <a:ext cx="8962275" cy="584775"/>
          </a:xfrm>
          <a:prstGeom prst="rect">
            <a:avLst/>
          </a:prstGeom>
          <a:noFill/>
        </p:spPr>
        <p:txBody>
          <a:bodyPr wrap="square">
            <a:spAutoFit/>
          </a:bodyPr>
          <a:lstStyle/>
          <a:p>
            <a:pPr algn="ctr"/>
            <a:r>
              <a:rPr lang="de-DE" b="1" noProof="0" dirty="0">
                <a:solidFill>
                  <a:schemeClr val="accent1">
                    <a:lumMod val="50000"/>
                  </a:schemeClr>
                </a:solidFill>
                <a:latin typeface="Candara" panose="020E0502030303020204" pitchFamily="34" charset="0"/>
              </a:rPr>
              <a:t>“</a:t>
            </a:r>
            <a:r>
              <a:rPr lang="de-DE" b="1" dirty="0">
                <a:solidFill>
                  <a:schemeClr val="accent1">
                    <a:lumMod val="50000"/>
                  </a:schemeClr>
                </a:solidFill>
                <a:latin typeface="Candara" panose="020E0502030303020204" pitchFamily="34" charset="0"/>
              </a:rPr>
              <a:t>Um deines Namens willen, HERR, vergib mir meine Schuld, die da groß ist!</a:t>
            </a:r>
            <a:r>
              <a:rPr lang="de-DE" b="1" noProof="0" dirty="0">
                <a:solidFill>
                  <a:schemeClr val="accent1">
                    <a:lumMod val="50000"/>
                  </a:schemeClr>
                </a:solidFill>
                <a:latin typeface="Candara" panose="020E0502030303020204" pitchFamily="34" charset="0"/>
              </a:rPr>
              <a:t>” </a:t>
            </a:r>
            <a:br>
              <a:rPr lang="de-DE" b="1" noProof="0" dirty="0">
                <a:solidFill>
                  <a:schemeClr val="accent1">
                    <a:lumMod val="50000"/>
                  </a:schemeClr>
                </a:solidFill>
                <a:latin typeface="Candara" panose="020E0502030303020204" pitchFamily="34" charset="0"/>
              </a:rPr>
            </a:br>
            <a:r>
              <a:rPr lang="de-DE" sz="1400" b="1" noProof="0" dirty="0">
                <a:solidFill>
                  <a:schemeClr val="accent1">
                    <a:lumMod val="50000"/>
                  </a:schemeClr>
                </a:solidFill>
                <a:latin typeface="Candara" panose="020E0502030303020204" pitchFamily="34" charset="0"/>
              </a:rPr>
              <a:t>(Psalm 25:11)</a:t>
            </a:r>
          </a:p>
        </p:txBody>
      </p:sp>
      <p:sp>
        <p:nvSpPr>
          <p:cNvPr id="9" name="Scrollen: horizontal 8">
            <a:extLst>
              <a:ext uri="{FF2B5EF4-FFF2-40B4-BE49-F238E27FC236}">
                <a16:creationId xmlns:a16="http://schemas.microsoft.com/office/drawing/2014/main" id="{102C2873-CD3D-5F17-B963-F213E7A08146}"/>
              </a:ext>
            </a:extLst>
          </p:cNvPr>
          <p:cNvSpPr/>
          <p:nvPr/>
        </p:nvSpPr>
        <p:spPr>
          <a:xfrm>
            <a:off x="64168" y="19975"/>
            <a:ext cx="2470485" cy="87805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03. Juni – </a:t>
            </a:r>
            <a:br>
              <a:rPr lang="de-DE" sz="2000" b="1" i="1" noProof="0" dirty="0">
                <a:solidFill>
                  <a:srgbClr val="011E71"/>
                </a:solidFill>
              </a:rPr>
            </a:br>
            <a:r>
              <a:rPr lang="de-DE" sz="2000" b="1" i="1" noProof="0" dirty="0">
                <a:solidFill>
                  <a:srgbClr val="011E71"/>
                </a:solidFill>
              </a:rPr>
              <a:t>Gnade, die genügt</a:t>
            </a:r>
          </a:p>
        </p:txBody>
      </p:sp>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187918" y="558800"/>
            <a:ext cx="4873032" cy="5976551"/>
          </a:xfrm>
          <a:prstGeom prst="roundRect">
            <a:avLst>
              <a:gd name="adj" fmla="val 5956"/>
            </a:avLst>
          </a:prstGeom>
          <a:solidFill>
            <a:schemeClr val="bg1">
              <a:alpha val="34000"/>
            </a:schemeClr>
          </a:solidFill>
          <a:ln w="38100">
            <a:solidFill>
              <a:srgbClr val="FFC000"/>
            </a:solidFill>
          </a:ln>
          <a:effectLst>
            <a:outerShdw blurRad="63500" dist="12700" dir="8700000" algn="ctr" rotWithShape="0">
              <a:schemeClr val="tx1">
                <a:lumMod val="75000"/>
                <a:lumOff val="25000"/>
                <a:alpha val="63000"/>
              </a:schemeClr>
            </a:outerShdw>
          </a:effectLst>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a:bodyPr>
          <a:lstStyle/>
          <a:p>
            <a:pPr lvl="0" algn="ctr">
              <a:defRPr/>
            </a:pPr>
            <a:r>
              <a:rPr kumimoji="0" lang="de-DE" sz="3800" b="1" i="0" u="none" strike="noStrike" kern="1200" cap="none" spc="0" normalizeH="0" baseline="0" noProof="0" dirty="0">
                <a:ln>
                  <a:noFill/>
                </a:ln>
                <a:solidFill>
                  <a:srgbClr val="B24232"/>
                </a:solidFill>
                <a:effectLst/>
                <a:uLnTx/>
                <a:uFillTx/>
                <a:latin typeface="Candara" panose="020E0502030303020204" pitchFamily="34" charset="0"/>
              </a:rPr>
              <a:t>“</a:t>
            </a:r>
            <a:r>
              <a:rPr lang="de-DE" sz="3800" noProof="0" dirty="0">
                <a:solidFill>
                  <a:srgbClr val="9B2A21"/>
                </a:solidFill>
              </a:rPr>
              <a:t>Wenn wir aber unsre </a:t>
            </a:r>
            <a:r>
              <a:rPr lang="de-DE" sz="3800" noProof="0" dirty="0">
                <a:solidFill>
                  <a:schemeClr val="accent5">
                    <a:lumMod val="75000"/>
                  </a:schemeClr>
                </a:solidFill>
                <a:effectLst>
                  <a:glow>
                    <a:schemeClr val="accent5">
                      <a:lumMod val="20000"/>
                      <a:lumOff val="80000"/>
                    </a:schemeClr>
                  </a:glow>
                  <a:outerShdw blurRad="50800" dist="50800" dir="8700000" algn="ctr" rotWithShape="0">
                    <a:srgbClr val="9B2A21"/>
                  </a:outerShdw>
                </a:effectLst>
              </a:rPr>
              <a:t>Sünden bekennen, </a:t>
            </a:r>
            <a:br>
              <a:rPr lang="de-DE" sz="3800" noProof="0" dirty="0">
                <a:solidFill>
                  <a:srgbClr val="9B2A21"/>
                </a:solidFill>
              </a:rPr>
            </a:br>
            <a:r>
              <a:rPr lang="de-DE" sz="3800" noProof="0" dirty="0">
                <a:solidFill>
                  <a:srgbClr val="9B2A21"/>
                </a:solidFill>
              </a:rPr>
              <a:t>so ist Er </a:t>
            </a:r>
            <a:br>
              <a:rPr lang="de-DE" sz="3800" noProof="0" dirty="0">
                <a:solidFill>
                  <a:srgbClr val="9B2A21"/>
                </a:solidFill>
              </a:rPr>
            </a:br>
            <a:r>
              <a:rPr lang="de-DE" sz="3800" noProof="0" dirty="0">
                <a:solidFill>
                  <a:srgbClr val="9B2A21"/>
                </a:solidFill>
              </a:rPr>
              <a:t>treu und gerecht, dass Er uns </a:t>
            </a:r>
            <a:br>
              <a:rPr lang="de-DE" sz="3800" noProof="0" dirty="0">
                <a:solidFill>
                  <a:srgbClr val="9B2A21"/>
                </a:solidFill>
              </a:rPr>
            </a:br>
            <a:r>
              <a:rPr lang="de-DE" sz="3800" noProof="0" dirty="0">
                <a:solidFill>
                  <a:srgbClr val="9B2A21"/>
                </a:solidFill>
              </a:rPr>
              <a:t>die </a:t>
            </a:r>
            <a:r>
              <a:rPr lang="de-DE" sz="3800" noProof="0" dirty="0">
                <a:solidFill>
                  <a:srgbClr val="FFFF00"/>
                </a:solidFill>
                <a:effectLst>
                  <a:outerShdw blurRad="50800" dist="63500" dir="8700000" algn="ctr" rotWithShape="0">
                    <a:schemeClr val="bg2">
                      <a:lumMod val="25000"/>
                    </a:schemeClr>
                  </a:outerShdw>
                </a:effectLst>
              </a:rPr>
              <a:t>Sünden vergibt </a:t>
            </a:r>
            <a:r>
              <a:rPr lang="de-DE" sz="3800" noProof="0" dirty="0">
                <a:solidFill>
                  <a:srgbClr val="9B2A21"/>
                </a:solidFill>
              </a:rPr>
              <a:t>und </a:t>
            </a:r>
            <a:r>
              <a:rPr lang="de-DE" sz="3800" noProof="0" dirty="0">
                <a:solidFill>
                  <a:schemeClr val="bg1"/>
                </a:solidFill>
                <a:effectLst>
                  <a:outerShdw blurRad="50800" dist="63500" dir="8700000" algn="ctr" rotWithShape="0">
                    <a:schemeClr val="bg2">
                      <a:lumMod val="25000"/>
                    </a:schemeClr>
                  </a:outerShdw>
                </a:effectLst>
              </a:rPr>
              <a:t>reinigt uns </a:t>
            </a:r>
            <a:br>
              <a:rPr lang="de-DE" sz="3800" noProof="0" dirty="0">
                <a:solidFill>
                  <a:srgbClr val="9B2A21"/>
                </a:solidFill>
              </a:rPr>
            </a:br>
            <a:r>
              <a:rPr lang="de-DE" sz="3800" noProof="0" dirty="0">
                <a:solidFill>
                  <a:srgbClr val="9B2A21"/>
                </a:solidFill>
              </a:rPr>
              <a:t>von aller Ungerechtigkeit.</a:t>
            </a:r>
            <a:r>
              <a:rPr kumimoji="0" lang="de-DE" sz="3800" b="1" i="0" u="none" strike="noStrike" kern="1200" cap="none" spc="0" normalizeH="0" baseline="0" noProof="0" dirty="0">
                <a:ln>
                  <a:noFill/>
                </a:ln>
                <a:solidFill>
                  <a:srgbClr val="B24232"/>
                </a:solidFill>
                <a:effectLst/>
                <a:uLnTx/>
                <a:uFillTx/>
                <a:latin typeface="Candara" panose="020E0502030303020204" pitchFamily="34" charset="0"/>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2400" b="1" i="0" u="none" strike="noStrike" kern="1200" cap="none" spc="0" normalizeH="0" baseline="0" noProof="0" dirty="0">
                <a:ln>
                  <a:noFill/>
                </a:ln>
                <a:solidFill>
                  <a:srgbClr val="B24232"/>
                </a:solidFill>
                <a:effectLst/>
                <a:uLnTx/>
                <a:uFillTx/>
                <a:latin typeface="Candara" panose="020E0502030303020204" pitchFamily="34" charset="0"/>
              </a:rPr>
              <a:t>(1. Joh 1:9)</a:t>
            </a:r>
            <a:endParaRPr kumimoji="0" lang="de-DE" sz="3200" b="1" i="0" u="none" strike="noStrike" kern="1200" cap="none" spc="0" normalizeH="0" baseline="0" noProof="0" dirty="0">
              <a:ln>
                <a:noFill/>
              </a:ln>
              <a:solidFill>
                <a:srgbClr val="B24232"/>
              </a:solidFill>
              <a:effectLst/>
              <a:uLnTx/>
              <a:uFillTx/>
              <a:latin typeface="Candara" panose="020E0502030303020204" pitchFamily="34" charset="0"/>
            </a:endParaRPr>
          </a:p>
        </p:txBody>
      </p:sp>
      <p:pic>
        <p:nvPicPr>
          <p:cNvPr id="2" name="Grafik 1" descr="Ein Bild, das Schrift, Handschrift, Grafiken, Schwarz enthält.&#10;&#10;KI-generierte Inhalte können fehlerhaft sein.">
            <a:extLst>
              <a:ext uri="{FF2B5EF4-FFF2-40B4-BE49-F238E27FC236}">
                <a16:creationId xmlns:a16="http://schemas.microsoft.com/office/drawing/2014/main" id="{E4F6CE8A-0F1D-41F0-7FC2-6320C766E4C4}"/>
              </a:ext>
            </a:extLst>
          </p:cNvPr>
          <p:cNvPicPr>
            <a:picLocks noChangeAspect="1"/>
          </p:cNvPicPr>
          <p:nvPr/>
        </p:nvPicPr>
        <p:blipFill>
          <a:blip r:embed="rId3"/>
          <a:stretch>
            <a:fillRect/>
          </a:stretch>
        </p:blipFill>
        <p:spPr>
          <a:xfrm rot="18160291">
            <a:off x="9553815" y="3931973"/>
            <a:ext cx="3174832" cy="2064881"/>
          </a:xfrm>
          <a:prstGeom prst="rect">
            <a:avLst/>
          </a:prstGeom>
        </p:spPr>
      </p:pic>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665"/>
            <a:ext cx="12192000" cy="6861518"/>
          </a:xfrm>
          <a:prstGeom prst="rect">
            <a:avLst/>
          </a:prstGeom>
        </p:spPr>
      </p:pic>
      <p:sp>
        <p:nvSpPr>
          <p:cNvPr id="3" name="CuadroTexto 2">
            <a:extLst>
              <a:ext uri="{FF2B5EF4-FFF2-40B4-BE49-F238E27FC236}">
                <a16:creationId xmlns:a16="http://schemas.microsoft.com/office/drawing/2014/main" id="{42D68F01-7B0D-9F27-B001-AC293BF2B906}"/>
              </a:ext>
            </a:extLst>
          </p:cNvPr>
          <p:cNvSpPr txBox="1"/>
          <p:nvPr/>
        </p:nvSpPr>
        <p:spPr>
          <a:xfrm>
            <a:off x="3240505" y="0"/>
            <a:ext cx="895149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400" b="1" spc="300" noProof="0" dirty="0">
                <a:ln/>
                <a:solidFill>
                  <a:srgbClr val="0070C0"/>
                </a:solidFill>
              </a:rPr>
              <a:t>KLEIDER DER VERGEBUNG</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3853469" y="650998"/>
            <a:ext cx="7757652" cy="861774"/>
          </a:xfrm>
          <a:prstGeom prst="rect">
            <a:avLst/>
          </a:prstGeom>
          <a:noFill/>
        </p:spPr>
        <p:txBody>
          <a:bodyPr wrap="square">
            <a:spAutoFit/>
          </a:bodyPr>
          <a:lstStyle/>
          <a:p>
            <a:pPr algn="ctr"/>
            <a:r>
              <a:rPr lang="de-DE"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a:t>
            </a:r>
            <a: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und sprach zu ihm: ,Freund, wie bist du hier hereingekommen </a:t>
            </a:r>
            <a:b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br>
            <a: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und hast doch kein hochzeitliches Gewand an?‘ Er aber verstummte</a:t>
            </a:r>
            <a:r>
              <a:rPr lang="de-DE"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 </a:t>
            </a:r>
            <a:b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br>
            <a:r>
              <a:rPr lang="de-DE" sz="1400"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(Matt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580880" y="1358210"/>
            <a:ext cx="3886346" cy="3785652"/>
          </a:xfrm>
          <a:prstGeom prst="rect">
            <a:avLst/>
          </a:prstGeom>
          <a:noFill/>
        </p:spPr>
        <p:txBody>
          <a:bodyPr wrap="square" rtlCol="0">
            <a:spAutoFit/>
          </a:bodyPr>
          <a:lstStyle/>
          <a:p>
            <a:pPr>
              <a:spcBef>
                <a:spcPts val="600"/>
              </a:spcBef>
            </a:pPr>
            <a:r>
              <a:rPr lang="de-DE" sz="2400" b="1" dirty="0">
                <a:solidFill>
                  <a:schemeClr val="accent4">
                    <a:lumMod val="20000"/>
                    <a:lumOff val="80000"/>
                  </a:schemeClr>
                </a:solidFill>
              </a:rPr>
              <a:t>Die Gemeinde GOTTES – und damit jedes </a:t>
            </a:r>
            <a:br>
              <a:rPr lang="de-DE" sz="2400" b="1" dirty="0">
                <a:solidFill>
                  <a:schemeClr val="accent4">
                    <a:lumMod val="20000"/>
                    <a:lumOff val="80000"/>
                  </a:schemeClr>
                </a:solidFill>
              </a:rPr>
            </a:br>
            <a:r>
              <a:rPr lang="de-DE" sz="2400" b="1" dirty="0">
                <a:solidFill>
                  <a:schemeClr val="accent4">
                    <a:lumMod val="20000"/>
                    <a:lumOff val="80000"/>
                  </a:schemeClr>
                </a:solidFill>
              </a:rPr>
              <a:t>ihrer Mitglieder – </a:t>
            </a:r>
            <a:br>
              <a:rPr lang="de-DE" sz="2400" b="1" dirty="0">
                <a:solidFill>
                  <a:schemeClr val="accent4">
                    <a:lumMod val="20000"/>
                    <a:lumOff val="80000"/>
                  </a:schemeClr>
                </a:solidFill>
              </a:rPr>
            </a:br>
            <a:r>
              <a:rPr lang="de-DE" sz="2400" b="1" dirty="0">
                <a:solidFill>
                  <a:schemeClr val="accent4">
                    <a:lumMod val="20000"/>
                    <a:lumOff val="80000"/>
                  </a:schemeClr>
                </a:solidFill>
              </a:rPr>
              <a:t>ist in "feiner Leinen, </a:t>
            </a:r>
            <a:br>
              <a:rPr lang="de-DE" sz="2400" b="1" dirty="0">
                <a:solidFill>
                  <a:schemeClr val="accent4">
                    <a:lumMod val="20000"/>
                    <a:lumOff val="80000"/>
                  </a:schemeClr>
                </a:solidFill>
              </a:rPr>
            </a:br>
            <a:r>
              <a:rPr lang="de-DE" sz="2400" b="1" dirty="0">
                <a:solidFill>
                  <a:schemeClr val="accent4">
                    <a:lumMod val="20000"/>
                    <a:lumOff val="80000"/>
                  </a:schemeClr>
                </a:solidFill>
              </a:rPr>
              <a:t>rein und hell" gekleidet und "ohne Flecken </a:t>
            </a:r>
            <a:br>
              <a:rPr lang="de-DE" sz="2400" b="1" dirty="0">
                <a:solidFill>
                  <a:schemeClr val="accent4">
                    <a:lumMod val="20000"/>
                    <a:lumOff val="80000"/>
                  </a:schemeClr>
                </a:solidFill>
              </a:rPr>
            </a:br>
            <a:r>
              <a:rPr lang="de-DE" sz="2400" b="1" dirty="0">
                <a:solidFill>
                  <a:schemeClr val="accent4">
                    <a:lumMod val="20000"/>
                    <a:lumOff val="80000"/>
                  </a:schemeClr>
                </a:solidFill>
              </a:rPr>
              <a:t>oder Falten oder Ähnliches" </a:t>
            </a:r>
            <a:br>
              <a:rPr lang="de-DE" sz="2400" b="1" dirty="0">
                <a:solidFill>
                  <a:schemeClr val="accent4">
                    <a:lumMod val="20000"/>
                    <a:lumOff val="80000"/>
                  </a:schemeClr>
                </a:solidFill>
              </a:rPr>
            </a:br>
            <a:r>
              <a:rPr lang="de-DE" sz="2400" b="1" dirty="0">
                <a:solidFill>
                  <a:schemeClr val="accent4">
                    <a:lumMod val="20000"/>
                    <a:lumOff val="80000"/>
                  </a:schemeClr>
                </a:solidFill>
              </a:rPr>
              <a:t>(Off. 19,8; </a:t>
            </a:r>
            <a:br>
              <a:rPr lang="de-DE" sz="2400" b="1" dirty="0">
                <a:solidFill>
                  <a:schemeClr val="accent4">
                    <a:lumMod val="20000"/>
                    <a:lumOff val="80000"/>
                  </a:schemeClr>
                </a:solidFill>
              </a:rPr>
            </a:br>
            <a:r>
              <a:rPr lang="de-DE" sz="2400" b="1" dirty="0">
                <a:solidFill>
                  <a:schemeClr val="accent4">
                    <a:lumMod val="20000"/>
                    <a:lumOff val="80000"/>
                  </a:schemeClr>
                </a:solidFill>
              </a:rPr>
              <a:t>Eph. 5,27).</a:t>
            </a:r>
            <a:endParaRPr lang="de-DE" sz="2400" b="1" noProof="0" dirty="0">
              <a:solidFill>
                <a:schemeClr val="accent4">
                  <a:lumMod val="20000"/>
                  <a:lumOff val="80000"/>
                </a:schemeClr>
              </a:solidFill>
            </a:endParaRPr>
          </a:p>
        </p:txBody>
      </p:sp>
      <p:sp>
        <p:nvSpPr>
          <p:cNvPr id="8" name="CuadroTexto 7">
            <a:extLst>
              <a:ext uri="{FF2B5EF4-FFF2-40B4-BE49-F238E27FC236}">
                <a16:creationId xmlns:a16="http://schemas.microsoft.com/office/drawing/2014/main" id="{845129B3-0C1E-E34F-CE0D-E7030940918E}"/>
              </a:ext>
            </a:extLst>
          </p:cNvPr>
          <p:cNvSpPr txBox="1"/>
          <p:nvPr/>
        </p:nvSpPr>
        <p:spPr>
          <a:xfrm>
            <a:off x="8648702" y="2072513"/>
            <a:ext cx="3619498" cy="4231928"/>
          </a:xfrm>
          <a:prstGeom prst="rect">
            <a:avLst/>
          </a:prstGeom>
          <a:noFill/>
        </p:spPr>
        <p:txBody>
          <a:bodyPr wrap="square">
            <a:spAutoFit/>
          </a:bodyPr>
          <a:lstStyle/>
          <a:p>
            <a:pPr lvl="0" algn="ctr">
              <a:spcBef>
                <a:spcPts val="600"/>
              </a:spcBef>
              <a:defRPr/>
            </a:pPr>
            <a:r>
              <a:rPr lang="de-DE" sz="2400" b="1" dirty="0">
                <a:solidFill>
                  <a:schemeClr val="accent4">
                    <a:lumMod val="20000"/>
                    <a:lumOff val="80000"/>
                  </a:schemeClr>
                </a:solidFill>
              </a:rPr>
              <a:t>Dieses feine Leinen ist ein Symbol für </a:t>
            </a:r>
            <a:br>
              <a:rPr lang="de-DE" sz="2400" b="1" dirty="0">
                <a:solidFill>
                  <a:schemeClr val="accent4">
                    <a:lumMod val="20000"/>
                    <a:lumOff val="80000"/>
                  </a:schemeClr>
                </a:solidFill>
              </a:rPr>
            </a:br>
            <a:r>
              <a:rPr lang="de-DE" sz="2400" b="1" dirty="0">
                <a:solidFill>
                  <a:schemeClr val="accent4">
                    <a:lumMod val="20000"/>
                    <a:lumOff val="80000"/>
                  </a:schemeClr>
                </a:solidFill>
              </a:rPr>
              <a:t>"die gerechten Taten </a:t>
            </a:r>
            <a:br>
              <a:rPr lang="de-DE" sz="2400" b="1" dirty="0">
                <a:solidFill>
                  <a:schemeClr val="accent4">
                    <a:lumMod val="20000"/>
                    <a:lumOff val="80000"/>
                  </a:schemeClr>
                </a:solidFill>
              </a:rPr>
            </a:br>
            <a:r>
              <a:rPr lang="de-DE" sz="2400" b="1" dirty="0">
                <a:solidFill>
                  <a:schemeClr val="accent4">
                    <a:lumMod val="20000"/>
                    <a:lumOff val="80000"/>
                  </a:schemeClr>
                </a:solidFill>
              </a:rPr>
              <a:t>der Heiligen„</a:t>
            </a:r>
            <a:br>
              <a:rPr lang="de-DE" sz="2400" b="1" dirty="0">
                <a:solidFill>
                  <a:schemeClr val="accent4">
                    <a:lumMod val="20000"/>
                    <a:lumOff val="80000"/>
                  </a:schemeClr>
                </a:solidFill>
              </a:rPr>
            </a:br>
            <a:r>
              <a:rPr lang="de-DE" sz="2400" b="1" dirty="0">
                <a:solidFill>
                  <a:schemeClr val="accent4">
                    <a:lumMod val="20000"/>
                    <a:lumOff val="80000"/>
                  </a:schemeClr>
                </a:solidFill>
              </a:rPr>
              <a:t> (Off. 19,8b). </a:t>
            </a:r>
          </a:p>
          <a:p>
            <a:pPr lvl="0" algn="ctr">
              <a:spcBef>
                <a:spcPts val="600"/>
              </a:spcBef>
              <a:defRPr/>
            </a:pPr>
            <a:r>
              <a:rPr lang="de-DE" sz="2400" b="1" dirty="0">
                <a:solidFill>
                  <a:schemeClr val="accent4">
                    <a:lumMod val="20000"/>
                    <a:lumOff val="80000"/>
                  </a:schemeClr>
                </a:solidFill>
              </a:rPr>
              <a:t>Doch diese Gerechtigkeit </a:t>
            </a:r>
            <a:br>
              <a:rPr lang="de-DE" sz="2400" b="1" dirty="0">
                <a:solidFill>
                  <a:schemeClr val="accent4">
                    <a:lumMod val="20000"/>
                    <a:lumOff val="80000"/>
                  </a:schemeClr>
                </a:solidFill>
              </a:rPr>
            </a:br>
            <a:r>
              <a:rPr lang="de-DE" sz="2400" b="1" dirty="0">
                <a:solidFill>
                  <a:schemeClr val="accent4">
                    <a:lumMod val="20000"/>
                    <a:lumOff val="80000"/>
                  </a:schemeClr>
                </a:solidFill>
              </a:rPr>
              <a:t>gehört ihnen nicht; </a:t>
            </a:r>
            <a:br>
              <a:rPr lang="de-DE" sz="2400" b="1" dirty="0">
                <a:solidFill>
                  <a:schemeClr val="accent4">
                    <a:lumMod val="20000"/>
                    <a:lumOff val="80000"/>
                  </a:schemeClr>
                </a:solidFill>
              </a:rPr>
            </a:br>
            <a:r>
              <a:rPr lang="de-DE" sz="2400" b="1" dirty="0">
                <a:solidFill>
                  <a:schemeClr val="accent4">
                    <a:lumMod val="20000"/>
                    <a:lumOff val="80000"/>
                  </a:schemeClr>
                </a:solidFill>
              </a:rPr>
              <a:t>sie wurde ihnen von Christus gegeben </a:t>
            </a:r>
            <a:br>
              <a:rPr lang="de-DE" sz="2400" b="1" dirty="0">
                <a:solidFill>
                  <a:schemeClr val="accent4">
                    <a:lumMod val="20000"/>
                    <a:lumOff val="80000"/>
                  </a:schemeClr>
                </a:solidFill>
              </a:rPr>
            </a:br>
            <a:r>
              <a:rPr lang="de-DE" sz="2400" b="1" dirty="0">
                <a:solidFill>
                  <a:schemeClr val="accent4">
                    <a:lumMod val="20000"/>
                    <a:lumOff val="80000"/>
                  </a:schemeClr>
                </a:solidFill>
              </a:rPr>
              <a:t>(Off 7,14).</a:t>
            </a:r>
            <a:endParaRPr kumimoji="0" lang="de-DE" sz="2400" b="1" i="0" u="none" strike="noStrike" kern="1200" cap="none" spc="0" normalizeH="0" baseline="0" noProof="0" dirty="0">
              <a:ln>
                <a:noFill/>
              </a:ln>
              <a:solidFill>
                <a:schemeClr val="accent4">
                  <a:lumMod val="20000"/>
                  <a:lumOff val="80000"/>
                </a:schemeClr>
              </a:solidFill>
              <a:effectLst/>
              <a:uLnTx/>
              <a:uFillTx/>
              <a:latin typeface="Aptos" panose="02110004020202020204"/>
            </a:endParaRPr>
          </a:p>
        </p:txBody>
      </p:sp>
      <p:sp>
        <p:nvSpPr>
          <p:cNvPr id="4" name="Scrollen: horizontal 3">
            <a:extLst>
              <a:ext uri="{FF2B5EF4-FFF2-40B4-BE49-F238E27FC236}">
                <a16:creationId xmlns:a16="http://schemas.microsoft.com/office/drawing/2014/main" id="{9909CDA7-2E21-6F3E-72C4-4E5246E7F9BD}"/>
              </a:ext>
            </a:extLst>
          </p:cNvPr>
          <p:cNvSpPr/>
          <p:nvPr/>
        </p:nvSpPr>
        <p:spPr>
          <a:xfrm>
            <a:off x="56652" y="39921"/>
            <a:ext cx="3007390" cy="861774"/>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Do, 04. Juni – </a:t>
            </a:r>
            <a:br>
              <a:rPr lang="de-DE" sz="2000" b="1" i="1" noProof="0" dirty="0">
                <a:solidFill>
                  <a:srgbClr val="011E71"/>
                </a:solidFill>
              </a:rPr>
            </a:br>
            <a:r>
              <a:rPr lang="de-DE" sz="2000" b="1" i="1" noProof="0" dirty="0">
                <a:solidFill>
                  <a:srgbClr val="011E71"/>
                </a:solidFill>
              </a:rPr>
              <a:t>Das teuerste Gewand</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500"/>
                                        <p:tgtEl>
                                          <p:spTgt spid="4">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84863B6-2785-A84C-E86A-4CEA72265C2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1E182AC-A98E-2EC6-BBF0-94EB545B66A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971EC25D-266A-C5B2-CCF7-591F23781A2E}"/>
              </a:ext>
            </a:extLst>
          </p:cNvPr>
          <p:cNvSpPr txBox="1"/>
          <p:nvPr/>
        </p:nvSpPr>
        <p:spPr>
          <a:xfrm>
            <a:off x="3240505" y="0"/>
            <a:ext cx="895149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400" b="1" spc="300" noProof="0" dirty="0">
                <a:ln/>
                <a:solidFill>
                  <a:srgbClr val="0070C0"/>
                </a:solidFill>
              </a:rPr>
              <a:t>KLEIDER DER VERGEBUNG</a:t>
            </a:r>
          </a:p>
        </p:txBody>
      </p:sp>
      <p:sp>
        <p:nvSpPr>
          <p:cNvPr id="5" name="CuadroTexto 4">
            <a:extLst>
              <a:ext uri="{FF2B5EF4-FFF2-40B4-BE49-F238E27FC236}">
                <a16:creationId xmlns:a16="http://schemas.microsoft.com/office/drawing/2014/main" id="{93685AA5-F2AB-02A2-1483-77CAB4F64242}"/>
              </a:ext>
            </a:extLst>
          </p:cNvPr>
          <p:cNvSpPr txBox="1"/>
          <p:nvPr/>
        </p:nvSpPr>
        <p:spPr>
          <a:xfrm>
            <a:off x="3853469" y="650998"/>
            <a:ext cx="7757652" cy="861774"/>
          </a:xfrm>
          <a:prstGeom prst="rect">
            <a:avLst/>
          </a:prstGeom>
          <a:noFill/>
        </p:spPr>
        <p:txBody>
          <a:bodyPr wrap="square">
            <a:spAutoFit/>
          </a:bodyPr>
          <a:lstStyle/>
          <a:p>
            <a:pPr algn="ctr"/>
            <a:r>
              <a:rPr lang="de-DE"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a:t>
            </a:r>
            <a: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und sprach zu ihm: ,Freund, wie bist du hier hereingekommen </a:t>
            </a:r>
            <a:b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br>
            <a: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und hast doch kein hochzeitliches Gewand an?‘ Er aber verstummte</a:t>
            </a:r>
            <a:r>
              <a:rPr lang="de-DE"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 </a:t>
            </a:r>
            <a:b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br>
            <a:r>
              <a:rPr lang="de-DE" sz="1400"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(Matt 22:12)</a:t>
            </a:r>
          </a:p>
        </p:txBody>
      </p:sp>
      <p:pic>
        <p:nvPicPr>
          <p:cNvPr id="15" name="Imagen 14">
            <a:extLst>
              <a:ext uri="{FF2B5EF4-FFF2-40B4-BE49-F238E27FC236}">
                <a16:creationId xmlns:a16="http://schemas.microsoft.com/office/drawing/2014/main" id="{6DA43C92-F705-A5EE-7DFD-F760F9E381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9779" y="2465499"/>
            <a:ext cx="4569994" cy="3855177"/>
          </a:xfrm>
          <a:prstGeom prst="rect">
            <a:avLst/>
          </a:prstGeom>
          <a:effectLst>
            <a:softEdge rad="127000"/>
          </a:effectLst>
        </p:spPr>
      </p:pic>
      <p:pic>
        <p:nvPicPr>
          <p:cNvPr id="17" name="Imagen 16">
            <a:extLst>
              <a:ext uri="{FF2B5EF4-FFF2-40B4-BE49-F238E27FC236}">
                <a16:creationId xmlns:a16="http://schemas.microsoft.com/office/drawing/2014/main" id="{2CDEE61F-225C-1983-57B2-E616E445B52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6652" y="1331173"/>
            <a:ext cx="2689302" cy="2268653"/>
          </a:xfrm>
          <a:prstGeom prst="rect">
            <a:avLst/>
          </a:prstGeom>
          <a:effectLst>
            <a:softEdge rad="127000"/>
          </a:effectLst>
        </p:spPr>
      </p:pic>
      <p:sp>
        <p:nvSpPr>
          <p:cNvPr id="19" name="CuadroTexto 18">
            <a:extLst>
              <a:ext uri="{FF2B5EF4-FFF2-40B4-BE49-F238E27FC236}">
                <a16:creationId xmlns:a16="http://schemas.microsoft.com/office/drawing/2014/main" id="{6DD073F1-31F2-65C6-13D0-E4005EB562BE}"/>
              </a:ext>
            </a:extLst>
          </p:cNvPr>
          <p:cNvSpPr txBox="1"/>
          <p:nvPr/>
        </p:nvSpPr>
        <p:spPr>
          <a:xfrm>
            <a:off x="2873542" y="1457532"/>
            <a:ext cx="5044888" cy="2015936"/>
          </a:xfrm>
          <a:prstGeom prst="rect">
            <a:avLst/>
          </a:prstGeom>
          <a:noFill/>
        </p:spPr>
        <p:txBody>
          <a:bodyPr wrap="square">
            <a:spAutoFit/>
          </a:bodyPr>
          <a:lstStyle/>
          <a:p>
            <a:pPr>
              <a:spcBef>
                <a:spcPts val="600"/>
              </a:spcBef>
            </a:pPr>
            <a:r>
              <a:rPr lang="de-DE" sz="2000" b="1" dirty="0"/>
              <a:t>Als Adam und Eva sündigten, </a:t>
            </a:r>
            <a:br>
              <a:rPr lang="de-DE" sz="2000" b="1" dirty="0"/>
            </a:br>
            <a:r>
              <a:rPr lang="de-DE" sz="2000" b="1" dirty="0"/>
              <a:t>bedeckten sie ihre Nacktheit </a:t>
            </a:r>
            <a:br>
              <a:rPr lang="de-DE" sz="2000" b="1" dirty="0"/>
            </a:br>
            <a:r>
              <a:rPr lang="de-DE" sz="2000" b="1" dirty="0"/>
              <a:t>mit ihren eigenen Werken. </a:t>
            </a:r>
          </a:p>
          <a:p>
            <a:pPr>
              <a:spcBef>
                <a:spcPts val="600"/>
              </a:spcBef>
            </a:pPr>
            <a:r>
              <a:rPr lang="de-DE" sz="2000" b="1" dirty="0"/>
              <a:t>Aber sie betrachteten sich </a:t>
            </a:r>
            <a:br>
              <a:rPr lang="de-DE" sz="2000" b="1" dirty="0"/>
            </a:br>
            <a:r>
              <a:rPr lang="de-DE" sz="2000" b="1" dirty="0"/>
              <a:t>weiterhin als nackt vor GOTT </a:t>
            </a:r>
            <a:br>
              <a:rPr lang="de-DE" sz="2000" b="1" dirty="0"/>
            </a:br>
            <a:r>
              <a:rPr lang="de-DE" sz="2000" b="1" dirty="0"/>
              <a:t>(1. Mo 3,7-10). </a:t>
            </a:r>
            <a:endParaRPr lang="de-DE" sz="2000" b="1" noProof="0" dirty="0"/>
          </a:p>
        </p:txBody>
      </p:sp>
      <p:sp>
        <p:nvSpPr>
          <p:cNvPr id="4" name="Scrollen: horizontal 3">
            <a:extLst>
              <a:ext uri="{FF2B5EF4-FFF2-40B4-BE49-F238E27FC236}">
                <a16:creationId xmlns:a16="http://schemas.microsoft.com/office/drawing/2014/main" id="{D5483D58-CB11-4F8E-E873-F1AF8A558D85}"/>
              </a:ext>
            </a:extLst>
          </p:cNvPr>
          <p:cNvSpPr/>
          <p:nvPr/>
        </p:nvSpPr>
        <p:spPr>
          <a:xfrm>
            <a:off x="56652" y="39921"/>
            <a:ext cx="3007390" cy="861774"/>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Do, 04. Juni – </a:t>
            </a:r>
            <a:br>
              <a:rPr lang="de-DE" sz="2000" b="1" i="1" noProof="0" dirty="0">
                <a:solidFill>
                  <a:srgbClr val="011E71"/>
                </a:solidFill>
              </a:rPr>
            </a:br>
            <a:r>
              <a:rPr lang="de-DE" sz="2000" b="1" i="1" noProof="0" dirty="0">
                <a:solidFill>
                  <a:srgbClr val="011E71"/>
                </a:solidFill>
              </a:rPr>
              <a:t>Das teuerste Gewand</a:t>
            </a:r>
          </a:p>
        </p:txBody>
      </p:sp>
      <p:sp>
        <p:nvSpPr>
          <p:cNvPr id="13" name="CuadroTexto 18">
            <a:extLst>
              <a:ext uri="{FF2B5EF4-FFF2-40B4-BE49-F238E27FC236}">
                <a16:creationId xmlns:a16="http://schemas.microsoft.com/office/drawing/2014/main" id="{A15BBF9A-DC9F-EE02-F05E-EDC5DBAD6268}"/>
              </a:ext>
            </a:extLst>
          </p:cNvPr>
          <p:cNvSpPr txBox="1"/>
          <p:nvPr/>
        </p:nvSpPr>
        <p:spPr>
          <a:xfrm>
            <a:off x="1248903" y="3601814"/>
            <a:ext cx="7000876" cy="3216265"/>
          </a:xfrm>
          <a:prstGeom prst="rect">
            <a:avLst/>
          </a:prstGeom>
          <a:noFill/>
        </p:spPr>
        <p:txBody>
          <a:bodyPr wrap="square">
            <a:spAutoFit/>
          </a:bodyPr>
          <a:lstStyle/>
          <a:p>
            <a:pPr>
              <a:spcBef>
                <a:spcPts val="600"/>
              </a:spcBef>
            </a:pPr>
            <a:r>
              <a:rPr lang="de-DE" sz="2200" b="1" dirty="0"/>
              <a:t>Die Kleidung, die GOTT bereitstellte, </a:t>
            </a:r>
            <a:br>
              <a:rPr lang="de-DE" sz="2200" b="1" dirty="0"/>
            </a:br>
            <a:r>
              <a:rPr lang="de-DE" sz="2200" b="1" dirty="0"/>
              <a:t>war ein Symbol für das "HOCHZEITSGEWAND", </a:t>
            </a:r>
            <a:br>
              <a:rPr lang="de-DE" sz="2200" b="1" dirty="0"/>
            </a:br>
            <a:r>
              <a:rPr lang="de-DE" sz="2200" b="1" dirty="0"/>
              <a:t>das CHRISTUS uns gibt: </a:t>
            </a:r>
            <a:r>
              <a:rPr lang="de-DE" sz="2200" b="1" dirty="0">
                <a:highlight>
                  <a:srgbClr val="FFFF00"/>
                </a:highlight>
              </a:rPr>
              <a:t>Seine vollkommene Gerechtigkeit, die unsere Sünden auslöscht </a:t>
            </a:r>
            <a:br>
              <a:rPr lang="de-DE" sz="2200" b="1" dirty="0">
                <a:highlight>
                  <a:srgbClr val="FFFF00"/>
                </a:highlight>
              </a:rPr>
            </a:br>
            <a:r>
              <a:rPr lang="de-DE" sz="2200" b="1" dirty="0"/>
              <a:t>(1. Mo 3,21): „ Und Gott der HERR machte Adam </a:t>
            </a:r>
            <a:br>
              <a:rPr lang="de-DE" sz="2200" b="1" dirty="0"/>
            </a:br>
            <a:r>
              <a:rPr lang="de-DE" sz="2200" b="1" dirty="0"/>
              <a:t>u. seiner Frau Röcke von Fellen u. zog sie ihnen an.“ </a:t>
            </a:r>
          </a:p>
          <a:p>
            <a:pPr>
              <a:spcBef>
                <a:spcPts val="600"/>
              </a:spcBef>
            </a:pPr>
            <a:r>
              <a:rPr lang="de-DE" sz="2200" b="1" dirty="0"/>
              <a:t>(Ps. 51,7-</a:t>
            </a:r>
            <a:r>
              <a:rPr lang="de-DE" sz="2200" b="1" u="sng" dirty="0"/>
              <a:t>9</a:t>
            </a:r>
            <a:r>
              <a:rPr lang="de-DE" sz="2200" b="1" dirty="0"/>
              <a:t>.10): </a:t>
            </a:r>
            <a:r>
              <a:rPr lang="de-DE" sz="2200" b="1" dirty="0">
                <a:highlight>
                  <a:srgbClr val="FFFF00"/>
                </a:highlight>
              </a:rPr>
              <a:t>„Entsündige mich </a:t>
            </a:r>
            <a:r>
              <a:rPr lang="de-DE" sz="2200" b="1" dirty="0"/>
              <a:t>mit Ysop, </a:t>
            </a:r>
            <a:br>
              <a:rPr lang="de-DE" sz="2200" b="1" dirty="0"/>
            </a:br>
            <a:r>
              <a:rPr lang="de-DE" sz="2200" b="1" dirty="0"/>
              <a:t>dass ich </a:t>
            </a:r>
            <a:r>
              <a:rPr lang="de-DE" sz="2200" b="1" dirty="0">
                <a:highlight>
                  <a:srgbClr val="FFFF00"/>
                </a:highlight>
              </a:rPr>
              <a:t>rein werde</a:t>
            </a:r>
            <a:r>
              <a:rPr lang="de-DE" sz="2200" b="1" dirty="0"/>
              <a:t>; </a:t>
            </a:r>
            <a:r>
              <a:rPr lang="de-DE" sz="2200" b="1" dirty="0">
                <a:highlight>
                  <a:srgbClr val="FFFF00"/>
                </a:highlight>
              </a:rPr>
              <a:t>wasche mich</a:t>
            </a:r>
            <a:r>
              <a:rPr lang="de-DE" sz="2200" b="1" dirty="0"/>
              <a:t>, </a:t>
            </a:r>
            <a:br>
              <a:rPr lang="de-DE" sz="2200" b="1" dirty="0"/>
            </a:br>
            <a:r>
              <a:rPr lang="de-DE" sz="2200" b="1" dirty="0"/>
              <a:t>dass ich </a:t>
            </a:r>
            <a:r>
              <a:rPr lang="de-DE" sz="2200" b="1" dirty="0">
                <a:highlight>
                  <a:srgbClr val="FFFF00"/>
                </a:highlight>
              </a:rPr>
              <a:t>weißer werde als Schnee.“</a:t>
            </a:r>
            <a:endParaRPr lang="de-DE" sz="2200" b="1" noProof="0" dirty="0">
              <a:highlight>
                <a:srgbClr val="FFFF00"/>
              </a:highlight>
            </a:endParaRPr>
          </a:p>
        </p:txBody>
      </p:sp>
    </p:spTree>
    <p:extLst>
      <p:ext uri="{BB962C8B-B14F-4D97-AF65-F5344CB8AC3E}">
        <p14:creationId xmlns:p14="http://schemas.microsoft.com/office/powerpoint/2010/main" val="60650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923176-41BC-A095-CCC2-48BBB2C2E1B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653EC64-E4E9-6132-6B29-4972D33D68F5}"/>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CECCF73C-4668-B151-80B8-91C513EE6C3F}"/>
              </a:ext>
            </a:extLst>
          </p:cNvPr>
          <p:cNvSpPr txBox="1"/>
          <p:nvPr/>
        </p:nvSpPr>
        <p:spPr>
          <a:xfrm>
            <a:off x="3240505" y="0"/>
            <a:ext cx="895149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400" b="1" spc="300" noProof="0" dirty="0">
                <a:ln/>
                <a:solidFill>
                  <a:srgbClr val="0070C0"/>
                </a:solidFill>
              </a:rPr>
              <a:t>KLEIDER DER VERGEBUNG</a:t>
            </a:r>
          </a:p>
        </p:txBody>
      </p:sp>
      <p:sp>
        <p:nvSpPr>
          <p:cNvPr id="5" name="CuadroTexto 4">
            <a:extLst>
              <a:ext uri="{FF2B5EF4-FFF2-40B4-BE49-F238E27FC236}">
                <a16:creationId xmlns:a16="http://schemas.microsoft.com/office/drawing/2014/main" id="{AD9930FD-D641-AD31-D659-1E25F087C3D1}"/>
              </a:ext>
            </a:extLst>
          </p:cNvPr>
          <p:cNvSpPr txBox="1"/>
          <p:nvPr/>
        </p:nvSpPr>
        <p:spPr>
          <a:xfrm>
            <a:off x="3853469" y="650998"/>
            <a:ext cx="7757652" cy="861774"/>
          </a:xfrm>
          <a:prstGeom prst="rect">
            <a:avLst/>
          </a:prstGeom>
          <a:noFill/>
        </p:spPr>
        <p:txBody>
          <a:bodyPr wrap="square">
            <a:spAutoFit/>
          </a:bodyPr>
          <a:lstStyle/>
          <a:p>
            <a:pPr algn="ctr"/>
            <a:r>
              <a:rPr lang="de-DE"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a:t>
            </a:r>
            <a: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und sprach zu ihm: ,Freund, wie bist du hier hereingekommen </a:t>
            </a:r>
            <a:b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br>
            <a: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und hast doch kein hochzeitliches Gewand an?‘ Er aber verstummte</a:t>
            </a:r>
            <a:r>
              <a:rPr lang="de-DE"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 </a:t>
            </a:r>
            <a:br>
              <a:rPr lang="de-DE"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br>
            <a:r>
              <a:rPr lang="de-DE" sz="1400"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andara" panose="020E0502030303020204" pitchFamily="34" charset="0"/>
              </a:rPr>
              <a:t>(Matt 22:12)</a:t>
            </a:r>
          </a:p>
        </p:txBody>
      </p:sp>
      <p:pic>
        <p:nvPicPr>
          <p:cNvPr id="9" name="Imagen 8">
            <a:extLst>
              <a:ext uri="{FF2B5EF4-FFF2-40B4-BE49-F238E27FC236}">
                <a16:creationId xmlns:a16="http://schemas.microsoft.com/office/drawing/2014/main" id="{8251B0FD-E3E6-B78C-549F-FD6B031668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64067" y="1500181"/>
            <a:ext cx="9353879" cy="5148269"/>
          </a:xfrm>
          <a:prstGeom prst="rect">
            <a:avLst/>
          </a:prstGeom>
          <a:effectLst>
            <a:softEdge rad="127000"/>
          </a:effectLst>
        </p:spPr>
      </p:pic>
      <p:sp>
        <p:nvSpPr>
          <p:cNvPr id="11" name="CuadroTexto 10">
            <a:extLst>
              <a:ext uri="{FF2B5EF4-FFF2-40B4-BE49-F238E27FC236}">
                <a16:creationId xmlns:a16="http://schemas.microsoft.com/office/drawing/2014/main" id="{367C4C4A-2DB4-AE66-0534-20FD9AECE6E0}"/>
              </a:ext>
            </a:extLst>
          </p:cNvPr>
          <p:cNvSpPr txBox="1"/>
          <p:nvPr/>
        </p:nvSpPr>
        <p:spPr>
          <a:xfrm>
            <a:off x="174054" y="2476403"/>
            <a:ext cx="2303530" cy="2754600"/>
          </a:xfrm>
          <a:prstGeom prst="rect">
            <a:avLst/>
          </a:prstGeom>
          <a:noFill/>
        </p:spPr>
        <p:txBody>
          <a:bodyPr wrap="square">
            <a:spAutoFit/>
          </a:bodyPr>
          <a:lstStyle/>
          <a:p>
            <a:pPr lvl="0">
              <a:spcBef>
                <a:spcPts val="600"/>
              </a:spcBef>
              <a:defRPr/>
            </a:pPr>
            <a:r>
              <a:rPr lang="de-DE" sz="2400" b="1" dirty="0">
                <a:solidFill>
                  <a:prstClr val="black"/>
                </a:solidFill>
              </a:rPr>
              <a:t>Niemand </a:t>
            </a:r>
            <a:br>
              <a:rPr lang="de-DE" sz="2400" b="1" dirty="0">
                <a:solidFill>
                  <a:prstClr val="black"/>
                </a:solidFill>
              </a:rPr>
            </a:br>
            <a:r>
              <a:rPr lang="de-DE" sz="2400" b="1" dirty="0">
                <a:solidFill>
                  <a:prstClr val="black"/>
                </a:solidFill>
              </a:rPr>
              <a:t>wird </a:t>
            </a:r>
            <a:br>
              <a:rPr lang="de-DE" sz="2400" b="1" dirty="0">
                <a:solidFill>
                  <a:prstClr val="black"/>
                </a:solidFill>
              </a:rPr>
            </a:br>
            <a:r>
              <a:rPr lang="de-DE" sz="2400" b="1" dirty="0">
                <a:solidFill>
                  <a:prstClr val="black"/>
                </a:solidFill>
              </a:rPr>
              <a:t>ohne </a:t>
            </a:r>
            <a:br>
              <a:rPr lang="de-DE" sz="2400" b="1" dirty="0">
                <a:solidFill>
                  <a:prstClr val="black"/>
                </a:solidFill>
              </a:rPr>
            </a:br>
            <a:r>
              <a:rPr lang="de-DE" sz="2400" b="1" dirty="0">
                <a:solidFill>
                  <a:prstClr val="black"/>
                </a:solidFill>
              </a:rPr>
              <a:t>dieses Gewand </a:t>
            </a:r>
            <a:br>
              <a:rPr lang="de-DE" sz="2400" b="1" dirty="0">
                <a:solidFill>
                  <a:prstClr val="black"/>
                </a:solidFill>
              </a:rPr>
            </a:br>
            <a:r>
              <a:rPr lang="de-DE" sz="2400" b="1" dirty="0">
                <a:solidFill>
                  <a:prstClr val="black"/>
                </a:solidFill>
              </a:rPr>
              <a:t>in den HIMMEL </a:t>
            </a:r>
            <a:br>
              <a:rPr lang="de-DE" sz="2400" b="1" dirty="0">
                <a:solidFill>
                  <a:prstClr val="black"/>
                </a:solidFill>
              </a:rPr>
            </a:br>
            <a:r>
              <a:rPr lang="de-DE" sz="2400" b="1" dirty="0">
                <a:solidFill>
                  <a:prstClr val="black"/>
                </a:solidFill>
              </a:rPr>
              <a:t>kommen </a:t>
            </a:r>
          </a:p>
          <a:p>
            <a:pPr lvl="0">
              <a:spcBef>
                <a:spcPts val="600"/>
              </a:spcBef>
              <a:defRPr/>
            </a:pPr>
            <a:r>
              <a:rPr lang="de-DE" sz="2400" b="1" dirty="0">
                <a:solidFill>
                  <a:prstClr val="black"/>
                </a:solidFill>
              </a:rPr>
              <a:t>(Matt 22,1-14)</a:t>
            </a:r>
            <a:endParaRPr kumimoji="0" lang="de-DE" sz="2400" b="1" i="0" u="none" strike="noStrike" kern="1200" cap="none" spc="0" normalizeH="0" baseline="0" noProof="0" dirty="0">
              <a:ln>
                <a:noFill/>
              </a:ln>
              <a:solidFill>
                <a:prstClr val="black"/>
              </a:solidFill>
              <a:effectLst/>
              <a:uLnTx/>
              <a:uFillTx/>
              <a:latin typeface="Aptos" panose="02110004020202020204"/>
            </a:endParaRPr>
          </a:p>
        </p:txBody>
      </p:sp>
      <p:sp>
        <p:nvSpPr>
          <p:cNvPr id="4" name="Scrollen: horizontal 3">
            <a:extLst>
              <a:ext uri="{FF2B5EF4-FFF2-40B4-BE49-F238E27FC236}">
                <a16:creationId xmlns:a16="http://schemas.microsoft.com/office/drawing/2014/main" id="{52FE964B-F7DB-A814-1606-3564F2C634BB}"/>
              </a:ext>
            </a:extLst>
          </p:cNvPr>
          <p:cNvSpPr/>
          <p:nvPr/>
        </p:nvSpPr>
        <p:spPr>
          <a:xfrm>
            <a:off x="56652" y="39921"/>
            <a:ext cx="3007390" cy="861774"/>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Do, 04. Juni – </a:t>
            </a:r>
            <a:br>
              <a:rPr lang="de-DE" sz="2000" b="1" i="1" noProof="0" dirty="0">
                <a:solidFill>
                  <a:srgbClr val="011E71"/>
                </a:solidFill>
              </a:rPr>
            </a:br>
            <a:r>
              <a:rPr lang="de-DE" sz="2000" b="1" i="1" noProof="0" dirty="0">
                <a:solidFill>
                  <a:srgbClr val="011E71"/>
                </a:solidFill>
              </a:rPr>
              <a:t>Das teuerste Gewand</a:t>
            </a:r>
          </a:p>
        </p:txBody>
      </p:sp>
    </p:spTree>
    <p:extLst>
      <p:ext uri="{BB962C8B-B14F-4D97-AF65-F5344CB8AC3E}">
        <p14:creationId xmlns:p14="http://schemas.microsoft.com/office/powerpoint/2010/main" val="335977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33005" y="108388"/>
            <a:ext cx="8711738" cy="1107996"/>
          </a:xfrm>
          <a:prstGeom prst="rect">
            <a:avLst/>
          </a:prstGeom>
          <a:solidFill>
            <a:schemeClr val="accent2">
              <a:lumMod val="50000"/>
              <a:alpha val="96000"/>
            </a:schemeClr>
          </a:solidFill>
          <a:effectLst>
            <a:softEdge rad="63500"/>
          </a:effectLst>
        </p:spPr>
        <p:txBody>
          <a:bodyPr wrap="square">
            <a:spAutoFit/>
          </a:bodyPr>
          <a:lstStyle/>
          <a:p>
            <a:pPr algn="ctr">
              <a:spcBef>
                <a:spcPts val="600"/>
              </a:spcBef>
            </a:pPr>
            <a:r>
              <a:rPr lang="de-DE" sz="2200" b="1" noProof="0" dirty="0">
                <a:solidFill>
                  <a:schemeClr val="bg1">
                    <a:lumMod val="95000"/>
                  </a:schemeClr>
                </a:solidFill>
                <a:latin typeface="Constantia" panose="02030602050306030303" pitchFamily="18" charset="0"/>
              </a:rPr>
              <a:t>“</a:t>
            </a:r>
            <a:r>
              <a:rPr lang="de-DE" sz="2200" b="1" dirty="0">
                <a:solidFill>
                  <a:schemeClr val="bg1">
                    <a:lumMod val="95000"/>
                  </a:schemeClr>
                </a:solidFill>
                <a:latin typeface="Constantia" panose="02030602050306030303" pitchFamily="18" charset="0"/>
              </a:rPr>
              <a:t>Wer ein Kind Gottes werden will, muss die Wahrheit annehmen, </a:t>
            </a:r>
            <a:br>
              <a:rPr lang="de-DE" sz="2200" b="1" dirty="0">
                <a:solidFill>
                  <a:schemeClr val="bg1">
                    <a:lumMod val="95000"/>
                  </a:schemeClr>
                </a:solidFill>
                <a:latin typeface="Constantia" panose="02030602050306030303" pitchFamily="18" charset="0"/>
              </a:rPr>
            </a:br>
            <a:r>
              <a:rPr lang="de-DE" sz="2200" b="1" dirty="0">
                <a:solidFill>
                  <a:schemeClr val="bg1">
                    <a:lumMod val="95000"/>
                  </a:schemeClr>
                </a:solidFill>
                <a:latin typeface="Constantia" panose="02030602050306030303" pitchFamily="18" charset="0"/>
              </a:rPr>
              <a:t>dass Buße und Vergebung nur durch das Sühneopfer Christi </a:t>
            </a:r>
            <a:br>
              <a:rPr lang="de-DE" sz="2200" b="1" dirty="0">
                <a:solidFill>
                  <a:schemeClr val="bg1">
                    <a:lumMod val="95000"/>
                  </a:schemeClr>
                </a:solidFill>
                <a:latin typeface="Constantia" panose="02030602050306030303" pitchFamily="18" charset="0"/>
              </a:rPr>
            </a:br>
            <a:r>
              <a:rPr lang="de-DE" sz="2200" b="1" dirty="0">
                <a:solidFill>
                  <a:schemeClr val="bg1">
                    <a:lumMod val="95000"/>
                  </a:schemeClr>
                </a:solidFill>
                <a:latin typeface="Constantia" panose="02030602050306030303" pitchFamily="18" charset="0"/>
              </a:rPr>
              <a:t>erlangt werden können. </a:t>
            </a:r>
            <a:endParaRPr lang="de-DE" sz="2200" b="1" noProof="0" dirty="0">
              <a:solidFill>
                <a:schemeClr val="bg1">
                  <a:lumMod val="95000"/>
                </a:schemeClr>
              </a:solidFill>
              <a:latin typeface="Constantia" panose="02030602050306030303" pitchFamily="18"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2252883" y="6477561"/>
            <a:ext cx="8090805" cy="338554"/>
          </a:xfrm>
          <a:prstGeom prst="rect">
            <a:avLst/>
          </a:prstGeom>
          <a:noFill/>
        </p:spPr>
        <p:txBody>
          <a:bodyPr wrap="none" rtlCol="0">
            <a:spAutoFit/>
          </a:bodyPr>
          <a:lstStyle/>
          <a:p>
            <a:pPr algn="r"/>
            <a:r>
              <a:rPr lang="de-DE" sz="1600" b="1" noProof="0" dirty="0"/>
              <a:t>E. G. White, Selected Messages  (Ausgewählte Botschaften), Bd. 1, S. 393 (engl. Ausg.)</a:t>
            </a:r>
          </a:p>
        </p:txBody>
      </p:sp>
      <p:sp>
        <p:nvSpPr>
          <p:cNvPr id="2" name="CuadroTexto 2">
            <a:extLst>
              <a:ext uri="{FF2B5EF4-FFF2-40B4-BE49-F238E27FC236}">
                <a16:creationId xmlns:a16="http://schemas.microsoft.com/office/drawing/2014/main" id="{ADDB1F3A-AC4B-846D-FE6F-278F4619EA4C}"/>
              </a:ext>
            </a:extLst>
          </p:cNvPr>
          <p:cNvSpPr txBox="1"/>
          <p:nvPr/>
        </p:nvSpPr>
        <p:spPr>
          <a:xfrm>
            <a:off x="133005" y="1133255"/>
            <a:ext cx="4954384" cy="1785104"/>
          </a:xfrm>
          <a:prstGeom prst="rect">
            <a:avLst/>
          </a:prstGeom>
          <a:noFill/>
        </p:spPr>
        <p:txBody>
          <a:bodyPr wrap="square">
            <a:spAutoFit/>
          </a:bodyPr>
          <a:lstStyle/>
          <a:p>
            <a:pPr>
              <a:spcBef>
                <a:spcPts val="600"/>
              </a:spcBef>
            </a:pPr>
            <a:r>
              <a:rPr lang="de-DE" sz="2200" b="1" dirty="0">
                <a:solidFill>
                  <a:schemeClr val="accent6">
                    <a:lumMod val="40000"/>
                    <a:lumOff val="60000"/>
                  </a:schemeClr>
                </a:solidFill>
                <a:latin typeface="Constantia" panose="02030602050306030303" pitchFamily="18" charset="0"/>
              </a:rPr>
              <a:t>In dieser Gewissheit </a:t>
            </a:r>
            <a:br>
              <a:rPr lang="de-DE" sz="2200" b="1" dirty="0">
                <a:solidFill>
                  <a:schemeClr val="accent6">
                    <a:lumMod val="40000"/>
                    <a:lumOff val="60000"/>
                  </a:schemeClr>
                </a:solidFill>
                <a:latin typeface="Constantia" panose="02030602050306030303" pitchFamily="18" charset="0"/>
              </a:rPr>
            </a:br>
            <a:r>
              <a:rPr lang="de-DE" sz="2200" b="1" dirty="0">
                <a:solidFill>
                  <a:schemeClr val="accent6">
                    <a:lumMod val="40000"/>
                    <a:lumOff val="60000"/>
                  </a:schemeClr>
                </a:solidFill>
                <a:latin typeface="Constantia" panose="02030602050306030303" pitchFamily="18" charset="0"/>
              </a:rPr>
              <a:t>muss der Sünder eine Anstrengung unternehmen, die im Einklang </a:t>
            </a:r>
            <a:br>
              <a:rPr lang="de-DE" sz="2200" b="1" dirty="0">
                <a:solidFill>
                  <a:schemeClr val="accent6">
                    <a:lumMod val="40000"/>
                    <a:lumOff val="60000"/>
                  </a:schemeClr>
                </a:solidFill>
                <a:latin typeface="Constantia" panose="02030602050306030303" pitchFamily="18" charset="0"/>
              </a:rPr>
            </a:br>
            <a:r>
              <a:rPr lang="de-DE" sz="2200" b="1" dirty="0">
                <a:solidFill>
                  <a:schemeClr val="accent6">
                    <a:lumMod val="40000"/>
                    <a:lumOff val="60000"/>
                  </a:schemeClr>
                </a:solidFill>
                <a:latin typeface="Constantia" panose="02030602050306030303" pitchFamily="18" charset="0"/>
              </a:rPr>
              <a:t>mit dem für ihn vollbrachten </a:t>
            </a:r>
            <a:br>
              <a:rPr lang="de-DE" sz="2200" b="1" dirty="0">
                <a:solidFill>
                  <a:schemeClr val="accent6">
                    <a:lumMod val="40000"/>
                    <a:lumOff val="60000"/>
                  </a:schemeClr>
                </a:solidFill>
                <a:latin typeface="Constantia" panose="02030602050306030303" pitchFamily="18" charset="0"/>
              </a:rPr>
            </a:br>
            <a:r>
              <a:rPr lang="de-DE" sz="2200" b="1" dirty="0">
                <a:solidFill>
                  <a:schemeClr val="accent6">
                    <a:lumMod val="40000"/>
                    <a:lumOff val="60000"/>
                  </a:schemeClr>
                </a:solidFill>
                <a:latin typeface="Constantia" panose="02030602050306030303" pitchFamily="18" charset="0"/>
              </a:rPr>
              <a:t>Versöhnungswerk steht, …</a:t>
            </a:r>
            <a:endParaRPr lang="de-DE" sz="2200" b="1" noProof="0" dirty="0">
              <a:solidFill>
                <a:schemeClr val="accent6">
                  <a:lumMod val="40000"/>
                  <a:lumOff val="60000"/>
                </a:schemeClr>
              </a:solidFill>
              <a:latin typeface="Constantia" panose="02030602050306030303" pitchFamily="18" charset="0"/>
            </a:endParaRPr>
          </a:p>
        </p:txBody>
      </p:sp>
      <p:sp>
        <p:nvSpPr>
          <p:cNvPr id="5" name="CuadroTexto 2">
            <a:extLst>
              <a:ext uri="{FF2B5EF4-FFF2-40B4-BE49-F238E27FC236}">
                <a16:creationId xmlns:a16="http://schemas.microsoft.com/office/drawing/2014/main" id="{1E363764-3949-2B71-74EE-508EA4847F60}"/>
              </a:ext>
            </a:extLst>
          </p:cNvPr>
          <p:cNvSpPr txBox="1"/>
          <p:nvPr/>
        </p:nvSpPr>
        <p:spPr>
          <a:xfrm>
            <a:off x="133005" y="4964508"/>
            <a:ext cx="4954384" cy="1785104"/>
          </a:xfrm>
          <a:prstGeom prst="rect">
            <a:avLst/>
          </a:prstGeom>
          <a:solidFill>
            <a:schemeClr val="accent2">
              <a:lumMod val="50000"/>
            </a:schemeClr>
          </a:solidFill>
          <a:effectLst>
            <a:softEdge rad="127000"/>
          </a:effectLst>
        </p:spPr>
        <p:txBody>
          <a:bodyPr wrap="square">
            <a:spAutoFit/>
          </a:bodyPr>
          <a:lstStyle/>
          <a:p>
            <a:pPr>
              <a:spcBef>
                <a:spcPts val="600"/>
              </a:spcBef>
            </a:pPr>
            <a:r>
              <a:rPr lang="de-DE" sz="2200" b="1" noProof="0" dirty="0">
                <a:solidFill>
                  <a:schemeClr val="bg1"/>
                </a:solidFill>
                <a:latin typeface="Constantia" panose="02030602050306030303" pitchFamily="18" charset="0"/>
              </a:rPr>
              <a:t>… </a:t>
            </a:r>
            <a:r>
              <a:rPr lang="de-DE" sz="2200" b="1" dirty="0">
                <a:solidFill>
                  <a:schemeClr val="bg1"/>
                </a:solidFill>
                <a:latin typeface="Constantia" panose="02030602050306030303" pitchFamily="18" charset="0"/>
              </a:rPr>
              <a:t>und mit unermüdlicher </a:t>
            </a:r>
            <a:br>
              <a:rPr lang="de-DE" sz="2200" b="1" dirty="0">
                <a:solidFill>
                  <a:schemeClr val="bg1"/>
                </a:solidFill>
                <a:latin typeface="Constantia" panose="02030602050306030303" pitchFamily="18" charset="0"/>
              </a:rPr>
            </a:br>
            <a:r>
              <a:rPr lang="de-DE" sz="2200" b="1" dirty="0">
                <a:solidFill>
                  <a:schemeClr val="bg1"/>
                </a:solidFill>
                <a:latin typeface="Constantia" panose="02030602050306030303" pitchFamily="18" charset="0"/>
              </a:rPr>
              <a:t>inständiger Bitte muss er </a:t>
            </a:r>
            <a:br>
              <a:rPr lang="de-DE" sz="2200" b="1" dirty="0">
                <a:solidFill>
                  <a:schemeClr val="bg1"/>
                </a:solidFill>
                <a:latin typeface="Constantia" panose="02030602050306030303" pitchFamily="18" charset="0"/>
              </a:rPr>
            </a:br>
            <a:r>
              <a:rPr lang="de-DE" sz="2200" b="1" dirty="0">
                <a:solidFill>
                  <a:schemeClr val="bg1"/>
                </a:solidFill>
                <a:latin typeface="Constantia" panose="02030602050306030303" pitchFamily="18" charset="0"/>
              </a:rPr>
              <a:t>den Gnadenthron anrufen, </a:t>
            </a:r>
            <a:br>
              <a:rPr lang="de-DE" sz="2200" b="1" dirty="0">
                <a:solidFill>
                  <a:schemeClr val="bg1"/>
                </a:solidFill>
                <a:latin typeface="Constantia" panose="02030602050306030303" pitchFamily="18" charset="0"/>
              </a:rPr>
            </a:br>
            <a:r>
              <a:rPr lang="de-DE" sz="2200" b="1" dirty="0">
                <a:solidFill>
                  <a:schemeClr val="bg1"/>
                </a:solidFill>
                <a:latin typeface="Constantia" panose="02030602050306030303" pitchFamily="18" charset="0"/>
              </a:rPr>
              <a:t>damit die erneuernde Kraft GOTTES </a:t>
            </a:r>
            <a:br>
              <a:rPr lang="de-DE" sz="2200" b="1" dirty="0">
                <a:solidFill>
                  <a:schemeClr val="bg1"/>
                </a:solidFill>
                <a:latin typeface="Constantia" panose="02030602050306030303" pitchFamily="18" charset="0"/>
              </a:rPr>
            </a:br>
            <a:r>
              <a:rPr lang="de-DE" sz="2200" b="1" dirty="0">
                <a:solidFill>
                  <a:schemeClr val="bg1"/>
                </a:solidFill>
                <a:latin typeface="Constantia" panose="02030602050306030303" pitchFamily="18" charset="0"/>
              </a:rPr>
              <a:t>in seine Seele einziehen möge…. </a:t>
            </a:r>
            <a:endParaRPr lang="de-DE" sz="2200" b="1" noProof="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08AD87A2-B1B6-1641-3516-5B4097F2B39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7A1434F-6280-DFBA-A703-2086AE20DA9B}"/>
              </a:ext>
            </a:extLst>
          </p:cNvPr>
          <p:cNvSpPr txBox="1"/>
          <p:nvPr/>
        </p:nvSpPr>
        <p:spPr>
          <a:xfrm>
            <a:off x="6769768" y="168142"/>
            <a:ext cx="5422232" cy="1815882"/>
          </a:xfrm>
          <a:prstGeom prst="rect">
            <a:avLst/>
          </a:prstGeom>
          <a:noFill/>
        </p:spPr>
        <p:txBody>
          <a:bodyPr wrap="square">
            <a:spAutoFit/>
          </a:bodyPr>
          <a:lstStyle/>
          <a:p>
            <a:pPr algn="ctr">
              <a:spcBef>
                <a:spcPts val="600"/>
              </a:spcBef>
            </a:pPr>
            <a:r>
              <a:rPr lang="de-DE" sz="2800" b="1" noProof="0" dirty="0">
                <a:latin typeface="Constantia" panose="02030602050306030303" pitchFamily="18" charset="0"/>
              </a:rPr>
              <a:t>“</a:t>
            </a:r>
            <a:r>
              <a:rPr lang="de-DE" sz="2800" b="1" dirty="0">
                <a:latin typeface="Constantia" panose="02030602050306030303" pitchFamily="18" charset="0"/>
              </a:rPr>
              <a:t>Christus vergibt niemandem </a:t>
            </a:r>
            <a:br>
              <a:rPr lang="de-DE" sz="2800" b="1" dirty="0">
                <a:latin typeface="Constantia" panose="02030602050306030303" pitchFamily="18" charset="0"/>
              </a:rPr>
            </a:br>
            <a:r>
              <a:rPr lang="de-DE" sz="2800" b="1" dirty="0">
                <a:latin typeface="Constantia" panose="02030602050306030303" pitchFamily="18" charset="0"/>
              </a:rPr>
              <a:t>außer dem Reumütigen, </a:t>
            </a:r>
            <a:br>
              <a:rPr lang="de-DE" sz="2800" b="1" dirty="0">
                <a:latin typeface="Constantia" panose="02030602050306030303" pitchFamily="18" charset="0"/>
              </a:rPr>
            </a:br>
            <a:r>
              <a:rPr lang="de-DE" sz="2800" b="1" dirty="0">
                <a:latin typeface="Constantia" panose="02030602050306030303" pitchFamily="18" charset="0"/>
              </a:rPr>
              <a:t>doch wem er vergibt, </a:t>
            </a:r>
            <a:br>
              <a:rPr lang="de-DE" sz="2800" b="1" dirty="0">
                <a:latin typeface="Constantia" panose="02030602050306030303" pitchFamily="18" charset="0"/>
              </a:rPr>
            </a:br>
            <a:r>
              <a:rPr lang="de-DE" sz="2800" b="1" dirty="0">
                <a:latin typeface="Constantia" panose="02030602050306030303" pitchFamily="18" charset="0"/>
              </a:rPr>
              <a:t>den macht er zuvor reumütig. </a:t>
            </a:r>
          </a:p>
        </p:txBody>
      </p:sp>
      <p:sp>
        <p:nvSpPr>
          <p:cNvPr id="4" name="CuadroTexto 3">
            <a:extLst>
              <a:ext uri="{FF2B5EF4-FFF2-40B4-BE49-F238E27FC236}">
                <a16:creationId xmlns:a16="http://schemas.microsoft.com/office/drawing/2014/main" id="{B21B0D8B-4369-9A3E-FBE0-06431C1AADB9}"/>
              </a:ext>
            </a:extLst>
          </p:cNvPr>
          <p:cNvSpPr txBox="1"/>
          <p:nvPr/>
        </p:nvSpPr>
        <p:spPr>
          <a:xfrm>
            <a:off x="2252883" y="6477561"/>
            <a:ext cx="8090805" cy="338554"/>
          </a:xfrm>
          <a:prstGeom prst="rect">
            <a:avLst/>
          </a:prstGeom>
          <a:noFill/>
        </p:spPr>
        <p:txBody>
          <a:bodyPr wrap="none" rtlCol="0">
            <a:spAutoFit/>
          </a:bodyPr>
          <a:lstStyle/>
          <a:p>
            <a:pPr algn="r"/>
            <a:r>
              <a:rPr lang="de-DE" sz="1600" b="1" noProof="0" dirty="0"/>
              <a:t>E. G. White, Selected Messages  (Ausgewählte Botschaften), Bd. 1, S. 393 (engl. Ausg.)</a:t>
            </a:r>
          </a:p>
        </p:txBody>
      </p:sp>
      <p:sp>
        <p:nvSpPr>
          <p:cNvPr id="2" name="CuadroTexto 2">
            <a:extLst>
              <a:ext uri="{FF2B5EF4-FFF2-40B4-BE49-F238E27FC236}">
                <a16:creationId xmlns:a16="http://schemas.microsoft.com/office/drawing/2014/main" id="{F6F30708-B6CD-3900-F52C-CB1B32F599E1}"/>
              </a:ext>
            </a:extLst>
          </p:cNvPr>
          <p:cNvSpPr txBox="1"/>
          <p:nvPr/>
        </p:nvSpPr>
        <p:spPr>
          <a:xfrm>
            <a:off x="5279019" y="4538569"/>
            <a:ext cx="6737977" cy="1800493"/>
          </a:xfrm>
          <a:prstGeom prst="rect">
            <a:avLst/>
          </a:prstGeom>
          <a:solidFill>
            <a:schemeClr val="bg1">
              <a:alpha val="86000"/>
            </a:schemeClr>
          </a:solidFill>
          <a:effectLst>
            <a:softEdge rad="127000"/>
          </a:effectLst>
        </p:spPr>
        <p:txBody>
          <a:bodyPr wrap="square">
            <a:spAutoFit/>
          </a:bodyPr>
          <a:lstStyle/>
          <a:p>
            <a:pPr algn="ctr">
              <a:spcBef>
                <a:spcPts val="600"/>
              </a:spcBef>
            </a:pPr>
            <a:r>
              <a:rPr lang="de-DE" sz="2400" b="1" dirty="0">
                <a:latin typeface="Constantia" panose="02030602050306030303" pitchFamily="18" charset="0"/>
              </a:rPr>
              <a:t>Das kostbare, makellose Gewand, </a:t>
            </a:r>
            <a:br>
              <a:rPr lang="de-DE" sz="2400" b="1" dirty="0">
                <a:latin typeface="Constantia" panose="02030602050306030303" pitchFamily="18" charset="0"/>
              </a:rPr>
            </a:br>
            <a:r>
              <a:rPr lang="de-DE" sz="2400" b="1" dirty="0">
                <a:latin typeface="Constantia" panose="02030602050306030303" pitchFamily="18" charset="0"/>
              </a:rPr>
              <a:t>gewebt am Webstuhl des Himmels, </a:t>
            </a:r>
            <a:br>
              <a:rPr lang="de-DE" sz="2400" b="1" dirty="0">
                <a:latin typeface="Constantia" panose="02030602050306030303" pitchFamily="18" charset="0"/>
              </a:rPr>
            </a:br>
            <a:r>
              <a:rPr lang="de-DE" sz="2400" b="1" dirty="0">
                <a:latin typeface="Constantia" panose="02030602050306030303" pitchFamily="18" charset="0"/>
              </a:rPr>
              <a:t>ist für den reumütigen, gläubigen Sünder </a:t>
            </a:r>
            <a:br>
              <a:rPr lang="de-DE" sz="2400" b="1" dirty="0">
                <a:latin typeface="Constantia" panose="02030602050306030303" pitchFamily="18" charset="0"/>
              </a:rPr>
            </a:br>
            <a:r>
              <a:rPr lang="de-DE" sz="2400" b="1" dirty="0">
                <a:latin typeface="Constantia" panose="02030602050306030303" pitchFamily="18" charset="0"/>
              </a:rPr>
              <a:t>bereitgestellt worden</a:t>
            </a:r>
            <a:r>
              <a:rPr lang="de-DE" sz="2400" b="1" noProof="0" dirty="0">
                <a:latin typeface="Constantia" panose="02030602050306030303" pitchFamily="18" charset="0"/>
              </a:rPr>
              <a:t>.”</a:t>
            </a:r>
          </a:p>
          <a:p>
            <a:pPr algn="ctr">
              <a:spcBef>
                <a:spcPts val="600"/>
              </a:spcBef>
            </a:pPr>
            <a:endParaRPr lang="de-DE" sz="1000" b="1" noProof="0" dirty="0">
              <a:latin typeface="Constantia" panose="02030602050306030303" pitchFamily="18" charset="0"/>
            </a:endParaRPr>
          </a:p>
        </p:txBody>
      </p:sp>
      <p:sp>
        <p:nvSpPr>
          <p:cNvPr id="5" name="CuadroTexto 2">
            <a:extLst>
              <a:ext uri="{FF2B5EF4-FFF2-40B4-BE49-F238E27FC236}">
                <a16:creationId xmlns:a16="http://schemas.microsoft.com/office/drawing/2014/main" id="{D6EED7B7-EFD1-A325-6E3D-7FF91731ACEA}"/>
              </a:ext>
            </a:extLst>
          </p:cNvPr>
          <p:cNvSpPr txBox="1"/>
          <p:nvPr/>
        </p:nvSpPr>
        <p:spPr>
          <a:xfrm>
            <a:off x="7154925" y="2230245"/>
            <a:ext cx="5422232" cy="2308324"/>
          </a:xfrm>
          <a:prstGeom prst="rect">
            <a:avLst/>
          </a:prstGeom>
          <a:noFill/>
        </p:spPr>
        <p:txBody>
          <a:bodyPr wrap="square">
            <a:spAutoFit/>
          </a:bodyPr>
          <a:lstStyle/>
          <a:p>
            <a:pPr algn="ctr">
              <a:spcBef>
                <a:spcPts val="600"/>
              </a:spcBef>
            </a:pPr>
            <a:r>
              <a:rPr lang="de-DE" sz="2400" b="1" dirty="0">
                <a:latin typeface="Constantia" panose="02030602050306030303" pitchFamily="18" charset="0"/>
              </a:rPr>
              <a:t>Die Vorbereitungen </a:t>
            </a:r>
            <a:br>
              <a:rPr lang="de-DE" sz="2400" b="1" dirty="0">
                <a:latin typeface="Constantia" panose="02030602050306030303" pitchFamily="18" charset="0"/>
              </a:rPr>
            </a:br>
            <a:r>
              <a:rPr lang="de-DE" sz="2400" b="1" dirty="0">
                <a:latin typeface="Constantia" panose="02030602050306030303" pitchFamily="18" charset="0"/>
              </a:rPr>
              <a:t>sind getroffen</a:t>
            </a:r>
            <a:br>
              <a:rPr lang="de-DE" sz="2400" b="1" dirty="0">
                <a:latin typeface="Constantia" panose="02030602050306030303" pitchFamily="18" charset="0"/>
              </a:rPr>
            </a:br>
            <a:r>
              <a:rPr lang="de-DE" sz="2400" b="1" dirty="0">
                <a:latin typeface="Constantia" panose="02030602050306030303" pitchFamily="18" charset="0"/>
              </a:rPr>
              <a:t>und die ewige </a:t>
            </a:r>
            <a:br>
              <a:rPr lang="de-DE" sz="2400" b="1" dirty="0">
                <a:latin typeface="Constantia" panose="02030602050306030303" pitchFamily="18" charset="0"/>
              </a:rPr>
            </a:br>
            <a:r>
              <a:rPr lang="de-DE" sz="2400" b="1" dirty="0">
                <a:latin typeface="Constantia" panose="02030602050306030303" pitchFamily="18" charset="0"/>
              </a:rPr>
              <a:t>Gerechtigkeit Christi </a:t>
            </a:r>
            <a:br>
              <a:rPr lang="de-DE" sz="2400" b="1" dirty="0">
                <a:latin typeface="Constantia" panose="02030602050306030303" pitchFamily="18" charset="0"/>
              </a:rPr>
            </a:br>
            <a:r>
              <a:rPr lang="de-DE" sz="2400" b="1" dirty="0">
                <a:latin typeface="Constantia" panose="02030602050306030303" pitchFamily="18" charset="0"/>
              </a:rPr>
              <a:t>wird jeder gläubigen Seele zugerechnet. </a:t>
            </a:r>
          </a:p>
        </p:txBody>
      </p:sp>
    </p:spTree>
    <p:extLst>
      <p:ext uri="{BB962C8B-B14F-4D97-AF65-F5344CB8AC3E}">
        <p14:creationId xmlns:p14="http://schemas.microsoft.com/office/powerpoint/2010/main" val="327098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A4089F-8FA9-E07E-EB71-D822ADCB1BBF}"/>
              </a:ext>
            </a:extLst>
          </p:cNvPr>
          <p:cNvSpPr txBox="1"/>
          <p:nvPr/>
        </p:nvSpPr>
        <p:spPr>
          <a:xfrm>
            <a:off x="101788" y="165778"/>
            <a:ext cx="5893721" cy="1107996"/>
          </a:xfrm>
          <a:prstGeom prst="rect">
            <a:avLst/>
          </a:prstGeom>
          <a:noFill/>
        </p:spPr>
        <p:txBody>
          <a:bodyPr wrap="square" rtlCol="0">
            <a:spAutoFit/>
          </a:bodyPr>
          <a:lstStyle/>
          <a:p>
            <a:pPr>
              <a:spcBef>
                <a:spcPts val="600"/>
              </a:spcBef>
            </a:pPr>
            <a:r>
              <a:rPr lang="de-DE" sz="2200" b="1" noProof="0" dirty="0"/>
              <a:t>Die Bibel erklärt: "Sie sind allesamt Sünder und ermangeln des Ruhmes, </a:t>
            </a:r>
            <a:br>
              <a:rPr lang="de-DE" sz="2200" b="1" noProof="0" dirty="0"/>
            </a:br>
            <a:r>
              <a:rPr lang="de-DE" sz="2200" b="1" noProof="0" dirty="0"/>
              <a:t>den sie vor Gott haben sollen" (Röm.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3F8B1C8F-E129-61A9-3D04-990BC798D998}"/>
              </a:ext>
            </a:extLst>
          </p:cNvPr>
          <p:cNvSpPr txBox="1"/>
          <p:nvPr/>
        </p:nvSpPr>
        <p:spPr>
          <a:xfrm>
            <a:off x="7280288" y="5888912"/>
            <a:ext cx="4085623" cy="830997"/>
          </a:xfrm>
          <a:prstGeom prst="rect">
            <a:avLst/>
          </a:prstGeom>
          <a:noFill/>
        </p:spPr>
        <p:txBody>
          <a:bodyPr wrap="square">
            <a:spAutoFit/>
          </a:bodyPr>
          <a:lstStyle/>
          <a:p>
            <a:pPr lvl="0" algn="ctr">
              <a:spcBef>
                <a:spcPts val="600"/>
              </a:spcBef>
              <a:defRPr/>
            </a:pPr>
            <a:r>
              <a:rPr lang="de-DE" sz="2400" b="1" noProof="0" dirty="0">
                <a:solidFill>
                  <a:prstClr val="black"/>
                </a:solidFill>
              </a:rPr>
              <a:t>Es gibt nur eine Bedingung: Buße</a:t>
            </a:r>
            <a:endParaRPr kumimoji="0" lang="de-DE"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6936828" y="3817415"/>
            <a:ext cx="4698123" cy="1938992"/>
          </a:xfrm>
          <a:prstGeom prst="rect">
            <a:avLst/>
          </a:prstGeom>
          <a:noFill/>
        </p:spPr>
        <p:txBody>
          <a:bodyPr wrap="square">
            <a:spAutoFit/>
          </a:bodyPr>
          <a:lstStyle/>
          <a:p>
            <a:pPr lvl="0" algn="ctr">
              <a:spcBef>
                <a:spcPts val="600"/>
              </a:spcBef>
              <a:defRPr/>
            </a:pPr>
            <a:r>
              <a:rPr lang="de-DE" sz="2400" b="1" noProof="0" dirty="0">
                <a:solidFill>
                  <a:prstClr val="black"/>
                </a:solidFill>
              </a:rPr>
              <a:t>Aber Gott ist bereit, unsere Sünde zu vergeben. Keine Sünde ist so groß oder so schrecklich, dass Gott nicht bereit wäre, sie zu vergeben (Jesaja 1,18).</a:t>
            </a:r>
            <a:endParaRPr kumimoji="0" lang="de-DE" sz="2400" b="1" i="0" u="none" strike="noStrike" kern="1200" cap="none" spc="0" normalizeH="0" baseline="0" noProof="0" dirty="0">
              <a:ln>
                <a:noFill/>
              </a:ln>
              <a:solidFill>
                <a:prstClr val="black"/>
              </a:solidFill>
              <a:effectLst/>
              <a:uLnTx/>
              <a:uFillTx/>
              <a:latin typeface="Aptos" panose="02110004020202020204"/>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563400" y="1499198"/>
            <a:ext cx="5405563" cy="1323439"/>
          </a:xfrm>
          <a:prstGeom prst="rect">
            <a:avLst/>
          </a:prstGeom>
          <a:noFill/>
        </p:spPr>
        <p:txBody>
          <a:bodyPr wrap="square">
            <a:spAutoFit/>
          </a:bodyPr>
          <a:lstStyle/>
          <a:p>
            <a:pPr lvl="0">
              <a:spcBef>
                <a:spcPts val="600"/>
              </a:spcBef>
              <a:defRPr/>
            </a:pPr>
            <a:r>
              <a:rPr lang="de-DE" sz="2000" b="1" noProof="0" dirty="0">
                <a:solidFill>
                  <a:prstClr val="black"/>
                </a:solidFill>
              </a:rPr>
              <a:t>Es heißt auch, dass wir den Schmutz </a:t>
            </a:r>
            <a:br>
              <a:rPr lang="de-DE" sz="2000" b="1" noProof="0" dirty="0">
                <a:solidFill>
                  <a:prstClr val="black"/>
                </a:solidFill>
              </a:rPr>
            </a:br>
            <a:r>
              <a:rPr lang="de-DE" sz="2000" b="1" noProof="0" dirty="0">
                <a:solidFill>
                  <a:prstClr val="black"/>
                </a:solidFill>
              </a:rPr>
              <a:t>unserer Sünde nicht vermeiden </a:t>
            </a:r>
            <a:br>
              <a:rPr lang="de-DE" sz="2000" b="1" noProof="0" dirty="0">
                <a:solidFill>
                  <a:prstClr val="black"/>
                </a:solidFill>
              </a:rPr>
            </a:br>
            <a:r>
              <a:rPr lang="de-DE" sz="2000" b="1" noProof="0" dirty="0">
                <a:solidFill>
                  <a:prstClr val="black"/>
                </a:solidFill>
              </a:rPr>
              <a:t>oder entfernen können </a:t>
            </a:r>
            <a:br>
              <a:rPr lang="de-DE" sz="2000" b="1" noProof="0" dirty="0">
                <a:solidFill>
                  <a:prstClr val="black"/>
                </a:solidFill>
              </a:rPr>
            </a:br>
            <a:r>
              <a:rPr lang="de-DE" sz="2000" b="1" noProof="0" dirty="0">
                <a:solidFill>
                  <a:prstClr val="black"/>
                </a:solidFill>
              </a:rPr>
              <a:t>(Jer. 13,23; 2,22).</a:t>
            </a:r>
            <a:endParaRPr kumimoji="0" lang="de-DE"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4" name="Gruppieren 3">
            <a:extLst>
              <a:ext uri="{FF2B5EF4-FFF2-40B4-BE49-F238E27FC236}">
                <a16:creationId xmlns:a16="http://schemas.microsoft.com/office/drawing/2014/main" id="{3B539021-D62D-3F89-99AF-B064CB7C5A22}"/>
              </a:ext>
            </a:extLst>
          </p:cNvPr>
          <p:cNvGrpSpPr/>
          <p:nvPr/>
        </p:nvGrpSpPr>
        <p:grpSpPr>
          <a:xfrm>
            <a:off x="6096000" y="140280"/>
            <a:ext cx="5913120" cy="3365643"/>
            <a:chOff x="339326" y="223778"/>
            <a:chExt cx="11871545" cy="6634222"/>
          </a:xfrm>
        </p:grpSpPr>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541080" y="223778"/>
              <a:ext cx="11468040" cy="6634222"/>
            </a:xfrm>
            <a:prstGeom prst="rect">
              <a:avLst/>
            </a:prstGeom>
            <a:ln w="88900" cap="sq" cmpd="thickThin">
              <a:solidFill>
                <a:srgbClr val="000000"/>
              </a:solidFill>
              <a:prstDash val="solid"/>
              <a:miter lim="800000"/>
            </a:ln>
            <a:effectLst>
              <a:innerShdw blurRad="76200">
                <a:srgbClr val="000000"/>
              </a:innerShdw>
            </a:effectLst>
          </p:spPr>
        </p:pic>
        <p:sp>
          <p:nvSpPr>
            <p:cNvPr id="2" name="Rechteck 1">
              <a:extLst>
                <a:ext uri="{FF2B5EF4-FFF2-40B4-BE49-F238E27FC236}">
                  <a16:creationId xmlns:a16="http://schemas.microsoft.com/office/drawing/2014/main" id="{5D94EC78-0E8F-505C-8513-78534C0A52D1}"/>
                </a:ext>
              </a:extLst>
            </p:cNvPr>
            <p:cNvSpPr/>
            <p:nvPr/>
          </p:nvSpPr>
          <p:spPr>
            <a:xfrm>
              <a:off x="339326" y="243048"/>
              <a:ext cx="11871545" cy="3094051"/>
            </a:xfrm>
            <a:prstGeom prst="rect">
              <a:avLst/>
            </a:prstGeom>
            <a:noFill/>
          </p:spPr>
          <p:txBody>
            <a:bodyPr wrap="square" lIns="91440" tIns="45720" rIns="91440" bIns="45720">
              <a:spAutoFit/>
            </a:bodyPr>
            <a:lstStyle/>
            <a:p>
              <a:pPr algn="ctr"/>
              <a:r>
                <a:rPr lang="de-DE" sz="9600" b="1" noProof="0" dirty="0">
                  <a:ln w="9525">
                    <a:solidFill>
                      <a:schemeClr val="bg1"/>
                    </a:solidFill>
                    <a:prstDash val="solid"/>
                  </a:ln>
                  <a:blipFill dpi="0" rotWithShape="1">
                    <a:blip r:embed="rId8">
                      <a:alphaModFix amt="48000"/>
                    </a:blip>
                    <a:srcRect/>
                    <a:tile tx="0" ty="0" sx="100000" sy="100000" flip="none" algn="tl"/>
                  </a:blipFill>
                  <a:effectLst>
                    <a:outerShdw blurRad="12700" dist="38100" dir="8700000" algn="tl" rotWithShape="0">
                      <a:schemeClr val="tx1"/>
                    </a:outerShdw>
                  </a:effectLst>
                </a:rPr>
                <a:t>SÜNDE</a:t>
              </a:r>
            </a:p>
          </p:txBody>
        </p:sp>
      </p:gr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upRigh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EDE9068-599C-869F-47FC-D413634A660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E04A2CC-8968-FFE9-F77C-16D4FBC41ABB}"/>
              </a:ext>
            </a:extLst>
          </p:cNvPr>
          <p:cNvSpPr txBox="1"/>
          <p:nvPr/>
        </p:nvSpPr>
        <p:spPr>
          <a:xfrm>
            <a:off x="971276" y="1705499"/>
            <a:ext cx="7155847" cy="432426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de-DE" sz="2000" b="1" noProof="0" dirty="0"/>
              <a:t>REUE:
	Verzögern der Reue</a:t>
            </a:r>
            <a:br>
              <a:rPr lang="de-DE" sz="2000" b="1" noProof="0" dirty="0"/>
            </a:br>
            <a:r>
              <a:rPr lang="de-DE" sz="2000" b="1" noProof="0" dirty="0"/>
              <a:t>
	Wahre Buße</a:t>
            </a:r>
            <a:br>
              <a:rPr lang="de-DE" sz="2000" b="1" noProof="0" dirty="0"/>
            </a:br>
            <a:r>
              <a:rPr lang="de-DE" sz="2000" b="1" noProof="0" dirty="0"/>
              <a:t>
	Der Ruf zur Buße</a:t>
            </a:r>
          </a:p>
          <a:p>
            <a:pPr>
              <a:spcBef>
                <a:spcPts val="600"/>
              </a:spcBef>
            </a:pPr>
            <a:r>
              <a:rPr lang="de-DE" sz="2000" b="1" noProof="0" dirty="0"/>
              <a:t>
VERGEBUNG:
	Die Gnade der Vergebung</a:t>
            </a:r>
            <a:br>
              <a:rPr lang="de-DE" sz="2000" b="1" noProof="0" dirty="0"/>
            </a:br>
            <a:r>
              <a:rPr lang="de-DE" sz="2000" b="1" noProof="0" dirty="0"/>
              <a:t>
	Kleider der Vergebung</a:t>
            </a:r>
            <a:br>
              <a:rPr lang="de-DE" sz="2000" b="1" noProof="0" dirty="0"/>
            </a:br>
            <a:endParaRPr lang="de-DE" sz="2000" b="1" noProof="0" dirty="0">
              <a:solidFill>
                <a:srgbClr val="4BA128"/>
              </a:solidFill>
            </a:endParaRPr>
          </a:p>
        </p:txBody>
      </p:sp>
      <p:pic>
        <p:nvPicPr>
          <p:cNvPr id="10" name="Imagen 9">
            <a:extLst>
              <a:ext uri="{FF2B5EF4-FFF2-40B4-BE49-F238E27FC236}">
                <a16:creationId xmlns:a16="http://schemas.microsoft.com/office/drawing/2014/main" id="{B47E4DAA-6598-1B7A-5992-74218C0E12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103" y="1695974"/>
            <a:ext cx="492174" cy="422197"/>
          </a:xfrm>
          <a:prstGeom prst="rect">
            <a:avLst/>
          </a:prstGeom>
        </p:spPr>
      </p:pic>
      <p:pic>
        <p:nvPicPr>
          <p:cNvPr id="14" name="Imagen 13">
            <a:extLst>
              <a:ext uri="{FF2B5EF4-FFF2-40B4-BE49-F238E27FC236}">
                <a16:creationId xmlns:a16="http://schemas.microsoft.com/office/drawing/2014/main" id="{08E9D11D-BC44-011C-10D9-2B84D41F33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103" y="4221647"/>
            <a:ext cx="492174" cy="422197"/>
          </a:xfrm>
          <a:prstGeom prst="rect">
            <a:avLst/>
          </a:prstGeom>
        </p:spPr>
      </p:pic>
      <p:pic>
        <p:nvPicPr>
          <p:cNvPr id="15" name="Imagen 14">
            <a:extLst>
              <a:ext uri="{FF2B5EF4-FFF2-40B4-BE49-F238E27FC236}">
                <a16:creationId xmlns:a16="http://schemas.microsoft.com/office/drawing/2014/main" id="{0D26CBA9-BE02-6955-6815-EF613EC420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50554" y="2837777"/>
            <a:ext cx="371949" cy="255238"/>
          </a:xfrm>
          <a:prstGeom prst="rect">
            <a:avLst/>
          </a:prstGeom>
        </p:spPr>
      </p:pic>
      <p:pic>
        <p:nvPicPr>
          <p:cNvPr id="17" name="Imagen 16">
            <a:extLst>
              <a:ext uri="{FF2B5EF4-FFF2-40B4-BE49-F238E27FC236}">
                <a16:creationId xmlns:a16="http://schemas.microsoft.com/office/drawing/2014/main" id="{5E93CF4B-E2E2-364F-4AFC-AA6945D3C12E}"/>
              </a:ext>
            </a:extLst>
          </p:cNvPr>
          <p:cNvPicPr>
            <a:picLocks noChangeAspect="1"/>
          </p:cNvPicPr>
          <p:nvPr/>
        </p:nvPicPr>
        <p:blipFill>
          <a:blip r:embed="rId8" cstate="email">
            <a:duotone>
              <a:schemeClr val="accent5">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350554" y="3514052"/>
            <a:ext cx="371949" cy="255743"/>
          </a:xfrm>
          <a:prstGeom prst="rect">
            <a:avLst/>
          </a:prstGeom>
        </p:spPr>
      </p:pic>
      <p:pic>
        <p:nvPicPr>
          <p:cNvPr id="18" name="Imagen 17">
            <a:extLst>
              <a:ext uri="{FF2B5EF4-FFF2-40B4-BE49-F238E27FC236}">
                <a16:creationId xmlns:a16="http://schemas.microsoft.com/office/drawing/2014/main" id="{FAD8A204-40D0-F803-9B3A-56C2F9076A8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50554" y="4669976"/>
            <a:ext cx="371949" cy="255238"/>
          </a:xfrm>
          <a:prstGeom prst="rect">
            <a:avLst/>
          </a:prstGeom>
        </p:spPr>
      </p:pic>
      <p:pic>
        <p:nvPicPr>
          <p:cNvPr id="19" name="Imagen 18">
            <a:extLst>
              <a:ext uri="{FF2B5EF4-FFF2-40B4-BE49-F238E27FC236}">
                <a16:creationId xmlns:a16="http://schemas.microsoft.com/office/drawing/2014/main" id="{95CB52A5-B68E-4689-79AA-8063F3112BA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50554" y="2150805"/>
            <a:ext cx="371949" cy="255238"/>
          </a:xfrm>
          <a:prstGeom prst="rect">
            <a:avLst/>
          </a:prstGeom>
        </p:spPr>
      </p:pic>
      <p:pic>
        <p:nvPicPr>
          <p:cNvPr id="21" name="Imagen 20">
            <a:extLst>
              <a:ext uri="{FF2B5EF4-FFF2-40B4-BE49-F238E27FC236}">
                <a16:creationId xmlns:a16="http://schemas.microsoft.com/office/drawing/2014/main" id="{E3A946CA-4EE0-11DD-DD80-BDE3C295179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50554" y="5334352"/>
            <a:ext cx="371949" cy="255238"/>
          </a:xfrm>
          <a:prstGeom prst="rect">
            <a:avLst/>
          </a:prstGeom>
        </p:spPr>
      </p:pic>
      <p:pic>
        <p:nvPicPr>
          <p:cNvPr id="4" name="Grafik 3">
            <a:extLst>
              <a:ext uri="{FF2B5EF4-FFF2-40B4-BE49-F238E27FC236}">
                <a16:creationId xmlns:a16="http://schemas.microsoft.com/office/drawing/2014/main" id="{DC46B52E-FF9E-0D80-D6C5-D42E0B4AB23B}"/>
              </a:ext>
            </a:extLst>
          </p:cNvPr>
          <p:cNvPicPr>
            <a:picLocks noChangeAspect="1"/>
          </p:cNvPicPr>
          <p:nvPr/>
        </p:nvPicPr>
        <p:blipFill>
          <a:blip r:embed="rId13"/>
          <a:stretch>
            <a:fillRect/>
          </a:stretch>
        </p:blipFill>
        <p:spPr>
          <a:xfrm>
            <a:off x="8007857" y="128474"/>
            <a:ext cx="4054191" cy="2645893"/>
          </a:xfrm>
          <a:prstGeom prst="rect">
            <a:avLst/>
          </a:prstGeom>
        </p:spPr>
      </p:pic>
      <p:sp>
        <p:nvSpPr>
          <p:cNvPr id="5" name="Scrollen: horizontal 4">
            <a:extLst>
              <a:ext uri="{FF2B5EF4-FFF2-40B4-BE49-F238E27FC236}">
                <a16:creationId xmlns:a16="http://schemas.microsoft.com/office/drawing/2014/main" id="{684F7E15-5884-6830-6464-71162EBF47B0}"/>
              </a:ext>
            </a:extLst>
          </p:cNvPr>
          <p:cNvSpPr/>
          <p:nvPr/>
        </p:nvSpPr>
        <p:spPr>
          <a:xfrm>
            <a:off x="2258433" y="2363977"/>
            <a:ext cx="4532892"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So,  31. Mai – Die Hektik des Lebens</a:t>
            </a:r>
          </a:p>
        </p:txBody>
      </p:sp>
      <p:sp>
        <p:nvSpPr>
          <p:cNvPr id="7" name="Scrollen: horizontal 6">
            <a:extLst>
              <a:ext uri="{FF2B5EF4-FFF2-40B4-BE49-F238E27FC236}">
                <a16:creationId xmlns:a16="http://schemas.microsoft.com/office/drawing/2014/main" id="{B9C18EBA-E150-E1AD-BA64-FBB8D71E7742}"/>
              </a:ext>
            </a:extLst>
          </p:cNvPr>
          <p:cNvSpPr/>
          <p:nvPr/>
        </p:nvSpPr>
        <p:spPr>
          <a:xfrm>
            <a:off x="2254719" y="3056314"/>
            <a:ext cx="5946882"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Mo, 01. Juni – Das Drängen des Heiligen Geistes</a:t>
            </a:r>
          </a:p>
        </p:txBody>
      </p:sp>
      <p:sp>
        <p:nvSpPr>
          <p:cNvPr id="8" name="Scrollen: horizontal 7">
            <a:extLst>
              <a:ext uri="{FF2B5EF4-FFF2-40B4-BE49-F238E27FC236}">
                <a16:creationId xmlns:a16="http://schemas.microsoft.com/office/drawing/2014/main" id="{3898A93E-F446-147D-7578-9EA81D1AD85E}"/>
              </a:ext>
            </a:extLst>
          </p:cNvPr>
          <p:cNvSpPr/>
          <p:nvPr/>
        </p:nvSpPr>
        <p:spPr>
          <a:xfrm>
            <a:off x="2251005" y="3739938"/>
            <a:ext cx="3292545"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Di, 02. Juni – Echte Reue</a:t>
            </a:r>
          </a:p>
        </p:txBody>
      </p:sp>
      <p:sp>
        <p:nvSpPr>
          <p:cNvPr id="9" name="Scrollen: horizontal 8">
            <a:extLst>
              <a:ext uri="{FF2B5EF4-FFF2-40B4-BE49-F238E27FC236}">
                <a16:creationId xmlns:a16="http://schemas.microsoft.com/office/drawing/2014/main" id="{EFA7FE51-73E0-4A48-9458-5A2C8825AD05}"/>
              </a:ext>
            </a:extLst>
          </p:cNvPr>
          <p:cNvSpPr/>
          <p:nvPr/>
        </p:nvSpPr>
        <p:spPr>
          <a:xfrm>
            <a:off x="2251003" y="4890310"/>
            <a:ext cx="4045022"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03. Juni – Gnade, die genügt</a:t>
            </a:r>
          </a:p>
        </p:txBody>
      </p:sp>
      <p:sp>
        <p:nvSpPr>
          <p:cNvPr id="11" name="Scrollen: horizontal 10">
            <a:extLst>
              <a:ext uri="{FF2B5EF4-FFF2-40B4-BE49-F238E27FC236}">
                <a16:creationId xmlns:a16="http://schemas.microsoft.com/office/drawing/2014/main" id="{45AD0A2B-BD3F-198A-05BE-6ADAFB180B0D}"/>
              </a:ext>
            </a:extLst>
          </p:cNvPr>
          <p:cNvSpPr/>
          <p:nvPr/>
        </p:nvSpPr>
        <p:spPr>
          <a:xfrm>
            <a:off x="2251003" y="5572974"/>
            <a:ext cx="4540322" cy="51162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Do, 04. Juni – Das teuerste Gewand</a:t>
            </a:r>
          </a:p>
        </p:txBody>
      </p:sp>
    </p:spTree>
    <p:extLst>
      <p:ext uri="{BB962C8B-B14F-4D97-AF65-F5344CB8AC3E}">
        <p14:creationId xmlns:p14="http://schemas.microsoft.com/office/powerpoint/2010/main" val="27325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ppt_x</p:attrName>
                                        </p:attrNameLst>
                                      </p:cBhvr>
                                      <p:tavLst>
                                        <p:tav tm="0">
                                          <p:val>
                                            <p:strVal val="#ppt_x-#ppt_w/2"/>
                                          </p:val>
                                        </p:tav>
                                        <p:tav tm="100000">
                                          <p:val>
                                            <p:strVal val="#ppt_x"/>
                                          </p:val>
                                        </p:tav>
                                      </p:tavLst>
                                    </p:anim>
                                    <p:anim calcmode="lin" valueType="num">
                                      <p:cBhvr>
                                        <p:cTn id="19" dur="500" fill="hold"/>
                                        <p:tgtEl>
                                          <p:spTgt spid="19"/>
                                        </p:tgtEl>
                                        <p:attrNameLst>
                                          <p:attrName>ppt_y</p:attrName>
                                        </p:attrNameLst>
                                      </p:cBhvr>
                                      <p:tavLst>
                                        <p:tav tm="0">
                                          <p:val>
                                            <p:strVal val="#ppt_y"/>
                                          </p:val>
                                        </p:tav>
                                        <p:tav tm="100000">
                                          <p:val>
                                            <p:strVal val="#ppt_y"/>
                                          </p:val>
                                        </p:tav>
                                      </p:tavLst>
                                    </p:anim>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wipe(left)">
                                      <p:cBhvr>
                                        <p:cTn id="25" dur="500"/>
                                        <p:tgtEl>
                                          <p:spTgt spid="5">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par>
                          <p:cTn id="29" fill="hold">
                            <p:stCondLst>
                              <p:cond delay="2000"/>
                            </p:stCondLst>
                            <p:childTnLst>
                              <p:par>
                                <p:cTn id="30" presetID="17"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ppt_x</p:attrName>
                                        </p:attrNameLst>
                                      </p:cBhvr>
                                      <p:tavLst>
                                        <p:tav tm="0">
                                          <p:val>
                                            <p:strVal val="#ppt_x-#ppt_w/2"/>
                                          </p:val>
                                        </p:tav>
                                        <p:tav tm="100000">
                                          <p:val>
                                            <p:strVal val="#ppt_x"/>
                                          </p:val>
                                        </p:tav>
                                      </p:tavLst>
                                    </p:anim>
                                    <p:anim calcmode="lin" valueType="num">
                                      <p:cBhvr>
                                        <p:cTn id="33" dur="500" fill="hold"/>
                                        <p:tgtEl>
                                          <p:spTgt spid="15"/>
                                        </p:tgtEl>
                                        <p:attrNameLst>
                                          <p:attrName>ppt_y</p:attrName>
                                        </p:attrNameLst>
                                      </p:cBhvr>
                                      <p:tavLst>
                                        <p:tav tm="0">
                                          <p:val>
                                            <p:strVal val="#ppt_y"/>
                                          </p:val>
                                        </p:tav>
                                        <p:tav tm="100000">
                                          <p:val>
                                            <p:strVal val="#ppt_y"/>
                                          </p:val>
                                        </p:tav>
                                      </p:tavLst>
                                    </p:anim>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left)">
                                      <p:cBhvr>
                                        <p:cTn id="39" dur="500"/>
                                        <p:tgtEl>
                                          <p:spTgt spid="7">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par>
                          <p:cTn id="43" fill="hold">
                            <p:stCondLst>
                              <p:cond delay="3000"/>
                            </p:stCondLst>
                            <p:childTnLst>
                              <p:par>
                                <p:cTn id="44" presetID="17"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ppt_x</p:attrName>
                                        </p:attrNameLst>
                                      </p:cBhvr>
                                      <p:tavLst>
                                        <p:tav tm="0">
                                          <p:val>
                                            <p:strVal val="#ppt_x-#ppt_w/2"/>
                                          </p:val>
                                        </p:tav>
                                        <p:tav tm="100000">
                                          <p:val>
                                            <p:strVal val="#ppt_x"/>
                                          </p:val>
                                        </p:tav>
                                      </p:tavLst>
                                    </p:anim>
                                    <p:anim calcmode="lin" valueType="num">
                                      <p:cBhvr>
                                        <p:cTn id="47" dur="500" fill="hold"/>
                                        <p:tgtEl>
                                          <p:spTgt spid="17"/>
                                        </p:tgtEl>
                                        <p:attrNameLst>
                                          <p:attrName>ppt_y</p:attrName>
                                        </p:attrNameLst>
                                      </p:cBhvr>
                                      <p:tavLst>
                                        <p:tav tm="0">
                                          <p:val>
                                            <p:strVal val="#ppt_y"/>
                                          </p:val>
                                        </p:tav>
                                        <p:tav tm="100000">
                                          <p:val>
                                            <p:strVal val="#ppt_y"/>
                                          </p:val>
                                        </p:tav>
                                      </p:tavLst>
                                    </p:anim>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8">
                                            <p:bg/>
                                          </p:spTgt>
                                        </p:tgtEl>
                                        <p:attrNameLst>
                                          <p:attrName>style.visibility</p:attrName>
                                        </p:attrNameLst>
                                      </p:cBhvr>
                                      <p:to>
                                        <p:strVal val="visible"/>
                                      </p:to>
                                    </p:set>
                                    <p:animEffect transition="in" filter="wipe(left)">
                                      <p:cBhvr>
                                        <p:cTn id="53" dur="500"/>
                                        <p:tgtEl>
                                          <p:spTgt spid="8">
                                            <p:bg/>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wipe(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style.rotation</p:attrName>
                                        </p:attrNameLst>
                                      </p:cBhvr>
                                      <p:tavLst>
                                        <p:tav tm="0">
                                          <p:val>
                                            <p:fltVal val="360"/>
                                          </p:val>
                                        </p:tav>
                                        <p:tav tm="100000">
                                          <p:val>
                                            <p:fltVal val="0"/>
                                          </p:val>
                                        </p:tav>
                                      </p:tavLst>
                                    </p:anim>
                                    <p:animEffect transition="in" filter="fade">
                                      <p:cBhvr>
                                        <p:cTn id="64" dur="500"/>
                                        <p:tgtEl>
                                          <p:spTgt spid="14"/>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1000"/>
                            </p:stCondLst>
                            <p:childTnLst>
                              <p:par>
                                <p:cTn id="70" presetID="17"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ppt_x-#ppt_w/2"/>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strVal val="#ppt_h"/>
                                          </p:val>
                                        </p:tav>
                                        <p:tav tm="100000">
                                          <p:val>
                                            <p:strVal val="#ppt_h"/>
                                          </p:val>
                                        </p:tav>
                                      </p:tavLst>
                                    </p:anim>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9">
                                            <p:bg/>
                                          </p:spTgt>
                                        </p:tgtEl>
                                        <p:attrNameLst>
                                          <p:attrName>style.visibility</p:attrName>
                                        </p:attrNameLst>
                                      </p:cBhvr>
                                      <p:to>
                                        <p:strVal val="visible"/>
                                      </p:to>
                                    </p:set>
                                    <p:animEffect transition="in" filter="wipe(left)">
                                      <p:cBhvr>
                                        <p:cTn id="79" dur="500"/>
                                        <p:tgtEl>
                                          <p:spTgt spid="9">
                                            <p:bg/>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wipe(left)">
                                      <p:cBhvr>
                                        <p:cTn id="82" dur="500"/>
                                        <p:tgtEl>
                                          <p:spTgt spid="9">
                                            <p:txEl>
                                              <p:pRg st="0" end="0"/>
                                            </p:txEl>
                                          </p:spTgt>
                                        </p:tgtEl>
                                      </p:cBhvr>
                                    </p:animEffect>
                                  </p:childTnLst>
                                </p:cTn>
                              </p:par>
                            </p:childTnLst>
                          </p:cTn>
                        </p:par>
                        <p:par>
                          <p:cTn id="83" fill="hold">
                            <p:stCondLst>
                              <p:cond delay="2000"/>
                            </p:stCondLst>
                            <p:childTnLst>
                              <p:par>
                                <p:cTn id="84" presetID="17" presetClass="entr" presetSubtype="8"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ppt_x</p:attrName>
                                        </p:attrNameLst>
                                      </p:cBhvr>
                                      <p:tavLst>
                                        <p:tav tm="0">
                                          <p:val>
                                            <p:strVal val="#ppt_x-#ppt_w/2"/>
                                          </p:val>
                                        </p:tav>
                                        <p:tav tm="100000">
                                          <p:val>
                                            <p:strVal val="#ppt_x"/>
                                          </p:val>
                                        </p:tav>
                                      </p:tavLst>
                                    </p:anim>
                                    <p:anim calcmode="lin" valueType="num">
                                      <p:cBhvr>
                                        <p:cTn id="87" dur="500" fill="hold"/>
                                        <p:tgtEl>
                                          <p:spTgt spid="21"/>
                                        </p:tgtEl>
                                        <p:attrNameLst>
                                          <p:attrName>ppt_y</p:attrName>
                                        </p:attrNameLst>
                                      </p:cBhvr>
                                      <p:tavLst>
                                        <p:tav tm="0">
                                          <p:val>
                                            <p:strVal val="#ppt_y"/>
                                          </p:val>
                                        </p:tav>
                                        <p:tav tm="100000">
                                          <p:val>
                                            <p:strVal val="#ppt_y"/>
                                          </p:val>
                                        </p:tav>
                                      </p:tavLst>
                                    </p:anim>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strVal val="#ppt_h"/>
                                          </p:val>
                                        </p:tav>
                                        <p:tav tm="100000">
                                          <p:val>
                                            <p:strVal val="#ppt_h"/>
                                          </p:val>
                                        </p:tav>
                                      </p:tavLst>
                                    </p:anim>
                                  </p:childTnLst>
                                </p:cTn>
                              </p:par>
                            </p:childTnLst>
                          </p:cTn>
                        </p:par>
                        <p:par>
                          <p:cTn id="90" fill="hold">
                            <p:stCondLst>
                              <p:cond delay="2500"/>
                            </p:stCondLst>
                            <p:childTnLst>
                              <p:par>
                                <p:cTn id="91" presetID="22" presetClass="entr" presetSubtype="8" fill="hold" grpId="0" nodeType="afterEffect">
                                  <p:stCondLst>
                                    <p:cond delay="0"/>
                                  </p:stCondLst>
                                  <p:childTnLst>
                                    <p:set>
                                      <p:cBhvr>
                                        <p:cTn id="92" dur="1" fill="hold">
                                          <p:stCondLst>
                                            <p:cond delay="0"/>
                                          </p:stCondLst>
                                        </p:cTn>
                                        <p:tgtEl>
                                          <p:spTgt spid="11">
                                            <p:bg/>
                                          </p:spTgt>
                                        </p:tgtEl>
                                        <p:attrNameLst>
                                          <p:attrName>style.visibility</p:attrName>
                                        </p:attrNameLst>
                                      </p:cBhvr>
                                      <p:to>
                                        <p:strVal val="visible"/>
                                      </p:to>
                                    </p:set>
                                    <p:animEffect transition="in" filter="wipe(left)">
                                      <p:cBhvr>
                                        <p:cTn id="93" dur="500"/>
                                        <p:tgtEl>
                                          <p:spTgt spid="11">
                                            <p:bg/>
                                          </p:spTgt>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1">
                                            <p:txEl>
                                              <p:pRg st="0" end="0"/>
                                            </p:txEl>
                                          </p:spTgt>
                                        </p:tgtEl>
                                        <p:attrNameLst>
                                          <p:attrName>style.visibility</p:attrName>
                                        </p:attrNameLst>
                                      </p:cBhvr>
                                      <p:to>
                                        <p:strVal val="visible"/>
                                      </p:to>
                                    </p:set>
                                    <p:animEffect transition="in" filter="wipe(left)">
                                      <p:cBhvr>
                                        <p:cTn id="9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animBg="1"/>
      <p:bldP spid="7" grpId="0" uiExpand="1" build="p" animBg="1"/>
      <p:bldP spid="8" grpId="0" uiExpand="1" build="p" animBg="1"/>
      <p:bldP spid="9" grpId="0" uiExpand="1" build="p" animBg="1"/>
      <p:bldP spid="1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53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6978" b="9342"/>
          <a:stretch>
            <a:fillRect/>
          </a:stretch>
        </p:blipFill>
        <p:spPr>
          <a:xfrm>
            <a:off x="4267201" y="10"/>
            <a:ext cx="7924800" cy="3383270"/>
          </a:xfrm>
          <a:prstGeom prst="rect">
            <a:avLst/>
          </a:prstGeom>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012" b="23198"/>
          <a:stretch>
            <a:fillRect/>
          </a:stretch>
        </p:blipFill>
        <p:spPr>
          <a:xfrm>
            <a:off x="4650916" y="3474720"/>
            <a:ext cx="7555832" cy="3383280"/>
          </a:xfrm>
          <a:prstGeom prst="rect">
            <a:avLst/>
          </a:prstGeom>
        </p:spPr>
      </p:pic>
      <p:sp useBgFill="1">
        <p:nvSpPr>
          <p:cNvPr id="13" name="Freeform: Shape 12">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noProof="0" dirty="0"/>
          </a:p>
        </p:txBody>
      </p:sp>
      <p:sp>
        <p:nvSpPr>
          <p:cNvPr id="3" name="CuadroTexto 2">
            <a:extLst>
              <a:ext uri="{FF2B5EF4-FFF2-40B4-BE49-F238E27FC236}">
                <a16:creationId xmlns:a16="http://schemas.microsoft.com/office/drawing/2014/main" id="{9C930E14-9961-A09F-BFE0-6A5788FAFDAC}"/>
              </a:ext>
            </a:extLst>
          </p:cNvPr>
          <p:cNvSpPr txBox="1"/>
          <p:nvPr/>
        </p:nvSpPr>
        <p:spPr>
          <a:xfrm>
            <a:off x="643468" y="609600"/>
            <a:ext cx="4804832" cy="3877197"/>
          </a:xfrm>
          <a:prstGeom prst="rect">
            <a:avLst/>
          </a:prstGeom>
        </p:spPr>
        <p:txBody>
          <a:bodyPr vert="horz" lIns="91440" tIns="45720" rIns="91440" bIns="45720" rtlCol="0" anchor="b">
            <a:normAutofit/>
          </a:bodyPr>
          <a:lstStyle/>
          <a:p>
            <a:pPr>
              <a:lnSpc>
                <a:spcPct val="90000"/>
              </a:lnSpc>
              <a:spcBef>
                <a:spcPct val="0"/>
              </a:spcBef>
              <a:spcAft>
                <a:spcPts val="600"/>
              </a:spcAft>
            </a:pPr>
            <a:r>
              <a:rPr lang="de-DE" sz="11500" b="1" kern="1200" noProof="0" dirty="0">
                <a:ln w="10160">
                  <a:solidFill>
                    <a:schemeClr val="accent5"/>
                  </a:solidFill>
                  <a:prstDash val="solid"/>
                </a:ln>
                <a:solidFill>
                  <a:schemeClr val="accent3">
                    <a:lumMod val="75000"/>
                  </a:schemeClr>
                </a:solidFill>
                <a:effectLst>
                  <a:outerShdw blurRad="38100" dist="63500" dir="8700000" algn="tl" rotWithShape="0">
                    <a:srgbClr val="000000">
                      <a:alpha val="88000"/>
                    </a:srgbClr>
                  </a:outerShdw>
                </a:effectLst>
                <a:latin typeface="+mj-lt"/>
                <a:ea typeface="+mj-ea"/>
                <a:cs typeface="+mj-cs"/>
              </a:rPr>
              <a:t>R E U E</a:t>
            </a:r>
          </a:p>
        </p:txBody>
      </p:sp>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15663"/>
          </a:xfrm>
          <a:prstGeom prst="rect">
            <a:avLst/>
          </a:prstGeom>
          <a:noFill/>
        </p:spPr>
        <p:txBody>
          <a:bodyPr wrap="square" rtlCol="0">
            <a:spAutoFit/>
          </a:bodyPr>
          <a:lstStyle/>
          <a:p>
            <a:pPr>
              <a:spcBef>
                <a:spcPts val="600"/>
              </a:spcBef>
            </a:pPr>
            <a:r>
              <a:rPr lang="de-DE" sz="2000" b="1" dirty="0"/>
              <a:t>Im Haus von Lazarus sprach Jesus über wichtige Angelegenheiten, </a:t>
            </a:r>
            <a:br>
              <a:rPr lang="de-DE" sz="2000" b="1" dirty="0"/>
            </a:br>
            <a:r>
              <a:rPr lang="de-DE" sz="2000" b="1" dirty="0"/>
              <a:t>die für das Heil lebenswichtig sind. Aber Martha hörte nicht zu. </a:t>
            </a:r>
            <a:br>
              <a:rPr lang="de-DE" sz="2000" b="1" dirty="0"/>
            </a:br>
            <a:r>
              <a:rPr lang="de-DE" sz="2000" b="1" dirty="0"/>
              <a:t>Sie hatte keine Zeit. Sie war zu beschäftigt! (Lk. 10,40-41).</a:t>
            </a:r>
            <a:endParaRPr lang="de-DE" sz="2000" b="1" noProof="0" dirty="0"/>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90349" y="1618096"/>
            <a:ext cx="5472278" cy="5169602"/>
          </a:xfrm>
          <a:prstGeom prst="rect">
            <a:avLst/>
          </a:prstGeom>
          <a:effectLst>
            <a:softEdge rad="635000"/>
          </a:effectLst>
        </p:spPr>
      </p:pic>
      <p:grpSp>
        <p:nvGrpSpPr>
          <p:cNvPr id="16" name="Grupo 15">
            <a:extLst>
              <a:ext uri="{FF2B5EF4-FFF2-40B4-BE49-F238E27FC236}">
                <a16:creationId xmlns:a16="http://schemas.microsoft.com/office/drawing/2014/main" id="{D9AEF2D4-ED22-FF2C-5A4E-411F72675F15}"/>
              </a:ext>
            </a:extLst>
          </p:cNvPr>
          <p:cNvGrpSpPr/>
          <p:nvPr/>
        </p:nvGrpSpPr>
        <p:grpSpPr>
          <a:xfrm>
            <a:off x="113202" y="2285826"/>
            <a:ext cx="3382039" cy="3000549"/>
            <a:chOff x="6122897" y="3752017"/>
            <a:chExt cx="2278152"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484" r="11048"/>
            <a:stretch>
              <a:fillRect/>
            </a:stretch>
          </p:blipFill>
          <p:spPr>
            <a:xfrm>
              <a:off x="6122897" y="3752017"/>
              <a:ext cx="2178254" cy="1955910"/>
            </a:xfrm>
            <a:prstGeom prst="rect">
              <a:avLst/>
            </a:prstGeom>
            <a:effectLst>
              <a:softEdge rad="127000"/>
            </a:effectLst>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sp>
        <p:nvSpPr>
          <p:cNvPr id="22" name="CuadroTexto 21">
            <a:extLst>
              <a:ext uri="{FF2B5EF4-FFF2-40B4-BE49-F238E27FC236}">
                <a16:creationId xmlns:a16="http://schemas.microsoft.com/office/drawing/2014/main" id="{4E6C51B3-F5D9-0302-CAEF-36B354F62FB1}"/>
              </a:ext>
            </a:extLst>
          </p:cNvPr>
          <p:cNvSpPr txBox="1"/>
          <p:nvPr/>
        </p:nvSpPr>
        <p:spPr>
          <a:xfrm>
            <a:off x="3495241" y="2735346"/>
            <a:ext cx="5472278" cy="3785652"/>
          </a:xfrm>
          <a:prstGeom prst="rect">
            <a:avLst/>
          </a:prstGeom>
          <a:noFill/>
        </p:spPr>
        <p:txBody>
          <a:bodyPr wrap="square">
            <a:spAutoFit/>
          </a:bodyPr>
          <a:lstStyle/>
          <a:p>
            <a:pPr>
              <a:spcBef>
                <a:spcPts val="600"/>
              </a:spcBef>
            </a:pPr>
            <a:r>
              <a:rPr lang="de-DE" sz="2000" b="1" dirty="0"/>
              <a:t>Das passiert uns auch. </a:t>
            </a:r>
            <a:br>
              <a:rPr lang="de-DE" sz="2000" b="1" dirty="0"/>
            </a:br>
            <a:r>
              <a:rPr lang="de-DE" sz="2000" b="1" dirty="0"/>
              <a:t>Wenn wir gesündigt haben </a:t>
            </a:r>
            <a:br>
              <a:rPr lang="de-DE" sz="2000" b="1" dirty="0"/>
            </a:br>
            <a:r>
              <a:rPr lang="de-DE" sz="2000" b="1" dirty="0"/>
              <a:t>und der Heilige Geist </a:t>
            </a:r>
            <a:br>
              <a:rPr lang="de-DE" sz="2000" b="1" dirty="0"/>
            </a:br>
            <a:r>
              <a:rPr lang="de-DE" sz="2000" b="1" dirty="0"/>
              <a:t>uns zur Buße aufruft, </a:t>
            </a:r>
            <a:br>
              <a:rPr lang="de-DE" sz="2000" b="1" dirty="0"/>
            </a:br>
            <a:r>
              <a:rPr lang="de-DE" sz="2000" b="1" dirty="0"/>
              <a:t>erfüllt Satan uns mit Aktivitäten, </a:t>
            </a:r>
            <a:br>
              <a:rPr lang="de-DE" sz="2000" b="1" dirty="0"/>
            </a:br>
            <a:r>
              <a:rPr lang="de-DE" sz="2000" b="1" dirty="0"/>
              <a:t>Sorgen oder </a:t>
            </a:r>
            <a:br>
              <a:rPr lang="de-DE" sz="2000" b="1" dirty="0"/>
            </a:br>
            <a:r>
              <a:rPr lang="de-DE" sz="2000" b="1" dirty="0"/>
              <a:t>jeder anderen Ablenkung, </a:t>
            </a:r>
            <a:br>
              <a:rPr lang="de-DE" sz="2000" b="1" dirty="0"/>
            </a:br>
            <a:r>
              <a:rPr lang="de-DE" sz="2000" b="1" dirty="0"/>
              <a:t>die uns daran hindert, </a:t>
            </a:r>
            <a:br>
              <a:rPr lang="de-DE" sz="2000" b="1" dirty="0"/>
            </a:br>
            <a:r>
              <a:rPr lang="de-DE" sz="2000" b="1" dirty="0"/>
              <a:t>über unsere sündige Situation </a:t>
            </a:r>
            <a:br>
              <a:rPr lang="de-DE" sz="2000" b="1" dirty="0"/>
            </a:br>
            <a:r>
              <a:rPr lang="de-DE" sz="2000" b="1" dirty="0"/>
              <a:t>nachzudenken </a:t>
            </a:r>
            <a:br>
              <a:rPr lang="de-DE" sz="2000" b="1" dirty="0"/>
            </a:br>
            <a:r>
              <a:rPr lang="de-DE" sz="2000" b="1" dirty="0"/>
              <a:t>und um Vergebung zu bitten. </a:t>
            </a:r>
            <a:br>
              <a:rPr lang="de-DE" sz="2000" b="1" dirty="0"/>
            </a:br>
            <a:r>
              <a:rPr lang="de-DE" sz="2000" b="1" dirty="0"/>
              <a:t>EINSICHT/Buße HINAUSZÖGERN.</a:t>
            </a:r>
            <a:endParaRPr lang="de-DE" sz="2000" b="1" noProof="0" dirty="0"/>
          </a:p>
        </p:txBody>
      </p:sp>
      <p:sp>
        <p:nvSpPr>
          <p:cNvPr id="2" name="Scrollen: horizontal 1">
            <a:extLst>
              <a:ext uri="{FF2B5EF4-FFF2-40B4-BE49-F238E27FC236}">
                <a16:creationId xmlns:a16="http://schemas.microsoft.com/office/drawing/2014/main" id="{EB1DF28F-2621-323C-B2D4-21B364C0C585}"/>
              </a:ext>
            </a:extLst>
          </p:cNvPr>
          <p:cNvSpPr/>
          <p:nvPr/>
        </p:nvSpPr>
        <p:spPr>
          <a:xfrm>
            <a:off x="47388" y="-17182"/>
            <a:ext cx="3002351" cy="786623"/>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So,  31. Mai – </a:t>
            </a:r>
            <a:br>
              <a:rPr lang="de-DE" sz="2000" b="1" i="1" noProof="0" dirty="0">
                <a:solidFill>
                  <a:srgbClr val="011E71"/>
                </a:solidFill>
              </a:rPr>
            </a:br>
            <a:r>
              <a:rPr lang="de-DE" sz="2000" b="1" i="1" noProof="0" dirty="0">
                <a:solidFill>
                  <a:srgbClr val="011E71"/>
                </a:solidFill>
              </a:rPr>
              <a:t>Die Hektik des Lebens</a:t>
            </a:r>
          </a:p>
        </p:txBody>
      </p:sp>
      <p:sp>
        <p:nvSpPr>
          <p:cNvPr id="3" name="CuadroTexto 2">
            <a:extLst>
              <a:ext uri="{FF2B5EF4-FFF2-40B4-BE49-F238E27FC236}">
                <a16:creationId xmlns:a16="http://schemas.microsoft.com/office/drawing/2014/main" id="{3102F699-33F2-EEB2-C4DA-617559983C2B}"/>
              </a:ext>
            </a:extLst>
          </p:cNvPr>
          <p:cNvSpPr txBox="1"/>
          <p:nvPr/>
        </p:nvSpPr>
        <p:spPr>
          <a:xfrm>
            <a:off x="4105275" y="0"/>
            <a:ext cx="8086725" cy="769441"/>
          </a:xfrm>
          <a:prstGeom prst="rect">
            <a:avLst/>
          </a:prstGeom>
          <a:noFill/>
        </p:spPr>
        <p:txBody>
          <a:bodyPr wrap="square">
            <a:spAutoFit/>
          </a:bodyPr>
          <a:lstStyle/>
          <a:p>
            <a:pPr algn="ctr"/>
            <a:endParaRPr lang="de-DE" sz="4400" b="1" spc="300" noProof="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endParaRPr>
          </a:p>
        </p:txBody>
      </p:sp>
      <p:sp>
        <p:nvSpPr>
          <p:cNvPr id="9" name="CuadroTexto 4">
            <a:extLst>
              <a:ext uri="{FF2B5EF4-FFF2-40B4-BE49-F238E27FC236}">
                <a16:creationId xmlns:a16="http://schemas.microsoft.com/office/drawing/2014/main" id="{0C19F3E0-508E-EEEE-7820-5FC2F2985EE5}"/>
              </a:ext>
            </a:extLst>
          </p:cNvPr>
          <p:cNvSpPr txBox="1"/>
          <p:nvPr/>
        </p:nvSpPr>
        <p:spPr>
          <a:xfrm>
            <a:off x="2811003" y="651708"/>
            <a:ext cx="9207794" cy="584775"/>
          </a:xfrm>
          <a:prstGeom prst="rect">
            <a:avLst/>
          </a:prstGeom>
          <a:noFill/>
        </p:spPr>
        <p:txBody>
          <a:bodyPr wrap="square">
            <a:spAutoFit/>
            <a:scene3d>
              <a:camera prst="orthographicFront"/>
              <a:lightRig rig="threePt" dir="t"/>
            </a:scene3d>
            <a:sp3d extrusionH="57150">
              <a:bevelT w="38100" h="38100"/>
            </a:sp3d>
          </a:bodyPr>
          <a:lstStyle/>
          <a:p>
            <a:pPr algn="ctr"/>
            <a:r>
              <a:rPr lang="de-DE" b="1" noProof="0" dirty="0">
                <a:solidFill>
                  <a:schemeClr val="tx2">
                    <a:lumMod val="50000"/>
                  </a:schemeClr>
                </a:solidFill>
                <a:latin typeface="Candara" panose="020E0502030303020204" pitchFamily="34" charset="0"/>
              </a:rPr>
              <a:t>“</a:t>
            </a:r>
            <a:r>
              <a:rPr lang="de-DE" b="1" dirty="0">
                <a:solidFill>
                  <a:schemeClr val="tx2">
                    <a:lumMod val="50000"/>
                  </a:schemeClr>
                </a:solidFill>
                <a:latin typeface="Candara" panose="020E0502030303020204" pitchFamily="34" charset="0"/>
              </a:rPr>
              <a:t>Der Herr antwortete: ,Marta, Marta, du machst dir viele Sorgen und Mühen.‘ </a:t>
            </a:r>
            <a:r>
              <a:rPr lang="de-DE" b="1" noProof="0" dirty="0">
                <a:solidFill>
                  <a:schemeClr val="tx2">
                    <a:lumMod val="50000"/>
                  </a:schemeClr>
                </a:solidFill>
                <a:latin typeface="Candara" panose="020E0502030303020204" pitchFamily="34" charset="0"/>
              </a:rPr>
              <a:t>” </a:t>
            </a:r>
            <a:br>
              <a:rPr lang="de-DE" b="1" noProof="0" dirty="0">
                <a:solidFill>
                  <a:schemeClr val="tx2">
                    <a:lumMod val="50000"/>
                  </a:schemeClr>
                </a:solidFill>
                <a:latin typeface="Candara" panose="020E0502030303020204" pitchFamily="34" charset="0"/>
              </a:rPr>
            </a:br>
            <a:r>
              <a:rPr lang="de-DE" sz="1400" b="1" noProof="0" dirty="0">
                <a:solidFill>
                  <a:schemeClr val="tx2">
                    <a:lumMod val="50000"/>
                  </a:schemeClr>
                </a:solidFill>
                <a:latin typeface="Candara" panose="020E0502030303020204" pitchFamily="34" charset="0"/>
              </a:rPr>
              <a:t>(Luk 10:41)</a:t>
            </a:r>
            <a:endParaRPr lang="de-DE" b="1" noProof="0" dirty="0">
              <a:solidFill>
                <a:schemeClr val="tx2">
                  <a:lumMod val="50000"/>
                </a:schemeClr>
              </a:solidFill>
              <a:latin typeface="Candara" panose="020E0502030303020204" pitchFamily="34" charset="0"/>
            </a:endParaRPr>
          </a:p>
        </p:txBody>
      </p:sp>
      <p:sp>
        <p:nvSpPr>
          <p:cNvPr id="10" name="Rechteck 9">
            <a:extLst>
              <a:ext uri="{FF2B5EF4-FFF2-40B4-BE49-F238E27FC236}">
                <a16:creationId xmlns:a16="http://schemas.microsoft.com/office/drawing/2014/main" id="{329A4B69-6439-C1FC-9465-AC9C428778E7}"/>
              </a:ext>
            </a:extLst>
          </p:cNvPr>
          <p:cNvSpPr/>
          <p:nvPr/>
        </p:nvSpPr>
        <p:spPr>
          <a:xfrm>
            <a:off x="3082313" y="-64165"/>
            <a:ext cx="8936484" cy="80021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4600" b="1" cap="none" spc="0" dirty="0">
                <a:ln/>
                <a:solidFill>
                  <a:schemeClr val="accent4"/>
                </a:solidFill>
                <a:effectLst/>
              </a:rPr>
              <a:t>EINSICHT/Buße HINAUSZÖGERN</a:t>
            </a:r>
          </a:p>
        </p:txBody>
      </p:sp>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 grpId="0" uiExpand="1" build="p"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4433994-1FE5-50D7-42A2-60882E740C8F}"/>
            </a:ext>
          </a:extLst>
        </p:cNvPr>
        <p:cNvGrpSpPr/>
        <p:nvPr/>
      </p:nvGrpSpPr>
      <p:grpSpPr>
        <a:xfrm>
          <a:off x="0" y="0"/>
          <a:ext cx="0" cy="0"/>
          <a:chOff x="0" y="0"/>
          <a:chExt cx="0" cy="0"/>
        </a:xfrm>
      </p:grpSpPr>
      <p:sp>
        <p:nvSpPr>
          <p:cNvPr id="31" name="Rectángulo 30">
            <a:extLst>
              <a:ext uri="{FF2B5EF4-FFF2-40B4-BE49-F238E27FC236}">
                <a16:creationId xmlns:a16="http://schemas.microsoft.com/office/drawing/2014/main" id="{E9044674-6034-B94A-C63E-03E30FD8F755}"/>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5" name="CuadroTexto 4">
            <a:extLst>
              <a:ext uri="{FF2B5EF4-FFF2-40B4-BE49-F238E27FC236}">
                <a16:creationId xmlns:a16="http://schemas.microsoft.com/office/drawing/2014/main" id="{FCDC482F-C0F9-C546-DFB6-139B90FB8EA1}"/>
              </a:ext>
            </a:extLst>
          </p:cNvPr>
          <p:cNvSpPr txBox="1"/>
          <p:nvPr/>
        </p:nvSpPr>
        <p:spPr>
          <a:xfrm>
            <a:off x="2811003" y="651708"/>
            <a:ext cx="9207794" cy="584775"/>
          </a:xfrm>
          <a:prstGeom prst="rect">
            <a:avLst/>
          </a:prstGeom>
          <a:noFill/>
        </p:spPr>
        <p:txBody>
          <a:bodyPr wrap="square">
            <a:spAutoFit/>
            <a:scene3d>
              <a:camera prst="orthographicFront"/>
              <a:lightRig rig="threePt" dir="t"/>
            </a:scene3d>
            <a:sp3d extrusionH="57150">
              <a:bevelT w="38100" h="38100"/>
            </a:sp3d>
          </a:bodyPr>
          <a:lstStyle/>
          <a:p>
            <a:pPr algn="ctr"/>
            <a:r>
              <a:rPr lang="de-DE" b="1" noProof="0" dirty="0">
                <a:solidFill>
                  <a:schemeClr val="tx2">
                    <a:lumMod val="50000"/>
                  </a:schemeClr>
                </a:solidFill>
                <a:latin typeface="Candara" panose="020E0502030303020204" pitchFamily="34" charset="0"/>
              </a:rPr>
              <a:t>“</a:t>
            </a:r>
            <a:r>
              <a:rPr lang="de-DE" b="1" dirty="0">
                <a:solidFill>
                  <a:schemeClr val="tx2">
                    <a:lumMod val="50000"/>
                  </a:schemeClr>
                </a:solidFill>
                <a:latin typeface="Candara" panose="020E0502030303020204" pitchFamily="34" charset="0"/>
              </a:rPr>
              <a:t>Der Herr antwortete: ,Marta, Marta, du machst dir viele Sorgen und Mühen.‘ </a:t>
            </a:r>
            <a:r>
              <a:rPr lang="de-DE" b="1" noProof="0" dirty="0">
                <a:solidFill>
                  <a:schemeClr val="tx2">
                    <a:lumMod val="50000"/>
                  </a:schemeClr>
                </a:solidFill>
                <a:latin typeface="Candara" panose="020E0502030303020204" pitchFamily="34" charset="0"/>
              </a:rPr>
              <a:t>” </a:t>
            </a:r>
            <a:br>
              <a:rPr lang="de-DE" b="1" noProof="0" dirty="0">
                <a:solidFill>
                  <a:schemeClr val="tx2">
                    <a:lumMod val="50000"/>
                  </a:schemeClr>
                </a:solidFill>
                <a:latin typeface="Candara" panose="020E0502030303020204" pitchFamily="34" charset="0"/>
              </a:rPr>
            </a:br>
            <a:r>
              <a:rPr lang="de-DE" sz="1400" b="1" noProof="0" dirty="0">
                <a:solidFill>
                  <a:schemeClr val="tx2">
                    <a:lumMod val="50000"/>
                  </a:schemeClr>
                </a:solidFill>
                <a:latin typeface="Candara" panose="020E0502030303020204" pitchFamily="34" charset="0"/>
              </a:rPr>
              <a:t>(Luk 10:41)</a:t>
            </a:r>
            <a:endParaRPr lang="de-DE" b="1" noProof="0" dirty="0">
              <a:solidFill>
                <a:schemeClr val="tx2">
                  <a:lumMod val="50000"/>
                </a:schemeClr>
              </a:solidFill>
              <a:latin typeface="Candara" panose="020E0502030303020204" pitchFamily="34" charset="0"/>
            </a:endParaRPr>
          </a:p>
        </p:txBody>
      </p:sp>
      <p:pic>
        <p:nvPicPr>
          <p:cNvPr id="18" name="Imagen 17">
            <a:extLst>
              <a:ext uri="{FF2B5EF4-FFF2-40B4-BE49-F238E27FC236}">
                <a16:creationId xmlns:a16="http://schemas.microsoft.com/office/drawing/2014/main" id="{61A5EB2B-04EA-A03C-062B-FF937F4853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774828" y="1633004"/>
            <a:ext cx="4417171" cy="4829482"/>
          </a:xfrm>
          <a:prstGeom prst="rect">
            <a:avLst/>
          </a:prstGeom>
          <a:effectLst>
            <a:softEdge rad="317500"/>
          </a:effectLst>
        </p:spPr>
      </p:pic>
      <p:sp>
        <p:nvSpPr>
          <p:cNvPr id="24" name="CuadroTexto 23">
            <a:extLst>
              <a:ext uri="{FF2B5EF4-FFF2-40B4-BE49-F238E27FC236}">
                <a16:creationId xmlns:a16="http://schemas.microsoft.com/office/drawing/2014/main" id="{FD12B12C-8622-98D3-10E6-3687F38463EB}"/>
              </a:ext>
            </a:extLst>
          </p:cNvPr>
          <p:cNvSpPr txBox="1"/>
          <p:nvPr/>
        </p:nvSpPr>
        <p:spPr>
          <a:xfrm>
            <a:off x="3984526" y="1770716"/>
            <a:ext cx="3993423" cy="2015936"/>
          </a:xfrm>
          <a:prstGeom prst="rect">
            <a:avLst/>
          </a:prstGeom>
          <a:noFill/>
        </p:spPr>
        <p:txBody>
          <a:bodyPr wrap="square">
            <a:spAutoFit/>
          </a:bodyPr>
          <a:lstStyle/>
          <a:p>
            <a:pPr>
              <a:spcBef>
                <a:spcPts val="600"/>
              </a:spcBef>
            </a:pPr>
            <a:r>
              <a:rPr lang="de-DE" sz="2000" b="1" dirty="0"/>
              <a:t>Aber GOTT gibt nicht auf. </a:t>
            </a:r>
            <a:br>
              <a:rPr lang="de-DE" sz="2000" b="1" dirty="0"/>
            </a:br>
            <a:r>
              <a:rPr lang="de-DE" sz="2000" b="1" dirty="0"/>
              <a:t>Er hält an seinem Ruf fest </a:t>
            </a:r>
            <a:br>
              <a:rPr lang="de-DE" sz="2000" b="1" dirty="0"/>
            </a:br>
            <a:r>
              <a:rPr lang="de-DE" sz="2000" b="1" dirty="0"/>
              <a:t>(Hes. 33,11). </a:t>
            </a:r>
          </a:p>
          <a:p>
            <a:pPr>
              <a:spcBef>
                <a:spcPts val="600"/>
              </a:spcBef>
            </a:pPr>
            <a:r>
              <a:rPr lang="de-DE" sz="2000" b="1" dirty="0"/>
              <a:t>Er vergleicht unsere Sünden </a:t>
            </a:r>
            <a:br>
              <a:rPr lang="de-DE" sz="2000" b="1" dirty="0"/>
            </a:br>
            <a:r>
              <a:rPr lang="de-DE" sz="2000" b="1" dirty="0"/>
              <a:t>mit schmutzigen Gewänden </a:t>
            </a:r>
            <a:br>
              <a:rPr lang="de-DE" sz="2000" b="1" dirty="0"/>
            </a:br>
            <a:r>
              <a:rPr lang="de-DE" sz="2000" b="1" dirty="0"/>
              <a:t>(Jes. 64,6). </a:t>
            </a:r>
            <a:endParaRPr lang="de-DE" sz="2000" b="1" noProof="0" dirty="0"/>
          </a:p>
        </p:txBody>
      </p:sp>
      <p:pic>
        <p:nvPicPr>
          <p:cNvPr id="26" name="Imagen 25">
            <a:extLst>
              <a:ext uri="{FF2B5EF4-FFF2-40B4-BE49-F238E27FC236}">
                <a16:creationId xmlns:a16="http://schemas.microsoft.com/office/drawing/2014/main" id="{2A1DF8DE-2C7F-1F63-BF33-78B2CE531D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511" y="4264442"/>
            <a:ext cx="3574159" cy="2291360"/>
          </a:xfrm>
          <a:prstGeom prst="rect">
            <a:avLst/>
          </a:prstGeom>
        </p:spPr>
      </p:pic>
      <p:pic>
        <p:nvPicPr>
          <p:cNvPr id="28" name="Imagen 27">
            <a:extLst>
              <a:ext uri="{FF2B5EF4-FFF2-40B4-BE49-F238E27FC236}">
                <a16:creationId xmlns:a16="http://schemas.microsoft.com/office/drawing/2014/main" id="{CC1FF558-CFF5-C0B3-0902-8CBBF499EB6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78512" y="1633004"/>
            <a:ext cx="3574159" cy="2291360"/>
          </a:xfrm>
          <a:prstGeom prst="rect">
            <a:avLst/>
          </a:prstGeom>
        </p:spPr>
      </p:pic>
      <p:sp>
        <p:nvSpPr>
          <p:cNvPr id="2" name="Scrollen: horizontal 1">
            <a:extLst>
              <a:ext uri="{FF2B5EF4-FFF2-40B4-BE49-F238E27FC236}">
                <a16:creationId xmlns:a16="http://schemas.microsoft.com/office/drawing/2014/main" id="{88BCC5FE-0802-C8D3-DBC7-5035E0A90C54}"/>
              </a:ext>
            </a:extLst>
          </p:cNvPr>
          <p:cNvSpPr/>
          <p:nvPr/>
        </p:nvSpPr>
        <p:spPr>
          <a:xfrm>
            <a:off x="47388" y="-17182"/>
            <a:ext cx="3002351" cy="786623"/>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So,  31. Mai – </a:t>
            </a:r>
            <a:br>
              <a:rPr lang="de-DE" sz="2000" b="1" i="1" noProof="0" dirty="0">
                <a:solidFill>
                  <a:srgbClr val="011E71"/>
                </a:solidFill>
              </a:rPr>
            </a:br>
            <a:r>
              <a:rPr lang="de-DE" sz="2000" b="1" i="1" noProof="0" dirty="0">
                <a:solidFill>
                  <a:srgbClr val="011E71"/>
                </a:solidFill>
              </a:rPr>
              <a:t>Die Hektik des Lebens</a:t>
            </a:r>
          </a:p>
        </p:txBody>
      </p:sp>
      <p:sp>
        <p:nvSpPr>
          <p:cNvPr id="3" name="CuadroTexto 2">
            <a:extLst>
              <a:ext uri="{FF2B5EF4-FFF2-40B4-BE49-F238E27FC236}">
                <a16:creationId xmlns:a16="http://schemas.microsoft.com/office/drawing/2014/main" id="{D82A21E6-F9C5-CC0C-2F3D-235622806A6F}"/>
              </a:ext>
            </a:extLst>
          </p:cNvPr>
          <p:cNvSpPr txBox="1"/>
          <p:nvPr/>
        </p:nvSpPr>
        <p:spPr>
          <a:xfrm>
            <a:off x="4105275" y="0"/>
            <a:ext cx="8086725" cy="769441"/>
          </a:xfrm>
          <a:prstGeom prst="rect">
            <a:avLst/>
          </a:prstGeom>
          <a:noFill/>
        </p:spPr>
        <p:txBody>
          <a:bodyPr wrap="square">
            <a:spAutoFit/>
          </a:bodyPr>
          <a:lstStyle/>
          <a:p>
            <a:pPr algn="ctr"/>
            <a:endParaRPr lang="de-DE" sz="4400" b="1" spc="300" noProof="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endParaRPr>
          </a:p>
        </p:txBody>
      </p:sp>
      <p:sp>
        <p:nvSpPr>
          <p:cNvPr id="7" name="Rechteck 6">
            <a:extLst>
              <a:ext uri="{FF2B5EF4-FFF2-40B4-BE49-F238E27FC236}">
                <a16:creationId xmlns:a16="http://schemas.microsoft.com/office/drawing/2014/main" id="{661C9284-B89B-AC1B-A41E-29C8DD496D98}"/>
              </a:ext>
            </a:extLst>
          </p:cNvPr>
          <p:cNvSpPr/>
          <p:nvPr/>
        </p:nvSpPr>
        <p:spPr>
          <a:xfrm>
            <a:off x="3082313" y="-64165"/>
            <a:ext cx="8936484" cy="80021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4600" b="1" cap="none" spc="0" dirty="0">
                <a:ln/>
                <a:solidFill>
                  <a:schemeClr val="accent4"/>
                </a:solidFill>
                <a:effectLst/>
              </a:rPr>
              <a:t>EINSICHT/Buße HINAUSZÖGERN</a:t>
            </a:r>
          </a:p>
        </p:txBody>
      </p:sp>
      <p:sp>
        <p:nvSpPr>
          <p:cNvPr id="9" name="CuadroTexto 23">
            <a:extLst>
              <a:ext uri="{FF2B5EF4-FFF2-40B4-BE49-F238E27FC236}">
                <a16:creationId xmlns:a16="http://schemas.microsoft.com/office/drawing/2014/main" id="{F7D0B492-828D-075A-19DF-49112BA74236}"/>
              </a:ext>
            </a:extLst>
          </p:cNvPr>
          <p:cNvSpPr txBox="1"/>
          <p:nvPr/>
        </p:nvSpPr>
        <p:spPr>
          <a:xfrm>
            <a:off x="3984526" y="4726107"/>
            <a:ext cx="6703597" cy="1938992"/>
          </a:xfrm>
          <a:prstGeom prst="rect">
            <a:avLst/>
          </a:prstGeom>
          <a:noFill/>
        </p:spPr>
        <p:txBody>
          <a:bodyPr wrap="square">
            <a:spAutoFit/>
          </a:bodyPr>
          <a:lstStyle/>
          <a:p>
            <a:pPr>
              <a:spcBef>
                <a:spcPts val="600"/>
              </a:spcBef>
            </a:pPr>
            <a:r>
              <a:rPr lang="de-DE" sz="2400" b="1" dirty="0"/>
              <a:t>Er bietet einen Tausch an: </a:t>
            </a:r>
            <a:br>
              <a:rPr lang="de-DE" sz="2400" b="1" dirty="0"/>
            </a:br>
            <a:r>
              <a:rPr lang="de-DE" sz="2400" b="1" dirty="0"/>
              <a:t>unsere schmutzigen Gewänder </a:t>
            </a:r>
            <a:br>
              <a:rPr lang="de-DE" sz="2400" b="1" dirty="0"/>
            </a:br>
            <a:r>
              <a:rPr lang="de-DE" sz="2400" b="1" dirty="0"/>
              <a:t>gegen Seine reinen Gewänder </a:t>
            </a:r>
            <a:br>
              <a:rPr lang="de-DE" sz="2400" b="1" dirty="0"/>
            </a:br>
            <a:r>
              <a:rPr lang="de-DE" sz="2400" b="1" dirty="0"/>
              <a:t>(</a:t>
            </a:r>
            <a:r>
              <a:rPr lang="de-DE" sz="2400" b="1" dirty="0" err="1"/>
              <a:t>Sach</a:t>
            </a:r>
            <a:r>
              <a:rPr lang="de-DE" sz="2400" b="1" dirty="0"/>
              <a:t> 3,4), Gewänder, </a:t>
            </a:r>
            <a:br>
              <a:rPr lang="de-DE" sz="2400" b="1" dirty="0"/>
            </a:br>
            <a:r>
              <a:rPr lang="de-DE" sz="2400" b="1" dirty="0"/>
              <a:t>die im </a:t>
            </a:r>
            <a:r>
              <a:rPr lang="de-DE" sz="2400" b="1" dirty="0">
                <a:solidFill>
                  <a:srgbClr val="9B2A21"/>
                </a:solidFill>
              </a:rPr>
              <a:t>BLUT JESU </a:t>
            </a:r>
            <a:r>
              <a:rPr lang="de-DE" sz="2400" b="1" dirty="0"/>
              <a:t>gewaschen sind (Off. 7,14).</a:t>
            </a:r>
            <a:endParaRPr lang="de-DE" sz="2400" b="1" noProof="0" dirty="0"/>
          </a:p>
        </p:txBody>
      </p:sp>
    </p:spTree>
    <p:extLst>
      <p:ext uri="{BB962C8B-B14F-4D97-AF65-F5344CB8AC3E}">
        <p14:creationId xmlns:p14="http://schemas.microsoft.com/office/powerpoint/2010/main" val="556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900" decel="100000" fill="hold"/>
                                        <p:tgtEl>
                                          <p:spTgt spid="2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900" decel="100000" fill="hold"/>
                                        <p:tgtEl>
                                          <p:spTgt spid="2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900" decel="100000" fill="hold"/>
                                        <p:tgtEl>
                                          <p:spTgt spid="1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900" decel="100000" fill="hold"/>
                                        <p:tgtEl>
                                          <p:spTgt spid="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1">
            <a:extLst>
              <a:ext uri="{FF2B5EF4-FFF2-40B4-BE49-F238E27FC236}">
                <a16:creationId xmlns:a16="http://schemas.microsoft.com/office/drawing/2014/main" id="{E444FBFF-E49E-1692-CE48-5AA5D7B96699}"/>
              </a:ext>
            </a:extLst>
          </p:cNvPr>
          <p:cNvSpPr/>
          <p:nvPr/>
        </p:nvSpPr>
        <p:spPr>
          <a:xfrm>
            <a:off x="1" y="-619"/>
            <a:ext cx="12191999" cy="6853329"/>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CuadroTexto 2">
            <a:extLst>
              <a:ext uri="{FF2B5EF4-FFF2-40B4-BE49-F238E27FC236}">
                <a16:creationId xmlns:a16="http://schemas.microsoft.com/office/drawing/2014/main" id="{3C989B45-C3A2-C535-D59E-37974A94B1FE}"/>
              </a:ext>
            </a:extLst>
          </p:cNvPr>
          <p:cNvSpPr txBox="1"/>
          <p:nvPr/>
        </p:nvSpPr>
        <p:spPr>
          <a:xfrm>
            <a:off x="3752848" y="-123596"/>
            <a:ext cx="8439151" cy="769441"/>
          </a:xfrm>
          <a:prstGeom prst="rect">
            <a:avLst/>
          </a:prstGeom>
          <a:noFill/>
        </p:spPr>
        <p:txBody>
          <a:bodyPr wrap="square">
            <a:spAutoFit/>
          </a:bodyPr>
          <a:lstStyle/>
          <a:p>
            <a:pPr algn="ctr"/>
            <a:r>
              <a:rPr lang="de-DE" sz="4400" b="1" spc="300" noProof="0" dirty="0">
                <a:ln w="10160">
                  <a:solidFill>
                    <a:schemeClr val="accent5"/>
                  </a:solidFill>
                  <a:prstDash val="solid"/>
                </a:ln>
                <a:solidFill>
                  <a:srgbClr val="FFFFFF"/>
                </a:solidFill>
                <a:effectLst>
                  <a:outerShdw blurRad="38100" dist="22860" dir="5400000" algn="tl" rotWithShape="0">
                    <a:srgbClr val="000000">
                      <a:alpha val="66000"/>
                    </a:srgbClr>
                  </a:outerShdw>
                </a:effectLst>
              </a:rPr>
              <a:t>WAHRE EINSICHT/Buße</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3785431" y="481628"/>
            <a:ext cx="8439150" cy="861774"/>
          </a:xfrm>
          <a:prstGeom prst="rect">
            <a:avLst/>
          </a:prstGeom>
          <a:noFill/>
        </p:spPr>
        <p:txBody>
          <a:bodyPr wrap="square">
            <a:spAutoFit/>
          </a:bodyPr>
          <a:lstStyle/>
          <a:p>
            <a:pPr algn="ctr"/>
            <a:r>
              <a:rPr lang="de-DE" b="1" noProof="0" dirty="0">
                <a:solidFill>
                  <a:schemeClr val="accent6">
                    <a:lumMod val="50000"/>
                  </a:schemeClr>
                </a:solidFill>
                <a:latin typeface="Candara" panose="020E0502030303020204" pitchFamily="34" charset="0"/>
              </a:rPr>
              <a:t>“</a:t>
            </a:r>
            <a:r>
              <a:rPr lang="de-DE" b="1" dirty="0">
                <a:solidFill>
                  <a:schemeClr val="accent6">
                    <a:lumMod val="50000"/>
                  </a:schemeClr>
                </a:solidFill>
                <a:latin typeface="Candara" panose="020E0502030303020204" pitchFamily="34" charset="0"/>
              </a:rPr>
              <a:t>»Kommt, wir wollen wieder zum HERRN; denn er hat uns zerrissen, </a:t>
            </a:r>
            <a:br>
              <a:rPr lang="de-DE" b="1" dirty="0">
                <a:solidFill>
                  <a:schemeClr val="accent6">
                    <a:lumMod val="50000"/>
                  </a:schemeClr>
                </a:solidFill>
                <a:latin typeface="Candara" panose="020E0502030303020204" pitchFamily="34" charset="0"/>
              </a:rPr>
            </a:br>
            <a:r>
              <a:rPr lang="de-DE" b="1" dirty="0">
                <a:solidFill>
                  <a:schemeClr val="accent6">
                    <a:lumMod val="50000"/>
                  </a:schemeClr>
                </a:solidFill>
                <a:latin typeface="Candara" panose="020E0502030303020204" pitchFamily="34" charset="0"/>
              </a:rPr>
              <a:t>er wird uns auch heilen, er hat uns geschlagen, er wird uns auch verbinden […]</a:t>
            </a:r>
            <a:r>
              <a:rPr lang="de-DE" b="1" noProof="0" dirty="0">
                <a:solidFill>
                  <a:schemeClr val="accent6">
                    <a:lumMod val="50000"/>
                  </a:schemeClr>
                </a:solidFill>
                <a:latin typeface="Candara" panose="020E0502030303020204" pitchFamily="34" charset="0"/>
              </a:rPr>
              <a:t>.“ “ </a:t>
            </a:r>
            <a:br>
              <a:rPr lang="de-DE" b="1" noProof="0" dirty="0">
                <a:solidFill>
                  <a:schemeClr val="accent6">
                    <a:lumMod val="50000"/>
                  </a:schemeClr>
                </a:solidFill>
                <a:latin typeface="Candara" panose="020E0502030303020204" pitchFamily="34" charset="0"/>
              </a:rPr>
            </a:br>
            <a:r>
              <a:rPr lang="de-DE" sz="1400" b="1" noProof="0" dirty="0">
                <a:solidFill>
                  <a:schemeClr val="accent6">
                    <a:lumMod val="50000"/>
                  </a:schemeClr>
                </a:solidFill>
                <a:latin typeface="Candara" panose="020E0502030303020204" pitchFamily="34" charset="0"/>
              </a:rPr>
              <a:t>(</a:t>
            </a:r>
            <a:r>
              <a:rPr lang="de-DE" sz="1400" b="1" noProof="0" dirty="0" err="1">
                <a:solidFill>
                  <a:schemeClr val="accent6">
                    <a:lumMod val="50000"/>
                  </a:schemeClr>
                </a:solidFill>
                <a:latin typeface="Candara" panose="020E0502030303020204" pitchFamily="34" charset="0"/>
              </a:rPr>
              <a:t>Hosea</a:t>
            </a:r>
            <a:r>
              <a:rPr lang="de-DE" sz="1400" b="1" noProof="0" dirty="0">
                <a:solidFill>
                  <a:schemeClr val="accent6">
                    <a:lumMod val="50000"/>
                  </a:schemeClr>
                </a:solidFill>
                <a:latin typeface="Candara" panose="020E0502030303020204" pitchFamily="34" charset="0"/>
              </a:rPr>
              <a:t> 6:1)</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433198" y="1343402"/>
            <a:ext cx="5857874" cy="2985433"/>
          </a:xfrm>
          <a:prstGeom prst="rect">
            <a:avLst/>
          </a:prstGeom>
          <a:noFill/>
        </p:spPr>
        <p:txBody>
          <a:bodyPr wrap="square" rtlCol="0">
            <a:spAutoFit/>
          </a:bodyPr>
          <a:lstStyle/>
          <a:p>
            <a:pPr algn="ctr">
              <a:spcBef>
                <a:spcPts val="600"/>
              </a:spcBef>
            </a:pPr>
            <a:r>
              <a:rPr lang="de-DE" sz="2200" b="1" dirty="0"/>
              <a:t>Was ist Reue? </a:t>
            </a:r>
            <a:br>
              <a:rPr lang="de-DE" sz="2200" b="1" dirty="0"/>
            </a:br>
            <a:r>
              <a:rPr lang="de-DE" sz="2200" b="1" dirty="0"/>
              <a:t>Was ist der Unterschied zwischen </a:t>
            </a:r>
            <a:br>
              <a:rPr lang="de-DE" sz="2200" b="1" dirty="0"/>
            </a:br>
            <a:r>
              <a:rPr lang="de-DE" sz="2200" b="1" dirty="0"/>
              <a:t>wahrer Buße und vorgetäuschter Reue? </a:t>
            </a:r>
            <a:br>
              <a:rPr lang="de-DE" sz="2200" b="1" dirty="0"/>
            </a:br>
            <a:r>
              <a:rPr lang="de-DE" sz="2200" b="1" dirty="0"/>
              <a:t>(2. Kor. 7,10):</a:t>
            </a:r>
          </a:p>
          <a:p>
            <a:pPr>
              <a:spcBef>
                <a:spcPts val="600"/>
              </a:spcBef>
            </a:pPr>
            <a:br>
              <a:rPr lang="de-DE" sz="700" b="1" dirty="0"/>
            </a:br>
            <a:r>
              <a:rPr lang="de-DE" sz="2200" b="1" dirty="0"/>
              <a:t>„Denn die Traurigkeit nach GOTTES WILLEN </a:t>
            </a:r>
            <a:br>
              <a:rPr lang="de-DE" sz="2200" b="1" dirty="0"/>
            </a:br>
            <a:r>
              <a:rPr lang="de-DE" sz="2200" b="1" dirty="0"/>
              <a:t>wirkt zur SELIGKEIT eine UMKEHR, </a:t>
            </a:r>
            <a:br>
              <a:rPr lang="de-DE" sz="2200" b="1" dirty="0"/>
            </a:br>
            <a:r>
              <a:rPr lang="de-DE" sz="2200" b="1" dirty="0"/>
              <a:t>die niemanden gereut; </a:t>
            </a:r>
            <a:br>
              <a:rPr lang="de-DE" sz="2200" b="1" dirty="0"/>
            </a:br>
            <a:r>
              <a:rPr lang="de-DE" sz="2200" b="1" dirty="0"/>
              <a:t>die Traurigkeit der Welt aber wirkt den Tod.“</a:t>
            </a:r>
            <a:endParaRPr lang="de-DE" sz="2200" b="1" noProof="0" dirty="0"/>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5338" y="1450032"/>
            <a:ext cx="6183312" cy="3451151"/>
          </a:xfrm>
          <a:prstGeom prst="rect">
            <a:avLst/>
          </a:prstGeom>
          <a:effectLst>
            <a:softEdge rad="317500"/>
          </a:effectLst>
        </p:spPr>
      </p:pic>
      <p:sp>
        <p:nvSpPr>
          <p:cNvPr id="13" name="CuadroTexto 12">
            <a:extLst>
              <a:ext uri="{FF2B5EF4-FFF2-40B4-BE49-F238E27FC236}">
                <a16:creationId xmlns:a16="http://schemas.microsoft.com/office/drawing/2014/main" id="{5A1CC03B-59A6-99AA-5266-B65A9AA087BC}"/>
              </a:ext>
            </a:extLst>
          </p:cNvPr>
          <p:cNvSpPr txBox="1"/>
          <p:nvPr/>
        </p:nvSpPr>
        <p:spPr>
          <a:xfrm>
            <a:off x="45658" y="4673709"/>
            <a:ext cx="11673458" cy="2015936"/>
          </a:xfrm>
          <a:prstGeom prst="rect">
            <a:avLst/>
          </a:prstGeom>
          <a:noFill/>
        </p:spPr>
        <p:txBody>
          <a:bodyPr wrap="square">
            <a:spAutoFit/>
          </a:bodyPr>
          <a:lstStyle/>
          <a:p>
            <a:pPr lvl="0" algn="ctr">
              <a:spcBef>
                <a:spcPts val="600"/>
              </a:spcBef>
              <a:defRPr/>
            </a:pPr>
            <a:r>
              <a:rPr lang="de-DE" sz="2400" b="1" dirty="0">
                <a:solidFill>
                  <a:prstClr val="black"/>
                </a:solidFill>
              </a:rPr>
              <a:t>Wenn eine Sünde unmittelbare und unerwünschte Folgen mit sich bringt, </a:t>
            </a:r>
            <a:br>
              <a:rPr lang="de-DE" sz="2400" b="1" dirty="0">
                <a:solidFill>
                  <a:prstClr val="black"/>
                </a:solidFill>
              </a:rPr>
            </a:br>
            <a:r>
              <a:rPr lang="de-DE" sz="2400" b="1" dirty="0">
                <a:solidFill>
                  <a:prstClr val="black"/>
                </a:solidFill>
              </a:rPr>
              <a:t>entsteht Reue. Es ist schade, denn das, was wir gemacht haben, ist nicht gut ausgegangen. Wenn es keine negativen Konsequenzen gegeben hätte, </a:t>
            </a:r>
            <a:br>
              <a:rPr lang="de-DE" sz="2400" b="1" dirty="0">
                <a:solidFill>
                  <a:prstClr val="black"/>
                </a:solidFill>
              </a:rPr>
            </a:br>
            <a:r>
              <a:rPr lang="de-DE" sz="2400" b="1" dirty="0">
                <a:solidFill>
                  <a:prstClr val="black"/>
                </a:solidFill>
              </a:rPr>
              <a:t>würden wir keine Traurigkeit über unser Handeln empfinden. </a:t>
            </a:r>
          </a:p>
          <a:p>
            <a:pPr lvl="0" algn="ctr">
              <a:spcBef>
                <a:spcPts val="600"/>
              </a:spcBef>
              <a:defRPr/>
            </a:pPr>
            <a:r>
              <a:rPr lang="de-DE" sz="2400" b="1" dirty="0">
                <a:solidFill>
                  <a:prstClr val="black"/>
                </a:solidFill>
              </a:rPr>
              <a:t>Das ist KEINE wahre Buße.</a:t>
            </a:r>
            <a:endParaRPr kumimoji="0" lang="de-DE" sz="2400" b="1" i="0" u="none" strike="noStrike" kern="1200" cap="none" spc="0" normalizeH="0" baseline="0" noProof="0" dirty="0">
              <a:ln>
                <a:noFill/>
              </a:ln>
              <a:solidFill>
                <a:prstClr val="black"/>
              </a:solidFill>
              <a:effectLst/>
              <a:uLnTx/>
              <a:uFillTx/>
              <a:latin typeface="Aptos" panose="02110004020202020204"/>
            </a:endParaRPr>
          </a:p>
        </p:txBody>
      </p:sp>
      <p:sp>
        <p:nvSpPr>
          <p:cNvPr id="4" name="Scrollen: horizontal 3">
            <a:extLst>
              <a:ext uri="{FF2B5EF4-FFF2-40B4-BE49-F238E27FC236}">
                <a16:creationId xmlns:a16="http://schemas.microsoft.com/office/drawing/2014/main" id="{81D11C93-AAD0-3B9A-8FBD-231F76928B8D}"/>
              </a:ext>
            </a:extLst>
          </p:cNvPr>
          <p:cNvSpPr/>
          <p:nvPr/>
        </p:nvSpPr>
        <p:spPr>
          <a:xfrm>
            <a:off x="64168" y="5289"/>
            <a:ext cx="3688680" cy="963701"/>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Mo, 01. Juni – Das Drängen des Heiligen Geistes</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left)">
                                      <p:cBhvr>
                                        <p:cTn id="23" dur="500"/>
                                        <p:tgtEl>
                                          <p:spTgt spid="4">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BC50789-BD68-492F-18A2-B1BD517D1B12}"/>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23445D9-9261-C1FD-D4A5-C9746631B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811"/>
            <a:ext cx="12265569" cy="6845899"/>
          </a:xfrm>
          <a:prstGeom prst="rect">
            <a:avLst/>
          </a:prstGeom>
        </p:spPr>
      </p:pic>
      <p:sp>
        <p:nvSpPr>
          <p:cNvPr id="3" name="CuadroTexto 2">
            <a:extLst>
              <a:ext uri="{FF2B5EF4-FFF2-40B4-BE49-F238E27FC236}">
                <a16:creationId xmlns:a16="http://schemas.microsoft.com/office/drawing/2014/main" id="{499C8476-253E-FAF0-190C-82E2BAC35979}"/>
              </a:ext>
            </a:extLst>
          </p:cNvPr>
          <p:cNvSpPr txBox="1"/>
          <p:nvPr/>
        </p:nvSpPr>
        <p:spPr>
          <a:xfrm>
            <a:off x="3752848" y="-123596"/>
            <a:ext cx="8439151" cy="769441"/>
          </a:xfrm>
          <a:prstGeom prst="rect">
            <a:avLst/>
          </a:prstGeom>
          <a:noFill/>
        </p:spPr>
        <p:txBody>
          <a:bodyPr wrap="square">
            <a:spAutoFit/>
          </a:bodyPr>
          <a:lstStyle/>
          <a:p>
            <a:pPr algn="ctr"/>
            <a:r>
              <a:rPr lang="de-DE" sz="4400" b="1" spc="300" noProof="0" dirty="0">
                <a:ln w="10160">
                  <a:solidFill>
                    <a:schemeClr val="accent5"/>
                  </a:solidFill>
                  <a:prstDash val="solid"/>
                </a:ln>
                <a:solidFill>
                  <a:srgbClr val="FFFFFF"/>
                </a:solidFill>
                <a:effectLst>
                  <a:outerShdw blurRad="38100" dist="22860" dir="5400000" algn="tl" rotWithShape="0">
                    <a:srgbClr val="000000">
                      <a:alpha val="66000"/>
                    </a:srgbClr>
                  </a:outerShdw>
                </a:effectLst>
              </a:rPr>
              <a:t>WAHRE EINSICHT/Buße</a:t>
            </a:r>
          </a:p>
        </p:txBody>
      </p:sp>
      <p:sp>
        <p:nvSpPr>
          <p:cNvPr id="5" name="CuadroTexto 4">
            <a:extLst>
              <a:ext uri="{FF2B5EF4-FFF2-40B4-BE49-F238E27FC236}">
                <a16:creationId xmlns:a16="http://schemas.microsoft.com/office/drawing/2014/main" id="{91115B46-1051-2C84-67F2-CA28DED9C20F}"/>
              </a:ext>
            </a:extLst>
          </p:cNvPr>
          <p:cNvSpPr txBox="1"/>
          <p:nvPr/>
        </p:nvSpPr>
        <p:spPr>
          <a:xfrm>
            <a:off x="3785431" y="481628"/>
            <a:ext cx="8439150" cy="861774"/>
          </a:xfrm>
          <a:prstGeom prst="rect">
            <a:avLst/>
          </a:prstGeom>
          <a:noFill/>
        </p:spPr>
        <p:txBody>
          <a:bodyPr wrap="square">
            <a:spAutoFit/>
          </a:bodyPr>
          <a:lstStyle/>
          <a:p>
            <a:pPr algn="ctr"/>
            <a:r>
              <a:rPr lang="de-DE" b="1" noProof="0" dirty="0">
                <a:solidFill>
                  <a:schemeClr val="accent4">
                    <a:lumMod val="40000"/>
                    <a:lumOff val="60000"/>
                  </a:schemeClr>
                </a:solidFill>
                <a:latin typeface="Candara" panose="020E0502030303020204" pitchFamily="34" charset="0"/>
              </a:rPr>
              <a:t>“</a:t>
            </a:r>
            <a:r>
              <a:rPr lang="de-DE" b="1" dirty="0">
                <a:solidFill>
                  <a:schemeClr val="accent4">
                    <a:lumMod val="40000"/>
                    <a:lumOff val="60000"/>
                  </a:schemeClr>
                </a:solidFill>
                <a:latin typeface="Candara" panose="020E0502030303020204" pitchFamily="34" charset="0"/>
              </a:rPr>
              <a:t>»Kommt, wir wollen wieder zum HERRN; denn er hat uns zerrissen, er wird uns auch heilen, er hat uns geschlagen, er wird uns auch verbinden […]</a:t>
            </a:r>
            <a:r>
              <a:rPr lang="de-DE" b="1" noProof="0" dirty="0">
                <a:solidFill>
                  <a:schemeClr val="accent4">
                    <a:lumMod val="40000"/>
                    <a:lumOff val="60000"/>
                  </a:schemeClr>
                </a:solidFill>
                <a:latin typeface="Candara" panose="020E0502030303020204" pitchFamily="34" charset="0"/>
              </a:rPr>
              <a:t>.“ “ </a:t>
            </a:r>
            <a:br>
              <a:rPr lang="de-DE" b="1" noProof="0" dirty="0">
                <a:solidFill>
                  <a:schemeClr val="accent4">
                    <a:lumMod val="40000"/>
                    <a:lumOff val="60000"/>
                  </a:schemeClr>
                </a:solidFill>
                <a:latin typeface="Candara" panose="020E0502030303020204" pitchFamily="34" charset="0"/>
              </a:rPr>
            </a:br>
            <a:r>
              <a:rPr lang="de-DE" sz="1400" b="1" noProof="0" dirty="0">
                <a:solidFill>
                  <a:schemeClr val="accent4">
                    <a:lumMod val="40000"/>
                    <a:lumOff val="60000"/>
                  </a:schemeClr>
                </a:solidFill>
                <a:latin typeface="Candara" panose="020E0502030303020204" pitchFamily="34" charset="0"/>
              </a:rPr>
              <a:t>(</a:t>
            </a:r>
            <a:r>
              <a:rPr lang="de-DE" sz="1400" b="1" noProof="0" dirty="0" err="1">
                <a:solidFill>
                  <a:schemeClr val="accent4">
                    <a:lumMod val="40000"/>
                    <a:lumOff val="60000"/>
                  </a:schemeClr>
                </a:solidFill>
                <a:latin typeface="Candara" panose="020E0502030303020204" pitchFamily="34" charset="0"/>
              </a:rPr>
              <a:t>Hosea</a:t>
            </a:r>
            <a:r>
              <a:rPr lang="de-DE" sz="1400" b="1" noProof="0" dirty="0">
                <a:solidFill>
                  <a:schemeClr val="accent4">
                    <a:lumMod val="40000"/>
                    <a:lumOff val="60000"/>
                  </a:schemeClr>
                </a:solidFill>
                <a:latin typeface="Candara" panose="020E0502030303020204" pitchFamily="34" charset="0"/>
              </a:rPr>
              <a:t> 6:1)</a:t>
            </a:r>
          </a:p>
        </p:txBody>
      </p:sp>
      <p:sp>
        <p:nvSpPr>
          <p:cNvPr id="8" name="CuadroTexto 7">
            <a:extLst>
              <a:ext uri="{FF2B5EF4-FFF2-40B4-BE49-F238E27FC236}">
                <a16:creationId xmlns:a16="http://schemas.microsoft.com/office/drawing/2014/main" id="{C7B7B485-5FDD-EA60-5DA3-4E0E4AEDCE84}"/>
              </a:ext>
            </a:extLst>
          </p:cNvPr>
          <p:cNvSpPr txBox="1"/>
          <p:nvPr/>
        </p:nvSpPr>
        <p:spPr>
          <a:xfrm>
            <a:off x="64168" y="4703435"/>
            <a:ext cx="6858000" cy="1862048"/>
          </a:xfrm>
          <a:prstGeom prst="rect">
            <a:avLst/>
          </a:prstGeom>
          <a:noFill/>
        </p:spPr>
        <p:txBody>
          <a:bodyPr wrap="square">
            <a:spAutoFit/>
          </a:bodyPr>
          <a:lstStyle/>
          <a:p>
            <a:pPr lvl="0">
              <a:spcBef>
                <a:spcPts val="600"/>
              </a:spcBef>
              <a:defRPr/>
            </a:pPr>
            <a:r>
              <a:rPr lang="de-DE" sz="2200" b="1" dirty="0">
                <a:solidFill>
                  <a:srgbClr val="FFC000"/>
                </a:solidFill>
              </a:rPr>
              <a:t>Wenn wir sündigen, </a:t>
            </a:r>
            <a:br>
              <a:rPr lang="de-DE" sz="2200" b="1" dirty="0">
                <a:solidFill>
                  <a:srgbClr val="FFC000"/>
                </a:solidFill>
              </a:rPr>
            </a:br>
            <a:r>
              <a:rPr lang="de-DE" sz="2200" b="1" dirty="0">
                <a:solidFill>
                  <a:srgbClr val="FFC000"/>
                </a:solidFill>
              </a:rPr>
              <a:t>"zerriss uns der HEILIGE GEIST in Stücke" </a:t>
            </a:r>
            <a:br>
              <a:rPr lang="de-DE" sz="2200" b="1" dirty="0">
                <a:solidFill>
                  <a:srgbClr val="FFC000"/>
                </a:solidFill>
              </a:rPr>
            </a:br>
            <a:r>
              <a:rPr lang="de-DE" sz="2200" b="1" dirty="0">
                <a:solidFill>
                  <a:srgbClr val="FFC000"/>
                </a:solidFill>
              </a:rPr>
              <a:t>und "verletzte" uns mit tiefer Trauer. </a:t>
            </a:r>
          </a:p>
          <a:p>
            <a:pPr lvl="0">
              <a:spcBef>
                <a:spcPts val="600"/>
              </a:spcBef>
              <a:defRPr/>
            </a:pPr>
            <a:r>
              <a:rPr lang="de-DE" sz="2200" b="1" dirty="0">
                <a:solidFill>
                  <a:srgbClr val="FFC000"/>
                </a:solidFill>
              </a:rPr>
              <a:t>Wenn wir mit wahrer Buße/Einsicht antworten, </a:t>
            </a:r>
            <a:br>
              <a:rPr lang="de-DE" sz="2200" b="1" dirty="0">
                <a:solidFill>
                  <a:srgbClr val="FFC000"/>
                </a:solidFill>
              </a:rPr>
            </a:br>
            <a:r>
              <a:rPr lang="de-DE" sz="2200" b="1" dirty="0">
                <a:solidFill>
                  <a:srgbClr val="FFC000"/>
                </a:solidFill>
              </a:rPr>
              <a:t>heilt GOTT uns und vergibt unsere Sünden (Hos. 6,1).</a:t>
            </a:r>
            <a:endParaRPr kumimoji="0" lang="de-DE" sz="2200" b="1" i="0" u="none" strike="noStrike" kern="1200" cap="none" spc="0" normalizeH="0" baseline="0" noProof="0" dirty="0">
              <a:ln>
                <a:noFill/>
              </a:ln>
              <a:solidFill>
                <a:srgbClr val="FFC000"/>
              </a:solidFill>
              <a:effectLst/>
              <a:uLnTx/>
              <a:uFillTx/>
              <a:latin typeface="Aptos" panose="02110004020202020204"/>
            </a:endParaRPr>
          </a:p>
        </p:txBody>
      </p:sp>
      <p:sp>
        <p:nvSpPr>
          <p:cNvPr id="10" name="CuadroTexto 9">
            <a:extLst>
              <a:ext uri="{FF2B5EF4-FFF2-40B4-BE49-F238E27FC236}">
                <a16:creationId xmlns:a16="http://schemas.microsoft.com/office/drawing/2014/main" id="{0A93065A-2EC7-C293-5919-83464B1D6B78}"/>
              </a:ext>
            </a:extLst>
          </p:cNvPr>
          <p:cNvSpPr txBox="1"/>
          <p:nvPr/>
        </p:nvSpPr>
        <p:spPr>
          <a:xfrm>
            <a:off x="64168" y="1251163"/>
            <a:ext cx="3680275" cy="3170099"/>
          </a:xfrm>
          <a:prstGeom prst="rect">
            <a:avLst/>
          </a:prstGeom>
          <a:noFill/>
        </p:spPr>
        <p:txBody>
          <a:bodyPr wrap="square">
            <a:spAutoFit/>
          </a:bodyPr>
          <a:lstStyle/>
          <a:p>
            <a:pPr lvl="0">
              <a:spcBef>
                <a:spcPts val="600"/>
              </a:spcBef>
              <a:defRPr/>
            </a:pPr>
            <a:r>
              <a:rPr lang="de-DE" sz="2000" b="1" dirty="0">
                <a:solidFill>
                  <a:srgbClr val="92D050"/>
                </a:solidFill>
              </a:rPr>
              <a:t>Wenn allein die Tatsache, gesündigt zu haben, </a:t>
            </a:r>
            <a:br>
              <a:rPr lang="de-DE" sz="2000" b="1" dirty="0">
                <a:solidFill>
                  <a:srgbClr val="92D050"/>
                </a:solidFill>
              </a:rPr>
            </a:br>
            <a:r>
              <a:rPr lang="de-DE" sz="2000" b="1" dirty="0">
                <a:solidFill>
                  <a:srgbClr val="92D050"/>
                </a:solidFill>
              </a:rPr>
              <a:t>uns traurig macht </a:t>
            </a:r>
            <a:br>
              <a:rPr lang="de-DE" sz="2000" b="1" dirty="0">
                <a:solidFill>
                  <a:srgbClr val="92D050"/>
                </a:solidFill>
              </a:rPr>
            </a:br>
            <a:r>
              <a:rPr lang="de-DE" sz="2000" b="1" dirty="0">
                <a:solidFill>
                  <a:srgbClr val="92D050"/>
                </a:solidFill>
              </a:rPr>
              <a:t>und einen tiefen Wunsch </a:t>
            </a:r>
            <a:br>
              <a:rPr lang="de-DE" sz="2000" b="1" dirty="0">
                <a:solidFill>
                  <a:srgbClr val="92D050"/>
                </a:solidFill>
              </a:rPr>
            </a:br>
            <a:r>
              <a:rPr lang="de-DE" sz="2000" b="1" dirty="0">
                <a:solidFill>
                  <a:srgbClr val="92D050"/>
                </a:solidFill>
              </a:rPr>
              <a:t>nach Vergebung verursacht (unabhängig davon, </a:t>
            </a:r>
            <a:br>
              <a:rPr lang="de-DE" sz="2000" b="1" dirty="0">
                <a:solidFill>
                  <a:srgbClr val="92D050"/>
                </a:solidFill>
              </a:rPr>
            </a:br>
            <a:r>
              <a:rPr lang="de-DE" sz="2000" b="1" dirty="0">
                <a:solidFill>
                  <a:srgbClr val="92D050"/>
                </a:solidFill>
              </a:rPr>
              <a:t>ob es negative Folgen gab oder nicht), </a:t>
            </a:r>
            <a:br>
              <a:rPr lang="de-DE" sz="2000" b="1" dirty="0">
                <a:solidFill>
                  <a:srgbClr val="92D050"/>
                </a:solidFill>
              </a:rPr>
            </a:br>
            <a:r>
              <a:rPr lang="de-DE" sz="2000" b="1" dirty="0">
                <a:solidFill>
                  <a:srgbClr val="92D050"/>
                </a:solidFill>
              </a:rPr>
              <a:t>stehen wir</a:t>
            </a:r>
            <a:br>
              <a:rPr lang="de-DE" sz="2000" b="1" dirty="0">
                <a:solidFill>
                  <a:srgbClr val="92D050"/>
                </a:solidFill>
              </a:rPr>
            </a:br>
            <a:r>
              <a:rPr lang="de-DE" sz="2000" b="1" dirty="0">
                <a:solidFill>
                  <a:srgbClr val="92D050"/>
                </a:solidFill>
              </a:rPr>
              <a:t> vor wahrer Buße/Einsicht.</a:t>
            </a:r>
            <a:endParaRPr kumimoji="0" lang="de-DE" sz="2000" b="1" i="0" u="none" strike="noStrike" kern="1200" cap="none" spc="0" normalizeH="0" baseline="0" noProof="0" dirty="0">
              <a:ln>
                <a:noFill/>
              </a:ln>
              <a:solidFill>
                <a:srgbClr val="92D050"/>
              </a:solidFill>
              <a:effectLst/>
              <a:uLnTx/>
              <a:uFillTx/>
              <a:latin typeface="Aptos" panose="02110004020202020204"/>
            </a:endParaRPr>
          </a:p>
        </p:txBody>
      </p:sp>
      <p:sp>
        <p:nvSpPr>
          <p:cNvPr id="4" name="Scrollen: horizontal 3">
            <a:extLst>
              <a:ext uri="{FF2B5EF4-FFF2-40B4-BE49-F238E27FC236}">
                <a16:creationId xmlns:a16="http://schemas.microsoft.com/office/drawing/2014/main" id="{2CF44F8F-5F56-4BE3-FAEF-CB1F25CEE4BE}"/>
              </a:ext>
            </a:extLst>
          </p:cNvPr>
          <p:cNvSpPr/>
          <p:nvPr/>
        </p:nvSpPr>
        <p:spPr>
          <a:xfrm>
            <a:off x="64168" y="5289"/>
            <a:ext cx="3688680" cy="963701"/>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Mo, 01. Juni – Das Drängen des Heiligen Geistes</a:t>
            </a:r>
          </a:p>
        </p:txBody>
      </p:sp>
    </p:spTree>
    <p:extLst>
      <p:ext uri="{BB962C8B-B14F-4D97-AF65-F5344CB8AC3E}">
        <p14:creationId xmlns:p14="http://schemas.microsoft.com/office/powerpoint/2010/main" val="304886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2452</Words>
  <Application>Microsoft Office PowerPoint</Application>
  <PresentationFormat>Panorámica</PresentationFormat>
  <Paragraphs>135</Paragraphs>
  <Slides>24</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Constantia</vt:lpstr>
      <vt:lpstr>Candara</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115</cp:revision>
  <dcterms:created xsi:type="dcterms:W3CDTF">2026-04-18T15:41:31Z</dcterms:created>
  <dcterms:modified xsi:type="dcterms:W3CDTF">2026-06-05T17:48:07Z</dcterms:modified>
</cp:coreProperties>
</file>