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9" d="100"/>
          <a:sy n="99"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es-ES" sz="2000" b="1" dirty="0" err="1">
              <a:effectLst>
                <a:outerShdw blurRad="38100" dist="38100" dir="2700000" algn="tl">
                  <a:srgbClr val="000000"/>
                </a:outerShdw>
              </a:effectLst>
            </a:rPr>
            <a:t>Stürme</a:t>
          </a:r>
          <a:r>
            <a:rPr lang="es-ES" sz="2000" b="1" dirty="0">
              <a:effectLst>
                <a:outerShdw blurRad="38100" dist="38100" dir="2700000" algn="tl">
                  <a:srgbClr val="000000"/>
                </a:outerShdw>
              </a:effectLst>
            </a:rPr>
            <a:t> des Lebens</a:t>
          </a: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es-ES" sz="2000" b="1" dirty="0" err="1">
              <a:effectLst>
                <a:outerShdw blurRad="38100" dist="38100" dir="2700000" algn="tl">
                  <a:srgbClr val="000000"/>
                </a:outerShdw>
              </a:effectLst>
            </a:rPr>
            <a:t>Krankheiten</a:t>
          </a:r>
          <a:endParaRPr lang="es-ES" sz="2000" b="1"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es-ES" sz="2000" b="1" dirty="0" err="1">
              <a:effectLst>
                <a:outerShdw blurRad="38100" dist="38100" dir="2700000" algn="tl">
                  <a:srgbClr val="000000"/>
                </a:outerShdw>
              </a:effectLst>
            </a:rPr>
            <a:t>Unglücksfälle</a:t>
          </a:r>
          <a:endParaRPr lang="es-ES" sz="2000" b="1"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es-ES" sz="2000" b="1" dirty="0" err="1">
              <a:effectLst>
                <a:outerShdw blurRad="38100" dist="38100" dir="2700000" algn="tl">
                  <a:srgbClr val="000000"/>
                </a:outerShdw>
              </a:effectLst>
            </a:rPr>
            <a:t>Enttäuschungen</a:t>
          </a:r>
          <a:endParaRPr lang="es-ES" sz="2000" b="1"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es-ES" sz="2000" b="1" dirty="0">
              <a:effectLst>
                <a:outerShdw blurRad="38100" dist="38100" dir="2700000" algn="tl">
                  <a:srgbClr val="000000"/>
                </a:outerShdw>
              </a:effectLst>
            </a:rPr>
            <a:t>JESUS </a:t>
          </a:r>
          <a:r>
            <a:rPr lang="es-ES" sz="2000" b="1" dirty="0" err="1">
              <a:effectLst>
                <a:outerShdw blurRad="38100" dist="38100" dir="2700000" algn="tl">
                  <a:srgbClr val="000000"/>
                </a:outerShdw>
              </a:effectLst>
            </a:rPr>
            <a:t>sehen</a:t>
          </a:r>
          <a:endParaRPr lang="es-ES" sz="2000" b="1"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de-DE" sz="2000" b="1" dirty="0">
              <a:solidFill>
                <a:schemeClr val="bg2">
                  <a:lumMod val="50000"/>
                </a:schemeClr>
              </a:solidFill>
            </a:rPr>
            <a:t>Weder gab er GOTT die Schuld noch lehnte er Ihn ab</a:t>
          </a:r>
          <a:endParaRPr lang="es-ES" sz="2000" b="1"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de-DE" sz="2000" b="1" dirty="0">
              <a:solidFill>
                <a:schemeClr val="accent1">
                  <a:lumMod val="50000"/>
                </a:schemeClr>
              </a:solidFill>
            </a:rPr>
            <a:t>Er klammerte sich mit aller Kraft an Ihn</a:t>
          </a:r>
          <a:endParaRPr lang="es-ES" sz="2000" b="1"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de-DE" sz="2000" b="1" dirty="0">
              <a:solidFill>
                <a:schemeClr val="accent4">
                  <a:lumMod val="50000"/>
                </a:schemeClr>
              </a:solidFill>
            </a:rPr>
            <a:t>Er vertraute selbst in den dunkelsten Momenten </a:t>
          </a:r>
          <a:r>
            <a:rPr lang="es-ES" sz="2000" b="1" dirty="0" err="1">
              <a:solidFill>
                <a:schemeClr val="accent4">
                  <a:lumMod val="50000"/>
                </a:schemeClr>
              </a:solidFill>
            </a:rPr>
            <a:t>Seinem</a:t>
          </a:r>
          <a:r>
            <a:rPr lang="es-ES" sz="2000" b="1" dirty="0">
              <a:solidFill>
                <a:schemeClr val="accent4">
                  <a:lumMod val="50000"/>
                </a:schemeClr>
              </a:solidFill>
            </a:rPr>
            <a:t> GOTT</a:t>
          </a: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de-DE" sz="2000" b="1" dirty="0">
              <a:solidFill>
                <a:schemeClr val="accent5">
                  <a:lumMod val="50000"/>
                </a:schemeClr>
              </a:solidFill>
            </a:rPr>
            <a:t>Er richtete sein Augenmerk auf eine glorreiche Zukunft </a:t>
          </a:r>
          <a:r>
            <a:rPr lang="es-ES" sz="2000" b="1" dirty="0">
              <a:solidFill>
                <a:schemeClr val="accent5">
                  <a:lumMod val="50000"/>
                </a:schemeClr>
              </a:solidFill>
            </a:rPr>
            <a:t>(Hiob 19,25-27)</a:t>
          </a:r>
          <a:endParaRPr lang="es-ES" sz="200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45259"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45259"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45259" custScaleY="174413"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45259" custScaleY="174413"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de-DE" sz="2000" b="1" dirty="0">
              <a:effectLst>
                <a:outerShdw blurRad="38100" dist="38100" dir="2700000" algn="tl">
                  <a:srgbClr val="000000"/>
                </a:outerShdw>
              </a:effectLst>
            </a:rPr>
            <a:t>Wir dürfen keinen Zweifel in unserem Geist aufkommen lassen</a:t>
          </a:r>
          <a:endParaRPr lang="es-ES" sz="2000" b="1"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de-DE" sz="2000" b="1" dirty="0">
              <a:effectLst>
                <a:outerShdw blurRad="38100" dist="38100" dir="2700000" algn="tl">
                  <a:srgbClr val="000000"/>
                </a:outerShdw>
              </a:effectLst>
            </a:rPr>
            <a:t>JESUS GEHT AN UNSERER SEITE, </a:t>
          </a:r>
          <a:r>
            <a:rPr lang="es-ES" sz="2000" b="1" dirty="0">
              <a:effectLst>
                <a:outerShdw blurRad="38100" dist="38100" dir="2700000" algn="tl">
                  <a:srgbClr val="000000"/>
                </a:outerShdw>
              </a:effectLst>
            </a:rPr>
            <a:t>SELBST IN </a:t>
          </a:r>
          <a:r>
            <a:rPr lang="es-ES" sz="2000" b="1" dirty="0" err="1">
              <a:effectLst>
                <a:outerShdw blurRad="38100" dist="38100" dir="2700000" algn="tl">
                  <a:srgbClr val="000000"/>
                </a:outerShdw>
              </a:effectLst>
            </a:rPr>
            <a:t>UNSEREN</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ENTTÄUSCHUNGEN</a:t>
          </a:r>
          <a:endParaRPr lang="es-ES" sz="2000" b="1" dirty="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de-DE" sz="2000" b="1" dirty="0">
              <a:effectLst>
                <a:outerShdw blurRad="38100" dist="38100" dir="2700000" algn="tl">
                  <a:srgbClr val="000000"/>
                </a:outerShdw>
              </a:effectLst>
            </a:rPr>
            <a:t>Er wird unsere Verwirrungen klären, wenn wir es zulassen</a:t>
          </a:r>
          <a:endParaRPr lang="es-ES" sz="2000" b="1"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de-DE" sz="2000" b="1" dirty="0">
              <a:effectLst>
                <a:outerShdw blurRad="38100" dist="38100" dir="2700000" algn="tl">
                  <a:srgbClr val="000000"/>
                </a:outerShdw>
              </a:effectLst>
            </a:rPr>
            <a:t>JESUS weiß besser als wir, wie unsere Wirklichkeit aussieht</a:t>
          </a:r>
          <a:endParaRPr lang="es-ES" sz="2000" b="1" dirty="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outerShdw>
              </a:effectLst>
            </a:rPr>
            <a:t>Stürme</a:t>
          </a:r>
          <a:r>
            <a:rPr lang="es-ES" sz="2000" b="1" kern="1200" dirty="0">
              <a:effectLst>
                <a:outerShdw blurRad="38100" dist="38100" dir="2700000" algn="tl">
                  <a:srgbClr val="000000"/>
                </a:outerShdw>
              </a:effectLst>
            </a:rPr>
            <a:t> des Lebens</a:t>
          </a: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outerShdw>
              </a:effectLst>
            </a:rPr>
            <a:t>Krankheiten</a:t>
          </a:r>
          <a:endParaRPr lang="es-ES" sz="2000" b="1"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outerShdw>
              </a:effectLst>
            </a:rPr>
            <a:t>Unglücksfälle</a:t>
          </a:r>
          <a:endParaRPr lang="es-ES" sz="2000" b="1"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outerShdw>
              </a:effectLst>
            </a:rPr>
            <a:t>Enttäuschungen</a:t>
          </a:r>
          <a:endParaRPr lang="es-ES" sz="2000" b="1"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JESUS </a:t>
          </a:r>
          <a:r>
            <a:rPr lang="es-ES" sz="2000" b="1" kern="1200" dirty="0" err="1">
              <a:effectLst>
                <a:outerShdw blurRad="38100" dist="38100" dir="2700000" algn="tl">
                  <a:srgbClr val="000000"/>
                </a:outerShdw>
              </a:effectLst>
            </a:rPr>
            <a:t>sehen</a:t>
          </a:r>
          <a:endParaRPr lang="es-ES" sz="2000" b="1"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734329" y="383182"/>
          <a:ext cx="3617837" cy="511892"/>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2">
                  <a:lumMod val="50000"/>
                </a:schemeClr>
              </a:solidFill>
            </a:rPr>
            <a:t>Weder gab er GOTT die Schuld noch lehnte er Ihn ab</a:t>
          </a:r>
          <a:endParaRPr lang="es-ES" sz="2000" b="1" kern="1200" dirty="0">
            <a:solidFill>
              <a:schemeClr val="bg2">
                <a:lumMod val="50000"/>
              </a:schemeClr>
            </a:solidFill>
          </a:endParaRPr>
        </a:p>
      </dsp:txBody>
      <dsp:txXfrm>
        <a:off x="2759318" y="408171"/>
        <a:ext cx="3567859" cy="461914"/>
      </dsp:txXfrm>
    </dsp:sp>
    <dsp:sp modelId="{EFC1C032-BB6B-4327-8FB3-AC78A76506B7}">
      <dsp:nvSpPr>
        <dsp:cNvPr id="0" name=""/>
        <dsp:cNvSpPr/>
      </dsp:nvSpPr>
      <dsp:spPr>
        <a:xfrm>
          <a:off x="2734329" y="959061"/>
          <a:ext cx="3617837" cy="511892"/>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1">
                  <a:lumMod val="50000"/>
                </a:schemeClr>
              </a:solidFill>
            </a:rPr>
            <a:t>Er klammerte sich mit aller Kraft an Ihn</a:t>
          </a:r>
          <a:endParaRPr lang="es-ES" sz="2000" b="1" kern="1200" dirty="0">
            <a:solidFill>
              <a:schemeClr val="accent1">
                <a:lumMod val="50000"/>
              </a:schemeClr>
            </a:solidFill>
          </a:endParaRPr>
        </a:p>
      </dsp:txBody>
      <dsp:txXfrm>
        <a:off x="2759318" y="984050"/>
        <a:ext cx="3567859" cy="461914"/>
      </dsp:txXfrm>
    </dsp:sp>
    <dsp:sp modelId="{DB2C26DC-721C-414F-A725-5108771EFECA}">
      <dsp:nvSpPr>
        <dsp:cNvPr id="0" name=""/>
        <dsp:cNvSpPr/>
      </dsp:nvSpPr>
      <dsp:spPr>
        <a:xfrm>
          <a:off x="2734329" y="1534940"/>
          <a:ext cx="3617837" cy="892807"/>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4">
                  <a:lumMod val="50000"/>
                </a:schemeClr>
              </a:solidFill>
            </a:rPr>
            <a:t>Er vertraute selbst in den dunkelsten Momenten </a:t>
          </a:r>
          <a:r>
            <a:rPr lang="es-ES" sz="2000" b="1" kern="1200" dirty="0" err="1">
              <a:solidFill>
                <a:schemeClr val="accent4">
                  <a:lumMod val="50000"/>
                </a:schemeClr>
              </a:solidFill>
            </a:rPr>
            <a:t>Seinem</a:t>
          </a:r>
          <a:r>
            <a:rPr lang="es-ES" sz="2000" b="1" kern="1200" dirty="0">
              <a:solidFill>
                <a:schemeClr val="accent4">
                  <a:lumMod val="50000"/>
                </a:schemeClr>
              </a:solidFill>
            </a:rPr>
            <a:t> GOTT</a:t>
          </a:r>
        </a:p>
      </dsp:txBody>
      <dsp:txXfrm>
        <a:off x="2777912" y="1578523"/>
        <a:ext cx="3530671" cy="805641"/>
      </dsp:txXfrm>
    </dsp:sp>
    <dsp:sp modelId="{AA62A8A3-BC74-4365-A875-94B5527A3CAC}">
      <dsp:nvSpPr>
        <dsp:cNvPr id="0" name=""/>
        <dsp:cNvSpPr/>
      </dsp:nvSpPr>
      <dsp:spPr>
        <a:xfrm>
          <a:off x="2734329" y="2491734"/>
          <a:ext cx="3617837" cy="892807"/>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5">
                  <a:lumMod val="50000"/>
                </a:schemeClr>
              </a:solidFill>
            </a:rPr>
            <a:t>Er richtete sein Augenmerk auf eine glorreiche Zukunft </a:t>
          </a:r>
          <a:r>
            <a:rPr lang="es-ES" sz="2000" b="1" kern="1200" dirty="0">
              <a:solidFill>
                <a:schemeClr val="accent5">
                  <a:lumMod val="50000"/>
                </a:schemeClr>
              </a:solidFill>
            </a:rPr>
            <a:t>(Hiob 19,25-27)</a:t>
          </a:r>
          <a:endParaRPr lang="es-ES" sz="2000" kern="1200" dirty="0">
            <a:solidFill>
              <a:schemeClr val="accent5">
                <a:lumMod val="50000"/>
              </a:schemeClr>
            </a:solidFill>
          </a:endParaRPr>
        </a:p>
      </dsp:txBody>
      <dsp:txXfrm>
        <a:off x="2777912" y="2535317"/>
        <a:ext cx="3530671" cy="8056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Wir dürfen keinen Zweifel in unserem Geist aufkommen lassen</a:t>
          </a:r>
          <a:endParaRPr lang="es-ES" sz="2000" b="1"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JESUS GEHT AN UNSERER SEITE, </a:t>
          </a:r>
          <a:r>
            <a:rPr lang="es-ES" sz="2000" b="1" kern="1200" dirty="0">
              <a:effectLst>
                <a:outerShdw blurRad="38100" dist="38100" dir="2700000" algn="tl">
                  <a:srgbClr val="000000"/>
                </a:outerShdw>
              </a:effectLst>
            </a:rPr>
            <a:t>SELBST IN </a:t>
          </a:r>
          <a:r>
            <a:rPr lang="es-ES" sz="2000" b="1" kern="1200" dirty="0" err="1">
              <a:effectLst>
                <a:outerShdw blurRad="38100" dist="38100" dir="2700000" algn="tl">
                  <a:srgbClr val="000000"/>
                </a:outerShdw>
              </a:effectLst>
            </a:rPr>
            <a:t>UNSEREN</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ENTTÄUSCHUNGEN</a:t>
          </a:r>
          <a:endParaRPr lang="es-ES" sz="2000" b="1" kern="1200" dirty="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Er wird unsere Verwirrungen klären, wenn wir es zulassen</a:t>
          </a:r>
          <a:endParaRPr lang="es-ES" sz="2000" b="1"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JESUS weiß besser als wir, wie unsere Wirklichkeit aussieht</a:t>
          </a:r>
          <a:endParaRPr lang="es-ES" sz="2000" b="1" kern="1200" dirty="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12/06/2026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err="1">
                <a:ln/>
                <a:solidFill>
                  <a:schemeClr val="accent5">
                    <a:lumMod val="50000"/>
                  </a:schemeClr>
                </a:solidFill>
              </a:rPr>
              <a:t>RÜCKSCHLÄGE</a:t>
            </a:r>
            <a:endParaRPr lang="es-ES" sz="4800" b="1" dirty="0">
              <a:ln/>
              <a:solidFill>
                <a:schemeClr val="accent5">
                  <a:lumMod val="50000"/>
                </a:schemeClr>
              </a:solidFill>
            </a:endParaRP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540041" cy="830997"/>
          </a:xfrm>
          <a:prstGeom prst="rect">
            <a:avLst/>
          </a:prstGeom>
          <a:noFill/>
        </p:spPr>
        <p:txBody>
          <a:bodyPr wrap="square" rtlCol="0">
            <a:spAutoFit/>
          </a:bodyPr>
          <a:lstStyle/>
          <a:p>
            <a:pPr algn="ctr"/>
            <a:r>
              <a:rPr lang="es-ES" sz="1600" b="1" dirty="0" err="1">
                <a:solidFill>
                  <a:schemeClr val="accent4">
                    <a:lumMod val="20000"/>
                    <a:lumOff val="80000"/>
                  </a:schemeClr>
                </a:solidFill>
              </a:rPr>
              <a:t>Lektion</a:t>
            </a:r>
            <a:r>
              <a:rPr lang="es-ES" sz="1600" b="1" dirty="0">
                <a:solidFill>
                  <a:schemeClr val="accent4">
                    <a:lumMod val="20000"/>
                    <a:lumOff val="80000"/>
                  </a:schemeClr>
                </a:solidFill>
              </a:rPr>
              <a:t> 11</a:t>
            </a:r>
          </a:p>
          <a:p>
            <a:pPr algn="ctr"/>
            <a:r>
              <a:rPr lang="es-ES" sz="1600" b="1" dirty="0">
                <a:solidFill>
                  <a:schemeClr val="accent4">
                    <a:lumMod val="20000"/>
                    <a:lumOff val="80000"/>
                  </a:schemeClr>
                </a:solidFill>
              </a:rPr>
              <a:t>Sabbat,</a:t>
            </a:r>
            <a:br>
              <a:rPr lang="es-ES" sz="1600" b="1" dirty="0">
                <a:solidFill>
                  <a:schemeClr val="accent4">
                    <a:lumMod val="20000"/>
                    <a:lumOff val="80000"/>
                  </a:schemeClr>
                </a:solidFill>
              </a:rPr>
            </a:br>
            <a:r>
              <a:rPr lang="es-ES" sz="1600" b="1" dirty="0">
                <a:solidFill>
                  <a:schemeClr val="accent4">
                    <a:lumMod val="20000"/>
                    <a:lumOff val="80000"/>
                  </a:schemeClr>
                </a:solidFill>
              </a:rPr>
              <a:t>13. Juni 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893647"/>
          </a:xfrm>
          <a:prstGeom prst="rect">
            <a:avLst/>
          </a:prstGeom>
          <a:noFill/>
        </p:spPr>
        <p:txBody>
          <a:bodyPr wrap="square">
            <a:spAutoFit/>
          </a:bodyPr>
          <a:lstStyle/>
          <a:p>
            <a:pPr>
              <a:spcBef>
                <a:spcPts val="600"/>
              </a:spcBef>
            </a:pPr>
            <a:r>
              <a:rPr lang="de-DE" sz="2400" b="1" dirty="0">
                <a:latin typeface="Constantia" panose="02030602050306030303" pitchFamily="18" charset="0"/>
              </a:rPr>
              <a:t>„In das Leben eines jeden kommen Zeiten tiefer Enttäuschung und völliger Entmutigung – Tage, an denen Kummer das Los ist und es schwerfällt zu glauben, dass GOTT noch immer der gütige Wohltäter seiner irdischen Kinder ist; Tage, an denen Nöte die Seele bedrängen, bis der Tod dem Leben vorzuziehen scheint. Gerade dann verlieren viele ihren Halt an GOTT und geraten in die Knechtschaft des Zweifels, in die Fesseln des Unglaubens. Könnten wir in solchen Zeiten mit geistiger Einsicht den Sinn von GOTTES Fügungen erkennen, würden wir ENGEL sehen, die uns vor uns selbst retten wollen,die danach streben, unsere Füße auf ein Fundament zu stellen, das fester ist als die ewigen Berge und neuer Glaube, neues Leben würde entstehen“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CA8D477-D4C6-1860-A2E4-7BB4D025EE1D}"/>
              </a:ext>
            </a:extLst>
          </p:cNvPr>
          <p:cNvSpPr txBox="1"/>
          <p:nvPr/>
        </p:nvSpPr>
        <p:spPr>
          <a:xfrm>
            <a:off x="3569215" y="6008502"/>
            <a:ext cx="6957289" cy="338554"/>
          </a:xfrm>
          <a:prstGeom prst="rect">
            <a:avLst/>
          </a:prstGeom>
          <a:noFill/>
        </p:spPr>
        <p:txBody>
          <a:bodyPr wrap="none" rtlCol="0">
            <a:spAutoFit/>
          </a:bodyPr>
          <a:lstStyle/>
          <a:p>
            <a:pPr algn="r"/>
            <a:r>
              <a:rPr lang="de-DE" sz="1600" b="1" dirty="0"/>
              <a:t>E. G. White, Prophets and Kings (Propheten u. Könige), S. 163 (engl. Ausg.)</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6703"/>
            <a:ext cx="6181726" cy="2923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„Nicht allein aber das, sondern wir rühmen uns auch der Bedrängnisse, weil wir wissen, dass Bedrängnis GEDULD bringt, Geduld aber BEWÄHRUNG, Bewährung aber HOFFNUNG, Hoffnung aber lässt nicht zuschanden werden; denn die LIEBE GOTTES ist ausgegossen in unsre Herzen durch den HEILIGEN GEIST, Der uns gegeben ist“</a:t>
            </a:r>
            <a:endPar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(Römer 5,3-5)</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594517386"/>
              </p:ext>
            </p:extLst>
          </p:nvPr>
        </p:nvGraphicFramePr>
        <p:xfrm>
          <a:off x="162408" y="2597976"/>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162408" y="72192"/>
            <a:ext cx="7422298" cy="1015663"/>
          </a:xfrm>
          <a:prstGeom prst="rect">
            <a:avLst/>
          </a:prstGeom>
          <a:noFill/>
        </p:spPr>
        <p:txBody>
          <a:bodyPr wrap="square" rtlCol="0">
            <a:spAutoFit/>
          </a:bodyPr>
          <a:lstStyle/>
          <a:p>
            <a:pPr>
              <a:spcBef>
                <a:spcPts val="600"/>
              </a:spcBef>
            </a:pPr>
            <a:r>
              <a:rPr lang="de-DE" sz="2000" b="1" dirty="0"/>
              <a:t>Wir leben in einer Welt voller Sünde und Leiden. Wir alle stehen irgendwann vor Schwierigkeiten, die uns dazu bringen können, GOTTES LIEBE anzuzweifeln…</a:t>
            </a: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62408" y="1280071"/>
            <a:ext cx="7422298" cy="1323439"/>
          </a:xfrm>
          <a:prstGeom prst="rect">
            <a:avLst/>
          </a:prstGeom>
          <a:noFill/>
        </p:spPr>
        <p:txBody>
          <a:bodyPr wrap="square">
            <a:spAutoFit/>
          </a:bodyPr>
          <a:lstStyle/>
          <a:p>
            <a:pPr lvl="0">
              <a:spcBef>
                <a:spcPts val="600"/>
              </a:spcBef>
              <a:defRPr/>
            </a:pPr>
            <a:r>
              <a:rPr lang="de-DE" sz="2000" b="1" dirty="0">
                <a:solidFill>
                  <a:prstClr val="black"/>
                </a:solidFill>
              </a:rPr>
              <a:t>Wir untersuchen in der Folge einige biblische Figuren in unterschiedlichen ungünstigen Situationen. Wie reagierten sie? Wie kann ihr Beispiel uns helfen, ähnlichen Eventualitäten zu begegnen.</a:t>
            </a:r>
          </a:p>
        </p:txBody>
      </p:sp>
      <p:sp>
        <p:nvSpPr>
          <p:cNvPr id="8" name="CuadroTexto 7">
            <a:extLst>
              <a:ext uri="{FF2B5EF4-FFF2-40B4-BE49-F238E27FC236}">
                <a16:creationId xmlns:a16="http://schemas.microsoft.com/office/drawing/2014/main" id="{2695ED24-6732-842C-A49D-EF203FFF943C}"/>
              </a:ext>
            </a:extLst>
          </p:cNvPr>
          <p:cNvSpPr txBox="1"/>
          <p:nvPr/>
        </p:nvSpPr>
        <p:spPr>
          <a:xfrm>
            <a:off x="162407" y="983908"/>
            <a:ext cx="7056537" cy="400110"/>
          </a:xfrm>
          <a:prstGeom prst="rect">
            <a:avLst/>
          </a:prstGeom>
          <a:noFill/>
        </p:spPr>
        <p:txBody>
          <a:bodyPr wrap="square">
            <a:spAutoFit/>
          </a:bodyPr>
          <a:lstStyle/>
          <a:p>
            <a:pPr lvl="0">
              <a:spcBef>
                <a:spcPts val="600"/>
              </a:spcBef>
              <a:defRPr/>
            </a:pPr>
            <a:r>
              <a:rPr lang="de-DE" sz="2000" b="1" dirty="0">
                <a:solidFill>
                  <a:prstClr val="black"/>
                </a:solidFill>
              </a:rPr>
              <a:t>Wie reagieren wir auf solche Rückschläge?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es-ES" sz="4400" b="1" spc="300" dirty="0">
                <a:ln w="6600">
                  <a:noFill/>
                  <a:prstDash val="solid"/>
                </a:ln>
                <a:solidFill>
                  <a:srgbClr val="FDF8CB"/>
                </a:solidFill>
                <a:effectLst>
                  <a:outerShdw dist="50800" dir="2700000" algn="tl" rotWithShape="0">
                    <a:srgbClr val="654C0F"/>
                  </a:outerShdw>
                </a:effectLst>
              </a:rPr>
              <a:t>DIE </a:t>
            </a:r>
            <a:r>
              <a:rPr lang="es-ES" sz="4400" b="1" spc="300" dirty="0" err="1">
                <a:ln w="6600">
                  <a:noFill/>
                  <a:prstDash val="solid"/>
                </a:ln>
                <a:solidFill>
                  <a:srgbClr val="FDF8CB"/>
                </a:solidFill>
                <a:effectLst>
                  <a:outerShdw dist="50800" dir="2700000" algn="tl" rotWithShape="0">
                    <a:srgbClr val="654C0F"/>
                  </a:outerShdw>
                </a:effectLst>
              </a:rPr>
              <a:t>STÜRME</a:t>
            </a:r>
            <a:r>
              <a:rPr lang="es-ES" sz="4400" b="1" spc="300" dirty="0">
                <a:ln w="6600">
                  <a:noFill/>
                  <a:prstDash val="solid"/>
                </a:ln>
                <a:solidFill>
                  <a:srgbClr val="FDF8CB"/>
                </a:solidFill>
                <a:effectLst>
                  <a:outerShdw dist="50800" dir="2700000" algn="tl" rotWithShape="0">
                    <a:srgbClr val="654C0F"/>
                  </a:outerShdw>
                </a:effectLst>
              </a:rPr>
              <a:t> DES LEBENS</a:t>
            </a: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de-DE"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„Und es erhob sich ein großer Windwirbel, und die Wellen schlugen in das Boot, sodass das Boot schon voll wurde“</a:t>
            </a: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(Mark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356720"/>
            <a:ext cx="8829674" cy="1015663"/>
          </a:xfrm>
          <a:prstGeom prst="rect">
            <a:avLst/>
          </a:prstGeom>
          <a:noFill/>
        </p:spPr>
        <p:txBody>
          <a:bodyPr wrap="square" rtlCol="0">
            <a:spAutoFit/>
          </a:bodyPr>
          <a:lstStyle/>
          <a:p>
            <a:pPr>
              <a:spcBef>
                <a:spcPts val="600"/>
              </a:spcBef>
            </a:pPr>
            <a:r>
              <a:rPr lang="de-DE" sz="2000" b="1" dirty="0"/>
              <a:t>Den See Genezareth mitten in der Nacht zu überqueren, selbst mitten in einem Sturm, war für Petrus, Andreas, Jakobus und Johannes – erfahrene Fischer – nichts Neues.</a:t>
            </a: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50978"/>
            <a:ext cx="4838700" cy="1631216"/>
          </a:xfrm>
          <a:prstGeom prst="rect">
            <a:avLst/>
          </a:prstGeom>
          <a:noFill/>
        </p:spPr>
        <p:txBody>
          <a:bodyPr wrap="square">
            <a:spAutoFit/>
          </a:bodyPr>
          <a:lstStyle/>
          <a:p>
            <a:pPr>
              <a:spcBef>
                <a:spcPts val="600"/>
              </a:spcBef>
            </a:pPr>
            <a:r>
              <a:rPr lang="de-DE" sz="2000" b="1" dirty="0"/>
              <a:t>Auch in unserem Leben ereignen sich sogenannte Stürme</a:t>
            </a:r>
            <a:r>
              <a:rPr lang="es-ES" sz="2000" b="1" dirty="0"/>
              <a:t>. </a:t>
            </a:r>
            <a:r>
              <a:rPr lang="de-DE" sz="2000" b="1" dirty="0"/>
              <a:t>Wir bitten JESUS um Hilfe, aber es scheint, als würde Er schlafen</a:t>
            </a:r>
            <a:r>
              <a:rPr lang="es-ES" sz="2000" b="1" dirty="0"/>
              <a:t>. </a:t>
            </a:r>
            <a:r>
              <a:rPr lang="de-DE" sz="2000" b="1" dirty="0"/>
              <a:t>Wir spüren seine Gegenwart nicht</a:t>
            </a:r>
            <a:r>
              <a:rPr lang="es-ES" sz="2000" b="1" dirty="0"/>
              <a:t>. Aber Er </a:t>
            </a:r>
            <a:r>
              <a:rPr lang="es-ES" sz="2000" b="1" dirty="0" err="1"/>
              <a:t>ist</a:t>
            </a:r>
            <a:r>
              <a:rPr lang="es-ES" sz="2000" b="1" dirty="0"/>
              <a:t> da.</a:t>
            </a: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249961"/>
            <a:ext cx="8829674" cy="1323439"/>
          </a:xfrm>
          <a:prstGeom prst="rect">
            <a:avLst/>
          </a:prstGeom>
          <a:noFill/>
        </p:spPr>
        <p:txBody>
          <a:bodyPr wrap="square">
            <a:spAutoFit/>
          </a:bodyPr>
          <a:lstStyle/>
          <a:p>
            <a:pPr lvl="0">
              <a:spcBef>
                <a:spcPts val="600"/>
              </a:spcBef>
              <a:defRPr/>
            </a:pPr>
            <a:r>
              <a:rPr lang="de-DE" sz="2000" b="1" dirty="0">
                <a:solidFill>
                  <a:prstClr val="black"/>
                </a:solidFill>
              </a:rPr>
              <a:t>Doch der Sturm überwältigte sie. Der Wind peitschte die Wellen auf, überflutete das Boot und gefährdete ihr Leben. Dann wurde ihnen bewusst: Wo ist JESUS? Schläft Er? Warum hilft Er uns nicht? Kümmert Er sich nicht darum, was mit uns passiert?‘ (Markus 4,35-38).</a:t>
            </a: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959773"/>
            <a:ext cx="4838700" cy="1938992"/>
          </a:xfrm>
          <a:prstGeom prst="rect">
            <a:avLst/>
          </a:prstGeom>
          <a:noFill/>
        </p:spPr>
        <p:txBody>
          <a:bodyPr wrap="square">
            <a:spAutoFit/>
          </a:bodyPr>
          <a:lstStyle/>
          <a:p>
            <a:pPr lvl="0">
              <a:spcBef>
                <a:spcPts val="600"/>
              </a:spcBef>
              <a:defRPr/>
            </a:pPr>
            <a:r>
              <a:rPr lang="de-DE" sz="2000" b="1" dirty="0">
                <a:solidFill>
                  <a:prstClr val="black"/>
                </a:solidFill>
              </a:rPr>
              <a:t>Warte auf den Moment, in dem er unserem Sturm befiehlt: „Schweig und verstumme!" (Mk 4,39</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Er kümmert sich um uns (1. Pe 5,7</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Er kann unsere Stürme beruhigen. Vergiss nicht, Ihn dafür zu preisen (Mk 4,40-41</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57750"/>
            <a:ext cx="8889151" cy="769441"/>
          </a:xfrm>
          <a:prstGeom prst="rect">
            <a:avLst/>
          </a:prstGeom>
          <a:noFill/>
        </p:spPr>
        <p:txBody>
          <a:bodyPr wrap="square">
            <a:spAutoFit/>
          </a:bodyPr>
          <a:lstStyle/>
          <a:p>
            <a:pPr algn="ct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KRANKHEITEN</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ADE1C860-0AE9-FCB5-599E-59DB50474671}"/>
              </a:ext>
            </a:extLst>
          </p:cNvPr>
          <p:cNvSpPr txBox="1"/>
          <p:nvPr/>
        </p:nvSpPr>
        <p:spPr>
          <a:xfrm>
            <a:off x="0" y="554344"/>
            <a:ext cx="8852891" cy="646331"/>
          </a:xfrm>
          <a:prstGeom prst="rect">
            <a:avLst/>
          </a:prstGeom>
          <a:noFill/>
        </p:spPr>
        <p:txBody>
          <a:bodyPr wrap="square">
            <a:spAutoFit/>
          </a:bodyPr>
          <a:lstStyle/>
          <a:p>
            <a:pPr algn="ctr"/>
            <a:r>
              <a:rPr lang="de-DE"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„Denn sie sagte sich: ,Wenn ich nur Seine Kleider berühre, so werde ich gesund‘“</a:t>
            </a: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(Mark 5:28)</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200329"/>
          </a:xfrm>
          <a:prstGeom prst="rect">
            <a:avLst/>
          </a:prstGeom>
          <a:noFill/>
        </p:spPr>
        <p:txBody>
          <a:bodyPr wrap="square" rtlCol="0">
            <a:spAutoFit/>
          </a:bodyPr>
          <a:lstStyle/>
          <a:p>
            <a:pPr>
              <a:spcBef>
                <a:spcPts val="600"/>
              </a:spcBef>
            </a:pPr>
            <a:r>
              <a:rPr lang="de-DE" b="1" dirty="0"/>
              <a:t>Zwölf Jahre lang an Blutungen zu leiden, ohne einen Arzt zu finden, der sie heilen konnte, hatte die Frau mittellos und hoffnungslos zurückgelassen (Mark 5,25-26</a:t>
            </a:r>
            <a:r>
              <a:rPr lang="es-ES" b="1" dirty="0"/>
              <a:t>). </a:t>
            </a:r>
            <a:r>
              <a:rPr lang="de-DE" b="1" dirty="0"/>
              <a:t>Aktuell gibt es Länder, in denen es keine kostenlose medizinische Versorgung gibt, und diese Geschichte könnte immer noch Realität sein.</a:t>
            </a:r>
            <a:endParaRPr lang="es-ES" b="1" dirty="0"/>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43665"/>
            <a:ext cx="4902482" cy="923330"/>
          </a:xfrm>
          <a:prstGeom prst="rect">
            <a:avLst/>
          </a:prstGeom>
          <a:noFill/>
        </p:spPr>
        <p:txBody>
          <a:bodyPr wrap="square">
            <a:spAutoFit/>
          </a:bodyPr>
          <a:lstStyle/>
          <a:p>
            <a:pPr>
              <a:spcBef>
                <a:spcPts val="600"/>
              </a:spcBef>
            </a:pPr>
            <a:r>
              <a:rPr lang="es-ES" b="1" dirty="0"/>
              <a:t>De todas formas, todos podemos enfrentar situaciones en las que la enfermedad nos aprisiona y asfixia, sin encontrar alivio.</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923330"/>
          </a:xfrm>
          <a:prstGeom prst="rect">
            <a:avLst/>
          </a:prstGeom>
          <a:noFill/>
        </p:spPr>
        <p:txBody>
          <a:bodyPr wrap="square">
            <a:spAutoFit/>
          </a:bodyPr>
          <a:lstStyle/>
          <a:p>
            <a:pPr lvl="0">
              <a:spcBef>
                <a:spcPts val="600"/>
              </a:spcBef>
              <a:defRPr/>
            </a:pPr>
            <a:r>
              <a:rPr lang="de-DE" b="1" dirty="0">
                <a:solidFill>
                  <a:prstClr val="black"/>
                </a:solidFill>
              </a:rPr>
              <a:t>Auf jeden Fall lädt JESUS uns ein, unsere Lasten und Sorgen bei Ihm abzuladen</a:t>
            </a:r>
            <a:br>
              <a:rPr lang="de-DE" b="1" dirty="0">
                <a:solidFill>
                  <a:prstClr val="black"/>
                </a:solidFill>
              </a:rPr>
            </a:br>
            <a:r>
              <a:rPr lang="de-DE" b="1" dirty="0">
                <a:solidFill>
                  <a:prstClr val="black"/>
                </a:solidFill>
              </a:rPr>
              <a:t>(Mt. 11,28-30</a:t>
            </a:r>
            <a:r>
              <a:rPr kumimoji="0" lang="es-ES"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86669" y="4419548"/>
            <a:ext cx="4866222" cy="1200329"/>
          </a:xfrm>
          <a:prstGeom prst="rect">
            <a:avLst/>
          </a:prstGeom>
          <a:noFill/>
        </p:spPr>
        <p:txBody>
          <a:bodyPr wrap="square">
            <a:spAutoFit/>
          </a:bodyPr>
          <a:lstStyle/>
          <a:p>
            <a:pPr lvl="0">
              <a:spcBef>
                <a:spcPts val="600"/>
              </a:spcBef>
              <a:defRPr/>
            </a:pPr>
            <a:r>
              <a:rPr lang="de-DE" b="1" dirty="0">
                <a:solidFill>
                  <a:prstClr val="black"/>
                </a:solidFill>
              </a:rPr>
              <a:t>Wir müssen darauf vertrauen, dass JESUS ein direktes Wunder an uns vollbringen kann.Genauso kann er qualifizierte Ärzte einsetzen, um uns zu helfen</a:t>
            </a:r>
            <a:r>
              <a:rPr kumimoji="0" lang="es-ES" b="1" i="0" u="none" strike="noStrike" kern="1200" cap="none" spc="0" normalizeH="0" baseline="0" noProof="0" dirty="0">
                <a:ln>
                  <a:noFill/>
                </a:ln>
                <a:solidFill>
                  <a:prstClr val="black"/>
                </a:solidFill>
                <a:effectLst/>
                <a:uLnTx/>
                <a:uFillTx/>
                <a:latin typeface="Aptos" panose="02110004020202020204"/>
              </a:rPr>
              <a:t>.</a:t>
            </a: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620106"/>
            <a:ext cx="4866222" cy="646331"/>
          </a:xfrm>
          <a:prstGeom prst="rect">
            <a:avLst/>
          </a:prstGeom>
          <a:noFill/>
        </p:spPr>
        <p:txBody>
          <a:bodyPr wrap="square">
            <a:spAutoFit/>
          </a:bodyPr>
          <a:lstStyle/>
          <a:p>
            <a:pPr lvl="0">
              <a:spcBef>
                <a:spcPts val="600"/>
              </a:spcBef>
              <a:defRPr/>
            </a:pPr>
            <a:r>
              <a:rPr lang="de-DE" b="1" dirty="0">
                <a:solidFill>
                  <a:prstClr val="black"/>
                </a:solidFill>
              </a:rPr>
              <a:t>Die Frau sah in Jesus die Lösung, und ihr Glaube rettete sie (Markus 5,27-29</a:t>
            </a:r>
            <a:r>
              <a:rPr kumimoji="0" lang="es-ES"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es-ES" sz="4400" b="1" spc="600" dirty="0" err="1">
                <a:ln w="22225">
                  <a:solidFill>
                    <a:schemeClr val="accent2"/>
                  </a:solidFill>
                  <a:prstDash val="solid"/>
                </a:ln>
                <a:solidFill>
                  <a:schemeClr val="accent2">
                    <a:lumMod val="40000"/>
                    <a:lumOff val="60000"/>
                  </a:schemeClr>
                </a:solidFill>
                <a:effectLst>
                  <a:outerShdw blurRad="38100" dist="38100" dir="2700000" algn="tl">
                    <a:srgbClr val="000000"/>
                  </a:outerShdw>
                </a:effectLst>
              </a:rPr>
              <a:t>UNGLÜCKSFÄLLE</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647349" y="583695"/>
            <a:ext cx="5967663" cy="646331"/>
          </a:xfrm>
          <a:prstGeom prst="rect">
            <a:avLst/>
          </a:prstGeom>
          <a:noFill/>
        </p:spPr>
        <p:txBody>
          <a:bodyPr wrap="square">
            <a:spAutoFit/>
          </a:bodyPr>
          <a:lstStyle/>
          <a:p>
            <a:pPr algn="ctr"/>
            <a:r>
              <a:rPr lang="de-DE" b="1" dirty="0">
                <a:solidFill>
                  <a:srgbClr val="D8BEFF"/>
                </a:solidFill>
                <a:effectLst>
                  <a:outerShdw blurRad="38100" dist="38100" dir="2700000" algn="tl">
                    <a:srgbClr val="000000"/>
                  </a:outerShdw>
                </a:effectLst>
                <a:latin typeface="Comic Sans MS" panose="030F0702030302020204" pitchFamily="66" charset="0"/>
              </a:rPr>
              <a:t>„Nachdem meine Haut so zerschlagen ist, werde ich ohne mein Fleisch Gott sehen“</a:t>
            </a:r>
            <a:r>
              <a:rPr lang="es-ES" b="1" dirty="0">
                <a:solidFill>
                  <a:srgbClr val="D8BEFF"/>
                </a:solidFill>
                <a:effectLst>
                  <a:outerShdw blurRad="38100" dist="38100" dir="2700000" algn="tl">
                    <a:srgbClr val="000000"/>
                  </a:outerShdw>
                </a:effectLst>
                <a:latin typeface="Comic Sans MS" panose="030F0702030302020204" pitchFamily="66" charset="0"/>
              </a:rPr>
              <a:t> </a:t>
            </a:r>
            <a:r>
              <a:rPr lang="es-ES" sz="1400" b="1" dirty="0">
                <a:solidFill>
                  <a:srgbClr val="D8BEFF"/>
                </a:solidFill>
                <a:effectLst>
                  <a:outerShdw blurRad="38100" dist="38100" dir="2700000" algn="tl">
                    <a:srgbClr val="000000"/>
                  </a:outerShdw>
                </a:effectLst>
                <a:latin typeface="Comic Sans MS" panose="030F0702030302020204" pitchFamily="66" charset="0"/>
              </a:rPr>
              <a:t>(Hiob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de-DE" sz="2000" b="1" dirty="0"/>
              <a:t>Krieg, Gewalt und Naturkatastrophen veränderten Hiobs Leben grundlegend (Hiob 1,13-19</a:t>
            </a:r>
            <a:r>
              <a:rPr lang="es-ES" sz="2000" b="1" dirty="0"/>
              <a:t>). </a:t>
            </a:r>
            <a:r>
              <a:rPr lang="de-DE" sz="2000" b="1" dirty="0"/>
              <a:t>Wir alle sind Katastrophen ausgesetzt (natürliche Ursachen oder durch das Böse entfacht), das in dieser Welt herrscht.</a:t>
            </a: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2817588756"/>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707193"/>
            <a:ext cx="5579444" cy="1938992"/>
          </a:xfrm>
          <a:prstGeom prst="rect">
            <a:avLst/>
          </a:prstGeom>
          <a:noFill/>
        </p:spPr>
        <p:txBody>
          <a:bodyPr wrap="square" rtlCol="0">
            <a:spAutoFit/>
          </a:bodyPr>
          <a:lstStyle/>
          <a:p>
            <a:pPr>
              <a:spcBef>
                <a:spcPts val="600"/>
              </a:spcBef>
            </a:pPr>
            <a:r>
              <a:rPr lang="de-DE" sz="2000" b="1" dirty="0"/>
              <a:t>Wenn wir nicht den Mut verlieren, werden wir sehen, dass GOTT selbst in unseren härtesten Prüfungen immer da ist. Er liebt uns und stärkt uns, Kraft aus Schwäche, Mut aus Entmutigung und Hoffnung aus der Katastrophe zu ziehen(Joel 3,10; Römer 5,3-5).</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400110"/>
          </a:xfrm>
          <a:prstGeom prst="rect">
            <a:avLst/>
          </a:prstGeom>
          <a:noFill/>
        </p:spPr>
        <p:txBody>
          <a:bodyPr wrap="square">
            <a:spAutoFit/>
          </a:bodyPr>
          <a:lstStyle/>
          <a:p>
            <a:pPr lvl="0">
              <a:spcBef>
                <a:spcPts val="600"/>
              </a:spcBef>
              <a:defRPr/>
            </a:pPr>
            <a:r>
              <a:rPr lang="es-ES" sz="2000" b="1" dirty="0">
                <a:solidFill>
                  <a:prstClr val="black"/>
                </a:solidFill>
              </a:rPr>
              <a:t>Wie </a:t>
            </a:r>
            <a:r>
              <a:rPr lang="es-ES" sz="2000" b="1" dirty="0" err="1">
                <a:solidFill>
                  <a:prstClr val="black"/>
                </a:solidFill>
              </a:rPr>
              <a:t>würden</a:t>
            </a:r>
            <a:r>
              <a:rPr lang="es-ES" sz="2000" b="1" dirty="0">
                <a:solidFill>
                  <a:prstClr val="black"/>
                </a:solidFill>
              </a:rPr>
              <a:t> </a:t>
            </a:r>
            <a:r>
              <a:rPr lang="es-ES" sz="2000" b="1" dirty="0" err="1">
                <a:solidFill>
                  <a:prstClr val="black"/>
                </a:solidFill>
              </a:rPr>
              <a:t>wir</a:t>
            </a:r>
            <a:r>
              <a:rPr lang="es-ES" sz="2000" b="1" dirty="0">
                <a:solidFill>
                  <a:prstClr val="black"/>
                </a:solidFill>
              </a:rPr>
              <a:t> </a:t>
            </a:r>
            <a:r>
              <a:rPr lang="es-ES" sz="2000" b="1" dirty="0" err="1">
                <a:solidFill>
                  <a:prstClr val="black"/>
                </a:solidFill>
              </a:rPr>
              <a:t>reagieren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s-ES" sz="2000" b="1" dirty="0">
                <a:solidFill>
                  <a:prstClr val="black"/>
                </a:solidFill>
              </a:rPr>
              <a:t>Wie </a:t>
            </a:r>
            <a:r>
              <a:rPr lang="es-ES" sz="2000" b="1" dirty="0" err="1">
                <a:solidFill>
                  <a:prstClr val="black"/>
                </a:solidFill>
              </a:rPr>
              <a:t>reagierte</a:t>
            </a:r>
            <a:r>
              <a:rPr lang="es-ES" sz="2000" b="1" dirty="0">
                <a:solidFill>
                  <a:prstClr val="black"/>
                </a:solidFill>
              </a:rPr>
              <a:t> Hiob</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598057"/>
            <a:ext cx="5579444" cy="1323439"/>
          </a:xfrm>
          <a:prstGeom prst="rect">
            <a:avLst/>
          </a:prstGeom>
          <a:noFill/>
        </p:spPr>
        <p:txBody>
          <a:bodyPr wrap="square">
            <a:spAutoFit/>
          </a:bodyPr>
          <a:lstStyle/>
          <a:p>
            <a:pPr lvl="0">
              <a:spcBef>
                <a:spcPts val="600"/>
              </a:spcBef>
              <a:defRPr/>
            </a:pPr>
            <a:r>
              <a:rPr lang="de-DE" sz="2000" b="1" dirty="0">
                <a:solidFill>
                  <a:prstClr val="black"/>
                </a:solidFill>
              </a:rPr>
              <a:t>Wenn du schwierige Zeiten durchmachst, denke darüber nach, dass GOTTES LIEBE und FÜRSORGE für dich das Sicherste und Stabilste in deinem Leben sind.</a:t>
            </a: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es-ES" sz="4400" b="1" spc="60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ENTTÄUSCHUNGEN</a:t>
            </a:r>
            <a:endPar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de-DE" dirty="0">
                <a:solidFill>
                  <a:schemeClr val="accent3">
                    <a:lumMod val="75000"/>
                  </a:schemeClr>
                </a:solidFill>
                <a:effectLst>
                  <a:glow rad="101600">
                    <a:schemeClr val="bg2">
                      <a:lumMod val="20000"/>
                      <a:lumOff val="80000"/>
                    </a:schemeClr>
                  </a:glow>
                  <a:outerShdw blurRad="38100" dist="38100" dir="2700000" algn="tl">
                    <a:srgbClr val="000000"/>
                  </a:outerShdw>
                </a:effectLst>
              </a:rPr>
              <a:t>„Wir aber hofften, er sei es, der Israel erlösen werde…“</a:t>
            </a:r>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 (Luk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707886"/>
          </a:xfrm>
          <a:prstGeom prst="rect">
            <a:avLst/>
          </a:prstGeom>
          <a:noFill/>
        </p:spPr>
        <p:txBody>
          <a:bodyPr wrap="square" rtlCol="0">
            <a:spAutoFit/>
          </a:bodyPr>
          <a:lstStyle/>
          <a:p>
            <a:pPr>
              <a:spcBef>
                <a:spcPts val="600"/>
              </a:spcBef>
            </a:pPr>
            <a:r>
              <a:rPr lang="de-DE" sz="2000" b="1" dirty="0"/>
              <a:t>Die Aussicht: Jesus ist der Messias, der Israel erlösen wird. Die Realität: Er ist gestorben (Lk 24,18-21).</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2159630247"/>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556887"/>
            <a:ext cx="7976134" cy="1323439"/>
          </a:xfrm>
          <a:prstGeom prst="rect">
            <a:avLst/>
          </a:prstGeom>
          <a:noFill/>
        </p:spPr>
        <p:txBody>
          <a:bodyPr wrap="square">
            <a:spAutoFit/>
          </a:bodyPr>
          <a:lstStyle/>
          <a:p>
            <a:pPr lvl="0">
              <a:spcBef>
                <a:spcPts val="600"/>
              </a:spcBef>
              <a:defRPr/>
            </a:pPr>
            <a:r>
              <a:rPr lang="de-DE" sz="2000" b="1" dirty="0">
                <a:solidFill>
                  <a:prstClr val="black"/>
                </a:solidFill>
              </a:rPr>
              <a:t>Geduldig half JESUS ihnen, ihre Hoffnung wiederzufinden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Schließlich „wurden ihnen die Augen geöffnet“ (Lukas 24,29-32)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Sie rannten los, um diejenigen zu ermutigen, die noch enttäuscht waren (Lukas 24,33–35</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Was können wir aus ihrer Erfahrung lernen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864390"/>
            <a:ext cx="7976135" cy="707886"/>
          </a:xfrm>
          <a:prstGeom prst="rect">
            <a:avLst/>
          </a:prstGeom>
          <a:noFill/>
        </p:spPr>
        <p:txBody>
          <a:bodyPr wrap="square">
            <a:spAutoFit/>
          </a:bodyPr>
          <a:lstStyle/>
          <a:p>
            <a:pPr lvl="0">
              <a:spcBef>
                <a:spcPts val="600"/>
              </a:spcBef>
              <a:defRPr/>
            </a:pPr>
            <a:r>
              <a:rPr lang="de-DE" sz="2000" b="1" dirty="0">
                <a:solidFill>
                  <a:prstClr val="black"/>
                </a:solidFill>
              </a:rPr>
              <a:t>Ihre Enttäuschung war so groß, dass sie selbst den klarsten Beweis für JESU Auferstehung nicht erkennen konnten (Lk 24,22-24).</a:t>
            </a: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rgbClr val="FFFFFF"/>
                </a:solidFill>
                <a:effectLst>
                  <a:outerShdw dist="38100" dir="2700000" algn="tl" rotWithShape="0">
                    <a:schemeClr val="accent2"/>
                  </a:outerShdw>
                </a:effectLst>
              </a:rPr>
              <a:t>JESUS </a:t>
            </a:r>
            <a:r>
              <a:rPr lang="es-ES" sz="4800" b="1" spc="600" dirty="0" err="1">
                <a:ln w="6600">
                  <a:solidFill>
                    <a:schemeClr val="accent2"/>
                  </a:solidFill>
                  <a:prstDash val="solid"/>
                </a:ln>
                <a:solidFill>
                  <a:srgbClr val="FFFFFF"/>
                </a:solidFill>
                <a:effectLst>
                  <a:outerShdw dist="38100" dir="2700000" algn="tl" rotWithShape="0">
                    <a:schemeClr val="accent2"/>
                  </a:outerShdw>
                </a:effectLst>
              </a:rPr>
              <a:t>SEHEN</a:t>
            </a:r>
            <a:endParaRPr lang="es-ES" sz="48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de-DE"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„Denn ich bin überzeugt, dass dieser Zeit Leiden nicht ins Gewicht fallen gegenüber der Herrlichkeit, die an uns offenbart werden soll“</a:t>
            </a:r>
            <a:r>
              <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(Römer 8:18)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0" y="1447255"/>
            <a:ext cx="3975234" cy="1015663"/>
          </a:xfrm>
          <a:prstGeom prst="rect">
            <a:avLst/>
          </a:prstGeom>
          <a:noFill/>
        </p:spPr>
        <p:txBody>
          <a:bodyPr wrap="square" rtlCol="0">
            <a:spAutoFit/>
          </a:bodyPr>
          <a:lstStyle/>
          <a:p>
            <a:pPr>
              <a:spcBef>
                <a:spcPts val="600"/>
              </a:spcBef>
            </a:pPr>
            <a:r>
              <a:rPr lang="de-DE" sz="2000" b="1" dirty="0"/>
              <a:t>Als Ellen G. White in tiefster Verzweiflung war, hatte sie </a:t>
            </a:r>
            <a:br>
              <a:rPr lang="de-DE" sz="2000" b="1" dirty="0"/>
            </a:br>
            <a:r>
              <a:rPr lang="de-DE" sz="2000" b="1" dirty="0"/>
              <a:t>eine Vision, in der sie JESUS sah.</a:t>
            </a:r>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0" y="5598320"/>
            <a:ext cx="3975234" cy="1323439"/>
          </a:xfrm>
          <a:prstGeom prst="rect">
            <a:avLst/>
          </a:prstGeom>
          <a:noFill/>
        </p:spPr>
        <p:txBody>
          <a:bodyPr wrap="square">
            <a:spAutoFit/>
          </a:bodyPr>
          <a:lstStyle/>
          <a:p>
            <a:pPr lvl="0">
              <a:spcBef>
                <a:spcPts val="600"/>
              </a:spcBef>
              <a:defRPr/>
            </a:pPr>
            <a:r>
              <a:rPr lang="de-DE" sz="2000" b="1" dirty="0">
                <a:solidFill>
                  <a:prstClr val="black"/>
                </a:solidFill>
              </a:rPr>
              <a:t>Dieser Traum gab ihr Hoffnung</a:t>
            </a:r>
            <a:br>
              <a:rPr lang="de-DE" sz="2000" b="1" dirty="0">
                <a:solidFill>
                  <a:prstClr val="black"/>
                </a:solidFill>
              </a:rPr>
            </a:br>
            <a:r>
              <a:rPr lang="de-DE" sz="2000" b="1" dirty="0">
                <a:solidFill>
                  <a:prstClr val="black"/>
                </a:solidFill>
              </a:rPr>
              <a:t>und Glauben und die Gewissheit, dass sie GOTT vertrauen konnte.</a:t>
            </a:r>
          </a:p>
        </p:txBody>
      </p:sp>
      <p:sp>
        <p:nvSpPr>
          <p:cNvPr id="8" name="CuadroTexto 7">
            <a:extLst>
              <a:ext uri="{FF2B5EF4-FFF2-40B4-BE49-F238E27FC236}">
                <a16:creationId xmlns:a16="http://schemas.microsoft.com/office/drawing/2014/main" id="{E8512112-DE5A-B94A-DCBC-028A2D546707}"/>
              </a:ext>
            </a:extLst>
          </p:cNvPr>
          <p:cNvSpPr txBox="1"/>
          <p:nvPr/>
        </p:nvSpPr>
        <p:spPr>
          <a:xfrm>
            <a:off x="0" y="4214632"/>
            <a:ext cx="3975234" cy="1323439"/>
          </a:xfrm>
          <a:prstGeom prst="rect">
            <a:avLst/>
          </a:prstGeom>
          <a:noFill/>
        </p:spPr>
        <p:txBody>
          <a:bodyPr wrap="square">
            <a:spAutoFit/>
          </a:bodyPr>
          <a:lstStyle/>
          <a:p>
            <a:pPr lvl="0">
              <a:spcBef>
                <a:spcPts val="600"/>
              </a:spcBef>
              <a:defRPr/>
            </a:pPr>
            <a:r>
              <a:rPr lang="de-DE" sz="2000" b="1" dirty="0">
                <a:solidFill>
                  <a:prstClr val="black"/>
                </a:solidFill>
              </a:rPr>
              <a:t>Sie sah herrliche Szenen und es schien ihr, als hätte sie die Sicherheit und den Frieden des Himmels erlangt.</a:t>
            </a:r>
          </a:p>
        </p:txBody>
      </p:sp>
      <p:sp>
        <p:nvSpPr>
          <p:cNvPr id="10" name="CuadroTexto 9">
            <a:extLst>
              <a:ext uri="{FF2B5EF4-FFF2-40B4-BE49-F238E27FC236}">
                <a16:creationId xmlns:a16="http://schemas.microsoft.com/office/drawing/2014/main" id="{95081AAA-5FC2-1490-440D-C73E94D3697C}"/>
              </a:ext>
            </a:extLst>
          </p:cNvPr>
          <p:cNvSpPr txBox="1"/>
          <p:nvPr/>
        </p:nvSpPr>
        <p:spPr>
          <a:xfrm>
            <a:off x="0" y="2523167"/>
            <a:ext cx="3975234" cy="1631216"/>
          </a:xfrm>
          <a:prstGeom prst="rect">
            <a:avLst/>
          </a:prstGeom>
          <a:noFill/>
        </p:spPr>
        <p:txBody>
          <a:bodyPr wrap="square">
            <a:spAutoFit/>
          </a:bodyPr>
          <a:lstStyle/>
          <a:p>
            <a:pPr lvl="0">
              <a:spcBef>
                <a:spcPts val="600"/>
              </a:spcBef>
              <a:defRPr/>
            </a:pPr>
            <a:r>
              <a:rPr lang="de-DE" sz="2000" b="1" dirty="0">
                <a:solidFill>
                  <a:prstClr val="black"/>
                </a:solidFill>
              </a:rPr>
              <a:t>Sie erkannte, dass Er alles verstand, was sie durchmachte. Einmal legte JESUS Seine Hand auf ihren Kopf und sagte zu ihr: "Hab keine Angst."</a:t>
            </a: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119795"/>
            <a:ext cx="3669633" cy="1938992"/>
          </a:xfrm>
          <a:custGeom>
            <a:avLst/>
            <a:gdLst>
              <a:gd name="csX0" fmla="*/ 0 w 3669633"/>
              <a:gd name="csY0" fmla="*/ 0 h 1938992"/>
              <a:gd name="csX1" fmla="*/ 597626 w 3669633"/>
              <a:gd name="csY1" fmla="*/ 0 h 1938992"/>
              <a:gd name="csX2" fmla="*/ 1195252 w 3669633"/>
              <a:gd name="csY2" fmla="*/ 0 h 1938992"/>
              <a:gd name="csX3" fmla="*/ 1682789 w 3669633"/>
              <a:gd name="csY3" fmla="*/ 0 h 1938992"/>
              <a:gd name="csX4" fmla="*/ 2243718 w 3669633"/>
              <a:gd name="csY4" fmla="*/ 0 h 1938992"/>
              <a:gd name="csX5" fmla="*/ 2841344 w 3669633"/>
              <a:gd name="csY5" fmla="*/ 0 h 1938992"/>
              <a:gd name="csX6" fmla="*/ 3669633 w 3669633"/>
              <a:gd name="csY6" fmla="*/ 0 h 1938992"/>
              <a:gd name="csX7" fmla="*/ 3669633 w 3669633"/>
              <a:gd name="csY7" fmla="*/ 484748 h 1938992"/>
              <a:gd name="csX8" fmla="*/ 3669633 w 3669633"/>
              <a:gd name="csY8" fmla="*/ 950106 h 1938992"/>
              <a:gd name="csX9" fmla="*/ 3669633 w 3669633"/>
              <a:gd name="csY9" fmla="*/ 1396074 h 1938992"/>
              <a:gd name="csX10" fmla="*/ 3669633 w 3669633"/>
              <a:gd name="csY10" fmla="*/ 1938992 h 1938992"/>
              <a:gd name="csX11" fmla="*/ 3072007 w 3669633"/>
              <a:gd name="csY11" fmla="*/ 1938992 h 1938992"/>
              <a:gd name="csX12" fmla="*/ 2584470 w 3669633"/>
              <a:gd name="csY12" fmla="*/ 1938992 h 1938992"/>
              <a:gd name="csX13" fmla="*/ 1986844 w 3669633"/>
              <a:gd name="csY13" fmla="*/ 1938992 h 1938992"/>
              <a:gd name="csX14" fmla="*/ 1425915 w 3669633"/>
              <a:gd name="csY14" fmla="*/ 1938992 h 1938992"/>
              <a:gd name="csX15" fmla="*/ 938378 w 3669633"/>
              <a:gd name="csY15" fmla="*/ 1938992 h 1938992"/>
              <a:gd name="csX16" fmla="*/ 0 w 3669633"/>
              <a:gd name="csY16" fmla="*/ 1938992 h 1938992"/>
              <a:gd name="csX17" fmla="*/ 0 w 3669633"/>
              <a:gd name="csY17" fmla="*/ 1512414 h 1938992"/>
              <a:gd name="csX18" fmla="*/ 0 w 3669633"/>
              <a:gd name="csY18" fmla="*/ 988886 h 1938992"/>
              <a:gd name="csX19" fmla="*/ 0 w 3669633"/>
              <a:gd name="csY19" fmla="*/ 484748 h 1938992"/>
              <a:gd name="csX20" fmla="*/ 0 w 3669633"/>
              <a:gd name="csY20" fmla="*/ 0 h 19389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69633" h="1938992"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672227" y="120617"/>
                  <a:pt x="3649723" y="243182"/>
                  <a:pt x="3669633" y="484748"/>
                </a:cubicBezTo>
                <a:cubicBezTo>
                  <a:pt x="3689543" y="726314"/>
                  <a:pt x="3628729" y="758557"/>
                  <a:pt x="3669633" y="950106"/>
                </a:cubicBezTo>
                <a:cubicBezTo>
                  <a:pt x="3710537" y="1141655"/>
                  <a:pt x="3620322" y="1242854"/>
                  <a:pt x="3669633" y="1396074"/>
                </a:cubicBezTo>
                <a:cubicBezTo>
                  <a:pt x="3718944" y="1549294"/>
                  <a:pt x="3621858" y="1787770"/>
                  <a:pt x="3669633" y="1938992"/>
                </a:cubicBezTo>
                <a:cubicBezTo>
                  <a:pt x="3525461" y="1956150"/>
                  <a:pt x="3250740" y="1885577"/>
                  <a:pt x="3072007" y="1938992"/>
                </a:cubicBezTo>
                <a:cubicBezTo>
                  <a:pt x="2893274" y="1992407"/>
                  <a:pt x="2685870" y="1902655"/>
                  <a:pt x="2584470" y="1938992"/>
                </a:cubicBezTo>
                <a:cubicBezTo>
                  <a:pt x="2483070" y="1975329"/>
                  <a:pt x="2209502" y="1875820"/>
                  <a:pt x="1986844" y="1938992"/>
                </a:cubicBezTo>
                <a:cubicBezTo>
                  <a:pt x="1764186" y="2002164"/>
                  <a:pt x="1591448" y="1912760"/>
                  <a:pt x="1425915" y="1938992"/>
                </a:cubicBezTo>
                <a:cubicBezTo>
                  <a:pt x="1260382" y="1965224"/>
                  <a:pt x="1178498" y="1906233"/>
                  <a:pt x="938378" y="1938992"/>
                </a:cubicBezTo>
                <a:cubicBezTo>
                  <a:pt x="698258" y="1971751"/>
                  <a:pt x="392851" y="1840809"/>
                  <a:pt x="0" y="1938992"/>
                </a:cubicBezTo>
                <a:cubicBezTo>
                  <a:pt x="-20187" y="1846724"/>
                  <a:pt x="39357" y="1662515"/>
                  <a:pt x="0" y="1512414"/>
                </a:cubicBezTo>
                <a:cubicBezTo>
                  <a:pt x="-39357" y="1362313"/>
                  <a:pt x="62100" y="1230680"/>
                  <a:pt x="0" y="988886"/>
                </a:cubicBezTo>
                <a:cubicBezTo>
                  <a:pt x="-62100" y="747092"/>
                  <a:pt x="38812" y="709518"/>
                  <a:pt x="0" y="484748"/>
                </a:cubicBezTo>
                <a:cubicBezTo>
                  <a:pt x="-38812" y="259978"/>
                  <a:pt x="39665" y="112200"/>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de-DE" sz="2000" b="1" dirty="0">
                <a:solidFill>
                  <a:schemeClr val="accent3">
                    <a:lumMod val="75000"/>
                  </a:schemeClr>
                </a:solidFill>
                <a:latin typeface="Comic Sans MS" panose="030F0702030302020204" pitchFamily="66" charset="0"/>
              </a:rPr>
              <a:t>„Wir wissen aber, dass denen, die GOTT lieben, alle Dinge zum Besten dienen, denen, die nach Seinem Ratschluss berufen sind“</a:t>
            </a:r>
            <a:r>
              <a:rPr lang="es-ES" sz="2000" b="1" dirty="0">
                <a:solidFill>
                  <a:schemeClr val="accent3">
                    <a:lumMod val="75000"/>
                  </a:schemeClr>
                </a:solidFill>
                <a:latin typeface="Comic Sans MS" panose="030F0702030302020204" pitchFamily="66" charset="0"/>
              </a:rPr>
              <a:t> </a:t>
            </a:r>
            <a:r>
              <a:rPr lang="es-ES" sz="1600" b="1" dirty="0">
                <a:solidFill>
                  <a:schemeClr val="accent3">
                    <a:lumMod val="75000"/>
                  </a:schemeClr>
                </a:solidFill>
                <a:latin typeface="Comic Sans MS" panose="030F0702030302020204" pitchFamily="66" charset="0"/>
              </a:rPr>
              <a:t>(Römer 8,28)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de-DE" sz="2000" b="1" dirty="0">
                <a:solidFill>
                  <a:schemeClr val="accent1">
                    <a:lumMod val="50000"/>
                  </a:schemeClr>
                </a:solidFill>
                <a:latin typeface="Comic Sans MS" panose="030F0702030302020204" pitchFamily="66" charset="0"/>
              </a:rPr>
              <a:t>„Sorgt euch um nichts, sondern in allen Dingen lasst eure Bitten in Gebet und Flehen mit Danksagung vor GOTT kundwerden!  Und der Friede GOTTES, der höher ist als alle Vernunft, wird eure Herzen und Sinne bewahren in CHRISTUS JESUS“</a:t>
            </a:r>
            <a:r>
              <a:rPr lang="es-ES" sz="2000" b="1" dirty="0">
                <a:solidFill>
                  <a:schemeClr val="accent1">
                    <a:lumMod val="50000"/>
                  </a:schemeClr>
                </a:solidFill>
                <a:latin typeface="Comic Sans MS" panose="030F0702030302020204" pitchFamily="66" charset="0"/>
              </a:rPr>
              <a:t> </a:t>
            </a:r>
            <a:r>
              <a:rPr lang="es-ES" sz="1600" b="1" dirty="0">
                <a:solidFill>
                  <a:schemeClr val="accent1">
                    <a:lumMod val="50000"/>
                  </a:schemeClr>
                </a:solidFill>
                <a:latin typeface="Comic Sans MS" panose="030F0702030302020204" pitchFamily="66" charset="0"/>
              </a:rPr>
              <a:t>(</a:t>
            </a:r>
            <a:r>
              <a:rPr lang="es-ES" sz="1600" b="1" dirty="0" err="1">
                <a:solidFill>
                  <a:schemeClr val="accent1">
                    <a:lumMod val="50000"/>
                  </a:schemeClr>
                </a:solidFill>
                <a:latin typeface="Comic Sans MS" panose="030F0702030302020204" pitchFamily="66" charset="0"/>
              </a:rPr>
              <a:t>Philipper</a:t>
            </a:r>
            <a:r>
              <a:rPr lang="es-ES" sz="1600" b="1" dirty="0">
                <a:solidFill>
                  <a:schemeClr val="accent1">
                    <a:lumMod val="50000"/>
                  </a:schemeClr>
                </a:solidFill>
                <a:latin typeface="Comic Sans MS" panose="030F0702030302020204" pitchFamily="66" charset="0"/>
              </a:rPr>
              <a:t>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156539"/>
            <a:ext cx="6121268" cy="3477875"/>
          </a:xfrm>
          <a:custGeom>
            <a:avLst/>
            <a:gdLst>
              <a:gd name="csX0" fmla="*/ 0 w 6121268"/>
              <a:gd name="csY0" fmla="*/ 0 h 3477875"/>
              <a:gd name="csX1" fmla="*/ 556479 w 6121268"/>
              <a:gd name="csY1" fmla="*/ 0 h 3477875"/>
              <a:gd name="csX2" fmla="*/ 1051745 w 6121268"/>
              <a:gd name="csY2" fmla="*/ 0 h 3477875"/>
              <a:gd name="csX3" fmla="*/ 1608224 w 6121268"/>
              <a:gd name="csY3" fmla="*/ 0 h 3477875"/>
              <a:gd name="csX4" fmla="*/ 2287128 w 6121268"/>
              <a:gd name="csY4" fmla="*/ 0 h 3477875"/>
              <a:gd name="csX5" fmla="*/ 2904820 w 6121268"/>
              <a:gd name="csY5" fmla="*/ 0 h 3477875"/>
              <a:gd name="csX6" fmla="*/ 3461299 w 6121268"/>
              <a:gd name="csY6" fmla="*/ 0 h 3477875"/>
              <a:gd name="csX7" fmla="*/ 3834140 w 6121268"/>
              <a:gd name="csY7" fmla="*/ 0 h 3477875"/>
              <a:gd name="csX8" fmla="*/ 4268193 w 6121268"/>
              <a:gd name="csY8" fmla="*/ 0 h 3477875"/>
              <a:gd name="csX9" fmla="*/ 4702247 w 6121268"/>
              <a:gd name="csY9" fmla="*/ 0 h 3477875"/>
              <a:gd name="csX10" fmla="*/ 5136300 w 6121268"/>
              <a:gd name="csY10" fmla="*/ 0 h 3477875"/>
              <a:gd name="csX11" fmla="*/ 5509141 w 6121268"/>
              <a:gd name="csY11" fmla="*/ 0 h 3477875"/>
              <a:gd name="csX12" fmla="*/ 6121268 w 6121268"/>
              <a:gd name="csY12" fmla="*/ 0 h 3477875"/>
              <a:gd name="csX13" fmla="*/ 6121268 w 6121268"/>
              <a:gd name="csY13" fmla="*/ 579646 h 3477875"/>
              <a:gd name="csX14" fmla="*/ 6121268 w 6121268"/>
              <a:gd name="csY14" fmla="*/ 1124513 h 3477875"/>
              <a:gd name="csX15" fmla="*/ 6121268 w 6121268"/>
              <a:gd name="csY15" fmla="*/ 1773716 h 3477875"/>
              <a:gd name="csX16" fmla="*/ 6121268 w 6121268"/>
              <a:gd name="csY16" fmla="*/ 2388141 h 3477875"/>
              <a:gd name="csX17" fmla="*/ 6121268 w 6121268"/>
              <a:gd name="csY17" fmla="*/ 2863450 h 3477875"/>
              <a:gd name="csX18" fmla="*/ 6121268 w 6121268"/>
              <a:gd name="csY18" fmla="*/ 3477875 h 3477875"/>
              <a:gd name="csX19" fmla="*/ 5626002 w 6121268"/>
              <a:gd name="csY19" fmla="*/ 3477875 h 3477875"/>
              <a:gd name="csX20" fmla="*/ 5008310 w 6121268"/>
              <a:gd name="csY20" fmla="*/ 3477875 h 3477875"/>
              <a:gd name="csX21" fmla="*/ 4635469 w 6121268"/>
              <a:gd name="csY21" fmla="*/ 3477875 h 3477875"/>
              <a:gd name="csX22" fmla="*/ 4017778 w 6121268"/>
              <a:gd name="csY22" fmla="*/ 3477875 h 3477875"/>
              <a:gd name="csX23" fmla="*/ 3583724 w 6121268"/>
              <a:gd name="csY23" fmla="*/ 3477875 h 3477875"/>
              <a:gd name="csX24" fmla="*/ 2904820 w 6121268"/>
              <a:gd name="csY24" fmla="*/ 3477875 h 3477875"/>
              <a:gd name="csX25" fmla="*/ 2470766 w 6121268"/>
              <a:gd name="csY25" fmla="*/ 3477875 h 3477875"/>
              <a:gd name="csX26" fmla="*/ 2097925 w 6121268"/>
              <a:gd name="csY26" fmla="*/ 3477875 h 3477875"/>
              <a:gd name="csX27" fmla="*/ 1602659 w 6121268"/>
              <a:gd name="csY27" fmla="*/ 3477875 h 3477875"/>
              <a:gd name="csX28" fmla="*/ 1046180 w 6121268"/>
              <a:gd name="csY28" fmla="*/ 3477875 h 3477875"/>
              <a:gd name="csX29" fmla="*/ 0 w 6121268"/>
              <a:gd name="csY29" fmla="*/ 3477875 h 3477875"/>
              <a:gd name="csX30" fmla="*/ 0 w 6121268"/>
              <a:gd name="csY30" fmla="*/ 2967787 h 3477875"/>
              <a:gd name="csX31" fmla="*/ 0 w 6121268"/>
              <a:gd name="csY31" fmla="*/ 2388141 h 3477875"/>
              <a:gd name="csX32" fmla="*/ 0 w 6121268"/>
              <a:gd name="csY32" fmla="*/ 1738938 h 3477875"/>
              <a:gd name="csX33" fmla="*/ 0 w 6121268"/>
              <a:gd name="csY33" fmla="*/ 1124513 h 3477875"/>
              <a:gd name="csX34" fmla="*/ 0 w 6121268"/>
              <a:gd name="csY34" fmla="*/ 510088 h 3477875"/>
              <a:gd name="csX35" fmla="*/ 0 w 6121268"/>
              <a:gd name="csY35" fmla="*/ 0 h 34778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6121268" h="3477875" extrusionOk="0">
                <a:moveTo>
                  <a:pt x="0" y="0"/>
                </a:moveTo>
                <a:cubicBezTo>
                  <a:pt x="248795" y="-21729"/>
                  <a:pt x="388061" y="22922"/>
                  <a:pt x="556479" y="0"/>
                </a:cubicBezTo>
                <a:cubicBezTo>
                  <a:pt x="724897" y="-22922"/>
                  <a:pt x="814046" y="33403"/>
                  <a:pt x="1051745" y="0"/>
                </a:cubicBezTo>
                <a:cubicBezTo>
                  <a:pt x="1289444" y="-33403"/>
                  <a:pt x="1448676" y="56283"/>
                  <a:pt x="1608224" y="0"/>
                </a:cubicBezTo>
                <a:cubicBezTo>
                  <a:pt x="1767772" y="-56283"/>
                  <a:pt x="2027000" y="53044"/>
                  <a:pt x="2287128" y="0"/>
                </a:cubicBezTo>
                <a:cubicBezTo>
                  <a:pt x="2547256" y="-53044"/>
                  <a:pt x="2599008" y="37131"/>
                  <a:pt x="2904820" y="0"/>
                </a:cubicBezTo>
                <a:cubicBezTo>
                  <a:pt x="3210632" y="-37131"/>
                  <a:pt x="3270205" y="11997"/>
                  <a:pt x="3461299" y="0"/>
                </a:cubicBezTo>
                <a:cubicBezTo>
                  <a:pt x="3652393" y="-11997"/>
                  <a:pt x="3655040" y="41163"/>
                  <a:pt x="3834140" y="0"/>
                </a:cubicBezTo>
                <a:cubicBezTo>
                  <a:pt x="4013240" y="-41163"/>
                  <a:pt x="4155968" y="18376"/>
                  <a:pt x="4268193" y="0"/>
                </a:cubicBezTo>
                <a:cubicBezTo>
                  <a:pt x="4380418" y="-18376"/>
                  <a:pt x="4507705" y="23303"/>
                  <a:pt x="4702247" y="0"/>
                </a:cubicBezTo>
                <a:cubicBezTo>
                  <a:pt x="4896789" y="-23303"/>
                  <a:pt x="4994794" y="31608"/>
                  <a:pt x="5136300" y="0"/>
                </a:cubicBezTo>
                <a:cubicBezTo>
                  <a:pt x="5277806" y="-31608"/>
                  <a:pt x="5430254" y="41513"/>
                  <a:pt x="5509141" y="0"/>
                </a:cubicBezTo>
                <a:cubicBezTo>
                  <a:pt x="5588028" y="-41513"/>
                  <a:pt x="5820907" y="40683"/>
                  <a:pt x="6121268" y="0"/>
                </a:cubicBezTo>
                <a:cubicBezTo>
                  <a:pt x="6162961" y="197938"/>
                  <a:pt x="6060951" y="300426"/>
                  <a:pt x="6121268" y="579646"/>
                </a:cubicBezTo>
                <a:cubicBezTo>
                  <a:pt x="6181585" y="858866"/>
                  <a:pt x="6103969" y="942217"/>
                  <a:pt x="6121268" y="1124513"/>
                </a:cubicBezTo>
                <a:cubicBezTo>
                  <a:pt x="6138567" y="1306809"/>
                  <a:pt x="6088148" y="1460775"/>
                  <a:pt x="6121268" y="1773716"/>
                </a:cubicBezTo>
                <a:cubicBezTo>
                  <a:pt x="6154388" y="2086657"/>
                  <a:pt x="6074443" y="2150301"/>
                  <a:pt x="6121268" y="2388141"/>
                </a:cubicBezTo>
                <a:cubicBezTo>
                  <a:pt x="6168093" y="2625982"/>
                  <a:pt x="6107263" y="2763337"/>
                  <a:pt x="6121268" y="2863450"/>
                </a:cubicBezTo>
                <a:cubicBezTo>
                  <a:pt x="6135273" y="2963563"/>
                  <a:pt x="6102987" y="3234113"/>
                  <a:pt x="6121268" y="3477875"/>
                </a:cubicBezTo>
                <a:cubicBezTo>
                  <a:pt x="5951918" y="3484153"/>
                  <a:pt x="5853966" y="3438514"/>
                  <a:pt x="5626002" y="3477875"/>
                </a:cubicBezTo>
                <a:cubicBezTo>
                  <a:pt x="5398038" y="3517236"/>
                  <a:pt x="5190941" y="3474258"/>
                  <a:pt x="5008310" y="3477875"/>
                </a:cubicBezTo>
                <a:cubicBezTo>
                  <a:pt x="4825679" y="3481492"/>
                  <a:pt x="4802706" y="3447081"/>
                  <a:pt x="4635469" y="3477875"/>
                </a:cubicBezTo>
                <a:cubicBezTo>
                  <a:pt x="4468232" y="3508669"/>
                  <a:pt x="4288700" y="3443239"/>
                  <a:pt x="4017778" y="3477875"/>
                </a:cubicBezTo>
                <a:cubicBezTo>
                  <a:pt x="3746856" y="3512511"/>
                  <a:pt x="3768623" y="3433809"/>
                  <a:pt x="3583724" y="3477875"/>
                </a:cubicBezTo>
                <a:cubicBezTo>
                  <a:pt x="3398825" y="3521941"/>
                  <a:pt x="3133003" y="3430311"/>
                  <a:pt x="2904820" y="3477875"/>
                </a:cubicBezTo>
                <a:cubicBezTo>
                  <a:pt x="2676637" y="3525439"/>
                  <a:pt x="2569507" y="3465538"/>
                  <a:pt x="2470766" y="3477875"/>
                </a:cubicBezTo>
                <a:cubicBezTo>
                  <a:pt x="2372025" y="3490212"/>
                  <a:pt x="2215439" y="3453873"/>
                  <a:pt x="2097925" y="3477875"/>
                </a:cubicBezTo>
                <a:cubicBezTo>
                  <a:pt x="1980411" y="3501877"/>
                  <a:pt x="1796847" y="3437109"/>
                  <a:pt x="1602659" y="3477875"/>
                </a:cubicBezTo>
                <a:cubicBezTo>
                  <a:pt x="1408471" y="3518641"/>
                  <a:pt x="1303709" y="3477626"/>
                  <a:pt x="1046180" y="3477875"/>
                </a:cubicBezTo>
                <a:cubicBezTo>
                  <a:pt x="788651" y="3478124"/>
                  <a:pt x="270277" y="3375078"/>
                  <a:pt x="0" y="3477875"/>
                </a:cubicBezTo>
                <a:cubicBezTo>
                  <a:pt x="-30251" y="3302737"/>
                  <a:pt x="50074" y="3087985"/>
                  <a:pt x="0" y="2967787"/>
                </a:cubicBezTo>
                <a:cubicBezTo>
                  <a:pt x="-50074" y="2847589"/>
                  <a:pt x="12819" y="2542288"/>
                  <a:pt x="0" y="2388141"/>
                </a:cubicBezTo>
                <a:cubicBezTo>
                  <a:pt x="-12819" y="2233994"/>
                  <a:pt x="3144" y="1999875"/>
                  <a:pt x="0" y="1738938"/>
                </a:cubicBezTo>
                <a:cubicBezTo>
                  <a:pt x="-3144" y="1478001"/>
                  <a:pt x="26456" y="1406000"/>
                  <a:pt x="0" y="1124513"/>
                </a:cubicBezTo>
                <a:cubicBezTo>
                  <a:pt x="-26456" y="843026"/>
                  <a:pt x="35883" y="806443"/>
                  <a:pt x="0" y="510088"/>
                </a:cubicBezTo>
                <a:cubicBezTo>
                  <a:pt x="-35883" y="213733"/>
                  <a:pt x="39629" y="155703"/>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de-DE" sz="2000" b="1" dirty="0">
                <a:ln>
                  <a:solidFill>
                    <a:srgbClr val="9F4E4B"/>
                  </a:solidFill>
                </a:ln>
                <a:solidFill>
                  <a:srgbClr val="9F4E4B"/>
                </a:solidFill>
                <a:latin typeface="Comic Sans MS" panose="030F0702030302020204" pitchFamily="66" charset="0"/>
              </a:rPr>
              <a:t>„Meine Brüder und Schwestern, erachtet es für lauter Freude, wenn ihr in mancherlei Anfechtung fallt und wisst, dass euer Glaube, wenn er bewährt ist, Geduld wirkt. Die Geduld aber soll zu einem vollkommenen Werk führen, damit ihr vollkommen und unversehrt seid und keinen Mangel habt. Selig ist, wer Anfechtung erduldet; denn nachdem er bewährt ist, wird er die Krone des Lebens empfangen, die GOTT verheißen hat denen, die ihn lieb haben“</a:t>
            </a:r>
            <a:r>
              <a:rPr lang="es-ES" sz="2000" b="1" dirty="0">
                <a:ln>
                  <a:solidFill>
                    <a:srgbClr val="9F4E4B"/>
                  </a:solidFill>
                </a:ln>
                <a:solidFill>
                  <a:srgbClr val="9F4E4B"/>
                </a:solidFill>
                <a:latin typeface="Comic Sans MS" panose="030F0702030302020204" pitchFamily="66" charset="0"/>
              </a:rPr>
              <a:t> </a:t>
            </a:r>
            <a:r>
              <a:rPr lang="es-ES" sz="1600" b="1" dirty="0">
                <a:ln>
                  <a:solidFill>
                    <a:srgbClr val="9F4E4B"/>
                  </a:solidFill>
                </a:ln>
                <a:solidFill>
                  <a:srgbClr val="9F4E4B"/>
                </a:solidFill>
                <a:latin typeface="Comic Sans MS" panose="030F0702030302020204" pitchFamily="66" charset="0"/>
              </a:rPr>
              <a:t>(Jakobus 1,2-4+12)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732167"/>
            <a:ext cx="11652186" cy="1015663"/>
          </a:xfrm>
          <a:custGeom>
            <a:avLst/>
            <a:gdLst>
              <a:gd name="csX0" fmla="*/ 0 w 11652186"/>
              <a:gd name="csY0" fmla="*/ 0 h 1015663"/>
              <a:gd name="csX1" fmla="*/ 699131 w 11652186"/>
              <a:gd name="csY1" fmla="*/ 0 h 1015663"/>
              <a:gd name="csX2" fmla="*/ 1398262 w 11652186"/>
              <a:gd name="csY2" fmla="*/ 0 h 1015663"/>
              <a:gd name="csX3" fmla="*/ 1747828 w 11652186"/>
              <a:gd name="csY3" fmla="*/ 0 h 1015663"/>
              <a:gd name="csX4" fmla="*/ 1980872 w 11652186"/>
              <a:gd name="csY4" fmla="*/ 0 h 1015663"/>
              <a:gd name="csX5" fmla="*/ 2680003 w 11652186"/>
              <a:gd name="csY5" fmla="*/ 0 h 1015663"/>
              <a:gd name="csX6" fmla="*/ 3146090 w 11652186"/>
              <a:gd name="csY6" fmla="*/ 0 h 1015663"/>
              <a:gd name="csX7" fmla="*/ 3495656 w 11652186"/>
              <a:gd name="csY7" fmla="*/ 0 h 1015663"/>
              <a:gd name="csX8" fmla="*/ 4078265 w 11652186"/>
              <a:gd name="csY8" fmla="*/ 0 h 1015663"/>
              <a:gd name="csX9" fmla="*/ 4427831 w 11652186"/>
              <a:gd name="csY9" fmla="*/ 0 h 1015663"/>
              <a:gd name="csX10" fmla="*/ 5126962 w 11652186"/>
              <a:gd name="csY10" fmla="*/ 0 h 1015663"/>
              <a:gd name="csX11" fmla="*/ 5476527 w 11652186"/>
              <a:gd name="csY11" fmla="*/ 0 h 1015663"/>
              <a:gd name="csX12" fmla="*/ 6059137 w 11652186"/>
              <a:gd name="csY12" fmla="*/ 0 h 1015663"/>
              <a:gd name="csX13" fmla="*/ 6758268 w 11652186"/>
              <a:gd name="csY13" fmla="*/ 0 h 1015663"/>
              <a:gd name="csX14" fmla="*/ 7340877 w 11652186"/>
              <a:gd name="csY14" fmla="*/ 0 h 1015663"/>
              <a:gd name="csX15" fmla="*/ 7806965 w 11652186"/>
              <a:gd name="csY15" fmla="*/ 0 h 1015663"/>
              <a:gd name="csX16" fmla="*/ 8506096 w 11652186"/>
              <a:gd name="csY16" fmla="*/ 0 h 1015663"/>
              <a:gd name="csX17" fmla="*/ 9088705 w 11652186"/>
              <a:gd name="csY17" fmla="*/ 0 h 1015663"/>
              <a:gd name="csX18" fmla="*/ 9671314 w 11652186"/>
              <a:gd name="csY18" fmla="*/ 0 h 1015663"/>
              <a:gd name="csX19" fmla="*/ 10137402 w 11652186"/>
              <a:gd name="csY19" fmla="*/ 0 h 1015663"/>
              <a:gd name="csX20" fmla="*/ 10370446 w 11652186"/>
              <a:gd name="csY20" fmla="*/ 0 h 1015663"/>
              <a:gd name="csX21" fmla="*/ 11652186 w 11652186"/>
              <a:gd name="csY21" fmla="*/ 0 h 1015663"/>
              <a:gd name="csX22" fmla="*/ 11652186 w 11652186"/>
              <a:gd name="csY22" fmla="*/ 507832 h 1015663"/>
              <a:gd name="csX23" fmla="*/ 11652186 w 11652186"/>
              <a:gd name="csY23" fmla="*/ 1015663 h 1015663"/>
              <a:gd name="csX24" fmla="*/ 10836533 w 11652186"/>
              <a:gd name="csY24" fmla="*/ 1015663 h 1015663"/>
              <a:gd name="csX25" fmla="*/ 10253924 w 11652186"/>
              <a:gd name="csY25" fmla="*/ 1015663 h 1015663"/>
              <a:gd name="csX26" fmla="*/ 9671314 w 11652186"/>
              <a:gd name="csY26" fmla="*/ 1015663 h 1015663"/>
              <a:gd name="csX27" fmla="*/ 9088705 w 11652186"/>
              <a:gd name="csY27" fmla="*/ 1015663 h 1015663"/>
              <a:gd name="csX28" fmla="*/ 8389574 w 11652186"/>
              <a:gd name="csY28" fmla="*/ 1015663 h 1015663"/>
              <a:gd name="csX29" fmla="*/ 8040008 w 11652186"/>
              <a:gd name="csY29" fmla="*/ 1015663 h 1015663"/>
              <a:gd name="csX30" fmla="*/ 7690443 w 11652186"/>
              <a:gd name="csY30" fmla="*/ 1015663 h 1015663"/>
              <a:gd name="csX31" fmla="*/ 6991312 w 11652186"/>
              <a:gd name="csY31" fmla="*/ 1015663 h 1015663"/>
              <a:gd name="csX32" fmla="*/ 6408702 w 11652186"/>
              <a:gd name="csY32" fmla="*/ 1015663 h 1015663"/>
              <a:gd name="csX33" fmla="*/ 6059137 w 11652186"/>
              <a:gd name="csY33" fmla="*/ 1015663 h 1015663"/>
              <a:gd name="csX34" fmla="*/ 5360006 w 11652186"/>
              <a:gd name="csY34" fmla="*/ 1015663 h 1015663"/>
              <a:gd name="csX35" fmla="*/ 5010440 w 11652186"/>
              <a:gd name="csY35" fmla="*/ 1015663 h 1015663"/>
              <a:gd name="csX36" fmla="*/ 4660874 w 11652186"/>
              <a:gd name="csY36" fmla="*/ 1015663 h 1015663"/>
              <a:gd name="csX37" fmla="*/ 3961743 w 11652186"/>
              <a:gd name="csY37" fmla="*/ 1015663 h 1015663"/>
              <a:gd name="csX38" fmla="*/ 3379134 w 11652186"/>
              <a:gd name="csY38" fmla="*/ 1015663 h 1015663"/>
              <a:gd name="csX39" fmla="*/ 3029568 w 11652186"/>
              <a:gd name="csY39" fmla="*/ 1015663 h 1015663"/>
              <a:gd name="csX40" fmla="*/ 2330437 w 11652186"/>
              <a:gd name="csY40" fmla="*/ 1015663 h 1015663"/>
              <a:gd name="csX41" fmla="*/ 2097393 w 11652186"/>
              <a:gd name="csY41" fmla="*/ 1015663 h 1015663"/>
              <a:gd name="csX42" fmla="*/ 1864350 w 11652186"/>
              <a:gd name="csY42" fmla="*/ 1015663 h 1015663"/>
              <a:gd name="csX43" fmla="*/ 1048697 w 11652186"/>
              <a:gd name="csY43" fmla="*/ 1015663 h 1015663"/>
              <a:gd name="csX44" fmla="*/ 0 w 11652186"/>
              <a:gd name="csY44" fmla="*/ 1015663 h 1015663"/>
              <a:gd name="csX45" fmla="*/ 0 w 11652186"/>
              <a:gd name="csY45" fmla="*/ 528145 h 1015663"/>
              <a:gd name="csX46" fmla="*/ 0 w 11652186"/>
              <a:gd name="csY46"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1015663"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54846" y="107429"/>
                  <a:pt x="11618215" y="362995"/>
                  <a:pt x="11652186" y="507832"/>
                </a:cubicBezTo>
                <a:cubicBezTo>
                  <a:pt x="11686157" y="652669"/>
                  <a:pt x="11649331" y="776986"/>
                  <a:pt x="11652186" y="1015663"/>
                </a:cubicBezTo>
                <a:cubicBezTo>
                  <a:pt x="11401133" y="1092410"/>
                  <a:pt x="11047004" y="982571"/>
                  <a:pt x="10836533" y="1015663"/>
                </a:cubicBezTo>
                <a:cubicBezTo>
                  <a:pt x="10626062" y="1048755"/>
                  <a:pt x="10439387" y="952432"/>
                  <a:pt x="10253924" y="1015663"/>
                </a:cubicBezTo>
                <a:cubicBezTo>
                  <a:pt x="10068461" y="1078894"/>
                  <a:pt x="9792305" y="950095"/>
                  <a:pt x="9671314" y="1015663"/>
                </a:cubicBezTo>
                <a:cubicBezTo>
                  <a:pt x="9550323" y="1081231"/>
                  <a:pt x="9305600" y="993568"/>
                  <a:pt x="9088705" y="1015663"/>
                </a:cubicBezTo>
                <a:cubicBezTo>
                  <a:pt x="8871810" y="1037758"/>
                  <a:pt x="8735280" y="955237"/>
                  <a:pt x="8389574" y="1015663"/>
                </a:cubicBezTo>
                <a:cubicBezTo>
                  <a:pt x="8043868" y="1076089"/>
                  <a:pt x="8180782" y="1009034"/>
                  <a:pt x="8040008" y="1015663"/>
                </a:cubicBezTo>
                <a:cubicBezTo>
                  <a:pt x="7899234" y="1022292"/>
                  <a:pt x="7811182" y="1011205"/>
                  <a:pt x="7690443" y="1015663"/>
                </a:cubicBezTo>
                <a:cubicBezTo>
                  <a:pt x="7569705" y="1020121"/>
                  <a:pt x="7136207" y="964542"/>
                  <a:pt x="6991312" y="1015663"/>
                </a:cubicBezTo>
                <a:cubicBezTo>
                  <a:pt x="6846417" y="1066784"/>
                  <a:pt x="6693595" y="979381"/>
                  <a:pt x="6408702" y="1015663"/>
                </a:cubicBezTo>
                <a:cubicBezTo>
                  <a:pt x="6123809" y="1051945"/>
                  <a:pt x="6144979" y="980715"/>
                  <a:pt x="6059137" y="1015663"/>
                </a:cubicBezTo>
                <a:cubicBezTo>
                  <a:pt x="5973295" y="1050611"/>
                  <a:pt x="5586090" y="960552"/>
                  <a:pt x="5360006" y="1015663"/>
                </a:cubicBezTo>
                <a:cubicBezTo>
                  <a:pt x="5133922" y="1070774"/>
                  <a:pt x="5106788" y="987270"/>
                  <a:pt x="5010440" y="1015663"/>
                </a:cubicBezTo>
                <a:cubicBezTo>
                  <a:pt x="4914092" y="1044056"/>
                  <a:pt x="4758382" y="980170"/>
                  <a:pt x="4660874" y="1015663"/>
                </a:cubicBezTo>
                <a:cubicBezTo>
                  <a:pt x="4563366" y="1051156"/>
                  <a:pt x="4114092" y="968265"/>
                  <a:pt x="3961743" y="1015663"/>
                </a:cubicBezTo>
                <a:cubicBezTo>
                  <a:pt x="3809394" y="1063061"/>
                  <a:pt x="3619293" y="954345"/>
                  <a:pt x="3379134" y="1015663"/>
                </a:cubicBezTo>
                <a:cubicBezTo>
                  <a:pt x="3138975" y="1076981"/>
                  <a:pt x="3141818" y="1009550"/>
                  <a:pt x="3029568" y="1015663"/>
                </a:cubicBezTo>
                <a:cubicBezTo>
                  <a:pt x="2917318" y="1021776"/>
                  <a:pt x="2647328" y="936281"/>
                  <a:pt x="2330437" y="1015663"/>
                </a:cubicBezTo>
                <a:cubicBezTo>
                  <a:pt x="2013546" y="1095045"/>
                  <a:pt x="2174957" y="1015465"/>
                  <a:pt x="2097393" y="1015663"/>
                </a:cubicBezTo>
                <a:cubicBezTo>
                  <a:pt x="2019829" y="1015861"/>
                  <a:pt x="1937718" y="1012387"/>
                  <a:pt x="1864350" y="1015663"/>
                </a:cubicBezTo>
                <a:cubicBezTo>
                  <a:pt x="1790982" y="1018939"/>
                  <a:pt x="1340392" y="981629"/>
                  <a:pt x="1048697" y="1015663"/>
                </a:cubicBezTo>
                <a:cubicBezTo>
                  <a:pt x="757002" y="1049697"/>
                  <a:pt x="362760" y="953636"/>
                  <a:pt x="0" y="1015663"/>
                </a:cubicBezTo>
                <a:cubicBezTo>
                  <a:pt x="-25834" y="808277"/>
                  <a:pt x="32412" y="683278"/>
                  <a:pt x="0" y="528145"/>
                </a:cubicBezTo>
                <a:cubicBezTo>
                  <a:pt x="-32412" y="373012"/>
                  <a:pt x="55160" y="236724"/>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de-DE" sz="2000" b="1" dirty="0">
                <a:solidFill>
                  <a:schemeClr val="accent2">
                    <a:lumMod val="50000"/>
                  </a:schemeClr>
                </a:solidFill>
                <a:latin typeface="Comic Sans MS" panose="030F0702030302020204" pitchFamily="66" charset="0"/>
              </a:rPr>
              <a:t>„Und Er hat zu mir gesagt: ,Lass dir an Meiner Gnade genügen, denn meine Kraft ist in den Schwachen mächtig. Darum will ich mich am allerliebsten rühmen meiner Schwachheit, auf dass die Kraft CHRISTI bei mir wohne“</a:t>
            </a:r>
            <a:r>
              <a:rPr lang="es-ES" sz="2000" b="1" dirty="0">
                <a:solidFill>
                  <a:schemeClr val="accent2">
                    <a:lumMod val="50000"/>
                  </a:schemeClr>
                </a:solidFill>
                <a:latin typeface="Comic Sans MS" panose="030F0702030302020204" pitchFamily="66" charset="0"/>
              </a:rPr>
              <a:t> </a:t>
            </a:r>
            <a:r>
              <a:rPr lang="es-ES" sz="1600" b="1" dirty="0">
                <a:solidFill>
                  <a:schemeClr val="accent2">
                    <a:lumMod val="50000"/>
                  </a:schemeClr>
                </a:solidFill>
                <a:latin typeface="Comic Sans MS" panose="030F0702030302020204" pitchFamily="66" charset="0"/>
              </a:rPr>
              <a:t>(2. </a:t>
            </a:r>
            <a:r>
              <a:rPr lang="es-ES" sz="1600" b="1" dirty="0" err="1">
                <a:solidFill>
                  <a:schemeClr val="accent2">
                    <a:lumMod val="50000"/>
                  </a:schemeClr>
                </a:solidFill>
                <a:latin typeface="Comic Sans MS" panose="030F0702030302020204" pitchFamily="66" charset="0"/>
              </a:rPr>
              <a:t>Korinther</a:t>
            </a:r>
            <a:r>
              <a:rPr lang="es-ES" sz="1600" b="1" dirty="0">
                <a:solidFill>
                  <a:schemeClr val="accent2">
                    <a:lumMod val="50000"/>
                  </a:schemeClr>
                </a:solidFill>
                <a:latin typeface="Comic Sans MS" panose="030F0702030302020204" pitchFamily="66" charset="0"/>
              </a:rPr>
              <a:t> 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548</TotalTime>
  <Words>1342</Words>
  <Application>Microsoft Office PowerPoint</Application>
  <PresentationFormat>Panorámica</PresentationFormat>
  <Paragraphs>59</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Comic Sans MS</vt:lpstr>
      <vt:lpstr>Constantia</vt:lpstr>
      <vt:lpstr>Aptos Display</vt:lpstr>
      <vt:lpstr>Arial</vt:lpstr>
      <vt:lpstr>Aptos</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77</cp:revision>
  <dcterms:created xsi:type="dcterms:W3CDTF">2026-04-25T14:07:55Z</dcterms:created>
  <dcterms:modified xsi:type="dcterms:W3CDTF">2026-06-12T15:26:11Z</dcterms:modified>
</cp:coreProperties>
</file>