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75" r:id="rId4"/>
    <p:sldId id="257" r:id="rId5"/>
    <p:sldId id="281" r:id="rId6"/>
    <p:sldId id="258" r:id="rId7"/>
    <p:sldId id="259" r:id="rId8"/>
    <p:sldId id="286" r:id="rId9"/>
    <p:sldId id="260" r:id="rId10"/>
    <p:sldId id="261" r:id="rId11"/>
    <p:sldId id="288" r:id="rId12"/>
    <p:sldId id="287" r:id="rId13"/>
    <p:sldId id="280" r:id="rId14"/>
    <p:sldId id="289" r:id="rId15"/>
    <p:sldId id="283" r:id="rId16"/>
    <p:sldId id="263" r:id="rId17"/>
    <p:sldId id="264" r:id="rId18"/>
    <p:sldId id="285" r:id="rId19"/>
    <p:sldId id="276" r:id="rId20"/>
    <p:sldId id="284" r:id="rId21"/>
    <p:sldId id="278" r:id="rId22"/>
    <p:sldId id="282" r:id="rId23"/>
  </p:sldIdLst>
  <p:sldSz cx="12192000" cy="6858000"/>
  <p:notesSz cx="6858000" cy="9144000"/>
  <p:embeddedFontLst>
    <p:embeddedFont>
      <p:font typeface="Biome" panose="020B0503030204020804" pitchFamily="34" charset="0"/>
      <p:regular r:id="rId25"/>
      <p:italic r:id="rId26"/>
    </p:embeddedFont>
    <p:embeddedFont>
      <p:font typeface="Candara" panose="020E0502030303020204" pitchFamily="34" charset="0"/>
      <p:regular r:id="rId27"/>
      <p:bold r:id="rId28"/>
      <p:italic r:id="rId29"/>
      <p:boldItalic r:id="rId30"/>
    </p:embeddedFont>
    <p:embeddedFont>
      <p:font typeface="Constantia" panose="02030602050306030303" pitchFamily="18" charset="0"/>
      <p:regular r:id="rId31"/>
      <p:bold r:id="rId32"/>
      <p:italic r:id="rId33"/>
      <p:boldItalic r:id="rId34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8B2229"/>
    <a:srgbClr val="020C30"/>
    <a:srgbClr val="FF5E05"/>
    <a:srgbClr val="00961A"/>
    <a:srgbClr val="A8F8F7"/>
    <a:srgbClr val="A47032"/>
    <a:srgbClr val="CF9E63"/>
    <a:srgbClr val="DF7E8A"/>
    <a:srgbClr val="FEE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C1399-726D-470D-9559-295E7F5B82C5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F4E3599-B38B-4FFE-9949-585BF8CFE038}">
      <dgm:prSet custT="1"/>
      <dgm:spPr/>
      <dgm:t>
        <a:bodyPr/>
        <a:lstStyle/>
        <a:p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Lerne jemanden kennen und baue im Laufe der Zeit eine Freundschaft auf.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9B177B-A36E-43E1-811D-4E363AA6E46F}" type="par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D666F7B-7110-43F7-871C-CBBEF7A7091B}" type="sibTrans" cxnId="{B861699A-B3B7-4A6D-A5BE-B8DE66EE94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623834A-696B-42E4-9A6B-0AE7528945CC}">
      <dgm:prSet custT="1"/>
      <dgm:spPr/>
      <dgm:t>
        <a:bodyPr/>
        <a:lstStyle/>
        <a:p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Bete, dass der HEILIGE GEIST auf das Herz der Person einwirkt. Bete für die richtigen Gelegenheiten, </a:t>
          </a:r>
          <a:b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mit dieser Person in Kontakt zu treten.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54B505-0AF2-4801-AFDE-CAFE463F550D}" type="par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5999D84-A189-42D3-8A8B-E54B4EE67E30}" type="sibTrans" cxnId="{594BCB3B-85B7-4165-8C70-6231FF76E01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BECE91F-0254-4111-9EE1-87914741E100}">
      <dgm:prSet custT="1"/>
      <dgm:spPr/>
      <dgm:t>
        <a:bodyPr/>
        <a:lstStyle/>
        <a:p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Suche nach sich bietenden Gelegenheiten, </a:t>
          </a:r>
          <a:b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über deine eigenen Glaubenserfahrungen zu berichten oder ein Gebet für dein Gegenüber zu sprechen.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77B4CE9-5EDB-4D64-B58C-892408C38E71}" type="par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7E83CC1-FF9E-4D37-9707-F0057E200D44}" type="sibTrans" cxnId="{C8C1CDF2-5541-44A9-A529-0D3480D6E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5EDD4311-015B-414E-ADD2-AB3A98181F82}">
      <dgm:prSet custT="1"/>
      <dgm:spPr/>
      <dgm:t>
        <a:bodyPr/>
        <a:lstStyle/>
        <a:p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Finde Wege, deinen neuen Freund </a:t>
          </a:r>
          <a:b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mit anderen aus deiner Gemeinde bekannt zu machen.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50B5F03-46CF-4A33-B673-9F8631F4CAB3}" type="par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FAEAE1D-CB61-40A9-A514-19C60508B04F}" type="sibTrans" cxnId="{026F1979-D1DB-4AF5-BCD6-978F5C4BF3E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AC2F98-65BF-4C8E-A025-DE2F56A8CAC8}">
      <dgm:prSet custT="1"/>
      <dgm:spPr/>
      <dgm:t>
        <a:bodyPr/>
        <a:lstStyle/>
        <a:p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Bete für die besonderen Bedürfnisse oder Fragen, </a:t>
          </a:r>
          <a:b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die dein neuer Freund haben könnte.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05FD29F-E527-4683-8CBD-05C9D9D432D7}" type="par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3AAFE81-72FA-462B-97CC-21976C026699}" type="sibTrans" cxnId="{A709E344-C082-4817-845C-FE1F7413E21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E11919-8E5B-454A-BEB2-E5FE04D70AFE}">
      <dgm:prSet custT="1"/>
      <dgm:spPr/>
      <dgm:t>
        <a:bodyPr/>
        <a:lstStyle/>
        <a:p>
          <a:r>
            <a:rPr lang="de-DE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Suche nach einer Gelegenheit, der Person zu zeigen, wie die Bibel Trost, Rat und Führung in unserem Leben anbietet.</a:t>
          </a:r>
          <a:endParaRPr lang="en-US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93C67D1-1B46-4795-AD69-4931CBC95E7B}" type="par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CDF5409-4F58-4987-8750-198D7EF2E3FB}" type="sibTrans" cxnId="{C3328019-209D-4A91-8140-95726B662B1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917D731-CAC8-4AE0-8849-99951B9BC504}">
      <dgm:prSet custT="1"/>
      <dgm:spPr/>
      <dgm:t>
        <a:bodyPr/>
        <a:lstStyle/>
        <a:p>
          <a:r>
            <a:rPr lang="de-DE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Es wird eine Zeit kommen, in der du deinen Freund fragen möchtest, ob er/sie mit dir die Bibel studieren möchte. </a:t>
          </a:r>
          <a:br>
            <a:rPr lang="de-DE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18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Später wird er/sie sich vielleicht auch taufen lassen…</a:t>
          </a:r>
          <a:endParaRPr lang="en-US" sz="18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863C23D-B956-4C9F-B7E6-20ECDE5173DF}" type="par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1DAA21B-C823-45B6-A707-8E99EB46CFFD}" type="sibTrans" cxnId="{7A095C87-5DB0-4F1A-9137-62643098281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9A5FE4F-7D96-40EB-BCDA-DA291FCDDE4C}" type="pres">
      <dgm:prSet presAssocID="{043C1399-726D-470D-9559-295E7F5B82C5}" presName="linear" presStyleCnt="0">
        <dgm:presLayoutVars>
          <dgm:dir/>
          <dgm:resizeHandles val="exact"/>
        </dgm:presLayoutVars>
      </dgm:prSet>
      <dgm:spPr/>
    </dgm:pt>
    <dgm:pt modelId="{CBA28F8C-E865-4BC1-B598-9A9341A98830}" type="pres">
      <dgm:prSet presAssocID="{2F4E3599-B38B-4FFE-9949-585BF8CFE038}" presName="comp" presStyleCnt="0"/>
      <dgm:spPr/>
    </dgm:pt>
    <dgm:pt modelId="{C643121F-AC8A-4373-9799-668383E448F5}" type="pres">
      <dgm:prSet presAssocID="{2F4E3599-B38B-4FFE-9949-585BF8CFE038}" presName="box" presStyleLbl="node1" presStyleIdx="0" presStyleCnt="7"/>
      <dgm:spPr/>
    </dgm:pt>
    <dgm:pt modelId="{9538B107-EE65-49D0-9F5D-5598CD715114}" type="pres">
      <dgm:prSet presAssocID="{2F4E3599-B38B-4FFE-9949-585BF8CFE038}" presName="img" presStyleLbl="fgImgPlace1" presStyleIdx="0" presStyleCnt="7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9E2C09B-A36C-496A-A2AE-489645AB6C3F}" type="pres">
      <dgm:prSet presAssocID="{2F4E3599-B38B-4FFE-9949-585BF8CFE038}" presName="text" presStyleLbl="node1" presStyleIdx="0" presStyleCnt="7">
        <dgm:presLayoutVars>
          <dgm:bulletEnabled val="1"/>
        </dgm:presLayoutVars>
      </dgm:prSet>
      <dgm:spPr/>
    </dgm:pt>
    <dgm:pt modelId="{967C0810-67CE-4A63-8F82-8F25C00631BF}" type="pres">
      <dgm:prSet presAssocID="{ED666F7B-7110-43F7-871C-CBBEF7A7091B}" presName="spacer" presStyleCnt="0"/>
      <dgm:spPr/>
    </dgm:pt>
    <dgm:pt modelId="{F61BDD91-9CC5-411E-8924-44F160F78817}" type="pres">
      <dgm:prSet presAssocID="{5623834A-696B-42E4-9A6B-0AE7528945CC}" presName="comp" presStyleCnt="0"/>
      <dgm:spPr/>
    </dgm:pt>
    <dgm:pt modelId="{263CF9D8-FEAA-4ADE-AA8E-7AD306C4732D}" type="pres">
      <dgm:prSet presAssocID="{5623834A-696B-42E4-9A6B-0AE7528945CC}" presName="box" presStyleLbl="node1" presStyleIdx="1" presStyleCnt="7"/>
      <dgm:spPr/>
    </dgm:pt>
    <dgm:pt modelId="{7CC3D154-8893-4B64-A075-0FFEF94DB834}" type="pres">
      <dgm:prSet presAssocID="{5623834A-696B-42E4-9A6B-0AE7528945CC}" presName="img" presStyleLbl="fgImgPlace1" presStyleIdx="1" presStyleCnt="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E63EBDC-09F6-4B42-83B1-25D023A2E33D}" type="pres">
      <dgm:prSet presAssocID="{5623834A-696B-42E4-9A6B-0AE7528945CC}" presName="text" presStyleLbl="node1" presStyleIdx="1" presStyleCnt="7">
        <dgm:presLayoutVars>
          <dgm:bulletEnabled val="1"/>
        </dgm:presLayoutVars>
      </dgm:prSet>
      <dgm:spPr/>
    </dgm:pt>
    <dgm:pt modelId="{25B96175-AEB3-410B-A769-05CC1933B30A}" type="pres">
      <dgm:prSet presAssocID="{65999D84-A189-42D3-8A8B-E54B4EE67E30}" presName="spacer" presStyleCnt="0"/>
      <dgm:spPr/>
    </dgm:pt>
    <dgm:pt modelId="{1694FB6E-DF63-4C13-B940-B67A7A5C9604}" type="pres">
      <dgm:prSet presAssocID="{FBECE91F-0254-4111-9EE1-87914741E100}" presName="comp" presStyleCnt="0"/>
      <dgm:spPr/>
    </dgm:pt>
    <dgm:pt modelId="{1291B735-C076-4461-BB89-248D762EF6F7}" type="pres">
      <dgm:prSet presAssocID="{FBECE91F-0254-4111-9EE1-87914741E100}" presName="box" presStyleLbl="node1" presStyleIdx="2" presStyleCnt="7"/>
      <dgm:spPr/>
    </dgm:pt>
    <dgm:pt modelId="{DDB3EC3B-5C73-4A6D-A5F5-14CA1F2861F5}" type="pres">
      <dgm:prSet presAssocID="{FBECE91F-0254-4111-9EE1-87914741E100}" presName="img" presStyleLbl="fgImgPlace1" presStyleIdx="2" presStyleCnt="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09503A3-5CBD-49C4-BF83-E4FF9F2C6998}" type="pres">
      <dgm:prSet presAssocID="{FBECE91F-0254-4111-9EE1-87914741E100}" presName="text" presStyleLbl="node1" presStyleIdx="2" presStyleCnt="7">
        <dgm:presLayoutVars>
          <dgm:bulletEnabled val="1"/>
        </dgm:presLayoutVars>
      </dgm:prSet>
      <dgm:spPr/>
    </dgm:pt>
    <dgm:pt modelId="{122C65F4-DC5C-4736-AB37-3F488BC92617}" type="pres">
      <dgm:prSet presAssocID="{67E83CC1-FF9E-4D37-9707-F0057E200D44}" presName="spacer" presStyleCnt="0"/>
      <dgm:spPr/>
    </dgm:pt>
    <dgm:pt modelId="{BD11B955-2A3B-48DF-A629-83B509077FCA}" type="pres">
      <dgm:prSet presAssocID="{5EDD4311-015B-414E-ADD2-AB3A98181F82}" presName="comp" presStyleCnt="0"/>
      <dgm:spPr/>
    </dgm:pt>
    <dgm:pt modelId="{D9B037B8-252F-4946-8A75-6DE0D8172381}" type="pres">
      <dgm:prSet presAssocID="{5EDD4311-015B-414E-ADD2-AB3A98181F82}" presName="box" presStyleLbl="node1" presStyleIdx="3" presStyleCnt="7"/>
      <dgm:spPr/>
    </dgm:pt>
    <dgm:pt modelId="{496CCAE7-4740-4432-8899-C78F2FF5B981}" type="pres">
      <dgm:prSet presAssocID="{5EDD4311-015B-414E-ADD2-AB3A98181F82}" presName="img" presStyleLbl="fgImgPlace1" presStyleIdx="3" presStyleCnt="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B41A79-FA58-4D40-8DA9-C5E81881C059}" type="pres">
      <dgm:prSet presAssocID="{5EDD4311-015B-414E-ADD2-AB3A98181F82}" presName="text" presStyleLbl="node1" presStyleIdx="3" presStyleCnt="7">
        <dgm:presLayoutVars>
          <dgm:bulletEnabled val="1"/>
        </dgm:presLayoutVars>
      </dgm:prSet>
      <dgm:spPr/>
    </dgm:pt>
    <dgm:pt modelId="{1D30C93C-ACB6-4C54-A998-BAA09D1DD534}" type="pres">
      <dgm:prSet presAssocID="{8FAEAE1D-CB61-40A9-A514-19C60508B04F}" presName="spacer" presStyleCnt="0"/>
      <dgm:spPr/>
    </dgm:pt>
    <dgm:pt modelId="{B8CF1819-0D7C-49B5-8261-0503CE5538A2}" type="pres">
      <dgm:prSet presAssocID="{13AC2F98-65BF-4C8E-A025-DE2F56A8CAC8}" presName="comp" presStyleCnt="0"/>
      <dgm:spPr/>
    </dgm:pt>
    <dgm:pt modelId="{C974719F-B346-4825-9D41-F09EA96CC34E}" type="pres">
      <dgm:prSet presAssocID="{13AC2F98-65BF-4C8E-A025-DE2F56A8CAC8}" presName="box" presStyleLbl="node1" presStyleIdx="4" presStyleCnt="7"/>
      <dgm:spPr/>
    </dgm:pt>
    <dgm:pt modelId="{25CE39D9-4230-44D9-938B-F184DE13B44C}" type="pres">
      <dgm:prSet presAssocID="{13AC2F98-65BF-4C8E-A025-DE2F56A8CAC8}" presName="img" presStyleLbl="fgImgPlace1" presStyleIdx="4" presStyleCnt="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639A011-BB69-4F17-B807-4B95C245973E}" type="pres">
      <dgm:prSet presAssocID="{13AC2F98-65BF-4C8E-A025-DE2F56A8CAC8}" presName="text" presStyleLbl="node1" presStyleIdx="4" presStyleCnt="7">
        <dgm:presLayoutVars>
          <dgm:bulletEnabled val="1"/>
        </dgm:presLayoutVars>
      </dgm:prSet>
      <dgm:spPr/>
    </dgm:pt>
    <dgm:pt modelId="{518A5406-8336-447A-9A76-144DD82AD5AA}" type="pres">
      <dgm:prSet presAssocID="{23AAFE81-72FA-462B-97CC-21976C026699}" presName="spacer" presStyleCnt="0"/>
      <dgm:spPr/>
    </dgm:pt>
    <dgm:pt modelId="{C451708F-0402-4C3D-AE16-4248FD0B2170}" type="pres">
      <dgm:prSet presAssocID="{16E11919-8E5B-454A-BEB2-E5FE04D70AFE}" presName="comp" presStyleCnt="0"/>
      <dgm:spPr/>
    </dgm:pt>
    <dgm:pt modelId="{331C0A2C-6E91-47C4-BB8C-FCEEC7855B5C}" type="pres">
      <dgm:prSet presAssocID="{16E11919-8E5B-454A-BEB2-E5FE04D70AFE}" presName="box" presStyleLbl="node1" presStyleIdx="5" presStyleCnt="7"/>
      <dgm:spPr/>
    </dgm:pt>
    <dgm:pt modelId="{986B36D1-2F6A-41B8-8185-EA2760C30A97}" type="pres">
      <dgm:prSet presAssocID="{16E11919-8E5B-454A-BEB2-E5FE04D70AFE}" presName="img" presStyleLbl="fgImgPlace1" presStyleIdx="5" presStyleCnt="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CFEAEF1-75C5-4842-B661-1E1444FDCB09}" type="pres">
      <dgm:prSet presAssocID="{16E11919-8E5B-454A-BEB2-E5FE04D70AFE}" presName="text" presStyleLbl="node1" presStyleIdx="5" presStyleCnt="7">
        <dgm:presLayoutVars>
          <dgm:bulletEnabled val="1"/>
        </dgm:presLayoutVars>
      </dgm:prSet>
      <dgm:spPr/>
    </dgm:pt>
    <dgm:pt modelId="{D9265685-B630-406E-9D10-0B5537D7B332}" type="pres">
      <dgm:prSet presAssocID="{2CDF5409-4F58-4987-8750-198D7EF2E3FB}" presName="spacer" presStyleCnt="0"/>
      <dgm:spPr/>
    </dgm:pt>
    <dgm:pt modelId="{1C3DF4D4-676D-4A61-86B7-120E66C4E458}" type="pres">
      <dgm:prSet presAssocID="{4917D731-CAC8-4AE0-8849-99951B9BC504}" presName="comp" presStyleCnt="0"/>
      <dgm:spPr/>
    </dgm:pt>
    <dgm:pt modelId="{28747D37-4947-4102-B46B-E67C87966EBB}" type="pres">
      <dgm:prSet presAssocID="{4917D731-CAC8-4AE0-8849-99951B9BC504}" presName="box" presStyleLbl="node1" presStyleIdx="6" presStyleCnt="7"/>
      <dgm:spPr/>
    </dgm:pt>
    <dgm:pt modelId="{4E30D802-0189-48E3-BCE3-D227D650C5ED}" type="pres">
      <dgm:prSet presAssocID="{4917D731-CAC8-4AE0-8849-99951B9BC504}" presName="img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B530875-60E4-4D5E-AFA4-B2FA9722840A}" type="pres">
      <dgm:prSet presAssocID="{4917D731-CAC8-4AE0-8849-99951B9BC504}" presName="text" presStyleLbl="node1" presStyleIdx="6" presStyleCnt="7">
        <dgm:presLayoutVars>
          <dgm:bulletEnabled val="1"/>
        </dgm:presLayoutVars>
      </dgm:prSet>
      <dgm:spPr/>
    </dgm:pt>
  </dgm:ptLst>
  <dgm:cxnLst>
    <dgm:cxn modelId="{F9DAC00D-EC33-429E-9939-BA6B100A2E26}" type="presOf" srcId="{5EDD4311-015B-414E-ADD2-AB3A98181F82}" destId="{D9B037B8-252F-4946-8A75-6DE0D8172381}" srcOrd="0" destOrd="0" presId="urn:microsoft.com/office/officeart/2005/8/layout/vList4"/>
    <dgm:cxn modelId="{4773E10F-5887-4F14-9DC4-8E411E1B6F7E}" type="presOf" srcId="{16E11919-8E5B-454A-BEB2-E5FE04D70AFE}" destId="{0CFEAEF1-75C5-4842-B661-1E1444FDCB09}" srcOrd="1" destOrd="0" presId="urn:microsoft.com/office/officeart/2005/8/layout/vList4"/>
    <dgm:cxn modelId="{8E898512-56C5-4AED-AD0F-77EA546B101E}" type="presOf" srcId="{2F4E3599-B38B-4FFE-9949-585BF8CFE038}" destId="{99E2C09B-A36C-496A-A2AE-489645AB6C3F}" srcOrd="1" destOrd="0" presId="urn:microsoft.com/office/officeart/2005/8/layout/vList4"/>
    <dgm:cxn modelId="{2623A215-733D-4414-A2AD-65807986F9A3}" type="presOf" srcId="{16E11919-8E5B-454A-BEB2-E5FE04D70AFE}" destId="{331C0A2C-6E91-47C4-BB8C-FCEEC7855B5C}" srcOrd="0" destOrd="0" presId="urn:microsoft.com/office/officeart/2005/8/layout/vList4"/>
    <dgm:cxn modelId="{C3328019-209D-4A91-8140-95726B662B1A}" srcId="{043C1399-726D-470D-9559-295E7F5B82C5}" destId="{16E11919-8E5B-454A-BEB2-E5FE04D70AFE}" srcOrd="5" destOrd="0" parTransId="{B93C67D1-1B46-4795-AD69-4931CBC95E7B}" sibTransId="{2CDF5409-4F58-4987-8750-198D7EF2E3FB}"/>
    <dgm:cxn modelId="{CAE9D81B-7CA7-41A0-A8E8-BB558FDCEBE2}" type="presOf" srcId="{FBECE91F-0254-4111-9EE1-87914741E100}" destId="{1291B735-C076-4461-BB89-248D762EF6F7}" srcOrd="0" destOrd="0" presId="urn:microsoft.com/office/officeart/2005/8/layout/vList4"/>
    <dgm:cxn modelId="{1575412C-65CD-4C67-8C36-F96C8CDDC3DD}" type="presOf" srcId="{13AC2F98-65BF-4C8E-A025-DE2F56A8CAC8}" destId="{C974719F-B346-4825-9D41-F09EA96CC34E}" srcOrd="0" destOrd="0" presId="urn:microsoft.com/office/officeart/2005/8/layout/vList4"/>
    <dgm:cxn modelId="{14FF4D3B-E32E-4AF2-8FEB-89C202F80486}" type="presOf" srcId="{13AC2F98-65BF-4C8E-A025-DE2F56A8CAC8}" destId="{E639A011-BB69-4F17-B807-4B95C245973E}" srcOrd="1" destOrd="0" presId="urn:microsoft.com/office/officeart/2005/8/layout/vList4"/>
    <dgm:cxn modelId="{594BCB3B-85B7-4165-8C70-6231FF76E017}" srcId="{043C1399-726D-470D-9559-295E7F5B82C5}" destId="{5623834A-696B-42E4-9A6B-0AE7528945CC}" srcOrd="1" destOrd="0" parTransId="{C754B505-0AF2-4801-AFDE-CAFE463F550D}" sibTransId="{65999D84-A189-42D3-8A8B-E54B4EE67E30}"/>
    <dgm:cxn modelId="{00EBDC61-1954-4709-9B04-FCD42A634E04}" type="presOf" srcId="{FBECE91F-0254-4111-9EE1-87914741E100}" destId="{D09503A3-5CBD-49C4-BF83-E4FF9F2C6998}" srcOrd="1" destOrd="0" presId="urn:microsoft.com/office/officeart/2005/8/layout/vList4"/>
    <dgm:cxn modelId="{A709E344-C082-4817-845C-FE1F7413E21C}" srcId="{043C1399-726D-470D-9559-295E7F5B82C5}" destId="{13AC2F98-65BF-4C8E-A025-DE2F56A8CAC8}" srcOrd="4" destOrd="0" parTransId="{605FD29F-E527-4683-8CBD-05C9D9D432D7}" sibTransId="{23AAFE81-72FA-462B-97CC-21976C026699}"/>
    <dgm:cxn modelId="{6D716554-0DDA-49A4-A790-4680740EAF7E}" type="presOf" srcId="{2F4E3599-B38B-4FFE-9949-585BF8CFE038}" destId="{C643121F-AC8A-4373-9799-668383E448F5}" srcOrd="0" destOrd="0" presId="urn:microsoft.com/office/officeart/2005/8/layout/vList4"/>
    <dgm:cxn modelId="{026F1979-D1DB-4AF5-BCD6-978F5C4BF3E9}" srcId="{043C1399-726D-470D-9559-295E7F5B82C5}" destId="{5EDD4311-015B-414E-ADD2-AB3A98181F82}" srcOrd="3" destOrd="0" parTransId="{B50B5F03-46CF-4A33-B673-9F8631F4CAB3}" sibTransId="{8FAEAE1D-CB61-40A9-A514-19C60508B04F}"/>
    <dgm:cxn modelId="{7A095C87-5DB0-4F1A-9137-626430982818}" srcId="{043C1399-726D-470D-9559-295E7F5B82C5}" destId="{4917D731-CAC8-4AE0-8849-99951B9BC504}" srcOrd="6" destOrd="0" parTransId="{C863C23D-B956-4C9F-B7E6-20ECDE5173DF}" sibTransId="{01DAA21B-C823-45B6-A707-8E99EB46CFFD}"/>
    <dgm:cxn modelId="{BA082389-DB36-4870-81E0-6094F748C68C}" type="presOf" srcId="{043C1399-726D-470D-9559-295E7F5B82C5}" destId="{69A5FE4F-7D96-40EB-BCDA-DA291FCDDE4C}" srcOrd="0" destOrd="0" presId="urn:microsoft.com/office/officeart/2005/8/layout/vList4"/>
    <dgm:cxn modelId="{B861699A-B3B7-4A6D-A5BE-B8DE66EE9462}" srcId="{043C1399-726D-470D-9559-295E7F5B82C5}" destId="{2F4E3599-B38B-4FFE-9949-585BF8CFE038}" srcOrd="0" destOrd="0" parTransId="{499B177B-A36E-43E1-811D-4E363AA6E46F}" sibTransId="{ED666F7B-7110-43F7-871C-CBBEF7A7091B}"/>
    <dgm:cxn modelId="{8EA3519D-DEAB-4396-86D1-4CB573CC046B}" type="presOf" srcId="{5623834A-696B-42E4-9A6B-0AE7528945CC}" destId="{6E63EBDC-09F6-4B42-83B1-25D023A2E33D}" srcOrd="1" destOrd="0" presId="urn:microsoft.com/office/officeart/2005/8/layout/vList4"/>
    <dgm:cxn modelId="{A824C0A0-BB3F-486D-8CAE-063995D22C59}" type="presOf" srcId="{5EDD4311-015B-414E-ADD2-AB3A98181F82}" destId="{0CB41A79-FA58-4D40-8DA9-C5E81881C059}" srcOrd="1" destOrd="0" presId="urn:microsoft.com/office/officeart/2005/8/layout/vList4"/>
    <dgm:cxn modelId="{FD8B89CF-E6E2-4CCE-8A0D-EAEBBCBA1A89}" type="presOf" srcId="{4917D731-CAC8-4AE0-8849-99951B9BC504}" destId="{EB530875-60E4-4D5E-AFA4-B2FA9722840A}" srcOrd="1" destOrd="0" presId="urn:microsoft.com/office/officeart/2005/8/layout/vList4"/>
    <dgm:cxn modelId="{763FBBE5-CBA2-44F5-B614-91E4FADF3862}" type="presOf" srcId="{4917D731-CAC8-4AE0-8849-99951B9BC504}" destId="{28747D37-4947-4102-B46B-E67C87966EBB}" srcOrd="0" destOrd="0" presId="urn:microsoft.com/office/officeart/2005/8/layout/vList4"/>
    <dgm:cxn modelId="{DEBFB7EE-6358-4DF8-8A54-4E35B0F28CC9}" type="presOf" srcId="{5623834A-696B-42E4-9A6B-0AE7528945CC}" destId="{263CF9D8-FEAA-4ADE-AA8E-7AD306C4732D}" srcOrd="0" destOrd="0" presId="urn:microsoft.com/office/officeart/2005/8/layout/vList4"/>
    <dgm:cxn modelId="{C8C1CDF2-5541-44A9-A529-0D3480D6ED59}" srcId="{043C1399-726D-470D-9559-295E7F5B82C5}" destId="{FBECE91F-0254-4111-9EE1-87914741E100}" srcOrd="2" destOrd="0" parTransId="{B77B4CE9-5EDB-4D64-B58C-892408C38E71}" sibTransId="{67E83CC1-FF9E-4D37-9707-F0057E200D44}"/>
    <dgm:cxn modelId="{A797CCEC-4A02-47B3-975F-22BC34038E25}" type="presParOf" srcId="{69A5FE4F-7D96-40EB-BCDA-DA291FCDDE4C}" destId="{CBA28F8C-E865-4BC1-B598-9A9341A98830}" srcOrd="0" destOrd="0" presId="urn:microsoft.com/office/officeart/2005/8/layout/vList4"/>
    <dgm:cxn modelId="{19ECE3FF-066E-4B69-80E4-38E6ECF14BE5}" type="presParOf" srcId="{CBA28F8C-E865-4BC1-B598-9A9341A98830}" destId="{C643121F-AC8A-4373-9799-668383E448F5}" srcOrd="0" destOrd="0" presId="urn:microsoft.com/office/officeart/2005/8/layout/vList4"/>
    <dgm:cxn modelId="{7BC01120-476A-4203-B9E2-53D95A4D0E75}" type="presParOf" srcId="{CBA28F8C-E865-4BC1-B598-9A9341A98830}" destId="{9538B107-EE65-49D0-9F5D-5598CD715114}" srcOrd="1" destOrd="0" presId="urn:microsoft.com/office/officeart/2005/8/layout/vList4"/>
    <dgm:cxn modelId="{A387B8E6-660D-46E9-887E-9D721BCC784A}" type="presParOf" srcId="{CBA28F8C-E865-4BC1-B598-9A9341A98830}" destId="{99E2C09B-A36C-496A-A2AE-489645AB6C3F}" srcOrd="2" destOrd="0" presId="urn:microsoft.com/office/officeart/2005/8/layout/vList4"/>
    <dgm:cxn modelId="{7AC499D8-79C4-4CA9-8959-E58DD8D0C528}" type="presParOf" srcId="{69A5FE4F-7D96-40EB-BCDA-DA291FCDDE4C}" destId="{967C0810-67CE-4A63-8F82-8F25C00631BF}" srcOrd="1" destOrd="0" presId="urn:microsoft.com/office/officeart/2005/8/layout/vList4"/>
    <dgm:cxn modelId="{E85AFCA5-392C-45E2-9B5C-A0D645424396}" type="presParOf" srcId="{69A5FE4F-7D96-40EB-BCDA-DA291FCDDE4C}" destId="{F61BDD91-9CC5-411E-8924-44F160F78817}" srcOrd="2" destOrd="0" presId="urn:microsoft.com/office/officeart/2005/8/layout/vList4"/>
    <dgm:cxn modelId="{E34718E8-7E9F-4DAD-AD02-B539A0B3E102}" type="presParOf" srcId="{F61BDD91-9CC5-411E-8924-44F160F78817}" destId="{263CF9D8-FEAA-4ADE-AA8E-7AD306C4732D}" srcOrd="0" destOrd="0" presId="urn:microsoft.com/office/officeart/2005/8/layout/vList4"/>
    <dgm:cxn modelId="{F63CAEDA-19C0-419B-B0ED-7D562C291CFC}" type="presParOf" srcId="{F61BDD91-9CC5-411E-8924-44F160F78817}" destId="{7CC3D154-8893-4B64-A075-0FFEF94DB834}" srcOrd="1" destOrd="0" presId="urn:microsoft.com/office/officeart/2005/8/layout/vList4"/>
    <dgm:cxn modelId="{F997A3D2-BEC5-4E02-A31C-A71C296E8C4D}" type="presParOf" srcId="{F61BDD91-9CC5-411E-8924-44F160F78817}" destId="{6E63EBDC-09F6-4B42-83B1-25D023A2E33D}" srcOrd="2" destOrd="0" presId="urn:microsoft.com/office/officeart/2005/8/layout/vList4"/>
    <dgm:cxn modelId="{D3ABE352-0D80-47ED-87C3-6DE39CCFC796}" type="presParOf" srcId="{69A5FE4F-7D96-40EB-BCDA-DA291FCDDE4C}" destId="{25B96175-AEB3-410B-A769-05CC1933B30A}" srcOrd="3" destOrd="0" presId="urn:microsoft.com/office/officeart/2005/8/layout/vList4"/>
    <dgm:cxn modelId="{12AB901B-161A-4C4E-A178-65399C00D032}" type="presParOf" srcId="{69A5FE4F-7D96-40EB-BCDA-DA291FCDDE4C}" destId="{1694FB6E-DF63-4C13-B940-B67A7A5C9604}" srcOrd="4" destOrd="0" presId="urn:microsoft.com/office/officeart/2005/8/layout/vList4"/>
    <dgm:cxn modelId="{103FA1D7-FF6C-4365-BEB0-78F158B42EE5}" type="presParOf" srcId="{1694FB6E-DF63-4C13-B940-B67A7A5C9604}" destId="{1291B735-C076-4461-BB89-248D762EF6F7}" srcOrd="0" destOrd="0" presId="urn:microsoft.com/office/officeart/2005/8/layout/vList4"/>
    <dgm:cxn modelId="{04668A67-6FB6-491E-B6D6-2862E0F3F283}" type="presParOf" srcId="{1694FB6E-DF63-4C13-B940-B67A7A5C9604}" destId="{DDB3EC3B-5C73-4A6D-A5F5-14CA1F2861F5}" srcOrd="1" destOrd="0" presId="urn:microsoft.com/office/officeart/2005/8/layout/vList4"/>
    <dgm:cxn modelId="{9A34EA28-5C8C-4686-8564-BCB87749F5C2}" type="presParOf" srcId="{1694FB6E-DF63-4C13-B940-B67A7A5C9604}" destId="{D09503A3-5CBD-49C4-BF83-E4FF9F2C6998}" srcOrd="2" destOrd="0" presId="urn:microsoft.com/office/officeart/2005/8/layout/vList4"/>
    <dgm:cxn modelId="{09F2C180-13CA-4B7A-966E-E6B9D6A301E9}" type="presParOf" srcId="{69A5FE4F-7D96-40EB-BCDA-DA291FCDDE4C}" destId="{122C65F4-DC5C-4736-AB37-3F488BC92617}" srcOrd="5" destOrd="0" presId="urn:microsoft.com/office/officeart/2005/8/layout/vList4"/>
    <dgm:cxn modelId="{988A994E-123D-4F7E-B5B1-7099440A0E24}" type="presParOf" srcId="{69A5FE4F-7D96-40EB-BCDA-DA291FCDDE4C}" destId="{BD11B955-2A3B-48DF-A629-83B509077FCA}" srcOrd="6" destOrd="0" presId="urn:microsoft.com/office/officeart/2005/8/layout/vList4"/>
    <dgm:cxn modelId="{68E5C408-0C46-4BD4-8EB9-1D8BA19C87A7}" type="presParOf" srcId="{BD11B955-2A3B-48DF-A629-83B509077FCA}" destId="{D9B037B8-252F-4946-8A75-6DE0D8172381}" srcOrd="0" destOrd="0" presId="urn:microsoft.com/office/officeart/2005/8/layout/vList4"/>
    <dgm:cxn modelId="{D53E6A06-4072-49F5-9C63-A6A0C3A83694}" type="presParOf" srcId="{BD11B955-2A3B-48DF-A629-83B509077FCA}" destId="{496CCAE7-4740-4432-8899-C78F2FF5B981}" srcOrd="1" destOrd="0" presId="urn:microsoft.com/office/officeart/2005/8/layout/vList4"/>
    <dgm:cxn modelId="{8BB87CCD-4CCC-40BB-BA9A-3B489AF51316}" type="presParOf" srcId="{BD11B955-2A3B-48DF-A629-83B509077FCA}" destId="{0CB41A79-FA58-4D40-8DA9-C5E81881C059}" srcOrd="2" destOrd="0" presId="urn:microsoft.com/office/officeart/2005/8/layout/vList4"/>
    <dgm:cxn modelId="{D7E6FFD0-6790-49B0-BC2C-E9EF39DC72A5}" type="presParOf" srcId="{69A5FE4F-7D96-40EB-BCDA-DA291FCDDE4C}" destId="{1D30C93C-ACB6-4C54-A998-BAA09D1DD534}" srcOrd="7" destOrd="0" presId="urn:microsoft.com/office/officeart/2005/8/layout/vList4"/>
    <dgm:cxn modelId="{26AD315F-C6E5-46D7-A3DF-42DF6EA6CAC7}" type="presParOf" srcId="{69A5FE4F-7D96-40EB-BCDA-DA291FCDDE4C}" destId="{B8CF1819-0D7C-49B5-8261-0503CE5538A2}" srcOrd="8" destOrd="0" presId="urn:microsoft.com/office/officeart/2005/8/layout/vList4"/>
    <dgm:cxn modelId="{E2D7915C-9D15-4C49-8D84-703C7832403C}" type="presParOf" srcId="{B8CF1819-0D7C-49B5-8261-0503CE5538A2}" destId="{C974719F-B346-4825-9D41-F09EA96CC34E}" srcOrd="0" destOrd="0" presId="urn:microsoft.com/office/officeart/2005/8/layout/vList4"/>
    <dgm:cxn modelId="{92E77C7C-266B-4A74-BBE1-07302C23C325}" type="presParOf" srcId="{B8CF1819-0D7C-49B5-8261-0503CE5538A2}" destId="{25CE39D9-4230-44D9-938B-F184DE13B44C}" srcOrd="1" destOrd="0" presId="urn:microsoft.com/office/officeart/2005/8/layout/vList4"/>
    <dgm:cxn modelId="{B3BEBDA6-DAAF-4AF0-9C2F-950586E45C08}" type="presParOf" srcId="{B8CF1819-0D7C-49B5-8261-0503CE5538A2}" destId="{E639A011-BB69-4F17-B807-4B95C245973E}" srcOrd="2" destOrd="0" presId="urn:microsoft.com/office/officeart/2005/8/layout/vList4"/>
    <dgm:cxn modelId="{5068F77A-830C-4AC5-9312-FB117412A491}" type="presParOf" srcId="{69A5FE4F-7D96-40EB-BCDA-DA291FCDDE4C}" destId="{518A5406-8336-447A-9A76-144DD82AD5AA}" srcOrd="9" destOrd="0" presId="urn:microsoft.com/office/officeart/2005/8/layout/vList4"/>
    <dgm:cxn modelId="{3522CB6E-7BC2-46BD-ADEE-8FB8DE8B8531}" type="presParOf" srcId="{69A5FE4F-7D96-40EB-BCDA-DA291FCDDE4C}" destId="{C451708F-0402-4C3D-AE16-4248FD0B2170}" srcOrd="10" destOrd="0" presId="urn:microsoft.com/office/officeart/2005/8/layout/vList4"/>
    <dgm:cxn modelId="{74DFB254-754C-4902-BF65-CED38ED3AD89}" type="presParOf" srcId="{C451708F-0402-4C3D-AE16-4248FD0B2170}" destId="{331C0A2C-6E91-47C4-BB8C-FCEEC7855B5C}" srcOrd="0" destOrd="0" presId="urn:microsoft.com/office/officeart/2005/8/layout/vList4"/>
    <dgm:cxn modelId="{0996381F-855D-4204-AEBD-5149392562AC}" type="presParOf" srcId="{C451708F-0402-4C3D-AE16-4248FD0B2170}" destId="{986B36D1-2F6A-41B8-8185-EA2760C30A97}" srcOrd="1" destOrd="0" presId="urn:microsoft.com/office/officeart/2005/8/layout/vList4"/>
    <dgm:cxn modelId="{42F3B09B-EB6F-462D-83AC-B135669A94B6}" type="presParOf" srcId="{C451708F-0402-4C3D-AE16-4248FD0B2170}" destId="{0CFEAEF1-75C5-4842-B661-1E1444FDCB09}" srcOrd="2" destOrd="0" presId="urn:microsoft.com/office/officeart/2005/8/layout/vList4"/>
    <dgm:cxn modelId="{EED60230-8181-4D5F-8292-EFE06A984541}" type="presParOf" srcId="{69A5FE4F-7D96-40EB-BCDA-DA291FCDDE4C}" destId="{D9265685-B630-406E-9D10-0B5537D7B332}" srcOrd="11" destOrd="0" presId="urn:microsoft.com/office/officeart/2005/8/layout/vList4"/>
    <dgm:cxn modelId="{3FF4AE69-AA87-4A1C-9BCF-339F301B6B9A}" type="presParOf" srcId="{69A5FE4F-7D96-40EB-BCDA-DA291FCDDE4C}" destId="{1C3DF4D4-676D-4A61-86B7-120E66C4E458}" srcOrd="12" destOrd="0" presId="urn:microsoft.com/office/officeart/2005/8/layout/vList4"/>
    <dgm:cxn modelId="{32D57399-83FD-43A4-8293-E5F5E74D9553}" type="presParOf" srcId="{1C3DF4D4-676D-4A61-86B7-120E66C4E458}" destId="{28747D37-4947-4102-B46B-E67C87966EBB}" srcOrd="0" destOrd="0" presId="urn:microsoft.com/office/officeart/2005/8/layout/vList4"/>
    <dgm:cxn modelId="{3C4E68DD-4B9F-48CA-8F8A-E9212FD3DBE0}" type="presParOf" srcId="{1C3DF4D4-676D-4A61-86B7-120E66C4E458}" destId="{4E30D802-0189-48E3-BCE3-D227D650C5ED}" srcOrd="1" destOrd="0" presId="urn:microsoft.com/office/officeart/2005/8/layout/vList4"/>
    <dgm:cxn modelId="{3FF908AF-593B-4F6C-82DB-D35594255DE1}" type="presParOf" srcId="{1C3DF4D4-676D-4A61-86B7-120E66C4E458}" destId="{EB530875-60E4-4D5E-AFA4-B2FA9722840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43121F-AC8A-4373-9799-668383E448F5}">
      <dsp:nvSpPr>
        <dsp:cNvPr id="0" name=""/>
        <dsp:cNvSpPr/>
      </dsp:nvSpPr>
      <dsp:spPr>
        <a:xfrm>
          <a:off x="0" y="0"/>
          <a:ext cx="8300001" cy="880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Lerne jemanden kennen und baue im Laufe der Zeit eine Freundschaft auf.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748050" y="0"/>
        <a:ext cx="6551950" cy="880506"/>
      </dsp:txXfrm>
    </dsp:sp>
    <dsp:sp modelId="{9538B107-EE65-49D0-9F5D-5598CD715114}">
      <dsp:nvSpPr>
        <dsp:cNvPr id="0" name=""/>
        <dsp:cNvSpPr/>
      </dsp:nvSpPr>
      <dsp:spPr>
        <a:xfrm>
          <a:off x="88050" y="88050"/>
          <a:ext cx="1660000" cy="7044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3CF9D8-FEAA-4ADE-AA8E-7AD306C4732D}">
      <dsp:nvSpPr>
        <dsp:cNvPr id="0" name=""/>
        <dsp:cNvSpPr/>
      </dsp:nvSpPr>
      <dsp:spPr>
        <a:xfrm>
          <a:off x="0" y="968556"/>
          <a:ext cx="8300001" cy="880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98290"/>
                <a:satOff val="-762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8290"/>
                <a:satOff val="-762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8290"/>
                <a:satOff val="-762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Bete, dass der HEILIGE GEIST auf das Herz der Person einwirkt. Bete für die richtigen Gelegenheiten, </a:t>
          </a:r>
          <a:b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mit dieser Person in Kontakt zu treten.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748050" y="968556"/>
        <a:ext cx="6551950" cy="880506"/>
      </dsp:txXfrm>
    </dsp:sp>
    <dsp:sp modelId="{7CC3D154-8893-4B64-A075-0FFEF94DB834}">
      <dsp:nvSpPr>
        <dsp:cNvPr id="0" name=""/>
        <dsp:cNvSpPr/>
      </dsp:nvSpPr>
      <dsp:spPr>
        <a:xfrm>
          <a:off x="88050" y="1056607"/>
          <a:ext cx="1660000" cy="7044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291B735-C076-4461-BB89-248D762EF6F7}">
      <dsp:nvSpPr>
        <dsp:cNvPr id="0" name=""/>
        <dsp:cNvSpPr/>
      </dsp:nvSpPr>
      <dsp:spPr>
        <a:xfrm>
          <a:off x="0" y="1937113"/>
          <a:ext cx="8300001" cy="880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596580"/>
                <a:satOff val="-1525"/>
                <a:lumOff val="3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96580"/>
                <a:satOff val="-1525"/>
                <a:lumOff val="3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96580"/>
                <a:satOff val="-1525"/>
                <a:lumOff val="3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Suche nach sich bietenden Gelegenheiten, </a:t>
          </a:r>
          <a:b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über deine eigenen Glaubenserfahrungen zu berichten oder ein Gebet für dein Gegenüber zu sprechen.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748050" y="1937113"/>
        <a:ext cx="6551950" cy="880506"/>
      </dsp:txXfrm>
    </dsp:sp>
    <dsp:sp modelId="{DDB3EC3B-5C73-4A6D-A5F5-14CA1F2861F5}">
      <dsp:nvSpPr>
        <dsp:cNvPr id="0" name=""/>
        <dsp:cNvSpPr/>
      </dsp:nvSpPr>
      <dsp:spPr>
        <a:xfrm>
          <a:off x="88050" y="2025164"/>
          <a:ext cx="1660000" cy="7044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037B8-252F-4946-8A75-6DE0D8172381}">
      <dsp:nvSpPr>
        <dsp:cNvPr id="0" name=""/>
        <dsp:cNvSpPr/>
      </dsp:nvSpPr>
      <dsp:spPr>
        <a:xfrm>
          <a:off x="0" y="2905670"/>
          <a:ext cx="8300001" cy="880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894870"/>
                <a:satOff val="-2287"/>
                <a:lumOff val="52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94870"/>
                <a:satOff val="-2287"/>
                <a:lumOff val="52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94870"/>
                <a:satOff val="-2287"/>
                <a:lumOff val="52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Finde Wege, deinen neuen Freund </a:t>
          </a:r>
          <a:b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mit anderen aus deiner Gemeinde bekannt zu machen.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748050" y="2905670"/>
        <a:ext cx="6551950" cy="880506"/>
      </dsp:txXfrm>
    </dsp:sp>
    <dsp:sp modelId="{496CCAE7-4740-4432-8899-C78F2FF5B981}">
      <dsp:nvSpPr>
        <dsp:cNvPr id="0" name=""/>
        <dsp:cNvSpPr/>
      </dsp:nvSpPr>
      <dsp:spPr>
        <a:xfrm>
          <a:off x="88050" y="2993721"/>
          <a:ext cx="1660000" cy="7044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974719F-B346-4825-9D41-F09EA96CC34E}">
      <dsp:nvSpPr>
        <dsp:cNvPr id="0" name=""/>
        <dsp:cNvSpPr/>
      </dsp:nvSpPr>
      <dsp:spPr>
        <a:xfrm>
          <a:off x="0" y="3874227"/>
          <a:ext cx="8300001" cy="880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193160"/>
                <a:satOff val="-3050"/>
                <a:lumOff val="70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93160"/>
                <a:satOff val="-3050"/>
                <a:lumOff val="70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93160"/>
                <a:satOff val="-3050"/>
                <a:lumOff val="70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Bete für die besonderen Bedürfnisse oder Fragen, </a:t>
          </a:r>
          <a:b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die dein neuer Freund haben könnte.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748050" y="3874227"/>
        <a:ext cx="6551950" cy="880506"/>
      </dsp:txXfrm>
    </dsp:sp>
    <dsp:sp modelId="{25CE39D9-4230-44D9-938B-F184DE13B44C}">
      <dsp:nvSpPr>
        <dsp:cNvPr id="0" name=""/>
        <dsp:cNvSpPr/>
      </dsp:nvSpPr>
      <dsp:spPr>
        <a:xfrm>
          <a:off x="88050" y="3962278"/>
          <a:ext cx="1660000" cy="7044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31C0A2C-6E91-47C4-BB8C-FCEEC7855B5C}">
      <dsp:nvSpPr>
        <dsp:cNvPr id="0" name=""/>
        <dsp:cNvSpPr/>
      </dsp:nvSpPr>
      <dsp:spPr>
        <a:xfrm>
          <a:off x="0" y="4842784"/>
          <a:ext cx="8300001" cy="880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491450"/>
                <a:satOff val="-3812"/>
                <a:lumOff val="88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91450"/>
                <a:satOff val="-3812"/>
                <a:lumOff val="88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91450"/>
                <a:satOff val="-3812"/>
                <a:lumOff val="88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Suche nach einer Gelegenheit, der Person zu zeigen, wie die Bibel Trost, Rat und Führung in unserem Leben anbietet.</a:t>
          </a:r>
          <a:endParaRPr lang="en-US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748050" y="4842784"/>
        <a:ext cx="6551950" cy="880506"/>
      </dsp:txXfrm>
    </dsp:sp>
    <dsp:sp modelId="{986B36D1-2F6A-41B8-8185-EA2760C30A97}">
      <dsp:nvSpPr>
        <dsp:cNvPr id="0" name=""/>
        <dsp:cNvSpPr/>
      </dsp:nvSpPr>
      <dsp:spPr>
        <a:xfrm>
          <a:off x="88050" y="4930835"/>
          <a:ext cx="1660000" cy="7044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8747D37-4947-4102-B46B-E67C87966EBB}">
      <dsp:nvSpPr>
        <dsp:cNvPr id="0" name=""/>
        <dsp:cNvSpPr/>
      </dsp:nvSpPr>
      <dsp:spPr>
        <a:xfrm>
          <a:off x="0" y="5811341"/>
          <a:ext cx="8300001" cy="8805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789741"/>
                <a:satOff val="-4575"/>
                <a:lumOff val="105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89741"/>
                <a:satOff val="-4575"/>
                <a:lumOff val="105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89741"/>
                <a:satOff val="-4575"/>
                <a:lumOff val="105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Es wird eine Zeit kommen, in der du deinen Freund fragen möchtest, ob er/sie mit dir die Bibel studieren möchte. </a:t>
          </a:r>
          <a:br>
            <a:rPr lang="de-DE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de-DE" sz="18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Später wird er/sie sich vielleicht auch taufen lassen…</a:t>
          </a:r>
          <a:endParaRPr lang="en-US" sz="18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748050" y="5811341"/>
        <a:ext cx="6551950" cy="880506"/>
      </dsp:txXfrm>
    </dsp:sp>
    <dsp:sp modelId="{4E30D802-0189-48E3-BCE3-D227D650C5ED}">
      <dsp:nvSpPr>
        <dsp:cNvPr id="0" name=""/>
        <dsp:cNvSpPr/>
      </dsp:nvSpPr>
      <dsp:spPr>
        <a:xfrm>
          <a:off x="88050" y="5899392"/>
          <a:ext cx="1660000" cy="7044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0DEE3-EA18-4606-A854-4E3FD5025FA1}" type="datetimeFigureOut">
              <a:rPr lang="de-DE" smtClean="0"/>
              <a:t>19.06.2026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6C5B8-94CD-42CC-9206-D656C9415E56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26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6C5B8-94CD-42CC-9206-D656C9415E56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900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6C5B8-94CD-42CC-9206-D656C9415E5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05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120067-40BC-0543-147F-217551F42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DA97DA-0C08-0A48-CAEF-1C7D611F9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8910C6-21CF-9929-D35F-F8E91E66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E40C50-F437-2682-AB72-1750D83E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4B3EEF-64FA-453C-DF6E-6A46D00E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3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852EA-BF0E-06B7-B3C3-B4F57AC5F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E083805-82FE-0138-37D4-D0ECB8F1D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F57E4-F153-7D5F-F1BB-DC22E8A3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ED5E54-B515-0D18-AEAE-1281C8D7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16550A-00D8-6851-0D82-E5938FBA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515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5C6575-7800-8CFF-3349-2DBC90775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FC05337-6767-71DB-2FDA-CBA672E74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F58261-9726-7E88-0170-4099869A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5F57D-45EB-718B-63CD-9F399FD18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35254C-C3B6-D18B-2DF8-E5382DE05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4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3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16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8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4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4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958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43ADD-AFCD-185C-1A8C-CC524DD13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1E1C26-7C26-5C31-D4CB-E7DCFECA7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468C09-8C35-8EF2-15F8-FED912AF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1D24B-6469-A44A-4054-DBB2A4B1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AB00A-82BB-F888-ADC9-6FD1A2F0B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8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70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2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DA1D2-ED61-E396-0966-5E034EBA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D9EAF9-A71A-19DA-2B14-49085DE8B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E3FDE-E8D4-2A25-E40C-1D7E1C2C4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1FA323-1AEF-02CA-64FB-B409128C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E5C741-D48E-449D-0EDA-7B1B7C03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7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04A5B-9D15-25F8-C95E-E0ADA690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AA5B67-A44E-F7CC-AFB1-44936432D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01F9B43-D6D3-302F-CDB9-F73B7F82B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6E3062-6030-DDD7-9A48-39F098ED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8E4E89-DEC1-E3AA-6039-49882EA6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B9916B-D4F5-8F6A-6867-6D9C5833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54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C4448F-6715-A97E-B68C-42D24FF0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72A3C9-1B37-AA93-4BC6-924300DAE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693F7EE-9F1C-E604-E764-228694A75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A3BDA8-C9ED-1AF4-CE35-4CEA4C427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C630AF-5347-17C0-E063-738E918CD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EAB5214-CB74-2B95-C9F1-DA49A25F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E310E1-8333-823C-D41E-ADBF017A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2E7C987-8251-2E1B-D641-EC8197AD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00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BF967-6B5A-5BD1-4AE3-9574CE3F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8EB60-9D0E-2A2A-4B25-2FEE1A14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BA53DA-69C8-FB78-DE76-C41ADB6D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F28E112-FE0B-DA2B-6F59-F37BD319D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9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DBFE4E-B322-3BC0-591F-B74B9B69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F8B4DB7-7E9E-92C9-1F91-0540570A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E36CB9-6637-2A3E-B1CB-DD463A92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23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5B311-CCA5-1D0D-2FF7-71381EEB1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EC97C2-854E-73B0-3610-2BF402B2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7D968D-8F69-9D77-B199-B9FCA41C2D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03874D-4768-3B63-A2AF-6B88EECD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1BA34-9DD9-E19C-5615-0A318ED7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E1EF48-6633-C68E-75E8-A1351E41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7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863D7-80C9-CC76-D39D-56B772EE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BAA80A-7359-1718-B7A3-D794BB2A6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A8552A-75FB-B025-DFD8-4C41B0D5E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E56E52-DF2D-6514-1660-147EA86E4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4144E2-B6DA-87B2-6F28-1E177947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6ECCC4-7AC5-8692-1E6E-56A7AA98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76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0187C1-8B0D-7CBD-F08D-7224F6EE2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2EE8BB-4B6C-82AB-F5D1-E30A7B4B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9A11BE-3F67-6AA0-BE6E-05B217A3E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7A625-535D-4F2E-B962-227BFF52C561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E0E25-162C-B5BB-6009-CD071C94D7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F43F9-27D3-F612-586C-949D92F33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4B7937-4D69-4559-A58E-4882DA4320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93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85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1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7.jp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03EC94AA-C3C2-2BDF-A139-7149B2330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31640"/>
            <a:ext cx="12192000" cy="736551"/>
          </a:xfrm>
          <a:prstGeom prst="rect">
            <a:avLst/>
          </a:prstGeom>
          <a:solidFill>
            <a:srgbClr val="FFFF99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74BED776-3D84-607E-5D7A-467E9DE3E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553481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EDAF6142-B076-D604-F418-135083AEF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446350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30CCAE40-E535-E258-EDF4-82E3ECB91426}"/>
              </a:ext>
            </a:extLst>
          </p:cNvPr>
          <p:cNvSpPr txBox="1"/>
          <p:nvPr/>
        </p:nvSpPr>
        <p:spPr>
          <a:xfrm>
            <a:off x="159798" y="555348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2700">
              <a:bevelT h="25400" prst="softRound"/>
              <a:contourClr>
                <a:schemeClr val="bg1"/>
              </a:contourClr>
            </a:sp3d>
          </a:bodyPr>
          <a:lstStyle/>
          <a:p>
            <a:pPr algn="ctr"/>
            <a:r>
              <a:rPr lang="en-US" sz="5400" b="1" spc="1000" noProof="0" dirty="0">
                <a:ln w="9525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12700" dist="38100" dir="2700000" algn="tl" rotWithShape="0">
                    <a:srgbClr val="7030A0"/>
                  </a:outerShdw>
                </a:effectLst>
              </a:rPr>
              <a:t>SPRICH VON GOTT</a:t>
            </a:r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267FF025-EBE1-202A-E222-C63C80FF4F19}"/>
              </a:ext>
            </a:extLst>
          </p:cNvPr>
          <p:cNvSpPr txBox="1"/>
          <p:nvPr/>
        </p:nvSpPr>
        <p:spPr>
          <a:xfrm>
            <a:off x="9203961" y="4367408"/>
            <a:ext cx="2732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noProof="0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Lektion 12</a:t>
            </a:r>
            <a:r>
              <a:rPr lang="de-DE" sz="1600" b="1" noProof="0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de-DE" sz="1600" b="1" noProof="0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000" b="1" noProof="0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Sabbat, </a:t>
            </a:r>
            <a:r>
              <a:rPr lang="de-DE" sz="20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de-DE" sz="2000" b="1" noProof="0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Juni 2026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9865AAF-4914-77BE-6D0A-59979F9E36A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4286" y="101598"/>
            <a:ext cx="402371" cy="663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667781-A578-B6A3-2A3A-699F7F762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C5F2B99-F8B4-AF77-22F5-6FB46C688BB0}"/>
              </a:ext>
            </a:extLst>
          </p:cNvPr>
          <p:cNvSpPr txBox="1"/>
          <p:nvPr/>
        </p:nvSpPr>
        <p:spPr>
          <a:xfrm>
            <a:off x="3773347" y="0"/>
            <a:ext cx="84186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8700000" algn="tl">
                    <a:srgbClr val="7030A0"/>
                  </a:outerShdw>
                </a:effectLst>
              </a:rPr>
              <a:t>JESUS</a:t>
            </a:r>
            <a:r>
              <a:rPr lang="en-US" sz="4400" b="1" spc="600" noProof="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8700000" algn="tl">
                    <a:srgbClr val="7030A0"/>
                  </a:outerShdw>
                </a:effectLst>
              </a:rPr>
              <a:t> NACHAHMEN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968B9A7-B11B-7AF0-7E07-1AD95E1724F9}"/>
              </a:ext>
            </a:extLst>
          </p:cNvPr>
          <p:cNvSpPr txBox="1"/>
          <p:nvPr/>
        </p:nvSpPr>
        <p:spPr>
          <a:xfrm>
            <a:off x="4283243" y="723886"/>
            <a:ext cx="7751896" cy="646331"/>
          </a:xfrm>
          <a:prstGeom prst="rect">
            <a:avLst/>
          </a:prstGeom>
          <a:solidFill>
            <a:schemeClr val="accent1"/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Denn die Liebe CHRISTI drängt uns, da wir erkannt haben, </a:t>
            </a:r>
            <a:br>
              <a:rPr lang="de-DE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dass einer für alle gestorben ist und so alle gestorben sind.</a:t>
            </a:r>
            <a:r>
              <a:rPr lang="en-US" b="1" noProof="0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(2. Kor. 5:14a)</a:t>
            </a:r>
            <a:endParaRPr lang="en-US" b="1" noProof="0" dirty="0">
              <a:solidFill>
                <a:srgbClr val="FFFF99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E568CB2-FD9D-5968-C19B-38F191A607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2900" y="1370217"/>
            <a:ext cx="3947640" cy="39842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229ABC67-8F77-BF51-4F50-69B15A1EA0E6}"/>
              </a:ext>
            </a:extLst>
          </p:cNvPr>
          <p:cNvSpPr/>
          <p:nvPr/>
        </p:nvSpPr>
        <p:spPr>
          <a:xfrm>
            <a:off x="57875" y="27085"/>
            <a:ext cx="3657598" cy="800994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</a:t>
            </a:r>
            <a:r>
              <a:rPr lang="de-DE" sz="2000" b="1" i="1" dirty="0">
                <a:solidFill>
                  <a:srgbClr val="011E71"/>
                </a:solidFill>
              </a:rPr>
              <a:t>M</a:t>
            </a:r>
            <a:r>
              <a:rPr lang="de-DE" sz="2000" b="1" i="1" noProof="0" dirty="0">
                <a:solidFill>
                  <a:srgbClr val="011E71"/>
                </a:solidFill>
              </a:rPr>
              <a:t>o,  1</a:t>
            </a:r>
            <a:r>
              <a:rPr lang="de-DE" sz="2000" b="1" i="1" dirty="0">
                <a:solidFill>
                  <a:srgbClr val="011E71"/>
                </a:solidFill>
              </a:rPr>
              <a:t>5</a:t>
            </a:r>
            <a:r>
              <a:rPr lang="de-DE" sz="2000" b="1" i="1" noProof="0" dirty="0">
                <a:solidFill>
                  <a:srgbClr val="011E71"/>
                </a:solidFill>
              </a:rPr>
              <a:t>. Juni –  Ohne Zwang – mit Vollmacht</a:t>
            </a:r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9238A783-70E1-A924-A440-9CEDD0CC34E0}"/>
              </a:ext>
            </a:extLst>
          </p:cNvPr>
          <p:cNvSpPr txBox="1"/>
          <p:nvPr/>
        </p:nvSpPr>
        <p:spPr>
          <a:xfrm>
            <a:off x="2287161" y="4163135"/>
            <a:ext cx="6457119" cy="2831544"/>
          </a:xfrm>
          <a:prstGeom prst="rect">
            <a:avLst/>
          </a:prstGeom>
          <a:gradFill>
            <a:gsLst>
              <a:gs pos="43000">
                <a:srgbClr val="F5FB07"/>
              </a:gs>
              <a:gs pos="92000">
                <a:srgbClr val="E6F2AE"/>
              </a:gs>
              <a:gs pos="54000">
                <a:srgbClr val="6C9D3D"/>
              </a:gs>
              <a:gs pos="7339">
                <a:schemeClr val="accent6">
                  <a:lumMod val="20000"/>
                  <a:lumOff val="80000"/>
                </a:schemeClr>
              </a:gs>
              <a:gs pos="23000">
                <a:srgbClr val="92D050"/>
              </a:gs>
              <a:gs pos="78000">
                <a:srgbClr val="FFFF00"/>
              </a:gs>
            </a:gsLst>
            <a:lin ang="5400000" scaled="0"/>
          </a:gradFill>
          <a:effectLst>
            <a:softEdge rad="635000"/>
          </a:effectLst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endParaRPr lang="de-DE" sz="2800" b="1" dirty="0">
              <a:solidFill>
                <a:prstClr val="black"/>
              </a:solidFill>
            </a:endParaRPr>
          </a:p>
          <a:p>
            <a:pPr lvl="0" algn="ctr">
              <a:spcBef>
                <a:spcPts val="600"/>
              </a:spcBef>
              <a:defRPr/>
            </a:pPr>
            <a:r>
              <a:rPr lang="de-DE" sz="2800" b="1" dirty="0">
                <a:solidFill>
                  <a:prstClr val="black"/>
                </a:solidFill>
              </a:rPr>
              <a:t>Indem wir JESUS nachahmen, </a:t>
            </a:r>
            <a:br>
              <a:rPr lang="de-DE" sz="2800" b="1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</a:rPr>
              <a:t>zeigen wir anderen Seine Liebe </a:t>
            </a:r>
            <a:br>
              <a:rPr lang="de-DE" sz="2800" b="1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</a:rPr>
              <a:t>und laden sie ein, </a:t>
            </a:r>
            <a:br>
              <a:rPr lang="de-DE" sz="2800" b="1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</a:rPr>
              <a:t>Ihm nachzufolgen.</a:t>
            </a:r>
          </a:p>
          <a:p>
            <a:pPr lvl="0" algn="ctr">
              <a:spcBef>
                <a:spcPts val="600"/>
              </a:spcBef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13">
            <a:extLst>
              <a:ext uri="{FF2B5EF4-FFF2-40B4-BE49-F238E27FC236}">
                <a16:creationId xmlns:a16="http://schemas.microsoft.com/office/drawing/2014/main" id="{7CB0ACC7-A84F-38DA-6640-3FC89D13232D}"/>
              </a:ext>
            </a:extLst>
          </p:cNvPr>
          <p:cNvSpPr txBox="1"/>
          <p:nvPr/>
        </p:nvSpPr>
        <p:spPr>
          <a:xfrm>
            <a:off x="0" y="1370217"/>
            <a:ext cx="6750459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Er hat Seine Liebe auch  in uns gelegt, </a:t>
            </a:r>
            <a:br>
              <a:rPr lang="de-DE" sz="2400" b="1" dirty="0"/>
            </a:br>
            <a:r>
              <a:rPr lang="de-DE" sz="2400" b="1" dirty="0"/>
              <a:t>damit wir sie mit denen teilen können, </a:t>
            </a:r>
            <a:br>
              <a:rPr lang="de-DE" sz="2400" b="1" dirty="0"/>
            </a:br>
            <a:r>
              <a:rPr lang="de-DE" sz="2400" b="1" dirty="0"/>
              <a:t>die JESUS noch nicht kennen.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Manchmal versuchen Menschen, </a:t>
            </a:r>
            <a:br>
              <a:rPr lang="de-DE" sz="2400" b="1" dirty="0"/>
            </a:br>
            <a:r>
              <a:rPr lang="de-DE" sz="2400" b="1" dirty="0"/>
              <a:t>andere dazu zu zwingen, </a:t>
            </a:r>
            <a:br>
              <a:rPr lang="de-DE" sz="2400" b="1" dirty="0"/>
            </a:br>
            <a:r>
              <a:rPr lang="de-DE" sz="2400" b="1" dirty="0"/>
              <a:t>JESUS zu ihrem eigenen Wohl anzunehmen. Aber das ist nicht die Methode, </a:t>
            </a:r>
            <a:br>
              <a:rPr lang="de-DE" sz="2400" b="1" dirty="0"/>
            </a:br>
            <a:r>
              <a:rPr lang="de-DE" sz="2400" b="1" dirty="0"/>
              <a:t>die GOTT empfohlen hat.</a:t>
            </a:r>
            <a:endParaRPr lang="en-US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4298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262372-EDAF-FD81-6009-10C516920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65896DE-EBEF-EA63-5076-FF54070A55BB}"/>
              </a:ext>
            </a:extLst>
          </p:cNvPr>
          <p:cNvSpPr txBox="1"/>
          <p:nvPr/>
        </p:nvSpPr>
        <p:spPr>
          <a:xfrm>
            <a:off x="4283243" y="723886"/>
            <a:ext cx="7751896" cy="646331"/>
          </a:xfrm>
          <a:prstGeom prst="rect">
            <a:avLst/>
          </a:prstGeom>
          <a:solidFill>
            <a:schemeClr val="accent1"/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Denn die Liebe CHRISTI drängt uns, da wir erkannt haben, </a:t>
            </a:r>
            <a:br>
              <a:rPr lang="de-DE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dass einer für alle gestorben ist und so alle gestorben sind.</a:t>
            </a:r>
            <a:r>
              <a:rPr lang="en-US" b="1" noProof="0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(2. Kor. 5:14a)</a:t>
            </a:r>
            <a:endParaRPr lang="en-US" b="1" noProof="0" dirty="0">
              <a:solidFill>
                <a:srgbClr val="FFFF99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F7A6312-0B46-1F7E-FED9-85F6F9B9A6DA}"/>
              </a:ext>
            </a:extLst>
          </p:cNvPr>
          <p:cNvSpPr txBox="1"/>
          <p:nvPr/>
        </p:nvSpPr>
        <p:spPr>
          <a:xfrm>
            <a:off x="3715473" y="1775059"/>
            <a:ext cx="24349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GOTT setzte </a:t>
            </a:r>
            <a:br>
              <a:rPr lang="de-DE" sz="2000" b="1" dirty="0"/>
            </a:br>
            <a:r>
              <a:rPr lang="de-DE" sz="2000" b="1" dirty="0"/>
              <a:t>Adam und Eva nicht unter Druck, nicht zu sündigen. </a:t>
            </a:r>
            <a:endParaRPr lang="en-US" sz="2000" b="1" noProof="0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5FE9AFE4-0643-3B49-6E3F-20ECBA59AFC1}"/>
              </a:ext>
            </a:extLst>
          </p:cNvPr>
          <p:cNvSpPr/>
          <p:nvPr/>
        </p:nvSpPr>
        <p:spPr>
          <a:xfrm>
            <a:off x="57875" y="27085"/>
            <a:ext cx="3657598" cy="800994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</a:t>
            </a:r>
            <a:r>
              <a:rPr lang="de-DE" sz="2000" b="1" i="1" dirty="0">
                <a:solidFill>
                  <a:srgbClr val="011E71"/>
                </a:solidFill>
              </a:rPr>
              <a:t>M</a:t>
            </a:r>
            <a:r>
              <a:rPr lang="de-DE" sz="2000" b="1" i="1" noProof="0" dirty="0">
                <a:solidFill>
                  <a:srgbClr val="011E71"/>
                </a:solidFill>
              </a:rPr>
              <a:t>o,  1</a:t>
            </a:r>
            <a:r>
              <a:rPr lang="de-DE" sz="2000" b="1" i="1" dirty="0">
                <a:solidFill>
                  <a:srgbClr val="011E71"/>
                </a:solidFill>
              </a:rPr>
              <a:t>5</a:t>
            </a:r>
            <a:r>
              <a:rPr lang="de-DE" sz="2000" b="1" i="1" noProof="0" dirty="0">
                <a:solidFill>
                  <a:srgbClr val="011E71"/>
                </a:solidFill>
              </a:rPr>
              <a:t>. Juni –  Ohne Zwang – mit Vollmacht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293DAE3-4AB0-BF1E-ED53-E22ABB12F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1" y="1118494"/>
            <a:ext cx="3713856" cy="18106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F781D8C-E527-E702-D2FD-25CB0DA08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786" y="1555121"/>
            <a:ext cx="4686954" cy="23053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D5F361C-E027-B896-14EF-921704EF0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438" y="3334006"/>
            <a:ext cx="4411137" cy="25505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8" name="CuadroTexto 15">
            <a:extLst>
              <a:ext uri="{FF2B5EF4-FFF2-40B4-BE49-F238E27FC236}">
                <a16:creationId xmlns:a16="http://schemas.microsoft.com/office/drawing/2014/main" id="{35D993FF-39ED-FE0F-32D2-ED30D2EAFA25}"/>
              </a:ext>
            </a:extLst>
          </p:cNvPr>
          <p:cNvSpPr txBox="1"/>
          <p:nvPr/>
        </p:nvSpPr>
        <p:spPr>
          <a:xfrm>
            <a:off x="7012340" y="3936535"/>
            <a:ext cx="5022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Er zwang die Menschheit nicht, </a:t>
            </a:r>
            <a:br>
              <a:rPr lang="de-DE" sz="2000" b="1" dirty="0"/>
            </a:br>
            <a:r>
              <a:rPr lang="de-DE" sz="2000" b="1" dirty="0"/>
              <a:t>vor der Flut in die Arche einzusteigen.</a:t>
            </a:r>
            <a:endParaRPr lang="en-US" sz="2000" b="1" noProof="0" dirty="0"/>
          </a:p>
        </p:txBody>
      </p:sp>
      <p:sp>
        <p:nvSpPr>
          <p:cNvPr id="19" name="CuadroTexto 15">
            <a:extLst>
              <a:ext uri="{FF2B5EF4-FFF2-40B4-BE49-F238E27FC236}">
                <a16:creationId xmlns:a16="http://schemas.microsoft.com/office/drawing/2014/main" id="{A1AAD596-2E85-96A3-C2DA-AB8C1B891682}"/>
              </a:ext>
            </a:extLst>
          </p:cNvPr>
          <p:cNvSpPr txBox="1"/>
          <p:nvPr/>
        </p:nvSpPr>
        <p:spPr>
          <a:xfrm>
            <a:off x="5448022" y="5302879"/>
            <a:ext cx="50227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Auch die Niniviten bedrohte Er nicht, </a:t>
            </a:r>
            <a:br>
              <a:rPr lang="de-DE" sz="2000" b="1" dirty="0"/>
            </a:br>
            <a:r>
              <a:rPr lang="de-DE" sz="2000" b="1" dirty="0"/>
              <a:t>Ihn aufzunehmen. </a:t>
            </a:r>
            <a:br>
              <a:rPr lang="de-DE" sz="2000" b="1" dirty="0"/>
            </a:br>
            <a:r>
              <a:rPr lang="de-DE" sz="2000" b="1" dirty="0"/>
              <a:t>Er warnte sie rechtzeitig vor den Folgen </a:t>
            </a:r>
            <a:br>
              <a:rPr lang="de-DE" sz="2000" b="1" dirty="0"/>
            </a:br>
            <a:r>
              <a:rPr lang="de-DE" sz="2000" b="1" dirty="0"/>
              <a:t>und zeigte ihnen auch den Ausweg!</a:t>
            </a:r>
            <a:endParaRPr lang="en-US" sz="2000" b="1" noProof="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5E4CB7BC-F285-CA27-072D-386D1B16C9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040" y="76606"/>
            <a:ext cx="6462320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EAF4E-10FF-B8C0-972C-1C616FC94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18E099E-2FDF-B19B-0C80-7DFA2AC03A14}"/>
              </a:ext>
            </a:extLst>
          </p:cNvPr>
          <p:cNvSpPr txBox="1"/>
          <p:nvPr/>
        </p:nvSpPr>
        <p:spPr>
          <a:xfrm>
            <a:off x="7162800" y="15220"/>
            <a:ext cx="50291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  <a:t>FREUNDSCHAFT </a:t>
            </a:r>
            <a:br>
              <a:rPr lang="en-US" sz="4800" b="1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</a:br>
            <a:r>
              <a:rPr lang="en-US" sz="4800" b="1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/>
                  </a:outerShdw>
                </a:effectLst>
              </a:rPr>
              <a:t>PFLEGEN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617273-C8D6-7B9D-8B98-64A12E55D453}"/>
              </a:ext>
            </a:extLst>
          </p:cNvPr>
          <p:cNvSpPr txBox="1"/>
          <p:nvPr/>
        </p:nvSpPr>
        <p:spPr>
          <a:xfrm>
            <a:off x="-115504" y="4165124"/>
            <a:ext cx="4223682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noProof="0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“…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 Seid allezeit bereit 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zur Verantwortung 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vor jedermann, 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der von euch 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Rechenschaft fordert 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über die Hoffnung, 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die in euch ist,</a:t>
            </a:r>
            <a:r>
              <a:rPr lang="en-US" sz="2400" b="1" noProof="0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.” 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highlight>
                  <a:srgbClr val="FFFF99"/>
                </a:highlight>
                <a:latin typeface="Candara" panose="020E0502030303020204" pitchFamily="34" charset="0"/>
              </a:rPr>
              <a:t>(1. Pe 3:15)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C9B89B0-EDBC-454E-EEC6-76EB6CC68E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1115061"/>
            <a:ext cx="2016640" cy="295253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16BA1064-BA94-642A-B6B3-E48541042279}"/>
              </a:ext>
            </a:extLst>
          </p:cNvPr>
          <p:cNvSpPr/>
          <p:nvPr/>
        </p:nvSpPr>
        <p:spPr>
          <a:xfrm>
            <a:off x="57875" y="15220"/>
            <a:ext cx="3460829" cy="972278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Di,  16. Juni –  Tipps, </a:t>
            </a:r>
            <a:br>
              <a:rPr lang="de-DE" sz="2000" b="1" i="1" noProof="0" dirty="0">
                <a:solidFill>
                  <a:srgbClr val="011E71"/>
                </a:solidFill>
              </a:rPr>
            </a:br>
            <a:r>
              <a:rPr lang="de-DE" sz="2000" b="1" i="1" noProof="0" dirty="0">
                <a:solidFill>
                  <a:srgbClr val="011E71"/>
                </a:solidFill>
              </a:rPr>
              <a:t>wie man von JESUS spricht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9ED23A-9378-C7E5-DA40-A4E936467BDF}"/>
              </a:ext>
            </a:extLst>
          </p:cNvPr>
          <p:cNvSpPr txBox="1"/>
          <p:nvPr/>
        </p:nvSpPr>
        <p:spPr>
          <a:xfrm>
            <a:off x="4278175" y="1432401"/>
            <a:ext cx="5399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>
                <a:highlight>
                  <a:srgbClr val="FFFF99"/>
                </a:highlight>
              </a:rPr>
              <a:t>Wir alle sind Prediger JESU! </a:t>
            </a:r>
            <a:br>
              <a:rPr lang="de-DE" sz="2000" b="1" dirty="0">
                <a:highlight>
                  <a:srgbClr val="FFFF99"/>
                </a:highlight>
              </a:rPr>
            </a:br>
            <a:r>
              <a:rPr lang="de-DE" sz="2000" b="1" dirty="0">
                <a:highlight>
                  <a:srgbClr val="FFFF99"/>
                </a:highlight>
              </a:rPr>
              <a:t>Uns wird geboten, uns darauf vorzubereiten </a:t>
            </a:r>
            <a:endParaRPr lang="en-US" sz="2000" b="1" noProof="0" dirty="0">
              <a:highlight>
                <a:srgbClr val="FFFF99"/>
              </a:highlight>
            </a:endParaRPr>
          </a:p>
        </p:txBody>
      </p:sp>
      <p:sp>
        <p:nvSpPr>
          <p:cNvPr id="13" name="CuadroTexto 5">
            <a:extLst>
              <a:ext uri="{FF2B5EF4-FFF2-40B4-BE49-F238E27FC236}">
                <a16:creationId xmlns:a16="http://schemas.microsoft.com/office/drawing/2014/main" id="{F820C242-92BD-4EC5-A354-DFDB6D50B7CC}"/>
              </a:ext>
            </a:extLst>
          </p:cNvPr>
          <p:cNvSpPr txBox="1"/>
          <p:nvPr/>
        </p:nvSpPr>
        <p:spPr>
          <a:xfrm>
            <a:off x="9221001" y="1805394"/>
            <a:ext cx="2970998" cy="4909036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de-DE" sz="2200" b="1" dirty="0"/>
              <a:t>„CHRISTUS allein </a:t>
            </a:r>
            <a:br>
              <a:rPr lang="de-DE" sz="2200" b="1" dirty="0"/>
            </a:br>
            <a:r>
              <a:rPr lang="de-DE" sz="2200" b="1" dirty="0"/>
              <a:t>ist der HERR; </a:t>
            </a:r>
            <a:br>
              <a:rPr lang="de-DE" sz="2200" b="1" dirty="0"/>
            </a:br>
            <a:r>
              <a:rPr lang="de-DE" sz="2200" b="1" dirty="0"/>
              <a:t>haltet Ihn heilig </a:t>
            </a:r>
            <a:br>
              <a:rPr lang="de-DE" sz="2200" b="1" dirty="0"/>
            </a:br>
            <a:r>
              <a:rPr lang="de-DE" sz="2200" b="1" dirty="0"/>
              <a:t>in euren Herzen </a:t>
            </a:r>
            <a:br>
              <a:rPr lang="de-DE" sz="2200" b="1" dirty="0"/>
            </a:br>
            <a:r>
              <a:rPr lang="de-DE" sz="2200" b="1" dirty="0"/>
              <a:t>und habt keine Angst </a:t>
            </a:r>
            <a:br>
              <a:rPr lang="de-DE" sz="2200" b="1" dirty="0"/>
            </a:br>
            <a:r>
              <a:rPr lang="de-DE" sz="2200" b="1" dirty="0"/>
              <a:t>vor Menschen! </a:t>
            </a:r>
          </a:p>
          <a:p>
            <a:pPr algn="r">
              <a:spcBef>
                <a:spcPts val="600"/>
              </a:spcBef>
            </a:pPr>
            <a:br>
              <a:rPr lang="de-DE" sz="2200" b="1" dirty="0"/>
            </a:br>
            <a:r>
              <a:rPr lang="de-DE" sz="2200" b="1" dirty="0"/>
              <a:t>Seid immer bereit, </a:t>
            </a:r>
            <a:br>
              <a:rPr lang="de-DE" sz="2200" b="1" dirty="0"/>
            </a:br>
            <a:r>
              <a:rPr lang="de-DE" sz="2200" b="1" dirty="0"/>
              <a:t>Rede und Antwort </a:t>
            </a:r>
            <a:br>
              <a:rPr lang="de-DE" sz="2200" b="1" dirty="0"/>
            </a:br>
            <a:r>
              <a:rPr lang="de-DE" sz="2200" b="1" dirty="0"/>
              <a:t>zu stehen, </a:t>
            </a:r>
            <a:br>
              <a:rPr lang="de-DE" sz="2200" b="1" dirty="0"/>
            </a:br>
            <a:r>
              <a:rPr lang="de-DE" sz="2200" b="1" dirty="0"/>
              <a:t>wenn jemand fragt, </a:t>
            </a:r>
            <a:br>
              <a:rPr lang="de-DE" sz="2200" b="1" dirty="0"/>
            </a:br>
            <a:r>
              <a:rPr lang="de-DE" sz="2200" b="1" dirty="0"/>
              <a:t>warum ihr </a:t>
            </a:r>
            <a:br>
              <a:rPr lang="de-DE" sz="2200" b="1" dirty="0"/>
            </a:br>
            <a:r>
              <a:rPr lang="de-DE" sz="2200" b="1" dirty="0"/>
              <a:t>so von Hoffnung </a:t>
            </a:r>
            <a:br>
              <a:rPr lang="de-DE" sz="2200" b="1" dirty="0"/>
            </a:br>
            <a:r>
              <a:rPr lang="de-DE" sz="2200" b="1" dirty="0"/>
              <a:t>erfüllt seid.“ </a:t>
            </a:r>
            <a:endParaRPr lang="en-US" sz="2200" b="1" noProof="0" dirty="0"/>
          </a:p>
        </p:txBody>
      </p:sp>
    </p:spTree>
    <p:extLst>
      <p:ext uri="{BB962C8B-B14F-4D97-AF65-F5344CB8AC3E}">
        <p14:creationId xmlns:p14="http://schemas.microsoft.com/office/powerpoint/2010/main" val="32275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 uiExpand="1" build="p" animBg="1"/>
      <p:bldP spid="6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913D3B-ED91-8604-2152-6BD99DC08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F6A22A5-53F8-0D70-B1AB-82D650A4DE96}"/>
              </a:ext>
            </a:extLst>
          </p:cNvPr>
          <p:cNvSpPr txBox="1"/>
          <p:nvPr/>
        </p:nvSpPr>
        <p:spPr>
          <a:xfrm>
            <a:off x="7228199" y="15220"/>
            <a:ext cx="4963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noProof="0" dirty="0">
                <a:ln w="0"/>
                <a:solidFill>
                  <a:srgbClr val="FFFF00"/>
                </a:solidFill>
                <a:effectLst>
                  <a:outerShdw blurRad="38100" dist="50800" dir="8700000" algn="ctr" rotWithShape="0">
                    <a:srgbClr val="6E747A"/>
                  </a:outerShdw>
                </a:effectLst>
              </a:rPr>
              <a:t>FREUNDSCHAFT </a:t>
            </a:r>
            <a:br>
              <a:rPr lang="en-US" sz="4800" b="1" noProof="0" dirty="0">
                <a:ln w="0"/>
                <a:solidFill>
                  <a:srgbClr val="FFFF00"/>
                </a:solidFill>
                <a:effectLst>
                  <a:outerShdw blurRad="38100" dist="50800" dir="8700000" algn="ctr" rotWithShape="0">
                    <a:srgbClr val="6E747A"/>
                  </a:outerShdw>
                </a:effectLst>
              </a:rPr>
            </a:br>
            <a:r>
              <a:rPr lang="en-US" sz="4800" b="1" noProof="0" dirty="0">
                <a:ln w="0"/>
                <a:solidFill>
                  <a:srgbClr val="FFFF00"/>
                </a:solidFill>
                <a:effectLst>
                  <a:outerShdw blurRad="38100" dist="50800" dir="8700000" algn="ctr" rotWithShape="0">
                    <a:srgbClr val="6E747A"/>
                  </a:outerShdw>
                </a:effectLst>
              </a:rPr>
              <a:t>PFLEGEN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413ACA0-A91C-148F-8500-C0E26BACA8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199" y="4468310"/>
            <a:ext cx="4558890" cy="236492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4D996FB6-C82E-A636-F641-96F305F600F2}"/>
              </a:ext>
            </a:extLst>
          </p:cNvPr>
          <p:cNvSpPr/>
          <p:nvPr/>
        </p:nvSpPr>
        <p:spPr>
          <a:xfrm>
            <a:off x="57875" y="15220"/>
            <a:ext cx="3460829" cy="972278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Di,  16. Juni –  Tipps, </a:t>
            </a:r>
            <a:br>
              <a:rPr lang="de-DE" sz="2000" b="1" i="1" noProof="0" dirty="0">
                <a:solidFill>
                  <a:srgbClr val="011E71"/>
                </a:solidFill>
              </a:rPr>
            </a:br>
            <a:r>
              <a:rPr lang="de-DE" sz="2000" b="1" i="1" noProof="0" dirty="0">
                <a:solidFill>
                  <a:srgbClr val="011E71"/>
                </a:solidFill>
              </a:rPr>
              <a:t>wie man von JESUS spricht </a:t>
            </a:r>
          </a:p>
        </p:txBody>
      </p:sp>
      <p:sp>
        <p:nvSpPr>
          <p:cNvPr id="14" name="CuadroTexto 5">
            <a:extLst>
              <a:ext uri="{FF2B5EF4-FFF2-40B4-BE49-F238E27FC236}">
                <a16:creationId xmlns:a16="http://schemas.microsoft.com/office/drawing/2014/main" id="{CC821E37-2923-6A51-D382-AEF0C48132B6}"/>
              </a:ext>
            </a:extLst>
          </p:cNvPr>
          <p:cNvSpPr txBox="1"/>
          <p:nvPr/>
        </p:nvSpPr>
        <p:spPr>
          <a:xfrm>
            <a:off x="0" y="757996"/>
            <a:ext cx="3957313" cy="2477601"/>
          </a:xfrm>
          <a:prstGeom prst="rect">
            <a:avLst/>
          </a:prstGeom>
          <a:solidFill>
            <a:schemeClr val="accent2">
              <a:lumMod val="60000"/>
              <a:lumOff val="40000"/>
              <a:alpha val="66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br>
              <a:rPr lang="de-DE" sz="1000" b="1" dirty="0"/>
            </a:br>
            <a:r>
              <a:rPr lang="de-DE" sz="2000" b="1" dirty="0"/>
              <a:t>Aber nicht alle von uns wissen, wie man predigt.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Wir haben jedoch </a:t>
            </a:r>
            <a:br>
              <a:rPr lang="de-DE" sz="2000" b="1" dirty="0"/>
            </a:br>
            <a:r>
              <a:rPr lang="de-DE" sz="2000" b="1" dirty="0"/>
              <a:t>das Versprechen, </a:t>
            </a:r>
            <a:br>
              <a:rPr lang="de-DE" sz="2000" b="1" dirty="0"/>
            </a:br>
            <a:r>
              <a:rPr lang="de-DE" sz="2000" b="1" dirty="0"/>
              <a:t>dass GOTT selbst uns die notwendigen Worte geben wird (Jesaja 50,4 </a:t>
            </a:r>
            <a:r>
              <a:rPr lang="de-DE" sz="2000" b="1" dirty="0" err="1"/>
              <a:t>Hfa</a:t>
            </a:r>
            <a:r>
              <a:rPr lang="de-DE" sz="2000" b="1" dirty="0"/>
              <a:t>):</a:t>
            </a:r>
            <a:endParaRPr lang="en-US" sz="700" b="1" noProof="0" dirty="0"/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03BDF23D-AF94-EBD1-00E9-064558F13D5A}"/>
              </a:ext>
            </a:extLst>
          </p:cNvPr>
          <p:cNvSpPr txBox="1"/>
          <p:nvPr/>
        </p:nvSpPr>
        <p:spPr>
          <a:xfrm>
            <a:off x="57875" y="3429000"/>
            <a:ext cx="3957313" cy="3277820"/>
          </a:xfrm>
          <a:prstGeom prst="rect">
            <a:avLst/>
          </a:prstGeom>
          <a:solidFill>
            <a:schemeClr val="accent2">
              <a:lumMod val="60000"/>
              <a:lumOff val="40000"/>
              <a:alpha val="66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„GOTT, der HERR, </a:t>
            </a:r>
            <a:br>
              <a:rPr lang="de-DE" sz="2000" b="1" dirty="0"/>
            </a:br>
            <a:r>
              <a:rPr lang="de-DE" sz="2000" b="1" dirty="0"/>
              <a:t>gibt mir die richtigen Worte, damit ich erschöpfte Menschen trösten und ihnen neuen Mut zusprechen kann. </a:t>
            </a:r>
            <a:br>
              <a:rPr lang="de-DE" sz="2000" b="1" dirty="0"/>
            </a:br>
            <a:r>
              <a:rPr lang="de-DE" sz="2000" b="1" dirty="0"/>
              <a:t>Morgen für Morgen weckt Er </a:t>
            </a:r>
            <a:br>
              <a:rPr lang="de-DE" sz="2000" b="1" dirty="0"/>
            </a:br>
            <a:r>
              <a:rPr lang="de-DE" sz="2000" b="1" dirty="0"/>
              <a:t>in mir das Verlangen, </a:t>
            </a:r>
            <a:br>
              <a:rPr lang="de-DE" sz="2000" b="1" dirty="0"/>
            </a:br>
            <a:r>
              <a:rPr lang="de-DE" sz="2000" b="1" dirty="0"/>
              <a:t>von Ihm zu lernen </a:t>
            </a:r>
            <a:br>
              <a:rPr lang="de-DE" sz="2000" b="1" dirty="0"/>
            </a:br>
            <a:r>
              <a:rPr lang="de-DE" sz="2000" b="1" dirty="0"/>
              <a:t>wie ein Schüler </a:t>
            </a:r>
            <a:br>
              <a:rPr lang="de-DE" sz="2000" b="1" dirty="0"/>
            </a:br>
            <a:r>
              <a:rPr lang="de-DE" sz="2000" b="1" dirty="0"/>
              <a:t>von seinem Lehrer.“</a:t>
            </a:r>
            <a:br>
              <a:rPr lang="de-DE" sz="2000" b="1" dirty="0"/>
            </a:br>
            <a:endParaRPr lang="en-US" sz="700" b="1" noProof="0" dirty="0"/>
          </a:p>
        </p:txBody>
      </p:sp>
    </p:spTree>
    <p:extLst>
      <p:ext uri="{BB962C8B-B14F-4D97-AF65-F5344CB8AC3E}">
        <p14:creationId xmlns:p14="http://schemas.microsoft.com/office/powerpoint/2010/main" val="14003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E72AFC-1611-B6AC-AF75-4C8C19D9A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64F716E-5AEC-30A9-80D9-AE32F3E882B5}"/>
              </a:ext>
            </a:extLst>
          </p:cNvPr>
          <p:cNvSpPr txBox="1"/>
          <p:nvPr/>
        </p:nvSpPr>
        <p:spPr>
          <a:xfrm>
            <a:off x="-31576" y="987498"/>
            <a:ext cx="3898726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noProof="0" dirty="0">
                <a:ln w="0"/>
                <a:solidFill>
                  <a:srgbClr val="C00000"/>
                </a:solidFill>
                <a:effectLst>
                  <a:outerShdw blurRad="38100" dist="38100" dir="8700000" algn="ctr" rotWithShape="0">
                    <a:srgbClr val="6E747A"/>
                  </a:outerShdw>
                </a:effectLst>
              </a:rPr>
              <a:t>FREUNDSCHAFT </a:t>
            </a:r>
          </a:p>
          <a:p>
            <a:pPr algn="ctr"/>
            <a:r>
              <a:rPr lang="en-US" sz="3600" b="1" noProof="0" dirty="0">
                <a:ln w="0"/>
                <a:solidFill>
                  <a:srgbClr val="C00000"/>
                </a:solidFill>
                <a:effectLst>
                  <a:outerShdw blurRad="38100" dist="38100" dir="8700000" algn="ctr" rotWithShape="0">
                    <a:srgbClr val="6E747A"/>
                  </a:outerShdw>
                </a:effectLst>
              </a:rPr>
              <a:t>PFLEGEN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E582A6-1A22-D067-85F4-E5E3DC2998C1}"/>
              </a:ext>
            </a:extLst>
          </p:cNvPr>
          <p:cNvSpPr txBox="1"/>
          <p:nvPr/>
        </p:nvSpPr>
        <p:spPr>
          <a:xfrm>
            <a:off x="495199" y="4118140"/>
            <a:ext cx="2661201" cy="260071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“…</a:t>
            </a: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Seid allezeit bereit zur Verantwortung vor jedermann, 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der von euch Rechenschaft fordert über die Hoffnung, 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die in euch ist,</a:t>
            </a:r>
            <a:r>
              <a:rPr lang="en-US" sz="20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.” </a:t>
            </a:r>
          </a:p>
          <a:p>
            <a:pPr algn="ctr"/>
            <a:endParaRPr lang="en-US" sz="700" b="1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sz="16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(1. Pe 3:15)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13AA01-9B9B-C6D4-E233-E3D08B0174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8685664"/>
              </p:ext>
            </p:extLst>
          </p:nvPr>
        </p:nvGraphicFramePr>
        <p:xfrm>
          <a:off x="3771900" y="15220"/>
          <a:ext cx="8300001" cy="6703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B80DE352-CCB0-97A6-5BDF-AA849F1AFC37}"/>
              </a:ext>
            </a:extLst>
          </p:cNvPr>
          <p:cNvSpPr/>
          <p:nvPr/>
        </p:nvSpPr>
        <p:spPr>
          <a:xfrm>
            <a:off x="57875" y="15220"/>
            <a:ext cx="3460829" cy="972278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Di,  16. Juni –  Tipps, </a:t>
            </a:r>
            <a:br>
              <a:rPr lang="de-DE" sz="2000" b="1" i="1" noProof="0" dirty="0">
                <a:solidFill>
                  <a:srgbClr val="011E71"/>
                </a:solidFill>
              </a:rPr>
            </a:br>
            <a:r>
              <a:rPr lang="de-DE" sz="2000" b="1" i="1" noProof="0" dirty="0">
                <a:solidFill>
                  <a:srgbClr val="011E71"/>
                </a:solidFill>
              </a:rPr>
              <a:t>wie man von JESUS spricht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CD403D3-89F6-0817-BEF7-6EFA563005F5}"/>
              </a:ext>
            </a:extLst>
          </p:cNvPr>
          <p:cNvSpPr txBox="1"/>
          <p:nvPr/>
        </p:nvSpPr>
        <p:spPr>
          <a:xfrm>
            <a:off x="187113" y="2105561"/>
            <a:ext cx="34608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Hier sind einige </a:t>
            </a:r>
            <a:br>
              <a:rPr lang="de-DE" sz="2000" b="1" dirty="0"/>
            </a:br>
            <a:r>
              <a:rPr lang="de-DE" sz="2000" b="1" dirty="0"/>
              <a:t>einfache Tipps, </a:t>
            </a:r>
            <a:br>
              <a:rPr lang="de-DE" sz="2000" b="1" dirty="0"/>
            </a:br>
            <a:r>
              <a:rPr lang="de-DE" sz="2000" b="1" dirty="0"/>
              <a:t>die du beachten solltest, wenn du überlegst, </a:t>
            </a:r>
            <a:br>
              <a:rPr lang="de-DE" sz="2000" b="1" dirty="0"/>
            </a:br>
            <a:r>
              <a:rPr lang="de-DE" sz="2000" b="1" dirty="0"/>
              <a:t>wie du bewusster JESUS </a:t>
            </a:r>
            <a:br>
              <a:rPr lang="de-DE" sz="2000" b="1" dirty="0"/>
            </a:br>
            <a:r>
              <a:rPr lang="de-DE" sz="2000" b="1" dirty="0"/>
              <a:t>mit anderen teilen kannst: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7264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9538B107-EE65-49D0-9F5D-5598CD7151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C643121F-AC8A-4373-9799-668383E448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7CC3D154-8893-4B64-A075-0FFEF94DB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263CF9D8-FEAA-4ADE-AA8E-7AD306C473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DDB3EC3B-5C73-4A6D-A5F5-14CA1F2861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1291B735-C076-4461-BB89-248D762EF6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496CCAE7-4740-4432-8899-C78F2FF5B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D9B037B8-252F-4946-8A75-6DE0D8172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25CE39D9-4230-44D9-938B-F184DE13B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C974719F-B346-4825-9D41-F09EA96CC3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986B36D1-2F6A-41B8-8185-EA2760C3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331C0A2C-6E91-47C4-BB8C-FCEEC785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4E30D802-0189-48E3-BCE3-D227D650C5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28747D37-4947-4102-B46B-E67C87966E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2" grpId="0" uiExpand="1">
        <p:bldSub>
          <a:bldDgm bld="one"/>
        </p:bldSub>
      </p:bldGraphic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564CD2-F66A-F97D-3DCB-364334905924}"/>
              </a:ext>
            </a:extLst>
          </p:cNvPr>
          <p:cNvSpPr txBox="1"/>
          <p:nvPr/>
        </p:nvSpPr>
        <p:spPr>
          <a:xfrm>
            <a:off x="1" y="1584565"/>
            <a:ext cx="12191999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2">
                  <a:lumMod val="7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8000" noProof="0" dirty="0"/>
              <a:t>WIE BRINGT MAN JENE ZURÜCK, DIE GEGANGEN SIND?</a:t>
            </a:r>
          </a:p>
        </p:txBody>
      </p:sp>
    </p:spTree>
    <p:extLst>
      <p:ext uri="{BB962C8B-B14F-4D97-AF65-F5344CB8AC3E}">
        <p14:creationId xmlns:p14="http://schemas.microsoft.com/office/powerpoint/2010/main" val="42765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69966FF2-CCC8-38EF-7D14-4651D4CD43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13803"/>
          </a:xfrm>
          <a:prstGeom prst="rect">
            <a:avLst/>
          </a:prstGeom>
          <a:blipFill dpi="0" rotWithShape="1">
            <a:blip r:embed="rId4" cstate="hq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71AFBC-97C0-7A40-A3EB-3A9EA9218F12}"/>
              </a:ext>
            </a:extLst>
          </p:cNvPr>
          <p:cNvSpPr txBox="1"/>
          <p:nvPr/>
        </p:nvSpPr>
        <p:spPr>
          <a:xfrm>
            <a:off x="2873529" y="-878"/>
            <a:ext cx="90552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GO</a:t>
            </a:r>
            <a:r>
              <a:rPr lang="en-US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TT</a:t>
            </a:r>
            <a:r>
              <a:rPr lang="en-US" sz="4400" b="1" spc="300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SUCHT SEINE KINDER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46FC66-F9A6-3ABA-B052-2C75D3FC6354}"/>
              </a:ext>
            </a:extLst>
          </p:cNvPr>
          <p:cNvSpPr txBox="1"/>
          <p:nvPr/>
        </p:nvSpPr>
        <p:spPr>
          <a:xfrm>
            <a:off x="1104085" y="779797"/>
            <a:ext cx="98650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 ,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Ist nicht Ephraim Mein teurer Sohn und Mein liebes Kind? Denn sooft Ich ihm auch drohe,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muss Ich doch seiner gedenken; darum bricht Mir Mein Herz, dass Ich Mich seiner erbarmen muss,‘ spricht der HERR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.”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(Jeremia 31:20)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48FE12C-C9B7-0B2F-6761-22A02139524C}"/>
              </a:ext>
            </a:extLst>
          </p:cNvPr>
          <p:cNvSpPr txBox="1"/>
          <p:nvPr/>
        </p:nvSpPr>
        <p:spPr>
          <a:xfrm>
            <a:off x="236889" y="1642069"/>
            <a:ext cx="5799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Irgendwann spaltete sich GOTTES Volk: </a:t>
            </a:r>
            <a:br>
              <a:rPr lang="de-DE" sz="2000" b="1" dirty="0"/>
            </a:br>
            <a:r>
              <a:rPr lang="de-DE" sz="2000" b="1" dirty="0"/>
              <a:t>Ephraim (das nördliche Reich) verließ GOTT;</a:t>
            </a:r>
            <a:br>
              <a:rPr lang="de-DE" sz="2000" b="1" dirty="0"/>
            </a:br>
            <a:r>
              <a:rPr lang="de-DE" sz="2000" b="1" dirty="0" err="1"/>
              <a:t>Juda</a:t>
            </a:r>
            <a:r>
              <a:rPr lang="de-DE" sz="2000" b="1" dirty="0"/>
              <a:t> (das südliche Königreich) blieb GOTT treu.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BC4B57-529E-F917-4BFE-11E0CBD8A6F6}"/>
              </a:ext>
            </a:extLst>
          </p:cNvPr>
          <p:cNvSpPr txBox="1"/>
          <p:nvPr/>
        </p:nvSpPr>
        <p:spPr>
          <a:xfrm>
            <a:off x="172028" y="4514248"/>
            <a:ext cx="5531897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Trotz seines Verlassens betrachtete GOTT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Ephraim (Nordreich) weiterhin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als Seinen GELIEBTEN SOHN (Jer. 31,20). </a:t>
            </a:r>
          </a:p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Er stellte sogar seine Großmutter Rahel dar,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als eine Mutter, die um ihre Söhne weint, die in ihren Sünden gestorben waren (Jer. 31,15-17):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528DD537-7DA2-42B7-B98A-67D4F5C5A918}"/>
              </a:ext>
            </a:extLst>
          </p:cNvPr>
          <p:cNvSpPr/>
          <p:nvPr/>
        </p:nvSpPr>
        <p:spPr>
          <a:xfrm>
            <a:off x="56154" y="28266"/>
            <a:ext cx="2872241" cy="923330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Mi,  16. Juni –  </a:t>
            </a:r>
            <a:br>
              <a:rPr lang="de-DE" sz="2000" b="1" i="1" noProof="0" dirty="0">
                <a:solidFill>
                  <a:srgbClr val="011E71"/>
                </a:solidFill>
              </a:rPr>
            </a:br>
            <a:r>
              <a:rPr lang="de-DE" sz="2000" b="1" i="1" noProof="0" dirty="0">
                <a:solidFill>
                  <a:srgbClr val="011E71"/>
                </a:solidFill>
              </a:rPr>
              <a:t>Ein Kind auf Abwegen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68B7AAA-0619-E988-A357-F14D98BEA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44" y="1162050"/>
            <a:ext cx="6664185" cy="28384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515E106-42A1-ABD7-C22D-F50FB3A0D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248264" y="2548279"/>
            <a:ext cx="5250530" cy="1761441"/>
          </a:xfrm>
          <a:prstGeom prst="rect">
            <a:avLst/>
          </a:prstGeom>
        </p:spPr>
      </p:pic>
      <p:sp>
        <p:nvSpPr>
          <p:cNvPr id="9" name="CuadroTexto 6">
            <a:extLst>
              <a:ext uri="{FF2B5EF4-FFF2-40B4-BE49-F238E27FC236}">
                <a16:creationId xmlns:a16="http://schemas.microsoft.com/office/drawing/2014/main" id="{2C3EBB64-542E-604B-57F4-C2CE05FC08BC}"/>
              </a:ext>
            </a:extLst>
          </p:cNvPr>
          <p:cNvSpPr txBox="1"/>
          <p:nvPr/>
        </p:nvSpPr>
        <p:spPr>
          <a:xfrm>
            <a:off x="5575029" y="2607184"/>
            <a:ext cx="6470472" cy="4231928"/>
          </a:xfrm>
          <a:prstGeom prst="rect">
            <a:avLst/>
          </a:prstGeom>
          <a:solidFill>
            <a:schemeClr val="accent3">
              <a:lumMod val="50000"/>
              <a:alpha val="54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 algn="ctr">
              <a:spcBef>
                <a:spcPts val="600"/>
              </a:spcBef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</a:t>
            </a:r>
            <a:r>
              <a:rPr lang="de-DE" sz="2000" b="1" dirty="0">
                <a:solidFill>
                  <a:schemeClr val="bg2">
                    <a:lumMod val="90000"/>
                  </a:schemeClr>
                </a:solidFill>
              </a:rPr>
              <a:t>Der HERR sagt: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,In Rama hört man Klagerufe und bitteres Weinen: Rahel weint um ihre Kinder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und will sich nicht trösten lassen;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denn sie sind nicht mehr da.‘ </a:t>
            </a:r>
          </a:p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srgbClr val="FFFF99"/>
                </a:solidFill>
              </a:rPr>
              <a:t>Doch der HERR sagt zu ihr: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srgbClr val="FFFF00"/>
                </a:solidFill>
              </a:rPr>
              <a:t>»Hör auf zu klagen, lass das Weinen! </a:t>
            </a:r>
            <a:br>
              <a:rPr lang="de-DE" sz="2000" b="1" dirty="0">
                <a:solidFill>
                  <a:srgbClr val="FFFF00"/>
                </a:solidFill>
              </a:rPr>
            </a:br>
            <a:r>
              <a:rPr lang="de-DE" sz="2000" b="1" dirty="0">
                <a:solidFill>
                  <a:srgbClr val="FFFF00"/>
                </a:solidFill>
              </a:rPr>
              <a:t>Du sollst deine Kinder </a:t>
            </a:r>
            <a:br>
              <a:rPr lang="de-DE" sz="2000" b="1" dirty="0">
                <a:solidFill>
                  <a:srgbClr val="FFFF00"/>
                </a:solidFill>
              </a:rPr>
            </a:br>
            <a:r>
              <a:rPr lang="de-DE" sz="2000" b="1" dirty="0">
                <a:solidFill>
                  <a:srgbClr val="FFFF00"/>
                </a:solidFill>
              </a:rPr>
              <a:t>nicht umsonst großgezogen haben; </a:t>
            </a:r>
            <a:br>
              <a:rPr lang="de-DE" sz="2000" b="1" dirty="0">
                <a:solidFill>
                  <a:srgbClr val="FFFF00"/>
                </a:solidFill>
              </a:rPr>
            </a:br>
            <a:r>
              <a:rPr lang="de-DE" sz="2000" b="1" dirty="0">
                <a:solidFill>
                  <a:srgbClr val="FFFF00"/>
                </a:solidFill>
              </a:rPr>
              <a:t>sie kehren aus dem Land der Feinde zurück. </a:t>
            </a:r>
            <a:br>
              <a:rPr lang="de-DE" sz="2000" b="1" dirty="0">
                <a:solidFill>
                  <a:srgbClr val="FFFF00"/>
                </a:solidFill>
              </a:rPr>
            </a:br>
            <a:r>
              <a:rPr lang="de-DE" sz="2000" b="1" dirty="0">
                <a:solidFill>
                  <a:srgbClr val="FFFF00"/>
                </a:solidFill>
              </a:rPr>
              <a:t>Es gibt Hoffnung für sie!«, </a:t>
            </a:r>
            <a:r>
              <a:rPr lang="de-DE" sz="2000" b="1" dirty="0">
                <a:solidFill>
                  <a:srgbClr val="FFFF99"/>
                </a:solidFill>
              </a:rPr>
              <a:t>sagt der HERR.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srgbClr val="FFFF00"/>
                </a:solidFill>
              </a:rPr>
              <a:t>»Deine Kinder kehren in die Heimat zurück!«</a:t>
            </a:r>
          </a:p>
          <a:p>
            <a:pPr lvl="0" algn="ctr">
              <a:spcBef>
                <a:spcPts val="600"/>
              </a:spcBef>
              <a:defRPr/>
            </a:pPr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3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2" grpId="0" uiExpand="1" build="p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E4D0A1-4EEA-E16F-999E-44196D32E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8B8917-9C74-A59B-FFCC-380A40323B28}"/>
              </a:ext>
            </a:extLst>
          </p:cNvPr>
          <p:cNvSpPr txBox="1"/>
          <p:nvPr/>
        </p:nvSpPr>
        <p:spPr>
          <a:xfrm>
            <a:off x="2246907" y="-79512"/>
            <a:ext cx="100894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pc="300" noProof="0" dirty="0">
                <a:ln w="0"/>
                <a:gradFill>
                  <a:gsLst>
                    <a:gs pos="76000">
                      <a:srgbClr val="4C722D"/>
                    </a:gs>
                    <a:gs pos="95400">
                      <a:srgbClr val="F5FB07"/>
                    </a:gs>
                    <a:gs pos="0">
                      <a:schemeClr val="accent6">
                        <a:lumMod val="50000"/>
                      </a:schemeClr>
                    </a:gs>
                    <a:gs pos="50000">
                      <a:srgbClr val="92D050"/>
                    </a:gs>
                    <a:gs pos="100000">
                      <a:srgbClr val="FFFF0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GO</a:t>
            </a:r>
            <a:r>
              <a:rPr lang="en-US" sz="5400" b="1" spc="300" dirty="0">
                <a:ln w="0"/>
                <a:gradFill>
                  <a:gsLst>
                    <a:gs pos="76000">
                      <a:srgbClr val="4C722D"/>
                    </a:gs>
                    <a:gs pos="95400">
                      <a:srgbClr val="F5FB07"/>
                    </a:gs>
                    <a:gs pos="0">
                      <a:schemeClr val="accent6">
                        <a:lumMod val="50000"/>
                      </a:schemeClr>
                    </a:gs>
                    <a:gs pos="50000">
                      <a:srgbClr val="92D050"/>
                    </a:gs>
                    <a:gs pos="100000">
                      <a:srgbClr val="FFFF0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TT</a:t>
            </a:r>
            <a:r>
              <a:rPr lang="en-US" sz="5400" b="1" spc="300" noProof="0" dirty="0">
                <a:ln w="0"/>
                <a:gradFill>
                  <a:gsLst>
                    <a:gs pos="76000">
                      <a:srgbClr val="4C722D"/>
                    </a:gs>
                    <a:gs pos="95400">
                      <a:srgbClr val="F5FB07"/>
                    </a:gs>
                    <a:gs pos="0">
                      <a:schemeClr val="accent6">
                        <a:lumMod val="50000"/>
                      </a:schemeClr>
                    </a:gs>
                    <a:gs pos="50000">
                      <a:srgbClr val="92D050"/>
                    </a:gs>
                    <a:gs pos="100000">
                      <a:srgbClr val="FFFF0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SUCHT SEINE KINDER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421909-655D-0875-5EA1-E71A3AFA35FC}"/>
              </a:ext>
            </a:extLst>
          </p:cNvPr>
          <p:cNvSpPr txBox="1"/>
          <p:nvPr/>
        </p:nvSpPr>
        <p:spPr>
          <a:xfrm>
            <a:off x="0" y="887230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	          “ ,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Ist nicht Ephraim mein teurer Sohn und mein liebes Kind? Denn sooft Ich ihm auch drohe,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muss Ich doch seiner gedenken; darum bricht Mir Mein Herz, dass Ich Mich seiner erbarmen muss,‘ spricht der HERR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.”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(Jeremia 31:20)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B03C20F-78F1-D9C1-9042-6662E795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792" y="1856087"/>
            <a:ext cx="3570669" cy="3940872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2131B08-11D5-2D51-A2AE-75718F5BC5BE}"/>
              </a:ext>
            </a:extLst>
          </p:cNvPr>
          <p:cNvGrpSpPr/>
          <p:nvPr/>
        </p:nvGrpSpPr>
        <p:grpSpPr>
          <a:xfrm>
            <a:off x="6832273" y="1447927"/>
            <a:ext cx="5359727" cy="4757192"/>
            <a:chOff x="-17602" y="1076979"/>
            <a:chExt cx="6981434" cy="5963939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4252B45-838F-9108-A358-0398778C8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9968" t="23223" r="34655" b="-10187"/>
            <a:stretch>
              <a:fillRect/>
            </a:stretch>
          </p:blipFill>
          <p:spPr>
            <a:xfrm>
              <a:off x="-17602" y="1076979"/>
              <a:ext cx="6981434" cy="5963939"/>
            </a:xfrm>
            <a:prstGeom prst="rect">
              <a:avLst/>
            </a:prstGeom>
            <a:effectLst>
              <a:softEdge rad="635000"/>
            </a:effectLst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EB57924-D784-135A-A2F6-218B3C63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519214" y="2409391"/>
              <a:ext cx="4196251" cy="314610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3">
                    <a:lumMod val="40000"/>
                    <a:lumOff val="60000"/>
                  </a:schemeClr>
                </a:gs>
                <a:gs pos="83000">
                  <a:schemeClr val="accent5">
                    <a:lumMod val="20000"/>
                    <a:lumOff val="8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softEdge rad="127000"/>
            </a:effectLst>
          </p:spPr>
        </p:pic>
      </p:grpSp>
      <p:sp>
        <p:nvSpPr>
          <p:cNvPr id="28" name="Scrollen: horizontal 27">
            <a:extLst>
              <a:ext uri="{FF2B5EF4-FFF2-40B4-BE49-F238E27FC236}">
                <a16:creationId xmlns:a16="http://schemas.microsoft.com/office/drawing/2014/main" id="{579A25B8-F254-16CF-F9A9-520F18DD407B}"/>
              </a:ext>
            </a:extLst>
          </p:cNvPr>
          <p:cNvSpPr/>
          <p:nvPr/>
        </p:nvSpPr>
        <p:spPr>
          <a:xfrm>
            <a:off x="56155" y="28265"/>
            <a:ext cx="2134596" cy="1234705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Mi,  16. Juni –  </a:t>
            </a:r>
            <a:br>
              <a:rPr lang="de-DE" sz="2000" b="1" i="1" noProof="0" dirty="0">
                <a:solidFill>
                  <a:srgbClr val="011E71"/>
                </a:solidFill>
              </a:rPr>
            </a:br>
            <a:r>
              <a:rPr lang="de-DE" sz="2000" b="1" i="1" noProof="0" dirty="0">
                <a:solidFill>
                  <a:srgbClr val="011E71"/>
                </a:solidFill>
              </a:rPr>
              <a:t>Ein Kind auf Abwegen</a:t>
            </a:r>
          </a:p>
        </p:txBody>
      </p:sp>
      <p:sp>
        <p:nvSpPr>
          <p:cNvPr id="29" name="CuadroTexto 10">
            <a:extLst>
              <a:ext uri="{FF2B5EF4-FFF2-40B4-BE49-F238E27FC236}">
                <a16:creationId xmlns:a16="http://schemas.microsoft.com/office/drawing/2014/main" id="{663420AD-8DEB-D83F-8C60-B11F82701233}"/>
              </a:ext>
            </a:extLst>
          </p:cNvPr>
          <p:cNvSpPr txBox="1"/>
          <p:nvPr/>
        </p:nvSpPr>
        <p:spPr>
          <a:xfrm>
            <a:off x="1623542" y="5275803"/>
            <a:ext cx="8573503" cy="1600438"/>
          </a:xfrm>
          <a:prstGeom prst="rect">
            <a:avLst/>
          </a:prstGeom>
          <a:blipFill>
            <a:blip r:embed="rId6">
              <a:alphaModFix amt="69000"/>
            </a:blip>
            <a:stretch>
              <a:fillRect/>
            </a:stretch>
          </a:blip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endParaRPr lang="de-DE" sz="800" b="1" dirty="0">
              <a:solidFill>
                <a:srgbClr val="FFFF00"/>
              </a:solidFill>
            </a:endParaRPr>
          </a:p>
          <a:p>
            <a:pPr lvl="0" algn="ctr">
              <a:spcBef>
                <a:spcPts val="600"/>
              </a:spcBef>
              <a:defRPr/>
            </a:pPr>
            <a:r>
              <a:rPr lang="de-DE" sz="2400" b="1" dirty="0">
                <a:solidFill>
                  <a:srgbClr val="C00000"/>
                </a:solidFill>
              </a:rPr>
              <a:t>GOTT erinnert uns daran, </a:t>
            </a:r>
            <a:br>
              <a:rPr lang="de-DE" sz="2400" b="1" dirty="0">
                <a:solidFill>
                  <a:srgbClr val="C00000"/>
                </a:solidFill>
              </a:rPr>
            </a:br>
            <a:r>
              <a:rPr lang="de-DE" sz="2400" b="1" dirty="0">
                <a:solidFill>
                  <a:srgbClr val="C00000"/>
                </a:solidFill>
              </a:rPr>
              <a:t>dass sie Gegenstand seines zärtlichsten Mitgefühls sind </a:t>
            </a:r>
            <a:br>
              <a:rPr lang="de-DE" sz="2400" b="1" dirty="0">
                <a:solidFill>
                  <a:srgbClr val="C00000"/>
                </a:solidFill>
              </a:rPr>
            </a:br>
            <a:r>
              <a:rPr lang="de-DE" sz="2400" b="1" dirty="0">
                <a:solidFill>
                  <a:srgbClr val="C00000"/>
                </a:solidFill>
              </a:rPr>
              <a:t>und Er wünscht sich innig, dass sie zu Ihm zurückkehren.</a:t>
            </a:r>
          </a:p>
          <a:p>
            <a:pPr lvl="0" algn="ctr">
              <a:spcBef>
                <a:spcPts val="600"/>
              </a:spcBef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7E219CF-7967-244B-1E97-837D7C4C57C5}"/>
              </a:ext>
            </a:extLst>
          </p:cNvPr>
          <p:cNvSpPr txBox="1"/>
          <p:nvPr/>
        </p:nvSpPr>
        <p:spPr>
          <a:xfrm>
            <a:off x="1698257" y="3974001"/>
            <a:ext cx="83439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Vielleicht haben einige unserer eigenen Kinder,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die einst den Glauben kannten, ihn verlassen. </a:t>
            </a:r>
          </a:p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Anstatt ihnen den Rücken zuzuwenden,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sollen wir sie weiterhin lieben und freundlich zu ihnen sprechen.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BBEC1F-5803-F1F7-2617-4BEDBE1CBA7B}"/>
              </a:ext>
            </a:extLst>
          </p:cNvPr>
          <p:cNvSpPr txBox="1"/>
          <p:nvPr/>
        </p:nvSpPr>
        <p:spPr>
          <a:xfrm>
            <a:off x="1087211" y="1685546"/>
            <a:ext cx="9153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Diejenigen, die GOTT dienten und Ihn dann verlassen haben, </a:t>
            </a:r>
            <a:br>
              <a:rPr lang="de-DE" sz="2400" b="1" dirty="0"/>
            </a:br>
            <a:r>
              <a:rPr lang="de-DE" sz="2400" b="1" dirty="0"/>
              <a:t>ruft GOTT weiterhin mit Liebe zu Ihm.</a:t>
            </a:r>
            <a:br>
              <a:rPr lang="de-DE" sz="2400" b="1" dirty="0"/>
            </a:br>
            <a:r>
              <a:rPr lang="de-DE" sz="2400" b="1" dirty="0"/>
              <a:t>Sie sind Seine Kinder </a:t>
            </a:r>
            <a:br>
              <a:rPr lang="de-DE" sz="2400" b="1" dirty="0"/>
            </a:br>
            <a:r>
              <a:rPr lang="de-DE" sz="2400" b="1" dirty="0"/>
              <a:t>und Er liebt sie </a:t>
            </a:r>
            <a:br>
              <a:rPr lang="de-DE" sz="2400" b="1" dirty="0"/>
            </a:br>
            <a:r>
              <a:rPr lang="de-DE" sz="2400" b="1" dirty="0"/>
              <a:t>und zieht  sie beharrlich, </a:t>
            </a:r>
            <a:br>
              <a:rPr lang="de-DE" sz="2400" b="1" dirty="0"/>
            </a:br>
            <a:r>
              <a:rPr lang="de-DE" sz="2400" b="1" dirty="0"/>
              <a:t>zu Ihm zurückzukehren.</a:t>
            </a:r>
            <a:endParaRPr lang="en-US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30013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0240B7-AA4C-E3D9-0F84-8701F865D3A0}"/>
              </a:ext>
            </a:extLst>
          </p:cNvPr>
          <p:cNvSpPr txBox="1"/>
          <p:nvPr/>
        </p:nvSpPr>
        <p:spPr>
          <a:xfrm>
            <a:off x="734993" y="-19050"/>
            <a:ext cx="107220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8700000" algn="tl">
                    <a:srgbClr val="000000"/>
                  </a:outerShdw>
                </a:effectLst>
              </a:rPr>
              <a:t>WIR SUCHEN JENE, DIE GEGANGEN SIND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E83A46-25C2-2230-7C6D-834EBEDA3963}"/>
              </a:ext>
            </a:extLst>
          </p:cNvPr>
          <p:cNvSpPr txBox="1"/>
          <p:nvPr/>
        </p:nvSpPr>
        <p:spPr>
          <a:xfrm>
            <a:off x="7253975" y="649013"/>
            <a:ext cx="532671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100" noProof="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“</a:t>
            </a:r>
            <a: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Ich säte sie unter die Völker, </a:t>
            </a:r>
            <a:b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dass sie Meiner gedächten </a:t>
            </a:r>
            <a:b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in fernen Landen </a:t>
            </a:r>
            <a:b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und leben sollten </a:t>
            </a:r>
            <a:b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mit ihren Kindern </a:t>
            </a:r>
            <a:b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und wieder heimkehren.</a:t>
            </a:r>
            <a:r>
              <a:rPr lang="en-US" sz="2000" b="1" spc="100" noProof="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” </a:t>
            </a:r>
            <a:r>
              <a:rPr lang="en-US" sz="20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	</a:t>
            </a:r>
            <a:br>
              <a:rPr lang="en-US" sz="20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16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(Sacharja 10:9)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F4EF59-0A4E-8CF6-76EE-7EF6E721D4A8}"/>
              </a:ext>
            </a:extLst>
          </p:cNvPr>
          <p:cNvSpPr txBox="1"/>
          <p:nvPr/>
        </p:nvSpPr>
        <p:spPr>
          <a:xfrm>
            <a:off x="3401389" y="703753"/>
            <a:ext cx="510780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Unser Ehepartner, </a:t>
            </a:r>
            <a:br>
              <a:rPr lang="de-DE" sz="2400" b="1" dirty="0"/>
            </a:br>
            <a:r>
              <a:rPr lang="de-DE" sz="2400" b="1" dirty="0"/>
              <a:t>unsere Tochter, unser Sohn, </a:t>
            </a:r>
            <a:br>
              <a:rPr lang="de-DE" sz="2400" b="1" dirty="0"/>
            </a:br>
            <a:r>
              <a:rPr lang="de-DE" sz="2400" b="1" dirty="0"/>
              <a:t>unser Freund, unser Nachbar, </a:t>
            </a:r>
            <a:br>
              <a:rPr lang="de-DE" sz="2400" b="1" dirty="0"/>
            </a:br>
            <a:r>
              <a:rPr lang="de-DE" sz="2400" b="1" dirty="0"/>
              <a:t>dieser Bruder oder die Schwester, </a:t>
            </a:r>
            <a:br>
              <a:rPr lang="de-DE" sz="2400" b="1" dirty="0"/>
            </a:br>
            <a:r>
              <a:rPr lang="de-DE" sz="2400" b="1" dirty="0"/>
              <a:t>die früher mit uns </a:t>
            </a:r>
            <a:br>
              <a:rPr lang="de-DE" sz="2400" b="1" dirty="0"/>
            </a:br>
            <a:r>
              <a:rPr lang="de-DE" sz="2400" b="1" dirty="0"/>
              <a:t>in einer Reihe saßen...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 Damals beteten sie mit uns, </a:t>
            </a:r>
            <a:br>
              <a:rPr lang="de-DE" sz="2400" b="1" dirty="0"/>
            </a:br>
            <a:r>
              <a:rPr lang="de-DE" sz="2400" b="1" dirty="0"/>
              <a:t>aber wo sind sie heute?</a:t>
            </a:r>
            <a:endParaRPr lang="en-US" sz="24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3EBC732-5A8E-302E-2D65-2294C985B5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129" y="1623116"/>
            <a:ext cx="3509281" cy="23237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8A374D-DD6D-73FA-E734-04EA68933B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80" y="3946829"/>
            <a:ext cx="3694030" cy="25107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1AE42B6-F5AD-1309-E9BB-A72739EB3A9C}"/>
              </a:ext>
            </a:extLst>
          </p:cNvPr>
          <p:cNvSpPr txBox="1"/>
          <p:nvPr/>
        </p:nvSpPr>
        <p:spPr>
          <a:xfrm>
            <a:off x="7253975" y="3333683"/>
            <a:ext cx="5037487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Es gibt viele Gründe, </a:t>
            </a:r>
            <a:b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warum Menschen die Gemeinde verlassen. </a:t>
            </a:r>
          </a:p>
          <a:p>
            <a:pPr lvl="0" algn="ctr">
              <a:spcBef>
                <a:spcPts val="600"/>
              </a:spcBef>
              <a:defRPr/>
            </a:pPr>
            <a: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Wir sind nicht berechtigt, </a:t>
            </a:r>
            <a:b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ihre Gründe zu beurteilen,</a:t>
            </a:r>
            <a:b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ihre Motive zu kritisieren </a:t>
            </a:r>
            <a:b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de-DE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oder sie einfach aus unserer Erinnerung zu streichen!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30A6BECE-9571-7349-725A-6A015B2DCEA0}"/>
              </a:ext>
            </a:extLst>
          </p:cNvPr>
          <p:cNvSpPr/>
          <p:nvPr/>
        </p:nvSpPr>
        <p:spPr>
          <a:xfrm>
            <a:off x="118597" y="703753"/>
            <a:ext cx="4042413" cy="544953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Do,  1</a:t>
            </a:r>
            <a:r>
              <a:rPr lang="de-DE" sz="2000" b="1" i="1" dirty="0">
                <a:solidFill>
                  <a:srgbClr val="011E71"/>
                </a:solidFill>
              </a:rPr>
              <a:t>7</a:t>
            </a:r>
            <a:r>
              <a:rPr lang="de-DE" sz="2000" b="1" i="1" noProof="0" dirty="0">
                <a:solidFill>
                  <a:srgbClr val="011E71"/>
                </a:solidFill>
              </a:rPr>
              <a:t>. Juni –  Bring sie zurück</a:t>
            </a:r>
          </a:p>
        </p:txBody>
      </p:sp>
    </p:spTree>
    <p:extLst>
      <p:ext uri="{BB962C8B-B14F-4D97-AF65-F5344CB8AC3E}">
        <p14:creationId xmlns:p14="http://schemas.microsoft.com/office/powerpoint/2010/main" val="412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2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A34E4C-6247-B2F8-3B32-A4C2F9EAD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7D6CF55-5D64-4E54-07CD-672456822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475" y="1927616"/>
            <a:ext cx="4546967" cy="385418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E2C2830-077D-265D-E805-5F1A656172D1}"/>
              </a:ext>
            </a:extLst>
          </p:cNvPr>
          <p:cNvSpPr txBox="1"/>
          <p:nvPr/>
        </p:nvSpPr>
        <p:spPr>
          <a:xfrm>
            <a:off x="118597" y="1303328"/>
            <a:ext cx="5148728" cy="118494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Unsere Pflicht ist es, </a:t>
            </a:r>
            <a:br>
              <a:rPr lang="de-DE" sz="2200" b="1" dirty="0"/>
            </a:br>
            <a:r>
              <a:rPr lang="de-DE" sz="2200" b="1" dirty="0"/>
              <a:t>sie zu finden und zurückzubringen. </a:t>
            </a:r>
          </a:p>
          <a:p>
            <a:pPr>
              <a:spcBef>
                <a:spcPts val="600"/>
              </a:spcBef>
            </a:pPr>
            <a:r>
              <a:rPr lang="de-DE" sz="2200" b="1" dirty="0"/>
              <a:t>Wie mache ich das? </a:t>
            </a:r>
            <a:endParaRPr lang="en-US" sz="22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B1E9334-AEE3-12A9-A826-F9D1A3D1AE16}"/>
              </a:ext>
            </a:extLst>
          </p:cNvPr>
          <p:cNvSpPr txBox="1"/>
          <p:nvPr/>
        </p:nvSpPr>
        <p:spPr>
          <a:xfrm>
            <a:off x="225058" y="5297949"/>
            <a:ext cx="118639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800" b="1" dirty="0">
                <a:solidFill>
                  <a:prstClr val="black"/>
                </a:solidFill>
              </a:rPr>
              <a:t>Das Zeugnis, das du durch dein Leben gibst, deine Handlungen, Worte und Gebete für jemanden, der von GOTT abgekommen ist, </a:t>
            </a:r>
            <a:br>
              <a:rPr lang="de-DE" sz="2800" b="1" dirty="0">
                <a:solidFill>
                  <a:prstClr val="black"/>
                </a:solidFill>
              </a:rPr>
            </a:br>
            <a:r>
              <a:rPr lang="de-DE" sz="2800" b="1" dirty="0">
                <a:solidFill>
                  <a:prstClr val="black"/>
                </a:solidFill>
              </a:rPr>
              <a:t>können sein Leben und seine Zukunft radikal verändern.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ED589F5A-3D82-E6F8-FF94-E4B523F3EEEB}"/>
              </a:ext>
            </a:extLst>
          </p:cNvPr>
          <p:cNvSpPr/>
          <p:nvPr/>
        </p:nvSpPr>
        <p:spPr>
          <a:xfrm>
            <a:off x="118597" y="703753"/>
            <a:ext cx="4042413" cy="544953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Do,  1</a:t>
            </a:r>
            <a:r>
              <a:rPr lang="de-DE" sz="2000" b="1" i="1" dirty="0">
                <a:solidFill>
                  <a:srgbClr val="011E71"/>
                </a:solidFill>
              </a:rPr>
              <a:t>7</a:t>
            </a:r>
            <a:r>
              <a:rPr lang="de-DE" sz="2000" b="1" i="1" noProof="0" dirty="0">
                <a:solidFill>
                  <a:srgbClr val="011E71"/>
                </a:solidFill>
              </a:rPr>
              <a:t>. Juni –  Bring sie zurück</a:t>
            </a: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907185BB-26B2-DCCA-7663-3EC1CB1FEA23}"/>
              </a:ext>
            </a:extLst>
          </p:cNvPr>
          <p:cNvSpPr txBox="1"/>
          <p:nvPr/>
        </p:nvSpPr>
        <p:spPr>
          <a:xfrm>
            <a:off x="734993" y="-19050"/>
            <a:ext cx="107220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8700000" algn="tl">
                    <a:srgbClr val="000000"/>
                  </a:outerShdw>
                </a:effectLst>
              </a:rPr>
              <a:t>WIR SUCHEN JENE, DIE GEGANGEN SIND</a:t>
            </a:r>
          </a:p>
        </p:txBody>
      </p:sp>
      <p:sp>
        <p:nvSpPr>
          <p:cNvPr id="9" name="CuadroTexto 4">
            <a:extLst>
              <a:ext uri="{FF2B5EF4-FFF2-40B4-BE49-F238E27FC236}">
                <a16:creationId xmlns:a16="http://schemas.microsoft.com/office/drawing/2014/main" id="{ED6CCB84-23FA-3B68-E735-03C7120B95E6}"/>
              </a:ext>
            </a:extLst>
          </p:cNvPr>
          <p:cNvSpPr txBox="1"/>
          <p:nvPr/>
        </p:nvSpPr>
        <p:spPr>
          <a:xfrm>
            <a:off x="4161010" y="703308"/>
            <a:ext cx="79280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100" noProof="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“</a:t>
            </a:r>
            <a:r>
              <a:rPr lang="de-DE" sz="2000" b="1" spc="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Ich säte sie unter die Völker, dass sie Meiner gedächten in fernen Landen und leben sollten mit ihren Kindern und </a:t>
            </a:r>
            <a:r>
              <a:rPr lang="de-DE" sz="2000" b="1" spc="100" dirty="0">
                <a:solidFill>
                  <a:schemeClr val="accent3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wieder heimkehren.</a:t>
            </a:r>
            <a:r>
              <a:rPr lang="en-US" sz="2000" b="1" spc="100" noProof="0" dirty="0">
                <a:solidFill>
                  <a:schemeClr val="accent3">
                    <a:lumMod val="5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” </a:t>
            </a:r>
            <a:r>
              <a:rPr lang="en-US" sz="16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latin typeface="Biome" panose="020B0503030204020804" pitchFamily="34" charset="0"/>
                <a:cs typeface="Biome" panose="020B0503030204020804" pitchFamily="34" charset="0"/>
              </a:rPr>
              <a:t>(Sacharja 10:9)</a:t>
            </a:r>
          </a:p>
        </p:txBody>
      </p:sp>
      <p:sp>
        <p:nvSpPr>
          <p:cNvPr id="11" name="CuadroTexto 15">
            <a:extLst>
              <a:ext uri="{FF2B5EF4-FFF2-40B4-BE49-F238E27FC236}">
                <a16:creationId xmlns:a16="http://schemas.microsoft.com/office/drawing/2014/main" id="{125BC126-9238-EB71-55FB-D15B7B97F589}"/>
              </a:ext>
            </a:extLst>
          </p:cNvPr>
          <p:cNvSpPr txBox="1"/>
          <p:nvPr/>
        </p:nvSpPr>
        <p:spPr>
          <a:xfrm>
            <a:off x="994841" y="2592758"/>
            <a:ext cx="3396239" cy="253915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200" b="1" dirty="0"/>
              <a:t>Erstens, indem ich </a:t>
            </a: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bete. </a:t>
            </a:r>
          </a:p>
          <a:p>
            <a:pPr>
              <a:spcBef>
                <a:spcPts val="600"/>
              </a:spcBef>
            </a:pPr>
            <a:r>
              <a:rPr lang="de-DE" sz="2200" b="1" dirty="0"/>
              <a:t>Zweitens, indem ich </a:t>
            </a:r>
            <a:br>
              <a:rPr lang="de-DE" sz="2200" b="1" dirty="0"/>
            </a:br>
            <a:r>
              <a:rPr lang="de-DE" sz="2200" b="1" dirty="0"/>
              <a:t>ihnen gegenüber </a:t>
            </a:r>
            <a:br>
              <a:rPr lang="de-DE" sz="2200" b="1" dirty="0"/>
            </a:br>
            <a:r>
              <a:rPr lang="de-DE" sz="2200" b="1" dirty="0"/>
              <a:t>ein Vorbild für </a:t>
            </a:r>
            <a:br>
              <a:rPr lang="de-DE" sz="2200" b="1" dirty="0"/>
            </a:b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LIEBE</a:t>
            </a:r>
            <a:r>
              <a:rPr lang="de-DE" sz="2200" b="1" dirty="0"/>
              <a:t> und </a:t>
            </a:r>
            <a:br>
              <a:rPr lang="de-DE" sz="2200" b="1" dirty="0"/>
            </a:b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FREUNDLICHKEIT</a:t>
            </a:r>
            <a:r>
              <a:rPr lang="de-DE" sz="2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de-DE" sz="2200" b="1" dirty="0"/>
            </a:br>
            <a:r>
              <a:rPr lang="de-DE" sz="2200" b="1" dirty="0"/>
              <a:t>bin.</a:t>
            </a:r>
            <a:endParaRPr lang="en-US" sz="2200" b="1" noProof="0" dirty="0"/>
          </a:p>
        </p:txBody>
      </p:sp>
    </p:spTree>
    <p:extLst>
      <p:ext uri="{BB962C8B-B14F-4D97-AF65-F5344CB8AC3E}">
        <p14:creationId xmlns:p14="http://schemas.microsoft.com/office/powerpoint/2010/main" val="180711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23150" y="852626"/>
            <a:ext cx="5453739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8F8F7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ndara" panose="020E0502030303020204" pitchFamily="34" charset="0"/>
              </a:rPr>
              <a:t>“</a:t>
            </a:r>
            <a:r>
              <a:rPr lang="de-DE" sz="3200" b="1" dirty="0">
                <a:solidFill>
                  <a:srgbClr val="A8F8F7"/>
                </a:solidFill>
              </a:rPr>
              <a:t>GOTT der HERR </a:t>
            </a:r>
            <a:br>
              <a:rPr lang="de-DE" sz="3200" b="1" dirty="0">
                <a:solidFill>
                  <a:srgbClr val="A8F8F7"/>
                </a:solidFill>
              </a:rPr>
            </a:br>
            <a:r>
              <a:rPr lang="de-DE" sz="3200" b="1" dirty="0">
                <a:solidFill>
                  <a:srgbClr val="A8F8F7"/>
                </a:solidFill>
              </a:rPr>
              <a:t>hat mir eine Zunge gegeben, wie sie JÜNGER haben, </a:t>
            </a:r>
            <a:br>
              <a:rPr lang="de-DE" sz="3200" b="1" dirty="0">
                <a:solidFill>
                  <a:srgbClr val="A8F8F7"/>
                </a:solidFill>
              </a:rPr>
            </a:br>
            <a:r>
              <a:rPr lang="de-DE" sz="3200" b="1" dirty="0">
                <a:solidFill>
                  <a:srgbClr val="A8F8F7"/>
                </a:solidFill>
              </a:rPr>
              <a:t>dass ich wisse, </a:t>
            </a:r>
            <a:br>
              <a:rPr lang="de-DE" sz="3200" b="1" dirty="0">
                <a:solidFill>
                  <a:srgbClr val="A8F8F7"/>
                </a:solidFill>
              </a:rPr>
            </a:br>
            <a:r>
              <a:rPr lang="de-DE" sz="3200" b="1" dirty="0">
                <a:solidFill>
                  <a:srgbClr val="A8F8F7"/>
                </a:solidFill>
              </a:rPr>
              <a:t>mit den Müden </a:t>
            </a:r>
            <a:br>
              <a:rPr lang="de-DE" sz="3200" b="1" dirty="0">
                <a:solidFill>
                  <a:srgbClr val="A8F8F7"/>
                </a:solidFill>
              </a:rPr>
            </a:br>
            <a:r>
              <a:rPr lang="de-DE" sz="3200" b="1" dirty="0">
                <a:solidFill>
                  <a:srgbClr val="A8F8F7"/>
                </a:solidFill>
              </a:rPr>
              <a:t>zu rechter Zeit zu reden. </a:t>
            </a:r>
          </a:p>
          <a:p>
            <a:pPr lvl="0" algn="ctr">
              <a:defRPr/>
            </a:pPr>
            <a:r>
              <a:rPr lang="de-DE" sz="3200" b="1" dirty="0">
                <a:solidFill>
                  <a:srgbClr val="A8F8F7"/>
                </a:solidFill>
              </a:rPr>
              <a:t>Er weckt mich alle Morgen; Er weckt mir das Ohr, </a:t>
            </a:r>
            <a:br>
              <a:rPr lang="de-DE" sz="3200" b="1" dirty="0">
                <a:solidFill>
                  <a:srgbClr val="A8F8F7"/>
                </a:solidFill>
              </a:rPr>
            </a:br>
            <a:r>
              <a:rPr lang="de-DE" sz="3200" b="1" dirty="0">
                <a:solidFill>
                  <a:srgbClr val="A8F8F7"/>
                </a:solidFill>
              </a:rPr>
              <a:t>dass ich höre, </a:t>
            </a:r>
            <a:br>
              <a:rPr lang="de-DE" sz="3200" b="1" dirty="0">
                <a:solidFill>
                  <a:srgbClr val="A8F8F7"/>
                </a:solidFill>
              </a:rPr>
            </a:br>
            <a:r>
              <a:rPr lang="de-DE" sz="3200" b="1" dirty="0">
                <a:solidFill>
                  <a:srgbClr val="A8F8F7"/>
                </a:solidFill>
              </a:rPr>
              <a:t>wie JÜNGER hören.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8F8F7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ndara" panose="020E0502030303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8F8F7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ndara" panose="020E0502030303020204" pitchFamily="34" charset="0"/>
              </a:rPr>
              <a:t>(Jesaja 50:4)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8F8F7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uLnTx/>
              <a:uFillTx/>
              <a:latin typeface="Candara" panose="020E0502030303020204" pitchFamily="34" charset="0"/>
            </a:endParaRPr>
          </a:p>
        </p:txBody>
      </p:sp>
      <p:pic>
        <p:nvPicPr>
          <p:cNvPr id="2" name="Grafik 1" descr="Ein Bild, das Schrift, Handschrift, Grafiken, Schwarz enthält.&#10;&#10;KI-generierte Inhalte können fehlerhaft sein.">
            <a:extLst>
              <a:ext uri="{FF2B5EF4-FFF2-40B4-BE49-F238E27FC236}">
                <a16:creationId xmlns:a16="http://schemas.microsoft.com/office/drawing/2014/main" id="{0EA2C69E-F9F9-5EDD-F065-60971883A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04685">
            <a:off x="4574929" y="5230021"/>
            <a:ext cx="2803920" cy="182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9ADDE-A3B8-3A53-7D1D-5B09D716B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F41FDC-7537-8A33-F9CF-CEABA759919C}"/>
              </a:ext>
            </a:extLst>
          </p:cNvPr>
          <p:cNvSpPr txBox="1"/>
          <p:nvPr/>
        </p:nvSpPr>
        <p:spPr>
          <a:xfrm>
            <a:off x="555172" y="497428"/>
            <a:ext cx="7112453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„GOTT hätte die Botschaft des Evangeliums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und das gesamte Werk des liebenden Dienstes den himmlischen ENGELN anvertrauen können. </a:t>
            </a: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Er hätte andere Mittel einsetzen können,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um Seinen Plan zu verwirklichen. </a:t>
            </a: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Doch in Seiner unendlichen Liebe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hat Er beschlossen,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uns zu Seinen Mitarbeitern zu machen – zusammen mit CHRISTUS und den ENGELN –, damit wir an dem Segen, der Freude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und der geistlichen Erbauung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teilhaben können,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die aus diesem selbstlosen Dienst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hervorgehen.</a:t>
            </a:r>
          </a:p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 […]</a:t>
            </a:r>
            <a:endParaRPr lang="en-US" sz="2400" b="1" noProof="0" dirty="0">
              <a:latin typeface="Constantia" panose="02030602050306030303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BA1FBE-75C7-C31A-C07E-6883E0238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121" y="-1021283"/>
            <a:ext cx="4441469" cy="787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FCE83B-8AFC-6F58-C567-4E8210983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ADA4F7A-A90A-A5B7-84E3-40F32071B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5" y="-1869363"/>
            <a:ext cx="5381625" cy="94795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3F56D2D-A82D-F21F-E4D5-354C028F5E1F}"/>
              </a:ext>
            </a:extLst>
          </p:cNvPr>
          <p:cNvSpPr txBox="1"/>
          <p:nvPr/>
        </p:nvSpPr>
        <p:spPr>
          <a:xfrm>
            <a:off x="204653" y="428178"/>
            <a:ext cx="957752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„[…] Wenn ihr euch an die Arbeit macht,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wie CHRISTUS es für Seine Jünger vorgesehen hat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und Seelen für Ihn gewinnt,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werdet ihr das Bedürfnis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nach einer tieferen Erfahrung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und einer größeren Erkenntnis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in göttlichen Dingen verspüren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und nach Gerechtigkeit hungern und dürsten.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Ihr werdet zu GOTT flehen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und euer Glaube wird gestärkt werden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und eure Seele wird tiefere Schlucke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aus der Quelle der Erlösung trinken.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Widerstände und Prüfungen werden euch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zur BIBEL und zum GEBET treiben. </a:t>
            </a:r>
            <a:br>
              <a:rPr lang="de-DE" sz="2400" b="1" dirty="0">
                <a:latin typeface="Constantia" panose="02030602050306030303" pitchFamily="18" charset="0"/>
              </a:rPr>
            </a:br>
            <a:r>
              <a:rPr lang="de-DE" sz="2400" b="1" dirty="0">
                <a:latin typeface="Constantia" panose="02030602050306030303" pitchFamily="18" charset="0"/>
              </a:rPr>
              <a:t>Ihr werdet in der Gnade und in der Erkenntnis CHRISTI wachsen und reichen Erfahrungsschatz erwerben.</a:t>
            </a:r>
            <a:r>
              <a:rPr lang="en-US" sz="24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8634C6-DA8F-FDDE-C970-6E168D4F07E6}"/>
              </a:ext>
            </a:extLst>
          </p:cNvPr>
          <p:cNvSpPr txBox="1"/>
          <p:nvPr/>
        </p:nvSpPr>
        <p:spPr>
          <a:xfrm>
            <a:off x="1536249" y="6360303"/>
            <a:ext cx="6914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E. G. White, The Way to Christ (Der Weg </a:t>
            </a:r>
            <a:r>
              <a:rPr lang="en-US" sz="1600" b="1" noProof="0" dirty="0" err="1"/>
              <a:t>zu</a:t>
            </a:r>
            <a:r>
              <a:rPr lang="en-US" sz="1600" b="1" noProof="0" dirty="0"/>
              <a:t> Christus), S. 79-80 (engl. Ausg.)</a:t>
            </a:r>
          </a:p>
        </p:txBody>
      </p:sp>
    </p:spTree>
    <p:extLst>
      <p:ext uri="{BB962C8B-B14F-4D97-AF65-F5344CB8AC3E}">
        <p14:creationId xmlns:p14="http://schemas.microsoft.com/office/powerpoint/2010/main" val="41457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743553-52EE-062D-DA4B-FBB11CAD17A2}"/>
              </a:ext>
            </a:extLst>
          </p:cNvPr>
          <p:cNvSpPr txBox="1"/>
          <p:nvPr/>
        </p:nvSpPr>
        <p:spPr>
          <a:xfrm>
            <a:off x="427985" y="358096"/>
            <a:ext cx="81915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Tausende kennen JESUS nicht wirklich. </a:t>
            </a:r>
            <a:br>
              <a:rPr lang="de-DE" sz="2000" b="1" dirty="0"/>
            </a:br>
            <a:r>
              <a:rPr lang="de-DE" sz="2000" b="1" dirty="0"/>
              <a:t>Wir nennen sie "verlorene Schafe", </a:t>
            </a:r>
            <a:br>
              <a:rPr lang="de-DE" sz="2000" b="1" dirty="0"/>
            </a:br>
            <a:r>
              <a:rPr lang="de-DE" sz="2000" b="1" dirty="0"/>
              <a:t>aber sie wissen nicht einmal, dass sie verloren sind. 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Und wie sollen sie wissen, dass sie JESUS brauchen, </a:t>
            </a:r>
            <a:br>
              <a:rPr lang="de-DE" sz="2000" b="1" dirty="0"/>
            </a:br>
            <a:r>
              <a:rPr lang="de-DE" sz="2000" b="1" dirty="0"/>
              <a:t>wenn es ihnen niemand erklärt?</a:t>
            </a:r>
            <a:endParaRPr lang="en-US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641C5D-297D-FE1F-79FC-818723DD8B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4164" y="317518"/>
            <a:ext cx="3379851" cy="297387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595E6C-94FA-0A38-5A66-83497AAC3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61384" y="3474906"/>
            <a:ext cx="4039829" cy="33184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9E4165-C36D-A03A-4A5D-DF7E392DC1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82" y="1793347"/>
            <a:ext cx="2345065" cy="41644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5DB5C6-B291-3B5C-C134-1F370BE735FF}"/>
              </a:ext>
            </a:extLst>
          </p:cNvPr>
          <p:cNvSpPr txBox="1"/>
          <p:nvPr/>
        </p:nvSpPr>
        <p:spPr>
          <a:xfrm>
            <a:off x="9108706" y="3329939"/>
            <a:ext cx="31814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Wie hat sich GOTT entschieden,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all diese Menschen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zu erreichen?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99"/>
              </a:highlight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431EA7-4B44-D2E3-F33D-CC1FC9E39ECD}"/>
              </a:ext>
            </a:extLst>
          </p:cNvPr>
          <p:cNvSpPr txBox="1"/>
          <p:nvPr/>
        </p:nvSpPr>
        <p:spPr>
          <a:xfrm>
            <a:off x="2077182" y="2384521"/>
            <a:ext cx="6969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GOTT sorgt sich um jeden Menschen auf diesem Planeten und "will, dass alle Menschen gerettet werden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und zur Erkenntnis der Wahrheit gelangen" (1 Tim. 2,4).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uadroTexto 7">
            <a:extLst>
              <a:ext uri="{FF2B5EF4-FFF2-40B4-BE49-F238E27FC236}">
                <a16:creationId xmlns:a16="http://schemas.microsoft.com/office/drawing/2014/main" id="{74707488-055D-3D3E-B92D-89C95C1EA5D7}"/>
              </a:ext>
            </a:extLst>
          </p:cNvPr>
          <p:cNvSpPr txBox="1"/>
          <p:nvPr/>
        </p:nvSpPr>
        <p:spPr>
          <a:xfrm>
            <a:off x="2412306" y="3920414"/>
            <a:ext cx="29838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Dies schließt sowohl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diejenigen ein,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die Ihn nicht kennen,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als auch diejenigen,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die Ihn gekannt haben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und sich von Seiner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Art zu leben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abgewandt haben.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5">
            <a:extLst>
              <a:ext uri="{FF2B5EF4-FFF2-40B4-BE49-F238E27FC236}">
                <a16:creationId xmlns:a16="http://schemas.microsoft.com/office/drawing/2014/main" id="{1AF672F4-6C91-63EF-F45B-C22DDBF352EB}"/>
              </a:ext>
            </a:extLst>
          </p:cNvPr>
          <p:cNvSpPr txBox="1"/>
          <p:nvPr/>
        </p:nvSpPr>
        <p:spPr>
          <a:xfrm>
            <a:off x="9108705" y="5066380"/>
            <a:ext cx="31814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400" b="1" dirty="0">
                <a:solidFill>
                  <a:prstClr val="black"/>
                </a:solidFill>
              </a:rPr>
              <a:t>Durch uns. </a:t>
            </a:r>
            <a:br>
              <a:rPr lang="de-DE" sz="2400" b="1" dirty="0">
                <a:solidFill>
                  <a:prstClr val="black"/>
                </a:solidFill>
              </a:rPr>
            </a:br>
            <a:r>
              <a:rPr lang="de-DE" sz="2400" b="1" dirty="0">
                <a:solidFill>
                  <a:prstClr val="black"/>
                </a:solidFill>
                <a:highlight>
                  <a:srgbClr val="FFFF99"/>
                </a:highlight>
              </a:rPr>
              <a:t>Das ist unser </a:t>
            </a:r>
            <a:br>
              <a:rPr lang="de-DE" sz="2400" b="1" dirty="0">
                <a:solidFill>
                  <a:prstClr val="black"/>
                </a:solidFill>
                <a:highlight>
                  <a:srgbClr val="FFFF99"/>
                </a:highlight>
              </a:rPr>
            </a:br>
            <a:r>
              <a:rPr lang="de-DE" sz="2400" b="1" dirty="0">
                <a:solidFill>
                  <a:prstClr val="black"/>
                </a:solidFill>
                <a:highlight>
                  <a:srgbClr val="FFFF99"/>
                </a:highlight>
              </a:rPr>
              <a:t>„Missionsauftrag".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99"/>
              </a:highlight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4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A367BF-11F2-5FF0-A903-9B40B824A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A80BA3-F418-DD55-D323-C49B7CF7401E}"/>
              </a:ext>
            </a:extLst>
          </p:cNvPr>
          <p:cNvSpPr txBox="1"/>
          <p:nvPr/>
        </p:nvSpPr>
        <p:spPr>
          <a:xfrm>
            <a:off x="1154263" y="679909"/>
            <a:ext cx="7546812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A70FDB"/>
                </a:solidFill>
              </a:rPr>
              <a:t>Worüber sollten wir sprechen?
	</a:t>
            </a:r>
            <a:r>
              <a:rPr lang="de-DE" sz="2000" b="1" dirty="0"/>
              <a:t>Der Missionsauftrag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A70FDB"/>
                </a:solidFill>
              </a:rPr>
              <a:t>
</a:t>
            </a:r>
            <a:r>
              <a:rPr lang="de-DE" sz="2000" b="1" dirty="0">
                <a:solidFill>
                  <a:srgbClr val="00961A"/>
                </a:solidFill>
              </a:rPr>
              <a:t>Wie können wir darüber sprechen?</a:t>
            </a:r>
            <a:r>
              <a:rPr lang="de-DE" sz="2000" b="1" dirty="0">
                <a:solidFill>
                  <a:srgbClr val="A70FDB"/>
                </a:solidFill>
              </a:rPr>
              <a:t>
	</a:t>
            </a:r>
            <a:r>
              <a:rPr lang="de-DE" sz="2000" b="1" dirty="0"/>
              <a:t>JESUS nachahmen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A70FDB"/>
                </a:solidFill>
              </a:rPr>
              <a:t>
	</a:t>
            </a:r>
            <a:r>
              <a:rPr lang="de-DE" sz="2000" b="1" dirty="0"/>
              <a:t>Freundschaft pflegen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A70FDB"/>
                </a:solidFill>
              </a:rPr>
              <a:t>
</a:t>
            </a:r>
            <a:r>
              <a:rPr lang="de-DE" sz="2000" b="1" dirty="0">
                <a:solidFill>
                  <a:srgbClr val="FF5E05"/>
                </a:solidFill>
              </a:rPr>
              <a:t>Wie bringt man jene zurück, die gegangen sind?</a:t>
            </a:r>
            <a:r>
              <a:rPr lang="de-DE" sz="2000" b="1" dirty="0">
                <a:solidFill>
                  <a:srgbClr val="A70FDB"/>
                </a:solidFill>
              </a:rPr>
              <a:t>
	</a:t>
            </a:r>
            <a:r>
              <a:rPr lang="de-DE" sz="2000" b="1" dirty="0"/>
              <a:t>GOTT sucht Seine Kinder</a:t>
            </a:r>
          </a:p>
          <a:p>
            <a:pPr>
              <a:spcBef>
                <a:spcPts val="600"/>
              </a:spcBef>
            </a:pPr>
            <a:r>
              <a:rPr lang="de-DE" sz="2000" b="1" dirty="0"/>
              <a:t>
	Wir suchen jene, die gegangen</a:t>
            </a:r>
          </a:p>
          <a:p>
            <a:pPr>
              <a:spcBef>
                <a:spcPts val="600"/>
              </a:spcBef>
            </a:pPr>
            <a:endParaRPr lang="en-US" sz="2000" b="1" noProof="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96CF3F4-764E-EF86-8A41-FD66C9F3C5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17479" y="4166599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0A5D907-C694-A234-B420-8167F38DD4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17479" y="1149623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F654426-A439-C174-7582-13C3662A20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17479" y="2275612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F5E0717-E9CC-50A7-6455-2BE11D7D2E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17479" y="4949740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EEE650D-D3B5-5FCB-429F-CB1218C52F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17479" y="2983212"/>
            <a:ext cx="337234" cy="2117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2EFE0FF4-BD5C-CBE7-B495-644C6ABBED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4613" y="1787167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7F48533-B01D-17B6-109A-973135DA2CB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4060" y="3693674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56EB76D-604D-20CA-EECD-6475D173DA9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4613" y="678177"/>
            <a:ext cx="475631" cy="4220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32C70A0-675E-C1EA-1A80-2B28E8A055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7432" y="456045"/>
            <a:ext cx="3872272" cy="2527167"/>
          </a:xfrm>
          <a:prstGeom prst="rect">
            <a:avLst/>
          </a:prstGeom>
        </p:spPr>
      </p:pic>
      <p:sp>
        <p:nvSpPr>
          <p:cNvPr id="5" name="Scrollen: horizontal 4">
            <a:extLst>
              <a:ext uri="{FF2B5EF4-FFF2-40B4-BE49-F238E27FC236}">
                <a16:creationId xmlns:a16="http://schemas.microsoft.com/office/drawing/2014/main" id="{45AB3EF9-DE2B-57E1-398A-C01A33285D35}"/>
              </a:ext>
            </a:extLst>
          </p:cNvPr>
          <p:cNvSpPr/>
          <p:nvPr/>
        </p:nvSpPr>
        <p:spPr>
          <a:xfrm>
            <a:off x="2647682" y="1361333"/>
            <a:ext cx="5278321" cy="544953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So,  14. Juni –  Aus dem Überfluss heraus</a:t>
            </a:r>
          </a:p>
        </p:txBody>
      </p:sp>
      <p:sp>
        <p:nvSpPr>
          <p:cNvPr id="6" name="Scrollen: horizontal 5">
            <a:extLst>
              <a:ext uri="{FF2B5EF4-FFF2-40B4-BE49-F238E27FC236}">
                <a16:creationId xmlns:a16="http://schemas.microsoft.com/office/drawing/2014/main" id="{8485CC91-3C83-F487-9C3A-E244F384185C}"/>
              </a:ext>
            </a:extLst>
          </p:cNvPr>
          <p:cNvSpPr/>
          <p:nvPr/>
        </p:nvSpPr>
        <p:spPr>
          <a:xfrm>
            <a:off x="2645102" y="2490124"/>
            <a:ext cx="5562330" cy="544953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</a:t>
            </a:r>
            <a:r>
              <a:rPr lang="de-DE" sz="2000" b="1" i="1" dirty="0">
                <a:solidFill>
                  <a:srgbClr val="011E71"/>
                </a:solidFill>
              </a:rPr>
              <a:t>M</a:t>
            </a:r>
            <a:r>
              <a:rPr lang="de-DE" sz="2000" b="1" i="1" noProof="0" dirty="0">
                <a:solidFill>
                  <a:srgbClr val="011E71"/>
                </a:solidFill>
              </a:rPr>
              <a:t>o,  1</a:t>
            </a:r>
            <a:r>
              <a:rPr lang="de-DE" sz="2000" b="1" i="1" dirty="0">
                <a:solidFill>
                  <a:srgbClr val="011E71"/>
                </a:solidFill>
              </a:rPr>
              <a:t>5</a:t>
            </a:r>
            <a:r>
              <a:rPr lang="de-DE" sz="2000" b="1" i="1" noProof="0" dirty="0">
                <a:solidFill>
                  <a:srgbClr val="011E71"/>
                </a:solidFill>
              </a:rPr>
              <a:t>. Juni –  Ohne Zwang – mit Vollmacht</a:t>
            </a:r>
          </a:p>
        </p:txBody>
      </p:sp>
      <p:sp>
        <p:nvSpPr>
          <p:cNvPr id="7" name="Scrollen: horizontal 6">
            <a:extLst>
              <a:ext uri="{FF2B5EF4-FFF2-40B4-BE49-F238E27FC236}">
                <a16:creationId xmlns:a16="http://schemas.microsoft.com/office/drawing/2014/main" id="{DABB4DA7-A134-DF18-9398-16326BEDF89B}"/>
              </a:ext>
            </a:extLst>
          </p:cNvPr>
          <p:cNvSpPr/>
          <p:nvPr/>
        </p:nvSpPr>
        <p:spPr>
          <a:xfrm>
            <a:off x="2658014" y="3277957"/>
            <a:ext cx="6043061" cy="544953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Di,  16. Juni –  Tipps, wie man von JESUS spricht </a:t>
            </a:r>
          </a:p>
        </p:txBody>
      </p:sp>
      <p:sp>
        <p:nvSpPr>
          <p:cNvPr id="8" name="Scrollen: horizontal 7">
            <a:extLst>
              <a:ext uri="{FF2B5EF4-FFF2-40B4-BE49-F238E27FC236}">
                <a16:creationId xmlns:a16="http://schemas.microsoft.com/office/drawing/2014/main" id="{7C6B7C17-C887-D503-D1F2-D460CC060295}"/>
              </a:ext>
            </a:extLst>
          </p:cNvPr>
          <p:cNvSpPr/>
          <p:nvPr/>
        </p:nvSpPr>
        <p:spPr>
          <a:xfrm>
            <a:off x="2655435" y="4422247"/>
            <a:ext cx="4659766" cy="544953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Mi,  16. Juni –  Ein Kind auf Abwegen</a:t>
            </a:r>
          </a:p>
        </p:txBody>
      </p:sp>
      <p:sp>
        <p:nvSpPr>
          <p:cNvPr id="9" name="Scrollen: horizontal 8">
            <a:extLst>
              <a:ext uri="{FF2B5EF4-FFF2-40B4-BE49-F238E27FC236}">
                <a16:creationId xmlns:a16="http://schemas.microsoft.com/office/drawing/2014/main" id="{0B92AB9C-277E-8ACA-5FDC-E6D4FF7A94AC}"/>
              </a:ext>
            </a:extLst>
          </p:cNvPr>
          <p:cNvSpPr/>
          <p:nvPr/>
        </p:nvSpPr>
        <p:spPr>
          <a:xfrm>
            <a:off x="2652855" y="5194580"/>
            <a:ext cx="4042413" cy="544953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Do,  1</a:t>
            </a:r>
            <a:r>
              <a:rPr lang="de-DE" sz="2000" b="1" i="1" dirty="0">
                <a:solidFill>
                  <a:srgbClr val="011E71"/>
                </a:solidFill>
              </a:rPr>
              <a:t>7</a:t>
            </a:r>
            <a:r>
              <a:rPr lang="de-DE" sz="2000" b="1" i="1" noProof="0" dirty="0">
                <a:solidFill>
                  <a:srgbClr val="011E71"/>
                </a:solidFill>
              </a:rPr>
              <a:t>. Juni –  Bring sie zurück</a:t>
            </a:r>
          </a:p>
        </p:txBody>
      </p:sp>
    </p:spTree>
    <p:extLst>
      <p:ext uri="{BB962C8B-B14F-4D97-AF65-F5344CB8AC3E}">
        <p14:creationId xmlns:p14="http://schemas.microsoft.com/office/powerpoint/2010/main" val="36554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 animBg="1"/>
      <p:bldP spid="6" grpId="0" uiExpand="1" build="p" animBg="1"/>
      <p:bldP spid="7" grpId="0" uiExpand="1" build="p" animBg="1"/>
      <p:bldP spid="8" grpId="0" uiExpand="1" build="p" animBg="1"/>
      <p:bldP spid="9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E2429B-4CE5-0178-556C-927D8179D3EE}"/>
              </a:ext>
            </a:extLst>
          </p:cNvPr>
          <p:cNvSpPr txBox="1"/>
          <p:nvPr/>
        </p:nvSpPr>
        <p:spPr>
          <a:xfrm>
            <a:off x="0" y="1905506"/>
            <a:ext cx="12192000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en-US" sz="8800" b="1" spc="600" noProof="0" dirty="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WORÜBER SOLLTEN WIR SPRECHEN?</a:t>
            </a:r>
          </a:p>
        </p:txBody>
      </p:sp>
    </p:spTree>
    <p:extLst>
      <p:ext uri="{BB962C8B-B14F-4D97-AF65-F5344CB8AC3E}">
        <p14:creationId xmlns:p14="http://schemas.microsoft.com/office/powerpoint/2010/main" val="37539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0D9DDA-20EF-5589-29DE-B6989682B541}"/>
              </a:ext>
            </a:extLst>
          </p:cNvPr>
          <p:cNvSpPr txBox="1"/>
          <p:nvPr/>
        </p:nvSpPr>
        <p:spPr>
          <a:xfrm>
            <a:off x="3167062" y="0"/>
            <a:ext cx="902493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DER MISSIONSAUFTRAG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0FE6BA-A690-23AA-B385-1848D243B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5768"/>
            <a:ext cx="3638550" cy="535080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89508C-BD11-54BD-C8AE-09BA7B4A28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1432" y="1404540"/>
            <a:ext cx="3670567" cy="385797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7E0E246-6807-F908-5EFA-FF22D605225E}"/>
              </a:ext>
            </a:extLst>
          </p:cNvPr>
          <p:cNvSpPr txBox="1"/>
          <p:nvPr/>
        </p:nvSpPr>
        <p:spPr>
          <a:xfrm>
            <a:off x="2883470" y="1997410"/>
            <a:ext cx="25603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Was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sollten sie tun?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Sie sollten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hingehen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und Jünger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machen. 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250F613A-E325-8DBE-AC42-522A5E1AF181}"/>
              </a:ext>
            </a:extLst>
          </p:cNvPr>
          <p:cNvSpPr/>
          <p:nvPr/>
        </p:nvSpPr>
        <p:spPr>
          <a:xfrm>
            <a:off x="81661" y="50583"/>
            <a:ext cx="3085402" cy="866295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So,  14. Juni –  Aus dem Überfluss heraus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D03547-B7B0-FA5F-42A3-9ABB42E5C9B6}"/>
              </a:ext>
            </a:extLst>
          </p:cNvPr>
          <p:cNvSpPr txBox="1"/>
          <p:nvPr/>
        </p:nvSpPr>
        <p:spPr>
          <a:xfrm>
            <a:off x="3410893" y="715420"/>
            <a:ext cx="6590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"Geht... [zu] allen Völkern" gebot JESUS den Menschen, die sich nach Seiner Auferstehung versammelt hatten, um Ihn zu sehen (Mt. 28,18-19a).</a:t>
            </a:r>
            <a:endParaRPr lang="en-US" sz="2000" b="1" noProof="0" dirty="0"/>
          </a:p>
        </p:txBody>
      </p:sp>
      <p:sp>
        <p:nvSpPr>
          <p:cNvPr id="10" name="CuadroTexto 10">
            <a:extLst>
              <a:ext uri="{FF2B5EF4-FFF2-40B4-BE49-F238E27FC236}">
                <a16:creationId xmlns:a16="http://schemas.microsoft.com/office/drawing/2014/main" id="{760D6284-0D29-2D9C-47CE-E50C1266E5D8}"/>
              </a:ext>
            </a:extLst>
          </p:cNvPr>
          <p:cNvSpPr txBox="1"/>
          <p:nvPr/>
        </p:nvSpPr>
        <p:spPr>
          <a:xfrm>
            <a:off x="849055" y="3877890"/>
            <a:ext cx="104618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srgbClr val="020C30"/>
                </a:solidFill>
              </a:rPr>
              <a:t>(Matt. 28,19-20 </a:t>
            </a:r>
            <a:r>
              <a:rPr lang="de-DE" sz="2000" b="1" dirty="0" err="1">
                <a:solidFill>
                  <a:srgbClr val="020C30"/>
                </a:solidFill>
              </a:rPr>
              <a:t>Hfa</a:t>
            </a:r>
            <a:r>
              <a:rPr lang="de-DE" sz="2000" b="1" dirty="0">
                <a:solidFill>
                  <a:srgbClr val="020C30"/>
                </a:solidFill>
              </a:rPr>
              <a:t>):</a:t>
            </a:r>
            <a:br>
              <a:rPr lang="de-DE" sz="2000" b="1" dirty="0">
                <a:solidFill>
                  <a:srgbClr val="020C30"/>
                </a:solidFill>
              </a:rPr>
            </a:br>
            <a:r>
              <a:rPr lang="de-DE" sz="2000" b="1" dirty="0">
                <a:solidFill>
                  <a:srgbClr val="8B2229"/>
                </a:solidFill>
              </a:rPr>
              <a:t>„Darum geht nun zu allen Völkern der Welt </a:t>
            </a:r>
            <a:br>
              <a:rPr lang="de-DE" sz="2000" b="1" dirty="0">
                <a:solidFill>
                  <a:srgbClr val="8B2229"/>
                </a:solidFill>
              </a:rPr>
            </a:br>
            <a:r>
              <a:rPr lang="de-DE" sz="2000" b="1" dirty="0">
                <a:solidFill>
                  <a:srgbClr val="8B2229"/>
                </a:solidFill>
              </a:rPr>
              <a:t>und macht die Menschen </a:t>
            </a:r>
            <a:br>
              <a:rPr lang="de-DE" sz="2000" b="1" dirty="0">
                <a:solidFill>
                  <a:srgbClr val="8B2229"/>
                </a:solidFill>
              </a:rPr>
            </a:br>
            <a:r>
              <a:rPr lang="de-DE" sz="2000" b="1" dirty="0">
                <a:solidFill>
                  <a:srgbClr val="8B2229"/>
                </a:solidFill>
              </a:rPr>
              <a:t>zu meinen Jüngern und Jüngerinnen! </a:t>
            </a:r>
            <a:br>
              <a:rPr lang="de-DE" sz="2000" b="1" dirty="0">
                <a:solidFill>
                  <a:srgbClr val="8B2229"/>
                </a:solidFill>
              </a:rPr>
            </a:br>
            <a:r>
              <a:rPr lang="de-DE" sz="2000" b="1" dirty="0">
                <a:solidFill>
                  <a:srgbClr val="8B2229"/>
                </a:solidFill>
                <a:highlight>
                  <a:srgbClr val="FFFF00"/>
                </a:highlight>
              </a:rPr>
              <a:t>Tauft sie im Namen </a:t>
            </a:r>
            <a:br>
              <a:rPr lang="de-DE" sz="2000" b="1" dirty="0">
                <a:solidFill>
                  <a:srgbClr val="8B2229"/>
                </a:solidFill>
                <a:highlight>
                  <a:srgbClr val="FFFF00"/>
                </a:highlight>
              </a:rPr>
            </a:br>
            <a:r>
              <a:rPr lang="de-DE" sz="2000" b="1" dirty="0">
                <a:solidFill>
                  <a:srgbClr val="8B2229"/>
                </a:solidFill>
                <a:highlight>
                  <a:srgbClr val="FFFF00"/>
                </a:highlight>
              </a:rPr>
              <a:t>des VATERS und des SOHNES und des HEILIGEN GEISTES,</a:t>
            </a:r>
            <a:br>
              <a:rPr lang="de-DE" sz="2000" b="1" dirty="0">
                <a:solidFill>
                  <a:srgbClr val="8B2229"/>
                </a:solidFill>
                <a:highlight>
                  <a:srgbClr val="FFFF00"/>
                </a:highlight>
              </a:rPr>
            </a:br>
            <a:r>
              <a:rPr lang="de-DE" sz="2000" b="1" dirty="0">
                <a:solidFill>
                  <a:srgbClr val="8B2229"/>
                </a:solidFill>
              </a:rPr>
              <a:t>und </a:t>
            </a:r>
            <a:r>
              <a:rPr lang="de-DE" sz="2000" b="1" dirty="0">
                <a:solidFill>
                  <a:srgbClr val="8B2229"/>
                </a:solidFill>
                <a:highlight>
                  <a:srgbClr val="FFFF00"/>
                </a:highlight>
              </a:rPr>
              <a:t>lehrt sie, alles zu befolgen</a:t>
            </a:r>
            <a:r>
              <a:rPr lang="de-DE" sz="2000" b="1" dirty="0">
                <a:solidFill>
                  <a:srgbClr val="8B2229"/>
                </a:solidFill>
              </a:rPr>
              <a:t>, was </a:t>
            </a:r>
            <a:r>
              <a:rPr lang="de-DE" sz="2000" b="1" dirty="0">
                <a:solidFill>
                  <a:srgbClr val="8B2229"/>
                </a:solidFill>
                <a:highlight>
                  <a:srgbClr val="FFFF00"/>
                </a:highlight>
              </a:rPr>
              <a:t>ICH euch aufgetragen habe. </a:t>
            </a:r>
            <a:br>
              <a:rPr lang="de-DE" sz="2000" b="1" dirty="0">
                <a:solidFill>
                  <a:srgbClr val="8B2229"/>
                </a:solidFill>
              </a:rPr>
            </a:br>
            <a:r>
              <a:rPr lang="de-DE" sz="2000" b="1" dirty="0">
                <a:solidFill>
                  <a:srgbClr val="8B2229"/>
                </a:solidFill>
              </a:rPr>
              <a:t>Und das sollt ihr wissen: </a:t>
            </a:r>
            <a:br>
              <a:rPr lang="de-DE" sz="2000" b="1" dirty="0">
                <a:solidFill>
                  <a:srgbClr val="8B2229"/>
                </a:solidFill>
              </a:rPr>
            </a:br>
            <a:r>
              <a:rPr lang="de-DE" sz="2000" b="1" dirty="0">
                <a:solidFill>
                  <a:srgbClr val="8B2229"/>
                </a:solidFill>
                <a:highlight>
                  <a:srgbClr val="FFFF00"/>
                </a:highlight>
              </a:rPr>
              <a:t>Ich bin immer bei euch, jeden Tag, bis zum Ende der Welt.«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8B2229"/>
              </a:solidFill>
              <a:effectLst/>
              <a:highlight>
                <a:srgbClr val="FFFF00"/>
              </a:highlight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0">
            <a:extLst>
              <a:ext uri="{FF2B5EF4-FFF2-40B4-BE49-F238E27FC236}">
                <a16:creationId xmlns:a16="http://schemas.microsoft.com/office/drawing/2014/main" id="{F540B769-5E65-2184-9797-1922442C386A}"/>
              </a:ext>
            </a:extLst>
          </p:cNvPr>
          <p:cNvSpPr txBox="1"/>
          <p:nvPr/>
        </p:nvSpPr>
        <p:spPr>
          <a:xfrm>
            <a:off x="5099960" y="2088302"/>
            <a:ext cx="39428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Das heißt,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Menschen anzusprechen,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sie zu taufen und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sie anzuleiten,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Jünger Jesu zu werden 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2" grpId="0" uiExpand="1" build="p" animBg="1"/>
      <p:bldP spid="6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DF9849-859E-F229-B523-005CB885F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A80299-0970-FD72-91C0-465288E64E64}"/>
              </a:ext>
            </a:extLst>
          </p:cNvPr>
          <p:cNvSpPr txBox="1"/>
          <p:nvPr/>
        </p:nvSpPr>
        <p:spPr>
          <a:xfrm>
            <a:off x="3167062" y="0"/>
            <a:ext cx="902493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50800" dist="50800" dir="3300000" algn="ctr" rotWithShape="0">
                    <a:schemeClr val="bg1">
                      <a:alpha val="68000"/>
                    </a:schemeClr>
                  </a:outerShdw>
                </a:effectLst>
              </a:rPr>
              <a:t>DER MISSIONSAUFTRAG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78BA98-5023-9F29-B99A-69685CD690DD}"/>
              </a:ext>
            </a:extLst>
          </p:cNvPr>
          <p:cNvSpPr txBox="1"/>
          <p:nvPr/>
        </p:nvSpPr>
        <p:spPr>
          <a:xfrm>
            <a:off x="3167062" y="685682"/>
            <a:ext cx="9024938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020C30"/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rgbClr val="020C30"/>
                </a:solidFill>
                <a:latin typeface="Candara" panose="020E0502030303020204" pitchFamily="34" charset="0"/>
              </a:rPr>
              <a:t>Darum gehet hin und lehret alle Völker: </a:t>
            </a:r>
            <a:br>
              <a:rPr lang="de-DE" b="1" dirty="0">
                <a:solidFill>
                  <a:srgbClr val="020C30"/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020C30"/>
                </a:solidFill>
                <a:latin typeface="Candara" panose="020E0502030303020204" pitchFamily="34" charset="0"/>
              </a:rPr>
              <a:t>Taufet sie auf den Namen des Vaters und des Sohnes und des Heiligen Geistes</a:t>
            </a:r>
            <a:r>
              <a:rPr lang="en-US" b="1" noProof="0" dirty="0">
                <a:solidFill>
                  <a:srgbClr val="020C30"/>
                </a:solidFill>
                <a:latin typeface="Candara" panose="020E0502030303020204" pitchFamily="34" charset="0"/>
              </a:rPr>
              <a:t>” </a:t>
            </a:r>
            <a:br>
              <a:rPr lang="en-US" b="1" noProof="0" dirty="0">
                <a:solidFill>
                  <a:srgbClr val="020C30"/>
                </a:solidFill>
                <a:latin typeface="Candara" panose="020E0502030303020204" pitchFamily="34" charset="0"/>
              </a:rPr>
            </a:br>
            <a:r>
              <a:rPr lang="en-US" sz="1400" b="1" noProof="0" dirty="0">
                <a:solidFill>
                  <a:srgbClr val="020C30"/>
                </a:solidFill>
                <a:latin typeface="Candara" panose="020E0502030303020204" pitchFamily="34" charset="0"/>
              </a:rPr>
              <a:t>(Matth</a:t>
            </a:r>
            <a:r>
              <a:rPr lang="en-US" sz="1400" b="1" dirty="0">
                <a:solidFill>
                  <a:srgbClr val="020C30"/>
                </a:solidFill>
                <a:latin typeface="Candara" panose="020E0502030303020204" pitchFamily="34" charset="0"/>
              </a:rPr>
              <a:t>.</a:t>
            </a:r>
            <a:r>
              <a:rPr lang="en-US" sz="1400" b="1" noProof="0" dirty="0">
                <a:solidFill>
                  <a:srgbClr val="020C30"/>
                </a:solidFill>
                <a:latin typeface="Candara" panose="020E0502030303020204" pitchFamily="34" charset="0"/>
              </a:rPr>
              <a:t> 28:19)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A1C741B-3185-243A-C8B0-54203C1D9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162" y="1412421"/>
            <a:ext cx="2133903" cy="315714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8D5B5229-D85A-A5C6-94A2-601019D9CBFE}"/>
              </a:ext>
            </a:extLst>
          </p:cNvPr>
          <p:cNvGrpSpPr/>
          <p:nvPr/>
        </p:nvGrpSpPr>
        <p:grpSpPr>
          <a:xfrm>
            <a:off x="5999154" y="1704156"/>
            <a:ext cx="5468945" cy="2410644"/>
            <a:chOff x="6207347" y="4838746"/>
            <a:chExt cx="3705187" cy="17709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886D137-D5BD-B0D5-C6C5-FC17406B5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07347" y="4838746"/>
              <a:ext cx="3705187" cy="1770984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2377861-2EAF-2205-9D44-1DAF70FC0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3028" y="4907113"/>
              <a:ext cx="700356" cy="583994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6DA1EF2-5D2E-C690-069E-C459A2D30996}"/>
              </a:ext>
            </a:extLst>
          </p:cNvPr>
          <p:cNvSpPr txBox="1"/>
          <p:nvPr/>
        </p:nvSpPr>
        <p:spPr>
          <a:xfrm>
            <a:off x="233162" y="4761922"/>
            <a:ext cx="52153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Wie Petrus und Johannes </a:t>
            </a:r>
            <a:br>
              <a:rPr lang="de-DE" sz="2400" b="1" dirty="0"/>
            </a:br>
            <a:r>
              <a:rPr lang="de-DE" sz="2400" b="1" dirty="0">
                <a:highlight>
                  <a:srgbClr val="FFFF00"/>
                </a:highlight>
              </a:rPr>
              <a:t>"können wir nicht anders, </a:t>
            </a:r>
            <a:br>
              <a:rPr lang="de-DE" sz="2400" b="1" dirty="0">
                <a:highlight>
                  <a:srgbClr val="FFFF00"/>
                </a:highlight>
              </a:rPr>
            </a:br>
            <a:r>
              <a:rPr lang="de-DE" sz="2400" b="1" dirty="0">
                <a:highlight>
                  <a:srgbClr val="FFFF00"/>
                </a:highlight>
              </a:rPr>
              <a:t>als über das zu sprechen, </a:t>
            </a:r>
            <a:br>
              <a:rPr lang="de-DE" sz="2400" b="1" dirty="0">
                <a:highlight>
                  <a:srgbClr val="FFFF00"/>
                </a:highlight>
              </a:rPr>
            </a:br>
            <a:r>
              <a:rPr lang="de-DE" sz="2400" b="1" dirty="0">
                <a:highlight>
                  <a:srgbClr val="FFFF00"/>
                </a:highlight>
              </a:rPr>
              <a:t>was wir gesehen und gehört haben" </a:t>
            </a:r>
            <a:br>
              <a:rPr lang="de-DE" sz="2400" b="1" dirty="0">
                <a:highlight>
                  <a:srgbClr val="FFFF00"/>
                </a:highlight>
              </a:rPr>
            </a:br>
            <a:r>
              <a:rPr lang="de-DE" sz="2400" b="1" dirty="0"/>
              <a:t>(Apg 4,20).</a:t>
            </a:r>
            <a:endParaRPr lang="en-US" sz="24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84E0B55-F9A7-0509-683F-CA2C27F3D4C4}"/>
              </a:ext>
            </a:extLst>
          </p:cNvPr>
          <p:cNvSpPr txBox="1"/>
          <p:nvPr/>
        </p:nvSpPr>
        <p:spPr>
          <a:xfrm>
            <a:off x="2436442" y="1404540"/>
            <a:ext cx="2981326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Diese Jünger wiederum lehrten andere, Jünger JESU zu werden... usw. - 2000 Jahre lang...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bis zum heutigen Tag.</a:t>
            </a:r>
          </a:p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Jetzt sind wir diejenigen, </a:t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an die sich </a:t>
            </a:r>
            <a:r>
              <a:rPr lang="de-DE" sz="2000" b="1" dirty="0">
                <a:solidFill>
                  <a:prstClr val="black"/>
                </a:solidFill>
                <a:highlight>
                  <a:srgbClr val="FFFF00"/>
                </a:highlight>
              </a:rPr>
              <a:t>JESU MISSIONSAUFTRAG </a:t>
            </a:r>
            <a:r>
              <a:rPr lang="de-DE" sz="2000" b="1" dirty="0">
                <a:solidFill>
                  <a:prstClr val="black"/>
                </a:solidFill>
              </a:rPr>
              <a:t>richtet.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5DD941B8-F0D2-A7FC-9208-338E91D3A1DD}"/>
              </a:ext>
            </a:extLst>
          </p:cNvPr>
          <p:cNvSpPr/>
          <p:nvPr/>
        </p:nvSpPr>
        <p:spPr>
          <a:xfrm>
            <a:off x="81661" y="50583"/>
            <a:ext cx="3085402" cy="866295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So,  14. Juni –  Aus dem Überfluss heraus</a:t>
            </a:r>
          </a:p>
        </p:txBody>
      </p:sp>
      <p:sp>
        <p:nvSpPr>
          <p:cNvPr id="10" name="CuadroTexto 19">
            <a:extLst>
              <a:ext uri="{FF2B5EF4-FFF2-40B4-BE49-F238E27FC236}">
                <a16:creationId xmlns:a16="http://schemas.microsoft.com/office/drawing/2014/main" id="{DA14A919-EB11-6105-5206-0285D6C790B9}"/>
              </a:ext>
            </a:extLst>
          </p:cNvPr>
          <p:cNvSpPr txBox="1"/>
          <p:nvPr/>
        </p:nvSpPr>
        <p:spPr>
          <a:xfrm>
            <a:off x="5773274" y="4417410"/>
            <a:ext cx="6256119" cy="212365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Wir können von einer Kanzel sprechen, </a:t>
            </a:r>
            <a:br>
              <a:rPr lang="de-DE" sz="2000" b="1" dirty="0"/>
            </a:br>
            <a:r>
              <a:rPr lang="de-DE" sz="2000" b="1" dirty="0"/>
              <a:t>auf der Straße predigen, </a:t>
            </a:r>
            <a:br>
              <a:rPr lang="de-DE" sz="2000" b="1" dirty="0"/>
            </a:br>
            <a:r>
              <a:rPr lang="de-DE" sz="2000" b="1" dirty="0"/>
              <a:t>unser Zeugnis in sozialen Medien teilen</a:t>
            </a:r>
            <a:br>
              <a:rPr lang="de-DE" sz="2000" b="1" dirty="0"/>
            </a:br>
            <a:r>
              <a:rPr lang="de-DE" sz="2000" b="1" dirty="0"/>
              <a:t>(z.B. Botschaften in WhatsApp in den Status stellen) </a:t>
            </a:r>
            <a:br>
              <a:rPr lang="de-DE" sz="2000" b="1" dirty="0"/>
            </a:br>
            <a:r>
              <a:rPr lang="de-DE" sz="2000" b="1" dirty="0"/>
              <a:t>oder einfach mit jemandem darüber reden. </a:t>
            </a:r>
          </a:p>
          <a:p>
            <a:pPr algn="ctr">
              <a:spcBef>
                <a:spcPts val="600"/>
              </a:spcBef>
            </a:pPr>
            <a:br>
              <a:rPr lang="de-DE" sz="700" b="1" dirty="0"/>
            </a:br>
            <a:r>
              <a:rPr lang="de-DE" sz="2000" b="1" dirty="0">
                <a:solidFill>
                  <a:srgbClr val="FFFF00"/>
                </a:solidFill>
              </a:rPr>
              <a:t>Wir sind ALLE BETEILIGT.</a:t>
            </a:r>
            <a:endParaRPr lang="en-US" sz="2000" b="1" noProof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D00A8F-39F2-EEA3-E272-125414AA1BE1}"/>
              </a:ext>
            </a:extLst>
          </p:cNvPr>
          <p:cNvSpPr txBox="1"/>
          <p:nvPr/>
        </p:nvSpPr>
        <p:spPr>
          <a:xfrm>
            <a:off x="0" y="1351508"/>
            <a:ext cx="12192000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6">
                  <a:lumMod val="50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8800" b="1" spc="600">
                <a:ln w="15875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noProof="0" dirty="0"/>
              <a:t>WIE KÖNNEN WIR DARÜBER SPRECHEN?</a:t>
            </a:r>
          </a:p>
        </p:txBody>
      </p:sp>
    </p:spTree>
    <p:extLst>
      <p:ext uri="{BB962C8B-B14F-4D97-AF65-F5344CB8AC3E}">
        <p14:creationId xmlns:p14="http://schemas.microsoft.com/office/powerpoint/2010/main" val="16476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5E3C8AA-46D6-50C7-77AB-06C5F8B6FD5D}"/>
              </a:ext>
            </a:extLst>
          </p:cNvPr>
          <p:cNvSpPr txBox="1"/>
          <p:nvPr/>
        </p:nvSpPr>
        <p:spPr>
          <a:xfrm>
            <a:off x="4283243" y="723886"/>
            <a:ext cx="7751896" cy="646331"/>
          </a:xfrm>
          <a:prstGeom prst="rect">
            <a:avLst/>
          </a:prstGeom>
          <a:solidFill>
            <a:schemeClr val="accent1"/>
          </a:solidFill>
          <a:effectLst>
            <a:softEdge rad="76200"/>
          </a:effectLst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Denn die Liebe CHRISTI drängt uns, da wir erkannt haben, </a:t>
            </a:r>
            <a:br>
              <a:rPr lang="de-DE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dass einer für alle gestorben ist und so alle gestorben sind.</a:t>
            </a:r>
            <a:r>
              <a:rPr lang="en-US" b="1" noProof="0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-US" sz="1400" b="1" noProof="0" dirty="0">
                <a:solidFill>
                  <a:srgbClr val="FFFF99"/>
                </a:solidFill>
                <a:effectLst>
                  <a:outerShdw blurRad="38100" dist="254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(2. Kor. 5:14a)</a:t>
            </a:r>
            <a:endParaRPr lang="en-US" b="1" noProof="0" dirty="0">
              <a:solidFill>
                <a:srgbClr val="FFFF99"/>
              </a:solidFill>
              <a:effectLst>
                <a:outerShdw blurRad="38100" dist="254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C86752-B6C0-50FE-47A1-A96835F489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2" y="1047050"/>
            <a:ext cx="3846817" cy="51547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472833D-EF03-319E-0CAE-30C4098A3B48}"/>
              </a:ext>
            </a:extLst>
          </p:cNvPr>
          <p:cNvSpPr txBox="1"/>
          <p:nvPr/>
        </p:nvSpPr>
        <p:spPr>
          <a:xfrm>
            <a:off x="3531523" y="2693134"/>
            <a:ext cx="7751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Zweifellos war es Seine Liebe zu uns</a:t>
            </a:r>
            <a:br>
              <a:rPr lang="de-DE" sz="2400" b="1" dirty="0"/>
            </a:br>
            <a:r>
              <a:rPr lang="de-DE" sz="2400" b="1" dirty="0"/>
              <a:t> (Matt. 9,36 GN): „Als Er die vielen Menschen sah, </a:t>
            </a:r>
            <a:br>
              <a:rPr lang="de-DE" sz="2400" b="1" dirty="0"/>
            </a:br>
            <a:r>
              <a:rPr lang="de-DE" sz="2400" b="1" dirty="0"/>
              <a:t>ergriff ihn das Mitleid, denn sie waren so hilflos und erschöpft wie Schafe, die keinen Hirten haben.“</a:t>
            </a:r>
            <a:endParaRPr lang="en-US" sz="2400" b="1" noProof="0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CDC7978A-D6D8-3E16-176C-CC886F712F64}"/>
              </a:ext>
            </a:extLst>
          </p:cNvPr>
          <p:cNvSpPr/>
          <p:nvPr/>
        </p:nvSpPr>
        <p:spPr>
          <a:xfrm>
            <a:off x="57875" y="27085"/>
            <a:ext cx="3657598" cy="800994"/>
          </a:xfrm>
          <a:prstGeom prst="horizontalScroll">
            <a:avLst/>
          </a:prstGeom>
          <a:solidFill>
            <a:srgbClr val="FFFF99">
              <a:alpha val="6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noProof="0" dirty="0">
                <a:solidFill>
                  <a:srgbClr val="011E71"/>
                </a:solidFill>
              </a:rPr>
              <a:t>	</a:t>
            </a:r>
            <a:r>
              <a:rPr lang="de-DE" sz="2000" b="1" i="1" noProof="0" dirty="0">
                <a:solidFill>
                  <a:srgbClr val="011E71"/>
                </a:solidFill>
              </a:rPr>
              <a:t> </a:t>
            </a:r>
            <a:r>
              <a:rPr lang="de-DE" sz="2000" b="1" i="1" dirty="0">
                <a:solidFill>
                  <a:srgbClr val="011E71"/>
                </a:solidFill>
              </a:rPr>
              <a:t>M</a:t>
            </a:r>
            <a:r>
              <a:rPr lang="de-DE" sz="2000" b="1" i="1" noProof="0" dirty="0">
                <a:solidFill>
                  <a:srgbClr val="011E71"/>
                </a:solidFill>
              </a:rPr>
              <a:t>o,  1</a:t>
            </a:r>
            <a:r>
              <a:rPr lang="de-DE" sz="2000" b="1" i="1" dirty="0">
                <a:solidFill>
                  <a:srgbClr val="011E71"/>
                </a:solidFill>
              </a:rPr>
              <a:t>5</a:t>
            </a:r>
            <a:r>
              <a:rPr lang="de-DE" sz="2000" b="1" i="1" noProof="0" dirty="0">
                <a:solidFill>
                  <a:srgbClr val="011E71"/>
                </a:solidFill>
              </a:rPr>
              <a:t>. Juni –  Ohne Zwang – mit Vollmacht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8A6810-60FB-6F95-AF29-D95584B59CC8}"/>
              </a:ext>
            </a:extLst>
          </p:cNvPr>
          <p:cNvSpPr txBox="1"/>
          <p:nvPr/>
        </p:nvSpPr>
        <p:spPr>
          <a:xfrm>
            <a:off x="4175654" y="1584526"/>
            <a:ext cx="7751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b="1" dirty="0"/>
              <a:t>Was motivierte JESUS, "das verlorene Schaf" zu suchen (Matt. 15,24)?</a:t>
            </a:r>
            <a:endParaRPr lang="en-US" sz="2800" b="1" noProof="0" dirty="0"/>
          </a:p>
        </p:txBody>
      </p:sp>
      <p:sp>
        <p:nvSpPr>
          <p:cNvPr id="15" name="CuadroTexto 13">
            <a:extLst>
              <a:ext uri="{FF2B5EF4-FFF2-40B4-BE49-F238E27FC236}">
                <a16:creationId xmlns:a16="http://schemas.microsoft.com/office/drawing/2014/main" id="{CED7DCAC-A833-D447-2E26-7869A3B5ABD2}"/>
              </a:ext>
            </a:extLst>
          </p:cNvPr>
          <p:cNvSpPr txBox="1"/>
          <p:nvPr/>
        </p:nvSpPr>
        <p:spPr>
          <a:xfrm>
            <a:off x="4003679" y="4615710"/>
            <a:ext cx="83020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(Eph. 5,2 </a:t>
            </a:r>
            <a:r>
              <a:rPr lang="de-DE" sz="2400" b="1" dirty="0" err="1"/>
              <a:t>Hfa</a:t>
            </a:r>
            <a:r>
              <a:rPr lang="de-DE" sz="2400" b="1" dirty="0"/>
              <a:t>): „Geht liebevoll miteinander um, </a:t>
            </a:r>
            <a:br>
              <a:rPr lang="de-DE" sz="2400" b="1" dirty="0"/>
            </a:br>
            <a:r>
              <a:rPr lang="de-DE" sz="2400" b="1" dirty="0"/>
              <a:t>so wie auch CHRISTUS euch Seine Liebe erwiesen hat. </a:t>
            </a:r>
            <a:br>
              <a:rPr lang="de-DE" sz="2400" b="1" dirty="0"/>
            </a:br>
            <a:r>
              <a:rPr lang="de-DE" sz="2400" b="1" dirty="0"/>
              <a:t>Aus Liebe hat Er Sein Leben für uns gegeben </a:t>
            </a:r>
            <a:br>
              <a:rPr lang="de-DE" sz="2400" b="1" dirty="0"/>
            </a:br>
            <a:r>
              <a:rPr lang="de-DE" sz="2400" b="1" dirty="0"/>
              <a:t>und dies war für GOTT wie ein wohlriechendes Opfer, </a:t>
            </a:r>
            <a:br>
              <a:rPr lang="de-DE" sz="2400" b="1" dirty="0"/>
            </a:br>
            <a:r>
              <a:rPr lang="de-DE" sz="2400" b="1" dirty="0"/>
              <a:t>an dem Er Freude hat.“</a:t>
            </a:r>
            <a:endParaRPr lang="en-US" sz="2400" b="1" noProof="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EE6CC4E-9228-0873-3A78-344AE212B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440" y="99674"/>
            <a:ext cx="6462320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2" grpId="0" uiExpand="1" build="p" animBg="1"/>
      <p:bldP spid="6" grpId="0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7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CE145B"/>
    </a:accent1>
    <a:accent2>
      <a:srgbClr val="92D050"/>
    </a:accent2>
    <a:accent3>
      <a:srgbClr val="FFFF66"/>
    </a:accent3>
    <a:accent4>
      <a:srgbClr val="33CCCC"/>
    </a:accent4>
    <a:accent5>
      <a:srgbClr val="9F07C9"/>
    </a:accent5>
    <a:accent6>
      <a:srgbClr val="5415F1"/>
    </a:accent6>
    <a:hlink>
      <a:srgbClr val="EF07DE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Personalizado 7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CE145B"/>
    </a:accent1>
    <a:accent2>
      <a:srgbClr val="92D050"/>
    </a:accent2>
    <a:accent3>
      <a:srgbClr val="FFFF66"/>
    </a:accent3>
    <a:accent4>
      <a:srgbClr val="33CCCC"/>
    </a:accent4>
    <a:accent5>
      <a:srgbClr val="9F07C9"/>
    </a:accent5>
    <a:accent6>
      <a:srgbClr val="5415F1"/>
    </a:accent6>
    <a:hlink>
      <a:srgbClr val="EF07DE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Personalizado 7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CE145B"/>
    </a:accent1>
    <a:accent2>
      <a:srgbClr val="92D050"/>
    </a:accent2>
    <a:accent3>
      <a:srgbClr val="FFFF66"/>
    </a:accent3>
    <a:accent4>
      <a:srgbClr val="33CCCC"/>
    </a:accent4>
    <a:accent5>
      <a:srgbClr val="9F07C9"/>
    </a:accent5>
    <a:accent6>
      <a:srgbClr val="5415F1"/>
    </a:accent6>
    <a:hlink>
      <a:srgbClr val="EF07DE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2422</Words>
  <Application>Microsoft Office PowerPoint</Application>
  <PresentationFormat>Panorámica</PresentationFormat>
  <Paragraphs>120</Paragraphs>
  <Slides>21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Constantia</vt:lpstr>
      <vt:lpstr>Candara</vt:lpstr>
      <vt:lpstr>Aptos Display</vt:lpstr>
      <vt:lpstr>Biome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122</cp:revision>
  <dcterms:created xsi:type="dcterms:W3CDTF">2026-05-02T16:09:24Z</dcterms:created>
  <dcterms:modified xsi:type="dcterms:W3CDTF">2026-06-19T16:58:30Z</dcterms:modified>
</cp:coreProperties>
</file>