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6" r:id="rId3"/>
    <p:sldId id="272" r:id="rId4"/>
    <p:sldId id="273" r:id="rId5"/>
    <p:sldId id="260" r:id="rId6"/>
    <p:sldId id="268" r:id="rId7"/>
    <p:sldId id="261" r:id="rId8"/>
    <p:sldId id="262" r:id="rId9"/>
    <p:sldId id="270" r:id="rId10"/>
  </p:sldIdLst>
  <p:sldSz cx="12192000" cy="6858000"/>
  <p:notesSz cx="6858000" cy="9144000"/>
  <p:embeddedFontLst>
    <p:embeddedFont>
      <p:font typeface="Comic Sans MS" panose="030F0702030302020204" pitchFamily="66" charset="0"/>
      <p:regular r:id="rId11"/>
      <p:bold r:id="rId12"/>
      <p:italic r:id="rId13"/>
      <p:boldItalic r:id="rId14"/>
    </p:embeddedFont>
    <p:embeddedFont>
      <p:font typeface="Constantia" panose="02030602050306030303" pitchFamily="18" charset="0"/>
      <p:regular r:id="rId15"/>
      <p:bold r:id="rId16"/>
      <p:italic r:id="rId17"/>
      <p:boldItalic r:id="rId18"/>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4" qsCatId="simple" csTypeId="urn:microsoft.com/office/officeart/2005/8/colors/colorful2#2" csCatId="colorful" phldr="1"/>
      <dgm:spPr/>
      <dgm:t>
        <a:bodyPr/>
        <a:lstStyle/>
        <a:p>
          <a:endParaRPr lang="es-ES"/>
        </a:p>
      </dgm:t>
    </dgm:pt>
    <dgm:pt modelId="{AAD7E697-AFC1-45C9-8FB9-4E5D3A3406E4}">
      <dgm:prSet/>
      <dgm:spPr>
        <a:solidFill>
          <a:schemeClr val="accent4">
            <a:lumMod val="75000"/>
          </a:schemeClr>
        </a:solidFill>
      </dgm:spPr>
      <dgm:t>
        <a:bodyPr/>
        <a:lstStyle/>
        <a:p>
          <a:r>
            <a:rPr lang="de-DE" b="1" dirty="0">
              <a:effectLst>
                <a:outerShdw blurRad="38100" dist="38100" dir="2700000" algn="tl">
                  <a:srgbClr val="000000">
                    <a:alpha val="43137"/>
                  </a:srgbClr>
                </a:outerShdw>
              </a:effectLst>
            </a:rPr>
            <a:t>Der Trost GOTTES</a:t>
          </a:r>
          <a:endParaRPr lang="es-ES" dirty="0">
            <a:effectLst>
              <a:outerShdw blurRad="38100" dist="38100" dir="2700000" algn="tl">
                <a:srgbClr val="000000">
                  <a:alpha val="43137"/>
                </a:srgbClr>
              </a:outerShdw>
            </a:effectLst>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r>
            <a:rPr lang="de-DE" sz="2000" b="1" dirty="0">
              <a:effectLst>
                <a:outerShdw blurRad="38100" dist="38100" dir="2700000" algn="tl">
                  <a:srgbClr val="000000">
                    <a:alpha val="43137"/>
                  </a:srgbClr>
                </a:outerShdw>
              </a:effectLst>
            </a:rPr>
            <a:t>Er befreit uns von der Angst</a:t>
          </a:r>
          <a:endParaRPr lang="es-ES" sz="2000" dirty="0">
            <a:effectLst>
              <a:outerShdw blurRad="38100" dist="38100" dir="2700000" algn="tl">
                <a:srgbClr val="000000">
                  <a:alpha val="43137"/>
                </a:srgbClr>
              </a:outerShdw>
            </a:effectLst>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r>
            <a:rPr lang="de-DE" sz="2000" b="1" dirty="0">
              <a:effectLst>
                <a:outerShdw blurRad="38100" dist="38100" dir="2700000" algn="tl">
                  <a:srgbClr val="000000">
                    <a:alpha val="43137"/>
                  </a:srgbClr>
                </a:outerShdw>
              </a:effectLst>
            </a:rPr>
            <a:t>Er erinnert uns an die Zeiten, in denen Er uns geholfen hat</a:t>
          </a:r>
          <a:endParaRPr lang="es-ES" sz="2000"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r>
            <a:rPr lang="de-DE" sz="2000" b="1" dirty="0">
              <a:solidFill>
                <a:schemeClr val="tx1"/>
              </a:solidFill>
              <a:effectLst/>
            </a:rPr>
            <a:t>Er hilft uns, Leiden zu ertragen</a:t>
          </a:r>
          <a:endParaRPr lang="es-ES" sz="2000" dirty="0">
            <a:solidFill>
              <a:schemeClr val="tx1"/>
            </a:solidFill>
            <a:effectLst/>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r>
            <a:rPr lang="de-DE" sz="2000" b="1" dirty="0">
              <a:solidFill>
                <a:schemeClr val="tx1"/>
              </a:solidFill>
              <a:effectLst/>
            </a:rPr>
            <a:t>Er führt uns zur geistlichen Reife</a:t>
          </a:r>
          <a:endParaRPr lang="es-ES" sz="2000" dirty="0">
            <a:solidFill>
              <a:schemeClr val="tx1"/>
            </a:solidFill>
            <a:effectLst/>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r>
            <a:rPr lang="de-DE" sz="2000" b="1" dirty="0">
              <a:solidFill>
                <a:schemeClr val="tx1"/>
              </a:solidFill>
              <a:effectLst/>
            </a:rPr>
            <a:t>Er ermutigt uns, für andere einzutreten</a:t>
          </a:r>
          <a:endParaRPr lang="es-ES" sz="2000" dirty="0">
            <a:solidFill>
              <a:schemeClr val="tx1"/>
            </a:solidFill>
            <a:effectLst/>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r>
            <a:rPr lang="de-DE" sz="1900" b="1" dirty="0">
              <a:effectLst>
                <a:outerShdw blurRad="38100" dist="38100" dir="2700000" algn="tl">
                  <a:srgbClr val="000000">
                    <a:alpha val="43137"/>
                  </a:srgbClr>
                </a:outerShdw>
              </a:effectLst>
            </a:rPr>
            <a:t>Wir trösten einander, so wie wir von GOTT getröstet wurden</a:t>
          </a:r>
          <a:endParaRPr lang="es-ES" sz="1900" dirty="0">
            <a:effectLst>
              <a:outerShdw blurRad="38100" dist="38100" dir="2700000" algn="tl">
                <a:srgbClr val="000000">
                  <a:alpha val="43137"/>
                </a:srgbClr>
              </a:outerShdw>
            </a:effectLst>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5" qsCatId="simple" csTypeId="urn:microsoft.com/office/officeart/2005/8/colors/colorful1#3" csCatId="colorful" phldr="1"/>
      <dgm:spPr/>
      <dgm:t>
        <a:bodyPr/>
        <a:lstStyle/>
        <a:p>
          <a:endParaRPr lang="es-ES"/>
        </a:p>
      </dgm:t>
    </dgm:pt>
    <dgm:pt modelId="{059AA52C-810E-4892-9644-3CDFFB285065}">
      <dgm:prSet phldrT="[Texto]" phldr="0" custT="1"/>
      <dgm:spPr/>
      <dgm:t>
        <a:bodyPr/>
        <a:lstStyle/>
        <a:p>
          <a:r>
            <a:rPr lang="en" sz="2000" b="1" dirty="0">
              <a:effectLst>
                <a:outerShdw blurRad="38100" dist="38100" dir="2700000" algn="tl">
                  <a:srgbClr val="000000">
                    <a:alpha val="43137"/>
                  </a:srgbClr>
                </a:outerShdw>
              </a:effectLst>
            </a:rPr>
            <a:t>Ephesus</a:t>
          </a:r>
          <a:endParaRPr lang="es-ES" sz="2000" b="1" dirty="0">
            <a:effectLst>
              <a:outerShdw blurRad="38100" dist="38100" dir="2700000" algn="tl">
                <a:srgbClr val="000000">
                  <a:alpha val="43137"/>
                </a:srgbClr>
              </a:outerShdw>
            </a:effectLst>
          </a:endParaRP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Mazedonien</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Korinth</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en" sz="2000" b="1" dirty="0">
              <a:effectLst>
                <a:outerShdw blurRad="38100" dist="38100" dir="2700000" algn="tl">
                  <a:srgbClr val="000000">
                    <a:alpha val="43137"/>
                  </a:srgbClr>
                </a:outerShdw>
              </a:effectLst>
            </a:rPr>
            <a:t>Judäa</a:t>
          </a:r>
          <a:endParaRPr lang="es-ES" sz="2000" b="1" dirty="0">
            <a:effectLst>
              <a:outerShdw blurRad="38100" dist="38100" dir="2700000" algn="tl">
                <a:srgbClr val="000000">
                  <a:alpha val="43137"/>
                </a:srgbClr>
              </a:outerShdw>
            </a:effectLst>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6" qsCatId="simple" csTypeId="urn:microsoft.com/office/officeart/2005/8/colors/colorful1#4" csCatId="colorful" phldr="1"/>
      <dgm:spPr/>
      <dgm:t>
        <a:bodyPr/>
        <a:lstStyle/>
        <a:p>
          <a:endParaRPr lang="es-ES"/>
        </a:p>
      </dgm:t>
    </dgm:pt>
    <dgm:pt modelId="{059AA52C-810E-4892-9644-3CDFFB285065}">
      <dgm:prSet phldrT="[Texto]" phldr="0" custT="1"/>
      <dgm:spPr/>
      <dgm:t>
        <a:bodyPr/>
        <a:lstStyle/>
        <a:p>
          <a:r>
            <a:rPr lang="en" sz="2000" b="1" dirty="0">
              <a:effectLst>
                <a:outerShdw blurRad="38100" dist="38100" dir="2700000" algn="tl">
                  <a:srgbClr val="000000">
                    <a:alpha val="43137"/>
                  </a:srgbClr>
                </a:outerShdw>
              </a:effectLst>
            </a:rPr>
            <a:t>Ephesus</a:t>
          </a:r>
          <a:endParaRPr lang="es-ES" sz="2000" b="1" dirty="0"/>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Mazedonien</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Korinth</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Judäa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Korinth</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de-DE" sz="3600" b="1" kern="1200" dirty="0">
              <a:effectLst>
                <a:outerShdw blurRad="38100" dist="38100" dir="2700000" algn="tl">
                  <a:srgbClr val="000000">
                    <a:alpha val="43137"/>
                  </a:srgbClr>
                </a:outerShdw>
              </a:effectLst>
            </a:rPr>
            <a:t>Der Trost GOTTES</a:t>
          </a:r>
          <a:endParaRPr lang="es-ES" sz="3600" kern="1200" dirty="0">
            <a:effectLst>
              <a:outerShdw blurRad="38100" dist="38100" dir="2700000" algn="tl">
                <a:srgbClr val="000000">
                  <a:alpha val="43137"/>
                </a:srgbClr>
              </a:outerShdw>
            </a:effectLst>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687375" y="76876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Er befreit uns von der Angst</a:t>
          </a:r>
          <a:endParaRPr lang="es-ES" sz="2000" kern="1200" dirty="0">
            <a:effectLst>
              <a:outerShdw blurRad="38100" dist="38100" dir="2700000" algn="tl">
                <a:srgbClr val="000000">
                  <a:alpha val="43137"/>
                </a:srgbClr>
              </a:outerShdw>
            </a:effectLst>
          </a:endParaRP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Er erinnert uns an die Zeiten, in denen Er uns geholfen hat</a:t>
          </a:r>
          <a:endParaRPr lang="es-ES" sz="2000" kern="1200" dirty="0">
            <a:effectLst>
              <a:outerShdw blurRad="38100" dist="38100" dir="2700000" algn="tl">
                <a:srgbClr val="000000">
                  <a:alpha val="43137"/>
                </a:srgbClr>
              </a:outerShdw>
            </a:effectLst>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chemeClr val="tx1"/>
              </a:solidFill>
              <a:effectLst/>
            </a:rPr>
            <a:t>Er hilft uns, Leiden zu ertragen</a:t>
          </a:r>
          <a:endParaRPr lang="es-ES" sz="2000" kern="1200" dirty="0">
            <a:solidFill>
              <a:schemeClr val="tx1"/>
            </a:solidFill>
            <a:effectLst/>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chemeClr val="tx1"/>
              </a:solidFill>
              <a:effectLst/>
            </a:rPr>
            <a:t>Er führt uns zur geistlichen Reife</a:t>
          </a:r>
          <a:endParaRPr lang="es-ES" sz="2000" kern="1200" dirty="0">
            <a:solidFill>
              <a:schemeClr val="tx1"/>
            </a:solidFill>
            <a:effectLst/>
          </a:endParaRP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chemeClr val="tx1"/>
              </a:solidFill>
              <a:effectLst/>
            </a:rPr>
            <a:t>Er ermutigt uns, für andere einzutreten</a:t>
          </a:r>
          <a:endParaRPr lang="es-ES" sz="2000" kern="1200" dirty="0">
            <a:solidFill>
              <a:schemeClr val="tx1"/>
            </a:solidFill>
            <a:effectLst/>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de-DE" sz="1900" b="1" kern="1200" dirty="0">
              <a:effectLst>
                <a:outerShdw blurRad="38100" dist="38100" dir="2700000" algn="tl">
                  <a:srgbClr val="000000">
                    <a:alpha val="43137"/>
                  </a:srgbClr>
                </a:outerShdw>
              </a:effectLst>
            </a:rPr>
            <a:t>Wir trösten einander, so wie wir von GOTT getröstet wurden</a:t>
          </a:r>
          <a:endParaRPr lang="es-ES" sz="1900" kern="1200" dirty="0">
            <a:effectLst>
              <a:outerShdw blurRad="38100" dist="38100" dir="2700000" algn="tl">
                <a:srgbClr val="000000">
                  <a:alpha val="43137"/>
                </a:srgbClr>
              </a:outerShdw>
            </a:effectLst>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Ephesus</a:t>
          </a:r>
          <a:endParaRPr lang="es-ES" sz="2000" b="1" kern="1200" dirty="0">
            <a:effectLst>
              <a:outerShdw blurRad="38100" dist="38100" dir="2700000" algn="tl">
                <a:srgbClr val="000000">
                  <a:alpha val="43137"/>
                </a:srgbClr>
              </a:outerShdw>
            </a:effectLst>
          </a:endParaRP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Mazedonien</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Korinth</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Judäa</a:t>
          </a:r>
          <a:endParaRPr lang="es-ES" sz="2000" b="1" kern="1200" dirty="0">
            <a:effectLst>
              <a:outerShdw blurRad="38100" dist="38100" dir="2700000" algn="tl">
                <a:srgbClr val="000000">
                  <a:alpha val="43137"/>
                </a:srgbClr>
              </a:outerShdw>
            </a:effectLst>
          </a:endParaRP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Ephesus</a:t>
          </a:r>
          <a:endParaRPr lang="es-ES" sz="2000" b="1" kern="1200" dirty="0"/>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Korinth</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Mazedonien</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Korinth</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Judäa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4">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6">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24/08/2026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24/08/2026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1.jpe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5.wdp"/></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0" y="0"/>
            <a:ext cx="4086225" cy="1892826"/>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es-ES" sz="3900" b="1" dirty="0" err="1">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VON</a:t>
            </a:r>
            <a:r>
              <a:rPr lang="es-ES"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 LIEBE </a:t>
            </a:r>
            <a:r>
              <a:rPr lang="es-ES" sz="3900" b="1" dirty="0" err="1">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ANGETRIEBENER</a:t>
            </a:r>
            <a:r>
              <a:rPr lang="es-ES"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 DIENST</a:t>
            </a:r>
          </a:p>
        </p:txBody>
      </p:sp>
      <p:sp>
        <p:nvSpPr>
          <p:cNvPr id="5" name="CuadroTexto 4">
            <a:extLst>
              <a:ext uri="{FF2B5EF4-FFF2-40B4-BE49-F238E27FC236}">
                <a16:creationId xmlns:a16="http://schemas.microsoft.com/office/drawing/2014/main" id="{7FE3B545-3F9C-E34C-7669-A451DDDEDEEF}"/>
              </a:ext>
            </a:extLst>
          </p:cNvPr>
          <p:cNvSpPr txBox="1"/>
          <p:nvPr/>
        </p:nvSpPr>
        <p:spPr>
          <a:xfrm>
            <a:off x="8910140" y="6419850"/>
            <a:ext cx="3281860" cy="338554"/>
          </a:xfrm>
          <a:prstGeom prst="rect">
            <a:avLst/>
          </a:prstGeom>
          <a:noFill/>
        </p:spPr>
        <p:txBody>
          <a:bodyPr wrap="none" rtlCol="0">
            <a:spAutoFit/>
          </a:bodyPr>
          <a:lstStyle/>
          <a:p>
            <a:pPr algn="r"/>
            <a:r>
              <a:rPr lang="es-ES" sz="1600" b="1" dirty="0" err="1">
                <a:solidFill>
                  <a:srgbClr val="D3C1AD"/>
                </a:solidFill>
                <a:effectLst>
                  <a:outerShdw blurRad="38100" dist="38100" dir="2700000" algn="tl">
                    <a:srgbClr val="000000">
                      <a:alpha val="43137"/>
                    </a:srgbClr>
                  </a:outerShdw>
                </a:effectLst>
              </a:rPr>
              <a:t>Lektion</a:t>
            </a:r>
            <a:r>
              <a:rPr lang="es-ES" sz="1600" b="1" dirty="0">
                <a:solidFill>
                  <a:srgbClr val="D3C1AD"/>
                </a:solidFill>
                <a:effectLst>
                  <a:outerShdw blurRad="38100" dist="38100" dir="2700000" algn="tl">
                    <a:srgbClr val="000000">
                      <a:alpha val="43137"/>
                    </a:srgbClr>
                  </a:outerShdw>
                </a:effectLst>
              </a:rPr>
              <a:t> 7 Sabbat, 22. August 2026</a:t>
            </a: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5" y="118586"/>
            <a:ext cx="3171825" cy="286232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„Denn ich schrieb euch aus großer Bedrängnis und Angst des Herzens unter vielen Tränen; nicht damit ihr betrübt werdet, sondern damit ihr die LIEBE erkennt, die ich habe, besonders zu euch“</a:t>
            </a: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Kor 2,4)</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498160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010100" y="4184175"/>
            <a:ext cx="5153025" cy="2554545"/>
          </a:xfrm>
          <a:prstGeom prst="rect">
            <a:avLst/>
          </a:prstGeom>
          <a:noFill/>
        </p:spPr>
        <p:txBody>
          <a:bodyPr wrap="square" rtlCol="0">
            <a:spAutoFit/>
          </a:bodyPr>
          <a:lstStyle/>
          <a:p>
            <a:pPr>
              <a:spcBef>
                <a:spcPts val="1800"/>
              </a:spcBef>
            </a:pPr>
            <a:r>
              <a:rPr lang="es-ES" sz="2000" b="1" dirty="0">
                <a:solidFill>
                  <a:schemeClr val="bg1"/>
                </a:solidFill>
                <a:highlight>
                  <a:srgbClr val="C51F23"/>
                </a:highlight>
              </a:rPr>
              <a:t> </a:t>
            </a:r>
            <a:r>
              <a:rPr lang="es-ES" sz="2000" b="1" dirty="0" err="1">
                <a:solidFill>
                  <a:schemeClr val="bg1"/>
                </a:solidFill>
                <a:highlight>
                  <a:srgbClr val="C51F23"/>
                </a:highlight>
              </a:rPr>
              <a:t>GOTTES</a:t>
            </a:r>
            <a:r>
              <a:rPr lang="es-ES" sz="2000" b="1" dirty="0">
                <a:solidFill>
                  <a:schemeClr val="bg1"/>
                </a:solidFill>
                <a:highlight>
                  <a:srgbClr val="C51F23"/>
                </a:highlight>
              </a:rPr>
              <a:t> Trost </a:t>
            </a:r>
            <a:r>
              <a:rPr lang="es-ES" sz="2000" b="1" dirty="0" err="1">
                <a:solidFill>
                  <a:schemeClr val="bg1"/>
                </a:solidFill>
                <a:highlight>
                  <a:srgbClr val="C51F23"/>
                </a:highlight>
              </a:rPr>
              <a:t>im</a:t>
            </a:r>
            <a:r>
              <a:rPr lang="es-ES" sz="2000" b="1" dirty="0">
                <a:solidFill>
                  <a:schemeClr val="bg1"/>
                </a:solidFill>
                <a:highlight>
                  <a:srgbClr val="C51F23"/>
                </a:highlight>
              </a:rPr>
              <a:t> Leid</a:t>
            </a:r>
          </a:p>
          <a:p>
            <a:pPr>
              <a:spcBef>
                <a:spcPts val="1800"/>
              </a:spcBef>
            </a:pPr>
            <a:r>
              <a:rPr lang="es-ES" sz="2000" b="1" dirty="0">
                <a:solidFill>
                  <a:schemeClr val="bg1"/>
                </a:solidFill>
                <a:highlight>
                  <a:srgbClr val="6E20B5"/>
                </a:highlight>
              </a:rPr>
              <a:t> </a:t>
            </a:r>
            <a:r>
              <a:rPr lang="de-DE" sz="2000" b="1" dirty="0">
                <a:solidFill>
                  <a:schemeClr val="bg1"/>
                </a:solidFill>
                <a:highlight>
                  <a:srgbClr val="6E20B5"/>
                </a:highlight>
              </a:rPr>
              <a:t>Heilig u. wahrhaftig im geistlichen Dienst</a:t>
            </a:r>
            <a:endParaRPr lang="es-ES" sz="2000" b="1" dirty="0">
              <a:solidFill>
                <a:schemeClr val="bg1"/>
              </a:solidFill>
              <a:highlight>
                <a:srgbClr val="6E20B5"/>
              </a:highlight>
            </a:endParaRPr>
          </a:p>
          <a:p>
            <a:pPr>
              <a:spcBef>
                <a:spcPts val="1800"/>
              </a:spcBef>
            </a:pPr>
            <a:r>
              <a:rPr lang="es-ES" sz="2000" b="1" dirty="0">
                <a:solidFill>
                  <a:schemeClr val="bg1"/>
                </a:solidFill>
                <a:highlight>
                  <a:srgbClr val="0975A4"/>
                </a:highlight>
              </a:rPr>
              <a:t> </a:t>
            </a:r>
            <a:r>
              <a:rPr lang="es-ES" sz="2000" b="1" dirty="0" err="1">
                <a:solidFill>
                  <a:schemeClr val="bg1"/>
                </a:solidFill>
                <a:highlight>
                  <a:srgbClr val="0975A4"/>
                </a:highlight>
              </a:rPr>
              <a:t>Weises</a:t>
            </a:r>
            <a:r>
              <a:rPr lang="es-ES" sz="2000" b="1" dirty="0">
                <a:solidFill>
                  <a:schemeClr val="bg1"/>
                </a:solidFill>
                <a:highlight>
                  <a:srgbClr val="0975A4"/>
                </a:highlight>
              </a:rPr>
              <a:t> </a:t>
            </a:r>
            <a:r>
              <a:rPr lang="es-ES" sz="2000" b="1" dirty="0" err="1">
                <a:solidFill>
                  <a:schemeClr val="bg1"/>
                </a:solidFill>
                <a:highlight>
                  <a:srgbClr val="0975A4"/>
                </a:highlight>
              </a:rPr>
              <a:t>Verhalten</a:t>
            </a:r>
            <a:endParaRPr lang="es-ES" sz="2000" b="1" dirty="0">
              <a:solidFill>
                <a:schemeClr val="bg1"/>
              </a:solidFill>
              <a:highlight>
                <a:srgbClr val="0975A4"/>
              </a:highlight>
            </a:endParaRPr>
          </a:p>
          <a:p>
            <a:pPr>
              <a:spcBef>
                <a:spcPts val="1800"/>
              </a:spcBef>
            </a:pPr>
            <a:r>
              <a:rPr lang="es-ES" sz="2000" b="1" dirty="0">
                <a:solidFill>
                  <a:schemeClr val="bg1"/>
                </a:solidFill>
                <a:highlight>
                  <a:srgbClr val="099E3D"/>
                </a:highlight>
              </a:rPr>
              <a:t> </a:t>
            </a:r>
            <a:r>
              <a:rPr lang="es-ES" sz="2000" b="1" dirty="0" err="1">
                <a:solidFill>
                  <a:schemeClr val="bg1"/>
                </a:solidFill>
                <a:highlight>
                  <a:srgbClr val="099E3D"/>
                </a:highlight>
              </a:rPr>
              <a:t>Vergebung</a:t>
            </a:r>
            <a:r>
              <a:rPr lang="es-ES" sz="2000" b="1" dirty="0">
                <a:solidFill>
                  <a:schemeClr val="bg1"/>
                </a:solidFill>
                <a:highlight>
                  <a:srgbClr val="099E3D"/>
                </a:highlight>
              </a:rPr>
              <a:t> </a:t>
            </a:r>
            <a:r>
              <a:rPr lang="es-ES" sz="2000" b="1" dirty="0" err="1">
                <a:solidFill>
                  <a:schemeClr val="bg1"/>
                </a:solidFill>
                <a:highlight>
                  <a:srgbClr val="099E3D"/>
                </a:highlight>
              </a:rPr>
              <a:t>und</a:t>
            </a:r>
            <a:r>
              <a:rPr lang="es-ES" sz="2000" b="1" dirty="0">
                <a:solidFill>
                  <a:schemeClr val="bg1"/>
                </a:solidFill>
                <a:highlight>
                  <a:srgbClr val="099E3D"/>
                </a:highlight>
              </a:rPr>
              <a:t>  </a:t>
            </a:r>
            <a:r>
              <a:rPr lang="es-ES" sz="2000" b="1" dirty="0" err="1">
                <a:solidFill>
                  <a:schemeClr val="bg1"/>
                </a:solidFill>
                <a:highlight>
                  <a:srgbClr val="099E3D"/>
                </a:highlight>
              </a:rPr>
              <a:t>Rehabilitation</a:t>
            </a:r>
            <a:endParaRPr lang="es-ES" sz="2000" b="1" dirty="0">
              <a:solidFill>
                <a:schemeClr val="bg1"/>
              </a:solidFill>
              <a:highlight>
                <a:srgbClr val="099E3D"/>
              </a:highlight>
            </a:endParaRPr>
          </a:p>
          <a:p>
            <a:pPr>
              <a:spcBef>
                <a:spcPts val="1800"/>
              </a:spcBef>
            </a:pPr>
            <a:r>
              <a:rPr lang="es-ES" sz="2000" b="1" dirty="0">
                <a:solidFill>
                  <a:schemeClr val="bg1"/>
                </a:solidFill>
                <a:highlight>
                  <a:srgbClr val="CB7B2B"/>
                </a:highlight>
              </a:rPr>
              <a:t> Der Duft CHRISTI</a:t>
            </a:r>
          </a:p>
        </p:txBody>
      </p:sp>
      <p:sp>
        <p:nvSpPr>
          <p:cNvPr id="3" name="CuadroTexto 2">
            <a:extLst>
              <a:ext uri="{FF2B5EF4-FFF2-40B4-BE49-F238E27FC236}">
                <a16:creationId xmlns:a16="http://schemas.microsoft.com/office/drawing/2014/main" id="{DCEA10E5-2521-A824-DFD8-9C2D67092A23}"/>
              </a:ext>
            </a:extLst>
          </p:cNvPr>
          <p:cNvSpPr txBox="1"/>
          <p:nvPr/>
        </p:nvSpPr>
        <p:spPr>
          <a:xfrm>
            <a:off x="3070908" y="31314"/>
            <a:ext cx="7130368" cy="1015663"/>
          </a:xfrm>
          <a:prstGeom prst="rect">
            <a:avLst/>
          </a:prstGeom>
          <a:noFill/>
        </p:spPr>
        <p:txBody>
          <a:bodyPr wrap="square" rtlCol="0">
            <a:spAutoFit/>
          </a:bodyPr>
          <a:lstStyle/>
          <a:p>
            <a:pPr>
              <a:spcBef>
                <a:spcPts val="600"/>
              </a:spcBef>
            </a:pPr>
            <a:r>
              <a:rPr lang="de-DE" sz="2000" b="1" dirty="0"/>
              <a:t>Wenn wir in das Studium des 2. Korintherbriefes eintauchen, stellen wir fest, dass der Apostel sehr am Wohlergehen der jungen Gemeinde interessiert war.</a:t>
            </a:r>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020127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hq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123824" y="145614"/>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852162" y="631217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hqprint">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5852162" y="5779799"/>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hqprint">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5852162" y="5247426"/>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hqprint">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5852162"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hqprint">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5852162"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070907" y="2047250"/>
            <a:ext cx="7130367" cy="1938992"/>
          </a:xfrm>
          <a:prstGeom prst="rect">
            <a:avLst/>
          </a:prstGeom>
          <a:noFill/>
        </p:spPr>
        <p:txBody>
          <a:bodyPr wrap="square">
            <a:spAutoFit/>
          </a:bodyPr>
          <a:lstStyle/>
          <a:p>
            <a:pPr lvl="0">
              <a:spcBef>
                <a:spcPts val="600"/>
              </a:spcBef>
              <a:defRPr/>
            </a:pPr>
            <a:r>
              <a:rPr lang="de-DE" sz="2000" b="1" dirty="0">
                <a:solidFill>
                  <a:prstClr val="black"/>
                </a:solidFill>
              </a:rPr>
              <a:t>Paulus bereitet die Gemeinde darauf vor, diesen Schwierigkeiten, sowohl inneren als auch äußeren, zu begegnen und lehrt sie, einen in selbstloser Liebe vereinten Körper zu bilden. Aus diesem Rat können wir heute lernen, "der Wohlgeruch des Lebens, der zum Leben führt" zu werden (2. Kor. 2,16).</a:t>
            </a:r>
          </a:p>
        </p:txBody>
      </p:sp>
      <p:sp>
        <p:nvSpPr>
          <p:cNvPr id="10" name="CuadroTexto 9">
            <a:extLst>
              <a:ext uri="{FF2B5EF4-FFF2-40B4-BE49-F238E27FC236}">
                <a16:creationId xmlns:a16="http://schemas.microsoft.com/office/drawing/2014/main" id="{B0698520-47C5-5EB2-6FB5-322B2BE5839E}"/>
              </a:ext>
            </a:extLst>
          </p:cNvPr>
          <p:cNvSpPr txBox="1"/>
          <p:nvPr/>
        </p:nvSpPr>
        <p:spPr>
          <a:xfrm>
            <a:off x="3070907" y="885394"/>
            <a:ext cx="7130367" cy="1323439"/>
          </a:xfrm>
          <a:prstGeom prst="rect">
            <a:avLst/>
          </a:prstGeom>
          <a:noFill/>
        </p:spPr>
        <p:txBody>
          <a:bodyPr wrap="square">
            <a:spAutoFit/>
          </a:bodyPr>
          <a:lstStyle/>
          <a:p>
            <a:pPr lvl="0">
              <a:spcBef>
                <a:spcPts val="600"/>
              </a:spcBef>
              <a:defRPr/>
            </a:pPr>
            <a:r>
              <a:rPr lang="de-DE" sz="2000" b="1" dirty="0">
                <a:solidFill>
                  <a:prstClr val="black"/>
                </a:solidFill>
              </a:rPr>
              <a:t>Obwohl es in dieser sündenreichen Welt nie einfach war, GOTTES Weg zu folgen, konnte man im 1. Jahrhundert in ernsthafte Schwierigkeiten geraten, wenn man sich </a:t>
            </a:r>
            <a:br>
              <a:rPr lang="de-DE" sz="2000" b="1" dirty="0">
                <a:solidFill>
                  <a:prstClr val="black"/>
                </a:solidFill>
              </a:rPr>
            </a:br>
            <a:r>
              <a:rPr lang="de-DE" sz="2000" b="1" dirty="0">
                <a:solidFill>
                  <a:prstClr val="black"/>
                </a:solidFill>
              </a:rPr>
              <a:t>zu CHRISTUS bekannte.</a:t>
            </a: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669FE24-B012-F4C1-F522-FB1E4097FD7F}"/>
              </a:ext>
            </a:extLst>
          </p:cNvPr>
          <p:cNvSpPr txBox="1"/>
          <p:nvPr/>
        </p:nvSpPr>
        <p:spPr>
          <a:xfrm>
            <a:off x="0" y="0"/>
            <a:ext cx="12191999"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es-ES" sz="4400" b="1" spc="600" dirty="0" err="1">
                <a:ln w="22225">
                  <a:noFill/>
                  <a:prstDash val="solid"/>
                </a:ln>
                <a:solidFill>
                  <a:schemeClr val="accent2">
                    <a:lumMod val="40000"/>
                    <a:lumOff val="60000"/>
                  </a:schemeClr>
                </a:solidFill>
                <a:effectLst>
                  <a:outerShdw blurRad="38100" dist="38100" dir="2700000" algn="tl">
                    <a:srgbClr val="000000">
                      <a:alpha val="43137"/>
                    </a:srgbClr>
                  </a:outerShdw>
                </a:effectLst>
              </a:rPr>
              <a:t>GOTTES</a:t>
            </a:r>
            <a:r>
              <a:rPr lang="es-ES"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 TROST IM LEID</a:t>
            </a:r>
          </a:p>
        </p:txBody>
      </p:sp>
      <p:sp>
        <p:nvSpPr>
          <p:cNvPr id="7" name="CuadroTexto 6">
            <a:extLst>
              <a:ext uri="{FF2B5EF4-FFF2-40B4-BE49-F238E27FC236}">
                <a16:creationId xmlns:a16="http://schemas.microsoft.com/office/drawing/2014/main" id="{79FCB1C1-E5A7-250B-F2C8-4A67103FA305}"/>
              </a:ext>
            </a:extLst>
          </p:cNvPr>
          <p:cNvSpPr txBox="1"/>
          <p:nvPr/>
        </p:nvSpPr>
        <p:spPr>
          <a:xfrm>
            <a:off x="500061" y="633323"/>
            <a:ext cx="11191875" cy="646331"/>
          </a:xfrm>
          <a:prstGeom prst="rect">
            <a:avLst/>
          </a:prstGeom>
          <a:noFill/>
        </p:spPr>
        <p:txBody>
          <a:bodyPr wrap="square">
            <a:spAutoFit/>
          </a:bodyPr>
          <a:lstStyle/>
          <a:p>
            <a:pPr algn="ctr"/>
            <a:r>
              <a:rPr lang="de-DE"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„Der uns tröstet in aller unserer Bedrängnis, damit wir auch trösten können, die in allerlei Bedrängnis sind, mit dem Trost, mit dem wir selber getröstet werden von GOTT“</a:t>
            </a:r>
            <a:r>
              <a:rPr lang="es-E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(2. Kor 1,4)</a:t>
            </a:r>
          </a:p>
        </p:txBody>
      </p:sp>
      <p:sp>
        <p:nvSpPr>
          <p:cNvPr id="8" name="CuadroTexto 7">
            <a:extLst>
              <a:ext uri="{FF2B5EF4-FFF2-40B4-BE49-F238E27FC236}">
                <a16:creationId xmlns:a16="http://schemas.microsoft.com/office/drawing/2014/main" id="{615C3EDF-2495-F981-2B77-FAAA042A7418}"/>
              </a:ext>
            </a:extLst>
          </p:cNvPr>
          <p:cNvSpPr txBox="1"/>
          <p:nvPr/>
        </p:nvSpPr>
        <p:spPr>
          <a:xfrm>
            <a:off x="295274" y="1317754"/>
            <a:ext cx="7212430" cy="1323439"/>
          </a:xfrm>
          <a:prstGeom prst="rect">
            <a:avLst/>
          </a:prstGeom>
          <a:noFill/>
        </p:spPr>
        <p:txBody>
          <a:bodyPr wrap="square" rtlCol="0">
            <a:spAutoFit/>
          </a:bodyPr>
          <a:lstStyle/>
          <a:p>
            <a:pPr>
              <a:spcBef>
                <a:spcPts val="600"/>
              </a:spcBef>
            </a:pPr>
            <a:r>
              <a:rPr lang="de-DE" sz="2000" b="1" dirty="0"/>
              <a:t>Der 2. Brief an die Korinther ist der Brief, in dem Paulus am ausführlichsten über den Trost spricht. Die Gemeinde durchlebte eine schwere Zeit. Der 1. Brief an sie hatte sie in Traurigkeit gestürzt.</a:t>
            </a:r>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211981522"/>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a:fillRect/>
          </a:stretch>
        </p:blipFill>
        <p:spPr>
          <a:xfrm>
            <a:off x="124851" y="3745729"/>
            <a:ext cx="4313799" cy="2961573"/>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548990" y="3755561"/>
            <a:ext cx="3153014" cy="3170099"/>
          </a:xfrm>
          <a:prstGeom prst="rect">
            <a:avLst/>
          </a:prstGeom>
          <a:noFill/>
        </p:spPr>
        <p:txBody>
          <a:bodyPr wrap="square">
            <a:spAutoFit/>
          </a:bodyPr>
          <a:lstStyle/>
          <a:p>
            <a:pPr>
              <a:spcBef>
                <a:spcPts val="600"/>
              </a:spcBef>
            </a:pPr>
            <a:r>
              <a:rPr lang="de-DE" sz="2000" b="1" dirty="0"/>
              <a:t>Er selbst hatte Zeiten durchgemacht, in denen sein eigenes Leben in Gefahr war und er dadurch entmutigt wurde (2. Kor. 1,8-10). Aber GOTT hatte ihn getröstet und nun gibt er diesen Trost an die Gemeinde weiter </a:t>
            </a:r>
            <a:br>
              <a:rPr lang="de-DE" sz="2000" b="1" dirty="0"/>
            </a:br>
            <a:r>
              <a:rPr lang="de-DE" sz="2000" b="1" dirty="0"/>
              <a:t>(2. Kor. 1,6).</a:t>
            </a:r>
          </a:p>
        </p:txBody>
      </p:sp>
      <p:sp>
        <p:nvSpPr>
          <p:cNvPr id="6" name="CuadroTexto 5">
            <a:extLst>
              <a:ext uri="{FF2B5EF4-FFF2-40B4-BE49-F238E27FC236}">
                <a16:creationId xmlns:a16="http://schemas.microsoft.com/office/drawing/2014/main" id="{C8396DA5-8858-611A-463A-520FE78E0D7E}"/>
              </a:ext>
            </a:extLst>
          </p:cNvPr>
          <p:cNvSpPr txBox="1"/>
          <p:nvPr/>
        </p:nvSpPr>
        <p:spPr>
          <a:xfrm>
            <a:off x="295274" y="2641193"/>
            <a:ext cx="7212430" cy="1015663"/>
          </a:xfrm>
          <a:prstGeom prst="rect">
            <a:avLst/>
          </a:prstGeom>
          <a:noFill/>
        </p:spPr>
        <p:txBody>
          <a:bodyPr wrap="square">
            <a:spAutoFit/>
          </a:bodyPr>
          <a:lstStyle/>
          <a:p>
            <a:pPr lvl="0">
              <a:spcBef>
                <a:spcPts val="600"/>
              </a:spcBef>
              <a:defRPr/>
            </a:pPr>
            <a:r>
              <a:rPr lang="de-DE" sz="2000" b="1" dirty="0">
                <a:solidFill>
                  <a:prstClr val="black"/>
                </a:solidFill>
              </a:rPr>
              <a:t>Aber diese Trauer war „gottgefällig“ und führte sie zur Reue (2. Kor. 7,10). Paulus wollte also nicht, dass diese Trauer sie überwältigt, sondern vielmehr, dass sie getröstet werden.</a:t>
            </a: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de-DE" sz="4000" b="1" dirty="0">
                <a:ln/>
                <a:solidFill>
                  <a:schemeClr val="accent3"/>
                </a:solidFill>
              </a:rPr>
              <a:t>HEILIG UND WAHRHAFTIG IM GEISTLICHEN DIENST</a:t>
            </a: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666273"/>
            <a:ext cx="12192000" cy="923330"/>
          </a:xfrm>
          <a:prstGeom prst="rect">
            <a:avLst/>
          </a:prstGeom>
          <a:noFill/>
        </p:spPr>
        <p:txBody>
          <a:bodyPr wrap="square">
            <a:spAutoFit/>
            <a:scene3d>
              <a:camera prst="orthographicFront"/>
              <a:lightRig rig="threePt" dir="t"/>
            </a:scene3d>
            <a:sp3d extrusionH="57150">
              <a:bevelT w="38100" h="38100"/>
            </a:sp3d>
          </a:bodyPr>
          <a:lstStyle/>
          <a:p>
            <a:pPr algn="ctr"/>
            <a:r>
              <a:rPr lang="de-DE" b="1" dirty="0">
                <a:solidFill>
                  <a:schemeClr val="accent1">
                    <a:lumMod val="75000"/>
                  </a:schemeClr>
                </a:solidFill>
                <a:latin typeface="Comic Sans MS" panose="030F0702030302020204" pitchFamily="66" charset="0"/>
              </a:rPr>
              <a:t>„Denn dies ist unser Ruhm, das Zeugnis unseres Gewissens, dass wir in Redlichkeit und göttlicher Lauterkeit, nicht in fleischlicher Weisheit, sondern in der Gnade GOTTES unser Leben in der Welt geführt haben und das vor allem bei euch“</a:t>
            </a:r>
            <a:r>
              <a:rPr lang="es-ES" b="1" dirty="0">
                <a:solidFill>
                  <a:schemeClr val="accent1">
                    <a:lumMod val="75000"/>
                  </a:schemeClr>
                </a:solidFill>
                <a:latin typeface="Comic Sans MS" panose="030F0702030302020204" pitchFamily="66" charset="0"/>
              </a:rPr>
              <a:t> </a:t>
            </a:r>
            <a:r>
              <a:rPr lang="es-ES" sz="1400" b="1" dirty="0">
                <a:solidFill>
                  <a:schemeClr val="accent1">
                    <a:lumMod val="75000"/>
                  </a:schemeClr>
                </a:solidFill>
                <a:latin typeface="Comic Sans MS" panose="030F0702030302020204" pitchFamily="66" charset="0"/>
              </a:rPr>
              <a:t>(2. Kor 1,12)</a:t>
            </a:r>
            <a:endParaRPr lang="es-ES" sz="1100" b="1" dirty="0">
              <a:solidFill>
                <a:schemeClr val="accent1">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209550" y="1610410"/>
            <a:ext cx="7223637" cy="1554272"/>
          </a:xfrm>
          <a:prstGeom prst="rect">
            <a:avLst/>
          </a:prstGeom>
          <a:noFill/>
        </p:spPr>
        <p:txBody>
          <a:bodyPr wrap="square" rtlCol="0">
            <a:spAutoFit/>
          </a:bodyPr>
          <a:lstStyle/>
          <a:p>
            <a:pPr>
              <a:spcBef>
                <a:spcPts val="600"/>
              </a:spcBef>
            </a:pPr>
            <a:r>
              <a:rPr lang="de-DE" sz="1900" b="1" dirty="0"/>
              <a:t>Manche Menschen blickten auf Paulus herab und warfen ihm vor, schwach und unentschlossen zu sein (2. Kor. 10,10). Aus diesem Grund und damit sein Rat auch angenommen würde, musste sich der Apostel gegen solche Anschuldigungen verteidigen.</a:t>
            </a:r>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392130" y="3831105"/>
            <a:ext cx="2359741" cy="3016210"/>
          </a:xfrm>
          <a:prstGeom prst="rect">
            <a:avLst/>
          </a:prstGeom>
          <a:noFill/>
        </p:spPr>
        <p:txBody>
          <a:bodyPr wrap="square">
            <a:spAutoFit/>
          </a:bodyPr>
          <a:lstStyle/>
          <a:p>
            <a:pPr>
              <a:spcBef>
                <a:spcPts val="600"/>
              </a:spcBef>
            </a:pPr>
            <a:r>
              <a:rPr lang="de-DE" sz="1900" b="1" dirty="0"/>
              <a:t>Er und seine Mitstreiter konnten mit Zuversicht sagen, dass sein Verhalten heilig und aufrichtig [rein] war, sowohl innerhalb als auch außerhalb der Gemeinde.</a:t>
            </a:r>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3186" y="4522530"/>
            <a:ext cx="4758813" cy="2139047"/>
          </a:xfrm>
          <a:prstGeom prst="rect">
            <a:avLst/>
          </a:prstGeom>
          <a:noFill/>
        </p:spPr>
        <p:txBody>
          <a:bodyPr wrap="square">
            <a:spAutoFit/>
          </a:bodyPr>
          <a:lstStyle/>
          <a:p>
            <a:pPr>
              <a:spcBef>
                <a:spcPts val="600"/>
              </a:spcBef>
            </a:pPr>
            <a:r>
              <a:rPr lang="de-DE" sz="1900" b="1" dirty="0"/>
              <a:t>Aus diesem Grund waren die Briefe von Paulus frei von versteckten Absichten. Er hoffte, dass diese Briefe in jenem Kontext von Heiligkeit und Aufrichtigkeit gelesen und verstanden würden – das heißt, aus Liebe zu ihnen geschrieben und nur auf deren Wohl abgesehen (2. Kor. 1,13-14).</a:t>
            </a:r>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751871" y="3965059"/>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207249" y="3048149"/>
            <a:ext cx="7223636" cy="969496"/>
          </a:xfrm>
          <a:prstGeom prst="rect">
            <a:avLst/>
          </a:prstGeom>
          <a:noFill/>
        </p:spPr>
        <p:txBody>
          <a:bodyPr wrap="square">
            <a:spAutoFit/>
          </a:bodyPr>
          <a:lstStyle/>
          <a:p>
            <a:pPr lvl="0">
              <a:spcBef>
                <a:spcPts val="600"/>
              </a:spcBef>
              <a:defRPr/>
            </a:pPr>
            <a:r>
              <a:rPr lang="de-DE" sz="1900" b="1" dirty="0">
                <a:solidFill>
                  <a:prstClr val="black"/>
                </a:solidFill>
              </a:rPr>
              <a:t>Als Mensch hielt er sich für unbedeutend (Eph. 3,8). Aber durch GOTTES Gnade konnte er sich mit reinem Gewissen rühmen</a:t>
            </a:r>
            <a:br>
              <a:rPr lang="de-DE" sz="1900" b="1" dirty="0">
                <a:solidFill>
                  <a:prstClr val="black"/>
                </a:solidFill>
              </a:rPr>
            </a:br>
            <a:r>
              <a:rPr lang="de-DE" sz="1900" b="1" dirty="0">
                <a:solidFill>
                  <a:prstClr val="black"/>
                </a:solidFill>
              </a:rPr>
              <a:t>(2. Kor. 1,12).</a:t>
            </a: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769441"/>
          </a:xfrm>
          <a:prstGeom prst="rect">
            <a:avLst/>
          </a:prstGeom>
          <a:noFill/>
        </p:spPr>
        <p:txBody>
          <a:bodyPr wrap="square">
            <a:spAutoFit/>
          </a:bodyPr>
          <a:lstStyle/>
          <a:p>
            <a:pPr algn="ctr"/>
            <a:r>
              <a:rPr lang="es-ES" sz="4400" b="1" dirty="0" err="1">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WEISES</a:t>
            </a:r>
            <a:r>
              <a:rPr lang="es-ES"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 </a:t>
            </a:r>
            <a:r>
              <a:rPr lang="es-ES" sz="4400" b="1" dirty="0" err="1">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VERHALTEN</a:t>
            </a:r>
            <a:endParaRPr lang="es-ES"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endParaRP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747966"/>
            <a:ext cx="6839873" cy="923330"/>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de-DE" b="1" dirty="0">
                <a:solidFill>
                  <a:schemeClr val="accent4">
                    <a:lumMod val="50000"/>
                  </a:schemeClr>
                </a:solidFill>
                <a:latin typeface="Comic Sans MS" panose="030F0702030302020204" pitchFamily="66" charset="0"/>
              </a:rPr>
              <a:t>„Ich rufe aber GOTT zum Zeugen an bei meinem Leben, dass ich euch schonen wollte und darum nicht wieder nach Korinth gekommen bin“</a:t>
            </a:r>
            <a:r>
              <a:rPr lang="es-ES" b="1" dirty="0">
                <a:solidFill>
                  <a:schemeClr val="accent4">
                    <a:lumMod val="50000"/>
                  </a:schemeClr>
                </a:solidFill>
                <a:latin typeface="Comic Sans MS" panose="030F0702030302020204" pitchFamily="66" charset="0"/>
              </a:rPr>
              <a:t> </a:t>
            </a:r>
            <a:r>
              <a:rPr lang="es-ES" sz="1400" b="1" dirty="0">
                <a:solidFill>
                  <a:schemeClr val="accent4">
                    <a:lumMod val="50000"/>
                  </a:schemeClr>
                </a:solidFill>
                <a:latin typeface="Comic Sans MS" panose="030F0702030302020204" pitchFamily="66" charset="0"/>
              </a:rPr>
              <a:t>(2. Kor 1,23)</a:t>
            </a: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7039479" cy="707886"/>
          </a:xfrm>
          <a:prstGeom prst="rect">
            <a:avLst/>
          </a:prstGeom>
          <a:noFill/>
        </p:spPr>
        <p:txBody>
          <a:bodyPr wrap="square" rtlCol="0">
            <a:spAutoFit/>
          </a:bodyPr>
          <a:lstStyle/>
          <a:p>
            <a:pPr>
              <a:spcBef>
                <a:spcPts val="600"/>
              </a:spcBef>
            </a:pPr>
            <a:r>
              <a:rPr lang="de-DE" sz="2000" b="1" dirty="0"/>
              <a:t>In seinem ersten Brief informierte Paulus die Korinther über die von ihm geplante Reiseroute (1 Kor. 16,5-11):</a:t>
            </a:r>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1369244701"/>
              </p:ext>
            </p:extLst>
          </p:nvPr>
        </p:nvGraphicFramePr>
        <p:xfrm>
          <a:off x="914400" y="2631565"/>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200024" y="2991565"/>
            <a:ext cx="11991975" cy="707886"/>
          </a:xfrm>
          <a:prstGeom prst="rect">
            <a:avLst/>
          </a:prstGeom>
          <a:noFill/>
        </p:spPr>
        <p:txBody>
          <a:bodyPr wrap="square" rtlCol="0">
            <a:spAutoFit/>
          </a:bodyPr>
          <a:lstStyle/>
          <a:p>
            <a:pPr>
              <a:spcBef>
                <a:spcPts val="600"/>
              </a:spcBef>
            </a:pPr>
            <a:r>
              <a:rPr lang="de-DE" sz="2000" b="1" dirty="0"/>
              <a:t>In einem späteren Brief (verloren, 2 Kor. 7,8) teilte er ihnen mit, dass er sie zweimal besuchen werde </a:t>
            </a:r>
            <a:br>
              <a:rPr lang="de-DE" sz="2000" b="1" dirty="0"/>
            </a:br>
            <a:r>
              <a:rPr lang="de-DE" sz="2000" b="1" dirty="0"/>
              <a:t>(2 Kor. 1,15-16):</a:t>
            </a:r>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2655166411"/>
              </p:ext>
            </p:extLst>
          </p:nvPr>
        </p:nvGraphicFramePr>
        <p:xfrm>
          <a:off x="914400" y="3677425"/>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8603" y="3991208"/>
            <a:ext cx="7992397" cy="1631216"/>
          </a:xfrm>
          <a:prstGeom prst="rect">
            <a:avLst/>
          </a:prstGeom>
          <a:noFill/>
        </p:spPr>
        <p:txBody>
          <a:bodyPr wrap="square" rtlCol="0">
            <a:spAutoFit/>
          </a:bodyPr>
          <a:lstStyle/>
          <a:p>
            <a:pPr>
              <a:spcBef>
                <a:spcPts val="600"/>
              </a:spcBef>
            </a:pPr>
            <a:r>
              <a:rPr lang="de-DE" sz="2000" b="1" dirty="0"/>
              <a:t>Er hatte jedoch seine Pläne geändert und beschlossen, diesen ersten Besuch nicht zu machen (2. Kor. 1,23). Diese Veränderungen führten dazu, dass einige ihn für seine Instabilität und Unbeständigkeit kritisierten. Warum hatte er seine Meinung geändert?</a:t>
            </a: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8096250" y="4059451"/>
            <a:ext cx="3868172" cy="2175847"/>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8603" y="5547623"/>
            <a:ext cx="7992397" cy="1323439"/>
          </a:xfrm>
          <a:prstGeom prst="rect">
            <a:avLst/>
          </a:prstGeom>
          <a:noFill/>
        </p:spPr>
        <p:txBody>
          <a:bodyPr wrap="square">
            <a:spAutoFit/>
          </a:bodyPr>
          <a:lstStyle/>
          <a:p>
            <a:pPr lvl="0">
              <a:spcBef>
                <a:spcPts val="600"/>
              </a:spcBef>
              <a:defRPr/>
            </a:pPr>
            <a:r>
              <a:rPr lang="de-DE" sz="2000" b="1" dirty="0">
                <a:solidFill>
                  <a:prstClr val="black"/>
                </a:solidFill>
              </a:rPr>
              <a:t>Die Anwesenheit von Paulus in Korinth schien notwendig zu sein wegen der dortigen Probleme. Doch der Widerstand, dem er begegnen würde, implizierte eine Konfrontation, die er vermeiden wollte, wegen der großen Liebe, die er für sie empfand (2 Kor. 2,1-4).</a:t>
            </a: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spc="300" dirty="0" err="1">
                <a:ln/>
                <a:solidFill>
                  <a:schemeClr val="bg2">
                    <a:lumMod val="75000"/>
                  </a:schemeClr>
                </a:solidFill>
              </a:rPr>
              <a:t>VERGEBUNG</a:t>
            </a:r>
            <a:r>
              <a:rPr lang="es-ES" sz="4400" b="1" spc="300" dirty="0">
                <a:ln/>
                <a:solidFill>
                  <a:schemeClr val="bg2">
                    <a:lumMod val="75000"/>
                  </a:schemeClr>
                </a:solidFill>
              </a:rPr>
              <a:t> u. </a:t>
            </a:r>
            <a:r>
              <a:rPr lang="es-ES" sz="4400" b="1" spc="300" dirty="0" err="1">
                <a:ln/>
                <a:solidFill>
                  <a:schemeClr val="bg2">
                    <a:lumMod val="75000"/>
                  </a:schemeClr>
                </a:solidFill>
              </a:rPr>
              <a:t>REHABILITATION</a:t>
            </a:r>
            <a:endParaRPr lang="es-ES" sz="4400" b="1" spc="300" dirty="0">
              <a:ln/>
              <a:solidFill>
                <a:schemeClr val="bg2">
                  <a:lumMod val="75000"/>
                </a:schemeClr>
              </a:solidFill>
            </a:endParaRP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de-DE" b="1" dirty="0">
                <a:solidFill>
                  <a:schemeClr val="accent3">
                    <a:lumMod val="75000"/>
                  </a:schemeClr>
                </a:solidFill>
                <a:latin typeface="Comic Sans MS" panose="030F0702030302020204" pitchFamily="66" charset="0"/>
              </a:rPr>
              <a:t>„Wem aber ihr etwas vergebt, dem vergebe ich auch. Denn auch ich habe, wenn ich etwas zu vergeben hatte, es vergeben um euretwillen vor CHRISTI Angesicht“</a:t>
            </a:r>
            <a:r>
              <a:rPr lang="es-ES" b="1" dirty="0">
                <a:solidFill>
                  <a:schemeClr val="accent3">
                    <a:lumMod val="75000"/>
                  </a:schemeClr>
                </a:solidFill>
                <a:latin typeface="Comic Sans MS" panose="030F0702030302020204" pitchFamily="66" charset="0"/>
              </a:rPr>
              <a:t> </a:t>
            </a:r>
            <a:r>
              <a:rPr lang="es-ES" sz="1400" b="1" dirty="0">
                <a:solidFill>
                  <a:schemeClr val="accent3">
                    <a:lumMod val="75000"/>
                  </a:schemeClr>
                </a:solidFill>
                <a:latin typeface="Comic Sans MS" panose="030F0702030302020204" pitchFamily="66" charset="0"/>
              </a:rPr>
              <a:t>(2. Kor 2,10)</a:t>
            </a: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269801"/>
            <a:ext cx="6267450" cy="1938992"/>
          </a:xfrm>
          <a:prstGeom prst="rect">
            <a:avLst/>
          </a:prstGeom>
          <a:noFill/>
        </p:spPr>
        <p:txBody>
          <a:bodyPr wrap="square" rtlCol="0">
            <a:spAutoFit/>
          </a:bodyPr>
          <a:lstStyle/>
          <a:p>
            <a:pPr>
              <a:spcBef>
                <a:spcPts val="600"/>
              </a:spcBef>
            </a:pPr>
            <a:r>
              <a:rPr lang="de-DE" sz="2000" b="1" dirty="0"/>
              <a:t>Während Paulus auf dem Weg nach Troas war, reiste Titus nach Korinth. Von Troas aus ging Paulus nach Makedonien. Doch er war sehr bestürzt, weil Titus ihn in Troas nicht getroffen hatte, um ihm Neuigkeiten über die Gemeinde in Korinth zu überbringen (2. Kor. 2,12-13).</a:t>
            </a:r>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745710"/>
            <a:ext cx="6096000" cy="1938992"/>
          </a:xfrm>
          <a:prstGeom prst="rect">
            <a:avLst/>
          </a:prstGeom>
          <a:noFill/>
        </p:spPr>
        <p:txBody>
          <a:bodyPr wrap="square">
            <a:spAutoFit/>
          </a:bodyPr>
          <a:lstStyle/>
          <a:p>
            <a:pPr>
              <a:spcBef>
                <a:spcPts val="600"/>
              </a:spcBef>
            </a:pPr>
            <a:r>
              <a:rPr lang="de-DE" sz="2000" b="1" dirty="0"/>
              <a:t>Eines der Themen, die sie lösen mussten, betraf die Disziplin in der Gemeinde. Dem Apostel gehorchend, wurde die schuldige Partei getadelt und akzeptierte die Rügen</a:t>
            </a:r>
            <a:r>
              <a:rPr lang="es-ES" sz="2000" b="1" dirty="0"/>
              <a:t>. </a:t>
            </a:r>
            <a:r>
              <a:rPr lang="de-DE" sz="2000" b="1" dirty="0"/>
              <a:t>Nun weist Paulus sie an, den nächsten Schritt zu gehen: Vergebung und Wiederherstellung (2. Kor. 2,5-11</a:t>
            </a:r>
            <a:r>
              <a:rPr lang="es-ES" sz="2000" b="1" dirty="0"/>
              <a:t>).</a:t>
            </a:r>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50" y="3066233"/>
            <a:ext cx="6096000" cy="1323439"/>
          </a:xfrm>
          <a:prstGeom prst="rect">
            <a:avLst/>
          </a:prstGeom>
          <a:noFill/>
        </p:spPr>
        <p:txBody>
          <a:bodyPr wrap="square">
            <a:spAutoFit/>
          </a:bodyPr>
          <a:lstStyle/>
          <a:p>
            <a:pPr lvl="0">
              <a:spcBef>
                <a:spcPts val="600"/>
              </a:spcBef>
              <a:defRPr/>
            </a:pPr>
            <a:r>
              <a:rPr lang="de-DE" sz="2000" b="1" dirty="0">
                <a:solidFill>
                  <a:prstClr val="black"/>
                </a:solidFill>
              </a:rPr>
              <a:t>Kurz darauf traf Titus schließlich Paulus in Makedonien. Er erzählte ihm, wie die Gemeinde sehr positiv auf seine Ermahnungen reagiert habe (2 Kor. 7,5-9, 13-16).</a:t>
            </a: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hqprint">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0" y="0"/>
            <a:ext cx="5267325" cy="769441"/>
          </a:xfrm>
          <a:prstGeom prst="rect">
            <a:avLst/>
          </a:prstGeom>
          <a:noFill/>
        </p:spPr>
        <p:txBody>
          <a:bodyPr wrap="square">
            <a:spAutoFit/>
          </a:bodyPr>
          <a:lstStyle/>
          <a:p>
            <a:pPr algn="ctr"/>
            <a:r>
              <a:rPr lang="es-ES"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DER DUFT CHRISTI</a:t>
            </a:r>
          </a:p>
        </p:txBody>
      </p:sp>
      <p:sp>
        <p:nvSpPr>
          <p:cNvPr id="4" name="CuadroTexto 3">
            <a:extLst>
              <a:ext uri="{FF2B5EF4-FFF2-40B4-BE49-F238E27FC236}">
                <a16:creationId xmlns:a16="http://schemas.microsoft.com/office/drawing/2014/main" id="{403A69CA-6C2B-18BC-4A65-82D95116654A}"/>
              </a:ext>
            </a:extLst>
          </p:cNvPr>
          <p:cNvSpPr txBox="1"/>
          <p:nvPr/>
        </p:nvSpPr>
        <p:spPr>
          <a:xfrm>
            <a:off x="5174305" y="291612"/>
            <a:ext cx="7037959" cy="923330"/>
          </a:xfrm>
          <a:prstGeom prst="rect">
            <a:avLst/>
          </a:prstGeom>
          <a:noFill/>
        </p:spPr>
        <p:txBody>
          <a:bodyPr wrap="square">
            <a:spAutoFit/>
          </a:bodyPr>
          <a:lstStyle/>
          <a:p>
            <a:pPr algn="ctr"/>
            <a:r>
              <a:rPr lang="de-DE" b="1" dirty="0">
                <a:solidFill>
                  <a:srgbClr val="BEE395"/>
                </a:solidFill>
                <a:effectLst>
                  <a:outerShdw blurRad="38100" dist="38100" dir="2700000" algn="tl">
                    <a:srgbClr val="000000">
                      <a:alpha val="43137"/>
                    </a:srgbClr>
                  </a:outerShdw>
                </a:effectLst>
                <a:latin typeface="Comic Sans MS" panose="030F0702030302020204" pitchFamily="66" charset="0"/>
              </a:rPr>
              <a:t>„Denn wir sind für GOTT ein Wohlgeruch CHRISTI unter denen, die gerettet werden und unter denen, die verloren werden“</a:t>
            </a:r>
            <a:r>
              <a:rPr lang="es-ES"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rgbClr val="BEE395"/>
                </a:solidFill>
                <a:effectLst>
                  <a:outerShdw blurRad="38100" dist="38100" dir="2700000" algn="tl">
                    <a:srgbClr val="000000">
                      <a:alpha val="43137"/>
                    </a:srgbClr>
                  </a:outerShdw>
                </a:effectLst>
                <a:latin typeface="Comic Sans MS" panose="030F0702030302020204" pitchFamily="66" charset="0"/>
              </a:rPr>
              <a:t>(2. Kor 2,15)</a:t>
            </a:r>
            <a:endParaRPr lang="es-ES" b="1"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019675" y="1432113"/>
            <a:ext cx="7172325" cy="1938992"/>
          </a:xfrm>
          <a:prstGeom prst="rect">
            <a:avLst/>
          </a:prstGeom>
          <a:noFill/>
        </p:spPr>
        <p:txBody>
          <a:bodyPr wrap="square" rtlCol="0">
            <a:spAutoFit/>
          </a:bodyPr>
          <a:lstStyle/>
          <a:p>
            <a:pPr>
              <a:spcBef>
                <a:spcPts val="600"/>
              </a:spcBef>
            </a:pPr>
            <a:r>
              <a:rPr lang="de-DE" sz="2000" b="1" dirty="0"/>
              <a:t>Paulus kommentiert, wie GOTT "eine Tür" geöffnet hat, damit das EVANGELIUM in Troas erfolgreich verkündet zerden kann. Dann bricht er in einen Ruf des Lobes und des Sieges aus: „Aber GOTT sei Dank, der uns immer als Gefangene in CHRISTI Triumphzug führt und uns benutzt, um den Duft seiner Erkenntnis überall zu verbreiten“ (2. Kor. 2,14).</a:t>
            </a:r>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6572250" y="3486895"/>
            <a:ext cx="5475862"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41" y="3308922"/>
            <a:ext cx="6281636" cy="1631216"/>
          </a:xfrm>
          <a:prstGeom prst="rect">
            <a:avLst/>
          </a:prstGeom>
          <a:noFill/>
        </p:spPr>
        <p:txBody>
          <a:bodyPr wrap="square">
            <a:spAutoFit/>
          </a:bodyPr>
          <a:lstStyle/>
          <a:p>
            <a:pPr>
              <a:spcBef>
                <a:spcPts val="600"/>
              </a:spcBef>
            </a:pPr>
            <a:r>
              <a:rPr lang="de-DE" sz="2000" b="1" dirty="0"/>
              <a:t>Wie ein allgegenwärtiger Duft erreicht die Erkenntnis von CHRISTUS jede Seele. Für die Korinther, wie auch für uns, meint es den Duft des ewigenLebens</a:t>
            </a:r>
            <a:r>
              <a:rPr lang="es-ES" sz="2000" b="1" dirty="0"/>
              <a:t>. </a:t>
            </a:r>
            <a:r>
              <a:rPr lang="de-DE" sz="2000" b="1" dirty="0"/>
              <a:t>Für diejenigen, die den Ruf ablehnen, ist es jedoch ein Geruch des Todes zum Tode (2 Kor. 2,15-16</a:t>
            </a:r>
            <a:r>
              <a:rPr lang="es-ES" sz="2000" b="1" dirty="0"/>
              <a:t>).</a:t>
            </a:r>
          </a:p>
        </p:txBody>
      </p:sp>
      <p:sp>
        <p:nvSpPr>
          <p:cNvPr id="12" name="CuadroTexto 11">
            <a:extLst>
              <a:ext uri="{FF2B5EF4-FFF2-40B4-BE49-F238E27FC236}">
                <a16:creationId xmlns:a16="http://schemas.microsoft.com/office/drawing/2014/main" id="{13A2B04A-9E99-7331-3EBA-05B75651AE14}"/>
              </a:ext>
            </a:extLst>
          </p:cNvPr>
          <p:cNvSpPr txBox="1"/>
          <p:nvPr/>
        </p:nvSpPr>
        <p:spPr>
          <a:xfrm>
            <a:off x="2140085" y="4877956"/>
            <a:ext cx="4432165" cy="1938992"/>
          </a:xfrm>
          <a:prstGeom prst="rect">
            <a:avLst/>
          </a:prstGeom>
          <a:noFill/>
        </p:spPr>
        <p:txBody>
          <a:bodyPr wrap="square">
            <a:spAutoFit/>
          </a:bodyPr>
          <a:lstStyle/>
          <a:p>
            <a:pPr>
              <a:spcBef>
                <a:spcPts val="600"/>
              </a:spcBef>
            </a:pPr>
            <a:r>
              <a:rPr lang="de-DE" sz="2000" b="1" dirty="0"/>
              <a:t>Mit Fokus auf die damit verbundene Verantwortung erklärt Paulus, dass die Botschaft aufrichtig vermittelt werden muss, ohne persönlichen Gewinn zu suchen, sondern das Heil der Zuhörer (2. Kor. 2,17</a:t>
            </a:r>
            <a:r>
              <a:rPr lang="es-ES" sz="2000" b="1" dirty="0"/>
              <a:t>).</a:t>
            </a:r>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hq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9956" y="7694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249701" y="613508"/>
            <a:ext cx="10715320" cy="5339923"/>
          </a:xfrm>
          <a:prstGeom prst="rect">
            <a:avLst/>
          </a:prstGeom>
          <a:noFill/>
        </p:spPr>
        <p:txBody>
          <a:bodyPr wrap="square">
            <a:spAutoFit/>
          </a:bodyPr>
          <a:lstStyle/>
          <a:p>
            <a:pPr>
              <a:spcBef>
                <a:spcPts val="600"/>
              </a:spcBef>
            </a:pPr>
            <a:r>
              <a:rPr lang="de-DE" sz="2800" b="1" dirty="0">
                <a:latin typeface="Constantia" panose="02030602050306030303" pitchFamily="18" charset="0"/>
              </a:rPr>
              <a:t>„Dieser treue Bote überbrachte die erfreuliche Nachricht, dass unter den Gläubigen in Korinth eine wunderbare Veränderung stattgefunden hatte. Viele hatten die in den Briefen des Paulus enthaltenen Lehren angenommen und ihre Sünden bereut. Ihr Leben war nun kein Vorwurf mehr für das Christentum, sondern übte einen starken Einfluss zugunsten eines ausgelebten Glaubens aus</a:t>
            </a:r>
            <a:r>
              <a:rPr lang="es-ES" sz="2800" b="1" dirty="0">
                <a:latin typeface="Constantia" panose="02030602050306030303" pitchFamily="18" charset="0"/>
              </a:rPr>
              <a:t>. […]</a:t>
            </a:r>
          </a:p>
          <a:p>
            <a:pPr>
              <a:spcBef>
                <a:spcPts val="600"/>
              </a:spcBef>
            </a:pPr>
            <a:r>
              <a:rPr lang="de-DE" sz="2800" b="1" dirty="0">
                <a:latin typeface="Constantia" panose="02030602050306030303" pitchFamily="18" charset="0"/>
              </a:rPr>
              <a:t>Diese Buße, die durch den Einfluss der göttlichen Gnade auf das Herz hervorgebracht wird, führt zum Bekenntnis und zur Abkehr von der Sünde. Das waren die FRÜCHTE, von denen der Apostel berichtete, dass sie im Leben der GLÄUBIGEN in Korinth zu sehen waren“</a:t>
            </a:r>
            <a:endParaRPr lang="es-ES" sz="2800" b="1" dirty="0">
              <a:latin typeface="Constantia" panose="02030602050306030303" pitchFamily="18" charset="0"/>
            </a:endParaRPr>
          </a:p>
        </p:txBody>
      </p:sp>
      <p:sp>
        <p:nvSpPr>
          <p:cNvPr id="4" name="CuadroTexto 3">
            <a:extLst>
              <a:ext uri="{FF2B5EF4-FFF2-40B4-BE49-F238E27FC236}">
                <a16:creationId xmlns:a16="http://schemas.microsoft.com/office/drawing/2014/main" id="{9697A149-7736-E05F-7122-BA67908A336A}"/>
              </a:ext>
            </a:extLst>
          </p:cNvPr>
          <p:cNvSpPr txBox="1"/>
          <p:nvPr/>
        </p:nvSpPr>
        <p:spPr>
          <a:xfrm>
            <a:off x="4323442" y="5905938"/>
            <a:ext cx="7641579" cy="338554"/>
          </a:xfrm>
          <a:prstGeom prst="rect">
            <a:avLst/>
          </a:prstGeom>
          <a:noFill/>
        </p:spPr>
        <p:txBody>
          <a:bodyPr wrap="none" rtlCol="0">
            <a:spAutoFit/>
          </a:bodyPr>
          <a:lstStyle/>
          <a:p>
            <a:pPr algn="r"/>
            <a:r>
              <a:rPr lang="en-US" sz="1600" b="1" dirty="0"/>
              <a:t>E. G. White, The Acts of the Apostles (Das </a:t>
            </a:r>
            <a:r>
              <a:rPr lang="en-US" sz="1600" b="1" dirty="0" err="1"/>
              <a:t>Wirken</a:t>
            </a:r>
            <a:r>
              <a:rPr lang="en-US" sz="1600" b="1" dirty="0"/>
              <a:t> der </a:t>
            </a:r>
            <a:r>
              <a:rPr lang="en-US" sz="1600" b="1" dirty="0" err="1"/>
              <a:t>Apostel</a:t>
            </a:r>
            <a:r>
              <a:rPr lang="en-US" sz="1600" b="1" dirty="0"/>
              <a:t>), S. 324 (</a:t>
            </a:r>
            <a:r>
              <a:rPr lang="en-US" sz="1600" b="1" dirty="0" err="1"/>
              <a:t>engl.</a:t>
            </a:r>
            <a:r>
              <a:rPr lang="en-US" sz="1600" b="1" dirty="0"/>
              <a:t> Orig.)</a:t>
            </a: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416</TotalTime>
  <Words>1321</Words>
  <Application>Microsoft Office PowerPoint</Application>
  <PresentationFormat>Panorámica</PresentationFormat>
  <Paragraphs>57</Paragraphs>
  <Slides>9</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9</vt:i4>
      </vt:variant>
    </vt:vector>
  </HeadingPairs>
  <TitlesOfParts>
    <vt:vector size="15" baseType="lpstr">
      <vt:lpstr>Comic Sans MS</vt:lpstr>
      <vt:lpstr>Aptos Display</vt:lpstr>
      <vt:lpstr>Arial</vt:lpstr>
      <vt:lpstr>Constantia</vt:lpstr>
      <vt:lpstr>Aptos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64</cp:revision>
  <dcterms:created xsi:type="dcterms:W3CDTF">2026-07-22T06:08:40Z</dcterms:created>
  <dcterms:modified xsi:type="dcterms:W3CDTF">2026-08-24T07:36:54Z</dcterms:modified>
</cp:coreProperties>
</file>