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74" r:id="rId4"/>
    <p:sldId id="272" r:id="rId5"/>
    <p:sldId id="277" r:id="rId6"/>
    <p:sldId id="275" r:id="rId7"/>
    <p:sldId id="273" r:id="rId8"/>
    <p:sldId id="278" r:id="rId9"/>
    <p:sldId id="260" r:id="rId10"/>
    <p:sldId id="279" r:id="rId11"/>
    <p:sldId id="280" r:id="rId12"/>
    <p:sldId id="268" r:id="rId13"/>
    <p:sldId id="281" r:id="rId14"/>
    <p:sldId id="261" r:id="rId15"/>
    <p:sldId id="283" r:id="rId16"/>
    <p:sldId id="282" r:id="rId17"/>
    <p:sldId id="262" r:id="rId18"/>
    <p:sldId id="285" r:id="rId19"/>
    <p:sldId id="284" r:id="rId20"/>
    <p:sldId id="270" r:id="rId21"/>
    <p:sldId id="276" r:id="rId22"/>
  </p:sldIdLst>
  <p:sldSz cx="12192000" cy="6858000"/>
  <p:notesSz cx="6858000" cy="9144000"/>
  <p:embeddedFontLst>
    <p:embeddedFont>
      <p:font typeface="Aptos Light" panose="020B0004020202020204" pitchFamily="34" charset="0"/>
      <p:regular r:id="rId24"/>
    </p:embeddedFont>
    <p:embeddedFont>
      <p:font typeface="Candara" panose="020E0502030303020204" pitchFamily="34" charset="0"/>
      <p:regular r:id="rId25"/>
      <p:bold r:id="rId26"/>
      <p:italic r:id="rId27"/>
      <p:boldItalic r:id="rId28"/>
    </p:embeddedFont>
    <p:embeddedFont>
      <p:font typeface="Constantia" panose="02030602050306030303" pitchFamily="18" charset="0"/>
      <p:regular r:id="rId29"/>
      <p:bold r:id="rId30"/>
      <p:italic r:id="rId31"/>
      <p:boldItalic r:id="rId3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C7"/>
    <a:srgbClr val="CB7B2B"/>
    <a:srgbClr val="FDF983"/>
    <a:srgbClr val="EEE4D8"/>
    <a:srgbClr val="D4967B"/>
    <a:srgbClr val="BEE395"/>
    <a:srgbClr val="F8D992"/>
    <a:srgbClr val="FF5729"/>
    <a:srgbClr val="B6A692"/>
    <a:srgbClr val="F2C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 Trost GOTTES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befreit uns von der Angst</a:t>
          </a:r>
          <a:endParaRPr lang="es-E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erinnert uns an die Zeiten, in denen Er uns geholfen hat</a:t>
          </a:r>
          <a:endParaRPr lang="es-E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de-DE" sz="2400" b="1" dirty="0">
              <a:solidFill>
                <a:schemeClr val="tx1"/>
              </a:solidFill>
              <a:effectLst/>
            </a:rPr>
            <a:t>Er hilft uns, Leiden zu ertragen</a:t>
          </a:r>
          <a:endParaRPr lang="es-ES" sz="24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de-DE" sz="2400" b="1" dirty="0">
              <a:solidFill>
                <a:schemeClr val="tx1"/>
              </a:solidFill>
              <a:effectLst/>
            </a:rPr>
            <a:t>Er führt uns zur geistlichen Reife</a:t>
          </a:r>
          <a:endParaRPr lang="es-ES" sz="24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de-DE" sz="2400" b="1" dirty="0">
              <a:solidFill>
                <a:schemeClr val="tx1"/>
              </a:solidFill>
              <a:effectLst/>
            </a:rPr>
            <a:t>Er ermutigt uns, für andere einzutreten</a:t>
          </a:r>
          <a:endParaRPr lang="es-ES" sz="24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Wir trösten einander, so wie wir von GOTT getröstet wurden</a:t>
          </a:r>
          <a:endParaRPr lang="es-E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35012" custLinFactNeighborX="12146" custLinFactNeighborY="-353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100000" custLinFactNeighborX="-140515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192018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100000" custLinFactNeighborX="-140515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192018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100000" custLinFactNeighborX="-140515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192018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100000" custLinFactNeighborX="-140515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192018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100000" custLinFactNeighborX="-140515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192018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100000" custLinFactNeighborX="-140515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192018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Mazedonien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Judäa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Ephesus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Mazedonien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Judäa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 custLinFactNeighborY="334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2187335" y="3"/>
          <a:ext cx="7034962" cy="617459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 Trost GOTTES</a:t>
          </a:r>
          <a:endParaRPr lang="es-ES" sz="3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5420" y="18088"/>
        <a:ext cx="6998792" cy="581289"/>
      </dsp:txXfrm>
    </dsp:sp>
    <dsp:sp modelId="{702B2A40-EF80-4F27-BB52-24C74085D3DA}">
      <dsp:nvSpPr>
        <dsp:cNvPr id="0" name=""/>
        <dsp:cNvSpPr/>
      </dsp:nvSpPr>
      <dsp:spPr>
        <a:xfrm>
          <a:off x="654289" y="730785"/>
          <a:ext cx="617459" cy="617459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1395310" y="730785"/>
          <a:ext cx="8748558" cy="6174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befreit uns von der Angst</a:t>
          </a:r>
          <a:endParaRPr lang="es-E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5457" y="760932"/>
        <a:ext cx="8688264" cy="557165"/>
      </dsp:txXfrm>
    </dsp:sp>
    <dsp:sp modelId="{7DA5F745-1C74-4E02-BD4F-1919BAD9203F}">
      <dsp:nvSpPr>
        <dsp:cNvPr id="0" name=""/>
        <dsp:cNvSpPr/>
      </dsp:nvSpPr>
      <dsp:spPr>
        <a:xfrm>
          <a:off x="654289" y="1422339"/>
          <a:ext cx="617459" cy="617459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1395310" y="1422339"/>
          <a:ext cx="8748558" cy="6174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erinnert uns an die Zeiten, in denen Er uns geholfen hat</a:t>
          </a:r>
          <a:endParaRPr lang="es-E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5457" y="1452486"/>
        <a:ext cx="8688264" cy="557165"/>
      </dsp:txXfrm>
    </dsp:sp>
    <dsp:sp modelId="{BF34FDA3-FEDE-4654-B83A-BB6765AA32CA}">
      <dsp:nvSpPr>
        <dsp:cNvPr id="0" name=""/>
        <dsp:cNvSpPr/>
      </dsp:nvSpPr>
      <dsp:spPr>
        <a:xfrm>
          <a:off x="654289" y="2113893"/>
          <a:ext cx="617459" cy="617459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1395310" y="2113893"/>
          <a:ext cx="8748558" cy="6174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tx1"/>
              </a:solidFill>
              <a:effectLst/>
            </a:rPr>
            <a:t>Er hilft uns, Leiden zu ertragen</a:t>
          </a:r>
          <a:endParaRPr lang="es-ES" sz="2400" kern="1200" dirty="0">
            <a:solidFill>
              <a:schemeClr val="tx1"/>
            </a:solidFill>
            <a:effectLst/>
          </a:endParaRPr>
        </a:p>
      </dsp:txBody>
      <dsp:txXfrm>
        <a:off x="1425457" y="2144040"/>
        <a:ext cx="8688264" cy="557165"/>
      </dsp:txXfrm>
    </dsp:sp>
    <dsp:sp modelId="{EEC8F494-8BFB-4FF6-9CAA-4EE35282B786}">
      <dsp:nvSpPr>
        <dsp:cNvPr id="0" name=""/>
        <dsp:cNvSpPr/>
      </dsp:nvSpPr>
      <dsp:spPr>
        <a:xfrm>
          <a:off x="654289" y="2805447"/>
          <a:ext cx="617459" cy="617459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1395310" y="2805447"/>
          <a:ext cx="8748558" cy="6174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tx1"/>
              </a:solidFill>
              <a:effectLst/>
            </a:rPr>
            <a:t>Er führt uns zur geistlichen Reife</a:t>
          </a:r>
          <a:endParaRPr lang="es-ES" sz="2400" kern="1200" dirty="0">
            <a:solidFill>
              <a:schemeClr val="tx1"/>
            </a:solidFill>
            <a:effectLst/>
          </a:endParaRPr>
        </a:p>
      </dsp:txBody>
      <dsp:txXfrm>
        <a:off x="1425457" y="2835594"/>
        <a:ext cx="8688264" cy="557165"/>
      </dsp:txXfrm>
    </dsp:sp>
    <dsp:sp modelId="{F0178A28-587B-4566-9F4C-42ACCB71AADD}">
      <dsp:nvSpPr>
        <dsp:cNvPr id="0" name=""/>
        <dsp:cNvSpPr/>
      </dsp:nvSpPr>
      <dsp:spPr>
        <a:xfrm>
          <a:off x="654289" y="3497001"/>
          <a:ext cx="617459" cy="617459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1395310" y="3497001"/>
          <a:ext cx="8748558" cy="6174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tx1"/>
              </a:solidFill>
              <a:effectLst/>
            </a:rPr>
            <a:t>Er ermutigt uns, für andere einzutreten</a:t>
          </a:r>
          <a:endParaRPr lang="es-ES" sz="2400" kern="1200" dirty="0">
            <a:solidFill>
              <a:schemeClr val="tx1"/>
            </a:solidFill>
            <a:effectLst/>
          </a:endParaRPr>
        </a:p>
      </dsp:txBody>
      <dsp:txXfrm>
        <a:off x="1425457" y="3527148"/>
        <a:ext cx="8688264" cy="557165"/>
      </dsp:txXfrm>
    </dsp:sp>
    <dsp:sp modelId="{4870131D-BA17-429B-A251-A4FABFD6260C}">
      <dsp:nvSpPr>
        <dsp:cNvPr id="0" name=""/>
        <dsp:cNvSpPr/>
      </dsp:nvSpPr>
      <dsp:spPr>
        <a:xfrm>
          <a:off x="654289" y="4188555"/>
          <a:ext cx="617459" cy="617459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1395310" y="4188555"/>
          <a:ext cx="8748558" cy="6174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Wir trösten einander, so wie wir von GOTT getröstet wurden</a:t>
          </a:r>
          <a:endParaRPr lang="es-E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5457" y="4218702"/>
        <a:ext cx="8688264" cy="5571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Ephesus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Mazedonien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Judäa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Ephesus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Mazedonien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Judäa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44058-D696-4D72-A051-6645EF402D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43E4B-EAEF-4658-95A8-9B3C990E95D9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916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3E4B-EAEF-4658-95A8-9B3C990E95D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08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2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6616700" y="1514642"/>
            <a:ext cx="5575300" cy="4708981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r"/>
            <a:r>
              <a:rPr lang="en" sz="6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VON </a:t>
            </a:r>
            <a:br>
              <a:rPr lang="en" sz="6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sz="6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LIEBE </a:t>
            </a:r>
            <a:br>
              <a:rPr lang="en" sz="6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sz="6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AN-GETRIEBENER DIENST</a:t>
            </a:r>
          </a:p>
        </p:txBody>
      </p:sp>
      <p:sp>
        <p:nvSpPr>
          <p:cNvPr id="3" name="CuadroTexto 4">
            <a:extLst>
              <a:ext uri="{FF2B5EF4-FFF2-40B4-BE49-F238E27FC236}">
                <a16:creationId xmlns:a16="http://schemas.microsoft.com/office/drawing/2014/main" id="{4C6080B8-00F5-6F0A-97DC-C05B5885CB02}"/>
              </a:ext>
            </a:extLst>
          </p:cNvPr>
          <p:cNvSpPr txBox="1"/>
          <p:nvPr/>
        </p:nvSpPr>
        <p:spPr>
          <a:xfrm>
            <a:off x="0" y="116041"/>
            <a:ext cx="2498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Lektion 7</a:t>
            </a:r>
            <a:endParaRPr lang="de-DE" sz="2000" b="1" noProof="0" dirty="0">
              <a:solidFill>
                <a:srgbClr val="EEE4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0A663B34-A2AD-79FF-3B82-52B388038EA6}"/>
              </a:ext>
            </a:extLst>
          </p:cNvPr>
          <p:cNvSpPr txBox="1"/>
          <p:nvPr/>
        </p:nvSpPr>
        <p:spPr>
          <a:xfrm>
            <a:off x="88900" y="862814"/>
            <a:ext cx="3171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Sabbat, </a:t>
            </a:r>
            <a:r>
              <a:rPr lang="de-DE" sz="2000" b="1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de-DE" sz="20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de-DE" sz="2000" b="1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r>
              <a:rPr lang="de-DE" sz="20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163E807-FE06-2700-8925-B956909E6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080692" y="3603561"/>
            <a:ext cx="541421" cy="59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2D02C1-9E3F-05E8-97ED-290ECAE1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8732823D-7D45-CE38-83FA-128D20FEA81E}"/>
              </a:ext>
            </a:extLst>
          </p:cNvPr>
          <p:cNvSpPr txBox="1"/>
          <p:nvPr/>
        </p:nvSpPr>
        <p:spPr>
          <a:xfrm>
            <a:off x="3814012" y="2579198"/>
            <a:ext cx="7652084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Aus diesem Grund </a:t>
            </a:r>
            <a:br>
              <a:rPr lang="de-DE" sz="2400" b="1" dirty="0"/>
            </a:br>
            <a:r>
              <a:rPr lang="de-DE" sz="2400" b="1" dirty="0"/>
              <a:t>waren die Briefe von Paulus </a:t>
            </a:r>
            <a:br>
              <a:rPr lang="de-DE" sz="2400" b="1" dirty="0"/>
            </a:br>
            <a:r>
              <a:rPr lang="de-DE" sz="2400" b="1" dirty="0"/>
              <a:t>frei von versteckten Absichten. </a:t>
            </a:r>
          </a:p>
          <a:p>
            <a:pPr algn="ctr">
              <a:spcBef>
                <a:spcPts val="600"/>
              </a:spcBef>
            </a:pPr>
            <a:br>
              <a:rPr lang="de-DE" sz="1000" b="1" dirty="0"/>
            </a:br>
            <a:r>
              <a:rPr lang="de-DE" sz="2400" b="1" dirty="0"/>
              <a:t>Er hoffte, dass diese Briefe </a:t>
            </a:r>
            <a:br>
              <a:rPr lang="de-DE" sz="2400" b="1" dirty="0"/>
            </a:br>
            <a:r>
              <a:rPr lang="de-DE" sz="2400" b="1" dirty="0"/>
              <a:t>in jenem Kontext </a:t>
            </a:r>
            <a:br>
              <a:rPr lang="de-DE" sz="2400" b="1" dirty="0"/>
            </a:br>
            <a:r>
              <a:rPr lang="de-DE" sz="2400" b="1" dirty="0"/>
              <a:t>von Heiligkeit und Aufrichtigkeit </a:t>
            </a:r>
            <a:br>
              <a:rPr lang="de-DE" sz="2400" b="1" dirty="0"/>
            </a:br>
            <a:r>
              <a:rPr lang="de-DE" sz="2400" b="1" dirty="0"/>
              <a:t>gelesen und verstanden würden – </a:t>
            </a:r>
            <a:br>
              <a:rPr lang="de-DE" sz="2400" b="1" dirty="0"/>
            </a:br>
            <a:r>
              <a:rPr lang="de-DE" sz="2400" b="1" dirty="0"/>
              <a:t>das heißt, aus Liebe zu ihnen geschrieben </a:t>
            </a:r>
            <a:br>
              <a:rPr lang="de-DE" sz="2400" b="1" dirty="0"/>
            </a:br>
            <a:r>
              <a:rPr lang="de-DE" sz="2400" b="1" dirty="0"/>
              <a:t>und nur auf deren Wohl abgesehen </a:t>
            </a:r>
            <a:br>
              <a:rPr lang="de-DE" sz="2400" b="1" dirty="0"/>
            </a:br>
            <a:r>
              <a:rPr lang="de-DE" sz="2400" b="1" dirty="0"/>
              <a:t>(2. Kor. 1,13-14).</a:t>
            </a:r>
            <a:endParaRPr lang="en" sz="2400" b="1" dirty="0"/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2FE4E29C-8B8F-B846-6586-CBAA5B852E96}"/>
              </a:ext>
            </a:extLst>
          </p:cNvPr>
          <p:cNvSpPr/>
          <p:nvPr/>
        </p:nvSpPr>
        <p:spPr>
          <a:xfrm>
            <a:off x="49182" y="24168"/>
            <a:ext cx="3267998" cy="826063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24.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Redlichkeit und Lauterkeit</a:t>
            </a:r>
          </a:p>
        </p:txBody>
      </p:sp>
      <p:sp>
        <p:nvSpPr>
          <p:cNvPr id="9" name="CuadroTexto 2">
            <a:extLst>
              <a:ext uri="{FF2B5EF4-FFF2-40B4-BE49-F238E27FC236}">
                <a16:creationId xmlns:a16="http://schemas.microsoft.com/office/drawing/2014/main" id="{3228BD43-9E48-2486-74B5-F908F08C3192}"/>
              </a:ext>
            </a:extLst>
          </p:cNvPr>
          <p:cNvSpPr txBox="1"/>
          <p:nvPr/>
        </p:nvSpPr>
        <p:spPr>
          <a:xfrm>
            <a:off x="3317180" y="0"/>
            <a:ext cx="8874820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HEILIG UND WAHRHAFTIG </a:t>
            </a:r>
            <a:br>
              <a:rPr lang="en" sz="4400" b="1" dirty="0">
                <a:ln/>
                <a:solidFill>
                  <a:schemeClr val="accent3"/>
                </a:solidFill>
              </a:rPr>
            </a:br>
            <a:r>
              <a:rPr lang="en" sz="4400" b="1" dirty="0">
                <a:ln/>
                <a:solidFill>
                  <a:schemeClr val="accent3"/>
                </a:solidFill>
              </a:rPr>
              <a:t>IM GEISTLICHEN DIENST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1B4F8BE6-1653-CAD9-5B56-A38F261C5E71}"/>
              </a:ext>
            </a:extLst>
          </p:cNvPr>
          <p:cNvSpPr txBox="1"/>
          <p:nvPr/>
        </p:nvSpPr>
        <p:spPr>
          <a:xfrm>
            <a:off x="132875" y="1420404"/>
            <a:ext cx="1192625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Denn dies ist unser Ruhm, das Zeugnis unseres Gewissens,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dass wir in Redlichkeit und göttlicher Lauterkeit, nicht in fleischlicher Weisheit,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sondern in der Gnade GOTTES unser Leben in der Welt geführt haben und das vor allem bei euch.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(2. Kor 1:12)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0780A3E-57FF-DA79-9EFD-88942FD3BA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11"/>
          <a:stretch>
            <a:fillRect/>
          </a:stretch>
        </p:blipFill>
        <p:spPr>
          <a:xfrm>
            <a:off x="426144" y="2436067"/>
            <a:ext cx="2790119" cy="422059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9890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3433011" y="0"/>
            <a:ext cx="8758989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DF983"/>
                </a:solidFill>
                <a:effectLst>
                  <a:outerShdw dist="38100" dir="8700000" algn="tl" rotWithShape="0">
                    <a:srgbClr val="CB7B2B"/>
                  </a:outerShdw>
                </a:effectLst>
              </a:rPr>
              <a:t>WEISES VERHALTEN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2430379" y="881736"/>
            <a:ext cx="9689933" cy="954107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Ich rufe aber GOTT zum Zeugen an bei meinem Leben, </a:t>
            </a:r>
            <a:br>
              <a:rPr lang="de-DE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dass ich euch schonen wollte und darum nicht wieder nach Korinth gekommen bin.</a:t>
            </a:r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(2. Kor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1192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In seinem ersten Brief informierte Paulus die Korinther über die von ihm geplante Reiseroute </a:t>
            </a:r>
            <a:br>
              <a:rPr lang="de-DE" sz="2000" b="1" dirty="0"/>
            </a:br>
            <a:r>
              <a:rPr lang="de-DE" sz="2000" b="1" dirty="0"/>
              <a:t>(1 Kor. 16,5-11):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322387"/>
              </p:ext>
            </p:extLst>
          </p:nvPr>
        </p:nvGraphicFramePr>
        <p:xfrm>
          <a:off x="204534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349769"/>
            <a:ext cx="9268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In einem späteren Brief (verloren, 2 Kor. 7,8) </a:t>
            </a:r>
            <a:br>
              <a:rPr lang="de-DE" sz="2000" b="1" dirty="0"/>
            </a:br>
            <a:r>
              <a:rPr lang="de-DE" sz="2000" b="1" dirty="0"/>
              <a:t>teilte er ihnen mit, dass er sie zweimal besuchen werde </a:t>
            </a:r>
            <a:br>
              <a:rPr lang="de-DE" sz="2000" b="1" dirty="0"/>
            </a:br>
            <a:r>
              <a:rPr lang="de-DE" sz="2000" b="1" dirty="0"/>
              <a:t>(2 Kor. 1,15-16):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3856342"/>
              </p:ext>
            </p:extLst>
          </p:nvPr>
        </p:nvGraphicFramePr>
        <p:xfrm>
          <a:off x="204534" y="4356303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67672" y="4833906"/>
            <a:ext cx="121684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200" b="1" dirty="0"/>
              <a:t>Er hatte jedoch seine Pläne geändert und beschlossen, </a:t>
            </a:r>
            <a:br>
              <a:rPr lang="de-DE" sz="2200" b="1" dirty="0"/>
            </a:br>
            <a:r>
              <a:rPr lang="de-DE" sz="2200" b="1" dirty="0"/>
              <a:t>diesen ersten Besuch nicht zu machen (2. Kor. 1,23). </a:t>
            </a:r>
          </a:p>
          <a:p>
            <a:pPr algn="ctr">
              <a:spcBef>
                <a:spcPts val="600"/>
              </a:spcBef>
            </a:pPr>
            <a:r>
              <a:rPr lang="de-DE" sz="2200" b="1" dirty="0"/>
              <a:t>Diese Veränderungen führten dazu, dass einige ihn </a:t>
            </a:r>
            <a:br>
              <a:rPr lang="de-DE" sz="2200" b="1" dirty="0"/>
            </a:br>
            <a:r>
              <a:rPr lang="de-DE" sz="2200" b="1" dirty="0"/>
              <a:t>für seine Instabilität und Unbeständigkeit kritisierten. </a:t>
            </a:r>
            <a:br>
              <a:rPr lang="de-DE" sz="2200" b="1" dirty="0"/>
            </a:br>
            <a:r>
              <a:rPr lang="de-DE" sz="2200" b="1" dirty="0"/>
              <a:t>Warum hatte er seine Meinung geändert?</a:t>
            </a:r>
            <a:endParaRPr lang="en" sz="22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7841" y="2251214"/>
            <a:ext cx="4752471" cy="267326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D6DC4A00-996F-5779-5061-A47BD3D644E2}"/>
              </a:ext>
            </a:extLst>
          </p:cNvPr>
          <p:cNvSpPr/>
          <p:nvPr/>
        </p:nvSpPr>
        <p:spPr>
          <a:xfrm>
            <a:off x="71688" y="48126"/>
            <a:ext cx="3361323" cy="88231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25. Aug – Pläne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um der Liebe willen ändern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2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EA9295-5C6A-CA09-54DF-766666986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8E969CE-B6C9-B4BC-C99E-82C692414698}"/>
              </a:ext>
            </a:extLst>
          </p:cNvPr>
          <p:cNvSpPr txBox="1"/>
          <p:nvPr/>
        </p:nvSpPr>
        <p:spPr>
          <a:xfrm>
            <a:off x="3433011" y="0"/>
            <a:ext cx="8758989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DF983"/>
                </a:solidFill>
                <a:effectLst>
                  <a:outerShdw dist="38100" dir="8700000" algn="tl" rotWithShape="0">
                    <a:srgbClr val="CB7B2B"/>
                  </a:outerShdw>
                </a:effectLst>
              </a:rPr>
              <a:t>WEISES VERHALTEN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3E411D-646A-54C4-D48A-3E7EBA2F662D}"/>
              </a:ext>
            </a:extLst>
          </p:cNvPr>
          <p:cNvSpPr txBox="1"/>
          <p:nvPr/>
        </p:nvSpPr>
        <p:spPr>
          <a:xfrm>
            <a:off x="2430379" y="881736"/>
            <a:ext cx="9689933" cy="954107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Ich rufe aber GOTT zum Zeugen an bei meinem Leben, </a:t>
            </a:r>
            <a:br>
              <a:rPr lang="de-DE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dass ich euch schonen wollte und darum nicht wieder nach Korinth gekommen bin.</a:t>
            </a:r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(2. Kor 1:23)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564A8C9-B08C-05A1-F9B0-3E38D7094B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669453"/>
            <a:ext cx="5490656" cy="3221963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674511F-4D62-B0B2-C11F-A7CC6B85B114}"/>
              </a:ext>
            </a:extLst>
          </p:cNvPr>
          <p:cNvSpPr txBox="1"/>
          <p:nvPr/>
        </p:nvSpPr>
        <p:spPr>
          <a:xfrm>
            <a:off x="334207" y="2085504"/>
            <a:ext cx="6511761" cy="472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Die Anwesenheit von Paulus in Korinth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schien notwendig zu sein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 wegen der dortigen Probleme. </a:t>
            </a:r>
          </a:p>
          <a:p>
            <a:pPr lvl="0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Doch der Widerstand,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dem er begegnen würde,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implizierte eine Konfrontation,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die er vermeiden wollte,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  <a:highlight>
                  <a:srgbClr val="FFF4C7"/>
                </a:highlight>
              </a:rPr>
              <a:t>wegen der großen Liebe, </a:t>
            </a:r>
            <a:br>
              <a:rPr lang="de-DE" sz="2800" b="1" dirty="0">
                <a:solidFill>
                  <a:prstClr val="black"/>
                </a:solidFill>
                <a:highlight>
                  <a:srgbClr val="FFF4C7"/>
                </a:highlight>
              </a:rPr>
            </a:br>
            <a:r>
              <a:rPr lang="de-DE" sz="2800" b="1" dirty="0">
                <a:solidFill>
                  <a:prstClr val="black"/>
                </a:solidFill>
                <a:highlight>
                  <a:srgbClr val="FFF4C7"/>
                </a:highlight>
              </a:rPr>
              <a:t>die er für sie empfand </a:t>
            </a:r>
            <a:br>
              <a:rPr lang="de-DE" sz="2800" b="1" dirty="0">
                <a:solidFill>
                  <a:prstClr val="black"/>
                </a:solidFill>
              </a:rPr>
            </a:br>
            <a:endParaRPr lang="de-DE" sz="1050" b="1" dirty="0">
              <a:solidFill>
                <a:prstClr val="black"/>
              </a:solidFill>
            </a:endParaRPr>
          </a:p>
          <a:p>
            <a:pPr lvl="0">
              <a:spcBef>
                <a:spcPts val="600"/>
              </a:spcBef>
              <a:defRPr/>
            </a:pPr>
            <a:r>
              <a:rPr lang="de-DE" sz="2400" b="1" dirty="0">
                <a:solidFill>
                  <a:prstClr val="black"/>
                </a:solidFill>
              </a:rPr>
              <a:t>(2 Kor. 2,1-4).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6BA5DF14-7A3A-8BE7-9803-DD1896F114EC}"/>
              </a:ext>
            </a:extLst>
          </p:cNvPr>
          <p:cNvSpPr/>
          <p:nvPr/>
        </p:nvSpPr>
        <p:spPr>
          <a:xfrm>
            <a:off x="71688" y="48126"/>
            <a:ext cx="3361323" cy="88231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25. Aug – Pläne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um der Liebe willen ändern</a:t>
            </a:r>
          </a:p>
        </p:txBody>
      </p:sp>
    </p:spTree>
    <p:extLst>
      <p:ext uri="{BB962C8B-B14F-4D97-AF65-F5344CB8AC3E}">
        <p14:creationId xmlns:p14="http://schemas.microsoft.com/office/powerpoint/2010/main" val="11532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3330695" y="0"/>
            <a:ext cx="8861304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bg2">
                    <a:lumMod val="75000"/>
                  </a:schemeClr>
                </a:solidFill>
              </a:rPr>
              <a:t>VERGEBUNG u. REHABILITATION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2298038" y="662285"/>
            <a:ext cx="10146633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Wem aber ihr etwas vergebt, dem vergebe ich auch. Denn auch ich habe, </a:t>
            </a:r>
            <a:b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wenn ich etwas zu vergeben hatte, es vergeben um euretwillen vor CHRISTI Angesicht</a:t>
            </a:r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(2. Kor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611105" y="1477986"/>
            <a:ext cx="646753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/>
              <a:t>Während Paulus </a:t>
            </a:r>
            <a:br>
              <a:rPr lang="de-DE" sz="2800" b="1" dirty="0"/>
            </a:br>
            <a:r>
              <a:rPr lang="de-DE" sz="2800" b="1" dirty="0"/>
              <a:t>auf dem Weg nach Troas war, </a:t>
            </a:r>
            <a:br>
              <a:rPr lang="de-DE" sz="2800" b="1" dirty="0"/>
            </a:br>
            <a:r>
              <a:rPr lang="de-DE" sz="2800" b="1" dirty="0"/>
              <a:t>reiste Titus nach Korinth. </a:t>
            </a:r>
          </a:p>
          <a:p>
            <a:pPr algn="ctr">
              <a:spcBef>
                <a:spcPts val="600"/>
              </a:spcBef>
            </a:pPr>
            <a:r>
              <a:rPr lang="de-DE" sz="2800" b="1" dirty="0"/>
              <a:t>Von Troas aus </a:t>
            </a:r>
            <a:br>
              <a:rPr lang="de-DE" sz="2800" b="1" dirty="0"/>
            </a:br>
            <a:r>
              <a:rPr lang="de-DE" sz="2800" b="1" dirty="0"/>
              <a:t>ging Paulus nach Makedonien. </a:t>
            </a:r>
          </a:p>
          <a:p>
            <a:pPr algn="ctr">
              <a:spcBef>
                <a:spcPts val="600"/>
              </a:spcBef>
            </a:pPr>
            <a:r>
              <a:rPr lang="de-DE" sz="2800" b="1" dirty="0"/>
              <a:t>Doch er war sehr bestürzt, </a:t>
            </a:r>
            <a:br>
              <a:rPr lang="de-DE" sz="2800" b="1" dirty="0"/>
            </a:br>
            <a:r>
              <a:rPr lang="de-DE" sz="2800" b="1" dirty="0"/>
              <a:t>weil Titus ihn in Troas </a:t>
            </a:r>
            <a:br>
              <a:rPr lang="de-DE" sz="2800" b="1" dirty="0"/>
            </a:br>
            <a:r>
              <a:rPr lang="de-DE" sz="2800" b="1" dirty="0"/>
              <a:t>nicht getroffen hatte, </a:t>
            </a:r>
            <a:br>
              <a:rPr lang="de-DE" sz="2800" b="1" dirty="0"/>
            </a:br>
            <a:r>
              <a:rPr lang="de-DE" sz="2800" b="1" dirty="0"/>
              <a:t>um ihm Neuigkeiten </a:t>
            </a:r>
            <a:br>
              <a:rPr lang="de-DE" sz="2800" b="1" dirty="0"/>
            </a:br>
            <a:r>
              <a:rPr lang="de-DE" sz="2800" b="1" dirty="0"/>
              <a:t>über die Gemeinde in Korinth </a:t>
            </a:r>
            <a:br>
              <a:rPr lang="de-DE" sz="2800" b="1" dirty="0"/>
            </a:br>
            <a:r>
              <a:rPr lang="de-DE" sz="2800" b="1" dirty="0"/>
              <a:t>zu überbringen (2. Kor. 2,12-13).</a:t>
            </a:r>
            <a:endParaRPr lang="en" sz="28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959" y="1429858"/>
            <a:ext cx="4277726" cy="531028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9BE52EAD-DD3A-9207-107A-89B5C38975A8}"/>
              </a:ext>
            </a:extLst>
          </p:cNvPr>
          <p:cNvSpPr/>
          <p:nvPr/>
        </p:nvSpPr>
        <p:spPr>
          <a:xfrm>
            <a:off x="59161" y="1868"/>
            <a:ext cx="3271534" cy="939548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i, 26. Aug – Vergebung und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Bekräftigung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2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DD732-EF2B-792E-0F84-A9E15A61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53A4E53-391D-5E8F-F7BB-EBF7DCE7CD30}"/>
              </a:ext>
            </a:extLst>
          </p:cNvPr>
          <p:cNvSpPr txBox="1"/>
          <p:nvPr/>
        </p:nvSpPr>
        <p:spPr>
          <a:xfrm>
            <a:off x="3330695" y="0"/>
            <a:ext cx="8861304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bg2">
                    <a:lumMod val="75000"/>
                  </a:schemeClr>
                </a:solidFill>
              </a:rPr>
              <a:t>VERGEBUNG u. REHABILITATION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9ADA4F6-8379-ABC8-AAC6-DC8CD0865E44}"/>
              </a:ext>
            </a:extLst>
          </p:cNvPr>
          <p:cNvSpPr txBox="1"/>
          <p:nvPr/>
        </p:nvSpPr>
        <p:spPr>
          <a:xfrm>
            <a:off x="2382252" y="662285"/>
            <a:ext cx="10014286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Wem aber ihr etwas vergebt, dem vergebe ich auch. Denn auch ich habe, </a:t>
            </a:r>
            <a:b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wenn ich etwas zu vergeben hatte, es vergeben um euretwillen vor CHRISTI Angesicht</a:t>
            </a:r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(2. Kor 2:10)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22F93C-1F48-5748-2168-330BE1964E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959" y="1498400"/>
            <a:ext cx="4212656" cy="522950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8F0C438-ABBA-9588-F19E-D4FA6195A4F2}"/>
              </a:ext>
            </a:extLst>
          </p:cNvPr>
          <p:cNvSpPr txBox="1"/>
          <p:nvPr/>
        </p:nvSpPr>
        <p:spPr>
          <a:xfrm>
            <a:off x="481865" y="2276809"/>
            <a:ext cx="667451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Kurz darauf traf Titus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schließlich Paulus in Makedonien.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Er erzählte ihm,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wie die Gemeinde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  <a:highlight>
                  <a:srgbClr val="FFF4C7"/>
                </a:highlight>
              </a:rPr>
              <a:t>sehr positiv </a:t>
            </a:r>
            <a:br>
              <a:rPr lang="de-DE" sz="2800" b="1" dirty="0">
                <a:solidFill>
                  <a:prstClr val="black"/>
                </a:solidFill>
                <a:highlight>
                  <a:srgbClr val="FFF4C7"/>
                </a:highlight>
              </a:rPr>
            </a:br>
            <a:r>
              <a:rPr lang="de-DE" sz="2800" b="1" dirty="0">
                <a:solidFill>
                  <a:prstClr val="black"/>
                </a:solidFill>
                <a:highlight>
                  <a:srgbClr val="FFF4C7"/>
                </a:highlight>
              </a:rPr>
              <a:t>auf seine Ermahnungen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reagiert habe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400" b="1" dirty="0">
                <a:solidFill>
                  <a:prstClr val="black"/>
                </a:solidFill>
              </a:rPr>
              <a:t>(2 Kor. 7,5-9, 13-16).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2B7CCA8C-07C9-09A4-C5BD-E5AE2C9D36E2}"/>
              </a:ext>
            </a:extLst>
          </p:cNvPr>
          <p:cNvSpPr/>
          <p:nvPr/>
        </p:nvSpPr>
        <p:spPr>
          <a:xfrm>
            <a:off x="59161" y="1868"/>
            <a:ext cx="3271534" cy="939548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i, 26. Aug – Vergebung und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Bekräftigung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9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8CE83-E0B9-9ECC-A85C-976495D61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645333-C30A-EE98-7074-F88F325CBE8E}"/>
              </a:ext>
            </a:extLst>
          </p:cNvPr>
          <p:cNvSpPr txBox="1"/>
          <p:nvPr/>
        </p:nvSpPr>
        <p:spPr>
          <a:xfrm>
            <a:off x="3330695" y="0"/>
            <a:ext cx="8861304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bg2">
                    <a:lumMod val="75000"/>
                  </a:schemeClr>
                </a:solidFill>
              </a:rPr>
              <a:t>VERGEBUNG u. REHABILITATION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DA28EB7-B6B3-E37A-5349-3990F8B4AFF3}"/>
              </a:ext>
            </a:extLst>
          </p:cNvPr>
          <p:cNvSpPr txBox="1"/>
          <p:nvPr/>
        </p:nvSpPr>
        <p:spPr>
          <a:xfrm>
            <a:off x="2502568" y="662285"/>
            <a:ext cx="9761623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Wem aber ihr etwas vergebt, dem vergebe ich auch. Denn auch ich habe, </a:t>
            </a:r>
            <a:b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wenn ich etwas zu vergeben hatte, es vergeben um euretwillen vor CHRISTI Angesicht</a:t>
            </a:r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(2. Kor 2:10)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4FF8376-BAD8-295B-8824-939E7D002A22}"/>
              </a:ext>
            </a:extLst>
          </p:cNvPr>
          <p:cNvSpPr txBox="1"/>
          <p:nvPr/>
        </p:nvSpPr>
        <p:spPr>
          <a:xfrm>
            <a:off x="1696454" y="4841956"/>
            <a:ext cx="865070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/>
              <a:t>Nun weist Paulus sie an, </a:t>
            </a:r>
            <a:br>
              <a:rPr lang="de-DE" sz="2800" b="1" dirty="0"/>
            </a:br>
            <a:r>
              <a:rPr lang="de-DE" sz="2800" b="1" dirty="0"/>
              <a:t>den nächsten Schritt zu gehen: </a:t>
            </a:r>
            <a:br>
              <a:rPr lang="de-DE" sz="2800" b="1" dirty="0"/>
            </a:br>
            <a:r>
              <a:rPr lang="de-DE" sz="2800" b="1" dirty="0">
                <a:highlight>
                  <a:srgbClr val="FFF4C7"/>
                </a:highlight>
              </a:rPr>
              <a:t>Vergebung und Wiederherstellung </a:t>
            </a:r>
            <a:br>
              <a:rPr lang="de-DE" sz="2800" b="1" dirty="0"/>
            </a:br>
            <a:r>
              <a:rPr lang="de-DE" sz="2800" b="1" dirty="0"/>
              <a:t>(2. Kor. 2,5-11).</a:t>
            </a:r>
            <a:endParaRPr lang="en" sz="28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7D0708C-278F-5F5A-44E2-822CB72996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5" y="1616393"/>
            <a:ext cx="7016736" cy="300373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FC042BED-ED5C-8028-CFE3-94A61811331E}"/>
              </a:ext>
            </a:extLst>
          </p:cNvPr>
          <p:cNvSpPr/>
          <p:nvPr/>
        </p:nvSpPr>
        <p:spPr>
          <a:xfrm>
            <a:off x="59161" y="1868"/>
            <a:ext cx="3271534" cy="939548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i, 26. Aug – Vergebung und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Bekräftigung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CuadroTexto 9">
            <a:extLst>
              <a:ext uri="{FF2B5EF4-FFF2-40B4-BE49-F238E27FC236}">
                <a16:creationId xmlns:a16="http://schemas.microsoft.com/office/drawing/2014/main" id="{58C3CEFF-CB97-9D8C-6CD6-F1BCE4D48900}"/>
              </a:ext>
            </a:extLst>
          </p:cNvPr>
          <p:cNvSpPr txBox="1"/>
          <p:nvPr/>
        </p:nvSpPr>
        <p:spPr>
          <a:xfrm>
            <a:off x="7615989" y="1672380"/>
            <a:ext cx="6096000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/>
              <a:t>Eines der Themen, </a:t>
            </a:r>
            <a:br>
              <a:rPr lang="de-DE" sz="2400" b="1" dirty="0"/>
            </a:br>
            <a:r>
              <a:rPr lang="de-DE" sz="2400" b="1" dirty="0"/>
              <a:t>die sie lösen mussten, </a:t>
            </a:r>
            <a:br>
              <a:rPr lang="de-DE" sz="2400" b="1" dirty="0"/>
            </a:br>
            <a:r>
              <a:rPr lang="de-DE" sz="2400" b="1" dirty="0"/>
              <a:t>betraf die Disziplin </a:t>
            </a:r>
            <a:br>
              <a:rPr lang="de-DE" sz="2400" b="1" dirty="0"/>
            </a:br>
            <a:r>
              <a:rPr lang="de-DE" sz="2400" b="1" dirty="0"/>
              <a:t>in der Gemeinde. </a:t>
            </a:r>
          </a:p>
          <a:p>
            <a:pPr>
              <a:spcBef>
                <a:spcPts val="600"/>
              </a:spcBef>
            </a:pPr>
            <a:r>
              <a:rPr lang="de-DE" sz="2400" b="1" dirty="0"/>
              <a:t>Dem Apostel gehorchend, </a:t>
            </a:r>
            <a:br>
              <a:rPr lang="de-DE" sz="2400" b="1" dirty="0"/>
            </a:br>
            <a:r>
              <a:rPr lang="de-DE" sz="2400" b="1" dirty="0"/>
              <a:t>wurde die schuldige Partei </a:t>
            </a:r>
            <a:br>
              <a:rPr lang="de-DE" sz="2400" b="1" dirty="0"/>
            </a:br>
            <a:r>
              <a:rPr lang="de-DE" sz="2400" b="1" dirty="0"/>
              <a:t>getadelt und akzeptierte </a:t>
            </a:r>
            <a:br>
              <a:rPr lang="de-DE" sz="2400" b="1" dirty="0"/>
            </a:br>
            <a:r>
              <a:rPr lang="de-DE" sz="2400" b="1" dirty="0"/>
              <a:t>die Rügen. </a:t>
            </a:r>
            <a:endParaRPr lang="en" sz="2400" b="1" dirty="0"/>
          </a:p>
        </p:txBody>
      </p:sp>
    </p:spTree>
    <p:extLst>
      <p:ext uri="{BB962C8B-B14F-4D97-AF65-F5344CB8AC3E}">
        <p14:creationId xmlns:p14="http://schemas.microsoft.com/office/powerpoint/2010/main" val="219951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3904252" y="-76200"/>
            <a:ext cx="8287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DUFT CHRISTI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3737812" y="523027"/>
            <a:ext cx="8457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wir sind für GOTT ein Wohlgeruch CHRISTI unter denen, </a:t>
            </a:r>
            <a:b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 gerettet werden und unter denen, die verloren werden</a:t>
            </a:r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2:15)</a:t>
            </a:r>
            <a:endParaRPr lang="es-ES" sz="2000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0" y="4287693"/>
            <a:ext cx="12191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Paulus kommentiert, wie GOTT "eine Tür" geöffnet hat, </a:t>
            </a:r>
            <a:br>
              <a:rPr lang="de-DE" sz="2400" b="1" dirty="0"/>
            </a:br>
            <a:r>
              <a:rPr lang="de-DE" sz="2400" b="1" dirty="0"/>
              <a:t>damit das EVANGELIUM in Troas erfolgreich verkündet werden kann. </a:t>
            </a:r>
            <a:br>
              <a:rPr lang="de-DE" sz="2400" b="1" dirty="0"/>
            </a:br>
            <a:r>
              <a:rPr lang="de-DE" sz="2400" b="1" dirty="0"/>
              <a:t>Dann bricht er in einen Ruf des Lobes und des Sieges aus: </a:t>
            </a:r>
            <a:br>
              <a:rPr lang="de-DE" sz="2400" b="1" dirty="0"/>
            </a:br>
            <a:r>
              <a:rPr lang="de-DE" sz="2400" b="1" dirty="0">
                <a:highlight>
                  <a:srgbClr val="FFF4C7"/>
                </a:highlight>
              </a:rPr>
              <a:t>"Aber GOTT sei Dank, der uns immer </a:t>
            </a:r>
            <a:br>
              <a:rPr lang="de-DE" sz="2400" b="1" dirty="0">
                <a:highlight>
                  <a:srgbClr val="FFF4C7"/>
                </a:highlight>
              </a:rPr>
            </a:br>
            <a:r>
              <a:rPr lang="de-DE" sz="2400" b="1" dirty="0">
                <a:highlight>
                  <a:srgbClr val="FFF4C7"/>
                </a:highlight>
              </a:rPr>
              <a:t>als Gefangene in CHRISTI Triumphzug führt </a:t>
            </a:r>
            <a:br>
              <a:rPr lang="de-DE" sz="2400" b="1" dirty="0">
                <a:highlight>
                  <a:srgbClr val="FFF4C7"/>
                </a:highlight>
              </a:rPr>
            </a:br>
            <a:r>
              <a:rPr lang="de-DE" sz="2400" b="1" dirty="0">
                <a:highlight>
                  <a:srgbClr val="FFF4C7"/>
                </a:highlight>
              </a:rPr>
              <a:t>und uns benutzt, um den Duft seiner Erkenntnis überall zu verbreiten" </a:t>
            </a:r>
            <a:r>
              <a:rPr lang="de-DE" sz="2400" b="1" dirty="0"/>
              <a:t>(2. Kor. 2,14).</a:t>
            </a:r>
            <a:endParaRPr lang="en" sz="24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05020" y="1477134"/>
            <a:ext cx="5603461" cy="2649698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1866BD97-8689-65CF-CFEE-E1E6BD198900}"/>
              </a:ext>
            </a:extLst>
          </p:cNvPr>
          <p:cNvSpPr/>
          <p:nvPr/>
        </p:nvSpPr>
        <p:spPr>
          <a:xfrm>
            <a:off x="77138" y="41051"/>
            <a:ext cx="2810441" cy="913043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Do, 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27.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Triumph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in CHRISTUS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0317E3-30BB-DB7D-F940-60B9A666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3D64E6FE-715F-E054-9242-3421E162F7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CF775F1-5058-ACBA-1EC8-A9CBDB3BB1DC}"/>
              </a:ext>
            </a:extLst>
          </p:cNvPr>
          <p:cNvSpPr txBox="1"/>
          <p:nvPr/>
        </p:nvSpPr>
        <p:spPr>
          <a:xfrm>
            <a:off x="3904252" y="-76200"/>
            <a:ext cx="8287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DUFT CHRISTI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A1AB9-41A6-309C-0075-AE3F197394BE}"/>
              </a:ext>
            </a:extLst>
          </p:cNvPr>
          <p:cNvSpPr txBox="1"/>
          <p:nvPr/>
        </p:nvSpPr>
        <p:spPr>
          <a:xfrm>
            <a:off x="3737812" y="523027"/>
            <a:ext cx="8457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wir sind für GOTT ein Wohlgeruch CHRISTI unter denen, </a:t>
            </a:r>
            <a:b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 gerettet werden und unter denen, die verloren werden</a:t>
            </a:r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2:15)</a:t>
            </a:r>
            <a:endParaRPr lang="es-ES" sz="2000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548A82-4BBA-94EB-7DA3-C4E7E4E9AE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840" y="1553321"/>
            <a:ext cx="8940366" cy="5186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E77CF97-DEEF-B023-1577-B921F4372225}"/>
              </a:ext>
            </a:extLst>
          </p:cNvPr>
          <p:cNvSpPr txBox="1"/>
          <p:nvPr/>
        </p:nvSpPr>
        <p:spPr>
          <a:xfrm>
            <a:off x="2035140" y="4146477"/>
            <a:ext cx="395379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200" b="1" dirty="0">
                <a:solidFill>
                  <a:schemeClr val="bg1"/>
                </a:solidFill>
              </a:rPr>
              <a:t>Wie ein </a:t>
            </a:r>
            <a:br>
              <a:rPr lang="de-DE" sz="2200" b="1" dirty="0">
                <a:solidFill>
                  <a:schemeClr val="bg1"/>
                </a:solidFill>
              </a:rPr>
            </a:br>
            <a:r>
              <a:rPr lang="de-DE" sz="2200" b="1" dirty="0">
                <a:solidFill>
                  <a:schemeClr val="bg1"/>
                </a:solidFill>
              </a:rPr>
              <a:t>allgegenwärtiger Duft erreicht die Erkenntnis von CHRISTUS jede Seele. </a:t>
            </a:r>
            <a:br>
              <a:rPr lang="de-DE" sz="2200" b="1" dirty="0">
                <a:solidFill>
                  <a:schemeClr val="bg1"/>
                </a:solidFill>
              </a:rPr>
            </a:br>
            <a:r>
              <a:rPr lang="de-DE" sz="2200" b="1" dirty="0">
                <a:solidFill>
                  <a:schemeClr val="bg1"/>
                </a:solidFill>
              </a:rPr>
              <a:t>Für die Korinther, wie auch für uns, meint es </a:t>
            </a:r>
            <a:br>
              <a:rPr lang="de-DE" sz="2200" b="1" dirty="0">
                <a:solidFill>
                  <a:schemeClr val="bg1"/>
                </a:solidFill>
              </a:rPr>
            </a:br>
            <a:r>
              <a:rPr lang="de-DE" sz="2200" b="1" dirty="0">
                <a:solidFill>
                  <a:schemeClr val="bg1"/>
                </a:solidFill>
              </a:rPr>
              <a:t>den Duft des </a:t>
            </a:r>
            <a:r>
              <a:rPr lang="de-DE" sz="2200" b="1" dirty="0" err="1">
                <a:solidFill>
                  <a:schemeClr val="bg1"/>
                </a:solidFill>
              </a:rPr>
              <a:t>ewigenLebens</a:t>
            </a:r>
            <a:r>
              <a:rPr lang="de-DE" sz="2200" b="1" dirty="0">
                <a:solidFill>
                  <a:schemeClr val="bg1"/>
                </a:solidFill>
              </a:rPr>
              <a:t>. </a:t>
            </a:r>
            <a:endParaRPr lang="en" sz="2200" b="1" dirty="0">
              <a:solidFill>
                <a:schemeClr val="bg1"/>
              </a:solidFill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3717E44D-00AB-B799-BC4B-6BC4C5A3125A}"/>
              </a:ext>
            </a:extLst>
          </p:cNvPr>
          <p:cNvSpPr/>
          <p:nvPr/>
        </p:nvSpPr>
        <p:spPr>
          <a:xfrm>
            <a:off x="77138" y="41051"/>
            <a:ext cx="2810441" cy="913043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Do, 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27.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Triumph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in CHRISTUS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59C0F681-6CB3-A3B8-42F2-17D8281061FE}"/>
              </a:ext>
            </a:extLst>
          </p:cNvPr>
          <p:cNvSpPr txBox="1"/>
          <p:nvPr/>
        </p:nvSpPr>
        <p:spPr>
          <a:xfrm>
            <a:off x="6023235" y="4395981"/>
            <a:ext cx="47191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de-DE" sz="2000" b="1" dirty="0">
                <a:solidFill>
                  <a:schemeClr val="bg1"/>
                </a:solidFill>
              </a:rPr>
              <a:t>Für diejenigen, </a:t>
            </a:r>
            <a:br>
              <a:rPr lang="de-DE" sz="2000" b="1" dirty="0">
                <a:solidFill>
                  <a:schemeClr val="bg1"/>
                </a:solidFill>
              </a:rPr>
            </a:br>
            <a:r>
              <a:rPr lang="de-DE" sz="2000" b="1" dirty="0">
                <a:solidFill>
                  <a:schemeClr val="bg1"/>
                </a:solidFill>
              </a:rPr>
              <a:t>die den Ruf ablehnen, </a:t>
            </a:r>
            <a:br>
              <a:rPr lang="de-DE" sz="2000" b="1" dirty="0">
                <a:solidFill>
                  <a:schemeClr val="bg1"/>
                </a:solidFill>
              </a:rPr>
            </a:br>
            <a:r>
              <a:rPr lang="de-DE" sz="2000" b="1" dirty="0">
                <a:solidFill>
                  <a:schemeClr val="bg1"/>
                </a:solidFill>
              </a:rPr>
              <a:t>ist es jedoch </a:t>
            </a:r>
            <a:br>
              <a:rPr lang="de-DE" sz="2000" b="1" dirty="0">
                <a:solidFill>
                  <a:schemeClr val="bg1"/>
                </a:solidFill>
              </a:rPr>
            </a:br>
            <a:r>
              <a:rPr lang="de-DE" sz="2000" b="1" dirty="0">
                <a:solidFill>
                  <a:schemeClr val="bg1"/>
                </a:solidFill>
              </a:rPr>
              <a:t>ein Geruch des Todes </a:t>
            </a:r>
            <a:br>
              <a:rPr lang="de-DE" sz="2000" b="1" dirty="0">
                <a:solidFill>
                  <a:schemeClr val="bg1"/>
                </a:solidFill>
              </a:rPr>
            </a:br>
            <a:r>
              <a:rPr lang="de-DE" sz="2000" b="1" dirty="0">
                <a:solidFill>
                  <a:schemeClr val="bg1"/>
                </a:solidFill>
              </a:rPr>
              <a:t>zum Tode.</a:t>
            </a:r>
            <a:br>
              <a:rPr lang="de-DE" sz="2000" b="1" dirty="0">
                <a:solidFill>
                  <a:schemeClr val="bg1"/>
                </a:solidFill>
              </a:rPr>
            </a:br>
            <a:r>
              <a:rPr lang="de-DE" sz="2000" b="1" dirty="0">
                <a:solidFill>
                  <a:schemeClr val="bg1"/>
                </a:solidFill>
              </a:rPr>
              <a:t>(2 Kor. 2,15-16).</a:t>
            </a:r>
            <a:endParaRPr lang="e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2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816C3-4F47-DB4E-3561-B7E612D61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12E393FD-C8EA-4EBE-94A3-59B1E1BD85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B897ACB-ED9B-301E-33CE-C56269545E25}"/>
              </a:ext>
            </a:extLst>
          </p:cNvPr>
          <p:cNvSpPr txBox="1"/>
          <p:nvPr/>
        </p:nvSpPr>
        <p:spPr>
          <a:xfrm>
            <a:off x="3904252" y="-76200"/>
            <a:ext cx="8287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DUFT CHRISTI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2256998-7516-2A82-84CF-668FC3948C39}"/>
              </a:ext>
            </a:extLst>
          </p:cNvPr>
          <p:cNvSpPr txBox="1"/>
          <p:nvPr/>
        </p:nvSpPr>
        <p:spPr>
          <a:xfrm>
            <a:off x="3737812" y="523027"/>
            <a:ext cx="8457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wir sind für GOTT ein Wohlgeruch CHRISTI unter denen, </a:t>
            </a:r>
            <a:b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 gerettet werden und unter denen, die verloren werden</a:t>
            </a:r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2:15)</a:t>
            </a:r>
            <a:endParaRPr lang="es-ES" sz="2000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8941721-CE17-F95B-66EF-719FE8C9475B}"/>
              </a:ext>
            </a:extLst>
          </p:cNvPr>
          <p:cNvSpPr txBox="1"/>
          <p:nvPr/>
        </p:nvSpPr>
        <p:spPr>
          <a:xfrm>
            <a:off x="5832042" y="1477121"/>
            <a:ext cx="568217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Mit Fokus auf die </a:t>
            </a:r>
            <a:br>
              <a:rPr lang="de-DE" sz="2000" b="1" dirty="0"/>
            </a:br>
            <a:r>
              <a:rPr lang="de-DE" sz="2000" b="1" dirty="0"/>
              <a:t>damit verbundene Verantwortung </a:t>
            </a:r>
            <a:br>
              <a:rPr lang="de-DE" sz="2000" b="1" dirty="0"/>
            </a:br>
            <a:r>
              <a:rPr lang="de-DE" sz="2000" b="1" dirty="0"/>
              <a:t>erklärt Paulus, dass die Botschaft </a:t>
            </a:r>
            <a:br>
              <a:rPr lang="de-DE" sz="2000" b="1" dirty="0"/>
            </a:br>
            <a:r>
              <a:rPr lang="de-DE" sz="2000" b="1" dirty="0"/>
              <a:t>aufrichtig vermittelt werden muss, </a:t>
            </a:r>
            <a:br>
              <a:rPr lang="de-DE" sz="2000" b="1" dirty="0"/>
            </a:br>
            <a:r>
              <a:rPr lang="de-DE" sz="2000" b="1" dirty="0"/>
              <a:t>ohne persönlichen Gewinn zu suchen, </a:t>
            </a:r>
            <a:br>
              <a:rPr lang="de-DE" sz="2000" b="1" dirty="0"/>
            </a:br>
            <a:r>
              <a:rPr lang="de-DE" sz="2000" b="1" dirty="0"/>
              <a:t>sondern das Heil der Zuhörer </a:t>
            </a:r>
            <a:br>
              <a:rPr lang="de-DE" sz="2000" b="1" dirty="0"/>
            </a:br>
            <a:r>
              <a:rPr lang="de-DE" sz="2000" b="1" dirty="0"/>
              <a:t>(2. Kor. 2,17):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10E5823-3211-A29D-81C6-9C91A28C29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32" y="1477121"/>
            <a:ext cx="4993861" cy="4993861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B6F65F43-B249-3320-1103-BD408542331C}"/>
              </a:ext>
            </a:extLst>
          </p:cNvPr>
          <p:cNvSpPr/>
          <p:nvPr/>
        </p:nvSpPr>
        <p:spPr>
          <a:xfrm>
            <a:off x="77138" y="41051"/>
            <a:ext cx="2810441" cy="913043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Do, 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27.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Triumph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in CHRISTUS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CuadroTexto 11">
            <a:extLst>
              <a:ext uri="{FF2B5EF4-FFF2-40B4-BE49-F238E27FC236}">
                <a16:creationId xmlns:a16="http://schemas.microsoft.com/office/drawing/2014/main" id="{CF1D227E-84F8-4E97-40F2-26CC68975E78}"/>
              </a:ext>
            </a:extLst>
          </p:cNvPr>
          <p:cNvSpPr txBox="1"/>
          <p:nvPr/>
        </p:nvSpPr>
        <p:spPr>
          <a:xfrm>
            <a:off x="5979695" y="3838340"/>
            <a:ext cx="5682179" cy="27699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br>
              <a:rPr lang="de-DE" sz="1000" b="1" dirty="0"/>
            </a:br>
            <a:r>
              <a:rPr lang="de-DE" sz="2400" b="1" dirty="0"/>
              <a:t>„Wir sind ja nicht wie die vielen, </a:t>
            </a:r>
            <a:br>
              <a:rPr lang="de-DE" sz="2400" b="1" dirty="0"/>
            </a:br>
            <a:r>
              <a:rPr lang="de-DE" sz="2400" b="1" dirty="0"/>
              <a:t>die mit dem Wort GOTTES </a:t>
            </a:r>
            <a:br>
              <a:rPr lang="de-DE" sz="2400" b="1" dirty="0"/>
            </a:br>
            <a:r>
              <a:rPr lang="de-DE" sz="2400" b="1" dirty="0"/>
              <a:t>Geschäfte machen; </a:t>
            </a:r>
          </a:p>
          <a:p>
            <a:pPr algn="ctr">
              <a:spcBef>
                <a:spcPts val="600"/>
              </a:spcBef>
            </a:pPr>
            <a:r>
              <a:rPr lang="de-DE" sz="2400" b="1" dirty="0"/>
              <a:t>sondern wie man </a:t>
            </a:r>
            <a:br>
              <a:rPr lang="de-DE" sz="2400" b="1" dirty="0"/>
            </a:br>
            <a:r>
              <a:rPr lang="de-DE" sz="2400" b="1" dirty="0"/>
              <a:t>aus Lauterkeit und aus GOTT redet, </a:t>
            </a:r>
            <a:br>
              <a:rPr lang="de-DE" sz="2400" b="1" dirty="0"/>
            </a:br>
            <a:r>
              <a:rPr lang="de-DE" sz="2400" b="1" dirty="0"/>
              <a:t>so reden wir vor GOTT in CHRISTUS.“</a:t>
            </a:r>
          </a:p>
          <a:p>
            <a:pPr algn="ctr">
              <a:spcBef>
                <a:spcPts val="600"/>
              </a:spcBef>
            </a:pPr>
            <a:endParaRPr lang="en" sz="1000" b="1" dirty="0"/>
          </a:p>
        </p:txBody>
      </p:sp>
    </p:spTree>
    <p:extLst>
      <p:ext uri="{BB962C8B-B14F-4D97-AF65-F5344CB8AC3E}">
        <p14:creationId xmlns:p14="http://schemas.microsoft.com/office/powerpoint/2010/main" val="39334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449580" y="492359"/>
            <a:ext cx="676936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de-DE" sz="2800" b="1" dirty="0">
                <a:latin typeface="Constantia" panose="02030602050306030303" pitchFamily="18" charset="0"/>
              </a:rPr>
              <a:t>Dieser treue Bote überbrachte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die erfreuliche Nachricht,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dass unter den Gläubigen in Korinth eine wunderbare Veränderung stattgefunden hatte. </a:t>
            </a:r>
          </a:p>
          <a:p>
            <a:pPr>
              <a:spcBef>
                <a:spcPts val="600"/>
              </a:spcBef>
            </a:pPr>
            <a:r>
              <a:rPr lang="de-DE" sz="2800" b="1" dirty="0">
                <a:latin typeface="Constantia" panose="02030602050306030303" pitchFamily="18" charset="0"/>
              </a:rPr>
              <a:t>Viele hatten die in den Briefen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des Paulus enthaltenen Lehren angenommen und ihre Sünden bereut.</a:t>
            </a:r>
          </a:p>
          <a:p>
            <a:pPr>
              <a:spcBef>
                <a:spcPts val="600"/>
              </a:spcBef>
            </a:pPr>
            <a:r>
              <a:rPr lang="de-DE" sz="2800" b="1" dirty="0">
                <a:latin typeface="Constantia" panose="02030602050306030303" pitchFamily="18" charset="0"/>
              </a:rPr>
              <a:t>Ihr Leben war nun kein Vorwurf mehr für das Christentum, sondern übte einen starken Einfluss zugunsten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eines ausgelebten Glaubens aus.“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2986704" y="6244492"/>
            <a:ext cx="7582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 G. White, The Acts of the Apostles (Das Wirken der Apostel), S. 324 (engl. Orig.)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60B5014-3B6B-4A6C-D3BC-162D813444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066" r="10557"/>
          <a:stretch>
            <a:fillRect/>
          </a:stretch>
        </p:blipFill>
        <p:spPr>
          <a:xfrm>
            <a:off x="7110663" y="485319"/>
            <a:ext cx="4842326" cy="546811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421055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ndara" panose="020E0502030303020204" pitchFamily="34" charset="0"/>
              </a:rPr>
              <a:t>“</a:t>
            </a:r>
            <a: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Denn ich schrieb euch </a:t>
            </a:r>
            <a:b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aus großer Bedrängnis </a:t>
            </a:r>
            <a:b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und Angst des Herzens </a:t>
            </a:r>
            <a:b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unter vielen Tränen; </a:t>
            </a:r>
          </a:p>
          <a:p>
            <a:pPr lvl="0">
              <a:defRPr/>
            </a:pPr>
            <a: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nicht damit ihr </a:t>
            </a:r>
            <a:b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betrübt werdet, </a:t>
            </a:r>
            <a:br>
              <a:rPr lang="de-DE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sondern damit ihr </a:t>
            </a:r>
            <a:b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die LIEBE erkennt, </a:t>
            </a:r>
            <a:b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die ich habe, </a:t>
            </a:r>
            <a:b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besonders </a:t>
            </a:r>
            <a:b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zu euch.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ndara" panose="020E0502030303020204" pitchFamily="34" charset="0"/>
              </a:rPr>
              <a:t>”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  <a:p>
            <a:pPr lvl="0"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ndara" panose="020E0502030303020204" pitchFamily="34" charset="0"/>
            </a:endParaRPr>
          </a:p>
          <a:p>
            <a:pPr lvl="0"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ndara" panose="020E0502030303020204" pitchFamily="34" charset="0"/>
              </a:rPr>
              <a:t>(2. Kor 2:4)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3D9CF50-FD4C-5722-5906-01FCE9436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83092">
            <a:off x="271554" y="4957199"/>
            <a:ext cx="2902831" cy="20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6AAB5-6049-6DF1-BACE-A6321E30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8998CC6-5F64-4220-5D48-36F95806BA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9279"/>
          <a:stretch>
            <a:fillRect/>
          </a:stretch>
        </p:blipFill>
        <p:spPr>
          <a:xfrm>
            <a:off x="151215" y="480325"/>
            <a:ext cx="5836497" cy="546811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F9D9389-D273-030D-3C65-379DC2DBDF4A}"/>
              </a:ext>
            </a:extLst>
          </p:cNvPr>
          <p:cNvSpPr txBox="1"/>
          <p:nvPr/>
        </p:nvSpPr>
        <p:spPr>
          <a:xfrm>
            <a:off x="5751095" y="649602"/>
            <a:ext cx="6440905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de-DE" sz="2800" b="1" dirty="0">
                <a:latin typeface="Constantia" panose="02030602050306030303" pitchFamily="18" charset="0"/>
              </a:rPr>
              <a:t> […] </a:t>
            </a:r>
            <a:r>
              <a:rPr lang="de-DE" sz="2800" b="1" dirty="0">
                <a:highlight>
                  <a:srgbClr val="FFF4C7"/>
                </a:highlight>
                <a:latin typeface="Constantia" panose="02030602050306030303" pitchFamily="18" charset="0"/>
              </a:rPr>
              <a:t>Diese Buße,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die durch den Einfluss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der göttlichen Gnade auf das Herz hervorgebracht wird,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highlight>
                  <a:srgbClr val="FFF4C7"/>
                </a:highlight>
                <a:latin typeface="Constantia" panose="02030602050306030303" pitchFamily="18" charset="0"/>
              </a:rPr>
              <a:t>führt zum Bekenntnis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und </a:t>
            </a:r>
            <a:r>
              <a:rPr lang="de-DE" sz="2800" b="1" dirty="0">
                <a:highlight>
                  <a:srgbClr val="FFF4C7"/>
                </a:highlight>
                <a:latin typeface="Constantia" panose="02030602050306030303" pitchFamily="18" charset="0"/>
              </a:rPr>
              <a:t>zur Abkehr von der Sünde. </a:t>
            </a:r>
          </a:p>
          <a:p>
            <a:pPr algn="ctr">
              <a:spcBef>
                <a:spcPts val="600"/>
              </a:spcBef>
            </a:pPr>
            <a:r>
              <a:rPr lang="de-DE" sz="2800" b="1" dirty="0">
                <a:latin typeface="Constantia" panose="02030602050306030303" pitchFamily="18" charset="0"/>
              </a:rPr>
              <a:t>Das waren die FRÜCHTE,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von denen der Apostel berichtete, dass sie im Leben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der GLÄUBIGEN in Korinth </a:t>
            </a:r>
            <a:br>
              <a:rPr lang="de-DE" sz="2800" b="1" dirty="0">
                <a:latin typeface="Constantia" panose="02030602050306030303" pitchFamily="18" charset="0"/>
              </a:rPr>
            </a:br>
            <a:r>
              <a:rPr lang="de-DE" sz="2800" b="1" dirty="0">
                <a:latin typeface="Constantia" panose="02030602050306030303" pitchFamily="18" charset="0"/>
              </a:rPr>
              <a:t>zu sehen waren.</a:t>
            </a:r>
            <a:r>
              <a:rPr lang="en" sz="28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62EE14-F537-FCE0-1554-91F00E9B40FC}"/>
              </a:ext>
            </a:extLst>
          </p:cNvPr>
          <p:cNvSpPr txBox="1"/>
          <p:nvPr/>
        </p:nvSpPr>
        <p:spPr>
          <a:xfrm>
            <a:off x="2794199" y="6135377"/>
            <a:ext cx="7582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 G. White, The Acts of the Apostles (Das Wirken der Apostel), S. 324 (engl. Orig.)</a:t>
            </a:r>
          </a:p>
        </p:txBody>
      </p:sp>
    </p:spTree>
    <p:extLst>
      <p:ext uri="{BB962C8B-B14F-4D97-AF65-F5344CB8AC3E}">
        <p14:creationId xmlns:p14="http://schemas.microsoft.com/office/powerpoint/2010/main" val="395413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4704347" y="277966"/>
            <a:ext cx="39944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Wenn wir in das Studium des 2. Korintherbriefes eintauchen, </a:t>
            </a:r>
            <a:br>
              <a:rPr lang="de-DE" sz="2400" b="1" dirty="0"/>
            </a:br>
            <a:r>
              <a:rPr lang="de-DE" sz="2400" b="1" dirty="0"/>
              <a:t>stellen wir fest, </a:t>
            </a:r>
            <a:br>
              <a:rPr lang="de-DE" sz="2400" b="1" dirty="0"/>
            </a:br>
            <a:r>
              <a:rPr lang="de-DE" sz="2400" b="1" dirty="0"/>
              <a:t>dass der Apostel sehr </a:t>
            </a:r>
            <a:br>
              <a:rPr lang="de-DE" sz="2400" b="1" dirty="0"/>
            </a:br>
            <a:r>
              <a:rPr lang="de-DE" sz="2400" b="1" dirty="0"/>
              <a:t>am Wohlergehen </a:t>
            </a:r>
            <a:br>
              <a:rPr lang="de-DE" sz="2400" b="1" dirty="0"/>
            </a:br>
            <a:r>
              <a:rPr lang="de-DE" sz="2400" b="1" dirty="0"/>
              <a:t>der jungen Gemeinde interessiert war.</a:t>
            </a:r>
            <a:endParaRPr lang="en" sz="24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48" b="3112"/>
          <a:stretch>
            <a:fillRect/>
          </a:stretch>
        </p:blipFill>
        <p:spPr>
          <a:xfrm>
            <a:off x="8807468" y="46340"/>
            <a:ext cx="3242155" cy="5678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3" y="145614"/>
            <a:ext cx="4447173" cy="548035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4360295" y="3376731"/>
            <a:ext cx="44471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400" b="1" dirty="0">
                <a:solidFill>
                  <a:prstClr val="black"/>
                </a:solidFill>
              </a:rPr>
              <a:t>Obwohl es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in dieser sündenreichen Welt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nie einfach war,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GOTTES Weg zu folgen,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konnte man im 1. Jahrhundert in ernsthafte Schwierigkeiten geraten, wenn man sich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zu CHRISTUS bekannte.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FCE80-0A95-2D8E-8066-966BE9CE1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34693050-E460-EADD-97D9-E050CBA33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276" y="1785104"/>
            <a:ext cx="9196335" cy="516964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7452F3-510D-307C-1A85-5C955B8ACE98}"/>
              </a:ext>
            </a:extLst>
          </p:cNvPr>
          <p:cNvSpPr txBox="1"/>
          <p:nvPr/>
        </p:nvSpPr>
        <p:spPr>
          <a:xfrm>
            <a:off x="0" y="0"/>
            <a:ext cx="12192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200" b="1" dirty="0">
                <a:solidFill>
                  <a:prstClr val="black"/>
                </a:solidFill>
              </a:rPr>
              <a:t>Paulus bereitet die Gemeinde darauf vor,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diesen Schwierigkeiten, sowohl inneren als auch äußeren, zu begegnen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und lehrt sie, einen </a:t>
            </a:r>
            <a:r>
              <a:rPr lang="de-DE" sz="2200" b="1" dirty="0">
                <a:solidFill>
                  <a:prstClr val="black"/>
                </a:solidFill>
                <a:highlight>
                  <a:srgbClr val="FFF4C7"/>
                </a:highlight>
              </a:rPr>
              <a:t>in selbstloser Liebe vereinten Körper</a:t>
            </a:r>
            <a:r>
              <a:rPr lang="de-DE" sz="2200" b="1" dirty="0">
                <a:solidFill>
                  <a:prstClr val="black"/>
                </a:solidFill>
              </a:rPr>
              <a:t> zu bilden.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Aus diesem Rat können wir heute lernen,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"</a:t>
            </a:r>
            <a:r>
              <a:rPr lang="de-DE" sz="2200" b="1" dirty="0">
                <a:solidFill>
                  <a:srgbClr val="FFF4C7"/>
                </a:solidFill>
              </a:rPr>
              <a:t>der Wohlgeruch des Lebens, der zum Leben führt</a:t>
            </a:r>
            <a:r>
              <a:rPr lang="de-DE" sz="2200" b="1" dirty="0">
                <a:solidFill>
                  <a:prstClr val="black"/>
                </a:solidFill>
              </a:rPr>
              <a:t>" zu werden (2. Kor. 2,16).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1771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3792BF-96B9-3F85-F364-0C848135F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747684C-116C-4D07-DB70-D95A91EEE578}"/>
              </a:ext>
            </a:extLst>
          </p:cNvPr>
          <p:cNvSpPr txBox="1"/>
          <p:nvPr/>
        </p:nvSpPr>
        <p:spPr>
          <a:xfrm>
            <a:off x="1523700" y="686997"/>
            <a:ext cx="5153025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GOTTES Trost im Leid</a:t>
            </a:r>
          </a:p>
          <a:p>
            <a:pPr>
              <a:spcBef>
                <a:spcPts val="1800"/>
              </a:spcBef>
            </a:pP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Heilig u. wahrhaftig im geistlichen Dienst</a:t>
            </a:r>
          </a:p>
          <a:p>
            <a:pPr>
              <a:spcBef>
                <a:spcPts val="1800"/>
              </a:spcBef>
            </a:pP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Weises Verhalten</a:t>
            </a:r>
          </a:p>
          <a:p>
            <a:pPr>
              <a:spcBef>
                <a:spcPts val="1800"/>
              </a:spcBef>
            </a:pP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Vergebung und  Rehabilitation</a:t>
            </a:r>
          </a:p>
          <a:p>
            <a:pPr>
              <a:spcBef>
                <a:spcPts val="1800"/>
              </a:spcBef>
            </a:pP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Der Duft CHRISTI</a:t>
            </a:r>
          </a:p>
          <a:p>
            <a:pPr>
              <a:spcBef>
                <a:spcPts val="1800"/>
              </a:spcBef>
            </a:pP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B58F82E-DEC9-5FB1-5E6C-E44547D438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2" y="4964625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B122932-ADD2-7553-625E-242DDD20AA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2" y="3870781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85672AD-0359-F6AF-AF44-74B47A60A8E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2" y="2825064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3DA0703-9658-07D5-19F6-ECE7AA07390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2" y="174726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E495D73-81B3-2460-7D9A-F621466085E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2" y="68550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173292E-E646-7712-3CA1-F1D6AB06110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26039" b="9173"/>
          <a:stretch>
            <a:fillRect/>
          </a:stretch>
        </p:blipFill>
        <p:spPr>
          <a:xfrm>
            <a:off x="7315370" y="484697"/>
            <a:ext cx="2646775" cy="18414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C2D9E72-5612-3B50-1E0C-8AF89632E3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6109" y="514161"/>
            <a:ext cx="1924382" cy="1331008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6F685A5-D293-A832-7129-DA895E74009C}"/>
              </a:ext>
            </a:extLst>
          </p:cNvPr>
          <p:cNvSpPr txBox="1"/>
          <p:nvPr/>
        </p:nvSpPr>
        <p:spPr>
          <a:xfrm>
            <a:off x="7992784" y="2461137"/>
            <a:ext cx="2946706" cy="523220"/>
          </a:xfrm>
          <a:prstGeom prst="rect">
            <a:avLst/>
          </a:prstGeom>
          <a:solidFill>
            <a:srgbClr val="D06100"/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ptos Light" panose="020B0004020202020204" pitchFamily="34" charset="0"/>
              </a:rPr>
              <a:t>Ü b e r b l i c k</a:t>
            </a:r>
          </a:p>
        </p:txBody>
      </p:sp>
      <p:sp>
        <p:nvSpPr>
          <p:cNvPr id="16" name="Scrollen: horizontal 15">
            <a:extLst>
              <a:ext uri="{FF2B5EF4-FFF2-40B4-BE49-F238E27FC236}">
                <a16:creationId xmlns:a16="http://schemas.microsoft.com/office/drawing/2014/main" id="{BB352756-7446-E1AD-2ECD-785F16F025B0}"/>
              </a:ext>
            </a:extLst>
          </p:cNvPr>
          <p:cNvSpPr/>
          <p:nvPr/>
        </p:nvSpPr>
        <p:spPr>
          <a:xfrm>
            <a:off x="1276399" y="1057695"/>
            <a:ext cx="3022885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23. Aug – Danksagung</a:t>
            </a:r>
          </a:p>
        </p:txBody>
      </p:sp>
      <p:sp>
        <p:nvSpPr>
          <p:cNvPr id="18" name="Scrollen: horizontal 17">
            <a:extLst>
              <a:ext uri="{FF2B5EF4-FFF2-40B4-BE49-F238E27FC236}">
                <a16:creationId xmlns:a16="http://schemas.microsoft.com/office/drawing/2014/main" id="{F9171E2B-BBFF-8D51-7A5C-FDEC3DA74F29}"/>
              </a:ext>
            </a:extLst>
          </p:cNvPr>
          <p:cNvSpPr/>
          <p:nvPr/>
        </p:nvSpPr>
        <p:spPr>
          <a:xfrm>
            <a:off x="1268380" y="2124494"/>
            <a:ext cx="4651158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24. Aug – Redlichkeit und Lauterkeit</a:t>
            </a:r>
          </a:p>
        </p:txBody>
      </p:sp>
      <p:sp>
        <p:nvSpPr>
          <p:cNvPr id="20" name="Scrollen: horizontal 19">
            <a:extLst>
              <a:ext uri="{FF2B5EF4-FFF2-40B4-BE49-F238E27FC236}">
                <a16:creationId xmlns:a16="http://schemas.microsoft.com/office/drawing/2014/main" id="{0FB04A4C-755C-6E89-4C5B-05994FE758C4}"/>
              </a:ext>
            </a:extLst>
          </p:cNvPr>
          <p:cNvSpPr/>
          <p:nvPr/>
        </p:nvSpPr>
        <p:spPr>
          <a:xfrm>
            <a:off x="1260360" y="3207337"/>
            <a:ext cx="5153026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25. Aug – Pläne um der Liebe willen ändern</a:t>
            </a:r>
          </a:p>
        </p:txBody>
      </p:sp>
      <p:sp>
        <p:nvSpPr>
          <p:cNvPr id="21" name="Scrollen: horizontal 20">
            <a:extLst>
              <a:ext uri="{FF2B5EF4-FFF2-40B4-BE49-F238E27FC236}">
                <a16:creationId xmlns:a16="http://schemas.microsoft.com/office/drawing/2014/main" id="{4725132A-F5FD-E8A1-80E4-11587FFB8993}"/>
              </a:ext>
            </a:extLst>
          </p:cNvPr>
          <p:cNvSpPr/>
          <p:nvPr/>
        </p:nvSpPr>
        <p:spPr>
          <a:xfrm>
            <a:off x="1252340" y="4274136"/>
            <a:ext cx="5838272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i, 26. Aug – Vergebung und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Bekräftigung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2" name="Scrollen: horizontal 21">
            <a:extLst>
              <a:ext uri="{FF2B5EF4-FFF2-40B4-BE49-F238E27FC236}">
                <a16:creationId xmlns:a16="http://schemas.microsoft.com/office/drawing/2014/main" id="{B0ACD029-2856-C79F-AEEB-F592078E05CB}"/>
              </a:ext>
            </a:extLst>
          </p:cNvPr>
          <p:cNvSpPr/>
          <p:nvPr/>
        </p:nvSpPr>
        <p:spPr>
          <a:xfrm>
            <a:off x="1260362" y="5308849"/>
            <a:ext cx="4001450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Do, 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27. Aug – Triumph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in CHRISTUS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2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4" grpId="0" animBg="1"/>
      <p:bldP spid="16" grpId="0" uiExpand="1" build="p" animBg="1"/>
      <p:bldP spid="18" grpId="0" uiExpand="1" build="p" animBg="1"/>
      <p:bldP spid="20" grpId="0" uiExpand="1" build="p" animBg="1"/>
      <p:bldP spid="21" grpId="0" uiExpand="1" build="p" animBg="1"/>
      <p:bldP spid="22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3497179" y="0"/>
            <a:ext cx="869482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GOTTES TROST IM LEID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1383632" y="633323"/>
            <a:ext cx="10805606" cy="1269578"/>
          </a:xfrm>
          <a:prstGeom prst="rect">
            <a:avLst/>
          </a:prstGeom>
          <a:solidFill>
            <a:srgbClr val="7030A0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endParaRPr lang="en" sz="105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algn="ctr"/>
            <a: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 uns tröstet in aller unserer Bedrängnis, damit wir auch trösten können, </a:t>
            </a:r>
            <a:br>
              <a:rPr lang="de-DE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 in allerlei Bedrängnis sind, mit dem Trost, mit dem wir selber getröstet werden von GOTT.</a:t>
            </a:r>
            <a: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1:</a:t>
            </a:r>
            <a:r>
              <a:rPr lang="en" sz="1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4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)</a:t>
            </a:r>
          </a:p>
          <a:p>
            <a:pPr algn="ctr"/>
            <a:endParaRPr lang="en" sz="10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195586" y="1807813"/>
            <a:ext cx="6603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Der 2. Brief an die Korinther ist der Brief, in dem Paulus am ausführlichsten über den Trost spricht. </a:t>
            </a:r>
            <a:br>
              <a:rPr lang="de-DE" sz="2000" b="1" dirty="0"/>
            </a:br>
            <a:r>
              <a:rPr lang="de-DE" sz="2000" b="1" dirty="0"/>
              <a:t>Die Gemeinde durchlebte eine schwere Zeit. </a:t>
            </a:r>
            <a:br>
              <a:rPr lang="de-DE" sz="2000" b="1" dirty="0"/>
            </a:br>
            <a:r>
              <a:rPr lang="de-DE" sz="2000" b="1" dirty="0"/>
              <a:t>Der 1. Brief an sie hatte sie in Traurigkeit gestürzt.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6798771" y="3593187"/>
            <a:ext cx="5076397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200" b="1" dirty="0"/>
              <a:t>Er selbst hatte Zeiten durchgemacht, </a:t>
            </a:r>
            <a:br>
              <a:rPr lang="de-DE" sz="2200" b="1" dirty="0"/>
            </a:br>
            <a:r>
              <a:rPr lang="de-DE" sz="2200" b="1" dirty="0"/>
              <a:t>in denen sein eigenes Leben in Gefahr war und er dadurch entmutigt wurde </a:t>
            </a:r>
            <a:br>
              <a:rPr lang="de-DE" sz="2200" b="1" dirty="0"/>
            </a:br>
            <a:r>
              <a:rPr lang="de-DE" sz="2200" b="1" dirty="0"/>
              <a:t>(2. Kor. 1,8-10). </a:t>
            </a:r>
          </a:p>
          <a:p>
            <a:pPr algn="ctr">
              <a:spcBef>
                <a:spcPts val="600"/>
              </a:spcBef>
            </a:pPr>
            <a:r>
              <a:rPr lang="de-DE" sz="2200" b="1" dirty="0"/>
              <a:t>Aber GOTT hatte ihn getröstet</a:t>
            </a:r>
            <a:br>
              <a:rPr lang="de-DE" sz="2200" b="1" dirty="0"/>
            </a:br>
            <a:r>
              <a:rPr lang="de-DE" sz="2200" b="1" dirty="0"/>
              <a:t>und nun gibt er diesen Trost </a:t>
            </a:r>
            <a:br>
              <a:rPr lang="de-DE" sz="2200" b="1" dirty="0"/>
            </a:br>
            <a:r>
              <a:rPr lang="de-DE" sz="2200" b="1" dirty="0"/>
              <a:t>an die Gemeinde weiter </a:t>
            </a:r>
            <a:br>
              <a:rPr lang="de-DE" sz="2200" b="1" dirty="0"/>
            </a:br>
            <a:r>
              <a:rPr lang="de-DE" sz="2200" b="1" dirty="0"/>
              <a:t>(2. Kor. 1,6).</a:t>
            </a:r>
            <a:endParaRPr lang="en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6798771" y="1807813"/>
            <a:ext cx="526837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Aber diese Trauer war "gottgefällig" und führte sie zur Reue (2. Kor. 7,10).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Paulus wollte also nicht, dass diese Trauer sie überwältigt, sondern vielmehr,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dass sie getröstet werden.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F75E3795-0FAB-AF36-529A-F328D294D289}"/>
              </a:ext>
            </a:extLst>
          </p:cNvPr>
          <p:cNvSpPr/>
          <p:nvPr/>
        </p:nvSpPr>
        <p:spPr>
          <a:xfrm>
            <a:off x="89284" y="59326"/>
            <a:ext cx="3022885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23. Aug – Danksagung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4966" y="2803485"/>
            <a:ext cx="6299167" cy="405451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  <p:bldP spid="4" grpId="0"/>
      <p:bldP spid="6" grpId="0"/>
      <p:bldP spid="2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CCC6C6-A394-4B69-DE6E-94302EF68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E38D3D7-A1E7-397D-28DE-092716F7E10B}"/>
              </a:ext>
            </a:extLst>
          </p:cNvPr>
          <p:cNvSpPr txBox="1"/>
          <p:nvPr/>
        </p:nvSpPr>
        <p:spPr>
          <a:xfrm>
            <a:off x="3497179" y="0"/>
            <a:ext cx="6007768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GOTTES TROST IM LEID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4775516-9130-D9BB-7803-F6F5E63EC295}"/>
              </a:ext>
            </a:extLst>
          </p:cNvPr>
          <p:cNvSpPr txBox="1"/>
          <p:nvPr/>
        </p:nvSpPr>
        <p:spPr>
          <a:xfrm>
            <a:off x="890337" y="636096"/>
            <a:ext cx="10613101" cy="1269578"/>
          </a:xfrm>
          <a:prstGeom prst="rect">
            <a:avLst/>
          </a:prstGeom>
          <a:solidFill>
            <a:srgbClr val="7030A0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endParaRPr lang="en" sz="105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algn="ctr"/>
            <a: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 uns tröstet in aller unserer Bedrängnis, damit wir auch trösten können, </a:t>
            </a:r>
            <a:br>
              <a:rPr lang="de-DE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 in allerlei Bedrängnis sind, mit dem Trost, mit dem wir selber getröstet werden von GOTT.</a:t>
            </a:r>
            <a: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b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1:</a:t>
            </a:r>
            <a:r>
              <a:rPr lang="en" sz="1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4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)</a:t>
            </a:r>
            <a:b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endParaRPr lang="en" sz="10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F647EB5-99DF-F909-6C71-4EAD2CB92B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4385824"/>
              </p:ext>
            </p:extLst>
          </p:nvPr>
        </p:nvGraphicFramePr>
        <p:xfrm>
          <a:off x="568442" y="1893391"/>
          <a:ext cx="10143869" cy="4808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C54920EE-0517-07C0-0675-18692A9EB9F7}"/>
              </a:ext>
            </a:extLst>
          </p:cNvPr>
          <p:cNvSpPr/>
          <p:nvPr/>
        </p:nvSpPr>
        <p:spPr>
          <a:xfrm>
            <a:off x="89284" y="59326"/>
            <a:ext cx="3022885" cy="554536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23. Aug – Danksagung</a:t>
            </a:r>
          </a:p>
        </p:txBody>
      </p:sp>
    </p:spTree>
    <p:extLst>
      <p:ext uri="{BB962C8B-B14F-4D97-AF65-F5344CB8AC3E}">
        <p14:creationId xmlns:p14="http://schemas.microsoft.com/office/powerpoint/2010/main" val="290180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3317180" y="0"/>
            <a:ext cx="8874820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HEILIG UND WAHRHAFTIG </a:t>
            </a:r>
            <a:br>
              <a:rPr lang="en" sz="4400" b="1" dirty="0">
                <a:ln/>
                <a:solidFill>
                  <a:schemeClr val="accent3"/>
                </a:solidFill>
              </a:rPr>
            </a:br>
            <a:r>
              <a:rPr lang="en" sz="4400" b="1" dirty="0">
                <a:ln/>
                <a:solidFill>
                  <a:schemeClr val="accent3"/>
                </a:solidFill>
              </a:rPr>
              <a:t>IM GEISTLICHEN DIENST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132875" y="1420404"/>
            <a:ext cx="1192625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Denn dies ist unser Ruhm, das Zeugnis unseres Gewissens,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dass wir in Redlichkeit und göttlicher Lauterkeit, nicht in fleischlicher Weisheit,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sondern in der Gnade GOTTES unser Leben in der Welt geführt haben und das vor allem bei euch.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(2. Kor 1:12)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32875" y="2482942"/>
            <a:ext cx="6424336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200" b="1" dirty="0"/>
              <a:t>Manche Menschen blickten auf Paulus herab </a:t>
            </a:r>
            <a:br>
              <a:rPr lang="de-DE" sz="2200" b="1" dirty="0"/>
            </a:br>
            <a:r>
              <a:rPr lang="de-DE" sz="2200" b="1" dirty="0"/>
              <a:t>und warfen ihm vor, schwach </a:t>
            </a:r>
            <a:br>
              <a:rPr lang="de-DE" sz="2200" b="1" dirty="0"/>
            </a:br>
            <a:r>
              <a:rPr lang="de-DE" sz="2200" b="1" dirty="0"/>
              <a:t>und unentschlossen zu sein (2. Kor. 10,10). </a:t>
            </a:r>
          </a:p>
          <a:p>
            <a:pPr>
              <a:spcBef>
                <a:spcPts val="600"/>
              </a:spcBef>
            </a:pPr>
            <a:r>
              <a:rPr lang="de-DE" sz="2200" b="1" dirty="0"/>
              <a:t>Aus diesem Grund und damit sein Rat </a:t>
            </a:r>
            <a:br>
              <a:rPr lang="de-DE" sz="2200" b="1" dirty="0"/>
            </a:br>
            <a:r>
              <a:rPr lang="de-DE" sz="2200" b="1" dirty="0"/>
              <a:t>auch angenommen würde, </a:t>
            </a:r>
            <a:br>
              <a:rPr lang="de-DE" sz="2200" b="1" dirty="0"/>
            </a:br>
            <a:r>
              <a:rPr lang="de-DE" sz="2200" b="1" dirty="0"/>
              <a:t>musste sich der Apostel gegen solche Anschuldigungen verteidigen.</a:t>
            </a:r>
            <a:endParaRPr lang="en" sz="22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7211" y="2557099"/>
            <a:ext cx="5389292" cy="301543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457727" y="5022099"/>
            <a:ext cx="82170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400" b="1" dirty="0">
                <a:solidFill>
                  <a:prstClr val="black"/>
                </a:solidFill>
              </a:rPr>
              <a:t>Als Mensch hielt er sich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für unbedeutend (Eph. 3,8).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Aber durch GOTTES Gnade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konnte er sich mit reinem Gewissen rühmen (2. Kor. 1,12).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D3ABA94B-501F-7FA5-AF1B-3DFF0BCA81AC}"/>
              </a:ext>
            </a:extLst>
          </p:cNvPr>
          <p:cNvSpPr/>
          <p:nvPr/>
        </p:nvSpPr>
        <p:spPr>
          <a:xfrm>
            <a:off x="49182" y="24168"/>
            <a:ext cx="3267998" cy="826063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24.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Redlichkeit und Lauterkeit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2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B5025-17BB-8D5A-5DFB-2C57A8F57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2F5EECE-6CCB-66ED-0B5B-9ECFBDAB16D5}"/>
              </a:ext>
            </a:extLst>
          </p:cNvPr>
          <p:cNvSpPr txBox="1"/>
          <p:nvPr/>
        </p:nvSpPr>
        <p:spPr>
          <a:xfrm>
            <a:off x="5630972" y="3109397"/>
            <a:ext cx="62684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/>
              <a:t>Er und seine Mitstreiter </a:t>
            </a:r>
            <a:br>
              <a:rPr lang="de-DE" sz="2800" b="1" dirty="0"/>
            </a:br>
            <a:r>
              <a:rPr lang="de-DE" sz="2800" b="1" dirty="0"/>
              <a:t>konnten mit Zuversicht sagen, </a:t>
            </a:r>
            <a:br>
              <a:rPr lang="de-DE" sz="2800" b="1" dirty="0"/>
            </a:br>
            <a:r>
              <a:rPr lang="de-DE" sz="2800" b="1" dirty="0"/>
              <a:t>dass sein Verhalten </a:t>
            </a:r>
            <a:br>
              <a:rPr lang="de-DE" sz="2800" b="1" dirty="0"/>
            </a:br>
            <a:r>
              <a:rPr lang="de-DE" sz="2800" b="1" dirty="0"/>
              <a:t>heilig und aufrichtig [rein] war, sowohl innerhalb als auch außerhalb der Gemeinde.</a:t>
            </a:r>
            <a:endParaRPr lang="en" sz="28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FC42A71-0C04-5CB8-10AF-4330999917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574" y="2436067"/>
            <a:ext cx="5073510" cy="3965886"/>
          </a:xfrm>
          <a:prstGeom prst="rect">
            <a:avLst/>
          </a:prstGeom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81EB951E-3AA8-CBCE-7FE5-100E173B5864}"/>
              </a:ext>
            </a:extLst>
          </p:cNvPr>
          <p:cNvSpPr/>
          <p:nvPr/>
        </p:nvSpPr>
        <p:spPr>
          <a:xfrm>
            <a:off x="49182" y="24168"/>
            <a:ext cx="3267998" cy="826063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24.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Redlichkeit und Lauterkeit</a:t>
            </a:r>
          </a:p>
        </p:txBody>
      </p:sp>
      <p:sp>
        <p:nvSpPr>
          <p:cNvPr id="9" name="CuadroTexto 2">
            <a:extLst>
              <a:ext uri="{FF2B5EF4-FFF2-40B4-BE49-F238E27FC236}">
                <a16:creationId xmlns:a16="http://schemas.microsoft.com/office/drawing/2014/main" id="{82F0F08C-7F85-BA3E-F9ED-F3ACD90F3B18}"/>
              </a:ext>
            </a:extLst>
          </p:cNvPr>
          <p:cNvSpPr txBox="1"/>
          <p:nvPr/>
        </p:nvSpPr>
        <p:spPr>
          <a:xfrm>
            <a:off x="3317180" y="0"/>
            <a:ext cx="8874820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HEILIG UND WAHRHAFTIG </a:t>
            </a:r>
            <a:br>
              <a:rPr lang="en" sz="4400" b="1" dirty="0">
                <a:ln/>
                <a:solidFill>
                  <a:schemeClr val="accent3"/>
                </a:solidFill>
              </a:rPr>
            </a:br>
            <a:r>
              <a:rPr lang="en" sz="4400" b="1" dirty="0">
                <a:ln/>
                <a:solidFill>
                  <a:schemeClr val="accent3"/>
                </a:solidFill>
              </a:rPr>
              <a:t>IM GEISTLICHEN DIENST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6E1C8A84-2946-F27C-1A74-A75F32C61595}"/>
              </a:ext>
            </a:extLst>
          </p:cNvPr>
          <p:cNvSpPr txBox="1"/>
          <p:nvPr/>
        </p:nvSpPr>
        <p:spPr>
          <a:xfrm>
            <a:off x="132875" y="1420404"/>
            <a:ext cx="1192625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Denn dies ist unser Ruhm, das Zeugnis unseres Gewissens,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dass wir in Redlichkeit und göttlicher Lauterkeit, nicht in fleischlicher Weisheit,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sondern in der Gnade GOTTES unser Leben in der Welt geführt haben und das vor allem bei euch.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(2. Kor 1:12)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4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2069</Words>
  <Application>Microsoft Office PowerPoint</Application>
  <PresentationFormat>Panorámica</PresentationFormat>
  <Paragraphs>122</Paragraphs>
  <Slides>20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Aptos Display</vt:lpstr>
      <vt:lpstr>Constantia</vt:lpstr>
      <vt:lpstr>Candara</vt:lpstr>
      <vt:lpstr>Aptos</vt:lpstr>
      <vt:lpstr>Aptos Light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90</cp:revision>
  <dcterms:created xsi:type="dcterms:W3CDTF">2026-07-22T06:08:40Z</dcterms:created>
  <dcterms:modified xsi:type="dcterms:W3CDTF">2026-08-24T07:12:07Z</dcterms:modified>
</cp:coreProperties>
</file>