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57" r:id="rId3"/>
    <p:sldId id="258" r:id="rId4"/>
    <p:sldId id="264" r:id="rId5"/>
    <p:sldId id="265" r:id="rId6"/>
    <p:sldId id="267" r:id="rId7"/>
    <p:sldId id="263" r:id="rId8"/>
    <p:sldId id="268" r:id="rId9"/>
    <p:sldId id="270" r:id="rId1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7F1C"/>
    <a:srgbClr val="8F952B"/>
    <a:srgbClr val="A94861"/>
    <a:srgbClr val="2D4DA1"/>
    <a:srgbClr val="F88936"/>
    <a:srgbClr val="F775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94660"/>
  </p:normalViewPr>
  <p:slideViewPr>
    <p:cSldViewPr snapToGrid="0">
      <p:cViewPr varScale="1">
        <p:scale>
          <a:sx n="101" d="100"/>
          <a:sy n="101" d="100"/>
        </p:scale>
        <p:origin x="84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8622F6-5BB6-57ED-73ED-5352B59B8D4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74FA8C3-29C5-D79C-9F71-A9BB96697B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4C329B-D6DE-AAEE-158B-A7E4F7E06896}"/>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5" name="Marcador de pie de página 4">
            <a:extLst>
              <a:ext uri="{FF2B5EF4-FFF2-40B4-BE49-F238E27FC236}">
                <a16:creationId xmlns:a16="http://schemas.microsoft.com/office/drawing/2014/main" id="{0277D76D-D8B6-99AA-F99B-C6B96FCF676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A566132-5458-A0F9-D2D7-BFD8A86106DA}"/>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400675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518344-1C88-F38A-4F4C-3F2093EE2C9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9F02E84-CCD0-793A-5DD8-7C9190BD997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F984120-4002-D144-5CDD-1D4966287A3E}"/>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5" name="Marcador de pie de página 4">
            <a:extLst>
              <a:ext uri="{FF2B5EF4-FFF2-40B4-BE49-F238E27FC236}">
                <a16:creationId xmlns:a16="http://schemas.microsoft.com/office/drawing/2014/main" id="{FD63058F-1A7F-B01A-3DB0-3B64627140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1255FD4-1F6D-03FD-7360-E75C4185FFA9}"/>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368841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524B9E1-C78D-FF2D-499F-71898D62C89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B184D10-FB66-46D2-946A-E63317561D4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0ED24A1-1A8B-FFC9-0E1C-680994B83203}"/>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5" name="Marcador de pie de página 4">
            <a:extLst>
              <a:ext uri="{FF2B5EF4-FFF2-40B4-BE49-F238E27FC236}">
                <a16:creationId xmlns:a16="http://schemas.microsoft.com/office/drawing/2014/main" id="{A17603EA-7362-4FE1-2645-6E42ABA2871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2C4571F-2B2B-79AE-04F5-3F62473FAB0B}"/>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251830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03B3C1-965F-8994-E933-2E31599D758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9CF727C-96F5-7BBA-816D-55F2C74B051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132E7CB-BE81-59CC-0AA2-02C6958196A3}"/>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5" name="Marcador de pie de página 4">
            <a:extLst>
              <a:ext uri="{FF2B5EF4-FFF2-40B4-BE49-F238E27FC236}">
                <a16:creationId xmlns:a16="http://schemas.microsoft.com/office/drawing/2014/main" id="{57214DEF-8F8C-69AA-6B4E-050E3C4E36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D87C1E-487E-F63C-8EF4-E9CDB8CC5178}"/>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114567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7590C9-8BB0-8EAF-F413-5D4E7784BC6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26E5A5A-AF51-C626-DA8C-E0A57295BE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9E81198-EE7F-C885-48ED-483D4B16A650}"/>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5" name="Marcador de pie de página 4">
            <a:extLst>
              <a:ext uri="{FF2B5EF4-FFF2-40B4-BE49-F238E27FC236}">
                <a16:creationId xmlns:a16="http://schemas.microsoft.com/office/drawing/2014/main" id="{ACF05044-295A-EB74-A9B5-D25D4F1E5C2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FB9AB20-22D0-53CC-E813-6EDD8AD0617D}"/>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120754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A0013D-8BEF-15DC-F280-4E83C66CAB3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349DB07-1C76-5868-6AB9-EF722F65374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EA120C7-F368-3979-1E8A-1777A3E9BB7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564A233-1B8B-2737-E71D-EEE04547C2C9}"/>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6" name="Marcador de pie de página 5">
            <a:extLst>
              <a:ext uri="{FF2B5EF4-FFF2-40B4-BE49-F238E27FC236}">
                <a16:creationId xmlns:a16="http://schemas.microsoft.com/office/drawing/2014/main" id="{9D81B2BA-C856-1D05-B9E4-F9BCA387A08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CE09A73-3A7B-3900-2DBD-F2C5B2463BF3}"/>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403653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B80742-2484-7469-3D75-0F5AF88C506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800C80-EA52-D154-5941-B2DDF0B53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7E5219C-C077-DA30-92DB-32D0907AE80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043D65A-FC0A-725D-534E-F4171AF510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F7EEC84-8FB8-52C4-8562-0A13933DB7F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1DC113B-D091-78E7-1B18-1B44F8B8939D}"/>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8" name="Marcador de pie de página 7">
            <a:extLst>
              <a:ext uri="{FF2B5EF4-FFF2-40B4-BE49-F238E27FC236}">
                <a16:creationId xmlns:a16="http://schemas.microsoft.com/office/drawing/2014/main" id="{7D100736-97F4-332D-9A59-B38B09CCE6F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103F2FA-FFD1-7AD1-646B-FEA9AC2BDA7A}"/>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208567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CAB166-373A-F464-7E4B-0E6652C6893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23A8B7B-B374-D36B-894A-677D1F089E25}"/>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4" name="Marcador de pie de página 3">
            <a:extLst>
              <a:ext uri="{FF2B5EF4-FFF2-40B4-BE49-F238E27FC236}">
                <a16:creationId xmlns:a16="http://schemas.microsoft.com/office/drawing/2014/main" id="{3D478F7B-A4A7-B99C-6E57-DA9AE5AF810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0232EC2-66B2-E2BF-DF8B-59B63ED44A25}"/>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258605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2651BFD-966B-3C8F-8E53-661F921DF8A7}"/>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3" name="Marcador de pie de página 2">
            <a:extLst>
              <a:ext uri="{FF2B5EF4-FFF2-40B4-BE49-F238E27FC236}">
                <a16:creationId xmlns:a16="http://schemas.microsoft.com/office/drawing/2014/main" id="{40B26F6A-99E1-1221-5783-F18C0FDE90E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7443269-CED3-6FD5-7AC6-43645CA8B959}"/>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33969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633180-909E-2F1C-4882-BF9694CC6BB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9E6B7AF-1F47-3365-CF4E-99DCC1DF19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B326F6-86ED-F6D2-4C4A-05170E697C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D822789-18FF-3F11-E69A-BCBB809BE3C1}"/>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6" name="Marcador de pie de página 5">
            <a:extLst>
              <a:ext uri="{FF2B5EF4-FFF2-40B4-BE49-F238E27FC236}">
                <a16:creationId xmlns:a16="http://schemas.microsoft.com/office/drawing/2014/main" id="{A75238D6-E434-0134-8D25-853094F526E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8725950-02CC-D532-6C0C-723D066B4528}"/>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44083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EC3B0D-1F66-AB8C-E27B-A31A85CDD0A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9A5C767-09D0-3AF7-F791-2DC3E85A29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682FC1D-7F02-689A-A701-F001ECFDCF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D7F7F94-77F6-8048-D4B7-6FD3D04AECEC}"/>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6" name="Marcador de pie de página 5">
            <a:extLst>
              <a:ext uri="{FF2B5EF4-FFF2-40B4-BE49-F238E27FC236}">
                <a16:creationId xmlns:a16="http://schemas.microsoft.com/office/drawing/2014/main" id="{FC008F7C-5D42-32D8-C217-55B8962BA50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1B33F8B-1F2A-BDF6-B792-4F741E7ECB00}"/>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38667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94CF9C3-D1B6-30C9-3C7C-0AC65CDC64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216CE7-18D2-862F-D0E8-F66F7A9648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804D437-1230-6454-E35C-EE1CD64AAE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DC5D7AF-13CF-4EE7-B87E-27E15A0A2CBF}" type="datetimeFigureOut">
              <a:rPr lang="es-ES" smtClean="0"/>
              <a:t>08/06/2026</a:t>
            </a:fld>
            <a:endParaRPr lang="es-ES"/>
          </a:p>
        </p:txBody>
      </p:sp>
      <p:sp>
        <p:nvSpPr>
          <p:cNvPr id="5" name="Marcador de pie de página 4">
            <a:extLst>
              <a:ext uri="{FF2B5EF4-FFF2-40B4-BE49-F238E27FC236}">
                <a16:creationId xmlns:a16="http://schemas.microsoft.com/office/drawing/2014/main" id="{DF355DFF-ACDB-7053-85DD-9C653E90F9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8ADD5D8-0E77-1A6D-CC70-E643B3C9F2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5C53F51-3374-4B64-A0A6-9C98436C83CD}" type="slidenum">
              <a:rPr lang="es-ES" smtClean="0"/>
              <a:t>‹Nº›</a:t>
            </a:fld>
            <a:endParaRPr lang="es-ES"/>
          </a:p>
        </p:txBody>
      </p:sp>
    </p:spTree>
    <p:extLst>
      <p:ext uri="{BB962C8B-B14F-4D97-AF65-F5344CB8AC3E}">
        <p14:creationId xmlns:p14="http://schemas.microsoft.com/office/powerpoint/2010/main" val="365726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4185DF8-AA2D-B414-4F0C-E593E15EBDA1}"/>
              </a:ext>
            </a:extLst>
          </p:cNvPr>
          <p:cNvSpPr txBox="1"/>
          <p:nvPr/>
        </p:nvSpPr>
        <p:spPr>
          <a:xfrm>
            <a:off x="333375" y="161925"/>
            <a:ext cx="3276600" cy="2554545"/>
          </a:xfrm>
          <a:prstGeom prst="rect">
            <a:avLst/>
          </a:prstGeom>
          <a:noFill/>
        </p:spPr>
        <p:txBody>
          <a:bodyPr wrap="square" rtlCol="0">
            <a:spAutoFit/>
            <a:scene3d>
              <a:camera prst="orthographicFront"/>
              <a:lightRig rig="brightRoom" dir="t"/>
            </a:scene3d>
            <a:sp3d extrusionH="57150" contourW="19050">
              <a:bevelT w="38100" h="38100" prst="angle"/>
              <a:contourClr>
                <a:srgbClr val="F77510"/>
              </a:contourClr>
            </a:sp3d>
          </a:bodyPr>
          <a:lstStyle/>
          <a:p>
            <a:pPr algn="ctr"/>
            <a:r>
              <a:rPr lang="es-ES" sz="8000" b="1" dirty="0" err="1">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SIEHE</a:t>
            </a:r>
            <a:r>
              <a:rPr lang="es-ES" sz="80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 JESUS</a:t>
            </a:r>
          </a:p>
        </p:txBody>
      </p:sp>
      <p:sp>
        <p:nvSpPr>
          <p:cNvPr id="3" name="CuadroTexto 2">
            <a:extLst>
              <a:ext uri="{FF2B5EF4-FFF2-40B4-BE49-F238E27FC236}">
                <a16:creationId xmlns:a16="http://schemas.microsoft.com/office/drawing/2014/main" id="{A5108331-990B-F221-B6A6-5C26D9286D2F}"/>
              </a:ext>
            </a:extLst>
          </p:cNvPr>
          <p:cNvSpPr txBox="1"/>
          <p:nvPr/>
        </p:nvSpPr>
        <p:spPr>
          <a:xfrm>
            <a:off x="7820025" y="6067425"/>
            <a:ext cx="4229100" cy="646331"/>
          </a:xfrm>
          <a:prstGeom prst="rect">
            <a:avLst/>
          </a:prstGeom>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de-DE" b="1" dirty="0"/>
              <a:t>Ellen G. Whites Vision, aufgezeichnet in „Frühe Schriften“, S. 71-72</a:t>
            </a:r>
            <a:endParaRPr lang="es-ES" b="1" dirty="0"/>
          </a:p>
        </p:txBody>
      </p:sp>
    </p:spTree>
    <p:extLst>
      <p:ext uri="{BB962C8B-B14F-4D97-AF65-F5344CB8AC3E}">
        <p14:creationId xmlns:p14="http://schemas.microsoft.com/office/powerpoint/2010/main" val="288712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DE6D76B-75F9-EED7-D569-786DD12206D2}"/>
              </a:ext>
            </a:extLst>
          </p:cNvPr>
          <p:cNvSpPr txBox="1"/>
          <p:nvPr/>
        </p:nvSpPr>
        <p:spPr>
          <a:xfrm>
            <a:off x="4962525" y="-37465"/>
            <a:ext cx="7215750" cy="1015663"/>
          </a:xfrm>
          <a:prstGeom prst="rect">
            <a:avLst/>
          </a:prstGeom>
          <a:noFill/>
        </p:spPr>
        <p:txBody>
          <a:bodyPr wrap="square">
            <a:spAutoFit/>
          </a:bodyPr>
          <a:lstStyle/>
          <a:p>
            <a:r>
              <a:rPr lang="de-DE" sz="2000" b="1" dirty="0"/>
              <a:t> Ich schien in tiefster Verzweiflung dazusitzen und, das Gesicht mit den Händen bedeckt, folgende Betrachtungen anzustellen:</a:t>
            </a:r>
            <a:endParaRPr lang="es-ES" sz="2000" b="1" dirty="0"/>
          </a:p>
        </p:txBody>
      </p:sp>
      <p:pic>
        <p:nvPicPr>
          <p:cNvPr id="7" name="Imagen 6">
            <a:extLst>
              <a:ext uri="{FF2B5EF4-FFF2-40B4-BE49-F238E27FC236}">
                <a16:creationId xmlns:a16="http://schemas.microsoft.com/office/drawing/2014/main" id="{2D1DECF4-071F-B432-B676-ACA5D4894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699" y="3590925"/>
            <a:ext cx="5578259" cy="3181351"/>
          </a:xfrm>
          <a:prstGeom prst="roundRect">
            <a:avLst>
              <a:gd name="adj" fmla="val 351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a:extLst>
              <a:ext uri="{FF2B5EF4-FFF2-40B4-BE49-F238E27FC236}">
                <a16:creationId xmlns:a16="http://schemas.microsoft.com/office/drawing/2014/main" id="{747C51A9-6A4A-777F-824F-81CC2848B77A}"/>
              </a:ext>
            </a:extLst>
          </p:cNvPr>
          <p:cNvPicPr>
            <a:picLocks noChangeAspect="1"/>
          </p:cNvPicPr>
          <p:nvPr/>
        </p:nvPicPr>
        <p:blipFill rotWithShape="1">
          <a:blip r:embed="rId4">
            <a:extLst>
              <a:ext uri="{28A0092B-C50C-407E-A947-70E740481C1C}">
                <a14:useLocalDpi xmlns:a14="http://schemas.microsoft.com/office/drawing/2010/main" val="0"/>
              </a:ext>
            </a:extLst>
          </a:blip>
          <a:srcRect l="17308" t="275" r="8964" b="497"/>
          <a:stretch>
            <a:fillRect/>
          </a:stretch>
        </p:blipFill>
        <p:spPr>
          <a:xfrm>
            <a:off x="266699" y="85724"/>
            <a:ext cx="4514851" cy="3391473"/>
          </a:xfrm>
          <a:prstGeom prst="roundRect">
            <a:avLst>
              <a:gd name="adj" fmla="val 315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CuadroTexto 10">
            <a:extLst>
              <a:ext uri="{FF2B5EF4-FFF2-40B4-BE49-F238E27FC236}">
                <a16:creationId xmlns:a16="http://schemas.microsoft.com/office/drawing/2014/main" id="{BA8A3A6B-A310-243F-2A60-A8096C402017}"/>
              </a:ext>
            </a:extLst>
          </p:cNvPr>
          <p:cNvSpPr txBox="1"/>
          <p:nvPr/>
        </p:nvSpPr>
        <p:spPr>
          <a:xfrm>
            <a:off x="4962525" y="2019836"/>
            <a:ext cx="7215750" cy="1631216"/>
          </a:xfrm>
          <a:prstGeom prst="rect">
            <a:avLst/>
          </a:prstGeom>
          <a:noFill/>
        </p:spPr>
        <p:txBody>
          <a:bodyPr wrap="square">
            <a:spAutoFit/>
          </a:bodyPr>
          <a:lstStyle/>
          <a:p>
            <a:r>
              <a:rPr lang="de-DE" sz="2000" b="1" dirty="0"/>
              <a:t>Da öffnete sich die Tür, und eine Person, herrlich von Gestalt und Aussehen,  trat ein. Sie blickte mich mitleidig an und sagte: „Möchtest du Jesus gerne sehen? Er ist hier, und wenn du willst, kannst du ihn sehen. Nimm alles, was du hast, und folge mir!“</a:t>
            </a:r>
            <a:endParaRPr lang="es-ES" sz="2000" b="1" dirty="0"/>
          </a:p>
        </p:txBody>
      </p:sp>
      <p:pic>
        <p:nvPicPr>
          <p:cNvPr id="13" name="Imagen 12">
            <a:extLst>
              <a:ext uri="{FF2B5EF4-FFF2-40B4-BE49-F238E27FC236}">
                <a16:creationId xmlns:a16="http://schemas.microsoft.com/office/drawing/2014/main" id="{2D3E64D6-63D3-B07A-FB14-3BE194E25F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7041" y="3590924"/>
            <a:ext cx="5578260" cy="3181352"/>
          </a:xfrm>
          <a:prstGeom prst="roundRect">
            <a:avLst>
              <a:gd name="adj" fmla="val 382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4B0A73A5-811F-7F6C-A1D0-ED7DF891C878}"/>
              </a:ext>
            </a:extLst>
          </p:cNvPr>
          <p:cNvSpPr txBox="1"/>
          <p:nvPr/>
        </p:nvSpPr>
        <p:spPr>
          <a:xfrm>
            <a:off x="4962525" y="837297"/>
            <a:ext cx="7215750" cy="1323439"/>
          </a:xfrm>
          <a:prstGeom prst="rect">
            <a:avLst/>
          </a:prstGeom>
          <a:noFill/>
        </p:spPr>
        <p:txBody>
          <a:bodyPr wrap="square">
            <a:spAutoFit/>
          </a:bodyPr>
          <a:lstStyle/>
          <a:p>
            <a:pPr lvl="0">
              <a:defRPr/>
            </a:pPr>
            <a:r>
              <a:rPr lang="de-DE" sz="2000" b="1" dirty="0">
                <a:solidFill>
                  <a:prstClr val="black"/>
                </a:solidFill>
              </a:rPr>
              <a:t>Wenn Jesus auf Erden wäre, würde ich zu ihm gehen, mich ihm zu Füßen werfen und ihm all meine Leiden erzählen. Er würde sich nicht von mir abwenden, er würde Erbarmen mit mir haben, und ich würde ihn lieben und ihm immer dienen.</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152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outVertical)">
                                      <p:cBhvr>
                                        <p:cTn id="25" dur="500"/>
                                        <p:tgtEl>
                                          <p:spTgt spid="1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66F61FF-1B11-E74A-34F6-B0756E4FAA8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5570534-534B-AE8F-52ED-B004424BE567}"/>
              </a:ext>
            </a:extLst>
          </p:cNvPr>
          <p:cNvSpPr txBox="1"/>
          <p:nvPr/>
        </p:nvSpPr>
        <p:spPr>
          <a:xfrm>
            <a:off x="160125" y="86475"/>
            <a:ext cx="6678826" cy="1015663"/>
          </a:xfrm>
          <a:prstGeom prst="rect">
            <a:avLst/>
          </a:prstGeom>
          <a:noFill/>
        </p:spPr>
        <p:txBody>
          <a:bodyPr wrap="square">
            <a:spAutoFit/>
          </a:bodyPr>
          <a:lstStyle/>
          <a:p>
            <a:r>
              <a:rPr lang="de-DE" sz="2000" b="1" dirty="0"/>
              <a:t>Ich hörte dies mit unaussprechlicher Freude, raffte froh meine kleine Habe, den ganzen Kram, der einem lieb und wert ist, zusammen und folgte meinem Führer.</a:t>
            </a:r>
            <a:endParaRPr lang="es-ES" sz="2000" b="1" dirty="0"/>
          </a:p>
        </p:txBody>
      </p:sp>
      <p:sp>
        <p:nvSpPr>
          <p:cNvPr id="4" name="CuadroTexto 3">
            <a:extLst>
              <a:ext uri="{FF2B5EF4-FFF2-40B4-BE49-F238E27FC236}">
                <a16:creationId xmlns:a16="http://schemas.microsoft.com/office/drawing/2014/main" id="{1ADCB49B-952D-8059-85EA-8E61FD0E2042}"/>
              </a:ext>
            </a:extLst>
          </p:cNvPr>
          <p:cNvSpPr txBox="1"/>
          <p:nvPr/>
        </p:nvSpPr>
        <p:spPr>
          <a:xfrm>
            <a:off x="292894" y="4299288"/>
            <a:ext cx="4955465" cy="707886"/>
          </a:xfrm>
          <a:prstGeom prst="rect">
            <a:avLst/>
          </a:prstGeom>
          <a:noFill/>
        </p:spPr>
        <p:txBody>
          <a:bodyPr wrap="square">
            <a:spAutoFit/>
          </a:bodyPr>
          <a:lstStyle/>
          <a:p>
            <a:r>
              <a:rPr lang="de-DE" sz="2000" b="1" dirty="0"/>
              <a:t>Er geleitete mich zu einer steilen und offenbar schwachen Treppe.</a:t>
            </a:r>
            <a:endParaRPr lang="es-ES" sz="2000" b="1" dirty="0"/>
          </a:p>
        </p:txBody>
      </p:sp>
      <p:pic>
        <p:nvPicPr>
          <p:cNvPr id="6" name="Imagen 5">
            <a:extLst>
              <a:ext uri="{FF2B5EF4-FFF2-40B4-BE49-F238E27FC236}">
                <a16:creationId xmlns:a16="http://schemas.microsoft.com/office/drawing/2014/main" id="{D14ECBF7-916F-0BDA-BDE2-FC27C9B0D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8951" y="134689"/>
            <a:ext cx="5192924" cy="2902877"/>
          </a:xfrm>
          <a:prstGeom prst="rect">
            <a:avLst/>
          </a:prstGeom>
          <a:ln w="19050" cap="sq">
            <a:solidFill>
              <a:srgbClr val="2D4DA1"/>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EDC0DE40-4DE3-A979-BA7D-A9B450092E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125" y="1089005"/>
            <a:ext cx="5622830" cy="3206770"/>
          </a:xfrm>
          <a:prstGeom prst="rect">
            <a:avLst/>
          </a:prstGeom>
          <a:ln w="19050" cap="sq">
            <a:solidFill>
              <a:srgbClr val="2D4DA1"/>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A48410FC-EF64-0AF2-8B95-A836F1A0E4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1064" y="3191589"/>
            <a:ext cx="6170811" cy="3531722"/>
          </a:xfrm>
          <a:prstGeom prst="rect">
            <a:avLst/>
          </a:prstGeom>
          <a:ln w="19050" cap="sq">
            <a:solidFill>
              <a:srgbClr val="2D4DA1"/>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09BA3DAB-0AA1-CD0F-17A9-77E878CED620}"/>
              </a:ext>
            </a:extLst>
          </p:cNvPr>
          <p:cNvSpPr txBox="1"/>
          <p:nvPr/>
        </p:nvSpPr>
        <p:spPr>
          <a:xfrm>
            <a:off x="292894" y="4911924"/>
            <a:ext cx="5568170" cy="1938992"/>
          </a:xfrm>
          <a:prstGeom prst="rect">
            <a:avLst/>
          </a:prstGeom>
          <a:noFill/>
        </p:spPr>
        <p:txBody>
          <a:bodyPr wrap="square">
            <a:spAutoFit/>
          </a:bodyPr>
          <a:lstStyle/>
          <a:p>
            <a:pPr lvl="0">
              <a:defRPr/>
            </a:pPr>
            <a:r>
              <a:rPr lang="de-DE" sz="2000" b="1" dirty="0">
                <a:solidFill>
                  <a:prstClr val="black"/>
                </a:solidFill>
              </a:rPr>
              <a:t>Als ich anfing, die Stufen hinaufzugehen, ermahnte er mich, meine Augen aufwärts gerichtet zu halten, damit ich nicht schwindlig würde und falle. Viele andere, die die Stufen hinaufstiegen, fielen, ehe sie oben angekommen waren.</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98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 calcmode="lin" valueType="num">
                                      <p:cBhvr>
                                        <p:cTn id="21" dur="500" fill="hold"/>
                                        <p:tgtEl>
                                          <p:spTgt spid="8"/>
                                        </p:tgtEl>
                                        <p:attrNameLst>
                                          <p:attrName>style.rotation</p:attrName>
                                        </p:attrNameLst>
                                      </p:cBhvr>
                                      <p:tavLst>
                                        <p:tav tm="0">
                                          <p:val>
                                            <p:fltVal val="90"/>
                                          </p:val>
                                        </p:tav>
                                        <p:tav tm="100000">
                                          <p:val>
                                            <p:fltVal val="0"/>
                                          </p:val>
                                        </p:tav>
                                      </p:tavLst>
                                    </p:anim>
                                    <p:animEffect transition="in" filter="fade">
                                      <p:cBhvr>
                                        <p:cTn id="22" dur="500"/>
                                        <p:tgtEl>
                                          <p:spTgt spid="8"/>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 calcmode="lin" valueType="num">
                                      <p:cBhvr>
                                        <p:cTn id="33" dur="500" fill="hold"/>
                                        <p:tgtEl>
                                          <p:spTgt spid="10"/>
                                        </p:tgtEl>
                                        <p:attrNameLst>
                                          <p:attrName>style.rotation</p:attrName>
                                        </p:attrNameLst>
                                      </p:cBhvr>
                                      <p:tavLst>
                                        <p:tav tm="0">
                                          <p:val>
                                            <p:fltVal val="90"/>
                                          </p:val>
                                        </p:tav>
                                        <p:tav tm="100000">
                                          <p:val>
                                            <p:fltVal val="0"/>
                                          </p:val>
                                        </p:tav>
                                      </p:tavLst>
                                    </p:anim>
                                    <p:animEffect transition="in" filter="fade">
                                      <p:cBhvr>
                                        <p:cTn id="34" dur="500"/>
                                        <p:tgtEl>
                                          <p:spTgt spid="10"/>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CF0BB97-E015-42EE-0E35-D858F5AC83C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3F0AF91-4741-CD81-0B15-2D380FC82182}"/>
              </a:ext>
            </a:extLst>
          </p:cNvPr>
          <p:cNvSpPr txBox="1"/>
          <p:nvPr/>
        </p:nvSpPr>
        <p:spPr>
          <a:xfrm>
            <a:off x="611563" y="165498"/>
            <a:ext cx="4760538" cy="707886"/>
          </a:xfrm>
          <a:prstGeom prst="rect">
            <a:avLst/>
          </a:prstGeom>
          <a:noFill/>
        </p:spPr>
        <p:txBody>
          <a:bodyPr wrap="square">
            <a:spAutoFit/>
          </a:bodyPr>
          <a:lstStyle/>
          <a:p>
            <a:r>
              <a:rPr lang="de-DE" sz="2000" b="1" dirty="0"/>
              <a:t>Endlich erreichten wir die letzte Stufe und standen vor einer Tür.</a:t>
            </a:r>
            <a:endParaRPr lang="es-ES" sz="2000" b="1" dirty="0">
              <a:effectLst/>
            </a:endParaRPr>
          </a:p>
        </p:txBody>
      </p:sp>
      <p:pic>
        <p:nvPicPr>
          <p:cNvPr id="4" name="Imagen 3">
            <a:extLst>
              <a:ext uri="{FF2B5EF4-FFF2-40B4-BE49-F238E27FC236}">
                <a16:creationId xmlns:a16="http://schemas.microsoft.com/office/drawing/2014/main" id="{682DDEF0-8A1D-D485-FADB-0D7996BEF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7452" y="46457"/>
            <a:ext cx="5826944" cy="3334918"/>
          </a:xfrm>
          <a:prstGeom prst="roundRect">
            <a:avLst>
              <a:gd name="adj" fmla="val 820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a:extLst>
              <a:ext uri="{FF2B5EF4-FFF2-40B4-BE49-F238E27FC236}">
                <a16:creationId xmlns:a16="http://schemas.microsoft.com/office/drawing/2014/main" id="{8FD1AAE7-A3D9-6366-634F-EE2E91E4FA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827" y="3457573"/>
            <a:ext cx="5826947" cy="3334919"/>
          </a:xfrm>
          <a:prstGeom prst="roundRect">
            <a:avLst>
              <a:gd name="adj" fmla="val 966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a:extLst>
              <a:ext uri="{FF2B5EF4-FFF2-40B4-BE49-F238E27FC236}">
                <a16:creationId xmlns:a16="http://schemas.microsoft.com/office/drawing/2014/main" id="{FFE07572-32E8-3C62-4D53-136AE7820C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7452" y="3457575"/>
            <a:ext cx="5826944" cy="3334918"/>
          </a:xfrm>
          <a:prstGeom prst="roundRect">
            <a:avLst>
              <a:gd name="adj" fmla="val 762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uadroTexto 4">
            <a:extLst>
              <a:ext uri="{FF2B5EF4-FFF2-40B4-BE49-F238E27FC236}">
                <a16:creationId xmlns:a16="http://schemas.microsoft.com/office/drawing/2014/main" id="{5C0217DE-01C0-E433-B29D-C23A9F87D2E4}"/>
              </a:ext>
            </a:extLst>
          </p:cNvPr>
          <p:cNvSpPr txBox="1"/>
          <p:nvPr/>
        </p:nvSpPr>
        <p:spPr>
          <a:xfrm>
            <a:off x="611563" y="1031892"/>
            <a:ext cx="4760538" cy="1323439"/>
          </a:xfrm>
          <a:prstGeom prst="rect">
            <a:avLst/>
          </a:prstGeom>
          <a:noFill/>
        </p:spPr>
        <p:txBody>
          <a:bodyPr wrap="square">
            <a:spAutoFit/>
          </a:bodyPr>
          <a:lstStyle/>
          <a:p>
            <a:r>
              <a:rPr lang="de-DE" sz="2000" b="1" dirty="0">
                <a:solidFill>
                  <a:prstClr val="black"/>
                </a:solidFill>
              </a:rPr>
              <a:t>Mein Führer wies mich an, hier alle Sachen zurückzulassen, die ich mitgebracht hatte. Ich legte sie mit Freuden nieder;</a:t>
            </a:r>
            <a:endParaRPr lang="es-ES" dirty="0"/>
          </a:p>
        </p:txBody>
      </p:sp>
      <p:sp>
        <p:nvSpPr>
          <p:cNvPr id="9" name="CuadroTexto 8">
            <a:extLst>
              <a:ext uri="{FF2B5EF4-FFF2-40B4-BE49-F238E27FC236}">
                <a16:creationId xmlns:a16="http://schemas.microsoft.com/office/drawing/2014/main" id="{B2996A8F-8F6E-6DF3-34DC-0734FE72E6C8}"/>
              </a:ext>
            </a:extLst>
          </p:cNvPr>
          <p:cNvSpPr txBox="1"/>
          <p:nvPr/>
        </p:nvSpPr>
        <p:spPr>
          <a:xfrm>
            <a:off x="611563" y="2513840"/>
            <a:ext cx="4760538" cy="707886"/>
          </a:xfrm>
          <a:prstGeom prst="rect">
            <a:avLst/>
          </a:prstGeom>
          <a:noFill/>
        </p:spPr>
        <p:txBody>
          <a:bodyPr wrap="square">
            <a:spAutoFit/>
          </a:bodyPr>
          <a:lstStyle/>
          <a:p>
            <a:r>
              <a:rPr lang="de-DE" sz="2000" b="1" dirty="0">
                <a:solidFill>
                  <a:prstClr val="black"/>
                </a:solidFill>
              </a:rPr>
              <a:t>dann öffnete er die Tür und hieß mich eintreten.</a:t>
            </a:r>
            <a:endParaRPr lang="es-ES" dirty="0"/>
          </a:p>
        </p:txBody>
      </p:sp>
    </p:spTree>
    <p:extLst>
      <p:ext uri="{BB962C8B-B14F-4D97-AF65-F5344CB8AC3E}">
        <p14:creationId xmlns:p14="http://schemas.microsoft.com/office/powerpoint/2010/main" val="277209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52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anim calcmode="lin" valueType="num">
                                      <p:cBhvr>
                                        <p:cTn id="23" dur="500" fill="hold"/>
                                        <p:tgtEl>
                                          <p:spTgt spid="6"/>
                                        </p:tgtEl>
                                        <p:attrNameLst>
                                          <p:attrName>ppt_x</p:attrName>
                                        </p:attrNameLst>
                                      </p:cBhvr>
                                      <p:tavLst>
                                        <p:tav tm="0">
                                          <p:val>
                                            <p:fltVal val="0.5"/>
                                          </p:val>
                                        </p:tav>
                                        <p:tav tm="100000">
                                          <p:val>
                                            <p:strVal val="#ppt_x"/>
                                          </p:val>
                                        </p:tav>
                                      </p:tavLst>
                                    </p:anim>
                                    <p:anim calcmode="lin" valueType="num">
                                      <p:cBhvr>
                                        <p:cTn id="24" dur="500" fill="hold"/>
                                        <p:tgtEl>
                                          <p:spTgt spid="6"/>
                                        </p:tgtEl>
                                        <p:attrNameLst>
                                          <p:attrName>ppt_y</p:attrName>
                                        </p:attrNameLst>
                                      </p:cBhvr>
                                      <p:tavLst>
                                        <p:tav tm="0">
                                          <p:val>
                                            <p:fltVal val="0.5"/>
                                          </p:val>
                                        </p:tav>
                                        <p:tav tm="100000">
                                          <p:val>
                                            <p:strVal val="#ppt_y"/>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anim calcmode="lin" valueType="num">
                                      <p:cBhvr>
                                        <p:cTn id="36" dur="500" fill="hold"/>
                                        <p:tgtEl>
                                          <p:spTgt spid="8"/>
                                        </p:tgtEl>
                                        <p:attrNameLst>
                                          <p:attrName>ppt_x</p:attrName>
                                        </p:attrNameLst>
                                      </p:cBhvr>
                                      <p:tavLst>
                                        <p:tav tm="0">
                                          <p:val>
                                            <p:fltVal val="0.5"/>
                                          </p:val>
                                        </p:tav>
                                        <p:tav tm="100000">
                                          <p:val>
                                            <p:strVal val="#ppt_x"/>
                                          </p:val>
                                        </p:tav>
                                      </p:tavLst>
                                    </p:anim>
                                    <p:anim calcmode="lin" valueType="num">
                                      <p:cBhvr>
                                        <p:cTn id="37" dur="500" fill="hold"/>
                                        <p:tgtEl>
                                          <p:spTgt spid="8"/>
                                        </p:tgtEl>
                                        <p:attrNameLst>
                                          <p:attrName>ppt_y</p:attrName>
                                        </p:attrNameLst>
                                      </p:cBhvr>
                                      <p:tavLst>
                                        <p:tav tm="0">
                                          <p:val>
                                            <p:fltVal val="0.5"/>
                                          </p:val>
                                        </p:tav>
                                        <p:tav tm="100000">
                                          <p:val>
                                            <p:strVal val="#ppt_y"/>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FB0FF99-63AB-2008-B01B-67A638A424F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950B05E-AF8B-970D-60BB-8BB85B8E81A7}"/>
              </a:ext>
            </a:extLst>
          </p:cNvPr>
          <p:cNvSpPr txBox="1"/>
          <p:nvPr/>
        </p:nvSpPr>
        <p:spPr>
          <a:xfrm>
            <a:off x="306832" y="85814"/>
            <a:ext cx="5153025" cy="3016210"/>
          </a:xfrm>
          <a:prstGeom prst="rect">
            <a:avLst/>
          </a:prstGeom>
          <a:noFill/>
        </p:spPr>
        <p:txBody>
          <a:bodyPr wrap="square">
            <a:spAutoFit/>
          </a:bodyPr>
          <a:lstStyle/>
          <a:p>
            <a:pPr>
              <a:spcBef>
                <a:spcPts val="1200"/>
              </a:spcBef>
            </a:pPr>
            <a:r>
              <a:rPr lang="de-DE" sz="2000" b="1" dirty="0"/>
              <a:t>Im nächsten Augenblick stand ich vor Jesus. Welch schönes Antlitz! Hier war kein Mißverständnis möglich; ein solch strahlender Ausdruck von Wohlwollen und Hoheit konnte keinem anderen gehören.</a:t>
            </a:r>
            <a:endParaRPr lang="es-ES" sz="2000" b="1" dirty="0">
              <a:effectLst/>
            </a:endParaRPr>
          </a:p>
          <a:p>
            <a:pPr>
              <a:spcBef>
                <a:spcPts val="1200"/>
              </a:spcBef>
            </a:pPr>
            <a:r>
              <a:rPr lang="de-DE" sz="2000" b="1" dirty="0"/>
              <a:t>Als sein Blick auf mir ruhte, wußte ich sofort, daß ihm alle Umstände meines Lebens, alle meine inneren Gedanken und Gefühle bekannt seien</a:t>
            </a:r>
            <a:r>
              <a:rPr lang="es-ES" sz="2000" b="1" dirty="0">
                <a:effectLst/>
              </a:rPr>
              <a:t>.</a:t>
            </a:r>
            <a:endParaRPr lang="es-ES" sz="2000" b="1" dirty="0"/>
          </a:p>
        </p:txBody>
      </p:sp>
      <p:sp>
        <p:nvSpPr>
          <p:cNvPr id="6" name="CuadroTexto 5">
            <a:extLst>
              <a:ext uri="{FF2B5EF4-FFF2-40B4-BE49-F238E27FC236}">
                <a16:creationId xmlns:a16="http://schemas.microsoft.com/office/drawing/2014/main" id="{206FBE42-0DB7-8B99-572F-65DF2D43DD53}"/>
              </a:ext>
            </a:extLst>
          </p:cNvPr>
          <p:cNvSpPr txBox="1"/>
          <p:nvPr/>
        </p:nvSpPr>
        <p:spPr>
          <a:xfrm>
            <a:off x="6204867" y="3895725"/>
            <a:ext cx="5463258" cy="2708434"/>
          </a:xfrm>
          <a:prstGeom prst="rect">
            <a:avLst/>
          </a:prstGeom>
          <a:noFill/>
        </p:spPr>
        <p:txBody>
          <a:bodyPr wrap="square">
            <a:spAutoFit/>
          </a:bodyPr>
          <a:lstStyle/>
          <a:p>
            <a:pPr>
              <a:spcBef>
                <a:spcPts val="1200"/>
              </a:spcBef>
            </a:pPr>
            <a:r>
              <a:rPr lang="de-DE" sz="2000" b="1" dirty="0"/>
              <a:t>Ich versuchte, mich vor seinem Blick zu schützen, da ich nicht imstande war, seine forschenden Augen zu ertragen. Er aber kam lächelnd näher, legte seine Hand auf mein Haupt und sagte: „Fürchte dich nicht!“</a:t>
            </a:r>
            <a:endParaRPr lang="es-ES" sz="2000" b="1" dirty="0"/>
          </a:p>
          <a:p>
            <a:pPr>
              <a:spcBef>
                <a:spcPts val="1200"/>
              </a:spcBef>
            </a:pPr>
            <a:r>
              <a:rPr lang="de-DE" sz="2000" b="1" dirty="0"/>
              <a:t>Der Ton seiner lieblichen Stimme durchdrang mein Herz mit einer Glückseligkeit, die ich vorher noch nie empfunden hatte</a:t>
            </a:r>
            <a:r>
              <a:rPr lang="es-ES" sz="2000" b="1" dirty="0"/>
              <a:t>.</a:t>
            </a:r>
          </a:p>
        </p:txBody>
      </p:sp>
      <p:pic>
        <p:nvPicPr>
          <p:cNvPr id="8" name="Imagen 7">
            <a:extLst>
              <a:ext uri="{FF2B5EF4-FFF2-40B4-BE49-F238E27FC236}">
                <a16:creationId xmlns:a16="http://schemas.microsoft.com/office/drawing/2014/main" id="{B7096364-4A19-FF83-97FF-10737BFFD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9622" y="123825"/>
            <a:ext cx="6279715" cy="3581400"/>
          </a:xfrm>
          <a:prstGeom prst="rect">
            <a:avLst/>
          </a:prstGeom>
          <a:ln w="38100" cap="sq">
            <a:solidFill>
              <a:srgbClr val="A94861"/>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194A7C91-89E8-7960-97BF-75C6BE552EE3}"/>
              </a:ext>
            </a:extLst>
          </p:cNvPr>
          <p:cNvPicPr>
            <a:picLocks noChangeAspect="1"/>
          </p:cNvPicPr>
          <p:nvPr/>
        </p:nvPicPr>
        <p:blipFill rotWithShape="1">
          <a:blip r:embed="rId4">
            <a:extLst>
              <a:ext uri="{28A0092B-C50C-407E-A947-70E740481C1C}">
                <a14:useLocalDpi xmlns:a14="http://schemas.microsoft.com/office/drawing/2010/main" val="0"/>
              </a:ext>
            </a:extLst>
          </a:blip>
          <a:srcRect l="7790" r="7790"/>
          <a:stretch>
            <a:fillRect/>
          </a:stretch>
        </p:blipFill>
        <p:spPr>
          <a:xfrm>
            <a:off x="232664" y="3140124"/>
            <a:ext cx="5301362" cy="3594051"/>
          </a:xfrm>
          <a:prstGeom prst="rect">
            <a:avLst/>
          </a:prstGeom>
          <a:ln w="38100" cap="sq">
            <a:solidFill>
              <a:srgbClr val="A9486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3926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ou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32"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plus(out)">
                                      <p:cBhvr>
                                        <p:cTn id="16" dur="500"/>
                                        <p:tgtEl>
                                          <p:spTgt spid="1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23EB129-DE2C-7650-2A84-40033B21FE48}"/>
              </a:ext>
            </a:extLst>
          </p:cNvPr>
          <p:cNvPicPr>
            <a:picLocks noChangeAspect="1"/>
          </p:cNvPicPr>
          <p:nvPr/>
        </p:nvPicPr>
        <p:blipFill rotWithShape="1">
          <a:blip r:embed="rId3">
            <a:extLst>
              <a:ext uri="{28A0092B-C50C-407E-A947-70E740481C1C}">
                <a14:useLocalDpi xmlns:a14="http://schemas.microsoft.com/office/drawing/2010/main" val="0"/>
              </a:ext>
            </a:extLst>
          </a:blip>
          <a:srcRect l="7056" r="7056"/>
          <a:stretch>
            <a:fillRect/>
          </a:stretch>
        </p:blipFill>
        <p:spPr>
          <a:xfrm>
            <a:off x="6246795" y="2863516"/>
            <a:ext cx="5796486" cy="3766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CuadroTexto 2">
            <a:extLst>
              <a:ext uri="{FF2B5EF4-FFF2-40B4-BE49-F238E27FC236}">
                <a16:creationId xmlns:a16="http://schemas.microsoft.com/office/drawing/2014/main" id="{64903210-EACD-AFBB-9057-E0821110AC84}"/>
              </a:ext>
            </a:extLst>
          </p:cNvPr>
          <p:cNvSpPr txBox="1"/>
          <p:nvPr/>
        </p:nvSpPr>
        <p:spPr>
          <a:xfrm>
            <a:off x="6547835" y="511400"/>
            <a:ext cx="5194406" cy="1938992"/>
          </a:xfrm>
          <a:prstGeom prst="rect">
            <a:avLst/>
          </a:prstGeom>
          <a:noFill/>
        </p:spPr>
        <p:txBody>
          <a:bodyPr wrap="square">
            <a:spAutoFit/>
          </a:bodyPr>
          <a:lstStyle/>
          <a:p>
            <a:r>
              <a:rPr lang="de-DE" sz="2400" b="1" dirty="0"/>
              <a:t>Ich war zu glücklich, um ein Wort äußern zu können. Von unbeschreiblicher Seligkeit überwältigt, sank ich zu seinen Füßen nieder.</a:t>
            </a:r>
            <a:endParaRPr lang="es-ES" sz="2400" b="1" dirty="0"/>
          </a:p>
        </p:txBody>
      </p:sp>
      <p:pic>
        <p:nvPicPr>
          <p:cNvPr id="5" name="Imagen 4">
            <a:extLst>
              <a:ext uri="{FF2B5EF4-FFF2-40B4-BE49-F238E27FC236}">
                <a16:creationId xmlns:a16="http://schemas.microsoft.com/office/drawing/2014/main" id="{67D0A2F8-F9AF-6180-577B-4D1FF41CBE15}"/>
              </a:ext>
            </a:extLst>
          </p:cNvPr>
          <p:cNvPicPr>
            <a:picLocks noChangeAspect="1"/>
          </p:cNvPicPr>
          <p:nvPr/>
        </p:nvPicPr>
        <p:blipFill rotWithShape="1">
          <a:blip r:embed="rId4">
            <a:extLst>
              <a:ext uri="{28A0092B-C50C-407E-A947-70E740481C1C}">
                <a14:useLocalDpi xmlns:a14="http://schemas.microsoft.com/office/drawing/2010/main" val="0"/>
              </a:ext>
            </a:extLst>
          </a:blip>
          <a:srcRect l="6224" r="6224"/>
          <a:stretch>
            <a:fillRect/>
          </a:stretch>
        </p:blipFill>
        <p:spPr>
          <a:xfrm>
            <a:off x="167969" y="227646"/>
            <a:ext cx="5908781" cy="3766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AF68561E-AB06-B28A-D0BF-A9BE990A034D}"/>
              </a:ext>
            </a:extLst>
          </p:cNvPr>
          <p:cNvSpPr txBox="1"/>
          <p:nvPr/>
        </p:nvSpPr>
        <p:spPr>
          <a:xfrm>
            <a:off x="723714" y="4407754"/>
            <a:ext cx="4797290" cy="1938992"/>
          </a:xfrm>
          <a:prstGeom prst="rect">
            <a:avLst/>
          </a:prstGeom>
          <a:noFill/>
        </p:spPr>
        <p:txBody>
          <a:bodyPr wrap="square">
            <a:spAutoFit/>
          </a:bodyPr>
          <a:lstStyle/>
          <a:p>
            <a:pPr lvl="0">
              <a:defRPr/>
            </a:pPr>
            <a:r>
              <a:rPr lang="de-DE" sz="2400" b="1" dirty="0">
                <a:solidFill>
                  <a:prstClr val="black"/>
                </a:solidFill>
              </a:rPr>
              <a:t>Während ich hilflos dalag, zogen schöne und herrliche Szenen an mir vorüber. Ich schien die Sicherheit und den Frieden des Himmels erreicht zu haben.</a:t>
            </a:r>
            <a:endParaRPr kumimoji="0" lang="es-ES" sz="2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251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6" dur="1000" fill="hold"/>
                                        <p:tgtEl>
                                          <p:spTgt spid="7"/>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7"/>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2484BF3-764F-F1C5-7E84-3EBB74AA63B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2095BDC-85A7-7A74-F495-D523F7B5CA5E}"/>
              </a:ext>
            </a:extLst>
          </p:cNvPr>
          <p:cNvSpPr txBox="1"/>
          <p:nvPr/>
        </p:nvSpPr>
        <p:spPr>
          <a:xfrm>
            <a:off x="190500" y="171450"/>
            <a:ext cx="5860947" cy="1631216"/>
          </a:xfrm>
          <a:prstGeom prst="rect">
            <a:avLst/>
          </a:prstGeom>
          <a:noFill/>
        </p:spPr>
        <p:txBody>
          <a:bodyPr wrap="square">
            <a:spAutoFit/>
          </a:bodyPr>
          <a:lstStyle/>
          <a:p>
            <a:r>
              <a:rPr lang="de-DE" sz="2000" b="1" dirty="0"/>
              <a:t>Endlich kehrte meine Kraft wieder zurück, und ich erhob mich. Die liebevollen Augen Jesu ruhten noch auf mir, und sein Lächeln erquickte meine Seele. Seine Gegenwart erfüllte mich  mit heiliger Ehrfurcht und unaussprechlicher Liebe.</a:t>
            </a:r>
            <a:endParaRPr lang="es-ES" sz="2000" b="1" dirty="0"/>
          </a:p>
        </p:txBody>
      </p:sp>
      <p:pic>
        <p:nvPicPr>
          <p:cNvPr id="2" name="Imagen 1">
            <a:extLst>
              <a:ext uri="{FF2B5EF4-FFF2-40B4-BE49-F238E27FC236}">
                <a16:creationId xmlns:a16="http://schemas.microsoft.com/office/drawing/2014/main" id="{BF6BEF85-F086-622F-5B47-CEABFA251CEE}"/>
              </a:ext>
            </a:extLst>
          </p:cNvPr>
          <p:cNvPicPr>
            <a:picLocks noChangeAspect="1"/>
          </p:cNvPicPr>
          <p:nvPr/>
        </p:nvPicPr>
        <p:blipFill>
          <a:blip r:embed="rId3">
            <a:extLst>
              <a:ext uri="{28A0092B-C50C-407E-A947-70E740481C1C}">
                <a14:useLocalDpi xmlns:a14="http://schemas.microsoft.com/office/drawing/2010/main" val="0"/>
              </a:ext>
            </a:extLst>
          </a:blip>
          <a:srcRect t="7821"/>
          <a:stretch>
            <a:fillRect/>
          </a:stretch>
        </p:blipFill>
        <p:spPr>
          <a:xfrm>
            <a:off x="6166213" y="133350"/>
            <a:ext cx="5860947" cy="3092022"/>
          </a:xfrm>
          <a:prstGeom prst="rect">
            <a:avLst/>
          </a:prstGeom>
          <a:ln w="19050" cap="sq">
            <a:solidFill>
              <a:srgbClr val="8F952B"/>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54699A6E-A319-4201-B7DA-4F54E1DE12AF}"/>
              </a:ext>
            </a:extLst>
          </p:cNvPr>
          <p:cNvSpPr txBox="1"/>
          <p:nvPr/>
        </p:nvSpPr>
        <p:spPr>
          <a:xfrm>
            <a:off x="190500" y="1808693"/>
            <a:ext cx="6034081" cy="707886"/>
          </a:xfrm>
          <a:prstGeom prst="rect">
            <a:avLst/>
          </a:prstGeom>
          <a:noFill/>
        </p:spPr>
        <p:txBody>
          <a:bodyPr wrap="square">
            <a:spAutoFit/>
          </a:bodyPr>
          <a:lstStyle/>
          <a:p>
            <a:r>
              <a:rPr lang="de-DE" sz="2000" b="1" dirty="0"/>
              <a:t>Mein Führer öffnete nun die Tür, und wir gingen beide hinaus.</a:t>
            </a:r>
            <a:endParaRPr lang="es-ES" sz="2000" b="1" dirty="0"/>
          </a:p>
        </p:txBody>
      </p:sp>
      <p:pic>
        <p:nvPicPr>
          <p:cNvPr id="7" name="Imagen 6">
            <a:extLst>
              <a:ext uri="{FF2B5EF4-FFF2-40B4-BE49-F238E27FC236}">
                <a16:creationId xmlns:a16="http://schemas.microsoft.com/office/drawing/2014/main" id="{9220740C-53A5-0490-4513-6035FF6516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464" y="3360746"/>
            <a:ext cx="5860947" cy="3354379"/>
          </a:xfrm>
          <a:prstGeom prst="rect">
            <a:avLst/>
          </a:prstGeom>
          <a:ln w="19050" cap="sq">
            <a:solidFill>
              <a:srgbClr val="8F952B"/>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8937C049-1951-72C1-80EA-56DF6BC351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6213" y="3360746"/>
            <a:ext cx="5860948" cy="3354379"/>
          </a:xfrm>
          <a:prstGeom prst="rect">
            <a:avLst/>
          </a:prstGeom>
          <a:ln w="19050" cap="sq">
            <a:solidFill>
              <a:srgbClr val="8F952B"/>
            </a:soli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9E3A5BD7-9125-3FAF-2529-F549154B03BD}"/>
              </a:ext>
            </a:extLst>
          </p:cNvPr>
          <p:cNvSpPr txBox="1"/>
          <p:nvPr/>
        </p:nvSpPr>
        <p:spPr>
          <a:xfrm>
            <a:off x="190500" y="2522606"/>
            <a:ext cx="5881650" cy="707886"/>
          </a:xfrm>
          <a:prstGeom prst="rect">
            <a:avLst/>
          </a:prstGeom>
          <a:noFill/>
        </p:spPr>
        <p:txBody>
          <a:bodyPr wrap="square">
            <a:spAutoFit/>
          </a:bodyPr>
          <a:lstStyle/>
          <a:p>
            <a:r>
              <a:rPr lang="de-DE" sz="2000" b="1" dirty="0">
                <a:solidFill>
                  <a:prstClr val="black"/>
                </a:solidFill>
              </a:rPr>
              <a:t>Dann gebot er mir, alle die Dinge wieder aufzunehmen, die ich draußen gelassen hatte.</a:t>
            </a:r>
            <a:endParaRPr lang="es-ES" dirty="0"/>
          </a:p>
        </p:txBody>
      </p:sp>
    </p:spTree>
    <p:extLst>
      <p:ext uri="{BB962C8B-B14F-4D97-AF65-F5344CB8AC3E}">
        <p14:creationId xmlns:p14="http://schemas.microsoft.com/office/powerpoint/2010/main" val="113530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downLef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trips(downRight)">
                                      <p:cBhvr>
                                        <p:cTn id="25" dur="500"/>
                                        <p:tgtEl>
                                          <p:spTgt spid="9"/>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DA93A87-F74C-A8A0-4A64-F5C105E2B4DE}"/>
              </a:ext>
            </a:extLst>
          </p:cNvPr>
          <p:cNvSpPr txBox="1"/>
          <p:nvPr/>
        </p:nvSpPr>
        <p:spPr>
          <a:xfrm>
            <a:off x="263193" y="177741"/>
            <a:ext cx="11665613" cy="1446550"/>
          </a:xfrm>
          <a:prstGeom prst="rect">
            <a:avLst/>
          </a:prstGeom>
          <a:noFill/>
        </p:spPr>
        <p:txBody>
          <a:bodyPr wrap="square">
            <a:spAutoFit/>
          </a:bodyPr>
          <a:lstStyle/>
          <a:p>
            <a:pPr algn="ctr"/>
            <a:r>
              <a:rPr lang="de-DE" sz="2200" b="1" dirty="0">
                <a:solidFill>
                  <a:prstClr val="black"/>
                </a:solidFill>
              </a:rPr>
              <a:t>Als ich dies getan hatte, gab er mir ein grünes, fest aufgewickeltes Knäuel. Er wies mich an, dies an mein Herz zu legen, und wenn ich wünschte, Jesus zu sehen, sollte ich es herausnehmen und soviel als möglich aufrollen. Er warnte mich, es nicht lange aufgewickelt zu lassen, damit es sich nicht verknote und schwer aufzurollen sei.</a:t>
            </a:r>
            <a:endParaRPr lang="es-ES" sz="2200" b="1" dirty="0"/>
          </a:p>
        </p:txBody>
      </p:sp>
      <p:pic>
        <p:nvPicPr>
          <p:cNvPr id="7" name="Imagen 6">
            <a:extLst>
              <a:ext uri="{FF2B5EF4-FFF2-40B4-BE49-F238E27FC236}">
                <a16:creationId xmlns:a16="http://schemas.microsoft.com/office/drawing/2014/main" id="{57094E61-354E-46F1-F02B-23581341E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0970" y="1855306"/>
            <a:ext cx="8510057" cy="4757175"/>
          </a:xfrm>
          <a:prstGeom prst="rect">
            <a:avLst/>
          </a:prstGeom>
          <a:ln w="127000" cap="rnd">
            <a:solidFill>
              <a:srgbClr val="1A7F1C"/>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6830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ppt_y+#ppt_h/2"/>
                                          </p:val>
                                        </p:tav>
                                        <p:tav tm="100000">
                                          <p:val>
                                            <p:strVal val="#ppt_y"/>
                                          </p:val>
                                        </p:tav>
                                      </p:tavLst>
                                    </p:anim>
                                    <p:anim calcmode="lin" valueType="num">
                                      <p:cBhvr>
                                        <p:cTn id="9" dur="500" fill="hold"/>
                                        <p:tgtEl>
                                          <p:spTgt spid="7"/>
                                        </p:tgtEl>
                                        <p:attrNameLst>
                                          <p:attrName>ppt_w</p:attrName>
                                        </p:attrNameLst>
                                      </p:cBhvr>
                                      <p:tavLst>
                                        <p:tav tm="0">
                                          <p:val>
                                            <p:strVal val="#ppt_w"/>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A2F77D3-5C19-4E96-FC2A-0E01747E9C7D}"/>
            </a:ext>
          </a:extLst>
        </p:cNvPr>
        <p:cNvGrpSpPr/>
        <p:nvPr/>
      </p:nvGrpSpPr>
      <p:grpSpPr>
        <a:xfrm>
          <a:off x="0" y="0"/>
          <a:ext cx="0" cy="0"/>
          <a:chOff x="0" y="0"/>
          <a:chExt cx="0" cy="0"/>
        </a:xfrm>
      </p:grpSpPr>
      <p:pic>
        <p:nvPicPr>
          <p:cNvPr id="13" name="Imagen 12">
            <a:extLst>
              <a:ext uri="{FF2B5EF4-FFF2-40B4-BE49-F238E27FC236}">
                <a16:creationId xmlns:a16="http://schemas.microsoft.com/office/drawing/2014/main" id="{6181309D-15B0-76F7-E635-06BF3699C7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10" y="120200"/>
            <a:ext cx="6054416" cy="3452909"/>
          </a:xfrm>
          <a:prstGeom prst="roundRect">
            <a:avLst>
              <a:gd name="adj" fmla="val 470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4606875D-B544-E52B-4A20-62C755BDC58F}"/>
              </a:ext>
            </a:extLst>
          </p:cNvPr>
          <p:cNvSpPr txBox="1"/>
          <p:nvPr/>
        </p:nvSpPr>
        <p:spPr>
          <a:xfrm>
            <a:off x="139516" y="4375249"/>
            <a:ext cx="6085071" cy="1938992"/>
          </a:xfrm>
          <a:prstGeom prst="rect">
            <a:avLst/>
          </a:prstGeom>
          <a:noFill/>
        </p:spPr>
        <p:txBody>
          <a:bodyPr wrap="square">
            <a:spAutoFit/>
          </a:bodyPr>
          <a:lstStyle/>
          <a:p>
            <a:pPr algn="ctr"/>
            <a:r>
              <a:rPr lang="de-DE" sz="2400" b="1" dirty="0">
                <a:solidFill>
                  <a:prstClr val="black"/>
                </a:solidFill>
              </a:rPr>
              <a:t>Dieser Traum gab mir Hoffnung. Das grüne Knäuelchen stellte für mich den Glauben dar, und in der Dunkelheit meiner Seele begann es zu tagen: Wie schön und einfach war es, Jesus zu vertrauen!</a:t>
            </a:r>
            <a:endParaRPr lang="es-ES" sz="2400" b="1" dirty="0"/>
          </a:p>
        </p:txBody>
      </p:sp>
      <p:pic>
        <p:nvPicPr>
          <p:cNvPr id="16" name="Imagen 15">
            <a:extLst>
              <a:ext uri="{FF2B5EF4-FFF2-40B4-BE49-F238E27FC236}">
                <a16:creationId xmlns:a16="http://schemas.microsoft.com/office/drawing/2014/main" id="{23EA3050-6A0B-C6FB-1948-EC33A5694B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7449" y="3418638"/>
            <a:ext cx="5800725" cy="3319912"/>
          </a:xfrm>
          <a:prstGeom prst="roundRect">
            <a:avLst>
              <a:gd name="adj" fmla="val 411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CuadroTexto 8">
            <a:extLst>
              <a:ext uri="{FF2B5EF4-FFF2-40B4-BE49-F238E27FC236}">
                <a16:creationId xmlns:a16="http://schemas.microsoft.com/office/drawing/2014/main" id="{865C0B81-719F-702E-FD5C-00AA6D3716B0}"/>
              </a:ext>
            </a:extLst>
          </p:cNvPr>
          <p:cNvSpPr txBox="1"/>
          <p:nvPr/>
        </p:nvSpPr>
        <p:spPr>
          <a:xfrm>
            <a:off x="6776153" y="584234"/>
            <a:ext cx="5063422" cy="1938992"/>
          </a:xfrm>
          <a:prstGeom prst="rect">
            <a:avLst/>
          </a:prstGeom>
          <a:noFill/>
        </p:spPr>
        <p:txBody>
          <a:bodyPr wrap="square">
            <a:spAutoFit/>
          </a:bodyPr>
          <a:lstStyle/>
          <a:p>
            <a:r>
              <a:rPr lang="de-DE" sz="2400" b="1" dirty="0">
                <a:solidFill>
                  <a:prstClr val="black"/>
                </a:solidFill>
              </a:rPr>
              <a:t>Ich legte das Knäuelchen an mein Herz und stieg freudig die Treppe hinab, lobte den Herrn und erzählte allen, denen ich begegnete, wo sie Jesus finden könnten.</a:t>
            </a:r>
            <a:endParaRPr lang="es-ES" sz="2400" b="1" dirty="0"/>
          </a:p>
        </p:txBody>
      </p:sp>
    </p:spTree>
    <p:extLst>
      <p:ext uri="{BB962C8B-B14F-4D97-AF65-F5344CB8AC3E}">
        <p14:creationId xmlns:p14="http://schemas.microsoft.com/office/powerpoint/2010/main" val="300869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 calcmode="lin" valueType="num">
                                      <p:cBhvr>
                                        <p:cTn id="21" dur="500" fill="hold"/>
                                        <p:tgtEl>
                                          <p:spTgt spid="16"/>
                                        </p:tgtEl>
                                        <p:attrNameLst>
                                          <p:attrName>style.rotation</p:attrName>
                                        </p:attrNameLst>
                                      </p:cBhvr>
                                      <p:tavLst>
                                        <p:tav tm="0">
                                          <p:val>
                                            <p:fltVal val="360"/>
                                          </p:val>
                                        </p:tav>
                                        <p:tav tm="100000">
                                          <p:val>
                                            <p:fltVal val="0"/>
                                          </p:val>
                                        </p:tav>
                                      </p:tavLst>
                                    </p:anim>
                                    <p:animEffect transition="in" filter="fade">
                                      <p:cBhvr>
                                        <p:cTn id="22" dur="500"/>
                                        <p:tgtEl>
                                          <p:spTgt spid="16"/>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286</TotalTime>
  <Words>651</Words>
  <Application>Microsoft Office PowerPoint</Application>
  <PresentationFormat>Panorámica</PresentationFormat>
  <Paragraphs>23</Paragraphs>
  <Slides>9</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9</vt:i4>
      </vt:variant>
    </vt:vector>
  </HeadingPairs>
  <TitlesOfParts>
    <vt:vector size="13" baseType="lpstr">
      <vt:lpstr>Aptos</vt:lpstr>
      <vt:lpstr>Aptos Display</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Isabel Laveda</dc:creator>
  <cp:lastModifiedBy>Sergio</cp:lastModifiedBy>
  <cp:revision>49</cp:revision>
  <dcterms:created xsi:type="dcterms:W3CDTF">2026-04-25T14:27:34Z</dcterms:created>
  <dcterms:modified xsi:type="dcterms:W3CDTF">2026-06-08T07:48:52Z</dcterms:modified>
</cp:coreProperties>
</file>