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70" r:id="rId2"/>
    <p:sldId id="257" r:id="rId3"/>
    <p:sldId id="258" r:id="rId4"/>
    <p:sldId id="266" r:id="rId5"/>
    <p:sldId id="267" r:id="rId6"/>
    <p:sldId id="268" r:id="rId7"/>
    <p:sldId id="262" r:id="rId8"/>
    <p:sldId id="264" r:id="rId9"/>
  </p:sldIdLst>
  <p:sldSz cx="9144000" cy="5143500" type="screen16x9"/>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89"/>
    <a:srgbClr val="FFE6B9"/>
    <a:srgbClr val="FBA101"/>
    <a:srgbClr val="F9C300"/>
    <a:srgbClr val="FFF1AA"/>
    <a:srgbClr val="9E009E"/>
    <a:srgbClr val="924B91"/>
    <a:srgbClr val="159381"/>
    <a:srgbClr val="24E0C5"/>
    <a:srgbClr val="C9DC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C487FF-86C0-4208-84A4-AEA3B6DEB46C}" v="336" dt="2022-07-02T20:36:35.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081" autoAdjust="0"/>
  </p:normalViewPr>
  <p:slideViewPr>
    <p:cSldViewPr snapToGrid="0">
      <p:cViewPr varScale="1">
        <p:scale>
          <a:sx n="135" d="100"/>
          <a:sy n="135" d="100"/>
        </p:scale>
        <p:origin x="88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microsoft.com/office/2015/10/relationships/revisionInfo" Target="revisionInfo.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53CF34-CDB6-49FC-922F-DDC571508795}" type="doc">
      <dgm:prSet loTypeId="urn:microsoft.com/office/officeart/2005/8/layout/hChevron3" loCatId="process" qsTypeId="urn:microsoft.com/office/officeart/2005/8/quickstyle/simple5" qsCatId="simple" csTypeId="urn:microsoft.com/office/officeart/2005/8/colors/colorful4" csCatId="colorful" phldr="1"/>
      <dgm:spPr/>
      <dgm:t>
        <a:bodyPr/>
        <a:lstStyle/>
        <a:p>
          <a:endParaRPr lang="es-ES"/>
        </a:p>
      </dgm:t>
    </dgm:pt>
    <dgm:pt modelId="{48961DB0-EB14-4803-9A81-0CDC42E97FBC}">
      <dgm:prSet custT="1"/>
      <dgm:spPr/>
      <dgm:t>
        <a:bodyPr/>
        <a:lstStyle/>
        <a:p>
          <a:pPr>
            <a:lnSpc>
              <a:spcPts val="1500"/>
            </a:lnSpc>
          </a:pPr>
          <a:r>
            <a:rPr lang="en-US" sz="1700" b="1">
              <a:solidFill>
                <a:schemeClr val="tx1"/>
              </a:solidFill>
            </a:rPr>
            <a:t>We stop thinking about God (v. 21)</a:t>
          </a:r>
          <a:endParaRPr lang="es-ES" sz="1700" dirty="0">
            <a:solidFill>
              <a:schemeClr val="tx1"/>
            </a:solidFill>
          </a:endParaRPr>
        </a:p>
      </dgm:t>
    </dgm:pt>
    <dgm:pt modelId="{120C1ABF-B796-4B4D-8B0D-A058C647F86D}" type="parTrans" cxnId="{8EFB51D4-6C87-4E80-A3DD-7085932F09F3}">
      <dgm:prSet/>
      <dgm:spPr/>
      <dgm:t>
        <a:bodyPr/>
        <a:lstStyle/>
        <a:p>
          <a:pPr>
            <a:lnSpc>
              <a:spcPts val="1500"/>
            </a:lnSpc>
          </a:pPr>
          <a:endParaRPr lang="es-ES" sz="1600"/>
        </a:p>
      </dgm:t>
    </dgm:pt>
    <dgm:pt modelId="{8FED2AE6-78FC-4C31-8EC7-4551FB8E2029}" type="sibTrans" cxnId="{8EFB51D4-6C87-4E80-A3DD-7085932F09F3}">
      <dgm:prSet/>
      <dgm:spPr/>
      <dgm:t>
        <a:bodyPr/>
        <a:lstStyle/>
        <a:p>
          <a:pPr>
            <a:lnSpc>
              <a:spcPts val="1500"/>
            </a:lnSpc>
          </a:pPr>
          <a:endParaRPr lang="es-ES" sz="1600"/>
        </a:p>
      </dgm:t>
    </dgm:pt>
    <dgm:pt modelId="{95637736-343B-4673-92C9-56FEC124372F}">
      <dgm:prSet custT="1"/>
      <dgm:spPr/>
      <dgm:t>
        <a:bodyPr/>
        <a:lstStyle/>
        <a:p>
          <a:pPr>
            <a:lnSpc>
              <a:spcPts val="1500"/>
            </a:lnSpc>
          </a:pPr>
          <a:r>
            <a:rPr lang="en-US" sz="1600" b="1">
              <a:solidFill>
                <a:schemeClr val="tx1"/>
              </a:solidFill>
            </a:rPr>
            <a:t>We trust our own wisdom (v. 22)</a:t>
          </a:r>
          <a:endParaRPr lang="es-ES" sz="1600" dirty="0">
            <a:solidFill>
              <a:schemeClr val="tx1"/>
            </a:solidFill>
          </a:endParaRPr>
        </a:p>
      </dgm:t>
    </dgm:pt>
    <dgm:pt modelId="{9757A00E-AE34-4AD8-9BAE-6E513102171A}" type="parTrans" cxnId="{054A53D6-D38C-413E-9186-345FC93E812C}">
      <dgm:prSet/>
      <dgm:spPr/>
      <dgm:t>
        <a:bodyPr/>
        <a:lstStyle/>
        <a:p>
          <a:pPr>
            <a:lnSpc>
              <a:spcPts val="1500"/>
            </a:lnSpc>
          </a:pPr>
          <a:endParaRPr lang="es-ES" sz="1600"/>
        </a:p>
      </dgm:t>
    </dgm:pt>
    <dgm:pt modelId="{85C77B4B-FB2C-4DA0-8238-68ECF9F78111}" type="sibTrans" cxnId="{054A53D6-D38C-413E-9186-345FC93E812C}">
      <dgm:prSet/>
      <dgm:spPr/>
      <dgm:t>
        <a:bodyPr/>
        <a:lstStyle/>
        <a:p>
          <a:pPr>
            <a:lnSpc>
              <a:spcPts val="1500"/>
            </a:lnSpc>
          </a:pPr>
          <a:endParaRPr lang="es-ES" sz="1600"/>
        </a:p>
      </dgm:t>
    </dgm:pt>
    <dgm:pt modelId="{0546FD04-E3A0-4473-ADFA-AABDB657A61E}">
      <dgm:prSet custT="1"/>
      <dgm:spPr/>
      <dgm:t>
        <a:bodyPr/>
        <a:lstStyle/>
        <a:p>
          <a:pPr>
            <a:lnSpc>
              <a:spcPts val="1500"/>
            </a:lnSpc>
          </a:pPr>
          <a:r>
            <a:rPr lang="en-US" sz="1700" b="1">
              <a:solidFill>
                <a:schemeClr val="tx1"/>
              </a:solidFill>
            </a:rPr>
            <a:t>We worship earthly things (v. 23)</a:t>
          </a:r>
          <a:endParaRPr lang="es-ES" sz="1700" dirty="0">
            <a:solidFill>
              <a:schemeClr val="tx1"/>
            </a:solidFill>
          </a:endParaRPr>
        </a:p>
      </dgm:t>
    </dgm:pt>
    <dgm:pt modelId="{00FBB115-EFEA-4E65-9FE1-0DAE7DEA5EAD}" type="parTrans" cxnId="{8281C9C8-7003-488F-847E-150A2CE2EC18}">
      <dgm:prSet/>
      <dgm:spPr/>
      <dgm:t>
        <a:bodyPr/>
        <a:lstStyle/>
        <a:p>
          <a:pPr>
            <a:lnSpc>
              <a:spcPts val="1500"/>
            </a:lnSpc>
          </a:pPr>
          <a:endParaRPr lang="es-ES" sz="1600"/>
        </a:p>
      </dgm:t>
    </dgm:pt>
    <dgm:pt modelId="{EFAA24DF-218D-45E5-BC19-5FFB4C83EB82}" type="sibTrans" cxnId="{8281C9C8-7003-488F-847E-150A2CE2EC18}">
      <dgm:prSet/>
      <dgm:spPr/>
      <dgm:t>
        <a:bodyPr/>
        <a:lstStyle/>
        <a:p>
          <a:pPr>
            <a:lnSpc>
              <a:spcPts val="1500"/>
            </a:lnSpc>
          </a:pPr>
          <a:endParaRPr lang="es-ES" sz="1600"/>
        </a:p>
      </dgm:t>
    </dgm:pt>
    <dgm:pt modelId="{649149ED-F4A1-4CE6-9425-B3925EC41606}">
      <dgm:prSet custT="1"/>
      <dgm:spPr/>
      <dgm:t>
        <a:bodyPr/>
        <a:lstStyle/>
        <a:p>
          <a:pPr>
            <a:lnSpc>
              <a:spcPts val="1500"/>
            </a:lnSpc>
          </a:pPr>
          <a:r>
            <a:rPr lang="en-US" sz="1600" b="1"/>
            <a:t>God let us follow our own way </a:t>
          </a:r>
          <a:br>
            <a:rPr lang="en-US" sz="1600" b="1"/>
          </a:br>
          <a:r>
            <a:rPr lang="en-US" sz="1600" b="1"/>
            <a:t>(v. 28)</a:t>
          </a:r>
          <a:endParaRPr lang="es-ES" sz="1600" dirty="0"/>
        </a:p>
      </dgm:t>
    </dgm:pt>
    <dgm:pt modelId="{A7E8AC75-4DE4-4BB6-9421-3C7519BFDC1A}" type="parTrans" cxnId="{ED39DF59-21AD-44EC-85C8-D9B318322FA8}">
      <dgm:prSet/>
      <dgm:spPr/>
      <dgm:t>
        <a:bodyPr/>
        <a:lstStyle/>
        <a:p>
          <a:pPr>
            <a:lnSpc>
              <a:spcPts val="1500"/>
            </a:lnSpc>
          </a:pPr>
          <a:endParaRPr lang="es-ES" sz="1600"/>
        </a:p>
      </dgm:t>
    </dgm:pt>
    <dgm:pt modelId="{FF484E6B-F124-43C1-9278-FFF096286DC1}" type="sibTrans" cxnId="{ED39DF59-21AD-44EC-85C8-D9B318322FA8}">
      <dgm:prSet/>
      <dgm:spPr/>
      <dgm:t>
        <a:bodyPr/>
        <a:lstStyle/>
        <a:p>
          <a:pPr>
            <a:lnSpc>
              <a:spcPts val="1500"/>
            </a:lnSpc>
          </a:pPr>
          <a:endParaRPr lang="es-ES" sz="1600"/>
        </a:p>
      </dgm:t>
    </dgm:pt>
    <dgm:pt modelId="{2616901D-3C59-49B1-898C-FD3718E0E176}">
      <dgm:prSet custT="1"/>
      <dgm:spPr/>
      <dgm:t>
        <a:bodyPr/>
        <a:lstStyle/>
        <a:p>
          <a:pPr>
            <a:lnSpc>
              <a:spcPts val="1500"/>
            </a:lnSpc>
          </a:pPr>
          <a:r>
            <a:rPr lang="en-US" sz="1600" b="1"/>
            <a:t>Sin appears (v. 29-32)</a:t>
          </a:r>
          <a:endParaRPr lang="es-ES" sz="1600" dirty="0"/>
        </a:p>
      </dgm:t>
    </dgm:pt>
    <dgm:pt modelId="{10DFF558-DB42-44F9-B5B2-1786A7A58381}" type="parTrans" cxnId="{DBCFEB75-6E19-4A1C-B7C4-86C012455842}">
      <dgm:prSet/>
      <dgm:spPr/>
      <dgm:t>
        <a:bodyPr/>
        <a:lstStyle/>
        <a:p>
          <a:pPr>
            <a:lnSpc>
              <a:spcPts val="1500"/>
            </a:lnSpc>
          </a:pPr>
          <a:endParaRPr lang="es-ES" sz="1600"/>
        </a:p>
      </dgm:t>
    </dgm:pt>
    <dgm:pt modelId="{D3486000-073E-497A-A321-6AE0EF44B27C}" type="sibTrans" cxnId="{DBCFEB75-6E19-4A1C-B7C4-86C012455842}">
      <dgm:prSet/>
      <dgm:spPr/>
      <dgm:t>
        <a:bodyPr/>
        <a:lstStyle/>
        <a:p>
          <a:pPr>
            <a:lnSpc>
              <a:spcPts val="1500"/>
            </a:lnSpc>
          </a:pPr>
          <a:endParaRPr lang="es-ES" sz="1600"/>
        </a:p>
      </dgm:t>
    </dgm:pt>
    <dgm:pt modelId="{93799D00-9779-413B-A4A0-D8B5C02A754A}" type="pres">
      <dgm:prSet presAssocID="{BF53CF34-CDB6-49FC-922F-DDC571508795}" presName="Name0" presStyleCnt="0">
        <dgm:presLayoutVars>
          <dgm:dir/>
          <dgm:resizeHandles val="exact"/>
        </dgm:presLayoutVars>
      </dgm:prSet>
      <dgm:spPr/>
    </dgm:pt>
    <dgm:pt modelId="{3B79E066-DFC2-4790-8E9D-5A6F68904D69}" type="pres">
      <dgm:prSet presAssocID="{48961DB0-EB14-4803-9A81-0CDC42E97FBC}" presName="parTxOnly" presStyleLbl="node1" presStyleIdx="0" presStyleCnt="5">
        <dgm:presLayoutVars>
          <dgm:bulletEnabled val="1"/>
        </dgm:presLayoutVars>
      </dgm:prSet>
      <dgm:spPr/>
    </dgm:pt>
    <dgm:pt modelId="{034DE55D-52D5-43FF-920A-F672DEBE54D8}" type="pres">
      <dgm:prSet presAssocID="{8FED2AE6-78FC-4C31-8EC7-4551FB8E2029}" presName="parSpace" presStyleCnt="0"/>
      <dgm:spPr/>
    </dgm:pt>
    <dgm:pt modelId="{FDCC348D-8A16-481B-AC9E-B9CEAF6C3CD8}" type="pres">
      <dgm:prSet presAssocID="{95637736-343B-4673-92C9-56FEC124372F}" presName="parTxOnly" presStyleLbl="node1" presStyleIdx="1" presStyleCnt="5">
        <dgm:presLayoutVars>
          <dgm:bulletEnabled val="1"/>
        </dgm:presLayoutVars>
      </dgm:prSet>
      <dgm:spPr/>
    </dgm:pt>
    <dgm:pt modelId="{FDD98519-F70E-4D6B-A780-4F430C272104}" type="pres">
      <dgm:prSet presAssocID="{85C77B4B-FB2C-4DA0-8238-68ECF9F78111}" presName="parSpace" presStyleCnt="0"/>
      <dgm:spPr/>
    </dgm:pt>
    <dgm:pt modelId="{1C764FC4-7CF2-4080-BC6B-13DCF0A599CC}" type="pres">
      <dgm:prSet presAssocID="{0546FD04-E3A0-4473-ADFA-AABDB657A61E}" presName="parTxOnly" presStyleLbl="node1" presStyleIdx="2" presStyleCnt="5">
        <dgm:presLayoutVars>
          <dgm:bulletEnabled val="1"/>
        </dgm:presLayoutVars>
      </dgm:prSet>
      <dgm:spPr/>
    </dgm:pt>
    <dgm:pt modelId="{EE422BFF-AFCA-4687-859B-4D34708BB614}" type="pres">
      <dgm:prSet presAssocID="{EFAA24DF-218D-45E5-BC19-5FFB4C83EB82}" presName="parSpace" presStyleCnt="0"/>
      <dgm:spPr/>
    </dgm:pt>
    <dgm:pt modelId="{88BAF51D-5113-490B-9699-3B4BDA702F1C}" type="pres">
      <dgm:prSet presAssocID="{649149ED-F4A1-4CE6-9425-B3925EC41606}" presName="parTxOnly" presStyleLbl="node1" presStyleIdx="3" presStyleCnt="5">
        <dgm:presLayoutVars>
          <dgm:bulletEnabled val="1"/>
        </dgm:presLayoutVars>
      </dgm:prSet>
      <dgm:spPr/>
    </dgm:pt>
    <dgm:pt modelId="{42205EB6-C7F9-4B64-B61D-D9F048F7EA77}" type="pres">
      <dgm:prSet presAssocID="{FF484E6B-F124-43C1-9278-FFF096286DC1}" presName="parSpace" presStyleCnt="0"/>
      <dgm:spPr/>
    </dgm:pt>
    <dgm:pt modelId="{7DC58F06-60E7-453C-BF34-CDB36A708641}" type="pres">
      <dgm:prSet presAssocID="{2616901D-3C59-49B1-898C-FD3718E0E176}" presName="parTxOnly" presStyleLbl="node1" presStyleIdx="4" presStyleCnt="5">
        <dgm:presLayoutVars>
          <dgm:bulletEnabled val="1"/>
        </dgm:presLayoutVars>
      </dgm:prSet>
      <dgm:spPr/>
    </dgm:pt>
  </dgm:ptLst>
  <dgm:cxnLst>
    <dgm:cxn modelId="{2646732A-AF10-4968-90A8-C82125A73676}" type="presOf" srcId="{48961DB0-EB14-4803-9A81-0CDC42E97FBC}" destId="{3B79E066-DFC2-4790-8E9D-5A6F68904D69}" srcOrd="0" destOrd="0" presId="urn:microsoft.com/office/officeart/2005/8/layout/hChevron3"/>
    <dgm:cxn modelId="{18EBB532-06DD-4D0A-9B65-AD9DA348FC84}" type="presOf" srcId="{0546FD04-E3A0-4473-ADFA-AABDB657A61E}" destId="{1C764FC4-7CF2-4080-BC6B-13DCF0A599CC}" srcOrd="0" destOrd="0" presId="urn:microsoft.com/office/officeart/2005/8/layout/hChevron3"/>
    <dgm:cxn modelId="{B30DD962-BF77-47B3-980D-E471E8EDFC3F}" type="presOf" srcId="{649149ED-F4A1-4CE6-9425-B3925EC41606}" destId="{88BAF51D-5113-490B-9699-3B4BDA702F1C}" srcOrd="0" destOrd="0" presId="urn:microsoft.com/office/officeart/2005/8/layout/hChevron3"/>
    <dgm:cxn modelId="{DBCFEB75-6E19-4A1C-B7C4-86C012455842}" srcId="{BF53CF34-CDB6-49FC-922F-DDC571508795}" destId="{2616901D-3C59-49B1-898C-FD3718E0E176}" srcOrd="4" destOrd="0" parTransId="{10DFF558-DB42-44F9-B5B2-1786A7A58381}" sibTransId="{D3486000-073E-497A-A321-6AE0EF44B27C}"/>
    <dgm:cxn modelId="{ED39DF59-21AD-44EC-85C8-D9B318322FA8}" srcId="{BF53CF34-CDB6-49FC-922F-DDC571508795}" destId="{649149ED-F4A1-4CE6-9425-B3925EC41606}" srcOrd="3" destOrd="0" parTransId="{A7E8AC75-4DE4-4BB6-9421-3C7519BFDC1A}" sibTransId="{FF484E6B-F124-43C1-9278-FFF096286DC1}"/>
    <dgm:cxn modelId="{E7F2F78A-4FE9-402E-A3F5-F1CD8B298B90}" type="presOf" srcId="{95637736-343B-4673-92C9-56FEC124372F}" destId="{FDCC348D-8A16-481B-AC9E-B9CEAF6C3CD8}" srcOrd="0" destOrd="0" presId="urn:microsoft.com/office/officeart/2005/8/layout/hChevron3"/>
    <dgm:cxn modelId="{6ABCDC9A-E7B0-437D-A506-44F37135256E}" type="presOf" srcId="{2616901D-3C59-49B1-898C-FD3718E0E176}" destId="{7DC58F06-60E7-453C-BF34-CDB36A708641}" srcOrd="0" destOrd="0" presId="urn:microsoft.com/office/officeart/2005/8/layout/hChevron3"/>
    <dgm:cxn modelId="{BCF1D4A2-A76D-418E-9120-16BE7C1519C3}" type="presOf" srcId="{BF53CF34-CDB6-49FC-922F-DDC571508795}" destId="{93799D00-9779-413B-A4A0-D8B5C02A754A}" srcOrd="0" destOrd="0" presId="urn:microsoft.com/office/officeart/2005/8/layout/hChevron3"/>
    <dgm:cxn modelId="{8281C9C8-7003-488F-847E-150A2CE2EC18}" srcId="{BF53CF34-CDB6-49FC-922F-DDC571508795}" destId="{0546FD04-E3A0-4473-ADFA-AABDB657A61E}" srcOrd="2" destOrd="0" parTransId="{00FBB115-EFEA-4E65-9FE1-0DAE7DEA5EAD}" sibTransId="{EFAA24DF-218D-45E5-BC19-5FFB4C83EB82}"/>
    <dgm:cxn modelId="{8EFB51D4-6C87-4E80-A3DD-7085932F09F3}" srcId="{BF53CF34-CDB6-49FC-922F-DDC571508795}" destId="{48961DB0-EB14-4803-9A81-0CDC42E97FBC}" srcOrd="0" destOrd="0" parTransId="{120C1ABF-B796-4B4D-8B0D-A058C647F86D}" sibTransId="{8FED2AE6-78FC-4C31-8EC7-4551FB8E2029}"/>
    <dgm:cxn modelId="{054A53D6-D38C-413E-9186-345FC93E812C}" srcId="{BF53CF34-CDB6-49FC-922F-DDC571508795}" destId="{95637736-343B-4673-92C9-56FEC124372F}" srcOrd="1" destOrd="0" parTransId="{9757A00E-AE34-4AD8-9BAE-6E513102171A}" sibTransId="{85C77B4B-FB2C-4DA0-8238-68ECF9F78111}"/>
    <dgm:cxn modelId="{8799D1C4-A005-4F57-8255-1F6A6411F609}" type="presParOf" srcId="{93799D00-9779-413B-A4A0-D8B5C02A754A}" destId="{3B79E066-DFC2-4790-8E9D-5A6F68904D69}" srcOrd="0" destOrd="0" presId="urn:microsoft.com/office/officeart/2005/8/layout/hChevron3"/>
    <dgm:cxn modelId="{F3FB30A4-AC13-4097-98B3-ABE1339721FD}" type="presParOf" srcId="{93799D00-9779-413B-A4A0-D8B5C02A754A}" destId="{034DE55D-52D5-43FF-920A-F672DEBE54D8}" srcOrd="1" destOrd="0" presId="urn:microsoft.com/office/officeart/2005/8/layout/hChevron3"/>
    <dgm:cxn modelId="{EEBD0790-8B99-4836-AE2B-344137FEE05F}" type="presParOf" srcId="{93799D00-9779-413B-A4A0-D8B5C02A754A}" destId="{FDCC348D-8A16-481B-AC9E-B9CEAF6C3CD8}" srcOrd="2" destOrd="0" presId="urn:microsoft.com/office/officeart/2005/8/layout/hChevron3"/>
    <dgm:cxn modelId="{F673199E-B02F-4C04-A808-A1F9FC1F1B99}" type="presParOf" srcId="{93799D00-9779-413B-A4A0-D8B5C02A754A}" destId="{FDD98519-F70E-4D6B-A780-4F430C272104}" srcOrd="3" destOrd="0" presId="urn:microsoft.com/office/officeart/2005/8/layout/hChevron3"/>
    <dgm:cxn modelId="{778133C8-4460-4F3E-97C7-F97670068701}" type="presParOf" srcId="{93799D00-9779-413B-A4A0-D8B5C02A754A}" destId="{1C764FC4-7CF2-4080-BC6B-13DCF0A599CC}" srcOrd="4" destOrd="0" presId="urn:microsoft.com/office/officeart/2005/8/layout/hChevron3"/>
    <dgm:cxn modelId="{4633CCEF-2C89-4DC9-9C9F-B6164440FB0E}" type="presParOf" srcId="{93799D00-9779-413B-A4A0-D8B5C02A754A}" destId="{EE422BFF-AFCA-4687-859B-4D34708BB614}" srcOrd="5" destOrd="0" presId="urn:microsoft.com/office/officeart/2005/8/layout/hChevron3"/>
    <dgm:cxn modelId="{76F77672-FD7D-4CF5-AB34-5DB6CABCD2A5}" type="presParOf" srcId="{93799D00-9779-413B-A4A0-D8B5C02A754A}" destId="{88BAF51D-5113-490B-9699-3B4BDA702F1C}" srcOrd="6" destOrd="0" presId="urn:microsoft.com/office/officeart/2005/8/layout/hChevron3"/>
    <dgm:cxn modelId="{4F5BBF2A-2150-442E-8ADB-9B8FDEDBED95}" type="presParOf" srcId="{93799D00-9779-413B-A4A0-D8B5C02A754A}" destId="{42205EB6-C7F9-4B64-B61D-D9F048F7EA77}" srcOrd="7" destOrd="0" presId="urn:microsoft.com/office/officeart/2005/8/layout/hChevron3"/>
    <dgm:cxn modelId="{9C5A57B9-2E11-4F87-9EBF-9615AF00B7AA}" type="presParOf" srcId="{93799D00-9779-413B-A4A0-D8B5C02A754A}" destId="{7DC58F06-60E7-453C-BF34-CDB36A708641}"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A0FA9A-BC3D-4642-AF05-D3C9EEF9F7ED}" type="doc">
      <dgm:prSet loTypeId="urn:microsoft.com/office/officeart/2005/8/layout/hProcess10" loCatId="picture" qsTypeId="urn:microsoft.com/office/officeart/2005/8/quickstyle/3d2" qsCatId="3D" csTypeId="urn:microsoft.com/office/officeart/2005/8/colors/colorful4" csCatId="colorful" phldr="1"/>
      <dgm:spPr/>
      <dgm:t>
        <a:bodyPr/>
        <a:lstStyle/>
        <a:p>
          <a:endParaRPr lang="es-ES"/>
        </a:p>
      </dgm:t>
    </dgm:pt>
    <dgm:pt modelId="{9EE3D3DC-99CC-47A5-98C7-BAAD2AFF6165}">
      <dgm:prSet custT="1"/>
      <dgm:spPr>
        <a:solidFill>
          <a:schemeClr val="accent2">
            <a:lumMod val="75000"/>
          </a:schemeClr>
        </a:solidFill>
      </dgm:spPr>
      <dgm:t>
        <a:bodyPr/>
        <a:lstStyle/>
        <a:p>
          <a:r>
            <a:rPr lang="en-US" sz="1600" b="1">
              <a:effectLst>
                <a:outerShdw blurRad="38100" dist="38100" dir="2700000" algn="tl">
                  <a:srgbClr val="000000">
                    <a:alpha val="43137"/>
                  </a:srgbClr>
                </a:outerShdw>
              </a:effectLst>
            </a:rPr>
            <a:t>The crucible begins when God makes us focus our attention on our sin (sometimes in painful ways)</a:t>
          </a:r>
          <a:endParaRPr lang="es-ES" sz="1600" dirty="0">
            <a:effectLst>
              <a:outerShdw blurRad="38100" dist="38100" dir="2700000" algn="tl">
                <a:srgbClr val="000000">
                  <a:alpha val="43137"/>
                </a:srgbClr>
              </a:outerShdw>
            </a:effectLst>
          </a:endParaRPr>
        </a:p>
      </dgm:t>
    </dgm:pt>
    <dgm:pt modelId="{76351D9C-3052-4EA4-B576-A9B76C1286DC}" type="parTrans" cxnId="{BE144CD4-A785-405E-BB4D-B078CA603F6D}">
      <dgm:prSet/>
      <dgm:spPr/>
      <dgm:t>
        <a:bodyPr/>
        <a:lstStyle/>
        <a:p>
          <a:endParaRPr lang="es-ES" sz="1600">
            <a:effectLst>
              <a:outerShdw blurRad="38100" dist="38100" dir="2700000" algn="tl">
                <a:srgbClr val="000000">
                  <a:alpha val="43137"/>
                </a:srgbClr>
              </a:outerShdw>
            </a:effectLst>
          </a:endParaRPr>
        </a:p>
      </dgm:t>
    </dgm:pt>
    <dgm:pt modelId="{7025DDDA-CDED-4DE7-8339-7B2DFE09E7FF}" type="sibTrans" cxnId="{BE144CD4-A785-405E-BB4D-B078CA603F6D}">
      <dgm:prSet custT="1"/>
      <dgm:spPr>
        <a:solidFill>
          <a:schemeClr val="accent2">
            <a:lumMod val="75000"/>
          </a:schemeClr>
        </a:solidFill>
      </dgm:spPr>
      <dgm:t>
        <a:bodyPr/>
        <a:lstStyle/>
        <a:p>
          <a:endParaRPr lang="es-ES" sz="1600">
            <a:effectLst>
              <a:outerShdw blurRad="38100" dist="38100" dir="2700000" algn="tl">
                <a:srgbClr val="000000">
                  <a:alpha val="43137"/>
                </a:srgbClr>
              </a:outerShdw>
            </a:effectLst>
          </a:endParaRPr>
        </a:p>
      </dgm:t>
    </dgm:pt>
    <dgm:pt modelId="{001A4390-A5E1-46FB-A929-A2833A3A9695}">
      <dgm:prSet custT="1"/>
      <dgm:spPr>
        <a:solidFill>
          <a:schemeClr val="accent4">
            <a:lumMod val="75000"/>
          </a:schemeClr>
        </a:solidFill>
      </dgm:spPr>
      <dgm:t>
        <a:bodyPr/>
        <a:lstStyle/>
        <a:p>
          <a:r>
            <a:rPr lang="en-US" sz="1600" b="1">
              <a:effectLst>
                <a:outerShdw blurRad="38100" dist="38100" dir="2700000" algn="tl">
                  <a:srgbClr val="000000">
                    <a:alpha val="43137"/>
                  </a:srgbClr>
                </a:outerShdw>
              </a:effectLst>
            </a:rPr>
            <a:t>We feel deep pain because we are aware of our sin</a:t>
          </a:r>
          <a:endParaRPr lang="es-ES" sz="1600" dirty="0">
            <a:effectLst>
              <a:outerShdw blurRad="38100" dist="38100" dir="2700000" algn="tl">
                <a:srgbClr val="000000">
                  <a:alpha val="43137"/>
                </a:srgbClr>
              </a:outerShdw>
            </a:effectLst>
          </a:endParaRPr>
        </a:p>
      </dgm:t>
    </dgm:pt>
    <dgm:pt modelId="{CB8EB818-4EFB-48D7-9A26-4E166EBF510A}" type="parTrans" cxnId="{AD513422-8673-4B57-84F7-5085762E9096}">
      <dgm:prSet/>
      <dgm:spPr/>
      <dgm:t>
        <a:bodyPr/>
        <a:lstStyle/>
        <a:p>
          <a:endParaRPr lang="es-ES" sz="1600">
            <a:effectLst>
              <a:outerShdw blurRad="38100" dist="38100" dir="2700000" algn="tl">
                <a:srgbClr val="000000">
                  <a:alpha val="43137"/>
                </a:srgbClr>
              </a:outerShdw>
            </a:effectLst>
          </a:endParaRPr>
        </a:p>
      </dgm:t>
    </dgm:pt>
    <dgm:pt modelId="{9F4DC187-B941-475A-95F4-43EFF7379625}" type="sibTrans" cxnId="{AD513422-8673-4B57-84F7-5085762E9096}">
      <dgm:prSet custT="1"/>
      <dgm:spPr>
        <a:solidFill>
          <a:srgbClr val="924B91"/>
        </a:solidFill>
      </dgm:spPr>
      <dgm:t>
        <a:bodyPr/>
        <a:lstStyle/>
        <a:p>
          <a:endParaRPr lang="es-ES" sz="1600">
            <a:effectLst>
              <a:outerShdw blurRad="38100" dist="38100" dir="2700000" algn="tl">
                <a:srgbClr val="000000">
                  <a:alpha val="43137"/>
                </a:srgbClr>
              </a:outerShdw>
            </a:effectLst>
          </a:endParaRPr>
        </a:p>
      </dgm:t>
    </dgm:pt>
    <dgm:pt modelId="{93701F83-3337-4334-8956-8A40D9D63853}">
      <dgm:prSet custT="1"/>
      <dgm:spPr>
        <a:solidFill>
          <a:srgbClr val="924B91"/>
        </a:solidFill>
      </dgm:spPr>
      <dgm:t>
        <a:bodyPr/>
        <a:lstStyle/>
        <a:p>
          <a:r>
            <a:rPr lang="en-US" sz="1600" b="1">
              <a:effectLst>
                <a:outerShdw blurRad="38100" dist="38100" dir="2700000" algn="tl">
                  <a:srgbClr val="000000">
                    <a:alpha val="43137"/>
                  </a:srgbClr>
                </a:outerShdw>
              </a:effectLst>
            </a:rPr>
            <a:t>The process becomes harsher as we must decide to quit the sin that we are embracing</a:t>
          </a:r>
          <a:endParaRPr lang="es-ES" sz="1600" dirty="0">
            <a:effectLst>
              <a:outerShdw blurRad="38100" dist="38100" dir="2700000" algn="tl">
                <a:srgbClr val="000000">
                  <a:alpha val="43137"/>
                </a:srgbClr>
              </a:outerShdw>
            </a:effectLst>
          </a:endParaRPr>
        </a:p>
      </dgm:t>
    </dgm:pt>
    <dgm:pt modelId="{15CB5572-8382-48FE-BEB0-8938FA2097E2}" type="parTrans" cxnId="{CD1A5476-6523-47C0-9D2A-D39B05C31D86}">
      <dgm:prSet/>
      <dgm:spPr/>
      <dgm:t>
        <a:bodyPr/>
        <a:lstStyle/>
        <a:p>
          <a:endParaRPr lang="es-ES" sz="1600">
            <a:effectLst>
              <a:outerShdw blurRad="38100" dist="38100" dir="2700000" algn="tl">
                <a:srgbClr val="000000">
                  <a:alpha val="43137"/>
                </a:srgbClr>
              </a:outerShdw>
            </a:effectLst>
          </a:endParaRPr>
        </a:p>
      </dgm:t>
    </dgm:pt>
    <dgm:pt modelId="{39D1611A-EAEC-4FF7-824A-F9B0D1A998A6}" type="sibTrans" cxnId="{CD1A5476-6523-47C0-9D2A-D39B05C31D86}">
      <dgm:prSet/>
      <dgm:spPr/>
      <dgm:t>
        <a:bodyPr/>
        <a:lstStyle/>
        <a:p>
          <a:endParaRPr lang="es-ES" sz="1600">
            <a:effectLst>
              <a:outerShdw blurRad="38100" dist="38100" dir="2700000" algn="tl">
                <a:srgbClr val="000000">
                  <a:alpha val="43137"/>
                </a:srgbClr>
              </a:outerShdw>
            </a:effectLst>
          </a:endParaRPr>
        </a:p>
      </dgm:t>
    </dgm:pt>
    <dgm:pt modelId="{80CF04A0-851F-4ABE-9C2C-78FBC6B36542}" type="pres">
      <dgm:prSet presAssocID="{02A0FA9A-BC3D-4642-AF05-D3C9EEF9F7ED}" presName="Name0" presStyleCnt="0">
        <dgm:presLayoutVars>
          <dgm:dir/>
          <dgm:resizeHandles val="exact"/>
        </dgm:presLayoutVars>
      </dgm:prSet>
      <dgm:spPr/>
    </dgm:pt>
    <dgm:pt modelId="{7F90CD12-BCDF-433D-BE9F-52C228D7F880}" type="pres">
      <dgm:prSet presAssocID="{9EE3D3DC-99CC-47A5-98C7-BAAD2AFF6165}" presName="composite" presStyleCnt="0"/>
      <dgm:spPr/>
    </dgm:pt>
    <dgm:pt modelId="{8638ECCC-42E8-4E0E-B58F-7BF1F7E61869}" type="pres">
      <dgm:prSet presAssocID="{9EE3D3DC-99CC-47A5-98C7-BAAD2AFF6165}" presName="imagSh" presStyleLbl="bgImgPlace1" presStyleIdx="0" presStyleCnt="3"/>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98D11539-3F8D-4EAB-83E6-D2ACDF6D4ADF}" type="pres">
      <dgm:prSet presAssocID="{9EE3D3DC-99CC-47A5-98C7-BAAD2AFF6165}" presName="txNode" presStyleLbl="node1" presStyleIdx="0" presStyleCnt="3" custScaleX="118459">
        <dgm:presLayoutVars>
          <dgm:bulletEnabled val="1"/>
        </dgm:presLayoutVars>
      </dgm:prSet>
      <dgm:spPr/>
    </dgm:pt>
    <dgm:pt modelId="{7CB8D389-6426-494C-9FBF-24298E1D5B7B}" type="pres">
      <dgm:prSet presAssocID="{7025DDDA-CDED-4DE7-8339-7B2DFE09E7FF}" presName="sibTrans" presStyleLbl="sibTrans2D1" presStyleIdx="0" presStyleCnt="2" custLinFactNeighborX="26741"/>
      <dgm:spPr/>
    </dgm:pt>
    <dgm:pt modelId="{4D55B50E-9F8D-48C3-BC9A-F006936695BF}" type="pres">
      <dgm:prSet presAssocID="{7025DDDA-CDED-4DE7-8339-7B2DFE09E7FF}" presName="connTx" presStyleLbl="sibTrans2D1" presStyleIdx="0" presStyleCnt="2"/>
      <dgm:spPr/>
    </dgm:pt>
    <dgm:pt modelId="{5726307A-7136-4981-91AC-171DA0FF412F}" type="pres">
      <dgm:prSet presAssocID="{001A4390-A5E1-46FB-A929-A2833A3A9695}" presName="composite" presStyleCnt="0"/>
      <dgm:spPr/>
    </dgm:pt>
    <dgm:pt modelId="{656BCB1D-7914-465C-B077-3C635F142A67}" type="pres">
      <dgm:prSet presAssocID="{001A4390-A5E1-46FB-A929-A2833A3A9695}" presName="imagSh" presStyleLbl="bgImgPlace1" presStyleIdx="1" presStyleCnt="3"/>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dgm:spPr>
    </dgm:pt>
    <dgm:pt modelId="{121ABACB-AC64-4718-9189-3D6A000CAA20}" type="pres">
      <dgm:prSet presAssocID="{001A4390-A5E1-46FB-A929-A2833A3A9695}" presName="txNode" presStyleLbl="node1" presStyleIdx="1" presStyleCnt="3">
        <dgm:presLayoutVars>
          <dgm:bulletEnabled val="1"/>
        </dgm:presLayoutVars>
      </dgm:prSet>
      <dgm:spPr/>
    </dgm:pt>
    <dgm:pt modelId="{74E8E3F8-EDC1-4A1F-8354-90547B3153D5}" type="pres">
      <dgm:prSet presAssocID="{9F4DC187-B941-475A-95F4-43EFF7379625}" presName="sibTrans" presStyleLbl="sibTrans2D1" presStyleIdx="1" presStyleCnt="2"/>
      <dgm:spPr/>
    </dgm:pt>
    <dgm:pt modelId="{49F5503C-9C1E-4538-99E2-A14861B20369}" type="pres">
      <dgm:prSet presAssocID="{9F4DC187-B941-475A-95F4-43EFF7379625}" presName="connTx" presStyleLbl="sibTrans2D1" presStyleIdx="1" presStyleCnt="2"/>
      <dgm:spPr/>
    </dgm:pt>
    <dgm:pt modelId="{9DC9BBF0-0B44-4305-8C4E-F342156C42C4}" type="pres">
      <dgm:prSet presAssocID="{93701F83-3337-4334-8956-8A40D9D63853}" presName="composite" presStyleCnt="0"/>
      <dgm:spPr/>
    </dgm:pt>
    <dgm:pt modelId="{FBC2F3EF-6E62-4EDC-8EAE-B26C5F51FC0A}" type="pres">
      <dgm:prSet presAssocID="{93701F83-3337-4334-8956-8A40D9D63853}" presName="imagSh" presStyleLbl="bgImgPlace1" presStyleIdx="2" presStyleCnt="3"/>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9A158152-0068-462F-A378-916FB85AD3B5}" type="pres">
      <dgm:prSet presAssocID="{93701F83-3337-4334-8956-8A40D9D63853}" presName="txNode" presStyleLbl="node1" presStyleIdx="2" presStyleCnt="3">
        <dgm:presLayoutVars>
          <dgm:bulletEnabled val="1"/>
        </dgm:presLayoutVars>
      </dgm:prSet>
      <dgm:spPr/>
    </dgm:pt>
  </dgm:ptLst>
  <dgm:cxnLst>
    <dgm:cxn modelId="{9BFD2A12-81A7-469F-82C1-860B7CC664C4}" type="presOf" srcId="{9EE3D3DC-99CC-47A5-98C7-BAAD2AFF6165}" destId="{98D11539-3F8D-4EAB-83E6-D2ACDF6D4ADF}" srcOrd="0" destOrd="0" presId="urn:microsoft.com/office/officeart/2005/8/layout/hProcess10"/>
    <dgm:cxn modelId="{AD513422-8673-4B57-84F7-5085762E9096}" srcId="{02A0FA9A-BC3D-4642-AF05-D3C9EEF9F7ED}" destId="{001A4390-A5E1-46FB-A929-A2833A3A9695}" srcOrd="1" destOrd="0" parTransId="{CB8EB818-4EFB-48D7-9A26-4E166EBF510A}" sibTransId="{9F4DC187-B941-475A-95F4-43EFF7379625}"/>
    <dgm:cxn modelId="{87791735-E0F8-4A54-8380-0C810F3A6670}" type="presOf" srcId="{02A0FA9A-BC3D-4642-AF05-D3C9EEF9F7ED}" destId="{80CF04A0-851F-4ABE-9C2C-78FBC6B36542}" srcOrd="0" destOrd="0" presId="urn:microsoft.com/office/officeart/2005/8/layout/hProcess10"/>
    <dgm:cxn modelId="{41BB9B3D-72CE-4DC8-BBCB-813E8B895A1A}" type="presOf" srcId="{9F4DC187-B941-475A-95F4-43EFF7379625}" destId="{49F5503C-9C1E-4538-99E2-A14861B20369}" srcOrd="1" destOrd="0" presId="urn:microsoft.com/office/officeart/2005/8/layout/hProcess10"/>
    <dgm:cxn modelId="{DA722A4C-674F-49B4-AECC-B9B15D04DC9B}" type="presOf" srcId="{001A4390-A5E1-46FB-A929-A2833A3A9695}" destId="{121ABACB-AC64-4718-9189-3D6A000CAA20}" srcOrd="0" destOrd="0" presId="urn:microsoft.com/office/officeart/2005/8/layout/hProcess10"/>
    <dgm:cxn modelId="{72A67D6C-4C48-4D48-954A-1CB45A31F0CD}" type="presOf" srcId="{93701F83-3337-4334-8956-8A40D9D63853}" destId="{9A158152-0068-462F-A378-916FB85AD3B5}" srcOrd="0" destOrd="0" presId="urn:microsoft.com/office/officeart/2005/8/layout/hProcess10"/>
    <dgm:cxn modelId="{068F106D-7DF7-4AAE-A03D-A7EDDAA60CB2}" type="presOf" srcId="{7025DDDA-CDED-4DE7-8339-7B2DFE09E7FF}" destId="{4D55B50E-9F8D-48C3-BC9A-F006936695BF}" srcOrd="1" destOrd="0" presId="urn:microsoft.com/office/officeart/2005/8/layout/hProcess10"/>
    <dgm:cxn modelId="{D009F94F-B7F6-4E5F-AECB-00F23C1E4DFF}" type="presOf" srcId="{9F4DC187-B941-475A-95F4-43EFF7379625}" destId="{74E8E3F8-EDC1-4A1F-8354-90547B3153D5}" srcOrd="0" destOrd="0" presId="urn:microsoft.com/office/officeart/2005/8/layout/hProcess10"/>
    <dgm:cxn modelId="{CD1A5476-6523-47C0-9D2A-D39B05C31D86}" srcId="{02A0FA9A-BC3D-4642-AF05-D3C9EEF9F7ED}" destId="{93701F83-3337-4334-8956-8A40D9D63853}" srcOrd="2" destOrd="0" parTransId="{15CB5572-8382-48FE-BEB0-8938FA2097E2}" sibTransId="{39D1611A-EAEC-4FF7-824A-F9B0D1A998A6}"/>
    <dgm:cxn modelId="{18EAAAB7-04F5-41E8-8686-5F30DD81BAA8}" type="presOf" srcId="{7025DDDA-CDED-4DE7-8339-7B2DFE09E7FF}" destId="{7CB8D389-6426-494C-9FBF-24298E1D5B7B}" srcOrd="0" destOrd="0" presId="urn:microsoft.com/office/officeart/2005/8/layout/hProcess10"/>
    <dgm:cxn modelId="{BE144CD4-A785-405E-BB4D-B078CA603F6D}" srcId="{02A0FA9A-BC3D-4642-AF05-D3C9EEF9F7ED}" destId="{9EE3D3DC-99CC-47A5-98C7-BAAD2AFF6165}" srcOrd="0" destOrd="0" parTransId="{76351D9C-3052-4EA4-B576-A9B76C1286DC}" sibTransId="{7025DDDA-CDED-4DE7-8339-7B2DFE09E7FF}"/>
    <dgm:cxn modelId="{5FCF369E-78C5-45B1-A486-19D5AB53B99D}" type="presParOf" srcId="{80CF04A0-851F-4ABE-9C2C-78FBC6B36542}" destId="{7F90CD12-BCDF-433D-BE9F-52C228D7F880}" srcOrd="0" destOrd="0" presId="urn:microsoft.com/office/officeart/2005/8/layout/hProcess10"/>
    <dgm:cxn modelId="{3486428B-CE7E-47E9-92D7-87CBA0D362FA}" type="presParOf" srcId="{7F90CD12-BCDF-433D-BE9F-52C228D7F880}" destId="{8638ECCC-42E8-4E0E-B58F-7BF1F7E61869}" srcOrd="0" destOrd="0" presId="urn:microsoft.com/office/officeart/2005/8/layout/hProcess10"/>
    <dgm:cxn modelId="{770E134D-4E74-4BE1-A3CF-24EB679D8917}" type="presParOf" srcId="{7F90CD12-BCDF-433D-BE9F-52C228D7F880}" destId="{98D11539-3F8D-4EAB-83E6-D2ACDF6D4ADF}" srcOrd="1" destOrd="0" presId="urn:microsoft.com/office/officeart/2005/8/layout/hProcess10"/>
    <dgm:cxn modelId="{DBEFBA1E-A01F-4601-86F7-35CF9DA5A971}" type="presParOf" srcId="{80CF04A0-851F-4ABE-9C2C-78FBC6B36542}" destId="{7CB8D389-6426-494C-9FBF-24298E1D5B7B}" srcOrd="1" destOrd="0" presId="urn:microsoft.com/office/officeart/2005/8/layout/hProcess10"/>
    <dgm:cxn modelId="{422833A1-C30C-4EA0-B67E-180387A7A587}" type="presParOf" srcId="{7CB8D389-6426-494C-9FBF-24298E1D5B7B}" destId="{4D55B50E-9F8D-48C3-BC9A-F006936695BF}" srcOrd="0" destOrd="0" presId="urn:microsoft.com/office/officeart/2005/8/layout/hProcess10"/>
    <dgm:cxn modelId="{70522342-CEB9-4147-8E85-4E738DEE625C}" type="presParOf" srcId="{80CF04A0-851F-4ABE-9C2C-78FBC6B36542}" destId="{5726307A-7136-4981-91AC-171DA0FF412F}" srcOrd="2" destOrd="0" presId="urn:microsoft.com/office/officeart/2005/8/layout/hProcess10"/>
    <dgm:cxn modelId="{F8F81101-2864-430D-AC42-B5E2942193EF}" type="presParOf" srcId="{5726307A-7136-4981-91AC-171DA0FF412F}" destId="{656BCB1D-7914-465C-B077-3C635F142A67}" srcOrd="0" destOrd="0" presId="urn:microsoft.com/office/officeart/2005/8/layout/hProcess10"/>
    <dgm:cxn modelId="{83291E60-B652-4C84-ACEF-10D0C3CE376C}" type="presParOf" srcId="{5726307A-7136-4981-91AC-171DA0FF412F}" destId="{121ABACB-AC64-4718-9189-3D6A000CAA20}" srcOrd="1" destOrd="0" presId="urn:microsoft.com/office/officeart/2005/8/layout/hProcess10"/>
    <dgm:cxn modelId="{BADC71E3-E929-4165-8A06-2223F9A66FFB}" type="presParOf" srcId="{80CF04A0-851F-4ABE-9C2C-78FBC6B36542}" destId="{74E8E3F8-EDC1-4A1F-8354-90547B3153D5}" srcOrd="3" destOrd="0" presId="urn:microsoft.com/office/officeart/2005/8/layout/hProcess10"/>
    <dgm:cxn modelId="{8FBE4210-0038-44DA-B53F-531B02F0607A}" type="presParOf" srcId="{74E8E3F8-EDC1-4A1F-8354-90547B3153D5}" destId="{49F5503C-9C1E-4538-99E2-A14861B20369}" srcOrd="0" destOrd="0" presId="urn:microsoft.com/office/officeart/2005/8/layout/hProcess10"/>
    <dgm:cxn modelId="{1637290B-D40E-451B-8334-9C1BFB75A67F}" type="presParOf" srcId="{80CF04A0-851F-4ABE-9C2C-78FBC6B36542}" destId="{9DC9BBF0-0B44-4305-8C4E-F342156C42C4}" srcOrd="4" destOrd="0" presId="urn:microsoft.com/office/officeart/2005/8/layout/hProcess10"/>
    <dgm:cxn modelId="{86552247-4AA8-48C0-BD4E-B37143D4B157}" type="presParOf" srcId="{9DC9BBF0-0B44-4305-8C4E-F342156C42C4}" destId="{FBC2F3EF-6E62-4EDC-8EAE-B26C5F51FC0A}" srcOrd="0" destOrd="0" presId="urn:microsoft.com/office/officeart/2005/8/layout/hProcess10"/>
    <dgm:cxn modelId="{B75A6C49-6F48-4F1C-9671-C717D6F36BFA}" type="presParOf" srcId="{9DC9BBF0-0B44-4305-8C4E-F342156C42C4}" destId="{9A158152-0068-462F-A378-916FB85AD3B5}"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9E066-DFC2-4790-8E9D-5A6F68904D69}">
      <dsp:nvSpPr>
        <dsp:cNvPr id="0" name=""/>
        <dsp:cNvSpPr/>
      </dsp:nvSpPr>
      <dsp:spPr>
        <a:xfrm>
          <a:off x="1099" y="106028"/>
          <a:ext cx="2144750" cy="857900"/>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0678" tIns="45339" rIns="22670" bIns="45339" numCol="1" spcCol="1270" anchor="ctr" anchorCtr="0">
          <a:noAutofit/>
        </a:bodyPr>
        <a:lstStyle/>
        <a:p>
          <a:pPr marL="0" lvl="0" indent="0" algn="ctr" defTabSz="755650">
            <a:lnSpc>
              <a:spcPts val="1500"/>
            </a:lnSpc>
            <a:spcBef>
              <a:spcPct val="0"/>
            </a:spcBef>
            <a:spcAft>
              <a:spcPct val="35000"/>
            </a:spcAft>
            <a:buNone/>
          </a:pPr>
          <a:r>
            <a:rPr lang="en-US" sz="1700" b="1" kern="1200">
              <a:solidFill>
                <a:schemeClr val="tx1"/>
              </a:solidFill>
            </a:rPr>
            <a:t>We stop thinking about God (v. 21)</a:t>
          </a:r>
          <a:endParaRPr lang="es-ES" sz="1700" kern="1200" dirty="0">
            <a:solidFill>
              <a:schemeClr val="tx1"/>
            </a:solidFill>
          </a:endParaRPr>
        </a:p>
      </dsp:txBody>
      <dsp:txXfrm>
        <a:off x="1099" y="106028"/>
        <a:ext cx="1930275" cy="857900"/>
      </dsp:txXfrm>
    </dsp:sp>
    <dsp:sp modelId="{FDCC348D-8A16-481B-AC9E-B9CEAF6C3CD8}">
      <dsp:nvSpPr>
        <dsp:cNvPr id="0" name=""/>
        <dsp:cNvSpPr/>
      </dsp:nvSpPr>
      <dsp:spPr>
        <a:xfrm>
          <a:off x="1716900" y="106028"/>
          <a:ext cx="2144750" cy="857900"/>
        </a:xfrm>
        <a:prstGeom prst="chevron">
          <a:avLst/>
        </a:prstGeom>
        <a:gradFill rotWithShape="0">
          <a:gsLst>
            <a:gs pos="0">
              <a:schemeClr val="accent4">
                <a:hueOff val="3822350"/>
                <a:satOff val="0"/>
                <a:lumOff val="-5000"/>
                <a:alphaOff val="0"/>
                <a:satMod val="103000"/>
                <a:lumMod val="102000"/>
                <a:tint val="94000"/>
              </a:schemeClr>
            </a:gs>
            <a:gs pos="50000">
              <a:schemeClr val="accent4">
                <a:hueOff val="3822350"/>
                <a:satOff val="0"/>
                <a:lumOff val="-5000"/>
                <a:alphaOff val="0"/>
                <a:satMod val="110000"/>
                <a:lumMod val="100000"/>
                <a:shade val="100000"/>
              </a:schemeClr>
            </a:gs>
            <a:gs pos="100000">
              <a:schemeClr val="accent4">
                <a:hueOff val="3822350"/>
                <a:satOff val="0"/>
                <a:lumOff val="-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ts val="1500"/>
            </a:lnSpc>
            <a:spcBef>
              <a:spcPct val="0"/>
            </a:spcBef>
            <a:spcAft>
              <a:spcPct val="35000"/>
            </a:spcAft>
            <a:buNone/>
          </a:pPr>
          <a:r>
            <a:rPr lang="en-US" sz="1600" b="1" kern="1200">
              <a:solidFill>
                <a:schemeClr val="tx1"/>
              </a:solidFill>
            </a:rPr>
            <a:t>We trust our own wisdom (v. 22)</a:t>
          </a:r>
          <a:endParaRPr lang="es-ES" sz="1600" kern="1200" dirty="0">
            <a:solidFill>
              <a:schemeClr val="tx1"/>
            </a:solidFill>
          </a:endParaRPr>
        </a:p>
      </dsp:txBody>
      <dsp:txXfrm>
        <a:off x="2145850" y="106028"/>
        <a:ext cx="1286850" cy="857900"/>
      </dsp:txXfrm>
    </dsp:sp>
    <dsp:sp modelId="{1C764FC4-7CF2-4080-BC6B-13DCF0A599CC}">
      <dsp:nvSpPr>
        <dsp:cNvPr id="0" name=""/>
        <dsp:cNvSpPr/>
      </dsp:nvSpPr>
      <dsp:spPr>
        <a:xfrm>
          <a:off x="3432700" y="106028"/>
          <a:ext cx="2144750" cy="857900"/>
        </a:xfrm>
        <a:prstGeom prst="chevron">
          <a:avLst/>
        </a:prstGeom>
        <a:gradFill rotWithShape="0">
          <a:gsLst>
            <a:gs pos="0">
              <a:schemeClr val="accent4">
                <a:hueOff val="7644700"/>
                <a:satOff val="0"/>
                <a:lumOff val="-10000"/>
                <a:alphaOff val="0"/>
                <a:satMod val="103000"/>
                <a:lumMod val="102000"/>
                <a:tint val="94000"/>
              </a:schemeClr>
            </a:gs>
            <a:gs pos="50000">
              <a:schemeClr val="accent4">
                <a:hueOff val="7644700"/>
                <a:satOff val="0"/>
                <a:lumOff val="-10000"/>
                <a:alphaOff val="0"/>
                <a:satMod val="110000"/>
                <a:lumMod val="100000"/>
                <a:shade val="100000"/>
              </a:schemeClr>
            </a:gs>
            <a:gs pos="100000">
              <a:schemeClr val="accent4">
                <a:hueOff val="7644700"/>
                <a:satOff val="0"/>
                <a:lumOff val="-1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ts val="1500"/>
            </a:lnSpc>
            <a:spcBef>
              <a:spcPct val="0"/>
            </a:spcBef>
            <a:spcAft>
              <a:spcPct val="35000"/>
            </a:spcAft>
            <a:buNone/>
          </a:pPr>
          <a:r>
            <a:rPr lang="en-US" sz="1700" b="1" kern="1200">
              <a:solidFill>
                <a:schemeClr val="tx1"/>
              </a:solidFill>
            </a:rPr>
            <a:t>We worship earthly things (v. 23)</a:t>
          </a:r>
          <a:endParaRPr lang="es-ES" sz="1700" kern="1200" dirty="0">
            <a:solidFill>
              <a:schemeClr val="tx1"/>
            </a:solidFill>
          </a:endParaRPr>
        </a:p>
      </dsp:txBody>
      <dsp:txXfrm>
        <a:off x="3861650" y="106028"/>
        <a:ext cx="1286850" cy="857900"/>
      </dsp:txXfrm>
    </dsp:sp>
    <dsp:sp modelId="{88BAF51D-5113-490B-9699-3B4BDA702F1C}">
      <dsp:nvSpPr>
        <dsp:cNvPr id="0" name=""/>
        <dsp:cNvSpPr/>
      </dsp:nvSpPr>
      <dsp:spPr>
        <a:xfrm>
          <a:off x="5148501" y="106028"/>
          <a:ext cx="2144750" cy="857900"/>
        </a:xfrm>
        <a:prstGeom prst="chevron">
          <a:avLst/>
        </a:prstGeom>
        <a:gradFill rotWithShape="0">
          <a:gsLst>
            <a:gs pos="0">
              <a:schemeClr val="accent4">
                <a:hueOff val="11467050"/>
                <a:satOff val="0"/>
                <a:lumOff val="-15000"/>
                <a:alphaOff val="0"/>
                <a:satMod val="103000"/>
                <a:lumMod val="102000"/>
                <a:tint val="94000"/>
              </a:schemeClr>
            </a:gs>
            <a:gs pos="50000">
              <a:schemeClr val="accent4">
                <a:hueOff val="11467050"/>
                <a:satOff val="0"/>
                <a:lumOff val="-15000"/>
                <a:alphaOff val="0"/>
                <a:satMod val="110000"/>
                <a:lumMod val="100000"/>
                <a:shade val="100000"/>
              </a:schemeClr>
            </a:gs>
            <a:gs pos="100000">
              <a:schemeClr val="accent4">
                <a:hueOff val="11467050"/>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ts val="1500"/>
            </a:lnSpc>
            <a:spcBef>
              <a:spcPct val="0"/>
            </a:spcBef>
            <a:spcAft>
              <a:spcPct val="35000"/>
            </a:spcAft>
            <a:buNone/>
          </a:pPr>
          <a:r>
            <a:rPr lang="en-US" sz="1600" b="1" kern="1200"/>
            <a:t>God let us follow our own way </a:t>
          </a:r>
          <a:br>
            <a:rPr lang="en-US" sz="1600" b="1" kern="1200"/>
          </a:br>
          <a:r>
            <a:rPr lang="en-US" sz="1600" b="1" kern="1200"/>
            <a:t>(v. 28)</a:t>
          </a:r>
          <a:endParaRPr lang="es-ES" sz="1600" kern="1200" dirty="0"/>
        </a:p>
      </dsp:txBody>
      <dsp:txXfrm>
        <a:off x="5577451" y="106028"/>
        <a:ext cx="1286850" cy="857900"/>
      </dsp:txXfrm>
    </dsp:sp>
    <dsp:sp modelId="{7DC58F06-60E7-453C-BF34-CDB36A708641}">
      <dsp:nvSpPr>
        <dsp:cNvPr id="0" name=""/>
        <dsp:cNvSpPr/>
      </dsp:nvSpPr>
      <dsp:spPr>
        <a:xfrm>
          <a:off x="6864301" y="106028"/>
          <a:ext cx="2144750" cy="857900"/>
        </a:xfrm>
        <a:prstGeom prst="chevron">
          <a:avLst/>
        </a:prstGeom>
        <a:gradFill rotWithShape="0">
          <a:gsLst>
            <a:gs pos="0">
              <a:schemeClr val="accent4">
                <a:hueOff val="15289401"/>
                <a:satOff val="0"/>
                <a:lumOff val="-20000"/>
                <a:alphaOff val="0"/>
                <a:satMod val="103000"/>
                <a:lumMod val="102000"/>
                <a:tint val="94000"/>
              </a:schemeClr>
            </a:gs>
            <a:gs pos="50000">
              <a:schemeClr val="accent4">
                <a:hueOff val="15289401"/>
                <a:satOff val="0"/>
                <a:lumOff val="-20000"/>
                <a:alphaOff val="0"/>
                <a:satMod val="110000"/>
                <a:lumMod val="100000"/>
                <a:shade val="100000"/>
              </a:schemeClr>
            </a:gs>
            <a:gs pos="100000">
              <a:schemeClr val="accent4">
                <a:hueOff val="15289401"/>
                <a:satOff val="0"/>
                <a:lumOff val="-2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ts val="1500"/>
            </a:lnSpc>
            <a:spcBef>
              <a:spcPct val="0"/>
            </a:spcBef>
            <a:spcAft>
              <a:spcPct val="35000"/>
            </a:spcAft>
            <a:buNone/>
          </a:pPr>
          <a:r>
            <a:rPr lang="en-US" sz="1600" b="1" kern="1200"/>
            <a:t>Sin appears (v. 29-32)</a:t>
          </a:r>
          <a:endParaRPr lang="es-ES" sz="1600" kern="1200" dirty="0"/>
        </a:p>
      </dsp:txBody>
      <dsp:txXfrm>
        <a:off x="7293251" y="106028"/>
        <a:ext cx="1286850" cy="857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8ECCC-42E8-4E0E-B58F-7BF1F7E61869}">
      <dsp:nvSpPr>
        <dsp:cNvPr id="0" name=""/>
        <dsp:cNvSpPr/>
      </dsp:nvSpPr>
      <dsp:spPr>
        <a:xfrm>
          <a:off x="5846" y="0"/>
          <a:ext cx="2034754" cy="1137451"/>
        </a:xfrm>
        <a:prstGeom prst="roundRect">
          <a:avLst>
            <a:gd name="adj" fmla="val 1000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98D11539-3F8D-4EAB-83E6-D2ACDF6D4ADF}">
      <dsp:nvSpPr>
        <dsp:cNvPr id="0" name=""/>
        <dsp:cNvSpPr/>
      </dsp:nvSpPr>
      <dsp:spPr>
        <a:xfrm>
          <a:off x="149287" y="682470"/>
          <a:ext cx="2410349" cy="1137451"/>
        </a:xfrm>
        <a:prstGeom prst="roundRect">
          <a:avLst>
            <a:gd name="adj" fmla="val 10000"/>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effectLst>
                <a:outerShdw blurRad="38100" dist="38100" dir="2700000" algn="tl">
                  <a:srgbClr val="000000">
                    <a:alpha val="43137"/>
                  </a:srgbClr>
                </a:outerShdw>
              </a:effectLst>
            </a:rPr>
            <a:t>The crucible begins when God makes us focus our attention on our sin (sometimes in painful ways)</a:t>
          </a:r>
          <a:endParaRPr lang="es-ES" sz="1600" kern="1200" dirty="0">
            <a:effectLst>
              <a:outerShdw blurRad="38100" dist="38100" dir="2700000" algn="tl">
                <a:srgbClr val="000000">
                  <a:alpha val="43137"/>
                </a:srgbClr>
              </a:outerShdw>
            </a:effectLst>
          </a:endParaRPr>
        </a:p>
      </dsp:txBody>
      <dsp:txXfrm>
        <a:off x="182602" y="715785"/>
        <a:ext cx="2343719" cy="1070821"/>
      </dsp:txXfrm>
    </dsp:sp>
    <dsp:sp modelId="{7CB8D389-6426-494C-9FBF-24298E1D5B7B}">
      <dsp:nvSpPr>
        <dsp:cNvPr id="0" name=""/>
        <dsp:cNvSpPr/>
      </dsp:nvSpPr>
      <dsp:spPr>
        <a:xfrm>
          <a:off x="2620653" y="324264"/>
          <a:ext cx="457667" cy="488923"/>
        </a:xfrm>
        <a:prstGeom prst="rightArrow">
          <a:avLst>
            <a:gd name="adj1" fmla="val 60000"/>
            <a:gd name="adj2" fmla="val 50000"/>
          </a:avLst>
        </a:prstGeom>
        <a:solidFill>
          <a:schemeClr val="accent2">
            <a:lumMod val="7500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effectLst>
              <a:outerShdw blurRad="38100" dist="38100" dir="2700000" algn="tl">
                <a:srgbClr val="000000">
                  <a:alpha val="43137"/>
                </a:srgbClr>
              </a:outerShdw>
            </a:effectLst>
          </a:endParaRPr>
        </a:p>
      </dsp:txBody>
      <dsp:txXfrm>
        <a:off x="2620653" y="422049"/>
        <a:ext cx="320367" cy="293353"/>
      </dsp:txXfrm>
    </dsp:sp>
    <dsp:sp modelId="{656BCB1D-7914-465C-B077-3C635F142A67}">
      <dsp:nvSpPr>
        <dsp:cNvPr id="0" name=""/>
        <dsp:cNvSpPr/>
      </dsp:nvSpPr>
      <dsp:spPr>
        <a:xfrm>
          <a:off x="3348223" y="0"/>
          <a:ext cx="2034754" cy="1137451"/>
        </a:xfrm>
        <a:prstGeom prst="roundRect">
          <a:avLst>
            <a:gd name="adj" fmla="val 10000"/>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121ABACB-AC64-4718-9189-3D6A000CAA20}">
      <dsp:nvSpPr>
        <dsp:cNvPr id="0" name=""/>
        <dsp:cNvSpPr/>
      </dsp:nvSpPr>
      <dsp:spPr>
        <a:xfrm>
          <a:off x="3679462" y="682470"/>
          <a:ext cx="2034754" cy="1137451"/>
        </a:xfrm>
        <a:prstGeom prst="roundRect">
          <a:avLst>
            <a:gd name="adj" fmla="val 10000"/>
          </a:avLst>
        </a:prstGeom>
        <a:solidFill>
          <a:schemeClr val="accent4">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effectLst>
                <a:outerShdw blurRad="38100" dist="38100" dir="2700000" algn="tl">
                  <a:srgbClr val="000000">
                    <a:alpha val="43137"/>
                  </a:srgbClr>
                </a:outerShdw>
              </a:effectLst>
            </a:rPr>
            <a:t>We feel deep pain because we are aware of our sin</a:t>
          </a:r>
          <a:endParaRPr lang="es-ES" sz="1600" kern="1200" dirty="0">
            <a:effectLst>
              <a:outerShdw blurRad="38100" dist="38100" dir="2700000" algn="tl">
                <a:srgbClr val="000000">
                  <a:alpha val="43137"/>
                </a:srgbClr>
              </a:outerShdw>
            </a:effectLst>
          </a:endParaRPr>
        </a:p>
      </dsp:txBody>
      <dsp:txXfrm>
        <a:off x="3712777" y="715785"/>
        <a:ext cx="1968124" cy="1070821"/>
      </dsp:txXfrm>
    </dsp:sp>
    <dsp:sp modelId="{74E8E3F8-EDC1-4A1F-8354-90547B3153D5}">
      <dsp:nvSpPr>
        <dsp:cNvPr id="0" name=""/>
        <dsp:cNvSpPr/>
      </dsp:nvSpPr>
      <dsp:spPr>
        <a:xfrm>
          <a:off x="5774916" y="324264"/>
          <a:ext cx="391938" cy="488923"/>
        </a:xfrm>
        <a:prstGeom prst="rightArrow">
          <a:avLst>
            <a:gd name="adj1" fmla="val 60000"/>
            <a:gd name="adj2" fmla="val 50000"/>
          </a:avLst>
        </a:prstGeom>
        <a:solidFill>
          <a:srgbClr val="924B91"/>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effectLst>
              <a:outerShdw blurRad="38100" dist="38100" dir="2700000" algn="tl">
                <a:srgbClr val="000000">
                  <a:alpha val="43137"/>
                </a:srgbClr>
              </a:outerShdw>
            </a:effectLst>
          </a:endParaRPr>
        </a:p>
      </dsp:txBody>
      <dsp:txXfrm>
        <a:off x="5774916" y="422049"/>
        <a:ext cx="274357" cy="293353"/>
      </dsp:txXfrm>
    </dsp:sp>
    <dsp:sp modelId="{FBC2F3EF-6E62-4EDC-8EAE-B26C5F51FC0A}">
      <dsp:nvSpPr>
        <dsp:cNvPr id="0" name=""/>
        <dsp:cNvSpPr/>
      </dsp:nvSpPr>
      <dsp:spPr>
        <a:xfrm>
          <a:off x="6502802" y="0"/>
          <a:ext cx="2034754" cy="1137451"/>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9A158152-0068-462F-A378-916FB85AD3B5}">
      <dsp:nvSpPr>
        <dsp:cNvPr id="0" name=""/>
        <dsp:cNvSpPr/>
      </dsp:nvSpPr>
      <dsp:spPr>
        <a:xfrm>
          <a:off x="6834041" y="682470"/>
          <a:ext cx="2034754" cy="1137451"/>
        </a:xfrm>
        <a:prstGeom prst="roundRect">
          <a:avLst>
            <a:gd name="adj" fmla="val 10000"/>
          </a:avLst>
        </a:prstGeom>
        <a:solidFill>
          <a:srgbClr val="924B9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effectLst>
                <a:outerShdw blurRad="38100" dist="38100" dir="2700000" algn="tl">
                  <a:srgbClr val="000000">
                    <a:alpha val="43137"/>
                  </a:srgbClr>
                </a:outerShdw>
              </a:effectLst>
            </a:rPr>
            <a:t>The process becomes harsher as we must decide to quit the sin that we are embracing</a:t>
          </a:r>
          <a:endParaRPr lang="es-ES" sz="1600" kern="1200" dirty="0">
            <a:effectLst>
              <a:outerShdw blurRad="38100" dist="38100" dir="2700000" algn="tl">
                <a:srgbClr val="000000">
                  <a:alpha val="43137"/>
                </a:srgbClr>
              </a:outerShdw>
            </a:effectLst>
          </a:endParaRPr>
        </a:p>
      </dsp:txBody>
      <dsp:txXfrm>
        <a:off x="6867356" y="715785"/>
        <a:ext cx="1968124" cy="107082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7CADE81-379A-4D4B-BB23-0F04ADB79608}" type="datetimeFigureOut">
              <a:rPr lang="es-ES" smtClean="0"/>
              <a:t>03/07/2022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00B673-A38A-40E5-B6A8-94B96A0B18F3}" type="slidenum">
              <a:rPr lang="es-ES" smtClean="0"/>
              <a:t>‹Nº›</a:t>
            </a:fld>
            <a:endParaRPr lang="es-ES"/>
          </a:p>
        </p:txBody>
      </p:sp>
    </p:spTree>
    <p:extLst>
      <p:ext uri="{BB962C8B-B14F-4D97-AF65-F5344CB8AC3E}">
        <p14:creationId xmlns:p14="http://schemas.microsoft.com/office/powerpoint/2010/main" val="318702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CADE81-379A-4D4B-BB23-0F04ADB79608}" type="datetimeFigureOut">
              <a:rPr lang="es-ES" smtClean="0"/>
              <a:t>03/07/2022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00B673-A38A-40E5-B6A8-94B96A0B18F3}" type="slidenum">
              <a:rPr lang="es-ES" smtClean="0"/>
              <a:t>‹Nº›</a:t>
            </a:fld>
            <a:endParaRPr lang="es-ES"/>
          </a:p>
        </p:txBody>
      </p:sp>
    </p:spTree>
    <p:extLst>
      <p:ext uri="{BB962C8B-B14F-4D97-AF65-F5344CB8AC3E}">
        <p14:creationId xmlns:p14="http://schemas.microsoft.com/office/powerpoint/2010/main" val="133613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CADE81-379A-4D4B-BB23-0F04ADB79608}" type="datetimeFigureOut">
              <a:rPr lang="es-ES" smtClean="0"/>
              <a:t>03/07/2022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00B673-A38A-40E5-B6A8-94B96A0B18F3}" type="slidenum">
              <a:rPr lang="es-ES" smtClean="0"/>
              <a:t>‹Nº›</a:t>
            </a:fld>
            <a:endParaRPr lang="es-ES"/>
          </a:p>
        </p:txBody>
      </p:sp>
    </p:spTree>
    <p:extLst>
      <p:ext uri="{BB962C8B-B14F-4D97-AF65-F5344CB8AC3E}">
        <p14:creationId xmlns:p14="http://schemas.microsoft.com/office/powerpoint/2010/main" val="89361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CADE81-379A-4D4B-BB23-0F04ADB79608}" type="datetimeFigureOut">
              <a:rPr lang="es-ES" smtClean="0"/>
              <a:t>03/07/2022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00B673-A38A-40E5-B6A8-94B96A0B18F3}" type="slidenum">
              <a:rPr lang="es-ES" smtClean="0"/>
              <a:t>‹Nº›</a:t>
            </a:fld>
            <a:endParaRPr lang="es-ES"/>
          </a:p>
        </p:txBody>
      </p:sp>
    </p:spTree>
    <p:extLst>
      <p:ext uri="{BB962C8B-B14F-4D97-AF65-F5344CB8AC3E}">
        <p14:creationId xmlns:p14="http://schemas.microsoft.com/office/powerpoint/2010/main" val="322800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CADE81-379A-4D4B-BB23-0F04ADB79608}" type="datetimeFigureOut">
              <a:rPr lang="es-ES" smtClean="0"/>
              <a:t>03/07/2022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00B673-A38A-40E5-B6A8-94B96A0B18F3}" type="slidenum">
              <a:rPr lang="es-ES" smtClean="0"/>
              <a:t>‹Nº›</a:t>
            </a:fld>
            <a:endParaRPr lang="es-ES"/>
          </a:p>
        </p:txBody>
      </p:sp>
    </p:spTree>
    <p:extLst>
      <p:ext uri="{BB962C8B-B14F-4D97-AF65-F5344CB8AC3E}">
        <p14:creationId xmlns:p14="http://schemas.microsoft.com/office/powerpoint/2010/main" val="200895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CADE81-379A-4D4B-BB23-0F04ADB79608}" type="datetimeFigureOut">
              <a:rPr lang="es-ES" smtClean="0"/>
              <a:t>03/07/2022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F00B673-A38A-40E5-B6A8-94B96A0B18F3}" type="slidenum">
              <a:rPr lang="es-ES" smtClean="0"/>
              <a:t>‹Nº›</a:t>
            </a:fld>
            <a:endParaRPr lang="es-ES"/>
          </a:p>
        </p:txBody>
      </p:sp>
    </p:spTree>
    <p:extLst>
      <p:ext uri="{BB962C8B-B14F-4D97-AF65-F5344CB8AC3E}">
        <p14:creationId xmlns:p14="http://schemas.microsoft.com/office/powerpoint/2010/main" val="145460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CADE81-379A-4D4B-BB23-0F04ADB79608}" type="datetimeFigureOut">
              <a:rPr lang="es-ES" smtClean="0"/>
              <a:t>03/07/2022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F00B673-A38A-40E5-B6A8-94B96A0B18F3}" type="slidenum">
              <a:rPr lang="es-ES" smtClean="0"/>
              <a:t>‹Nº›</a:t>
            </a:fld>
            <a:endParaRPr lang="es-ES"/>
          </a:p>
        </p:txBody>
      </p:sp>
    </p:spTree>
    <p:extLst>
      <p:ext uri="{BB962C8B-B14F-4D97-AF65-F5344CB8AC3E}">
        <p14:creationId xmlns:p14="http://schemas.microsoft.com/office/powerpoint/2010/main" val="326581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7CADE81-379A-4D4B-BB23-0F04ADB79608}" type="datetimeFigureOut">
              <a:rPr lang="es-ES" smtClean="0"/>
              <a:t>03/07/2022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F00B673-A38A-40E5-B6A8-94B96A0B18F3}" type="slidenum">
              <a:rPr lang="es-ES" smtClean="0"/>
              <a:t>‹Nº›</a:t>
            </a:fld>
            <a:endParaRPr lang="es-ES"/>
          </a:p>
        </p:txBody>
      </p:sp>
    </p:spTree>
    <p:extLst>
      <p:ext uri="{BB962C8B-B14F-4D97-AF65-F5344CB8AC3E}">
        <p14:creationId xmlns:p14="http://schemas.microsoft.com/office/powerpoint/2010/main" val="262099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CADE81-379A-4D4B-BB23-0F04ADB79608}" type="datetimeFigureOut">
              <a:rPr lang="es-ES" smtClean="0"/>
              <a:t>03/07/2022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F00B673-A38A-40E5-B6A8-94B96A0B18F3}" type="slidenum">
              <a:rPr lang="es-ES" smtClean="0"/>
              <a:t>‹Nº›</a:t>
            </a:fld>
            <a:endParaRPr lang="es-ES"/>
          </a:p>
        </p:txBody>
      </p:sp>
    </p:spTree>
    <p:extLst>
      <p:ext uri="{BB962C8B-B14F-4D97-AF65-F5344CB8AC3E}">
        <p14:creationId xmlns:p14="http://schemas.microsoft.com/office/powerpoint/2010/main" val="336201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7CADE81-379A-4D4B-BB23-0F04ADB79608}" type="datetimeFigureOut">
              <a:rPr lang="es-ES" smtClean="0"/>
              <a:t>03/07/2022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F00B673-A38A-40E5-B6A8-94B96A0B18F3}" type="slidenum">
              <a:rPr lang="es-ES" smtClean="0"/>
              <a:t>‹Nº›</a:t>
            </a:fld>
            <a:endParaRPr lang="es-ES"/>
          </a:p>
        </p:txBody>
      </p:sp>
    </p:spTree>
    <p:extLst>
      <p:ext uri="{BB962C8B-B14F-4D97-AF65-F5344CB8AC3E}">
        <p14:creationId xmlns:p14="http://schemas.microsoft.com/office/powerpoint/2010/main" val="106603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7CADE81-379A-4D4B-BB23-0F04ADB79608}" type="datetimeFigureOut">
              <a:rPr lang="es-ES" smtClean="0"/>
              <a:t>03/07/2022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F00B673-A38A-40E5-B6A8-94B96A0B18F3}" type="slidenum">
              <a:rPr lang="es-ES" smtClean="0"/>
              <a:t>‹Nº›</a:t>
            </a:fld>
            <a:endParaRPr lang="es-ES"/>
          </a:p>
        </p:txBody>
      </p:sp>
    </p:spTree>
    <p:extLst>
      <p:ext uri="{BB962C8B-B14F-4D97-AF65-F5344CB8AC3E}">
        <p14:creationId xmlns:p14="http://schemas.microsoft.com/office/powerpoint/2010/main" val="57941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7CADE81-379A-4D4B-BB23-0F04ADB79608}" type="datetimeFigureOut">
              <a:rPr lang="es-ES" smtClean="0"/>
              <a:t>03/07/2022</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F00B673-A38A-40E5-B6A8-94B96A0B18F3}" type="slidenum">
              <a:rPr lang="es-ES" smtClean="0"/>
              <a:t>‹Nº›</a:t>
            </a:fld>
            <a:endParaRPr lang="es-ES"/>
          </a:p>
        </p:txBody>
      </p:sp>
    </p:spTree>
    <p:extLst>
      <p:ext uri="{BB962C8B-B14F-4D97-AF65-F5344CB8AC3E}">
        <p14:creationId xmlns:p14="http://schemas.microsoft.com/office/powerpoint/2010/main" val="3730336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g"/></Relationships>
</file>

<file path=ppt/slides/_rels/slide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EA4C1FC-D644-CFFE-D2DB-E033B298DC91}"/>
              </a:ext>
            </a:extLst>
          </p:cNvPr>
          <p:cNvSpPr txBox="1"/>
          <p:nvPr/>
        </p:nvSpPr>
        <p:spPr>
          <a:xfrm>
            <a:off x="81116" y="57600"/>
            <a:ext cx="3252019" cy="2123658"/>
          </a:xfrm>
          <a:prstGeom prst="rect">
            <a:avLst/>
          </a:prstGeom>
          <a:noFill/>
        </p:spPr>
        <p:txBody>
          <a:bodyPr wrap="square" rtlCol="0">
            <a:spAutoFit/>
          </a:bodyPr>
          <a:lstStyle/>
          <a:p>
            <a:pPr algn="ctr"/>
            <a:r>
              <a:rPr lang="es-ES"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THE CRUCIBLES THAT COME</a:t>
            </a:r>
            <a:endPar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CuadroTexto 4">
            <a:extLst>
              <a:ext uri="{FF2B5EF4-FFF2-40B4-BE49-F238E27FC236}">
                <a16:creationId xmlns:a16="http://schemas.microsoft.com/office/drawing/2014/main" id="{B9E603F2-32FE-E926-D5FF-AFA3AA6FBC49}"/>
              </a:ext>
            </a:extLst>
          </p:cNvPr>
          <p:cNvSpPr txBox="1"/>
          <p:nvPr/>
        </p:nvSpPr>
        <p:spPr>
          <a:xfrm>
            <a:off x="6824513" y="4795295"/>
            <a:ext cx="2241446" cy="338554"/>
          </a:xfrm>
          <a:prstGeom prst="rect">
            <a:avLst/>
          </a:prstGeom>
          <a:noFill/>
        </p:spPr>
        <p:txBody>
          <a:bodyPr wrap="none" rtlCol="0">
            <a:spAutoFit/>
          </a:bodyPr>
          <a:lstStyle/>
          <a:p>
            <a:pPr algn="r"/>
            <a:r>
              <a:rPr lang="en-US" sz="1600" b="1">
                <a:solidFill>
                  <a:srgbClr val="FFD589"/>
                </a:solidFill>
              </a:rPr>
              <a:t>Lesson 2 for July 9, 2022</a:t>
            </a:r>
            <a:endParaRPr lang="es-ES" sz="1600" b="1" dirty="0">
              <a:solidFill>
                <a:srgbClr val="FFD589"/>
              </a:solidFill>
            </a:endParaRPr>
          </a:p>
        </p:txBody>
      </p:sp>
    </p:spTree>
    <p:extLst>
      <p:ext uri="{BB962C8B-B14F-4D97-AF65-F5344CB8AC3E}">
        <p14:creationId xmlns:p14="http://schemas.microsoft.com/office/powerpoint/2010/main" val="7900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F7B3310-C920-2069-870A-DBABF9816B04}"/>
              </a:ext>
            </a:extLst>
          </p:cNvPr>
          <p:cNvSpPr txBox="1"/>
          <p:nvPr/>
        </p:nvSpPr>
        <p:spPr>
          <a:xfrm>
            <a:off x="3650418" y="2903831"/>
            <a:ext cx="5755752" cy="1785104"/>
          </a:xfrm>
          <a:prstGeom prst="rect">
            <a:avLst/>
          </a:prstGeom>
          <a:noFill/>
        </p:spPr>
        <p:txBody>
          <a:bodyPr wrap="square" rtlCol="0">
            <a:spAutoFit/>
          </a:bodyPr>
          <a:lstStyle/>
          <a:p>
            <a:pPr>
              <a:spcBef>
                <a:spcPts val="600"/>
              </a:spcBef>
            </a:pPr>
            <a:r>
              <a:rPr lang="es-ES" b="1">
                <a:solidFill>
                  <a:schemeClr val="bg1"/>
                </a:solidFill>
                <a:highlight>
                  <a:srgbClr val="924B91"/>
                </a:highlight>
              </a:rPr>
              <a:t>Crucibles of Christians.</a:t>
            </a:r>
            <a:r>
              <a:rPr lang="es-ES" b="1"/>
              <a:t> 1 Peter 4:12-19</a:t>
            </a:r>
            <a:endParaRPr lang="es-ES" b="1" dirty="0"/>
          </a:p>
          <a:p>
            <a:pPr>
              <a:spcBef>
                <a:spcPts val="600"/>
              </a:spcBef>
            </a:pPr>
            <a:r>
              <a:rPr lang="es-ES" b="1">
                <a:solidFill>
                  <a:schemeClr val="bg1"/>
                </a:solidFill>
                <a:highlight>
                  <a:srgbClr val="E4019F"/>
                </a:highlight>
              </a:rPr>
              <a:t>Crucibles of Satan.</a:t>
            </a:r>
            <a:r>
              <a:rPr lang="es-ES" b="1"/>
              <a:t> 1 Peter 5:8-11</a:t>
            </a:r>
            <a:endParaRPr lang="es-ES" b="1" dirty="0"/>
          </a:p>
          <a:p>
            <a:pPr>
              <a:spcBef>
                <a:spcPts val="600"/>
              </a:spcBef>
            </a:pPr>
            <a:r>
              <a:rPr lang="es-ES" b="1">
                <a:solidFill>
                  <a:schemeClr val="bg1"/>
                </a:solidFill>
                <a:highlight>
                  <a:srgbClr val="0695F7"/>
                </a:highlight>
              </a:rPr>
              <a:t>Crucibles of sin.</a:t>
            </a:r>
            <a:r>
              <a:rPr lang="es-ES" b="1">
                <a:solidFill>
                  <a:schemeClr val="bg1"/>
                </a:solidFill>
              </a:rPr>
              <a:t> </a:t>
            </a:r>
            <a:r>
              <a:rPr lang="es-ES" b="1"/>
              <a:t>Romans 1:18-32</a:t>
            </a:r>
            <a:endParaRPr lang="es-ES" b="1" dirty="0"/>
          </a:p>
          <a:p>
            <a:pPr>
              <a:spcBef>
                <a:spcPts val="600"/>
              </a:spcBef>
            </a:pPr>
            <a:r>
              <a:rPr lang="es-ES" b="1">
                <a:highlight>
                  <a:srgbClr val="FDE752"/>
                </a:highlight>
              </a:rPr>
              <a:t>Crucibles for salvation.</a:t>
            </a:r>
            <a:r>
              <a:rPr lang="es-ES" b="1"/>
              <a:t> Jeremiah 9:7-16</a:t>
            </a:r>
            <a:endParaRPr lang="es-ES" b="1" dirty="0"/>
          </a:p>
          <a:p>
            <a:pPr>
              <a:spcBef>
                <a:spcPts val="600"/>
              </a:spcBef>
            </a:pPr>
            <a:r>
              <a:rPr lang="es-ES" b="1">
                <a:highlight>
                  <a:srgbClr val="F16421"/>
                </a:highlight>
              </a:rPr>
              <a:t>Crucibles for protection.</a:t>
            </a:r>
            <a:r>
              <a:rPr lang="es-ES" b="1"/>
              <a:t> 2 Corinthians 12:7-10</a:t>
            </a:r>
            <a:endParaRPr lang="es-ES" b="1" dirty="0"/>
          </a:p>
        </p:txBody>
      </p:sp>
      <p:sp>
        <p:nvSpPr>
          <p:cNvPr id="3" name="CuadroTexto 2">
            <a:extLst>
              <a:ext uri="{FF2B5EF4-FFF2-40B4-BE49-F238E27FC236}">
                <a16:creationId xmlns:a16="http://schemas.microsoft.com/office/drawing/2014/main" id="{3E2FF0C7-69D9-10DD-F7C7-C23A4B41F557}"/>
              </a:ext>
            </a:extLst>
          </p:cNvPr>
          <p:cNvSpPr txBox="1"/>
          <p:nvPr/>
        </p:nvSpPr>
        <p:spPr>
          <a:xfrm>
            <a:off x="278810" y="318667"/>
            <a:ext cx="5840818" cy="1908215"/>
          </a:xfrm>
          <a:prstGeom prst="rect">
            <a:avLst/>
          </a:prstGeom>
          <a:noFill/>
        </p:spPr>
        <p:txBody>
          <a:bodyPr wrap="square" rtlCol="0">
            <a:spAutoFit/>
          </a:bodyPr>
          <a:lstStyle/>
          <a:p>
            <a:pPr>
              <a:spcBef>
                <a:spcPts val="600"/>
              </a:spcBef>
            </a:pPr>
            <a:r>
              <a:rPr lang="en-US" b="1"/>
              <a:t>A crucible is a vessel used for smelting a substance that requires a high degree of heat (e.g. gold).</a:t>
            </a:r>
            <a:endParaRPr lang="es-ES" b="1" dirty="0"/>
          </a:p>
          <a:p>
            <a:pPr>
              <a:spcBef>
                <a:spcPts val="600"/>
              </a:spcBef>
            </a:pPr>
            <a:r>
              <a:rPr lang="en-US" b="1"/>
              <a:t>It also refers to a severe test, or to a place or situation that may cause a change in a person or their character.</a:t>
            </a:r>
            <a:endParaRPr lang="es-ES" b="1" dirty="0"/>
          </a:p>
          <a:p>
            <a:pPr>
              <a:spcBef>
                <a:spcPts val="600"/>
              </a:spcBef>
            </a:pPr>
            <a:r>
              <a:rPr lang="en-US" b="1"/>
              <a:t>Not all crucibles are the same or have the same source. Let’s study which types of crucibles believers face.</a:t>
            </a:r>
            <a:endParaRPr lang="es-ES" b="1" dirty="0"/>
          </a:p>
        </p:txBody>
      </p:sp>
      <p:grpSp>
        <p:nvGrpSpPr>
          <p:cNvPr id="8" name="Grupo 7">
            <a:extLst>
              <a:ext uri="{FF2B5EF4-FFF2-40B4-BE49-F238E27FC236}">
                <a16:creationId xmlns:a16="http://schemas.microsoft.com/office/drawing/2014/main" id="{9D647081-CCC7-7944-DBD9-5C39A87B7B2A}"/>
              </a:ext>
            </a:extLst>
          </p:cNvPr>
          <p:cNvGrpSpPr/>
          <p:nvPr/>
        </p:nvGrpSpPr>
        <p:grpSpPr>
          <a:xfrm>
            <a:off x="5944782" y="148856"/>
            <a:ext cx="3036185" cy="2675417"/>
            <a:chOff x="5944782" y="148856"/>
            <a:chExt cx="3036185" cy="2675417"/>
          </a:xfrm>
        </p:grpSpPr>
        <p:pic>
          <p:nvPicPr>
            <p:cNvPr id="5" name="Imagen 4" descr="Horno de fuego&#10;&#10;Descripción generada automáticamente con confianza media">
              <a:extLst>
                <a:ext uri="{FF2B5EF4-FFF2-40B4-BE49-F238E27FC236}">
                  <a16:creationId xmlns:a16="http://schemas.microsoft.com/office/drawing/2014/main" id="{3111DEF9-036B-1063-7F1D-1F535AC5495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268483" y="148856"/>
              <a:ext cx="2712484" cy="2034363"/>
            </a:xfrm>
            <a:prstGeom prst="roundRect">
              <a:avLst>
                <a:gd name="adj" fmla="val 1004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agen 6" descr="Imagen que contiene libro, remoto, tabla&#10;&#10;Descripción generada automáticamente">
              <a:extLst>
                <a:ext uri="{FF2B5EF4-FFF2-40B4-BE49-F238E27FC236}">
                  <a16:creationId xmlns:a16="http://schemas.microsoft.com/office/drawing/2014/main" id="{80F13960-17CC-D7C5-0EF1-F037EEB3BEA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944782" y="1381624"/>
              <a:ext cx="1630324" cy="1442649"/>
            </a:xfrm>
            <a:prstGeom prst="rect">
              <a:avLst/>
            </a:prstGeom>
            <a:effectLst>
              <a:outerShdw blurRad="50800" dist="38100" dir="2700000" algn="tl" rotWithShape="0">
                <a:prstClr val="black">
                  <a:alpha val="40000"/>
                </a:prstClr>
              </a:outerShdw>
            </a:effectLst>
          </p:spPr>
        </p:pic>
      </p:grpSp>
      <p:pic>
        <p:nvPicPr>
          <p:cNvPr id="10" name="Imagen 9" descr="Imagen que contiene tabla, hombre&#10;&#10;Descripción generada automáticamente">
            <a:extLst>
              <a:ext uri="{FF2B5EF4-FFF2-40B4-BE49-F238E27FC236}">
                <a16:creationId xmlns:a16="http://schemas.microsoft.com/office/drawing/2014/main" id="{D00641DF-8C88-FB25-4180-7E1F9EFC76C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00304" y="2571273"/>
            <a:ext cx="1874121" cy="2337945"/>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11" name="Imagen 10" descr="Forma, Rectángulo&#10;&#10;Descripción generada automáticamente">
            <a:extLst>
              <a:ext uri="{FF2B5EF4-FFF2-40B4-BE49-F238E27FC236}">
                <a16:creationId xmlns:a16="http://schemas.microsoft.com/office/drawing/2014/main" id="{51FF3EB2-25FA-2DFD-7EAC-3C64622CC237}"/>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869815" y="3371154"/>
            <a:ext cx="715926" cy="154732"/>
          </a:xfrm>
          <a:prstGeom prst="rect">
            <a:avLst/>
          </a:prstGeom>
          <a:effectLst>
            <a:outerShdw blurRad="63500" sx="102000" sy="102000" algn="ctr" rotWithShape="0">
              <a:prstClr val="black">
                <a:alpha val="40000"/>
              </a:prstClr>
            </a:outerShdw>
          </a:effectLst>
        </p:spPr>
      </p:pic>
      <p:pic>
        <p:nvPicPr>
          <p:cNvPr id="16" name="Imagen 15" descr="Forma, Rectángulo&#10;&#10;Descripción generada automáticamente">
            <a:extLst>
              <a:ext uri="{FF2B5EF4-FFF2-40B4-BE49-F238E27FC236}">
                <a16:creationId xmlns:a16="http://schemas.microsoft.com/office/drawing/2014/main" id="{EDD2F586-0AD8-8E28-6931-C70AC57283B9}"/>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869815" y="3723358"/>
            <a:ext cx="715926" cy="154732"/>
          </a:xfrm>
          <a:prstGeom prst="rect">
            <a:avLst/>
          </a:prstGeom>
          <a:effectLst>
            <a:outerShdw blurRad="63500" sx="102000" sy="102000" algn="ctr" rotWithShape="0">
              <a:prstClr val="black">
                <a:alpha val="40000"/>
              </a:prstClr>
            </a:outerShdw>
          </a:effectLst>
        </p:spPr>
      </p:pic>
      <p:pic>
        <p:nvPicPr>
          <p:cNvPr id="19" name="Imagen 18" descr="Forma, Rectángulo&#10;&#10;Descripción generada automáticamente">
            <a:extLst>
              <a:ext uri="{FF2B5EF4-FFF2-40B4-BE49-F238E27FC236}">
                <a16:creationId xmlns:a16="http://schemas.microsoft.com/office/drawing/2014/main" id="{6DFDC505-CE27-5FE8-36BF-0E52CFFFE69F}"/>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869815" y="4075562"/>
            <a:ext cx="715926" cy="155502"/>
          </a:xfrm>
          <a:prstGeom prst="rect">
            <a:avLst/>
          </a:prstGeom>
          <a:effectLst>
            <a:outerShdw blurRad="63500" sx="102000" sy="102000" algn="ctr" rotWithShape="0">
              <a:prstClr val="black">
                <a:alpha val="40000"/>
              </a:prstClr>
            </a:outerShdw>
          </a:effectLst>
        </p:spPr>
      </p:pic>
      <p:pic>
        <p:nvPicPr>
          <p:cNvPr id="21" name="Imagen 20" descr="Forma, Rectángulo&#10;&#10;Descripción generada automáticamente">
            <a:extLst>
              <a:ext uri="{FF2B5EF4-FFF2-40B4-BE49-F238E27FC236}">
                <a16:creationId xmlns:a16="http://schemas.microsoft.com/office/drawing/2014/main" id="{5A50D9FE-071C-03B1-8361-0E67442C1613}"/>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869815" y="4428536"/>
            <a:ext cx="715926" cy="155502"/>
          </a:xfrm>
          <a:prstGeom prst="rect">
            <a:avLst/>
          </a:prstGeom>
          <a:effectLst>
            <a:outerShdw blurRad="63500" sx="102000" sy="102000" algn="ctr" rotWithShape="0">
              <a:prstClr val="black">
                <a:alpha val="40000"/>
              </a:prstClr>
            </a:outerShdw>
          </a:effectLst>
        </p:spPr>
      </p:pic>
      <p:pic>
        <p:nvPicPr>
          <p:cNvPr id="23" name="Imagen 22" descr="Forma&#10;&#10;Descripción generada automáticamente">
            <a:extLst>
              <a:ext uri="{FF2B5EF4-FFF2-40B4-BE49-F238E27FC236}">
                <a16:creationId xmlns:a16="http://schemas.microsoft.com/office/drawing/2014/main" id="{09EC7180-5BEA-0878-8821-FF285B95C411}"/>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869815" y="3018950"/>
            <a:ext cx="715926" cy="15473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8656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0-#ppt_w/2"/>
                                          </p:val>
                                        </p:tav>
                                        <p:tav tm="100000">
                                          <p:val>
                                            <p:strVal val="#ppt_x"/>
                                          </p:val>
                                        </p:tav>
                                      </p:tavLst>
                                    </p:anim>
                                    <p:anim calcmode="lin" valueType="num">
                                      <p:cBhvr additive="base">
                                        <p:cTn id="35" dur="500" fill="hold"/>
                                        <p:tgtEl>
                                          <p:spTgt spid="23"/>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0-#ppt_w/2"/>
                                          </p:val>
                                        </p:tav>
                                        <p:tav tm="100000">
                                          <p:val>
                                            <p:strVal val="#ppt_x"/>
                                          </p:val>
                                        </p:tav>
                                      </p:tavLst>
                                    </p:anim>
                                    <p:anim calcmode="lin" valueType="num">
                                      <p:cBhvr additive="base">
                                        <p:cTn id="45" dur="500" fill="hold"/>
                                        <p:tgtEl>
                                          <p:spTgt spid="11"/>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0-#ppt_w/2"/>
                                          </p:val>
                                        </p:tav>
                                        <p:tav tm="100000">
                                          <p:val>
                                            <p:strVal val="#ppt_x"/>
                                          </p:val>
                                        </p:tav>
                                      </p:tavLst>
                                    </p:anim>
                                    <p:anim calcmode="lin" valueType="num">
                                      <p:cBhvr additive="base">
                                        <p:cTn id="55" dur="500" fill="hold"/>
                                        <p:tgtEl>
                                          <p:spTgt spid="16"/>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wipe(left)">
                                      <p:cBhvr>
                                        <p:cTn id="59" dur="500"/>
                                        <p:tgtEl>
                                          <p:spTgt spid="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0-#ppt_w/2"/>
                                          </p:val>
                                        </p:tav>
                                        <p:tav tm="100000">
                                          <p:val>
                                            <p:strVal val="#ppt_x"/>
                                          </p:val>
                                        </p:tav>
                                      </p:tavLst>
                                    </p:anim>
                                    <p:anim calcmode="lin" valueType="num">
                                      <p:cBhvr additive="base">
                                        <p:cTn id="65" dur="500" fill="hold"/>
                                        <p:tgtEl>
                                          <p:spTgt spid="19"/>
                                        </p:tgtEl>
                                        <p:attrNameLst>
                                          <p:attrName>ppt_y</p:attrName>
                                        </p:attrNameLst>
                                      </p:cBhvr>
                                      <p:tavLst>
                                        <p:tav tm="0">
                                          <p:val>
                                            <p:strVal val="#ppt_y"/>
                                          </p:val>
                                        </p:tav>
                                        <p:tav tm="100000">
                                          <p:val>
                                            <p:strVal val="#ppt_y"/>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3" end="3"/>
                                            </p:txEl>
                                          </p:spTgt>
                                        </p:tgtEl>
                                        <p:attrNameLst>
                                          <p:attrName>style.visibility</p:attrName>
                                        </p:attrNameLst>
                                      </p:cBhvr>
                                      <p:to>
                                        <p:strVal val="visible"/>
                                      </p:to>
                                    </p:set>
                                    <p:animEffect transition="in" filter="wipe(left)">
                                      <p:cBhvr>
                                        <p:cTn id="69" dur="500"/>
                                        <p:tgtEl>
                                          <p:spTgt spid="2">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0-#ppt_w/2"/>
                                          </p:val>
                                        </p:tav>
                                        <p:tav tm="100000">
                                          <p:val>
                                            <p:strVal val="#ppt_x"/>
                                          </p:val>
                                        </p:tav>
                                      </p:tavLst>
                                    </p:anim>
                                    <p:anim calcmode="lin" valueType="num">
                                      <p:cBhvr additive="base">
                                        <p:cTn id="75" dur="500" fill="hold"/>
                                        <p:tgtEl>
                                          <p:spTgt spid="21"/>
                                        </p:tgtEl>
                                        <p:attrNameLst>
                                          <p:attrName>ppt_y</p:attrName>
                                        </p:attrNameLst>
                                      </p:cBhvr>
                                      <p:tavLst>
                                        <p:tav tm="0">
                                          <p:val>
                                            <p:strVal val="#ppt_y"/>
                                          </p:val>
                                        </p:tav>
                                        <p:tav tm="100000">
                                          <p:val>
                                            <p:strVal val="#ppt_y"/>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736D3B1-2C93-C814-44F4-83924E48A14D}"/>
              </a:ext>
            </a:extLst>
          </p:cNvPr>
          <p:cNvSpPr txBox="1"/>
          <p:nvPr/>
        </p:nvSpPr>
        <p:spPr>
          <a:xfrm>
            <a:off x="1" y="-141766"/>
            <a:ext cx="7437082" cy="769441"/>
          </a:xfrm>
          <a:prstGeom prst="rect">
            <a:avLst/>
          </a:prstGeom>
          <a:noFill/>
        </p:spPr>
        <p:txBody>
          <a:bodyPr wrap="square">
            <a:spAutoFit/>
          </a:bodyPr>
          <a:lstStyle/>
          <a:p>
            <a:pPr algn="ctr"/>
            <a:r>
              <a:rPr lang="es-ES" sz="44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CRUCIBLES OF CHRISTIANS</a:t>
            </a:r>
            <a:endParaRPr lang="es-ES"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EF71B7B5-C3CB-AD1D-2FAD-42DF6C8458FA}"/>
              </a:ext>
            </a:extLst>
          </p:cNvPr>
          <p:cNvSpPr txBox="1"/>
          <p:nvPr/>
        </p:nvSpPr>
        <p:spPr>
          <a:xfrm>
            <a:off x="0" y="547844"/>
            <a:ext cx="7437082" cy="584775"/>
          </a:xfrm>
          <a:prstGeom prst="rect">
            <a:avLst/>
          </a:prstGeom>
          <a:noFill/>
        </p:spPr>
        <p:txBody>
          <a:bodyPr wrap="square">
            <a:spAutoFit/>
          </a:bodyPr>
          <a:lstStyle/>
          <a:p>
            <a:pPr algn="ctr"/>
            <a:r>
              <a:rPr lang="es-ES" sz="1600" b="1">
                <a:solidFill>
                  <a:srgbClr val="002060"/>
                </a:solidFill>
                <a:latin typeface="Comic Sans MS" panose="030F0702030302020204" pitchFamily="66" charset="0"/>
              </a:rPr>
              <a:t>“</a:t>
            </a:r>
            <a:r>
              <a:rPr lang="en-US" sz="1600" b="1">
                <a:solidFill>
                  <a:srgbClr val="002060"/>
                </a:solidFill>
                <a:latin typeface="Comic Sans MS" panose="030F0702030302020204" pitchFamily="66" charset="0"/>
              </a:rPr>
              <a:t>Beloved, do not think it strange concerning the fiery trial which is to try you, as though some strange thing happened to you.</a:t>
            </a:r>
            <a:r>
              <a:rPr lang="es-ES" sz="1600" b="1">
                <a:solidFill>
                  <a:srgbClr val="002060"/>
                </a:solidFill>
                <a:latin typeface="Comic Sans MS" panose="030F0702030302020204" pitchFamily="66" charset="0"/>
              </a:rPr>
              <a:t>” </a:t>
            </a:r>
            <a:r>
              <a:rPr lang="es-ES" sz="1100" b="1">
                <a:solidFill>
                  <a:srgbClr val="002060"/>
                </a:solidFill>
                <a:latin typeface="Comic Sans MS" panose="030F0702030302020204" pitchFamily="66" charset="0"/>
              </a:rPr>
              <a:t>(1 Peter </a:t>
            </a:r>
            <a:r>
              <a:rPr lang="es-ES" sz="1100" b="1" dirty="0">
                <a:solidFill>
                  <a:srgbClr val="002060"/>
                </a:solidFill>
                <a:latin typeface="Comic Sans MS" panose="030F0702030302020204" pitchFamily="66" charset="0"/>
              </a:rPr>
              <a:t>4:12)</a:t>
            </a:r>
            <a:endParaRPr lang="es-ES" sz="1600" b="1" dirty="0">
              <a:solidFill>
                <a:srgbClr val="002060"/>
              </a:solidFill>
              <a:latin typeface="Comic Sans MS" panose="030F0702030302020204" pitchFamily="66" charset="0"/>
            </a:endParaRPr>
          </a:p>
        </p:txBody>
      </p:sp>
      <p:sp>
        <p:nvSpPr>
          <p:cNvPr id="6" name="CuadroTexto 5">
            <a:extLst>
              <a:ext uri="{FF2B5EF4-FFF2-40B4-BE49-F238E27FC236}">
                <a16:creationId xmlns:a16="http://schemas.microsoft.com/office/drawing/2014/main" id="{03CD0745-58B5-2A62-2790-278B34D3339A}"/>
              </a:ext>
            </a:extLst>
          </p:cNvPr>
          <p:cNvSpPr txBox="1"/>
          <p:nvPr/>
        </p:nvSpPr>
        <p:spPr>
          <a:xfrm>
            <a:off x="2981842" y="1359778"/>
            <a:ext cx="6062917" cy="1477328"/>
          </a:xfrm>
          <a:prstGeom prst="rect">
            <a:avLst/>
          </a:prstGeom>
          <a:noFill/>
        </p:spPr>
        <p:txBody>
          <a:bodyPr wrap="square" rtlCol="0">
            <a:spAutoFit/>
          </a:bodyPr>
          <a:lstStyle/>
          <a:p>
            <a:pPr>
              <a:spcBef>
                <a:spcPts val="600"/>
              </a:spcBef>
            </a:pPr>
            <a:r>
              <a:rPr lang="en-US" b="1"/>
              <a:t>Following Christ comes with difficulties. Remaining faithful when sin attacks, defending the truth above falseness, testifying that Jesus is the Savior of the world… When we do these things, enemies may try to harm us to silence our testimony.</a:t>
            </a:r>
            <a:endParaRPr lang="es-ES" b="1" dirty="0"/>
          </a:p>
        </p:txBody>
      </p:sp>
      <p:pic>
        <p:nvPicPr>
          <p:cNvPr id="4" name="Imagen 3" descr="Un grupo de personas en medio de cuarto&#10;&#10;Descripción generada automáticamente con confianza baja">
            <a:extLst>
              <a:ext uri="{FF2B5EF4-FFF2-40B4-BE49-F238E27FC236}">
                <a16:creationId xmlns:a16="http://schemas.microsoft.com/office/drawing/2014/main" id="{6E8218ED-BFA9-2302-A57E-6AA3D56FB5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9740" y="1270637"/>
            <a:ext cx="2672315" cy="20042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Imagen 7" descr="Imagen que contiene persona, edificio, mujer, ventana&#10;&#10;Descripción generada automáticamente">
            <a:extLst>
              <a:ext uri="{FF2B5EF4-FFF2-40B4-BE49-F238E27FC236}">
                <a16:creationId xmlns:a16="http://schemas.microsoft.com/office/drawing/2014/main" id="{B7DF5ED3-65B9-4E34-A5CA-5B4C5B9F9A4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42775" y="2750288"/>
            <a:ext cx="1701984" cy="2269312"/>
          </a:xfrm>
          <a:prstGeom prst="roundRect">
            <a:avLst>
              <a:gd name="adj" fmla="val 4167"/>
            </a:avLst>
          </a:prstGeom>
          <a:solidFill>
            <a:srgbClr val="FFFFFF"/>
          </a:solidFill>
          <a:ln w="76200" cap="sq">
            <a:solidFill>
              <a:srgbClr val="A4C3C2"/>
            </a:solidFill>
            <a:miter lim="800000"/>
          </a:ln>
          <a:effectLst/>
          <a:scene3d>
            <a:camera prst="orthographicFront"/>
            <a:lightRig rig="threePt" dir="t">
              <a:rot lat="0" lon="0" rev="2700000"/>
            </a:lightRig>
          </a:scene3d>
          <a:sp3d>
            <a:bevelT h="38100"/>
            <a:contourClr>
              <a:srgbClr val="C0C0C0"/>
            </a:contourClr>
          </a:sp3d>
        </p:spPr>
      </p:pic>
      <p:pic>
        <p:nvPicPr>
          <p:cNvPr id="12" name="Imagen 11" descr="Imagen que contiene persona, sostener, hombre, plato&#10;&#10;Descripción generada automáticamente">
            <a:extLst>
              <a:ext uri="{FF2B5EF4-FFF2-40B4-BE49-F238E27FC236}">
                <a16:creationId xmlns:a16="http://schemas.microsoft.com/office/drawing/2014/main" id="{F149FDFA-6CA2-1F8C-023C-DD6EEEBF577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9238" y="3427444"/>
            <a:ext cx="2076893" cy="15921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23E20472-94EF-D76E-3746-5816B380807E}"/>
              </a:ext>
            </a:extLst>
          </p:cNvPr>
          <p:cNvSpPr txBox="1"/>
          <p:nvPr/>
        </p:nvSpPr>
        <p:spPr>
          <a:xfrm>
            <a:off x="2981841" y="2813208"/>
            <a:ext cx="4360933" cy="923330"/>
          </a:xfrm>
          <a:prstGeom prst="rect">
            <a:avLst/>
          </a:prstGeom>
          <a:noFill/>
        </p:spPr>
        <p:txBody>
          <a:bodyPr wrap="square">
            <a:spAutoFit/>
          </a:bodyPr>
          <a:lstStyle/>
          <a:p>
            <a:pPr>
              <a:spcBef>
                <a:spcPts val="600"/>
              </a:spcBef>
            </a:pPr>
            <a:r>
              <a:rPr lang="en-US" b="1"/>
              <a:t>This experience of suffering for our faith could be considered a “smelting process,” the process of the crucible.</a:t>
            </a:r>
            <a:endParaRPr lang="es-ES" b="1" dirty="0"/>
          </a:p>
        </p:txBody>
      </p:sp>
      <p:sp>
        <p:nvSpPr>
          <p:cNvPr id="16" name="CuadroTexto 15">
            <a:extLst>
              <a:ext uri="{FF2B5EF4-FFF2-40B4-BE49-F238E27FC236}">
                <a16:creationId xmlns:a16="http://schemas.microsoft.com/office/drawing/2014/main" id="{46713CC5-5EEF-A331-A4A9-59B41A7AADB7}"/>
              </a:ext>
            </a:extLst>
          </p:cNvPr>
          <p:cNvSpPr txBox="1"/>
          <p:nvPr/>
        </p:nvSpPr>
        <p:spPr>
          <a:xfrm>
            <a:off x="2251941" y="3750714"/>
            <a:ext cx="5015023" cy="1200329"/>
          </a:xfrm>
          <a:prstGeom prst="rect">
            <a:avLst/>
          </a:prstGeom>
          <a:noFill/>
        </p:spPr>
        <p:txBody>
          <a:bodyPr wrap="square">
            <a:spAutoFit/>
          </a:bodyPr>
          <a:lstStyle/>
          <a:p>
            <a:pPr>
              <a:spcBef>
                <a:spcPts val="600"/>
              </a:spcBef>
            </a:pPr>
            <a:r>
              <a:rPr lang="en-US" b="1"/>
              <a:t>We live in the midst of a dispute between good and evil, between God and Satan. Therefore, we shouldn’t be surprised if we face trouble when we openly stand on God’s side.</a:t>
            </a:r>
            <a:endParaRPr lang="es-ES" b="1" dirty="0"/>
          </a:p>
        </p:txBody>
      </p:sp>
      <p:pic>
        <p:nvPicPr>
          <p:cNvPr id="17" name="Imagen 16">
            <a:extLst>
              <a:ext uri="{FF2B5EF4-FFF2-40B4-BE49-F238E27FC236}">
                <a16:creationId xmlns:a16="http://schemas.microsoft.com/office/drawing/2014/main" id="{60019341-7EF8-C1AC-BED8-DF4C864CF0DD}"/>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7437082" y="67509"/>
            <a:ext cx="1607677" cy="9606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8265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horizontal)">
                                      <p:cBhvr>
                                        <p:cTn id="16" dur="500"/>
                                        <p:tgtEl>
                                          <p:spTgt spid="17"/>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32"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plus(out)">
                                      <p:cBhvr>
                                        <p:cTn id="27" dur="1000"/>
                                        <p:tgtEl>
                                          <p:spTgt spid="4"/>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900" decel="100000" fill="hold"/>
                                        <p:tgtEl>
                                          <p:spTgt spid="1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900" decel="100000" fill="hold"/>
                                        <p:tgtEl>
                                          <p:spTgt spid="8"/>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0-#ppt_w/2"/>
                                          </p:val>
                                        </p:tav>
                                        <p:tav tm="100000">
                                          <p:val>
                                            <p:strVal val="#ppt_x"/>
                                          </p:val>
                                        </p:tav>
                                      </p:tavLst>
                                    </p:anim>
                                    <p:anim calcmode="lin" valueType="num">
                                      <p:cBhvr additive="base">
                                        <p:cTn id="51" dur="500" fill="hold"/>
                                        <p:tgtEl>
                                          <p:spTgt spid="12"/>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0-#ppt_w/2"/>
                                          </p:val>
                                        </p:tav>
                                        <p:tav tm="100000">
                                          <p:val>
                                            <p:strVal val="#ppt_x"/>
                                          </p:val>
                                        </p:tav>
                                      </p:tavLst>
                                    </p:anim>
                                    <p:anim calcmode="lin" valueType="num">
                                      <p:cBhvr additive="base">
                                        <p:cTn id="55"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CBAFEF-F491-F641-B335-645FEBC70C06}"/>
              </a:ext>
            </a:extLst>
          </p:cNvPr>
          <p:cNvSpPr txBox="1"/>
          <p:nvPr/>
        </p:nvSpPr>
        <p:spPr>
          <a:xfrm>
            <a:off x="0" y="0"/>
            <a:ext cx="8132095" cy="769441"/>
          </a:xfrm>
          <a:prstGeom prst="rect">
            <a:avLst/>
          </a:prstGeom>
          <a:noFill/>
        </p:spPr>
        <p:txBody>
          <a:bodyPr wrap="square">
            <a:spAutoFit/>
          </a:bodyPr>
          <a:lstStyle/>
          <a:p>
            <a:pPr algn="ctr"/>
            <a:r>
              <a:rPr lang="es-ES" sz="4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CRUCIBLES OF SATAN</a:t>
            </a:r>
            <a:endParaRPr lang="es-E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6A6E0D4C-E9D6-8881-7735-7FF536DDFA5C}"/>
              </a:ext>
            </a:extLst>
          </p:cNvPr>
          <p:cNvSpPr txBox="1"/>
          <p:nvPr/>
        </p:nvSpPr>
        <p:spPr>
          <a:xfrm>
            <a:off x="504140" y="584828"/>
            <a:ext cx="7123814" cy="584775"/>
          </a:xfrm>
          <a:prstGeom prst="rect">
            <a:avLst/>
          </a:prstGeom>
          <a:noFill/>
        </p:spPr>
        <p:txBody>
          <a:bodyPr wrap="square">
            <a:spAutoFit/>
            <a:scene3d>
              <a:camera prst="orthographicFront"/>
              <a:lightRig rig="threePt" dir="t"/>
            </a:scene3d>
            <a:sp3d extrusionH="57150">
              <a:bevelT w="38100" h="38100"/>
            </a:sp3d>
          </a:bodyPr>
          <a:lstStyle/>
          <a:p>
            <a:pPr algn="ctr"/>
            <a:r>
              <a:rPr lang="es-ES" sz="1600" b="1">
                <a:solidFill>
                  <a:srgbClr val="0070C0"/>
                </a:solidFill>
                <a:latin typeface="Comic Sans MS" panose="030F0702030302020204" pitchFamily="66" charset="0"/>
              </a:rPr>
              <a:t>“</a:t>
            </a:r>
            <a:r>
              <a:rPr lang="en-US" sz="1600" b="1">
                <a:solidFill>
                  <a:srgbClr val="0070C0"/>
                </a:solidFill>
                <a:latin typeface="Comic Sans MS" panose="030F0702030302020204" pitchFamily="66" charset="0"/>
              </a:rPr>
              <a:t>Be sober, be vigilant; because your adversary the devil walks about like a roaring lion, seeking whom he may devour.</a:t>
            </a:r>
            <a:r>
              <a:rPr lang="es-ES" sz="1600" b="1">
                <a:solidFill>
                  <a:srgbClr val="0070C0"/>
                </a:solidFill>
                <a:latin typeface="Comic Sans MS" panose="030F0702030302020204" pitchFamily="66" charset="0"/>
              </a:rPr>
              <a:t>” </a:t>
            </a:r>
            <a:r>
              <a:rPr lang="es-ES" sz="1100" b="1">
                <a:solidFill>
                  <a:srgbClr val="0070C0"/>
                </a:solidFill>
                <a:latin typeface="Comic Sans MS" panose="030F0702030302020204" pitchFamily="66" charset="0"/>
              </a:rPr>
              <a:t>(1 Peter </a:t>
            </a:r>
            <a:r>
              <a:rPr lang="es-ES" sz="1100" b="1" dirty="0">
                <a:solidFill>
                  <a:srgbClr val="0070C0"/>
                </a:solidFill>
                <a:latin typeface="Comic Sans MS" panose="030F0702030302020204" pitchFamily="66" charset="0"/>
              </a:rPr>
              <a:t>5:8)</a:t>
            </a:r>
            <a:endParaRPr lang="es-ES" sz="1600" b="1" dirty="0">
              <a:solidFill>
                <a:srgbClr val="0070C0"/>
              </a:solidFill>
              <a:latin typeface="Comic Sans MS" panose="030F0702030302020204" pitchFamily="66" charset="0"/>
            </a:endParaRPr>
          </a:p>
        </p:txBody>
      </p:sp>
      <p:sp>
        <p:nvSpPr>
          <p:cNvPr id="6" name="CuadroTexto 5">
            <a:extLst>
              <a:ext uri="{FF2B5EF4-FFF2-40B4-BE49-F238E27FC236}">
                <a16:creationId xmlns:a16="http://schemas.microsoft.com/office/drawing/2014/main" id="{A729A1B6-48F2-A586-F104-78686EAC4EB0}"/>
              </a:ext>
            </a:extLst>
          </p:cNvPr>
          <p:cNvSpPr txBox="1"/>
          <p:nvPr/>
        </p:nvSpPr>
        <p:spPr>
          <a:xfrm>
            <a:off x="1913488" y="1177996"/>
            <a:ext cx="6080817" cy="923330"/>
          </a:xfrm>
          <a:prstGeom prst="rect">
            <a:avLst/>
          </a:prstGeom>
          <a:noFill/>
        </p:spPr>
        <p:txBody>
          <a:bodyPr wrap="square" rtlCol="0">
            <a:spAutoFit/>
          </a:bodyPr>
          <a:lstStyle/>
          <a:p>
            <a:pPr>
              <a:spcBef>
                <a:spcPts val="600"/>
              </a:spcBef>
            </a:pPr>
            <a:r>
              <a:rPr lang="en-US" b="1"/>
              <a:t>Satan is an active and real enemy. He wants to cause damage. His work is palpable all around us (death, suffering, immorality, falsehood…).</a:t>
            </a:r>
            <a:endParaRPr lang="es-ES" b="1" dirty="0"/>
          </a:p>
        </p:txBody>
      </p:sp>
      <p:pic>
        <p:nvPicPr>
          <p:cNvPr id="4" name="Imagen 3" descr="Dibujo de un hombre&#10;&#10;Descripción generada automáticamente con confianza media">
            <a:extLst>
              <a:ext uri="{FF2B5EF4-FFF2-40B4-BE49-F238E27FC236}">
                <a16:creationId xmlns:a16="http://schemas.microsoft.com/office/drawing/2014/main" id="{C136FD8A-FB16-EBFD-CFC9-7FDD0C733C5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1509" y="1188548"/>
            <a:ext cx="1802072" cy="1802072"/>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persona, hombre, viendo, tabla&#10;&#10;Descripción generada automáticamente">
            <a:extLst>
              <a:ext uri="{FF2B5EF4-FFF2-40B4-BE49-F238E27FC236}">
                <a16:creationId xmlns:a16="http://schemas.microsoft.com/office/drawing/2014/main" id="{97ACD5D8-8AB4-E80D-05CE-B8239C7272B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32095" y="57972"/>
            <a:ext cx="952087" cy="1991031"/>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nterfaz de usuario gráfica, Sitio web&#10;&#10;Descripción generada automáticamente">
            <a:extLst>
              <a:ext uri="{FF2B5EF4-FFF2-40B4-BE49-F238E27FC236}">
                <a16:creationId xmlns:a16="http://schemas.microsoft.com/office/drawing/2014/main" id="{DA9DA532-D448-AAAC-9DA3-DA1A5F2DE14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199754" y="2126023"/>
            <a:ext cx="2884428" cy="584775"/>
          </a:xfrm>
          <a:prstGeom prst="rect">
            <a:avLst/>
          </a:prstGeom>
          <a:effectLst>
            <a:outerShdw blurRad="50800" dist="38100" dir="8100000" algn="tr" rotWithShape="0">
              <a:prstClr val="black">
                <a:alpha val="40000"/>
              </a:prstClr>
            </a:outerShdw>
          </a:effectLst>
        </p:spPr>
      </p:pic>
      <p:sp>
        <p:nvSpPr>
          <p:cNvPr id="13" name="CuadroTexto 12">
            <a:extLst>
              <a:ext uri="{FF2B5EF4-FFF2-40B4-BE49-F238E27FC236}">
                <a16:creationId xmlns:a16="http://schemas.microsoft.com/office/drawing/2014/main" id="{C17C6C2E-1FF3-074F-CF80-6A5EC07F6026}"/>
              </a:ext>
            </a:extLst>
          </p:cNvPr>
          <p:cNvSpPr txBox="1"/>
          <p:nvPr/>
        </p:nvSpPr>
        <p:spPr>
          <a:xfrm>
            <a:off x="1913488" y="2036264"/>
            <a:ext cx="4324279" cy="923330"/>
          </a:xfrm>
          <a:prstGeom prst="rect">
            <a:avLst/>
          </a:prstGeom>
          <a:noFill/>
        </p:spPr>
        <p:txBody>
          <a:bodyPr wrap="square">
            <a:spAutoFit/>
          </a:bodyPr>
          <a:lstStyle/>
          <a:p>
            <a:pPr>
              <a:spcBef>
                <a:spcPts val="600"/>
              </a:spcBef>
            </a:pPr>
            <a:r>
              <a:rPr lang="en-US" b="1"/>
              <a:t>He’s especially interested in making us sin or destroying us if we don’t. He tries to do so by any means.</a:t>
            </a:r>
            <a:endParaRPr lang="es-ES" b="1" dirty="0"/>
          </a:p>
        </p:txBody>
      </p:sp>
      <p:sp>
        <p:nvSpPr>
          <p:cNvPr id="15" name="CuadroTexto 14">
            <a:extLst>
              <a:ext uri="{FF2B5EF4-FFF2-40B4-BE49-F238E27FC236}">
                <a16:creationId xmlns:a16="http://schemas.microsoft.com/office/drawing/2014/main" id="{257246D5-3717-5FF7-C508-B3A1496F2C20}"/>
              </a:ext>
            </a:extLst>
          </p:cNvPr>
          <p:cNvSpPr txBox="1"/>
          <p:nvPr/>
        </p:nvSpPr>
        <p:spPr>
          <a:xfrm>
            <a:off x="2299432" y="3595068"/>
            <a:ext cx="5412718" cy="1477328"/>
          </a:xfrm>
          <a:prstGeom prst="rect">
            <a:avLst/>
          </a:prstGeom>
          <a:noFill/>
        </p:spPr>
        <p:txBody>
          <a:bodyPr wrap="square">
            <a:spAutoFit/>
          </a:bodyPr>
          <a:lstStyle/>
          <a:p>
            <a:pPr>
              <a:spcBef>
                <a:spcPts val="600"/>
              </a:spcBef>
            </a:pPr>
            <a:r>
              <a:rPr lang="en-US" b="1"/>
              <a:t>God has promised to restore us, and to make us strong, firm, and steadfast in this battle (1P. 5:10 NIV). Remember that Satan has already been defeated </a:t>
            </a:r>
            <a:br>
              <a:rPr lang="en-US" b="1"/>
            </a:br>
            <a:r>
              <a:rPr lang="en-US" b="1"/>
              <a:t>(Lk. 10:18; Ro. 16:20; Rev. 12:11). Our victory is assured as long as we cling to Jesus.</a:t>
            </a:r>
            <a:endParaRPr lang="es-ES" b="1" dirty="0"/>
          </a:p>
        </p:txBody>
      </p:sp>
      <p:pic>
        <p:nvPicPr>
          <p:cNvPr id="16" name="Imagen 15" descr="Imagen que contiene comida, tabla, agua, pájaro&#10;&#10;Descripción generada automáticamente">
            <a:extLst>
              <a:ext uri="{FF2B5EF4-FFF2-40B4-BE49-F238E27FC236}">
                <a16:creationId xmlns:a16="http://schemas.microsoft.com/office/drawing/2014/main" id="{6B3DC54D-472B-9D1D-0ADF-93FFCE454081}"/>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29807" y="3582441"/>
            <a:ext cx="2096610" cy="1525366"/>
          </a:xfrm>
          <a:prstGeom prst="snip2DiagRect">
            <a:avLst/>
          </a:prstGeom>
          <a:solidFill>
            <a:srgbClr val="FFFFFF">
              <a:shade val="85000"/>
            </a:srgbClr>
          </a:solidFill>
          <a:ln w="28575"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Imagen 17" descr="Imagen que contiene hombre, foto, pastel, oso&#10;&#10;Descripción generada automáticamente">
            <a:extLst>
              <a:ext uri="{FF2B5EF4-FFF2-40B4-BE49-F238E27FC236}">
                <a16:creationId xmlns:a16="http://schemas.microsoft.com/office/drawing/2014/main" id="{A8FF42CD-BEC1-21C7-02E9-17522F0D8B5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807849" y="2787818"/>
            <a:ext cx="1254642" cy="2254534"/>
          </a:xfrm>
          <a:prstGeom prst="snip2DiagRect">
            <a:avLst/>
          </a:prstGeom>
          <a:solidFill>
            <a:srgbClr val="FFFFFF">
              <a:shade val="85000"/>
            </a:srgbClr>
          </a:solidFill>
          <a:ln w="28575"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7" name="CuadroTexto 16">
            <a:extLst>
              <a:ext uri="{FF2B5EF4-FFF2-40B4-BE49-F238E27FC236}">
                <a16:creationId xmlns:a16="http://schemas.microsoft.com/office/drawing/2014/main" id="{3D9592B6-574B-0AB1-9BE7-626714DE84F7}"/>
              </a:ext>
            </a:extLst>
          </p:cNvPr>
          <p:cNvSpPr txBox="1"/>
          <p:nvPr/>
        </p:nvSpPr>
        <p:spPr>
          <a:xfrm>
            <a:off x="129807" y="2936110"/>
            <a:ext cx="7712149" cy="646331"/>
          </a:xfrm>
          <a:prstGeom prst="rect">
            <a:avLst/>
          </a:prstGeom>
          <a:noFill/>
        </p:spPr>
        <p:txBody>
          <a:bodyPr wrap="square">
            <a:spAutoFit/>
          </a:bodyPr>
          <a:lstStyle/>
          <a:p>
            <a:pPr>
              <a:spcBef>
                <a:spcPts val="600"/>
              </a:spcBef>
            </a:pPr>
            <a:r>
              <a:rPr lang="en-US" b="1"/>
              <a:t>What can we do about it? Exercising self-control, being alert, withstanding the temptations, standing firm in our faith </a:t>
            </a:r>
            <a:r>
              <a:rPr lang="es-ES" b="1"/>
              <a:t>(</a:t>
            </a:r>
            <a:r>
              <a:rPr lang="es-ES" b="1" dirty="0"/>
              <a:t>1P. </a:t>
            </a:r>
            <a:r>
              <a:rPr lang="es-ES" b="1"/>
              <a:t>5:8-9 </a:t>
            </a:r>
            <a:r>
              <a:rPr lang="es-ES" sz="1200" b="1"/>
              <a:t>NIV</a:t>
            </a:r>
            <a:r>
              <a:rPr lang="es-ES" b="1"/>
              <a:t>).</a:t>
            </a:r>
            <a:endParaRPr lang="es-ES" b="1" dirty="0"/>
          </a:p>
        </p:txBody>
      </p:sp>
    </p:spTree>
    <p:extLst>
      <p:ext uri="{BB962C8B-B14F-4D97-AF65-F5344CB8AC3E}">
        <p14:creationId xmlns:p14="http://schemas.microsoft.com/office/powerpoint/2010/main" val="57191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 calcmode="lin" valueType="num">
                                      <p:cBhvr>
                                        <p:cTn id="18" dur="1000" fill="hold"/>
                                        <p:tgtEl>
                                          <p:spTgt spid="14"/>
                                        </p:tgtEl>
                                        <p:attrNameLst>
                                          <p:attrName>style.rotation</p:attrName>
                                        </p:attrNameLst>
                                      </p:cBhvr>
                                      <p:tavLst>
                                        <p:tav tm="0">
                                          <p:val>
                                            <p:fltVal val="90"/>
                                          </p:val>
                                        </p:tav>
                                        <p:tav tm="100000">
                                          <p:val>
                                            <p:fltVal val="0"/>
                                          </p:val>
                                        </p:tav>
                                      </p:tavLst>
                                    </p:anim>
                                    <p:animEffect transition="in" filter="fade">
                                      <p:cBhvr>
                                        <p:cTn id="19" dur="1000"/>
                                        <p:tgtEl>
                                          <p:spTgt spid="14"/>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80">
                                          <p:stCondLst>
                                            <p:cond delay="0"/>
                                          </p:stCondLst>
                                        </p:cTn>
                                        <p:tgtEl>
                                          <p:spTgt spid="7"/>
                                        </p:tgtEl>
                                      </p:cBhvr>
                                    </p:animEffect>
                                    <p:anim calcmode="lin" valueType="num">
                                      <p:cBhvr>
                                        <p:cTn id="2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4" dur="26">
                                          <p:stCondLst>
                                            <p:cond delay="650"/>
                                          </p:stCondLst>
                                        </p:cTn>
                                        <p:tgtEl>
                                          <p:spTgt spid="7"/>
                                        </p:tgtEl>
                                      </p:cBhvr>
                                      <p:to x="100000" y="60000"/>
                                    </p:animScale>
                                    <p:animScale>
                                      <p:cBhvr>
                                        <p:cTn id="35" dur="166" decel="50000">
                                          <p:stCondLst>
                                            <p:cond delay="676"/>
                                          </p:stCondLst>
                                        </p:cTn>
                                        <p:tgtEl>
                                          <p:spTgt spid="7"/>
                                        </p:tgtEl>
                                      </p:cBhvr>
                                      <p:to x="100000" y="100000"/>
                                    </p:animScale>
                                    <p:animScale>
                                      <p:cBhvr>
                                        <p:cTn id="36" dur="26">
                                          <p:stCondLst>
                                            <p:cond delay="1312"/>
                                          </p:stCondLst>
                                        </p:cTn>
                                        <p:tgtEl>
                                          <p:spTgt spid="7"/>
                                        </p:tgtEl>
                                      </p:cBhvr>
                                      <p:to x="100000" y="80000"/>
                                    </p:animScale>
                                    <p:animScale>
                                      <p:cBhvr>
                                        <p:cTn id="37" dur="166" decel="50000">
                                          <p:stCondLst>
                                            <p:cond delay="1338"/>
                                          </p:stCondLst>
                                        </p:cTn>
                                        <p:tgtEl>
                                          <p:spTgt spid="7"/>
                                        </p:tgtEl>
                                      </p:cBhvr>
                                      <p:to x="100000" y="100000"/>
                                    </p:animScale>
                                    <p:animScale>
                                      <p:cBhvr>
                                        <p:cTn id="38" dur="26">
                                          <p:stCondLst>
                                            <p:cond delay="1642"/>
                                          </p:stCondLst>
                                        </p:cTn>
                                        <p:tgtEl>
                                          <p:spTgt spid="7"/>
                                        </p:tgtEl>
                                      </p:cBhvr>
                                      <p:to x="100000" y="90000"/>
                                    </p:animScale>
                                    <p:animScale>
                                      <p:cBhvr>
                                        <p:cTn id="39" dur="166" decel="50000">
                                          <p:stCondLst>
                                            <p:cond delay="1668"/>
                                          </p:stCondLst>
                                        </p:cTn>
                                        <p:tgtEl>
                                          <p:spTgt spid="7"/>
                                        </p:tgtEl>
                                      </p:cBhvr>
                                      <p:to x="100000" y="100000"/>
                                    </p:animScale>
                                    <p:animScale>
                                      <p:cBhvr>
                                        <p:cTn id="40" dur="26">
                                          <p:stCondLst>
                                            <p:cond delay="1808"/>
                                          </p:stCondLst>
                                        </p:cTn>
                                        <p:tgtEl>
                                          <p:spTgt spid="7"/>
                                        </p:tgtEl>
                                      </p:cBhvr>
                                      <p:to x="100000" y="95000"/>
                                    </p:animScale>
                                    <p:animScale>
                                      <p:cBhvr>
                                        <p:cTn id="41" dur="166" decel="50000">
                                          <p:stCondLst>
                                            <p:cond delay="1834"/>
                                          </p:stCondLst>
                                        </p:cTn>
                                        <p:tgtEl>
                                          <p:spTgt spid="7"/>
                                        </p:tgtEl>
                                      </p:cBhvr>
                                      <p:to x="100000" y="100000"/>
                                    </p:animScale>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randombar(horizontal)">
                                      <p:cBhvr>
                                        <p:cTn id="50" dur="500"/>
                                        <p:tgtEl>
                                          <p:spTgt spid="4"/>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randombar(horizontal)">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61" dur="1000" fill="hold"/>
                                        <p:tgtEl>
                                          <p:spTgt spid="18"/>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18"/>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8" presetClass="entr" presetSubtype="6" fill="hold"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strips(downRight)">
                                      <p:cBhvr>
                                        <p:cTn id="74" dur="500"/>
                                        <p:tgtEl>
                                          <p:spTgt spid="16"/>
                                        </p:tgtEl>
                                      </p:cBhvr>
                                    </p:animEffect>
                                  </p:childTnLst>
                                </p:cTn>
                              </p:par>
                              <p:par>
                                <p:cTn id="75" presetID="18" presetClass="entr" presetSubtype="12"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strips(downLeft)">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FBEE08-1521-1B04-1BE3-28F63DCD41A9}"/>
              </a:ext>
            </a:extLst>
          </p:cNvPr>
          <p:cNvSpPr txBox="1"/>
          <p:nvPr/>
        </p:nvSpPr>
        <p:spPr>
          <a:xfrm>
            <a:off x="0" y="-99236"/>
            <a:ext cx="9143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a:ln/>
                <a:solidFill>
                  <a:schemeClr val="accent4">
                    <a:lumMod val="20000"/>
                    <a:lumOff val="80000"/>
                  </a:schemeClr>
                </a:solidFill>
              </a:rPr>
              <a:t>CRUCIBLES OF SIN</a:t>
            </a:r>
            <a:endParaRPr lang="es-ES" sz="4400" b="1" dirty="0">
              <a:ln/>
              <a:solidFill>
                <a:schemeClr val="accent4">
                  <a:lumMod val="20000"/>
                  <a:lumOff val="80000"/>
                </a:schemeClr>
              </a:solidFill>
            </a:endParaRPr>
          </a:p>
        </p:txBody>
      </p:sp>
      <p:sp>
        <p:nvSpPr>
          <p:cNvPr id="5" name="CuadroTexto 4">
            <a:extLst>
              <a:ext uri="{FF2B5EF4-FFF2-40B4-BE49-F238E27FC236}">
                <a16:creationId xmlns:a16="http://schemas.microsoft.com/office/drawing/2014/main" id="{D2DFF380-2A2B-3ACD-E3CA-1B1EB1ED7FDD}"/>
              </a:ext>
            </a:extLst>
          </p:cNvPr>
          <p:cNvSpPr txBox="1"/>
          <p:nvPr/>
        </p:nvSpPr>
        <p:spPr>
          <a:xfrm>
            <a:off x="492640" y="541064"/>
            <a:ext cx="8158717" cy="584775"/>
          </a:xfrm>
          <a:prstGeom prst="rect">
            <a:avLst/>
          </a:prstGeom>
          <a:noFill/>
        </p:spPr>
        <p:txBody>
          <a:bodyPr wrap="square">
            <a:spAutoFit/>
          </a:bodyPr>
          <a:lstStyle/>
          <a:p>
            <a:pPr algn="ctr"/>
            <a:r>
              <a:rPr lang="es-ES" sz="1600" b="1">
                <a:solidFill>
                  <a:srgbClr val="FFFF00"/>
                </a:solidFill>
                <a:effectLst>
                  <a:outerShdw blurRad="38100" dist="38100" dir="2700000" algn="tl">
                    <a:srgbClr val="000000">
                      <a:alpha val="43137"/>
                    </a:srgbClr>
                  </a:outerShdw>
                </a:effectLst>
                <a:latin typeface="Comic Sans MS" panose="030F0702030302020204" pitchFamily="66" charset="0"/>
              </a:rPr>
              <a:t>“</a:t>
            </a:r>
            <a:r>
              <a:rPr lang="en-US" sz="1600" b="1">
                <a:solidFill>
                  <a:srgbClr val="FFFF00"/>
                </a:solidFill>
                <a:effectLst>
                  <a:outerShdw blurRad="38100" dist="38100" dir="2700000" algn="tl">
                    <a:srgbClr val="000000">
                      <a:alpha val="43137"/>
                    </a:srgbClr>
                  </a:outerShdw>
                </a:effectLst>
                <a:latin typeface="Comic Sans MS" panose="030F0702030302020204" pitchFamily="66" charset="0"/>
              </a:rPr>
              <a:t>For the wrath of God is revealed from heaven against all ungodliness and unrighteousness of men, who suppress the truth in unrighteousness,</a:t>
            </a:r>
            <a:r>
              <a:rPr lang="es-ES" sz="1600" b="1">
                <a:solidFill>
                  <a:srgbClr val="FFFF00"/>
                </a:solidFill>
                <a:effectLst>
                  <a:outerShdw blurRad="38100" dist="38100" dir="2700000" algn="tl">
                    <a:srgbClr val="000000">
                      <a:alpha val="43137"/>
                    </a:srgbClr>
                  </a:outerShdw>
                </a:effectLst>
                <a:latin typeface="Comic Sans MS" panose="030F0702030302020204" pitchFamily="66" charset="0"/>
              </a:rPr>
              <a:t>” </a:t>
            </a:r>
            <a:r>
              <a:rPr lang="es-ES" sz="1100" b="1">
                <a:solidFill>
                  <a:srgbClr val="FFFF00"/>
                </a:solidFill>
                <a:effectLst>
                  <a:outerShdw blurRad="38100" dist="38100" dir="2700000" algn="tl">
                    <a:srgbClr val="000000">
                      <a:alpha val="43137"/>
                    </a:srgbClr>
                  </a:outerShdw>
                </a:effectLst>
                <a:latin typeface="Comic Sans MS" panose="030F0702030302020204" pitchFamily="66" charset="0"/>
              </a:rPr>
              <a:t>(Romans </a:t>
            </a:r>
            <a:r>
              <a:rPr lang="es-ES" sz="1100" b="1" dirty="0">
                <a:solidFill>
                  <a:srgbClr val="FFFF00"/>
                </a:solidFill>
                <a:effectLst>
                  <a:outerShdw blurRad="38100" dist="38100" dir="2700000" algn="tl">
                    <a:srgbClr val="000000">
                      <a:alpha val="43137"/>
                    </a:srgbClr>
                  </a:outerShdw>
                </a:effectLst>
                <a:latin typeface="Comic Sans MS" panose="030F0702030302020204" pitchFamily="66" charset="0"/>
              </a:rPr>
              <a:t>1:18)</a:t>
            </a:r>
          </a:p>
        </p:txBody>
      </p:sp>
      <p:sp>
        <p:nvSpPr>
          <p:cNvPr id="6" name="CuadroTexto 5">
            <a:extLst>
              <a:ext uri="{FF2B5EF4-FFF2-40B4-BE49-F238E27FC236}">
                <a16:creationId xmlns:a16="http://schemas.microsoft.com/office/drawing/2014/main" id="{CF83BF7D-0228-8E55-AEFA-C4BFAF35CF16}"/>
              </a:ext>
            </a:extLst>
          </p:cNvPr>
          <p:cNvSpPr txBox="1"/>
          <p:nvPr/>
        </p:nvSpPr>
        <p:spPr>
          <a:xfrm>
            <a:off x="148856" y="1247848"/>
            <a:ext cx="5866182" cy="2739211"/>
          </a:xfrm>
          <a:prstGeom prst="rect">
            <a:avLst/>
          </a:prstGeom>
          <a:noFill/>
        </p:spPr>
        <p:txBody>
          <a:bodyPr wrap="square" rtlCol="0">
            <a:spAutoFit/>
          </a:bodyPr>
          <a:lstStyle/>
          <a:p>
            <a:pPr>
              <a:spcBef>
                <a:spcPts val="600"/>
              </a:spcBef>
            </a:pPr>
            <a:r>
              <a:rPr lang="en-US" b="1">
                <a:solidFill>
                  <a:schemeClr val="bg1"/>
                </a:solidFill>
                <a:effectLst>
                  <a:outerShdw blurRad="38100" dist="38100" dir="2700000" algn="tl">
                    <a:srgbClr val="000000">
                      <a:alpha val="43137"/>
                    </a:srgbClr>
                  </a:outerShdw>
                </a:effectLst>
              </a:rPr>
              <a:t>Sin always has side effects (Gal. 6:7). God might remove the consequences of our sins, but He usually doesn’t, so we can understand how harmful and offensive our sins are.</a:t>
            </a:r>
            <a:endParaRPr lang="es-ES" b="1" dirty="0">
              <a:solidFill>
                <a:schemeClr val="bg1"/>
              </a:solidFill>
              <a:effectLst>
                <a:outerShdw blurRad="38100" dist="38100" dir="2700000" algn="tl">
                  <a:srgbClr val="000000">
                    <a:alpha val="43137"/>
                  </a:srgbClr>
                </a:outerShdw>
              </a:effectLst>
            </a:endParaRPr>
          </a:p>
          <a:p>
            <a:pPr>
              <a:spcBef>
                <a:spcPts val="600"/>
              </a:spcBef>
            </a:pPr>
            <a:r>
              <a:rPr lang="en-US" b="1">
                <a:solidFill>
                  <a:schemeClr val="bg1"/>
                </a:solidFill>
                <a:effectLst>
                  <a:outerShdw blurRad="38100" dist="38100" dir="2700000" algn="tl">
                    <a:srgbClr val="000000">
                      <a:alpha val="43137"/>
                    </a:srgbClr>
                  </a:outerShdw>
                </a:effectLst>
              </a:rPr>
              <a:t>We shouldn’t expect to sin and then be unharmed, or to think that “God will understand my current situation and deliver me from my sin’s consequences.” Transgressing the moral and health laws brings suffering, a self-imposed crucible.</a:t>
            </a:r>
            <a:endParaRPr lang="es-ES" b="1" dirty="0">
              <a:solidFill>
                <a:schemeClr val="bg1"/>
              </a:solidFill>
              <a:effectLst>
                <a:outerShdw blurRad="38100" dist="38100" dir="2700000" algn="tl">
                  <a:srgbClr val="000000">
                    <a:alpha val="43137"/>
                  </a:srgbClr>
                </a:outerShdw>
              </a:effectLst>
            </a:endParaRPr>
          </a:p>
          <a:p>
            <a:pPr>
              <a:spcBef>
                <a:spcPts val="600"/>
              </a:spcBef>
            </a:pPr>
            <a:r>
              <a:rPr lang="en-US" b="1">
                <a:solidFill>
                  <a:schemeClr val="bg1"/>
                </a:solidFill>
                <a:effectLst>
                  <a:outerShdw blurRad="38100" dist="38100" dir="2700000" algn="tl">
                    <a:srgbClr val="000000">
                      <a:alpha val="43137"/>
                    </a:srgbClr>
                  </a:outerShdw>
                </a:effectLst>
              </a:rPr>
              <a:t>Romans 1:21-32 explains the process of sin.</a:t>
            </a:r>
            <a:r>
              <a:rPr lang="es-ES" b="1">
                <a:solidFill>
                  <a:schemeClr val="bg1"/>
                </a:solidFill>
                <a:effectLst>
                  <a:outerShdw blurRad="38100" dist="38100" dir="2700000" algn="tl">
                    <a:srgbClr val="000000">
                      <a:alpha val="43137"/>
                    </a:srgbClr>
                  </a:outerShdw>
                </a:effectLst>
              </a:rPr>
              <a:t> </a:t>
            </a:r>
            <a:endParaRPr lang="es-ES" b="1" dirty="0">
              <a:solidFill>
                <a:schemeClr val="bg1"/>
              </a:solidFill>
              <a:effectLst>
                <a:outerShdw blurRad="38100" dist="38100" dir="2700000" algn="tl">
                  <a:srgbClr val="000000">
                    <a:alpha val="43137"/>
                  </a:srgbClr>
                </a:outerShdw>
              </a:effectLst>
            </a:endParaRPr>
          </a:p>
        </p:txBody>
      </p:sp>
      <p:graphicFrame>
        <p:nvGraphicFramePr>
          <p:cNvPr id="4" name="Diagrama 3">
            <a:extLst>
              <a:ext uri="{FF2B5EF4-FFF2-40B4-BE49-F238E27FC236}">
                <a16:creationId xmlns:a16="http://schemas.microsoft.com/office/drawing/2014/main" id="{C2A3943E-0CCE-23EB-5D2F-3E109AADB479}"/>
              </a:ext>
            </a:extLst>
          </p:cNvPr>
          <p:cNvGraphicFramePr/>
          <p:nvPr>
            <p:extLst>
              <p:ext uri="{D42A27DB-BD31-4B8C-83A1-F6EECF244321}">
                <p14:modId xmlns:p14="http://schemas.microsoft.com/office/powerpoint/2010/main" val="532130126"/>
              </p:ext>
            </p:extLst>
          </p:nvPr>
        </p:nvGraphicFramePr>
        <p:xfrm>
          <a:off x="69554" y="4095537"/>
          <a:ext cx="9010152" cy="1069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Imagen que contiene tabla, ladrillo, vivo, cuarto&#10;&#10;Descripción generada automáticamente">
            <a:extLst>
              <a:ext uri="{FF2B5EF4-FFF2-40B4-BE49-F238E27FC236}">
                <a16:creationId xmlns:a16="http://schemas.microsoft.com/office/drawing/2014/main" id="{B737BFB5-54BB-E555-E06A-A03BBEFEAFAF}"/>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6108042" y="1197931"/>
            <a:ext cx="2887102" cy="1443551"/>
          </a:xfrm>
          <a:prstGeom prst="round2DiagRect">
            <a:avLst>
              <a:gd name="adj1" fmla="val 16667"/>
              <a:gd name="adj2" fmla="val 0"/>
            </a:avLst>
          </a:prstGeom>
          <a:ln w="57150" cap="sq">
            <a:solidFill>
              <a:srgbClr val="FFA7A7"/>
            </a:solidFill>
            <a:miter lim="800000"/>
          </a:ln>
          <a:effectLst>
            <a:outerShdw blurRad="254000" algn="tl" rotWithShape="0">
              <a:srgbClr val="000000">
                <a:alpha val="43000"/>
              </a:srgbClr>
            </a:outerShdw>
          </a:effectLst>
        </p:spPr>
      </p:pic>
      <p:pic>
        <p:nvPicPr>
          <p:cNvPr id="11" name="Imagen 10" descr="Un dibujo de una persona&#10;&#10;Descripción generada automáticamente con confianza baja">
            <a:extLst>
              <a:ext uri="{FF2B5EF4-FFF2-40B4-BE49-F238E27FC236}">
                <a16:creationId xmlns:a16="http://schemas.microsoft.com/office/drawing/2014/main" id="{F4554059-15F8-22E6-4649-1772FA015E03}"/>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6108042" y="2783019"/>
            <a:ext cx="2887102" cy="1263351"/>
          </a:xfrm>
          <a:prstGeom prst="round2DiagRect">
            <a:avLst>
              <a:gd name="adj1" fmla="val 16667"/>
              <a:gd name="adj2" fmla="val 0"/>
            </a:avLst>
          </a:prstGeom>
          <a:ln w="57150" cap="sq">
            <a:solidFill>
              <a:srgbClr val="FFA7A7"/>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2446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ppt_h/2"/>
                                          </p:val>
                                        </p:tav>
                                        <p:tav tm="100000">
                                          <p:val>
                                            <p:strVal val="#ppt_y"/>
                                          </p:val>
                                        </p:tav>
                                      </p:tavLst>
                                    </p:anim>
                                    <p:anim calcmode="lin" valueType="num">
                                      <p:cBhvr>
                                        <p:cTn id="25" dur="500" fill="hold"/>
                                        <p:tgtEl>
                                          <p:spTgt spid="9"/>
                                        </p:tgtEl>
                                        <p:attrNameLst>
                                          <p:attrName>ppt_w</p:attrName>
                                        </p:attrNameLst>
                                      </p:cBhvr>
                                      <p:tavLst>
                                        <p:tav tm="0">
                                          <p:val>
                                            <p:strVal val="#ppt_w"/>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ppt_x</p:attrName>
                                        </p:attrNameLst>
                                      </p:cBhvr>
                                      <p:tavLst>
                                        <p:tav tm="0">
                                          <p:val>
                                            <p:strVal val="#ppt_x"/>
                                          </p:val>
                                        </p:tav>
                                        <p:tav tm="100000">
                                          <p:val>
                                            <p:strVal val="#ppt_x"/>
                                          </p:val>
                                        </p:tav>
                                      </p:tavLst>
                                    </p:anim>
                                    <p:anim calcmode="lin" valueType="num">
                                      <p:cBhvr>
                                        <p:cTn id="36" dur="500" fill="hold"/>
                                        <p:tgtEl>
                                          <p:spTgt spid="11"/>
                                        </p:tgtEl>
                                        <p:attrNameLst>
                                          <p:attrName>ppt_y</p:attrName>
                                        </p:attrNameLst>
                                      </p:cBhvr>
                                      <p:tavLst>
                                        <p:tav tm="0">
                                          <p:val>
                                            <p:strVal val="#ppt_y-#ppt_h/2"/>
                                          </p:val>
                                        </p:tav>
                                        <p:tav tm="100000">
                                          <p:val>
                                            <p:strVal val="#ppt_y"/>
                                          </p:val>
                                        </p:tav>
                                      </p:tavLst>
                                    </p:anim>
                                    <p:anim calcmode="lin" valueType="num">
                                      <p:cBhvr>
                                        <p:cTn id="37" dur="500" fill="hold"/>
                                        <p:tgtEl>
                                          <p:spTgt spid="11"/>
                                        </p:tgtEl>
                                        <p:attrNameLst>
                                          <p:attrName>ppt_w</p:attrName>
                                        </p:attrNameLst>
                                      </p:cBhvr>
                                      <p:tavLst>
                                        <p:tav tm="0">
                                          <p:val>
                                            <p:strVal val="#ppt_w"/>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wipe(left)">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wipe(left)">
                                      <p:cBhvr>
                                        <p:cTn id="47" dur="5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graphicEl>
                                              <a:dgm id="{3B79E066-DFC2-4790-8E9D-5A6F68904D69}"/>
                                            </p:graphicEl>
                                          </p:spTgt>
                                        </p:tgtEl>
                                        <p:attrNameLst>
                                          <p:attrName>style.visibility</p:attrName>
                                        </p:attrNameLst>
                                      </p:cBhvr>
                                      <p:to>
                                        <p:strVal val="visible"/>
                                      </p:to>
                                    </p:set>
                                    <p:animEffect transition="in" filter="wipe(left)">
                                      <p:cBhvr>
                                        <p:cTn id="52" dur="500"/>
                                        <p:tgtEl>
                                          <p:spTgt spid="4">
                                            <p:graphicEl>
                                              <a:dgm id="{3B79E066-DFC2-4790-8E9D-5A6F68904D69}"/>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graphicEl>
                                              <a:dgm id="{FDCC348D-8A16-481B-AC9E-B9CEAF6C3CD8}"/>
                                            </p:graphicEl>
                                          </p:spTgt>
                                        </p:tgtEl>
                                        <p:attrNameLst>
                                          <p:attrName>style.visibility</p:attrName>
                                        </p:attrNameLst>
                                      </p:cBhvr>
                                      <p:to>
                                        <p:strVal val="visible"/>
                                      </p:to>
                                    </p:set>
                                    <p:animEffect transition="in" filter="wipe(left)">
                                      <p:cBhvr>
                                        <p:cTn id="57" dur="500"/>
                                        <p:tgtEl>
                                          <p:spTgt spid="4">
                                            <p:graphicEl>
                                              <a:dgm id="{FDCC348D-8A16-481B-AC9E-B9CEAF6C3CD8}"/>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
                                            <p:graphicEl>
                                              <a:dgm id="{1C764FC4-7CF2-4080-BC6B-13DCF0A599CC}"/>
                                            </p:graphicEl>
                                          </p:spTgt>
                                        </p:tgtEl>
                                        <p:attrNameLst>
                                          <p:attrName>style.visibility</p:attrName>
                                        </p:attrNameLst>
                                      </p:cBhvr>
                                      <p:to>
                                        <p:strVal val="visible"/>
                                      </p:to>
                                    </p:set>
                                    <p:animEffect transition="in" filter="wipe(left)">
                                      <p:cBhvr>
                                        <p:cTn id="62" dur="500"/>
                                        <p:tgtEl>
                                          <p:spTgt spid="4">
                                            <p:graphicEl>
                                              <a:dgm id="{1C764FC4-7CF2-4080-BC6B-13DCF0A599CC}"/>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
                                            <p:graphicEl>
                                              <a:dgm id="{88BAF51D-5113-490B-9699-3B4BDA702F1C}"/>
                                            </p:graphicEl>
                                          </p:spTgt>
                                        </p:tgtEl>
                                        <p:attrNameLst>
                                          <p:attrName>style.visibility</p:attrName>
                                        </p:attrNameLst>
                                      </p:cBhvr>
                                      <p:to>
                                        <p:strVal val="visible"/>
                                      </p:to>
                                    </p:set>
                                    <p:animEffect transition="in" filter="wipe(left)">
                                      <p:cBhvr>
                                        <p:cTn id="67" dur="500"/>
                                        <p:tgtEl>
                                          <p:spTgt spid="4">
                                            <p:graphicEl>
                                              <a:dgm id="{88BAF51D-5113-490B-9699-3B4BDA702F1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
                                            <p:graphicEl>
                                              <a:dgm id="{7DC58F06-60E7-453C-BF34-CDB36A708641}"/>
                                            </p:graphicEl>
                                          </p:spTgt>
                                        </p:tgtEl>
                                        <p:attrNameLst>
                                          <p:attrName>style.visibility</p:attrName>
                                        </p:attrNameLst>
                                      </p:cBhvr>
                                      <p:to>
                                        <p:strVal val="visible"/>
                                      </p:to>
                                    </p:set>
                                    <p:animEffect transition="in" filter="wipe(left)">
                                      <p:cBhvr>
                                        <p:cTn id="72" dur="500"/>
                                        <p:tgtEl>
                                          <p:spTgt spid="4">
                                            <p:graphicEl>
                                              <a:dgm id="{7DC58F06-60E7-453C-BF34-CDB36A70864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A00BCF-2090-14BD-E6CE-CB6482FB49BF}"/>
              </a:ext>
            </a:extLst>
          </p:cNvPr>
          <p:cNvSpPr txBox="1"/>
          <p:nvPr/>
        </p:nvSpPr>
        <p:spPr>
          <a:xfrm>
            <a:off x="0" y="-57600"/>
            <a:ext cx="9144000" cy="769441"/>
          </a:xfrm>
          <a:prstGeom prst="rect">
            <a:avLst/>
          </a:prstGeom>
          <a:noFill/>
        </p:spPr>
        <p:txBody>
          <a:bodyPr wrap="square">
            <a:spAutoFit/>
          </a:bodyPr>
          <a:lstStyle/>
          <a:p>
            <a:pPr algn="ctr"/>
            <a:r>
              <a:rPr lang="es-ES" sz="4400" b="1">
                <a:ln w="10160">
                  <a:solidFill>
                    <a:schemeClr val="accent5"/>
                  </a:solidFill>
                  <a:prstDash val="solid"/>
                </a:ln>
                <a:solidFill>
                  <a:srgbClr val="FFFFFF"/>
                </a:solidFill>
                <a:effectLst>
                  <a:outerShdw blurRad="38100" dist="22860" dir="5400000" algn="tl" rotWithShape="0">
                    <a:srgbClr val="000000">
                      <a:alpha val="30000"/>
                    </a:srgbClr>
                  </a:outerShdw>
                </a:effectLst>
              </a:rPr>
              <a:t>CRUCIBLES FOR SALVATION</a:t>
            </a:r>
            <a:endPar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CC64FD08-3C71-AB93-B814-40A015D0C85B}"/>
              </a:ext>
            </a:extLst>
          </p:cNvPr>
          <p:cNvSpPr txBox="1"/>
          <p:nvPr/>
        </p:nvSpPr>
        <p:spPr>
          <a:xfrm>
            <a:off x="467833" y="576059"/>
            <a:ext cx="8208334" cy="5847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scene3d>
              <a:camera prst="orthographicFront"/>
              <a:lightRig rig="threePt" dir="t"/>
            </a:scene3d>
            <a:sp3d extrusionH="57150">
              <a:bevelT w="38100" h="38100"/>
            </a:sp3d>
          </a:bodyPr>
          <a:lstStyle/>
          <a:p>
            <a:pPr algn="ctr"/>
            <a:r>
              <a:rPr lang="es-ES" sz="1600" b="1">
                <a:solidFill>
                  <a:srgbClr val="9E009E"/>
                </a:solidFill>
                <a:latin typeface="Comic Sans MS" panose="030F0702030302020204" pitchFamily="66" charset="0"/>
              </a:rPr>
              <a:t>“</a:t>
            </a:r>
            <a:r>
              <a:rPr lang="en-US" sz="1600" b="1">
                <a:solidFill>
                  <a:srgbClr val="9E009E"/>
                </a:solidFill>
                <a:latin typeface="Comic Sans MS" panose="030F0702030302020204" pitchFamily="66" charset="0"/>
              </a:rPr>
              <a:t>Therefore thus says the Lord of hosts: ‘Behold, I will refine them and try them; for how shall I deal with the daughter of My people?’</a:t>
            </a:r>
            <a:r>
              <a:rPr lang="es-ES" sz="1600" b="1">
                <a:solidFill>
                  <a:srgbClr val="9E009E"/>
                </a:solidFill>
                <a:latin typeface="Comic Sans MS" panose="030F0702030302020204" pitchFamily="66" charset="0"/>
              </a:rPr>
              <a:t>” </a:t>
            </a:r>
            <a:r>
              <a:rPr lang="es-ES" sz="1100" b="1">
                <a:solidFill>
                  <a:srgbClr val="9E009E"/>
                </a:solidFill>
                <a:latin typeface="Comic Sans MS" panose="030F0702030302020204" pitchFamily="66" charset="0"/>
              </a:rPr>
              <a:t>(Jeremiah 9:7</a:t>
            </a:r>
            <a:r>
              <a:rPr lang="es-ES" sz="1100" b="1" dirty="0">
                <a:solidFill>
                  <a:srgbClr val="9E009E"/>
                </a:solidFill>
                <a:latin typeface="Comic Sans MS" panose="030F0702030302020204" pitchFamily="66" charset="0"/>
              </a:rPr>
              <a:t>)</a:t>
            </a:r>
          </a:p>
        </p:txBody>
      </p:sp>
      <p:sp>
        <p:nvSpPr>
          <p:cNvPr id="6" name="CuadroTexto 5">
            <a:extLst>
              <a:ext uri="{FF2B5EF4-FFF2-40B4-BE49-F238E27FC236}">
                <a16:creationId xmlns:a16="http://schemas.microsoft.com/office/drawing/2014/main" id="{C7A4C7A6-1C03-5598-8ED4-8C8454597874}"/>
              </a:ext>
            </a:extLst>
          </p:cNvPr>
          <p:cNvSpPr txBox="1"/>
          <p:nvPr/>
        </p:nvSpPr>
        <p:spPr>
          <a:xfrm>
            <a:off x="1652135" y="1266293"/>
            <a:ext cx="4869167" cy="1831271"/>
          </a:xfrm>
          <a:prstGeom prst="rect">
            <a:avLst/>
          </a:prstGeom>
          <a:noFill/>
        </p:spPr>
        <p:txBody>
          <a:bodyPr wrap="square" rtlCol="0">
            <a:spAutoFit/>
          </a:bodyPr>
          <a:lstStyle/>
          <a:p>
            <a:pPr>
              <a:spcBef>
                <a:spcPts val="600"/>
              </a:spcBef>
            </a:pPr>
            <a:r>
              <a:rPr lang="en-US" b="1"/>
              <a:t>Beyond the consequences of our sin, God is worried about the sin itself, especially the sins that we refuse to confess.</a:t>
            </a:r>
            <a:endParaRPr lang="es-ES" b="1" dirty="0"/>
          </a:p>
          <a:p>
            <a:pPr>
              <a:spcBef>
                <a:spcPts val="600"/>
              </a:spcBef>
            </a:pPr>
            <a:r>
              <a:rPr lang="en-US" b="1"/>
              <a:t>When we don’t confess our sin, God allows us to go through the crucible, so we acknowledge our sin and feel the need for salvation.</a:t>
            </a:r>
            <a:endParaRPr lang="es-ES" b="1" dirty="0"/>
          </a:p>
        </p:txBody>
      </p:sp>
      <p:graphicFrame>
        <p:nvGraphicFramePr>
          <p:cNvPr id="2" name="Diagrama 1">
            <a:extLst>
              <a:ext uri="{FF2B5EF4-FFF2-40B4-BE49-F238E27FC236}">
                <a16:creationId xmlns:a16="http://schemas.microsoft.com/office/drawing/2014/main" id="{E6844FBE-4067-0B76-DA3E-278CDC48A83C}"/>
              </a:ext>
            </a:extLst>
          </p:cNvPr>
          <p:cNvGraphicFramePr/>
          <p:nvPr>
            <p:extLst>
              <p:ext uri="{D42A27DB-BD31-4B8C-83A1-F6EECF244321}">
                <p14:modId xmlns:p14="http://schemas.microsoft.com/office/powerpoint/2010/main" val="3518832546"/>
              </p:ext>
            </p:extLst>
          </p:nvPr>
        </p:nvGraphicFramePr>
        <p:xfrm>
          <a:off x="141767" y="3291439"/>
          <a:ext cx="8874643" cy="1819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Un grupo de personas en medio de una multitud de gente&#10;&#10;Descripción generada automáticamente">
            <a:extLst>
              <a:ext uri="{FF2B5EF4-FFF2-40B4-BE49-F238E27FC236}">
                <a16:creationId xmlns:a16="http://schemas.microsoft.com/office/drawing/2014/main" id="{328B4D63-D48F-78FA-1665-A28A7CDC917D}"/>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6521303" y="1183170"/>
            <a:ext cx="2495108" cy="2033068"/>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9" name="Imagen 8" descr="Imagen que contiene edificio, gente, parado, grupo&#10;&#10;Descripción generada automáticamente">
            <a:extLst>
              <a:ext uri="{FF2B5EF4-FFF2-40B4-BE49-F238E27FC236}">
                <a16:creationId xmlns:a16="http://schemas.microsoft.com/office/drawing/2014/main" id="{C7417368-B5BA-EC3A-B013-4D4B456D3E1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27590" y="1183170"/>
            <a:ext cx="1524545" cy="2033362"/>
          </a:xfrm>
          <a:prstGeom prst="rect">
            <a:avLst/>
          </a:prstGeom>
          <a:solidFill>
            <a:srgbClr val="FFFFFF">
              <a:shade val="85000"/>
            </a:srgbClr>
          </a:solidFill>
          <a:ln w="28575" cap="sq">
            <a:solidFill>
              <a:schemeClr val="accent5">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2337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wipe(left)">
                                      <p:cBhvr>
                                        <p:cTn id="31" dur="500"/>
                                        <p:tgtEl>
                                          <p:spTgt spid="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randombar(horizontal)">
                                      <p:cBhvr>
                                        <p:cTn id="36" dur="500"/>
                                        <p:tgtEl>
                                          <p:spTgt spid="4"/>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wipe(left)">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2">
                                            <p:graphicEl>
                                              <a:dgm id="{8638ECCC-42E8-4E0E-B58F-7BF1F7E61869}"/>
                                            </p:graphicEl>
                                          </p:spTgt>
                                        </p:tgtEl>
                                        <p:attrNameLst>
                                          <p:attrName>style.visibility</p:attrName>
                                        </p:attrNameLst>
                                      </p:cBhvr>
                                      <p:to>
                                        <p:strVal val="visible"/>
                                      </p:to>
                                    </p:set>
                                    <p:anim calcmode="lin" valueType="num">
                                      <p:cBhvr>
                                        <p:cTn id="45" dur="500" fill="hold"/>
                                        <p:tgtEl>
                                          <p:spTgt spid="2">
                                            <p:graphicEl>
                                              <a:dgm id="{8638ECCC-42E8-4E0E-B58F-7BF1F7E61869}"/>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8638ECCC-42E8-4E0E-B58F-7BF1F7E61869}"/>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8638ECCC-42E8-4E0E-B58F-7BF1F7E61869}"/>
                                            </p:graphicEl>
                                          </p:spTgt>
                                        </p:tgtEl>
                                      </p:cBhvr>
                                    </p:animEffect>
                                    <p:anim calcmode="lin" valueType="num">
                                      <p:cBhvr>
                                        <p:cTn id="48" dur="500" fill="hold"/>
                                        <p:tgtEl>
                                          <p:spTgt spid="2">
                                            <p:graphicEl>
                                              <a:dgm id="{8638ECCC-42E8-4E0E-B58F-7BF1F7E61869}"/>
                                            </p:graphicEl>
                                          </p:spTgt>
                                        </p:tgtEl>
                                        <p:attrNameLst>
                                          <p:attrName>ppt_x</p:attrName>
                                        </p:attrNameLst>
                                      </p:cBhvr>
                                      <p:tavLst>
                                        <p:tav tm="0">
                                          <p:val>
                                            <p:fltVal val="0.5"/>
                                          </p:val>
                                        </p:tav>
                                        <p:tav tm="100000">
                                          <p:val>
                                            <p:strVal val="#ppt_x"/>
                                          </p:val>
                                        </p:tav>
                                      </p:tavLst>
                                    </p:anim>
                                    <p:anim calcmode="lin" valueType="num">
                                      <p:cBhvr>
                                        <p:cTn id="49" dur="500" fill="hold"/>
                                        <p:tgtEl>
                                          <p:spTgt spid="2">
                                            <p:graphicEl>
                                              <a:dgm id="{8638ECCC-42E8-4E0E-B58F-7BF1F7E61869}"/>
                                            </p:graphicEl>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2">
                                            <p:graphicEl>
                                              <a:dgm id="{98D11539-3F8D-4EAB-83E6-D2ACDF6D4ADF}"/>
                                            </p:graphicEl>
                                          </p:spTgt>
                                        </p:tgtEl>
                                        <p:attrNameLst>
                                          <p:attrName>style.visibility</p:attrName>
                                        </p:attrNameLst>
                                      </p:cBhvr>
                                      <p:to>
                                        <p:strVal val="visible"/>
                                      </p:to>
                                    </p:set>
                                    <p:anim calcmode="lin" valueType="num">
                                      <p:cBhvr>
                                        <p:cTn id="52" dur="500" fill="hold"/>
                                        <p:tgtEl>
                                          <p:spTgt spid="2">
                                            <p:graphicEl>
                                              <a:dgm id="{98D11539-3F8D-4EAB-83E6-D2ACDF6D4ADF}"/>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98D11539-3F8D-4EAB-83E6-D2ACDF6D4ADF}"/>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98D11539-3F8D-4EAB-83E6-D2ACDF6D4ADF}"/>
                                            </p:graphicEl>
                                          </p:spTgt>
                                        </p:tgtEl>
                                      </p:cBhvr>
                                    </p:animEffect>
                                    <p:anim calcmode="lin" valueType="num">
                                      <p:cBhvr>
                                        <p:cTn id="55" dur="500" fill="hold"/>
                                        <p:tgtEl>
                                          <p:spTgt spid="2">
                                            <p:graphicEl>
                                              <a:dgm id="{98D11539-3F8D-4EAB-83E6-D2ACDF6D4ADF}"/>
                                            </p:graphicEl>
                                          </p:spTgt>
                                        </p:tgtEl>
                                        <p:attrNameLst>
                                          <p:attrName>ppt_x</p:attrName>
                                        </p:attrNameLst>
                                      </p:cBhvr>
                                      <p:tavLst>
                                        <p:tav tm="0">
                                          <p:val>
                                            <p:fltVal val="0.5"/>
                                          </p:val>
                                        </p:tav>
                                        <p:tav tm="100000">
                                          <p:val>
                                            <p:strVal val="#ppt_x"/>
                                          </p:val>
                                        </p:tav>
                                      </p:tavLst>
                                    </p:anim>
                                    <p:anim calcmode="lin" valueType="num">
                                      <p:cBhvr>
                                        <p:cTn id="56" dur="500" fill="hold"/>
                                        <p:tgtEl>
                                          <p:spTgt spid="2">
                                            <p:graphicEl>
                                              <a:dgm id="{98D11539-3F8D-4EAB-83E6-D2ACDF6D4ADF}"/>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2">
                                            <p:graphicEl>
                                              <a:dgm id="{7CB8D389-6426-494C-9FBF-24298E1D5B7B}"/>
                                            </p:graphicEl>
                                          </p:spTgt>
                                        </p:tgtEl>
                                        <p:attrNameLst>
                                          <p:attrName>style.visibility</p:attrName>
                                        </p:attrNameLst>
                                      </p:cBhvr>
                                      <p:to>
                                        <p:strVal val="visible"/>
                                      </p:to>
                                    </p:set>
                                    <p:anim calcmode="lin" valueType="num">
                                      <p:cBhvr>
                                        <p:cTn id="61" dur="500" fill="hold"/>
                                        <p:tgtEl>
                                          <p:spTgt spid="2">
                                            <p:graphicEl>
                                              <a:dgm id="{7CB8D389-6426-494C-9FBF-24298E1D5B7B}"/>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7CB8D389-6426-494C-9FBF-24298E1D5B7B}"/>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7CB8D389-6426-494C-9FBF-24298E1D5B7B}"/>
                                            </p:graphicEl>
                                          </p:spTgt>
                                        </p:tgtEl>
                                      </p:cBhvr>
                                    </p:animEffect>
                                    <p:anim calcmode="lin" valueType="num">
                                      <p:cBhvr>
                                        <p:cTn id="64" dur="500" fill="hold"/>
                                        <p:tgtEl>
                                          <p:spTgt spid="2">
                                            <p:graphicEl>
                                              <a:dgm id="{7CB8D389-6426-494C-9FBF-24298E1D5B7B}"/>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7CB8D389-6426-494C-9FBF-24298E1D5B7B}"/>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
                                            <p:graphicEl>
                                              <a:dgm id="{656BCB1D-7914-465C-B077-3C635F142A67}"/>
                                            </p:graphicEl>
                                          </p:spTgt>
                                        </p:tgtEl>
                                        <p:attrNameLst>
                                          <p:attrName>style.visibility</p:attrName>
                                        </p:attrNameLst>
                                      </p:cBhvr>
                                      <p:to>
                                        <p:strVal val="visible"/>
                                      </p:to>
                                    </p:set>
                                    <p:anim calcmode="lin" valueType="num">
                                      <p:cBhvr>
                                        <p:cTn id="68" dur="500" fill="hold"/>
                                        <p:tgtEl>
                                          <p:spTgt spid="2">
                                            <p:graphicEl>
                                              <a:dgm id="{656BCB1D-7914-465C-B077-3C635F142A67}"/>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656BCB1D-7914-465C-B077-3C635F142A67}"/>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656BCB1D-7914-465C-B077-3C635F142A67}"/>
                                            </p:graphicEl>
                                          </p:spTgt>
                                        </p:tgtEl>
                                      </p:cBhvr>
                                    </p:animEffect>
                                    <p:anim calcmode="lin" valueType="num">
                                      <p:cBhvr>
                                        <p:cTn id="71" dur="500" fill="hold"/>
                                        <p:tgtEl>
                                          <p:spTgt spid="2">
                                            <p:graphicEl>
                                              <a:dgm id="{656BCB1D-7914-465C-B077-3C635F142A67}"/>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656BCB1D-7914-465C-B077-3C635F142A67}"/>
                                            </p:graphicEl>
                                          </p:spTgt>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2">
                                            <p:graphicEl>
                                              <a:dgm id="{121ABACB-AC64-4718-9189-3D6A000CAA20}"/>
                                            </p:graphicEl>
                                          </p:spTgt>
                                        </p:tgtEl>
                                        <p:attrNameLst>
                                          <p:attrName>style.visibility</p:attrName>
                                        </p:attrNameLst>
                                      </p:cBhvr>
                                      <p:to>
                                        <p:strVal val="visible"/>
                                      </p:to>
                                    </p:set>
                                    <p:anim calcmode="lin" valueType="num">
                                      <p:cBhvr>
                                        <p:cTn id="75" dur="500" fill="hold"/>
                                        <p:tgtEl>
                                          <p:spTgt spid="2">
                                            <p:graphicEl>
                                              <a:dgm id="{121ABACB-AC64-4718-9189-3D6A000CAA20}"/>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121ABACB-AC64-4718-9189-3D6A000CAA20}"/>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121ABACB-AC64-4718-9189-3D6A000CAA20}"/>
                                            </p:graphicEl>
                                          </p:spTgt>
                                        </p:tgtEl>
                                      </p:cBhvr>
                                    </p:animEffect>
                                    <p:anim calcmode="lin" valueType="num">
                                      <p:cBhvr>
                                        <p:cTn id="78" dur="500" fill="hold"/>
                                        <p:tgtEl>
                                          <p:spTgt spid="2">
                                            <p:graphicEl>
                                              <a:dgm id="{121ABACB-AC64-4718-9189-3D6A000CAA20}"/>
                                            </p:graphicEl>
                                          </p:spTgt>
                                        </p:tgtEl>
                                        <p:attrNameLst>
                                          <p:attrName>ppt_x</p:attrName>
                                        </p:attrNameLst>
                                      </p:cBhvr>
                                      <p:tavLst>
                                        <p:tav tm="0">
                                          <p:val>
                                            <p:fltVal val="0.5"/>
                                          </p:val>
                                        </p:tav>
                                        <p:tav tm="100000">
                                          <p:val>
                                            <p:strVal val="#ppt_x"/>
                                          </p:val>
                                        </p:tav>
                                      </p:tavLst>
                                    </p:anim>
                                    <p:anim calcmode="lin" valueType="num">
                                      <p:cBhvr>
                                        <p:cTn id="79" dur="500" fill="hold"/>
                                        <p:tgtEl>
                                          <p:spTgt spid="2">
                                            <p:graphicEl>
                                              <a:dgm id="{121ABACB-AC64-4718-9189-3D6A000CAA20}"/>
                                            </p:graphicEl>
                                          </p:spTgt>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3" presetClass="entr" presetSubtype="528" fill="hold" grpId="0" nodeType="clickEffect">
                                  <p:stCondLst>
                                    <p:cond delay="0"/>
                                  </p:stCondLst>
                                  <p:childTnLst>
                                    <p:set>
                                      <p:cBhvr>
                                        <p:cTn id="83" dur="1" fill="hold">
                                          <p:stCondLst>
                                            <p:cond delay="0"/>
                                          </p:stCondLst>
                                        </p:cTn>
                                        <p:tgtEl>
                                          <p:spTgt spid="2">
                                            <p:graphicEl>
                                              <a:dgm id="{74E8E3F8-EDC1-4A1F-8354-90547B3153D5}"/>
                                            </p:graphicEl>
                                          </p:spTgt>
                                        </p:tgtEl>
                                        <p:attrNameLst>
                                          <p:attrName>style.visibility</p:attrName>
                                        </p:attrNameLst>
                                      </p:cBhvr>
                                      <p:to>
                                        <p:strVal val="visible"/>
                                      </p:to>
                                    </p:set>
                                    <p:anim calcmode="lin" valueType="num">
                                      <p:cBhvr>
                                        <p:cTn id="84" dur="500" fill="hold"/>
                                        <p:tgtEl>
                                          <p:spTgt spid="2">
                                            <p:graphicEl>
                                              <a:dgm id="{74E8E3F8-EDC1-4A1F-8354-90547B3153D5}"/>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74E8E3F8-EDC1-4A1F-8354-90547B3153D5}"/>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74E8E3F8-EDC1-4A1F-8354-90547B3153D5}"/>
                                            </p:graphicEl>
                                          </p:spTgt>
                                        </p:tgtEl>
                                      </p:cBhvr>
                                    </p:animEffect>
                                    <p:anim calcmode="lin" valueType="num">
                                      <p:cBhvr>
                                        <p:cTn id="87" dur="500" fill="hold"/>
                                        <p:tgtEl>
                                          <p:spTgt spid="2">
                                            <p:graphicEl>
                                              <a:dgm id="{74E8E3F8-EDC1-4A1F-8354-90547B3153D5}"/>
                                            </p:graphicEl>
                                          </p:spTgt>
                                        </p:tgtEl>
                                        <p:attrNameLst>
                                          <p:attrName>ppt_x</p:attrName>
                                        </p:attrNameLst>
                                      </p:cBhvr>
                                      <p:tavLst>
                                        <p:tav tm="0">
                                          <p:val>
                                            <p:fltVal val="0.5"/>
                                          </p:val>
                                        </p:tav>
                                        <p:tav tm="100000">
                                          <p:val>
                                            <p:strVal val="#ppt_x"/>
                                          </p:val>
                                        </p:tav>
                                      </p:tavLst>
                                    </p:anim>
                                    <p:anim calcmode="lin" valueType="num">
                                      <p:cBhvr>
                                        <p:cTn id="88" dur="500" fill="hold"/>
                                        <p:tgtEl>
                                          <p:spTgt spid="2">
                                            <p:graphicEl>
                                              <a:dgm id="{74E8E3F8-EDC1-4A1F-8354-90547B3153D5}"/>
                                            </p:graphicEl>
                                          </p:spTgt>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2">
                                            <p:graphicEl>
                                              <a:dgm id="{FBC2F3EF-6E62-4EDC-8EAE-B26C5F51FC0A}"/>
                                            </p:graphicEl>
                                          </p:spTgt>
                                        </p:tgtEl>
                                        <p:attrNameLst>
                                          <p:attrName>style.visibility</p:attrName>
                                        </p:attrNameLst>
                                      </p:cBhvr>
                                      <p:to>
                                        <p:strVal val="visible"/>
                                      </p:to>
                                    </p:set>
                                    <p:anim calcmode="lin" valueType="num">
                                      <p:cBhvr>
                                        <p:cTn id="91" dur="500" fill="hold"/>
                                        <p:tgtEl>
                                          <p:spTgt spid="2">
                                            <p:graphicEl>
                                              <a:dgm id="{FBC2F3EF-6E62-4EDC-8EAE-B26C5F51FC0A}"/>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FBC2F3EF-6E62-4EDC-8EAE-B26C5F51FC0A}"/>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FBC2F3EF-6E62-4EDC-8EAE-B26C5F51FC0A}"/>
                                            </p:graphicEl>
                                          </p:spTgt>
                                        </p:tgtEl>
                                      </p:cBhvr>
                                    </p:animEffect>
                                    <p:anim calcmode="lin" valueType="num">
                                      <p:cBhvr>
                                        <p:cTn id="94" dur="500" fill="hold"/>
                                        <p:tgtEl>
                                          <p:spTgt spid="2">
                                            <p:graphicEl>
                                              <a:dgm id="{FBC2F3EF-6E62-4EDC-8EAE-B26C5F51FC0A}"/>
                                            </p:graphicEl>
                                          </p:spTgt>
                                        </p:tgtEl>
                                        <p:attrNameLst>
                                          <p:attrName>ppt_x</p:attrName>
                                        </p:attrNameLst>
                                      </p:cBhvr>
                                      <p:tavLst>
                                        <p:tav tm="0">
                                          <p:val>
                                            <p:fltVal val="0.5"/>
                                          </p:val>
                                        </p:tav>
                                        <p:tav tm="100000">
                                          <p:val>
                                            <p:strVal val="#ppt_x"/>
                                          </p:val>
                                        </p:tav>
                                      </p:tavLst>
                                    </p:anim>
                                    <p:anim calcmode="lin" valueType="num">
                                      <p:cBhvr>
                                        <p:cTn id="95" dur="500" fill="hold"/>
                                        <p:tgtEl>
                                          <p:spTgt spid="2">
                                            <p:graphicEl>
                                              <a:dgm id="{FBC2F3EF-6E62-4EDC-8EAE-B26C5F51FC0A}"/>
                                            </p:graphicEl>
                                          </p:spTgt>
                                        </p:tgtEl>
                                        <p:attrNameLst>
                                          <p:attrName>ppt_y</p:attrName>
                                        </p:attrNameLst>
                                      </p:cBhvr>
                                      <p:tavLst>
                                        <p:tav tm="0">
                                          <p:val>
                                            <p:fltVal val="0.5"/>
                                          </p:val>
                                        </p:tav>
                                        <p:tav tm="100000">
                                          <p:val>
                                            <p:strVal val="#ppt_y"/>
                                          </p:val>
                                        </p:tav>
                                      </p:tavLst>
                                    </p:anim>
                                  </p:childTnLst>
                                </p:cTn>
                              </p:par>
                              <p:par>
                                <p:cTn id="96" presetID="53" presetClass="entr" presetSubtype="528" fill="hold" grpId="0" nodeType="withEffect">
                                  <p:stCondLst>
                                    <p:cond delay="0"/>
                                  </p:stCondLst>
                                  <p:childTnLst>
                                    <p:set>
                                      <p:cBhvr>
                                        <p:cTn id="97" dur="1" fill="hold">
                                          <p:stCondLst>
                                            <p:cond delay="0"/>
                                          </p:stCondLst>
                                        </p:cTn>
                                        <p:tgtEl>
                                          <p:spTgt spid="2">
                                            <p:graphicEl>
                                              <a:dgm id="{9A158152-0068-462F-A378-916FB85AD3B5}"/>
                                            </p:graphicEl>
                                          </p:spTgt>
                                        </p:tgtEl>
                                        <p:attrNameLst>
                                          <p:attrName>style.visibility</p:attrName>
                                        </p:attrNameLst>
                                      </p:cBhvr>
                                      <p:to>
                                        <p:strVal val="visible"/>
                                      </p:to>
                                    </p:set>
                                    <p:anim calcmode="lin" valueType="num">
                                      <p:cBhvr>
                                        <p:cTn id="98" dur="500" fill="hold"/>
                                        <p:tgtEl>
                                          <p:spTgt spid="2">
                                            <p:graphicEl>
                                              <a:dgm id="{9A158152-0068-462F-A378-916FB85AD3B5}"/>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9A158152-0068-462F-A378-916FB85AD3B5}"/>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9A158152-0068-462F-A378-916FB85AD3B5}"/>
                                            </p:graphicEl>
                                          </p:spTgt>
                                        </p:tgtEl>
                                      </p:cBhvr>
                                    </p:animEffect>
                                    <p:anim calcmode="lin" valueType="num">
                                      <p:cBhvr>
                                        <p:cTn id="101" dur="500" fill="hold"/>
                                        <p:tgtEl>
                                          <p:spTgt spid="2">
                                            <p:graphicEl>
                                              <a:dgm id="{9A158152-0068-462F-A378-916FB85AD3B5}"/>
                                            </p:graphicEl>
                                          </p:spTgt>
                                        </p:tgtEl>
                                        <p:attrNameLst>
                                          <p:attrName>ppt_x</p:attrName>
                                        </p:attrNameLst>
                                      </p:cBhvr>
                                      <p:tavLst>
                                        <p:tav tm="0">
                                          <p:val>
                                            <p:fltVal val="0.5"/>
                                          </p:val>
                                        </p:tav>
                                        <p:tav tm="100000">
                                          <p:val>
                                            <p:strVal val="#ppt_x"/>
                                          </p:val>
                                        </p:tav>
                                      </p:tavLst>
                                    </p:anim>
                                    <p:anim calcmode="lin" valueType="num">
                                      <p:cBhvr>
                                        <p:cTn id="102" dur="500" fill="hold"/>
                                        <p:tgtEl>
                                          <p:spTgt spid="2">
                                            <p:graphicEl>
                                              <a:dgm id="{9A158152-0068-462F-A378-916FB85AD3B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uiExpand="1" build="p"/>
      <p:bldGraphic spid="2"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descr="Una caricatura de un hombre con barba y bigote&#10;&#10;Descripción generada automáticamente con confianza baja">
            <a:extLst>
              <a:ext uri="{FF2B5EF4-FFF2-40B4-BE49-F238E27FC236}">
                <a16:creationId xmlns:a16="http://schemas.microsoft.com/office/drawing/2014/main" id="{F83A26D6-C636-3FCF-CF12-17099DB58FD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7316" y="3182749"/>
            <a:ext cx="2970742" cy="1986106"/>
          </a:xfrm>
          <a:prstGeom prst="ellipse">
            <a:avLst/>
          </a:prstGeom>
          <a:ln>
            <a:noFill/>
          </a:ln>
          <a:effectLst>
            <a:softEdge rad="112500"/>
          </a:effectLst>
        </p:spPr>
      </p:pic>
      <p:sp>
        <p:nvSpPr>
          <p:cNvPr id="3" name="CuadroTexto 2">
            <a:extLst>
              <a:ext uri="{FF2B5EF4-FFF2-40B4-BE49-F238E27FC236}">
                <a16:creationId xmlns:a16="http://schemas.microsoft.com/office/drawing/2014/main" id="{8CCCA295-AD54-D804-7957-4401FC946CA2}"/>
              </a:ext>
            </a:extLst>
          </p:cNvPr>
          <p:cNvSpPr txBox="1"/>
          <p:nvPr/>
        </p:nvSpPr>
        <p:spPr>
          <a:xfrm>
            <a:off x="0" y="-36000"/>
            <a:ext cx="8163431" cy="769441"/>
          </a:xfrm>
          <a:prstGeom prst="rect">
            <a:avLst/>
          </a:prstGeom>
          <a:noFill/>
        </p:spPr>
        <p:txBody>
          <a:bodyPr wrap="square">
            <a:spAutoFit/>
            <a:scene3d>
              <a:camera prst="orthographicFront"/>
              <a:lightRig rig="sunset" dir="t">
                <a:rot lat="0" lon="0" rev="1800000"/>
              </a:lightRig>
            </a:scene3d>
            <a:sp3d extrusionH="57150">
              <a:bevelT w="38100" h="38100" prst="convex"/>
            </a:sp3d>
          </a:bodyPr>
          <a:lstStyle/>
          <a:p>
            <a:pPr algn="ctr"/>
            <a:r>
              <a:rPr lang="es-ES"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CRUCIBLES FOR PROTECTION</a:t>
            </a:r>
            <a:endPar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CuadroTexto 4">
            <a:extLst>
              <a:ext uri="{FF2B5EF4-FFF2-40B4-BE49-F238E27FC236}">
                <a16:creationId xmlns:a16="http://schemas.microsoft.com/office/drawing/2014/main" id="{93D0C4EC-A6FC-C66A-9DC8-70612C90EAA8}"/>
              </a:ext>
            </a:extLst>
          </p:cNvPr>
          <p:cNvSpPr txBox="1"/>
          <p:nvPr/>
        </p:nvSpPr>
        <p:spPr>
          <a:xfrm>
            <a:off x="101595" y="582414"/>
            <a:ext cx="7960242" cy="830997"/>
          </a:xfrm>
          <a:prstGeom prst="rect">
            <a:avLst/>
          </a:prstGeom>
          <a:noFill/>
        </p:spPr>
        <p:txBody>
          <a:bodyPr wrap="square">
            <a:spAutoFit/>
            <a:scene3d>
              <a:camera prst="orthographicFront"/>
              <a:lightRig rig="threePt" dir="t"/>
            </a:scene3d>
            <a:sp3d extrusionH="57150">
              <a:bevelT w="38100" h="38100"/>
            </a:sp3d>
          </a:bodyPr>
          <a:lstStyle/>
          <a:p>
            <a:pPr algn="ctr"/>
            <a:r>
              <a:rPr lang="es-ES" sz="1600" b="1">
                <a:solidFill>
                  <a:schemeClr val="accent2">
                    <a:lumMod val="50000"/>
                  </a:schemeClr>
                </a:solidFill>
                <a:latin typeface="Comic Sans MS" panose="030F0702030302020204" pitchFamily="66" charset="0"/>
              </a:rPr>
              <a:t>“</a:t>
            </a:r>
            <a:r>
              <a:rPr lang="en-US" sz="1600" b="1">
                <a:solidFill>
                  <a:schemeClr val="accent2">
                    <a:lumMod val="50000"/>
                  </a:schemeClr>
                </a:solidFill>
                <a:latin typeface="Comic Sans MS" panose="030F0702030302020204" pitchFamily="66" charset="0"/>
              </a:rPr>
              <a:t>And lest I should be exalted above measure by the abundance of the revelations, a thorn in the flesh was given to me, a messenger of Satan to buffet me, lest I be exalted above measure.</a:t>
            </a:r>
            <a:r>
              <a:rPr lang="es-ES" sz="1600" b="1">
                <a:solidFill>
                  <a:schemeClr val="accent2">
                    <a:lumMod val="50000"/>
                  </a:schemeClr>
                </a:solidFill>
                <a:latin typeface="Comic Sans MS" panose="030F0702030302020204" pitchFamily="66" charset="0"/>
              </a:rPr>
              <a:t>” </a:t>
            </a:r>
            <a:r>
              <a:rPr lang="es-ES" sz="1100" b="1">
                <a:solidFill>
                  <a:schemeClr val="accent2">
                    <a:lumMod val="50000"/>
                  </a:schemeClr>
                </a:solidFill>
                <a:latin typeface="Comic Sans MS" panose="030F0702030302020204" pitchFamily="66" charset="0"/>
              </a:rPr>
              <a:t>(2 Corinthians </a:t>
            </a:r>
            <a:r>
              <a:rPr lang="es-ES" sz="1100" b="1" dirty="0">
                <a:solidFill>
                  <a:schemeClr val="accent2">
                    <a:lumMod val="50000"/>
                  </a:schemeClr>
                </a:solidFill>
                <a:latin typeface="Comic Sans MS" panose="030F0702030302020204" pitchFamily="66" charset="0"/>
              </a:rPr>
              <a:t>12:7)</a:t>
            </a:r>
            <a:endParaRPr lang="es-ES" sz="1600"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46A04EEA-FCFC-0B68-C334-54FC44F79C22}"/>
              </a:ext>
            </a:extLst>
          </p:cNvPr>
          <p:cNvSpPr txBox="1"/>
          <p:nvPr/>
        </p:nvSpPr>
        <p:spPr>
          <a:xfrm>
            <a:off x="2072858" y="1349063"/>
            <a:ext cx="6944595" cy="1554272"/>
          </a:xfrm>
          <a:prstGeom prst="rect">
            <a:avLst/>
          </a:prstGeom>
          <a:noFill/>
        </p:spPr>
        <p:txBody>
          <a:bodyPr wrap="square" rtlCol="0">
            <a:spAutoFit/>
          </a:bodyPr>
          <a:lstStyle/>
          <a:p>
            <a:pPr>
              <a:spcBef>
                <a:spcPts val="600"/>
              </a:spcBef>
            </a:pPr>
            <a:r>
              <a:rPr lang="en-US" b="1"/>
              <a:t>Sometimes God allows Satan to make us go through certain crucibles, so we are strengthened, thus becoming ready to withstand future temptations.</a:t>
            </a:r>
            <a:endParaRPr lang="es-ES" b="1" dirty="0"/>
          </a:p>
          <a:p>
            <a:pPr>
              <a:spcBef>
                <a:spcPts val="600"/>
              </a:spcBef>
            </a:pPr>
            <a:r>
              <a:rPr lang="en-US" b="1"/>
              <a:t>Paul understood that the “thorn” he was suffering had prevented him from exalting himself, and from giving in to pride and self-confidence.</a:t>
            </a:r>
            <a:endParaRPr lang="es-ES" b="1" dirty="0"/>
          </a:p>
        </p:txBody>
      </p:sp>
      <p:pic>
        <p:nvPicPr>
          <p:cNvPr id="4" name="Imagen 3" descr="Un grupo de personas disfrazadas&#10;&#10;Descripción generada automáticamente con confianza baja">
            <a:extLst>
              <a:ext uri="{FF2B5EF4-FFF2-40B4-BE49-F238E27FC236}">
                <a16:creationId xmlns:a16="http://schemas.microsoft.com/office/drawing/2014/main" id="{F85EC200-A373-6DB2-AE66-65E6661247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16556" y="3294421"/>
            <a:ext cx="2400897" cy="1800673"/>
          </a:xfrm>
          <a:prstGeom prst="roundRect">
            <a:avLst>
              <a:gd name="adj" fmla="val 924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Dibujo de una persona&#10;&#10;Descripción generada automáticamente con confianza media">
            <a:extLst>
              <a:ext uri="{FF2B5EF4-FFF2-40B4-BE49-F238E27FC236}">
                <a16:creationId xmlns:a16="http://schemas.microsoft.com/office/drawing/2014/main" id="{2FBCB40B-85B9-D440-D94A-614D26BBCC00}"/>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26543" y="1480187"/>
            <a:ext cx="1946315" cy="1135350"/>
          </a:xfrm>
          <a:prstGeom prst="roundRect">
            <a:avLst>
              <a:gd name="adj" fmla="val 8594"/>
            </a:avLst>
          </a:prstGeom>
          <a:solidFill>
            <a:srgbClr val="FFFFFF">
              <a:shade val="85000"/>
            </a:srgbClr>
          </a:solidFill>
          <a:ln w="19050">
            <a:solidFill>
              <a:schemeClr val="accent5">
                <a:lumMod val="75000"/>
              </a:schemeClr>
            </a:solidFill>
          </a:ln>
          <a:effectLst/>
        </p:spPr>
      </p:pic>
      <p:sp>
        <p:nvSpPr>
          <p:cNvPr id="12" name="CuadroTexto 11">
            <a:extLst>
              <a:ext uri="{FF2B5EF4-FFF2-40B4-BE49-F238E27FC236}">
                <a16:creationId xmlns:a16="http://schemas.microsoft.com/office/drawing/2014/main" id="{92208F01-0FA6-A56C-E2FE-9548E28ABA0B}"/>
              </a:ext>
            </a:extLst>
          </p:cNvPr>
          <p:cNvSpPr txBox="1"/>
          <p:nvPr/>
        </p:nvSpPr>
        <p:spPr>
          <a:xfrm>
            <a:off x="75600" y="2872564"/>
            <a:ext cx="8636400" cy="369332"/>
          </a:xfrm>
          <a:prstGeom prst="rect">
            <a:avLst/>
          </a:prstGeom>
          <a:noFill/>
        </p:spPr>
        <p:txBody>
          <a:bodyPr wrap="square">
            <a:spAutoFit/>
          </a:bodyPr>
          <a:lstStyle/>
          <a:p>
            <a:pPr>
              <a:spcBef>
                <a:spcPts val="600"/>
              </a:spcBef>
            </a:pPr>
            <a:r>
              <a:rPr lang="en-US" b="1"/>
              <a:t>He concluded that “when I am weak, then I am strong.” (2Co. 12:10)</a:t>
            </a:r>
            <a:endParaRPr lang="es-ES" b="1" dirty="0"/>
          </a:p>
        </p:txBody>
      </p:sp>
      <p:pic>
        <p:nvPicPr>
          <p:cNvPr id="16" name="Imagen 15" descr="Imagen que contiene persona, mujer, parado, sostener&#10;&#10;Descripción generada automáticamente">
            <a:extLst>
              <a:ext uri="{FF2B5EF4-FFF2-40B4-BE49-F238E27FC236}">
                <a16:creationId xmlns:a16="http://schemas.microsoft.com/office/drawing/2014/main" id="{604470C5-35F9-8DEE-ADF1-E913C4FD5AC9}"/>
              </a:ext>
            </a:extLst>
          </p:cNvPr>
          <p:cNvPicPr>
            <a:picLocks noChangeAspect="1"/>
          </p:cNvPicPr>
          <p:nvPr/>
        </p:nvPicPr>
        <p:blipFill rotWithShape="1">
          <a:blip r:embed="rId6" cstate="hqprint">
            <a:clrChange>
              <a:clrFrom>
                <a:srgbClr val="F4F4F2"/>
              </a:clrFrom>
              <a:clrTo>
                <a:srgbClr val="F4F4F2">
                  <a:alpha val="0"/>
                </a:srgbClr>
              </a:clrTo>
            </a:clrChange>
            <a:extLst>
              <a:ext uri="{28A0092B-C50C-407E-A947-70E740481C1C}">
                <a14:useLocalDpi xmlns:a14="http://schemas.microsoft.com/office/drawing/2010/main"/>
              </a:ext>
            </a:extLst>
          </a:blip>
          <a:srcRect/>
          <a:stretch/>
        </p:blipFill>
        <p:spPr>
          <a:xfrm>
            <a:off x="8134631" y="0"/>
            <a:ext cx="980567" cy="1406611"/>
          </a:xfrm>
          <a:prstGeom prst="rect">
            <a:avLst/>
          </a:prstGeom>
          <a:effectLst>
            <a:outerShdw blurRad="50800" dist="38100" dir="2700000" algn="tl" rotWithShape="0">
              <a:prstClr val="black">
                <a:alpha val="40000"/>
              </a:prstClr>
            </a:outerShdw>
          </a:effectLst>
        </p:spPr>
      </p:pic>
      <p:sp>
        <p:nvSpPr>
          <p:cNvPr id="14" name="CuadroTexto 13">
            <a:extLst>
              <a:ext uri="{FF2B5EF4-FFF2-40B4-BE49-F238E27FC236}">
                <a16:creationId xmlns:a16="http://schemas.microsoft.com/office/drawing/2014/main" id="{D01BAF84-FFDF-0184-E6DF-1C7A314F769B}"/>
              </a:ext>
            </a:extLst>
          </p:cNvPr>
          <p:cNvSpPr txBox="1"/>
          <p:nvPr/>
        </p:nvSpPr>
        <p:spPr>
          <a:xfrm>
            <a:off x="2978005" y="3300816"/>
            <a:ext cx="3525105" cy="1754326"/>
          </a:xfrm>
          <a:prstGeom prst="rect">
            <a:avLst/>
          </a:prstGeom>
          <a:noFill/>
        </p:spPr>
        <p:txBody>
          <a:bodyPr wrap="square">
            <a:spAutoFit/>
          </a:bodyPr>
          <a:lstStyle/>
          <a:p>
            <a:pPr>
              <a:spcBef>
                <a:spcPts val="600"/>
              </a:spcBef>
            </a:pPr>
            <a:r>
              <a:rPr lang="en-US" b="1"/>
              <a:t>In summary, not all the crucibles or trials we suffer are produced the same way or with the same intention. Let’s ask the Holy Spirit to help us understand each case, and to act accordingly.</a:t>
            </a:r>
            <a:endParaRPr lang="es-ES" b="1" dirty="0"/>
          </a:p>
        </p:txBody>
      </p:sp>
    </p:spTree>
    <p:extLst>
      <p:ext uri="{BB962C8B-B14F-4D97-AF65-F5344CB8AC3E}">
        <p14:creationId xmlns:p14="http://schemas.microsoft.com/office/powerpoint/2010/main" val="270114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ipe(left)">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80">
                                          <p:stCondLst>
                                            <p:cond delay="0"/>
                                          </p:stCondLst>
                                        </p:cTn>
                                        <p:tgtEl>
                                          <p:spTgt spid="4"/>
                                        </p:tgtEl>
                                      </p:cBhvr>
                                    </p:animEffect>
                                    <p:anim calcmode="lin" valueType="num">
                                      <p:cBhvr>
                                        <p:cTn id="3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0" dur="26">
                                          <p:stCondLst>
                                            <p:cond delay="650"/>
                                          </p:stCondLst>
                                        </p:cTn>
                                        <p:tgtEl>
                                          <p:spTgt spid="4"/>
                                        </p:tgtEl>
                                      </p:cBhvr>
                                      <p:to x="100000" y="60000"/>
                                    </p:animScale>
                                    <p:animScale>
                                      <p:cBhvr>
                                        <p:cTn id="41" dur="166" decel="50000">
                                          <p:stCondLst>
                                            <p:cond delay="676"/>
                                          </p:stCondLst>
                                        </p:cTn>
                                        <p:tgtEl>
                                          <p:spTgt spid="4"/>
                                        </p:tgtEl>
                                      </p:cBhvr>
                                      <p:to x="100000" y="100000"/>
                                    </p:animScale>
                                    <p:animScale>
                                      <p:cBhvr>
                                        <p:cTn id="42" dur="26">
                                          <p:stCondLst>
                                            <p:cond delay="1312"/>
                                          </p:stCondLst>
                                        </p:cTn>
                                        <p:tgtEl>
                                          <p:spTgt spid="4"/>
                                        </p:tgtEl>
                                      </p:cBhvr>
                                      <p:to x="100000" y="80000"/>
                                    </p:animScale>
                                    <p:animScale>
                                      <p:cBhvr>
                                        <p:cTn id="43" dur="166" decel="50000">
                                          <p:stCondLst>
                                            <p:cond delay="1338"/>
                                          </p:stCondLst>
                                        </p:cTn>
                                        <p:tgtEl>
                                          <p:spTgt spid="4"/>
                                        </p:tgtEl>
                                      </p:cBhvr>
                                      <p:to x="100000" y="100000"/>
                                    </p:animScale>
                                    <p:animScale>
                                      <p:cBhvr>
                                        <p:cTn id="44" dur="26">
                                          <p:stCondLst>
                                            <p:cond delay="1642"/>
                                          </p:stCondLst>
                                        </p:cTn>
                                        <p:tgtEl>
                                          <p:spTgt spid="4"/>
                                        </p:tgtEl>
                                      </p:cBhvr>
                                      <p:to x="100000" y="90000"/>
                                    </p:animScale>
                                    <p:animScale>
                                      <p:cBhvr>
                                        <p:cTn id="45" dur="166" decel="50000">
                                          <p:stCondLst>
                                            <p:cond delay="1668"/>
                                          </p:stCondLst>
                                        </p:cTn>
                                        <p:tgtEl>
                                          <p:spTgt spid="4"/>
                                        </p:tgtEl>
                                      </p:cBhvr>
                                      <p:to x="100000" y="100000"/>
                                    </p:animScale>
                                    <p:animScale>
                                      <p:cBhvr>
                                        <p:cTn id="46" dur="26">
                                          <p:stCondLst>
                                            <p:cond delay="1808"/>
                                          </p:stCondLst>
                                        </p:cTn>
                                        <p:tgtEl>
                                          <p:spTgt spid="4"/>
                                        </p:tgtEl>
                                      </p:cBhvr>
                                      <p:to x="100000" y="95000"/>
                                    </p:animScale>
                                    <p:animScale>
                                      <p:cBhvr>
                                        <p:cTn id="47" dur="166" decel="50000">
                                          <p:stCondLst>
                                            <p:cond delay="1834"/>
                                          </p:stCondLst>
                                        </p:cTn>
                                        <p:tgtEl>
                                          <p:spTgt spid="4"/>
                                        </p:tgtEl>
                                      </p:cBhvr>
                                      <p:to x="100000" y="100000"/>
                                    </p:animScale>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Effect transition="in" filter="wipe(left)">
                                      <p:cBhvr>
                                        <p:cTn id="51" dur="500"/>
                                        <p:tgtEl>
                                          <p:spTgt spid="6">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heel(1)">
                                      <p:cBhvr>
                                        <p:cTn id="56" dur="1000"/>
                                        <p:tgtEl>
                                          <p:spTgt spid="10"/>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1000" fill="hold"/>
                                        <p:tgtEl>
                                          <p:spTgt spid="14"/>
                                        </p:tgtEl>
                                        <p:attrNameLst>
                                          <p:attrName>ppt_w</p:attrName>
                                        </p:attrNameLst>
                                      </p:cBhvr>
                                      <p:tavLst>
                                        <p:tav tm="0">
                                          <p:val>
                                            <p:fltVal val="0"/>
                                          </p:val>
                                        </p:tav>
                                        <p:tav tm="100000">
                                          <p:val>
                                            <p:strVal val="#ppt_w"/>
                                          </p:val>
                                        </p:tav>
                                      </p:tavLst>
                                    </p:anim>
                                    <p:anim calcmode="lin" valueType="num">
                                      <p:cBhvr>
                                        <p:cTn id="66" dur="1000" fill="hold"/>
                                        <p:tgtEl>
                                          <p:spTgt spid="14"/>
                                        </p:tgtEl>
                                        <p:attrNameLst>
                                          <p:attrName>ppt_h</p:attrName>
                                        </p:attrNameLst>
                                      </p:cBhvr>
                                      <p:tavLst>
                                        <p:tav tm="0">
                                          <p:val>
                                            <p:fltVal val="0"/>
                                          </p:val>
                                        </p:tav>
                                        <p:tav tm="100000">
                                          <p:val>
                                            <p:strVal val="#ppt_h"/>
                                          </p:val>
                                        </p:tav>
                                      </p:tavLst>
                                    </p:anim>
                                    <p:anim calcmode="lin" valueType="num">
                                      <p:cBhvr>
                                        <p:cTn id="67"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3B21D49-E6B8-CB75-3EA5-AD9AA4ABF532}"/>
              </a:ext>
            </a:extLst>
          </p:cNvPr>
          <p:cNvSpPr txBox="1"/>
          <p:nvPr/>
        </p:nvSpPr>
        <p:spPr>
          <a:xfrm>
            <a:off x="950870" y="565381"/>
            <a:ext cx="7329129" cy="3754874"/>
          </a:xfrm>
          <a:prstGeom prst="rect">
            <a:avLst/>
          </a:prstGeom>
          <a:noFill/>
        </p:spPr>
        <p:txBody>
          <a:bodyPr wrap="square">
            <a:spAutoFit/>
          </a:bodyPr>
          <a:lstStyle/>
          <a:p>
            <a:pPr>
              <a:spcBef>
                <a:spcPts val="600"/>
              </a:spcBef>
            </a:pPr>
            <a:r>
              <a:rPr lang="es-ES" sz="3400" b="1">
                <a:latin typeface="Constantia" panose="02030602050306030303" pitchFamily="18" charset="0"/>
              </a:rPr>
              <a:t>“</a:t>
            </a:r>
            <a:r>
              <a:rPr lang="en-US" sz="3400" b="1">
                <a:latin typeface="Constantia" panose="02030602050306030303" pitchFamily="18" charset="0"/>
              </a:rPr>
              <a:t>Those who hold fast their faith unto the end will come forth from the furnace of trial as fine gold seven times purified... When in trouble, remember that faith tried in the furnace of affliction is more precious than gold tried with fire.</a:t>
            </a:r>
            <a:r>
              <a:rPr lang="es-ES" sz="3400" b="1">
                <a:latin typeface="Constantia" panose="02030602050306030303" pitchFamily="18" charset="0"/>
              </a:rPr>
              <a:t>”</a:t>
            </a:r>
            <a:endParaRPr lang="es-ES" sz="3400" b="1" dirty="0">
              <a:latin typeface="Constantia" panose="02030602050306030303" pitchFamily="18" charset="0"/>
            </a:endParaRPr>
          </a:p>
        </p:txBody>
      </p:sp>
      <p:sp>
        <p:nvSpPr>
          <p:cNvPr id="4" name="CuadroTexto 3">
            <a:extLst>
              <a:ext uri="{FF2B5EF4-FFF2-40B4-BE49-F238E27FC236}">
                <a16:creationId xmlns:a16="http://schemas.microsoft.com/office/drawing/2014/main" id="{58213193-4B79-D871-B86A-30CD00910A65}"/>
              </a:ext>
            </a:extLst>
          </p:cNvPr>
          <p:cNvSpPr txBox="1"/>
          <p:nvPr/>
        </p:nvSpPr>
        <p:spPr>
          <a:xfrm>
            <a:off x="4214284" y="4447869"/>
            <a:ext cx="3602782" cy="369332"/>
          </a:xfrm>
          <a:prstGeom prst="rect">
            <a:avLst/>
          </a:prstGeom>
          <a:noFill/>
        </p:spPr>
        <p:txBody>
          <a:bodyPr wrap="none" rtlCol="0">
            <a:spAutoFit/>
          </a:bodyPr>
          <a:lstStyle/>
          <a:p>
            <a:pPr algn="r"/>
            <a:r>
              <a:rPr lang="en-US" b="1"/>
              <a:t>E. G. W. (Christ Triumphant, July 11)</a:t>
            </a:r>
            <a:endParaRPr lang="es-ES" b="1" dirty="0"/>
          </a:p>
        </p:txBody>
      </p:sp>
    </p:spTree>
    <p:extLst>
      <p:ext uri="{BB962C8B-B14F-4D97-AF65-F5344CB8AC3E}">
        <p14:creationId xmlns:p14="http://schemas.microsoft.com/office/powerpoint/2010/main" val="153172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990099"/>
      </a:accent5>
      <a:accent6>
        <a:srgbClr val="70AD47"/>
      </a:accent6>
      <a:hlink>
        <a:srgbClr val="0563C1"/>
      </a:hlink>
      <a:folHlink>
        <a:srgbClr val="2992FA"/>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TotalTime>
  <Words>953</Words>
  <Application>Microsoft Office PowerPoint</Application>
  <PresentationFormat>Presentación en pantalla (16:9)</PresentationFormat>
  <Paragraphs>46</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Calibri</vt:lpstr>
      <vt:lpstr>Comic Sans MS</vt:lpstr>
      <vt:lpstr>Calibri Light</vt:lpstr>
      <vt:lpstr>Constantia</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Sergio Fustero Carreras</cp:lastModifiedBy>
  <cp:revision>53</cp:revision>
  <dcterms:created xsi:type="dcterms:W3CDTF">2022-06-19T08:47:48Z</dcterms:created>
  <dcterms:modified xsi:type="dcterms:W3CDTF">2022-07-03T06:49:18Z</dcterms:modified>
</cp:coreProperties>
</file>