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96" r:id="rId3"/>
    <p:sldId id="285" r:id="rId4"/>
    <p:sldId id="257" r:id="rId5"/>
    <p:sldId id="258" r:id="rId6"/>
    <p:sldId id="259" r:id="rId7"/>
    <p:sldId id="260" r:id="rId8"/>
    <p:sldId id="288" r:id="rId9"/>
    <p:sldId id="298" r:id="rId10"/>
    <p:sldId id="262" r:id="rId11"/>
    <p:sldId id="299" r:id="rId12"/>
    <p:sldId id="300" r:id="rId13"/>
    <p:sldId id="286" r:id="rId14"/>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197"/>
    <a:srgbClr val="C3C4B6"/>
    <a:srgbClr val="EAAD00"/>
    <a:srgbClr val="CC9900"/>
    <a:srgbClr val="B8B400"/>
    <a:srgbClr val="7D4F62"/>
    <a:srgbClr val="88566A"/>
    <a:srgbClr val="523440"/>
    <a:srgbClr val="604446"/>
    <a:srgbClr val="664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1" d="100"/>
          <a:sy n="141" d="100"/>
        </p:scale>
        <p:origin x="70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49653E-F00C-4C27-BB90-AC0C9FC3BEBC}"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A397A446-1B74-4A89-BEC0-5009FA332FEB}">
      <dgm:prSet custT="1"/>
      <dgm:spPr/>
      <dgm:t>
        <a:bodyPr lIns="288000" tIns="36000" anchor="t" anchorCtr="0"/>
        <a:lstStyle/>
        <a:p>
          <a:pPr algn="l">
            <a:lnSpc>
              <a:spcPts val="1700"/>
            </a:lnSpc>
            <a:spcAft>
              <a:spcPts val="0"/>
            </a:spcAft>
          </a:pPr>
          <a:r>
            <a:rPr lang="en-US" sz="1800" b="1">
              <a:effectLst>
                <a:glow rad="63500">
                  <a:schemeClr val="tx1"/>
                </a:glow>
                <a:outerShdw blurRad="38100" dist="38100" dir="2700000" algn="tl">
                  <a:srgbClr val="000000">
                    <a:alpha val="43137"/>
                  </a:srgbClr>
                </a:outerShdw>
              </a:effectLst>
            </a:rPr>
            <a:t>Obey your masters with respect and sincerity, as to Christ (v. 5)</a:t>
          </a:r>
          <a:endParaRPr lang="es-ES" sz="1800" b="1" dirty="0">
            <a:effectLst>
              <a:glow rad="63500">
                <a:schemeClr val="tx1"/>
              </a:glow>
              <a:outerShdw blurRad="38100" dist="38100" dir="2700000" algn="tl">
                <a:srgbClr val="000000">
                  <a:alpha val="43137"/>
                </a:srgbClr>
              </a:outerShdw>
            </a:effectLst>
          </a:endParaRPr>
        </a:p>
      </dgm:t>
    </dgm:pt>
    <dgm:pt modelId="{005B6D6C-77FD-4F8C-9F50-BF0920838BCE}" type="parTrans" cxnId="{BE95E970-DCB6-482F-AC90-42760D0B0227}">
      <dgm:prSet/>
      <dgm:spPr/>
      <dgm:t>
        <a:bodyPr/>
        <a:lstStyle/>
        <a:p>
          <a:endParaRPr lang="es-ES" sz="1800" b="1">
            <a:effectLst>
              <a:outerShdw blurRad="38100" dist="38100" dir="2700000" algn="tl">
                <a:srgbClr val="000000">
                  <a:alpha val="43137"/>
                </a:srgbClr>
              </a:outerShdw>
            </a:effectLst>
          </a:endParaRPr>
        </a:p>
      </dgm:t>
    </dgm:pt>
    <dgm:pt modelId="{20D0AB43-DEDF-4CEA-9B78-BD517971A0D9}" type="sibTrans" cxnId="{BE95E970-DCB6-482F-AC90-42760D0B0227}">
      <dgm:prSet/>
      <dgm:spPr/>
      <dgm:t>
        <a:bodyPr/>
        <a:lstStyle/>
        <a:p>
          <a:endParaRPr lang="es-ES" sz="1800" b="1">
            <a:effectLst>
              <a:outerShdw blurRad="38100" dist="38100" dir="2700000" algn="tl">
                <a:srgbClr val="000000">
                  <a:alpha val="43137"/>
                </a:srgbClr>
              </a:outerShdw>
            </a:effectLst>
          </a:endParaRPr>
        </a:p>
      </dgm:t>
    </dgm:pt>
    <dgm:pt modelId="{833F9025-F4E7-44DC-AC86-47E7B60F88CD}">
      <dgm:prSet custT="1"/>
      <dgm:spPr/>
      <dgm:t>
        <a:bodyPr lIns="288000" tIns="36000" anchor="t" anchorCtr="0"/>
        <a:lstStyle/>
        <a:p>
          <a:pPr algn="l">
            <a:lnSpc>
              <a:spcPts val="1700"/>
            </a:lnSpc>
            <a:spcAft>
              <a:spcPts val="0"/>
            </a:spcAft>
          </a:pPr>
          <a:r>
            <a:rPr lang="en-US" sz="1800" b="1">
              <a:effectLst>
                <a:glow rad="63500">
                  <a:schemeClr val="tx1"/>
                </a:glow>
                <a:outerShdw blurRad="38100" dist="38100" dir="2700000" algn="tl">
                  <a:srgbClr val="000000">
                    <a:alpha val="43137"/>
                  </a:srgbClr>
                </a:outerShdw>
              </a:effectLst>
            </a:rPr>
            <a:t>Don't work only when being watched. Work as if you were serving Jesus (v. 6)</a:t>
          </a:r>
          <a:endParaRPr lang="es-ES" sz="1800" b="1">
            <a:effectLst>
              <a:glow rad="63500">
                <a:schemeClr val="tx1"/>
              </a:glow>
              <a:outerShdw blurRad="38100" dist="38100" dir="2700000" algn="tl">
                <a:srgbClr val="000000">
                  <a:alpha val="43137"/>
                </a:srgbClr>
              </a:outerShdw>
            </a:effectLst>
          </a:endParaRPr>
        </a:p>
      </dgm:t>
    </dgm:pt>
    <dgm:pt modelId="{E7E0D990-D672-447A-B68E-EA8967C1B8EF}" type="parTrans" cxnId="{4198417B-C8FD-4277-A4B6-3EC5830888BC}">
      <dgm:prSet/>
      <dgm:spPr/>
      <dgm:t>
        <a:bodyPr/>
        <a:lstStyle/>
        <a:p>
          <a:endParaRPr lang="es-ES" sz="1800" b="1">
            <a:effectLst>
              <a:outerShdw blurRad="38100" dist="38100" dir="2700000" algn="tl">
                <a:srgbClr val="000000">
                  <a:alpha val="43137"/>
                </a:srgbClr>
              </a:outerShdw>
            </a:effectLst>
          </a:endParaRPr>
        </a:p>
      </dgm:t>
    </dgm:pt>
    <dgm:pt modelId="{A0920CD6-C3E0-4A50-8AE6-4ADC27933251}" type="sibTrans" cxnId="{4198417B-C8FD-4277-A4B6-3EC5830888BC}">
      <dgm:prSet/>
      <dgm:spPr/>
      <dgm:t>
        <a:bodyPr/>
        <a:lstStyle/>
        <a:p>
          <a:endParaRPr lang="es-ES" sz="1800" b="1">
            <a:effectLst>
              <a:outerShdw blurRad="38100" dist="38100" dir="2700000" algn="tl">
                <a:srgbClr val="000000">
                  <a:alpha val="43137"/>
                </a:srgbClr>
              </a:outerShdw>
            </a:effectLst>
          </a:endParaRPr>
        </a:p>
      </dgm:t>
    </dgm:pt>
    <dgm:pt modelId="{3E332583-A9DD-46A9-85E4-91E7EF4910D7}">
      <dgm:prSet custT="1">
        <dgm:style>
          <a:lnRef idx="0">
            <a:schemeClr val="accent1"/>
          </a:lnRef>
          <a:fillRef idx="3">
            <a:schemeClr val="accent1"/>
          </a:fillRef>
          <a:effectRef idx="3">
            <a:schemeClr val="accent1"/>
          </a:effectRef>
          <a:fontRef idx="minor">
            <a:schemeClr val="lt1"/>
          </a:fontRef>
        </dgm:style>
      </dgm:prSet>
      <dgm:spPr/>
      <dgm:t>
        <a:bodyPr lIns="288000" tIns="36000" anchor="t" anchorCtr="0"/>
        <a:lstStyle/>
        <a:p>
          <a:pPr algn="l">
            <a:lnSpc>
              <a:spcPts val="1700"/>
            </a:lnSpc>
            <a:spcAft>
              <a:spcPts val="0"/>
            </a:spcAft>
          </a:pPr>
          <a:r>
            <a:rPr lang="en-US" sz="1800" b="1">
              <a:effectLst>
                <a:glow rad="63500">
                  <a:schemeClr val="tx1"/>
                </a:glow>
                <a:outerShdw blurRad="38100" dist="38100" dir="2700000" algn="tl">
                  <a:srgbClr val="000000">
                    <a:alpha val="43137"/>
                  </a:srgbClr>
                </a:outerShdw>
              </a:effectLst>
            </a:rPr>
            <a:t>Serve willingly, as if you were serving God rather than men (v. 7)</a:t>
          </a:r>
          <a:endParaRPr lang="es-ES" sz="1800" b="1" dirty="0">
            <a:effectLst>
              <a:glow rad="63500">
                <a:schemeClr val="tx1"/>
              </a:glow>
              <a:outerShdw blurRad="38100" dist="38100" dir="2700000" algn="tl">
                <a:srgbClr val="000000">
                  <a:alpha val="43137"/>
                </a:srgbClr>
              </a:outerShdw>
            </a:effectLst>
          </a:endParaRPr>
        </a:p>
      </dgm:t>
    </dgm:pt>
    <dgm:pt modelId="{283A4AA2-672C-4E7F-95B8-A30AC98035A9}" type="parTrans" cxnId="{4A6ABD81-553D-4F1C-9BF5-86067040EDE1}">
      <dgm:prSet/>
      <dgm:spPr/>
      <dgm:t>
        <a:bodyPr/>
        <a:lstStyle/>
        <a:p>
          <a:endParaRPr lang="es-ES" sz="1800" b="1">
            <a:effectLst>
              <a:outerShdw blurRad="38100" dist="38100" dir="2700000" algn="tl">
                <a:srgbClr val="000000">
                  <a:alpha val="43137"/>
                </a:srgbClr>
              </a:outerShdw>
            </a:effectLst>
          </a:endParaRPr>
        </a:p>
      </dgm:t>
    </dgm:pt>
    <dgm:pt modelId="{B108481C-C9F7-477C-A9A9-BD0131652F9B}" type="sibTrans" cxnId="{4A6ABD81-553D-4F1C-9BF5-86067040EDE1}">
      <dgm:prSet/>
      <dgm:spPr/>
      <dgm:t>
        <a:bodyPr/>
        <a:lstStyle/>
        <a:p>
          <a:endParaRPr lang="es-ES" sz="1800" b="1">
            <a:effectLst>
              <a:outerShdw blurRad="38100" dist="38100" dir="2700000" algn="tl">
                <a:srgbClr val="000000">
                  <a:alpha val="43137"/>
                </a:srgbClr>
              </a:outerShdw>
            </a:effectLst>
          </a:endParaRPr>
        </a:p>
      </dgm:t>
    </dgm:pt>
    <dgm:pt modelId="{D643717A-D940-4B57-B8D1-543B0DC8950C}">
      <dgm:prSet custT="1"/>
      <dgm:spPr/>
      <dgm:t>
        <a:bodyPr lIns="288000" tIns="36000" anchor="t" anchorCtr="0"/>
        <a:lstStyle/>
        <a:p>
          <a:pPr algn="l">
            <a:lnSpc>
              <a:spcPts val="1700"/>
            </a:lnSpc>
            <a:spcAft>
              <a:spcPts val="0"/>
            </a:spcAft>
          </a:pPr>
          <a:r>
            <a:rPr lang="en-US" sz="1800" b="1">
              <a:effectLst>
                <a:glow rad="63500">
                  <a:schemeClr val="tx1"/>
                </a:glow>
                <a:outerShdw blurRad="38100" dist="38100" dir="2700000" algn="tl">
                  <a:srgbClr val="000000">
                    <a:alpha val="43137"/>
                  </a:srgbClr>
                </a:outerShdw>
              </a:effectLst>
            </a:rPr>
            <a:t>Know that you will receive a reward not from men but from the Lord (v. 8)</a:t>
          </a:r>
          <a:endParaRPr lang="es-ES" sz="1800" b="1">
            <a:effectLst>
              <a:glow rad="63500">
                <a:schemeClr val="tx1"/>
              </a:glow>
              <a:outerShdw blurRad="38100" dist="38100" dir="2700000" algn="tl">
                <a:srgbClr val="000000">
                  <a:alpha val="43137"/>
                </a:srgbClr>
              </a:outerShdw>
            </a:effectLst>
          </a:endParaRPr>
        </a:p>
      </dgm:t>
    </dgm:pt>
    <dgm:pt modelId="{1273F8AF-F1F2-4483-8A1D-AB579503DA30}" type="parTrans" cxnId="{9E05A81D-2F9A-4B00-A932-7707683D03AD}">
      <dgm:prSet/>
      <dgm:spPr/>
      <dgm:t>
        <a:bodyPr/>
        <a:lstStyle/>
        <a:p>
          <a:endParaRPr lang="es-ES" sz="1800" b="1">
            <a:effectLst>
              <a:outerShdw blurRad="38100" dist="38100" dir="2700000" algn="tl">
                <a:srgbClr val="000000">
                  <a:alpha val="43137"/>
                </a:srgbClr>
              </a:outerShdw>
            </a:effectLst>
          </a:endParaRPr>
        </a:p>
      </dgm:t>
    </dgm:pt>
    <dgm:pt modelId="{91AC774C-13E9-494D-90D1-3C4FFF5E93F2}" type="sibTrans" cxnId="{9E05A81D-2F9A-4B00-A932-7707683D03AD}">
      <dgm:prSet/>
      <dgm:spPr/>
      <dgm:t>
        <a:bodyPr/>
        <a:lstStyle/>
        <a:p>
          <a:endParaRPr lang="es-ES" sz="1800" b="1">
            <a:effectLst>
              <a:outerShdw blurRad="38100" dist="38100" dir="2700000" algn="tl">
                <a:srgbClr val="000000">
                  <a:alpha val="43137"/>
                </a:srgbClr>
              </a:outerShdw>
            </a:effectLst>
          </a:endParaRPr>
        </a:p>
      </dgm:t>
    </dgm:pt>
    <dgm:pt modelId="{A0A0BF33-ED41-4267-9EEB-10594D93086B}" type="pres">
      <dgm:prSet presAssocID="{C149653E-F00C-4C27-BB90-AC0C9FC3BEBC}" presName="linearFlow" presStyleCnt="0">
        <dgm:presLayoutVars>
          <dgm:dir/>
          <dgm:resizeHandles val="exact"/>
        </dgm:presLayoutVars>
      </dgm:prSet>
      <dgm:spPr/>
    </dgm:pt>
    <dgm:pt modelId="{834AB869-13AD-41D8-83B3-52D46479F170}" type="pres">
      <dgm:prSet presAssocID="{A397A446-1B74-4A89-BEC0-5009FA332FEB}" presName="composite" presStyleCnt="0"/>
      <dgm:spPr/>
    </dgm:pt>
    <dgm:pt modelId="{369CC690-967D-43C4-A58C-237CB55DD95E}" type="pres">
      <dgm:prSet presAssocID="{A397A446-1B74-4A89-BEC0-5009FA332FEB}" presName="imgShp" presStyleLbl="fgImgPlace1" presStyleIdx="0" presStyleCnt="4" custScaleX="83693" custLinFactX="-61511" custLinFactNeighborX="-100000"/>
      <dgm:spPr>
        <a:prstGeom prst="rightArrowCallout">
          <a:avLst/>
        </a:prstGeom>
        <a:scene3d>
          <a:camera prst="orthographicFront"/>
          <a:lightRig rig="threePt" dir="t"/>
        </a:scene3d>
        <a:sp3d>
          <a:bevelT w="114300" prst="artDeco"/>
        </a:sp3d>
      </dgm:spPr>
    </dgm:pt>
    <dgm:pt modelId="{A1E53F2D-5A09-4E04-8E63-76EC729DD5D0}" type="pres">
      <dgm:prSet presAssocID="{A397A446-1B74-4A89-BEC0-5009FA332FEB}" presName="txShp" presStyleLbl="node1" presStyleIdx="0" presStyleCnt="4" custScaleX="145100">
        <dgm:presLayoutVars>
          <dgm:bulletEnabled val="1"/>
        </dgm:presLayoutVars>
      </dgm:prSet>
      <dgm:spPr/>
    </dgm:pt>
    <dgm:pt modelId="{AB498294-7F8B-4556-A6C1-E9D27643CA84}" type="pres">
      <dgm:prSet presAssocID="{20D0AB43-DEDF-4CEA-9B78-BD517971A0D9}" presName="spacing" presStyleCnt="0"/>
      <dgm:spPr/>
    </dgm:pt>
    <dgm:pt modelId="{1549573E-4242-4490-9A60-B818A2A7D091}" type="pres">
      <dgm:prSet presAssocID="{833F9025-F4E7-44DC-AC86-47E7B60F88CD}" presName="composite" presStyleCnt="0"/>
      <dgm:spPr/>
    </dgm:pt>
    <dgm:pt modelId="{2D7E938E-03E0-495D-A917-2A92D2EA47B0}" type="pres">
      <dgm:prSet presAssocID="{833F9025-F4E7-44DC-AC86-47E7B60F88CD}" presName="imgShp" presStyleLbl="fgImgPlace1" presStyleIdx="1" presStyleCnt="4" custScaleX="83693" custLinFactX="-61511" custLinFactNeighborX="-100000"/>
      <dgm:spPr>
        <a:prstGeom prst="rightArrowCallout">
          <a:avLst/>
        </a:prstGeom>
        <a:scene3d>
          <a:camera prst="orthographicFront"/>
          <a:lightRig rig="threePt" dir="t"/>
        </a:scene3d>
        <a:sp3d>
          <a:bevelT w="114300" prst="artDeco"/>
        </a:sp3d>
      </dgm:spPr>
    </dgm:pt>
    <dgm:pt modelId="{745B370A-F306-42B1-9F85-CFF8054C99EA}" type="pres">
      <dgm:prSet presAssocID="{833F9025-F4E7-44DC-AC86-47E7B60F88CD}" presName="txShp" presStyleLbl="node1" presStyleIdx="1" presStyleCnt="4" custScaleX="145100">
        <dgm:presLayoutVars>
          <dgm:bulletEnabled val="1"/>
        </dgm:presLayoutVars>
      </dgm:prSet>
      <dgm:spPr/>
    </dgm:pt>
    <dgm:pt modelId="{B45BFC9E-D8E9-456F-AEDB-14FE82F74BB9}" type="pres">
      <dgm:prSet presAssocID="{A0920CD6-C3E0-4A50-8AE6-4ADC27933251}" presName="spacing" presStyleCnt="0"/>
      <dgm:spPr/>
    </dgm:pt>
    <dgm:pt modelId="{B89E21E3-E6E0-4A30-A0FD-2EAFAD926B2A}" type="pres">
      <dgm:prSet presAssocID="{3E332583-A9DD-46A9-85E4-91E7EF4910D7}" presName="composite" presStyleCnt="0"/>
      <dgm:spPr/>
    </dgm:pt>
    <dgm:pt modelId="{72839702-2278-462E-8C15-A2609EA74D53}" type="pres">
      <dgm:prSet presAssocID="{3E332583-A9DD-46A9-85E4-91E7EF4910D7}" presName="imgShp" presStyleLbl="fgImgPlace1" presStyleIdx="2" presStyleCnt="4" custScaleX="83693" custLinFactX="-61511" custLinFactNeighborX="-100000"/>
      <dgm:spPr>
        <a:prstGeom prst="rightArrowCallout">
          <a:avLst/>
        </a:prstGeom>
        <a:solidFill>
          <a:schemeClr val="accent1">
            <a:lumMod val="20000"/>
            <a:lumOff val="80000"/>
          </a:schemeClr>
        </a:solidFill>
        <a:scene3d>
          <a:camera prst="orthographicFront"/>
          <a:lightRig rig="threePt" dir="t"/>
        </a:scene3d>
        <a:sp3d>
          <a:bevelT w="114300" prst="artDeco"/>
        </a:sp3d>
      </dgm:spPr>
    </dgm:pt>
    <dgm:pt modelId="{5D25A31A-D90A-4F76-AAC1-EB2B5794E37A}" type="pres">
      <dgm:prSet presAssocID="{3E332583-A9DD-46A9-85E4-91E7EF4910D7}" presName="txShp" presStyleLbl="node1" presStyleIdx="2" presStyleCnt="4" custScaleX="145100">
        <dgm:presLayoutVars>
          <dgm:bulletEnabled val="1"/>
        </dgm:presLayoutVars>
      </dgm:prSet>
      <dgm:spPr/>
    </dgm:pt>
    <dgm:pt modelId="{ABDB2510-482D-44B9-9132-A2CFF57A4D7B}" type="pres">
      <dgm:prSet presAssocID="{B108481C-C9F7-477C-A9A9-BD0131652F9B}" presName="spacing" presStyleCnt="0"/>
      <dgm:spPr/>
    </dgm:pt>
    <dgm:pt modelId="{46AEFCE4-178C-4244-84C9-57B41B4DF152}" type="pres">
      <dgm:prSet presAssocID="{D643717A-D940-4B57-B8D1-543B0DC8950C}" presName="composite" presStyleCnt="0"/>
      <dgm:spPr/>
    </dgm:pt>
    <dgm:pt modelId="{D24649E6-0842-420D-B0B2-7F3473DB81B0}" type="pres">
      <dgm:prSet presAssocID="{D643717A-D940-4B57-B8D1-543B0DC8950C}" presName="imgShp" presStyleLbl="fgImgPlace1" presStyleIdx="3" presStyleCnt="4" custScaleX="83693" custLinFactX="-61511" custLinFactNeighborX="-100000"/>
      <dgm:spPr>
        <a:prstGeom prst="rightArrowCallout">
          <a:avLst/>
        </a:prstGeom>
        <a:scene3d>
          <a:camera prst="orthographicFront"/>
          <a:lightRig rig="threePt" dir="t"/>
        </a:scene3d>
        <a:sp3d>
          <a:bevelT w="114300" prst="artDeco"/>
        </a:sp3d>
      </dgm:spPr>
    </dgm:pt>
    <dgm:pt modelId="{9F8C13EB-BA57-4100-9223-99E367FCFA9A}" type="pres">
      <dgm:prSet presAssocID="{D643717A-D940-4B57-B8D1-543B0DC8950C}" presName="txShp" presStyleLbl="node1" presStyleIdx="3" presStyleCnt="4" custScaleX="145100">
        <dgm:presLayoutVars>
          <dgm:bulletEnabled val="1"/>
        </dgm:presLayoutVars>
      </dgm:prSet>
      <dgm:spPr/>
    </dgm:pt>
  </dgm:ptLst>
  <dgm:cxnLst>
    <dgm:cxn modelId="{9E05A81D-2F9A-4B00-A932-7707683D03AD}" srcId="{C149653E-F00C-4C27-BB90-AC0C9FC3BEBC}" destId="{D643717A-D940-4B57-B8D1-543B0DC8950C}" srcOrd="3" destOrd="0" parTransId="{1273F8AF-F1F2-4483-8A1D-AB579503DA30}" sibTransId="{91AC774C-13E9-494D-90D1-3C4FFF5E93F2}"/>
    <dgm:cxn modelId="{71198F20-8E42-4533-A127-494B1F95346C}" type="presOf" srcId="{833F9025-F4E7-44DC-AC86-47E7B60F88CD}" destId="{745B370A-F306-42B1-9F85-CFF8054C99EA}" srcOrd="0" destOrd="0" presId="urn:microsoft.com/office/officeart/2005/8/layout/vList3"/>
    <dgm:cxn modelId="{C9B81636-F76E-4964-B03F-312FE5FB5AC1}" type="presOf" srcId="{D643717A-D940-4B57-B8D1-543B0DC8950C}" destId="{9F8C13EB-BA57-4100-9223-99E367FCFA9A}" srcOrd="0" destOrd="0" presId="urn:microsoft.com/office/officeart/2005/8/layout/vList3"/>
    <dgm:cxn modelId="{BE95E970-DCB6-482F-AC90-42760D0B0227}" srcId="{C149653E-F00C-4C27-BB90-AC0C9FC3BEBC}" destId="{A397A446-1B74-4A89-BEC0-5009FA332FEB}" srcOrd="0" destOrd="0" parTransId="{005B6D6C-77FD-4F8C-9F50-BF0920838BCE}" sibTransId="{20D0AB43-DEDF-4CEA-9B78-BD517971A0D9}"/>
    <dgm:cxn modelId="{4198417B-C8FD-4277-A4B6-3EC5830888BC}" srcId="{C149653E-F00C-4C27-BB90-AC0C9FC3BEBC}" destId="{833F9025-F4E7-44DC-AC86-47E7B60F88CD}" srcOrd="1" destOrd="0" parTransId="{E7E0D990-D672-447A-B68E-EA8967C1B8EF}" sibTransId="{A0920CD6-C3E0-4A50-8AE6-4ADC27933251}"/>
    <dgm:cxn modelId="{9BCE877C-697F-47F8-AB03-2296C7305C19}" type="presOf" srcId="{A397A446-1B74-4A89-BEC0-5009FA332FEB}" destId="{A1E53F2D-5A09-4E04-8E63-76EC729DD5D0}" srcOrd="0" destOrd="0" presId="urn:microsoft.com/office/officeart/2005/8/layout/vList3"/>
    <dgm:cxn modelId="{4A6ABD81-553D-4F1C-9BF5-86067040EDE1}" srcId="{C149653E-F00C-4C27-BB90-AC0C9FC3BEBC}" destId="{3E332583-A9DD-46A9-85E4-91E7EF4910D7}" srcOrd="2" destOrd="0" parTransId="{283A4AA2-672C-4E7F-95B8-A30AC98035A9}" sibTransId="{B108481C-C9F7-477C-A9A9-BD0131652F9B}"/>
    <dgm:cxn modelId="{15F572A0-5E52-43D4-91C9-BE48CE2732FF}" type="presOf" srcId="{3E332583-A9DD-46A9-85E4-91E7EF4910D7}" destId="{5D25A31A-D90A-4F76-AAC1-EB2B5794E37A}" srcOrd="0" destOrd="0" presId="urn:microsoft.com/office/officeart/2005/8/layout/vList3"/>
    <dgm:cxn modelId="{B8812CC6-6988-43B4-8D0D-DB39D0E1D2F4}" type="presOf" srcId="{C149653E-F00C-4C27-BB90-AC0C9FC3BEBC}" destId="{A0A0BF33-ED41-4267-9EEB-10594D93086B}" srcOrd="0" destOrd="0" presId="urn:microsoft.com/office/officeart/2005/8/layout/vList3"/>
    <dgm:cxn modelId="{BFB6D11E-1BB2-4846-ACB2-7A34929805F4}" type="presParOf" srcId="{A0A0BF33-ED41-4267-9EEB-10594D93086B}" destId="{834AB869-13AD-41D8-83B3-52D46479F170}" srcOrd="0" destOrd="0" presId="urn:microsoft.com/office/officeart/2005/8/layout/vList3"/>
    <dgm:cxn modelId="{777C9602-C2EC-45D8-A265-90BF6C7E849B}" type="presParOf" srcId="{834AB869-13AD-41D8-83B3-52D46479F170}" destId="{369CC690-967D-43C4-A58C-237CB55DD95E}" srcOrd="0" destOrd="0" presId="urn:microsoft.com/office/officeart/2005/8/layout/vList3"/>
    <dgm:cxn modelId="{C9946706-4EC0-4C62-93C3-B7F5D37652C2}" type="presParOf" srcId="{834AB869-13AD-41D8-83B3-52D46479F170}" destId="{A1E53F2D-5A09-4E04-8E63-76EC729DD5D0}" srcOrd="1" destOrd="0" presId="urn:microsoft.com/office/officeart/2005/8/layout/vList3"/>
    <dgm:cxn modelId="{355F5641-3E5A-4739-A96F-DEDF001EC98E}" type="presParOf" srcId="{A0A0BF33-ED41-4267-9EEB-10594D93086B}" destId="{AB498294-7F8B-4556-A6C1-E9D27643CA84}" srcOrd="1" destOrd="0" presId="urn:microsoft.com/office/officeart/2005/8/layout/vList3"/>
    <dgm:cxn modelId="{F497E766-2979-4674-8C78-67956D78EF45}" type="presParOf" srcId="{A0A0BF33-ED41-4267-9EEB-10594D93086B}" destId="{1549573E-4242-4490-9A60-B818A2A7D091}" srcOrd="2" destOrd="0" presId="urn:microsoft.com/office/officeart/2005/8/layout/vList3"/>
    <dgm:cxn modelId="{A7B6F17D-AE10-4BB1-81A1-BFA85DC0E706}" type="presParOf" srcId="{1549573E-4242-4490-9A60-B818A2A7D091}" destId="{2D7E938E-03E0-495D-A917-2A92D2EA47B0}" srcOrd="0" destOrd="0" presId="urn:microsoft.com/office/officeart/2005/8/layout/vList3"/>
    <dgm:cxn modelId="{6E64D821-D6CF-4D80-A2E8-A3B5E14C8304}" type="presParOf" srcId="{1549573E-4242-4490-9A60-B818A2A7D091}" destId="{745B370A-F306-42B1-9F85-CFF8054C99EA}" srcOrd="1" destOrd="0" presId="urn:microsoft.com/office/officeart/2005/8/layout/vList3"/>
    <dgm:cxn modelId="{07A0BC48-DADA-41CC-AE35-F90B5B0A1E16}" type="presParOf" srcId="{A0A0BF33-ED41-4267-9EEB-10594D93086B}" destId="{B45BFC9E-D8E9-456F-AEDB-14FE82F74BB9}" srcOrd="3" destOrd="0" presId="urn:microsoft.com/office/officeart/2005/8/layout/vList3"/>
    <dgm:cxn modelId="{989E8AD9-F633-41C2-A40A-4226338D55FA}" type="presParOf" srcId="{A0A0BF33-ED41-4267-9EEB-10594D93086B}" destId="{B89E21E3-E6E0-4A30-A0FD-2EAFAD926B2A}" srcOrd="4" destOrd="0" presId="urn:microsoft.com/office/officeart/2005/8/layout/vList3"/>
    <dgm:cxn modelId="{84DDCD4C-5FF7-471E-85F9-0573FC2F6DA6}" type="presParOf" srcId="{B89E21E3-E6E0-4A30-A0FD-2EAFAD926B2A}" destId="{72839702-2278-462E-8C15-A2609EA74D53}" srcOrd="0" destOrd="0" presId="urn:microsoft.com/office/officeart/2005/8/layout/vList3"/>
    <dgm:cxn modelId="{95F15ED2-F255-4862-B9AE-033F424B5F14}" type="presParOf" srcId="{B89E21E3-E6E0-4A30-A0FD-2EAFAD926B2A}" destId="{5D25A31A-D90A-4F76-AAC1-EB2B5794E37A}" srcOrd="1" destOrd="0" presId="urn:microsoft.com/office/officeart/2005/8/layout/vList3"/>
    <dgm:cxn modelId="{A8F0429B-56CD-4DE6-B3EE-1121F2AB4398}" type="presParOf" srcId="{A0A0BF33-ED41-4267-9EEB-10594D93086B}" destId="{ABDB2510-482D-44B9-9132-A2CFF57A4D7B}" srcOrd="5" destOrd="0" presId="urn:microsoft.com/office/officeart/2005/8/layout/vList3"/>
    <dgm:cxn modelId="{C9F822A1-E636-4141-A175-CA67459AE646}" type="presParOf" srcId="{A0A0BF33-ED41-4267-9EEB-10594D93086B}" destId="{46AEFCE4-178C-4244-84C9-57B41B4DF152}" srcOrd="6" destOrd="0" presId="urn:microsoft.com/office/officeart/2005/8/layout/vList3"/>
    <dgm:cxn modelId="{04D85C9C-2C18-4184-BD8D-5768B82189CE}" type="presParOf" srcId="{46AEFCE4-178C-4244-84C9-57B41B4DF152}" destId="{D24649E6-0842-420D-B0B2-7F3473DB81B0}" srcOrd="0" destOrd="0" presId="urn:microsoft.com/office/officeart/2005/8/layout/vList3"/>
    <dgm:cxn modelId="{822B561B-8238-4CB1-B8C2-F67781EA8F75}" type="presParOf" srcId="{46AEFCE4-178C-4244-84C9-57B41B4DF152}" destId="{9F8C13EB-BA57-4100-9223-99E367FCFA9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C22867-30D4-4533-A874-FAAEEE027C14}" type="doc">
      <dgm:prSet loTypeId="urn:microsoft.com/office/officeart/2005/8/layout/vList3" loCatId="list" qsTypeId="urn:microsoft.com/office/officeart/2005/8/quickstyle/3d3" qsCatId="3D" csTypeId="urn:microsoft.com/office/officeart/2005/8/colors/colorful1" csCatId="colorful" phldr="1"/>
      <dgm:spPr/>
      <dgm:t>
        <a:bodyPr/>
        <a:lstStyle/>
        <a:p>
          <a:endParaRPr lang="es-ES"/>
        </a:p>
      </dgm:t>
    </dgm:pt>
    <dgm:pt modelId="{40545F65-F9D1-4FA9-915D-25830A91C727}">
      <dgm:prSet custT="1"/>
      <dgm:spPr>
        <a:solidFill>
          <a:schemeClr val="accent2">
            <a:lumMod val="60000"/>
            <a:lumOff val="40000"/>
          </a:schemeClr>
        </a:solidFill>
      </dgm:spPr>
      <dgm:t>
        <a:bodyPr/>
        <a:lstStyle/>
        <a:p>
          <a:r>
            <a:rPr lang="en-US" sz="1800" b="1">
              <a:solidFill>
                <a:schemeClr val="tx1"/>
              </a:solidFill>
              <a:effectLst/>
            </a:rPr>
            <a:t>Every master has a heavenly Master above. We are all "fellow slaves" of Christ</a:t>
          </a:r>
          <a:endParaRPr lang="es-ES" sz="1800" b="1" dirty="0">
            <a:solidFill>
              <a:schemeClr val="tx1"/>
            </a:solidFill>
            <a:effectLst/>
          </a:endParaRPr>
        </a:p>
      </dgm:t>
    </dgm:pt>
    <dgm:pt modelId="{F1B6990F-88E6-41A3-A843-B97610C70DFD}" type="parTrans" cxnId="{6F31DDC9-AA29-49A5-AEAE-8CC23836E99F}">
      <dgm:prSet/>
      <dgm:spPr/>
      <dgm:t>
        <a:bodyPr/>
        <a:lstStyle/>
        <a:p>
          <a:endParaRPr lang="es-ES" sz="1800" b="1">
            <a:solidFill>
              <a:schemeClr val="tx1"/>
            </a:solidFill>
            <a:effectLst/>
          </a:endParaRPr>
        </a:p>
      </dgm:t>
    </dgm:pt>
    <dgm:pt modelId="{B85F7E46-811C-47CC-8D0B-787067D3F822}" type="sibTrans" cxnId="{6F31DDC9-AA29-49A5-AEAE-8CC23836E99F}">
      <dgm:prSet/>
      <dgm:spPr/>
      <dgm:t>
        <a:bodyPr/>
        <a:lstStyle/>
        <a:p>
          <a:endParaRPr lang="es-ES" sz="1800" b="1">
            <a:solidFill>
              <a:schemeClr val="tx1"/>
            </a:solidFill>
            <a:effectLst/>
          </a:endParaRPr>
        </a:p>
      </dgm:t>
    </dgm:pt>
    <dgm:pt modelId="{546B2772-D868-4205-8F2F-E7105F9B37AA}">
      <dgm:prSet custT="1"/>
      <dgm:spPr>
        <a:solidFill>
          <a:schemeClr val="accent3">
            <a:lumMod val="40000"/>
            <a:lumOff val="60000"/>
          </a:schemeClr>
        </a:solidFill>
      </dgm:spPr>
      <dgm:t>
        <a:bodyPr/>
        <a:lstStyle/>
        <a:p>
          <a:r>
            <a:rPr lang="en-US" sz="1800" b="1">
              <a:solidFill>
                <a:schemeClr val="tx1"/>
              </a:solidFill>
              <a:effectLst/>
            </a:rPr>
            <a:t>Masters must treat their slaves with dignity, as there is no difference between them and their slaves before God</a:t>
          </a:r>
          <a:endParaRPr lang="es-ES" sz="1800" b="1" dirty="0">
            <a:solidFill>
              <a:schemeClr val="tx1"/>
            </a:solidFill>
            <a:effectLst/>
          </a:endParaRPr>
        </a:p>
      </dgm:t>
    </dgm:pt>
    <dgm:pt modelId="{8A1C43D7-2885-4F31-937F-FF7A0C1FFFBA}" type="parTrans" cxnId="{2D277DEE-235A-40BC-BF55-40528F6649F7}">
      <dgm:prSet/>
      <dgm:spPr/>
      <dgm:t>
        <a:bodyPr/>
        <a:lstStyle/>
        <a:p>
          <a:endParaRPr lang="es-ES" sz="1800" b="1">
            <a:solidFill>
              <a:schemeClr val="tx1"/>
            </a:solidFill>
            <a:effectLst/>
          </a:endParaRPr>
        </a:p>
      </dgm:t>
    </dgm:pt>
    <dgm:pt modelId="{B82DA705-A328-4F8C-B8D6-B7D930523E12}" type="sibTrans" cxnId="{2D277DEE-235A-40BC-BF55-40528F6649F7}">
      <dgm:prSet/>
      <dgm:spPr/>
      <dgm:t>
        <a:bodyPr/>
        <a:lstStyle/>
        <a:p>
          <a:endParaRPr lang="es-ES" sz="1800" b="1">
            <a:solidFill>
              <a:schemeClr val="tx1"/>
            </a:solidFill>
            <a:effectLst/>
          </a:endParaRPr>
        </a:p>
      </dgm:t>
    </dgm:pt>
    <dgm:pt modelId="{F60B529E-4A4E-4F00-8F3D-B66BA29AB6FA}" type="pres">
      <dgm:prSet presAssocID="{4EC22867-30D4-4533-A874-FAAEEE027C14}" presName="linearFlow" presStyleCnt="0">
        <dgm:presLayoutVars>
          <dgm:dir/>
          <dgm:resizeHandles val="exact"/>
        </dgm:presLayoutVars>
      </dgm:prSet>
      <dgm:spPr/>
    </dgm:pt>
    <dgm:pt modelId="{1624293F-4563-400E-A26A-79A027499584}" type="pres">
      <dgm:prSet presAssocID="{40545F65-F9D1-4FA9-915D-25830A91C727}" presName="composite" presStyleCnt="0"/>
      <dgm:spPr/>
    </dgm:pt>
    <dgm:pt modelId="{18A22373-582A-48A5-B0C9-ECF73DF6FB11}" type="pres">
      <dgm:prSet presAssocID="{40545F65-F9D1-4FA9-915D-25830A91C727}" presName="imgShp" presStyleLbl="fgImgPlace1" presStyleIdx="0" presStyleCnt="2" custLinFactX="-42788" custLinFactNeighborX="-100000"/>
      <dgm:spPr>
        <a:prstGeom prst="flowChartMultidocument">
          <a:avLst/>
        </a:prstGeom>
        <a:solidFill>
          <a:schemeClr val="accent2">
            <a:lumMod val="75000"/>
          </a:schemeClr>
        </a:solidFill>
      </dgm:spPr>
    </dgm:pt>
    <dgm:pt modelId="{265389AB-B25E-42D4-94C2-CF9DFB334AF6}" type="pres">
      <dgm:prSet presAssocID="{40545F65-F9D1-4FA9-915D-25830A91C727}" presName="txShp" presStyleLbl="node1" presStyleIdx="0" presStyleCnt="2" custScaleX="144238" custLinFactNeighborX="6264">
        <dgm:presLayoutVars>
          <dgm:bulletEnabled val="1"/>
        </dgm:presLayoutVars>
      </dgm:prSet>
      <dgm:spPr/>
    </dgm:pt>
    <dgm:pt modelId="{CB64B359-386F-42BA-A289-E170C1AE3D4F}" type="pres">
      <dgm:prSet presAssocID="{B85F7E46-811C-47CC-8D0B-787067D3F822}" presName="spacing" presStyleCnt="0"/>
      <dgm:spPr/>
    </dgm:pt>
    <dgm:pt modelId="{7B57CDC9-791D-482E-9F98-8EA6E320376D}" type="pres">
      <dgm:prSet presAssocID="{546B2772-D868-4205-8F2F-E7105F9B37AA}" presName="composite" presStyleCnt="0"/>
      <dgm:spPr/>
    </dgm:pt>
    <dgm:pt modelId="{D3E39B06-96E3-45C9-9D53-37EBB8C37CD7}" type="pres">
      <dgm:prSet presAssocID="{546B2772-D868-4205-8F2F-E7105F9B37AA}" presName="imgShp" presStyleLbl="fgImgPlace1" presStyleIdx="1" presStyleCnt="2" custLinFactX="-42788" custLinFactNeighborX="-100000"/>
      <dgm:spPr>
        <a:prstGeom prst="flowChartMultidocument">
          <a:avLst/>
        </a:prstGeom>
        <a:solidFill>
          <a:schemeClr val="accent3">
            <a:lumMod val="75000"/>
          </a:schemeClr>
        </a:solidFill>
      </dgm:spPr>
    </dgm:pt>
    <dgm:pt modelId="{05308099-7DD0-4E75-87F4-7290224086FC}" type="pres">
      <dgm:prSet presAssocID="{546B2772-D868-4205-8F2F-E7105F9B37AA}" presName="txShp" presStyleLbl="node1" presStyleIdx="1" presStyleCnt="2" custScaleX="144238" custScaleY="128144" custLinFactNeighborX="6264">
        <dgm:presLayoutVars>
          <dgm:bulletEnabled val="1"/>
        </dgm:presLayoutVars>
      </dgm:prSet>
      <dgm:spPr/>
    </dgm:pt>
  </dgm:ptLst>
  <dgm:cxnLst>
    <dgm:cxn modelId="{DF75266C-542B-45F6-B3D3-C14CEBB56780}" type="presOf" srcId="{40545F65-F9D1-4FA9-915D-25830A91C727}" destId="{265389AB-B25E-42D4-94C2-CF9DFB334AF6}" srcOrd="0" destOrd="0" presId="urn:microsoft.com/office/officeart/2005/8/layout/vList3"/>
    <dgm:cxn modelId="{8B182774-9402-4019-8E16-F95308DECE90}" type="presOf" srcId="{4EC22867-30D4-4533-A874-FAAEEE027C14}" destId="{F60B529E-4A4E-4F00-8F3D-B66BA29AB6FA}" srcOrd="0" destOrd="0" presId="urn:microsoft.com/office/officeart/2005/8/layout/vList3"/>
    <dgm:cxn modelId="{476A53BE-7CAC-4CA1-8D01-15406D27D809}" type="presOf" srcId="{546B2772-D868-4205-8F2F-E7105F9B37AA}" destId="{05308099-7DD0-4E75-87F4-7290224086FC}" srcOrd="0" destOrd="0" presId="urn:microsoft.com/office/officeart/2005/8/layout/vList3"/>
    <dgm:cxn modelId="{6F31DDC9-AA29-49A5-AEAE-8CC23836E99F}" srcId="{4EC22867-30D4-4533-A874-FAAEEE027C14}" destId="{40545F65-F9D1-4FA9-915D-25830A91C727}" srcOrd="0" destOrd="0" parTransId="{F1B6990F-88E6-41A3-A843-B97610C70DFD}" sibTransId="{B85F7E46-811C-47CC-8D0B-787067D3F822}"/>
    <dgm:cxn modelId="{2D277DEE-235A-40BC-BF55-40528F6649F7}" srcId="{4EC22867-30D4-4533-A874-FAAEEE027C14}" destId="{546B2772-D868-4205-8F2F-E7105F9B37AA}" srcOrd="1" destOrd="0" parTransId="{8A1C43D7-2885-4F31-937F-FF7A0C1FFFBA}" sibTransId="{B82DA705-A328-4F8C-B8D6-B7D930523E12}"/>
    <dgm:cxn modelId="{CEA5C9B4-B337-44B0-B54D-A9FBE9BBB7F4}" type="presParOf" srcId="{F60B529E-4A4E-4F00-8F3D-B66BA29AB6FA}" destId="{1624293F-4563-400E-A26A-79A027499584}" srcOrd="0" destOrd="0" presId="urn:microsoft.com/office/officeart/2005/8/layout/vList3"/>
    <dgm:cxn modelId="{29BC272E-1B38-429D-9B1A-0F905061D716}" type="presParOf" srcId="{1624293F-4563-400E-A26A-79A027499584}" destId="{18A22373-582A-48A5-B0C9-ECF73DF6FB11}" srcOrd="0" destOrd="0" presId="urn:microsoft.com/office/officeart/2005/8/layout/vList3"/>
    <dgm:cxn modelId="{DF34C181-C4DC-4A25-9D0C-70E694233B9A}" type="presParOf" srcId="{1624293F-4563-400E-A26A-79A027499584}" destId="{265389AB-B25E-42D4-94C2-CF9DFB334AF6}" srcOrd="1" destOrd="0" presId="urn:microsoft.com/office/officeart/2005/8/layout/vList3"/>
    <dgm:cxn modelId="{1089D8AD-D682-41A8-A294-2719691AEAE4}" type="presParOf" srcId="{F60B529E-4A4E-4F00-8F3D-B66BA29AB6FA}" destId="{CB64B359-386F-42BA-A289-E170C1AE3D4F}" srcOrd="1" destOrd="0" presId="urn:microsoft.com/office/officeart/2005/8/layout/vList3"/>
    <dgm:cxn modelId="{0B8651DD-8205-4E6D-9B85-222403AD9F6D}" type="presParOf" srcId="{F60B529E-4A4E-4F00-8F3D-B66BA29AB6FA}" destId="{7B57CDC9-791D-482E-9F98-8EA6E320376D}" srcOrd="2" destOrd="0" presId="urn:microsoft.com/office/officeart/2005/8/layout/vList3"/>
    <dgm:cxn modelId="{4137AA53-A288-4000-A4A3-93AD70CC4F08}" type="presParOf" srcId="{7B57CDC9-791D-482E-9F98-8EA6E320376D}" destId="{D3E39B06-96E3-45C9-9D53-37EBB8C37CD7}" srcOrd="0" destOrd="0" presId="urn:microsoft.com/office/officeart/2005/8/layout/vList3"/>
    <dgm:cxn modelId="{C475BFC0-4531-4E40-83CC-9EBBEFB69CBE}" type="presParOf" srcId="{7B57CDC9-791D-482E-9F98-8EA6E320376D}" destId="{05308099-7DD0-4E75-87F4-7290224086F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53F2D-5A09-4E04-8E63-76EC729DD5D0}">
      <dsp:nvSpPr>
        <dsp:cNvPr id="0" name=""/>
        <dsp:cNvSpPr/>
      </dsp:nvSpPr>
      <dsp:spPr>
        <a:xfrm rot="10800000">
          <a:off x="102067" y="410"/>
          <a:ext cx="5614159" cy="472054"/>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000" tIns="36000" rIns="128016" bIns="68580" numCol="1" spcCol="1270" anchor="t" anchorCtr="0">
          <a:noAutofit/>
        </a:bodyPr>
        <a:lstStyle/>
        <a:p>
          <a:pPr marL="0" lvl="0" indent="0" algn="l" defTabSz="800100">
            <a:lnSpc>
              <a:spcPts val="1700"/>
            </a:lnSpc>
            <a:spcBef>
              <a:spcPct val="0"/>
            </a:spcBef>
            <a:spcAft>
              <a:spcPts val="0"/>
            </a:spcAft>
            <a:buNone/>
          </a:pPr>
          <a:r>
            <a:rPr lang="en-US" sz="1800" b="1" kern="1200">
              <a:effectLst>
                <a:glow rad="63500">
                  <a:schemeClr val="tx1"/>
                </a:glow>
                <a:outerShdw blurRad="38100" dist="38100" dir="2700000" algn="tl">
                  <a:srgbClr val="000000">
                    <a:alpha val="43137"/>
                  </a:srgbClr>
                </a:outerShdw>
              </a:effectLst>
            </a:rPr>
            <a:t>Obey your masters with respect and sincerity, as to Christ (v. 5)</a:t>
          </a:r>
          <a:endParaRPr lang="es-ES" sz="1800" b="1" kern="1200" dirty="0">
            <a:effectLst>
              <a:glow rad="63500">
                <a:schemeClr val="tx1"/>
              </a:glow>
              <a:outerShdw blurRad="38100" dist="38100" dir="2700000" algn="tl">
                <a:srgbClr val="000000">
                  <a:alpha val="43137"/>
                </a:srgbClr>
              </a:outerShdw>
            </a:effectLst>
          </a:endParaRPr>
        </a:p>
      </dsp:txBody>
      <dsp:txXfrm rot="10800000">
        <a:off x="220080" y="410"/>
        <a:ext cx="5496146" cy="472054"/>
      </dsp:txXfrm>
    </dsp:sp>
    <dsp:sp modelId="{369CC690-967D-43C4-A58C-237CB55DD95E}">
      <dsp:nvSpPr>
        <dsp:cNvPr id="0" name=""/>
        <dsp:cNvSpPr/>
      </dsp:nvSpPr>
      <dsp:spPr>
        <a:xfrm>
          <a:off x="14605" y="410"/>
          <a:ext cx="395076" cy="472054"/>
        </a:xfrm>
        <a:prstGeom prst="rightArrowCallout">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745B370A-F306-42B1-9F85-CFF8054C99EA}">
      <dsp:nvSpPr>
        <dsp:cNvPr id="0" name=""/>
        <dsp:cNvSpPr/>
      </dsp:nvSpPr>
      <dsp:spPr>
        <a:xfrm rot="10800000">
          <a:off x="102067" y="612226"/>
          <a:ext cx="5614159" cy="472054"/>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000" tIns="36000" rIns="128016" bIns="68580" numCol="1" spcCol="1270" anchor="t" anchorCtr="0">
          <a:noAutofit/>
        </a:bodyPr>
        <a:lstStyle/>
        <a:p>
          <a:pPr marL="0" lvl="0" indent="0" algn="l" defTabSz="800100">
            <a:lnSpc>
              <a:spcPts val="1700"/>
            </a:lnSpc>
            <a:spcBef>
              <a:spcPct val="0"/>
            </a:spcBef>
            <a:spcAft>
              <a:spcPts val="0"/>
            </a:spcAft>
            <a:buNone/>
          </a:pPr>
          <a:r>
            <a:rPr lang="en-US" sz="1800" b="1" kern="1200">
              <a:effectLst>
                <a:glow rad="63500">
                  <a:schemeClr val="tx1"/>
                </a:glow>
                <a:outerShdw blurRad="38100" dist="38100" dir="2700000" algn="tl">
                  <a:srgbClr val="000000">
                    <a:alpha val="43137"/>
                  </a:srgbClr>
                </a:outerShdw>
              </a:effectLst>
            </a:rPr>
            <a:t>Don't work only when being watched. Work as if you were serving Jesus (v. 6)</a:t>
          </a:r>
          <a:endParaRPr lang="es-ES" sz="1800" b="1" kern="1200">
            <a:effectLst>
              <a:glow rad="63500">
                <a:schemeClr val="tx1"/>
              </a:glow>
              <a:outerShdw blurRad="38100" dist="38100" dir="2700000" algn="tl">
                <a:srgbClr val="000000">
                  <a:alpha val="43137"/>
                </a:srgbClr>
              </a:outerShdw>
            </a:effectLst>
          </a:endParaRPr>
        </a:p>
      </dsp:txBody>
      <dsp:txXfrm rot="10800000">
        <a:off x="220080" y="612226"/>
        <a:ext cx="5496146" cy="472054"/>
      </dsp:txXfrm>
    </dsp:sp>
    <dsp:sp modelId="{2D7E938E-03E0-495D-A917-2A92D2EA47B0}">
      <dsp:nvSpPr>
        <dsp:cNvPr id="0" name=""/>
        <dsp:cNvSpPr/>
      </dsp:nvSpPr>
      <dsp:spPr>
        <a:xfrm>
          <a:off x="14605" y="612226"/>
          <a:ext cx="395076" cy="472054"/>
        </a:xfrm>
        <a:prstGeom prst="rightArrowCallout">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D25A31A-D90A-4F76-AAC1-EB2B5794E37A}">
      <dsp:nvSpPr>
        <dsp:cNvPr id="0" name=""/>
        <dsp:cNvSpPr/>
      </dsp:nvSpPr>
      <dsp:spPr>
        <a:xfrm rot="10800000">
          <a:off x="102067" y="1224042"/>
          <a:ext cx="5614159" cy="472054"/>
        </a:xfrm>
        <a:prstGeom prst="homePlat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88000" tIns="36000" rIns="128016" bIns="68580" numCol="1" spcCol="1270" anchor="t" anchorCtr="0">
          <a:noAutofit/>
        </a:bodyPr>
        <a:lstStyle/>
        <a:p>
          <a:pPr marL="0" lvl="0" indent="0" algn="l" defTabSz="800100">
            <a:lnSpc>
              <a:spcPts val="1700"/>
            </a:lnSpc>
            <a:spcBef>
              <a:spcPct val="0"/>
            </a:spcBef>
            <a:spcAft>
              <a:spcPts val="0"/>
            </a:spcAft>
            <a:buNone/>
          </a:pPr>
          <a:r>
            <a:rPr lang="en-US" sz="1800" b="1" kern="1200">
              <a:effectLst>
                <a:glow rad="63500">
                  <a:schemeClr val="tx1"/>
                </a:glow>
                <a:outerShdw blurRad="38100" dist="38100" dir="2700000" algn="tl">
                  <a:srgbClr val="000000">
                    <a:alpha val="43137"/>
                  </a:srgbClr>
                </a:outerShdw>
              </a:effectLst>
            </a:rPr>
            <a:t>Serve willingly, as if you were serving God rather than men (v. 7)</a:t>
          </a:r>
          <a:endParaRPr lang="es-ES" sz="1800" b="1" kern="1200" dirty="0">
            <a:effectLst>
              <a:glow rad="63500">
                <a:schemeClr val="tx1"/>
              </a:glow>
              <a:outerShdw blurRad="38100" dist="38100" dir="2700000" algn="tl">
                <a:srgbClr val="000000">
                  <a:alpha val="43137"/>
                </a:srgbClr>
              </a:outerShdw>
            </a:effectLst>
          </a:endParaRPr>
        </a:p>
      </dsp:txBody>
      <dsp:txXfrm rot="10800000">
        <a:off x="220080" y="1224042"/>
        <a:ext cx="5496146" cy="472054"/>
      </dsp:txXfrm>
    </dsp:sp>
    <dsp:sp modelId="{72839702-2278-462E-8C15-A2609EA74D53}">
      <dsp:nvSpPr>
        <dsp:cNvPr id="0" name=""/>
        <dsp:cNvSpPr/>
      </dsp:nvSpPr>
      <dsp:spPr>
        <a:xfrm>
          <a:off x="14605" y="1224042"/>
          <a:ext cx="395076" cy="472054"/>
        </a:xfrm>
        <a:prstGeom prst="rightArrowCallout">
          <a:avLst/>
        </a:prstGeom>
        <a:solidFill>
          <a:schemeClr val="accent1">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9F8C13EB-BA57-4100-9223-99E367FCFA9A}">
      <dsp:nvSpPr>
        <dsp:cNvPr id="0" name=""/>
        <dsp:cNvSpPr/>
      </dsp:nvSpPr>
      <dsp:spPr>
        <a:xfrm rot="10800000">
          <a:off x="102067" y="1835859"/>
          <a:ext cx="5614159" cy="472054"/>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000" tIns="36000" rIns="128016" bIns="68580" numCol="1" spcCol="1270" anchor="t" anchorCtr="0">
          <a:noAutofit/>
        </a:bodyPr>
        <a:lstStyle/>
        <a:p>
          <a:pPr marL="0" lvl="0" indent="0" algn="l" defTabSz="800100">
            <a:lnSpc>
              <a:spcPts val="1700"/>
            </a:lnSpc>
            <a:spcBef>
              <a:spcPct val="0"/>
            </a:spcBef>
            <a:spcAft>
              <a:spcPts val="0"/>
            </a:spcAft>
            <a:buNone/>
          </a:pPr>
          <a:r>
            <a:rPr lang="en-US" sz="1800" b="1" kern="1200">
              <a:effectLst>
                <a:glow rad="63500">
                  <a:schemeClr val="tx1"/>
                </a:glow>
                <a:outerShdw blurRad="38100" dist="38100" dir="2700000" algn="tl">
                  <a:srgbClr val="000000">
                    <a:alpha val="43137"/>
                  </a:srgbClr>
                </a:outerShdw>
              </a:effectLst>
            </a:rPr>
            <a:t>Know that you will receive a reward not from men but from the Lord (v. 8)</a:t>
          </a:r>
          <a:endParaRPr lang="es-ES" sz="1800" b="1" kern="1200">
            <a:effectLst>
              <a:glow rad="63500">
                <a:schemeClr val="tx1"/>
              </a:glow>
              <a:outerShdw blurRad="38100" dist="38100" dir="2700000" algn="tl">
                <a:srgbClr val="000000">
                  <a:alpha val="43137"/>
                </a:srgbClr>
              </a:outerShdw>
            </a:effectLst>
          </a:endParaRPr>
        </a:p>
      </dsp:txBody>
      <dsp:txXfrm rot="10800000">
        <a:off x="220080" y="1835859"/>
        <a:ext cx="5496146" cy="472054"/>
      </dsp:txXfrm>
    </dsp:sp>
    <dsp:sp modelId="{D24649E6-0842-420D-B0B2-7F3473DB81B0}">
      <dsp:nvSpPr>
        <dsp:cNvPr id="0" name=""/>
        <dsp:cNvSpPr/>
      </dsp:nvSpPr>
      <dsp:spPr>
        <a:xfrm>
          <a:off x="14605" y="1835859"/>
          <a:ext cx="395076" cy="472054"/>
        </a:xfrm>
        <a:prstGeom prst="rightArrowCallout">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389AB-B25E-42D4-94C2-CF9DFB334AF6}">
      <dsp:nvSpPr>
        <dsp:cNvPr id="0" name=""/>
        <dsp:cNvSpPr/>
      </dsp:nvSpPr>
      <dsp:spPr>
        <a:xfrm rot="10800000">
          <a:off x="254075" y="25"/>
          <a:ext cx="5970618" cy="637196"/>
        </a:xfrm>
        <a:prstGeom prst="homePlate">
          <a:avLst/>
        </a:prstGeom>
        <a:solidFill>
          <a:schemeClr val="accent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098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effectLst/>
            </a:rPr>
            <a:t>Every master has a heavenly Master above. We are all "fellow slaves" of Christ</a:t>
          </a:r>
          <a:endParaRPr lang="es-ES" sz="1800" b="1" kern="1200" dirty="0">
            <a:solidFill>
              <a:schemeClr val="tx1"/>
            </a:solidFill>
            <a:effectLst/>
          </a:endParaRPr>
        </a:p>
      </dsp:txBody>
      <dsp:txXfrm rot="10800000">
        <a:off x="413374" y="25"/>
        <a:ext cx="5811319" cy="637196"/>
      </dsp:txXfrm>
    </dsp:sp>
    <dsp:sp modelId="{18A22373-582A-48A5-B0C9-ECF73DF6FB11}">
      <dsp:nvSpPr>
        <dsp:cNvPr id="0" name=""/>
        <dsp:cNvSpPr/>
      </dsp:nvSpPr>
      <dsp:spPr>
        <a:xfrm>
          <a:off x="0" y="25"/>
          <a:ext cx="637196" cy="637196"/>
        </a:xfrm>
        <a:prstGeom prst="flowChartMultidocument">
          <a:avLst/>
        </a:prstGeom>
        <a:solidFill>
          <a:schemeClr val="accent2">
            <a:lumMod val="75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5308099-7DD0-4E75-87F4-7290224086FC}">
      <dsp:nvSpPr>
        <dsp:cNvPr id="0" name=""/>
        <dsp:cNvSpPr/>
      </dsp:nvSpPr>
      <dsp:spPr>
        <a:xfrm rot="10800000">
          <a:off x="254075" y="796521"/>
          <a:ext cx="5970618" cy="816529"/>
        </a:xfrm>
        <a:prstGeom prst="homePlate">
          <a:avLst/>
        </a:prstGeom>
        <a:solidFill>
          <a:schemeClr val="accent3">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80986"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effectLst/>
            </a:rPr>
            <a:t>Masters must treat their slaves with dignity, as there is no difference between them and their slaves before God</a:t>
          </a:r>
          <a:endParaRPr lang="es-ES" sz="1800" b="1" kern="1200" dirty="0">
            <a:solidFill>
              <a:schemeClr val="tx1"/>
            </a:solidFill>
            <a:effectLst/>
          </a:endParaRPr>
        </a:p>
      </dsp:txBody>
      <dsp:txXfrm rot="10800000">
        <a:off x="458207" y="796521"/>
        <a:ext cx="5766486" cy="816529"/>
      </dsp:txXfrm>
    </dsp:sp>
    <dsp:sp modelId="{D3E39B06-96E3-45C9-9D53-37EBB8C37CD7}">
      <dsp:nvSpPr>
        <dsp:cNvPr id="0" name=""/>
        <dsp:cNvSpPr/>
      </dsp:nvSpPr>
      <dsp:spPr>
        <a:xfrm>
          <a:off x="0" y="886188"/>
          <a:ext cx="637196" cy="637196"/>
        </a:xfrm>
        <a:prstGeom prst="flowChartMultidocument">
          <a:avLst/>
        </a:prstGeom>
        <a:solidFill>
          <a:schemeClr val="accent3">
            <a:lumMod val="75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D034E02-6AED-47B7-BA5B-6C6E79CCF233}" type="datetimeFigureOut">
              <a:rPr lang="es-ES" smtClean="0"/>
              <a:t>08/08/2023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34893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D034E02-6AED-47B7-BA5B-6C6E79CCF233}" type="datetimeFigureOut">
              <a:rPr lang="es-ES" smtClean="0"/>
              <a:t>08/08/2023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60792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D034E02-6AED-47B7-BA5B-6C6E79CCF233}" type="datetimeFigureOut">
              <a:rPr lang="es-ES" smtClean="0"/>
              <a:t>08/08/2023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12484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2214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05251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85860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9585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13102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6900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83841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6149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D034E02-6AED-47B7-BA5B-6C6E79CCF233}" type="datetimeFigureOut">
              <a:rPr lang="es-ES" smtClean="0"/>
              <a:t>08/08/2023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3462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46683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93258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08/08/2023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6478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D034E02-6AED-47B7-BA5B-6C6E79CCF233}" type="datetimeFigureOut">
              <a:rPr lang="es-ES" smtClean="0"/>
              <a:t>08/08/2023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15027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D034E02-6AED-47B7-BA5B-6C6E79CCF233}" type="datetimeFigureOut">
              <a:rPr lang="es-ES" smtClean="0"/>
              <a:t>08/08/2023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19013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D034E02-6AED-47B7-BA5B-6C6E79CCF233}" type="datetimeFigureOut">
              <a:rPr lang="es-ES" smtClean="0"/>
              <a:t>08/08/2023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333285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D034E02-6AED-47B7-BA5B-6C6E79CCF233}" type="datetimeFigureOut">
              <a:rPr lang="es-ES" smtClean="0"/>
              <a:t>08/08/2023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64473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34E02-6AED-47B7-BA5B-6C6E79CCF233}" type="datetimeFigureOut">
              <a:rPr lang="es-ES" smtClean="0"/>
              <a:t>08/08/2023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14486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D034E02-6AED-47B7-BA5B-6C6E79CCF233}" type="datetimeFigureOut">
              <a:rPr lang="es-ES" smtClean="0"/>
              <a:t>08/08/2023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240468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D034E02-6AED-47B7-BA5B-6C6E79CCF233}" type="datetimeFigureOut">
              <a:rPr lang="es-ES" smtClean="0"/>
              <a:t>08/08/2023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53240AA-B319-466E-AD54-CA21373F70BC}" type="slidenum">
              <a:rPr lang="es-ES" smtClean="0"/>
              <a:t>‹Nº›</a:t>
            </a:fld>
            <a:endParaRPr lang="es-ES"/>
          </a:p>
        </p:txBody>
      </p:sp>
    </p:spTree>
    <p:extLst>
      <p:ext uri="{BB962C8B-B14F-4D97-AF65-F5344CB8AC3E}">
        <p14:creationId xmlns:p14="http://schemas.microsoft.com/office/powerpoint/2010/main" val="23685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D034E02-6AED-47B7-BA5B-6C6E79CCF233}" type="datetimeFigureOut">
              <a:rPr lang="es-ES" smtClean="0"/>
              <a:t>08/08/2023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3240AA-B319-466E-AD54-CA21373F70BC}" type="slidenum">
              <a:rPr lang="es-ES" smtClean="0"/>
              <a:t>‹Nº›</a:t>
            </a:fld>
            <a:endParaRPr lang="es-ES"/>
          </a:p>
        </p:txBody>
      </p:sp>
    </p:spTree>
    <p:extLst>
      <p:ext uri="{BB962C8B-B14F-4D97-AF65-F5344CB8AC3E}">
        <p14:creationId xmlns:p14="http://schemas.microsoft.com/office/powerpoint/2010/main" val="3024068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08/08/2023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21528296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1.jpeg"/><Relationship Id="rId4" Type="http://schemas.openxmlformats.org/officeDocument/2006/relationships/diagramLayout" Target="../diagrams/layout1.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35459" y="508764"/>
            <a:ext cx="6073082" cy="456512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3BD9C4D9-F126-41A9-7DB1-01E18AE9B7E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1611931" y="571209"/>
            <a:ext cx="5920138" cy="4440132"/>
          </a:xfrm>
          <a:prstGeom prst="rect">
            <a:avLst/>
          </a:prstGeom>
        </p:spPr>
      </p:pic>
      <p:sp>
        <p:nvSpPr>
          <p:cNvPr id="20" name="Right Triangle 1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656270" y="3741717"/>
            <a:ext cx="1440000" cy="133217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19">
            <a:extLst>
              <a:ext uri="{FF2B5EF4-FFF2-40B4-BE49-F238E27FC236}">
                <a16:creationId xmlns:a16="http://schemas.microsoft.com/office/drawing/2014/main" id="{E6CB0F1A-12DF-8F32-95AD-D6A9E106C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flipV="1">
            <a:off x="47730" y="508764"/>
            <a:ext cx="1440000" cy="133217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19">
            <a:extLst>
              <a:ext uri="{FF2B5EF4-FFF2-40B4-BE49-F238E27FC236}">
                <a16:creationId xmlns:a16="http://schemas.microsoft.com/office/drawing/2014/main" id="{5ABDCA2C-DE5C-6894-7265-54D82A97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47730" y="3741717"/>
            <a:ext cx="1440000" cy="133217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19">
            <a:extLst>
              <a:ext uri="{FF2B5EF4-FFF2-40B4-BE49-F238E27FC236}">
                <a16:creationId xmlns:a16="http://schemas.microsoft.com/office/drawing/2014/main" id="{1CED9BD5-3A32-3FC6-7DA2-861DDD540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V="1">
            <a:off x="7656270" y="508764"/>
            <a:ext cx="1440000" cy="133217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apecio 7">
            <a:extLst>
              <a:ext uri="{FF2B5EF4-FFF2-40B4-BE49-F238E27FC236}">
                <a16:creationId xmlns:a16="http://schemas.microsoft.com/office/drawing/2014/main" id="{2AC7BBFC-3291-5C9B-8B6E-97A4332ED6F3}"/>
              </a:ext>
            </a:extLst>
          </p:cNvPr>
          <p:cNvSpPr>
            <a:spLocks noGrp="1" noRot="1" noMove="1" noResize="1" noEditPoints="1" noAdjustHandles="1" noChangeArrowheads="1" noChangeShapeType="1"/>
          </p:cNvSpPr>
          <p:nvPr/>
        </p:nvSpPr>
        <p:spPr>
          <a:xfrm rot="5400000">
            <a:off x="-1450323" y="2073290"/>
            <a:ext cx="4440133" cy="1435972"/>
          </a:xfrm>
          <a:prstGeom prst="trapezoid">
            <a:avLst>
              <a:gd name="adj" fmla="val 93945"/>
            </a:avLst>
          </a:prstGeom>
          <a:solidFill>
            <a:srgbClr val="AF51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B30794A-338F-3B93-1F2B-719983BD0B02}"/>
              </a:ext>
            </a:extLst>
          </p:cNvPr>
          <p:cNvSpPr txBox="1"/>
          <p:nvPr/>
        </p:nvSpPr>
        <p:spPr>
          <a:xfrm rot="5400000">
            <a:off x="6655790" y="2637439"/>
            <a:ext cx="4565126" cy="307777"/>
          </a:xfrm>
          <a:prstGeom prst="rect">
            <a:avLst/>
          </a:prstGeom>
          <a:noFill/>
        </p:spPr>
        <p:txBody>
          <a:bodyPr wrap="square" rtlCol="0">
            <a:spAutoFit/>
          </a:bodyPr>
          <a:lstStyle/>
          <a:p>
            <a:pPr algn="ctr"/>
            <a:r>
              <a:rPr lang="es-ES" sz="1400" b="1">
                <a:solidFill>
                  <a:srgbClr val="739EEA"/>
                </a:solidFill>
              </a:rPr>
              <a:t>Lesson 11 for September 9, 2023</a:t>
            </a:r>
            <a:endParaRPr lang="es-ES" sz="1400" b="1" dirty="0">
              <a:solidFill>
                <a:srgbClr val="739EEA"/>
              </a:solidFill>
            </a:endParaRPr>
          </a:p>
        </p:txBody>
      </p:sp>
      <p:sp>
        <p:nvSpPr>
          <p:cNvPr id="3" name="CuadroTexto 2">
            <a:extLst>
              <a:ext uri="{FF2B5EF4-FFF2-40B4-BE49-F238E27FC236}">
                <a16:creationId xmlns:a16="http://schemas.microsoft.com/office/drawing/2014/main" id="{334CDB5E-C291-87A2-019E-0B808575F53D}"/>
              </a:ext>
            </a:extLst>
          </p:cNvPr>
          <p:cNvSpPr txBox="1"/>
          <p:nvPr/>
        </p:nvSpPr>
        <p:spPr>
          <a:xfrm>
            <a:off x="1" y="-55000"/>
            <a:ext cx="9143998" cy="615553"/>
          </a:xfrm>
          <a:prstGeom prst="rect">
            <a:avLst/>
          </a:prstGeom>
          <a:noFill/>
        </p:spPr>
        <p:txBody>
          <a:bodyPr wrap="square" rtlCol="0">
            <a:spAutoFit/>
          </a:bodyPr>
          <a:lstStyle/>
          <a:p>
            <a:pPr algn="ctr"/>
            <a:r>
              <a:rPr lang="en-US" sz="340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rPr>
              <a:t>PRACTICING SUPREME LOYALTY TO CHRIST</a:t>
            </a:r>
            <a:endParaRPr lang="es-ES" sz="3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659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1C0D7CE-6E79-A66A-CF89-398DD5169116}"/>
              </a:ext>
            </a:extLst>
          </p:cNvPr>
          <p:cNvSpPr txBox="1"/>
          <p:nvPr/>
        </p:nvSpPr>
        <p:spPr>
          <a:xfrm>
            <a:off x="135467" y="966206"/>
            <a:ext cx="5818294" cy="369332"/>
          </a:xfrm>
          <a:prstGeom prst="rect">
            <a:avLst/>
          </a:prstGeom>
          <a:noFill/>
        </p:spPr>
        <p:txBody>
          <a:bodyPr wrap="square" rtlCol="0">
            <a:spAutoFit/>
          </a:bodyPr>
          <a:lstStyle/>
          <a:p>
            <a:pPr>
              <a:spcBef>
                <a:spcPts val="600"/>
              </a:spcBef>
            </a:pPr>
            <a:r>
              <a:rPr lang="en-US" b="1"/>
              <a:t>What advice did Paul give to slaves or subordinates?</a:t>
            </a:r>
            <a:endParaRPr lang="es-ES" b="1" dirty="0"/>
          </a:p>
        </p:txBody>
      </p:sp>
      <p:graphicFrame>
        <p:nvGraphicFramePr>
          <p:cNvPr id="3" name="Diagrama 2">
            <a:extLst>
              <a:ext uri="{FF2B5EF4-FFF2-40B4-BE49-F238E27FC236}">
                <a16:creationId xmlns:a16="http://schemas.microsoft.com/office/drawing/2014/main" id="{F566FE28-14B4-5FBA-B909-2582248581AA}"/>
              </a:ext>
            </a:extLst>
          </p:cNvPr>
          <p:cNvGraphicFramePr/>
          <p:nvPr>
            <p:extLst>
              <p:ext uri="{D42A27DB-BD31-4B8C-83A1-F6EECF244321}">
                <p14:modId xmlns:p14="http://schemas.microsoft.com/office/powerpoint/2010/main" val="2634910258"/>
              </p:ext>
            </p:extLst>
          </p:nvPr>
        </p:nvGraphicFramePr>
        <p:xfrm>
          <a:off x="128693" y="1314880"/>
          <a:ext cx="5818294"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D5D0AC7B-F2AE-CEDC-3EFC-F96C6C36124D}"/>
              </a:ext>
            </a:extLst>
          </p:cNvPr>
          <p:cNvSpPr txBox="1"/>
          <p:nvPr/>
        </p:nvSpPr>
        <p:spPr>
          <a:xfrm>
            <a:off x="3182400" y="3594067"/>
            <a:ext cx="5961600" cy="923330"/>
          </a:xfrm>
          <a:prstGeom prst="rect">
            <a:avLst/>
          </a:prstGeom>
          <a:noFill/>
        </p:spPr>
        <p:txBody>
          <a:bodyPr wrap="square" rtlCol="0">
            <a:spAutoFit/>
          </a:bodyPr>
          <a:lstStyle/>
          <a:p>
            <a:pPr>
              <a:spcBef>
                <a:spcPts val="600"/>
              </a:spcBef>
            </a:pPr>
            <a:r>
              <a:rPr lang="en-US" b="1"/>
              <a:t>We serve earthly, temporal masters or bosses. But our true service is to Jesus. Therefore, our reward will come from Christ at His Coming.</a:t>
            </a:r>
            <a:endParaRPr lang="es-ES" b="1" dirty="0"/>
          </a:p>
        </p:txBody>
      </p:sp>
      <p:pic>
        <p:nvPicPr>
          <p:cNvPr id="8" name="Imagen 7" descr="Un grupo de personas en uniforme&#10;&#10;Descripción generada automáticamente">
            <a:extLst>
              <a:ext uri="{FF2B5EF4-FFF2-40B4-BE49-F238E27FC236}">
                <a16:creationId xmlns:a16="http://schemas.microsoft.com/office/drawing/2014/main" id="{FB00B722-C1CD-4B98-D643-E5D132BA5AE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82454" y="1245933"/>
            <a:ext cx="2942483" cy="2206862"/>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EEFBF3-746F-4C04-AC5A-A54217A5688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flipH="1">
            <a:off x="1540800" y="3749240"/>
            <a:ext cx="1612800" cy="1302434"/>
          </a:xfrm>
          <a:prstGeom prst="snip2DiagRect">
            <a:avLst/>
          </a:prstGeom>
          <a:solidFill>
            <a:srgbClr val="FFFFFF">
              <a:shade val="85000"/>
            </a:srgbClr>
          </a:solidFill>
          <a:ln w="381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799EB99F-29A6-1F20-E2DA-A903A1B855D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14293" y="3749240"/>
            <a:ext cx="1347307" cy="1303181"/>
          </a:xfrm>
          <a:prstGeom prst="snip2DiagRect">
            <a:avLst/>
          </a:prstGeom>
          <a:solidFill>
            <a:srgbClr val="FFFFFF">
              <a:shade val="85000"/>
            </a:srgbClr>
          </a:solidFill>
          <a:ln w="381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485EF2F2-F9D1-4BBA-4562-08EDB83E7FFE}"/>
              </a:ext>
            </a:extLst>
          </p:cNvPr>
          <p:cNvSpPr txBox="1"/>
          <p:nvPr/>
        </p:nvSpPr>
        <p:spPr>
          <a:xfrm>
            <a:off x="0" y="-57600"/>
            <a:ext cx="9144000" cy="1104661"/>
          </a:xfrm>
          <a:prstGeom prst="rect">
            <a:avLst/>
          </a:prstGeom>
          <a:noFill/>
        </p:spPr>
        <p:txBody>
          <a:bodyPr wrap="square">
            <a:spAutoFit/>
          </a:bodyPr>
          <a:lstStyle/>
          <a:p>
            <a:pPr algn="ctr"/>
            <a:r>
              <a:rPr lang="es-ES" sz="4400" b="1">
                <a:ln w="9525">
                  <a:solidFill>
                    <a:schemeClr val="bg1"/>
                  </a:solidFill>
                  <a:prstDash val="solid"/>
                </a:ln>
                <a:solidFill>
                  <a:schemeClr val="accent3">
                    <a:lumMod val="75000"/>
                  </a:schemeClr>
                </a:solidFill>
                <a:effectLst>
                  <a:outerShdw blurRad="12700" dist="38100" dir="2700000" algn="tl" rotWithShape="0">
                    <a:schemeClr val="accent2">
                      <a:lumMod val="75000"/>
                    </a:schemeClr>
                  </a:outerShdw>
                </a:effectLst>
              </a:rPr>
              <a:t>ADVICE FOR SLAVES</a:t>
            </a:r>
            <a:endParaRPr lang="es-ES" sz="4400" b="1" dirty="0">
              <a:ln w="9525">
                <a:solidFill>
                  <a:schemeClr val="bg1"/>
                </a:solidFill>
                <a:prstDash val="solid"/>
              </a:ln>
              <a:solidFill>
                <a:schemeClr val="accent3">
                  <a:lumMod val="75000"/>
                </a:schemeClr>
              </a:solidFill>
              <a:effectLst>
                <a:outerShdw blurRad="12700" dist="38100" dir="2700000" algn="tl" rotWithShape="0">
                  <a:schemeClr val="accent2">
                    <a:lumMod val="75000"/>
                  </a:schemeClr>
                </a:outerShdw>
              </a:effectLst>
            </a:endParaRPr>
          </a:p>
          <a:p>
            <a:pPr algn="ctr">
              <a:lnSpc>
                <a:spcPts val="2500"/>
              </a:lnSpc>
            </a:pPr>
            <a:r>
              <a:rPr lang="es-ES" sz="2800" b="1">
                <a:ln w="9525">
                  <a:solidFill>
                    <a:schemeClr val="bg1"/>
                  </a:solidFill>
                  <a:prstDash val="solid"/>
                </a:ln>
                <a:solidFill>
                  <a:schemeClr val="accent3">
                    <a:lumMod val="75000"/>
                  </a:schemeClr>
                </a:solidFill>
                <a:effectLst>
                  <a:outerShdw blurRad="12700" dist="38100" dir="2700000" algn="tl" rotWithShape="0">
                    <a:schemeClr val="accent2">
                      <a:lumMod val="75000"/>
                    </a:schemeClr>
                  </a:outerShdw>
                </a:effectLst>
              </a:rPr>
              <a:t>Ephesians 6:5-8</a:t>
            </a:r>
            <a:endParaRPr lang="es-ES" sz="4400" b="1" dirty="0">
              <a:ln w="9525">
                <a:solidFill>
                  <a:schemeClr val="bg1"/>
                </a:solidFill>
                <a:prstDash val="solid"/>
              </a:ln>
              <a:solidFill>
                <a:schemeClr val="accent3">
                  <a:lumMod val="75000"/>
                </a:schemeClr>
              </a:solidFill>
              <a:effectLst>
                <a:outerShdw blurRad="12700" dist="38100" dir="2700000" algn="tl" rotWithShape="0">
                  <a:schemeClr val="accent2">
                    <a:lumMod val="75000"/>
                  </a:schemeClr>
                </a:outerShdw>
              </a:effectLst>
            </a:endParaRPr>
          </a:p>
        </p:txBody>
      </p:sp>
      <p:sp>
        <p:nvSpPr>
          <p:cNvPr id="6" name="CuadroTexto 5">
            <a:extLst>
              <a:ext uri="{FF2B5EF4-FFF2-40B4-BE49-F238E27FC236}">
                <a16:creationId xmlns:a16="http://schemas.microsoft.com/office/drawing/2014/main" id="{CCBEBB32-B963-8325-4366-BDC47ECED2D9}"/>
              </a:ext>
            </a:extLst>
          </p:cNvPr>
          <p:cNvSpPr txBox="1"/>
          <p:nvPr/>
        </p:nvSpPr>
        <p:spPr>
          <a:xfrm>
            <a:off x="3232800" y="4517397"/>
            <a:ext cx="5911200" cy="646331"/>
          </a:xfrm>
          <a:prstGeom prst="rect">
            <a:avLst/>
          </a:prstGeom>
          <a:noFill/>
        </p:spPr>
        <p:txBody>
          <a:bodyPr wrap="square">
            <a:spAutoFit/>
          </a:bodyPr>
          <a:lstStyle/>
          <a:p>
            <a:pPr>
              <a:spcBef>
                <a:spcPts val="600"/>
              </a:spcBef>
            </a:pPr>
            <a:r>
              <a:rPr lang="en-US" b="1"/>
              <a:t>If you work under someone's authority, how can you apply these pieces of advice?</a:t>
            </a:r>
            <a:endParaRPr lang="es-ES" b="1" dirty="0"/>
          </a:p>
        </p:txBody>
      </p:sp>
    </p:spTree>
    <p:extLst>
      <p:ext uri="{BB962C8B-B14F-4D97-AF65-F5344CB8AC3E}">
        <p14:creationId xmlns:p14="http://schemas.microsoft.com/office/powerpoint/2010/main" val="45320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5"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3">
                                            <p:graphicEl>
                                              <a:dgm id="{369CC690-967D-43C4-A58C-237CB55DD95E}"/>
                                            </p:graphicEl>
                                          </p:spTgt>
                                        </p:tgtEl>
                                        <p:attrNameLst>
                                          <p:attrName>style.visibility</p:attrName>
                                        </p:attrNameLst>
                                      </p:cBhvr>
                                      <p:to>
                                        <p:strVal val="visible"/>
                                      </p:to>
                                    </p:set>
                                    <p:anim calcmode="lin" valueType="num">
                                      <p:cBhvr>
                                        <p:cTn id="26" dur="500" fill="hold"/>
                                        <p:tgtEl>
                                          <p:spTgt spid="3">
                                            <p:graphicEl>
                                              <a:dgm id="{369CC690-967D-43C4-A58C-237CB55DD95E}"/>
                                            </p:graphicEl>
                                          </p:spTgt>
                                        </p:tgtEl>
                                        <p:attrNameLst>
                                          <p:attrName>ppt_x</p:attrName>
                                        </p:attrNameLst>
                                      </p:cBhvr>
                                      <p:tavLst>
                                        <p:tav tm="0">
                                          <p:val>
                                            <p:strVal val="#ppt_x-#ppt_w/2"/>
                                          </p:val>
                                        </p:tav>
                                        <p:tav tm="100000">
                                          <p:val>
                                            <p:strVal val="#ppt_x"/>
                                          </p:val>
                                        </p:tav>
                                      </p:tavLst>
                                    </p:anim>
                                    <p:anim calcmode="lin" valueType="num">
                                      <p:cBhvr>
                                        <p:cTn id="27" dur="500" fill="hold"/>
                                        <p:tgtEl>
                                          <p:spTgt spid="3">
                                            <p:graphicEl>
                                              <a:dgm id="{369CC690-967D-43C4-A58C-237CB55DD95E}"/>
                                            </p:graphicEl>
                                          </p:spTgt>
                                        </p:tgtEl>
                                        <p:attrNameLst>
                                          <p:attrName>ppt_y</p:attrName>
                                        </p:attrNameLst>
                                      </p:cBhvr>
                                      <p:tavLst>
                                        <p:tav tm="0">
                                          <p:val>
                                            <p:strVal val="#ppt_y"/>
                                          </p:val>
                                        </p:tav>
                                        <p:tav tm="100000">
                                          <p:val>
                                            <p:strVal val="#ppt_y"/>
                                          </p:val>
                                        </p:tav>
                                      </p:tavLst>
                                    </p:anim>
                                    <p:anim calcmode="lin" valueType="num">
                                      <p:cBhvr>
                                        <p:cTn id="28" dur="500" fill="hold"/>
                                        <p:tgtEl>
                                          <p:spTgt spid="3">
                                            <p:graphicEl>
                                              <a:dgm id="{369CC690-967D-43C4-A58C-237CB55DD95E}"/>
                                            </p:graphicEl>
                                          </p:spTgt>
                                        </p:tgtEl>
                                        <p:attrNameLst>
                                          <p:attrName>ppt_w</p:attrName>
                                        </p:attrNameLst>
                                      </p:cBhvr>
                                      <p:tavLst>
                                        <p:tav tm="0">
                                          <p:val>
                                            <p:fltVal val="0"/>
                                          </p:val>
                                        </p:tav>
                                        <p:tav tm="100000">
                                          <p:val>
                                            <p:strVal val="#ppt_w"/>
                                          </p:val>
                                        </p:tav>
                                      </p:tavLst>
                                    </p:anim>
                                    <p:anim calcmode="lin" valueType="num">
                                      <p:cBhvr>
                                        <p:cTn id="29" dur="500" fill="hold"/>
                                        <p:tgtEl>
                                          <p:spTgt spid="3">
                                            <p:graphicEl>
                                              <a:dgm id="{369CC690-967D-43C4-A58C-237CB55DD95E}"/>
                                            </p:graphicEl>
                                          </p:spTgt>
                                        </p:tgtEl>
                                        <p:attrNameLst>
                                          <p:attrName>ppt_h</p:attrName>
                                        </p:attrNameLst>
                                      </p:cBhvr>
                                      <p:tavLst>
                                        <p:tav tm="0">
                                          <p:val>
                                            <p:strVal val="#ppt_h"/>
                                          </p:val>
                                        </p:tav>
                                        <p:tav tm="100000">
                                          <p:val>
                                            <p:strVal val="#ppt_h"/>
                                          </p:val>
                                        </p:tav>
                                      </p:tavLst>
                                    </p:anim>
                                  </p:childTnLst>
                                </p:cTn>
                              </p:par>
                              <p:par>
                                <p:cTn id="30" presetID="17" presetClass="entr" presetSubtype="8" fill="hold" grpId="0" nodeType="withEffect">
                                  <p:stCondLst>
                                    <p:cond delay="0"/>
                                  </p:stCondLst>
                                  <p:childTnLst>
                                    <p:set>
                                      <p:cBhvr>
                                        <p:cTn id="31" dur="1" fill="hold">
                                          <p:stCondLst>
                                            <p:cond delay="0"/>
                                          </p:stCondLst>
                                        </p:cTn>
                                        <p:tgtEl>
                                          <p:spTgt spid="3">
                                            <p:graphicEl>
                                              <a:dgm id="{A1E53F2D-5A09-4E04-8E63-76EC729DD5D0}"/>
                                            </p:graphicEl>
                                          </p:spTgt>
                                        </p:tgtEl>
                                        <p:attrNameLst>
                                          <p:attrName>style.visibility</p:attrName>
                                        </p:attrNameLst>
                                      </p:cBhvr>
                                      <p:to>
                                        <p:strVal val="visible"/>
                                      </p:to>
                                    </p:set>
                                    <p:anim calcmode="lin" valueType="num">
                                      <p:cBhvr>
                                        <p:cTn id="32" dur="500" fill="hold"/>
                                        <p:tgtEl>
                                          <p:spTgt spid="3">
                                            <p:graphicEl>
                                              <a:dgm id="{A1E53F2D-5A09-4E04-8E63-76EC729DD5D0}"/>
                                            </p:graphicEl>
                                          </p:spTgt>
                                        </p:tgtEl>
                                        <p:attrNameLst>
                                          <p:attrName>ppt_x</p:attrName>
                                        </p:attrNameLst>
                                      </p:cBhvr>
                                      <p:tavLst>
                                        <p:tav tm="0">
                                          <p:val>
                                            <p:strVal val="#ppt_x-#ppt_w/2"/>
                                          </p:val>
                                        </p:tav>
                                        <p:tav tm="100000">
                                          <p:val>
                                            <p:strVal val="#ppt_x"/>
                                          </p:val>
                                        </p:tav>
                                      </p:tavLst>
                                    </p:anim>
                                    <p:anim calcmode="lin" valueType="num">
                                      <p:cBhvr>
                                        <p:cTn id="33" dur="500" fill="hold"/>
                                        <p:tgtEl>
                                          <p:spTgt spid="3">
                                            <p:graphicEl>
                                              <a:dgm id="{A1E53F2D-5A09-4E04-8E63-76EC729DD5D0}"/>
                                            </p:graphicEl>
                                          </p:spTgt>
                                        </p:tgtEl>
                                        <p:attrNameLst>
                                          <p:attrName>ppt_y</p:attrName>
                                        </p:attrNameLst>
                                      </p:cBhvr>
                                      <p:tavLst>
                                        <p:tav tm="0">
                                          <p:val>
                                            <p:strVal val="#ppt_y"/>
                                          </p:val>
                                        </p:tav>
                                        <p:tav tm="100000">
                                          <p:val>
                                            <p:strVal val="#ppt_y"/>
                                          </p:val>
                                        </p:tav>
                                      </p:tavLst>
                                    </p:anim>
                                    <p:anim calcmode="lin" valueType="num">
                                      <p:cBhvr>
                                        <p:cTn id="34" dur="500" fill="hold"/>
                                        <p:tgtEl>
                                          <p:spTgt spid="3">
                                            <p:graphicEl>
                                              <a:dgm id="{A1E53F2D-5A09-4E04-8E63-76EC729DD5D0}"/>
                                            </p:graphicEl>
                                          </p:spTgt>
                                        </p:tgtEl>
                                        <p:attrNameLst>
                                          <p:attrName>ppt_w</p:attrName>
                                        </p:attrNameLst>
                                      </p:cBhvr>
                                      <p:tavLst>
                                        <p:tav tm="0">
                                          <p:val>
                                            <p:fltVal val="0"/>
                                          </p:val>
                                        </p:tav>
                                        <p:tav tm="100000">
                                          <p:val>
                                            <p:strVal val="#ppt_w"/>
                                          </p:val>
                                        </p:tav>
                                      </p:tavLst>
                                    </p:anim>
                                    <p:anim calcmode="lin" valueType="num">
                                      <p:cBhvr>
                                        <p:cTn id="35" dur="500" fill="hold"/>
                                        <p:tgtEl>
                                          <p:spTgt spid="3">
                                            <p:graphicEl>
                                              <a:dgm id="{A1E53F2D-5A09-4E04-8E63-76EC729DD5D0}"/>
                                            </p:graphic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3">
                                            <p:graphicEl>
                                              <a:dgm id="{2D7E938E-03E0-495D-A917-2A92D2EA47B0}"/>
                                            </p:graphicEl>
                                          </p:spTgt>
                                        </p:tgtEl>
                                        <p:attrNameLst>
                                          <p:attrName>style.visibility</p:attrName>
                                        </p:attrNameLst>
                                      </p:cBhvr>
                                      <p:to>
                                        <p:strVal val="visible"/>
                                      </p:to>
                                    </p:set>
                                    <p:anim calcmode="lin" valueType="num">
                                      <p:cBhvr>
                                        <p:cTn id="40" dur="500" fill="hold"/>
                                        <p:tgtEl>
                                          <p:spTgt spid="3">
                                            <p:graphicEl>
                                              <a:dgm id="{2D7E938E-03E0-495D-A917-2A92D2EA47B0}"/>
                                            </p:graphicEl>
                                          </p:spTgt>
                                        </p:tgtEl>
                                        <p:attrNameLst>
                                          <p:attrName>ppt_x</p:attrName>
                                        </p:attrNameLst>
                                      </p:cBhvr>
                                      <p:tavLst>
                                        <p:tav tm="0">
                                          <p:val>
                                            <p:strVal val="#ppt_x-#ppt_w/2"/>
                                          </p:val>
                                        </p:tav>
                                        <p:tav tm="100000">
                                          <p:val>
                                            <p:strVal val="#ppt_x"/>
                                          </p:val>
                                        </p:tav>
                                      </p:tavLst>
                                    </p:anim>
                                    <p:anim calcmode="lin" valueType="num">
                                      <p:cBhvr>
                                        <p:cTn id="41" dur="500" fill="hold"/>
                                        <p:tgtEl>
                                          <p:spTgt spid="3">
                                            <p:graphicEl>
                                              <a:dgm id="{2D7E938E-03E0-495D-A917-2A92D2EA47B0}"/>
                                            </p:graphicEl>
                                          </p:spTgt>
                                        </p:tgtEl>
                                        <p:attrNameLst>
                                          <p:attrName>ppt_y</p:attrName>
                                        </p:attrNameLst>
                                      </p:cBhvr>
                                      <p:tavLst>
                                        <p:tav tm="0">
                                          <p:val>
                                            <p:strVal val="#ppt_y"/>
                                          </p:val>
                                        </p:tav>
                                        <p:tav tm="100000">
                                          <p:val>
                                            <p:strVal val="#ppt_y"/>
                                          </p:val>
                                        </p:tav>
                                      </p:tavLst>
                                    </p:anim>
                                    <p:anim calcmode="lin" valueType="num">
                                      <p:cBhvr>
                                        <p:cTn id="42" dur="500" fill="hold"/>
                                        <p:tgtEl>
                                          <p:spTgt spid="3">
                                            <p:graphicEl>
                                              <a:dgm id="{2D7E938E-03E0-495D-A917-2A92D2EA47B0}"/>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2D7E938E-03E0-495D-A917-2A92D2EA47B0}"/>
                                            </p:graphicEl>
                                          </p:spTgt>
                                        </p:tgtEl>
                                        <p:attrNameLst>
                                          <p:attrName>ppt_h</p:attrName>
                                        </p:attrNameLst>
                                      </p:cBhvr>
                                      <p:tavLst>
                                        <p:tav tm="0">
                                          <p:val>
                                            <p:strVal val="#ppt_h"/>
                                          </p:val>
                                        </p:tav>
                                        <p:tav tm="100000">
                                          <p:val>
                                            <p:strVal val="#ppt_h"/>
                                          </p:val>
                                        </p:tav>
                                      </p:tavLst>
                                    </p:anim>
                                  </p:childTnLst>
                                </p:cTn>
                              </p:par>
                              <p:par>
                                <p:cTn id="44" presetID="17" presetClass="entr" presetSubtype="8" fill="hold" grpId="0" nodeType="withEffect">
                                  <p:stCondLst>
                                    <p:cond delay="0"/>
                                  </p:stCondLst>
                                  <p:childTnLst>
                                    <p:set>
                                      <p:cBhvr>
                                        <p:cTn id="45" dur="1" fill="hold">
                                          <p:stCondLst>
                                            <p:cond delay="0"/>
                                          </p:stCondLst>
                                        </p:cTn>
                                        <p:tgtEl>
                                          <p:spTgt spid="3">
                                            <p:graphicEl>
                                              <a:dgm id="{745B370A-F306-42B1-9F85-CFF8054C99EA}"/>
                                            </p:graphicEl>
                                          </p:spTgt>
                                        </p:tgtEl>
                                        <p:attrNameLst>
                                          <p:attrName>style.visibility</p:attrName>
                                        </p:attrNameLst>
                                      </p:cBhvr>
                                      <p:to>
                                        <p:strVal val="visible"/>
                                      </p:to>
                                    </p:set>
                                    <p:anim calcmode="lin" valueType="num">
                                      <p:cBhvr>
                                        <p:cTn id="46" dur="500" fill="hold"/>
                                        <p:tgtEl>
                                          <p:spTgt spid="3">
                                            <p:graphicEl>
                                              <a:dgm id="{745B370A-F306-42B1-9F85-CFF8054C99EA}"/>
                                            </p:graphicEl>
                                          </p:spTgt>
                                        </p:tgtEl>
                                        <p:attrNameLst>
                                          <p:attrName>ppt_x</p:attrName>
                                        </p:attrNameLst>
                                      </p:cBhvr>
                                      <p:tavLst>
                                        <p:tav tm="0">
                                          <p:val>
                                            <p:strVal val="#ppt_x-#ppt_w/2"/>
                                          </p:val>
                                        </p:tav>
                                        <p:tav tm="100000">
                                          <p:val>
                                            <p:strVal val="#ppt_x"/>
                                          </p:val>
                                        </p:tav>
                                      </p:tavLst>
                                    </p:anim>
                                    <p:anim calcmode="lin" valueType="num">
                                      <p:cBhvr>
                                        <p:cTn id="47" dur="500" fill="hold"/>
                                        <p:tgtEl>
                                          <p:spTgt spid="3">
                                            <p:graphicEl>
                                              <a:dgm id="{745B370A-F306-42B1-9F85-CFF8054C99EA}"/>
                                            </p:graphicEl>
                                          </p:spTgt>
                                        </p:tgtEl>
                                        <p:attrNameLst>
                                          <p:attrName>ppt_y</p:attrName>
                                        </p:attrNameLst>
                                      </p:cBhvr>
                                      <p:tavLst>
                                        <p:tav tm="0">
                                          <p:val>
                                            <p:strVal val="#ppt_y"/>
                                          </p:val>
                                        </p:tav>
                                        <p:tav tm="100000">
                                          <p:val>
                                            <p:strVal val="#ppt_y"/>
                                          </p:val>
                                        </p:tav>
                                      </p:tavLst>
                                    </p:anim>
                                    <p:anim calcmode="lin" valueType="num">
                                      <p:cBhvr>
                                        <p:cTn id="48" dur="500" fill="hold"/>
                                        <p:tgtEl>
                                          <p:spTgt spid="3">
                                            <p:graphicEl>
                                              <a:dgm id="{745B370A-F306-42B1-9F85-CFF8054C99EA}"/>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745B370A-F306-42B1-9F85-CFF8054C99EA}"/>
                                            </p:graphicEl>
                                          </p:spTgt>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8" fill="hold" grpId="0" nodeType="clickEffect">
                                  <p:stCondLst>
                                    <p:cond delay="0"/>
                                  </p:stCondLst>
                                  <p:childTnLst>
                                    <p:set>
                                      <p:cBhvr>
                                        <p:cTn id="53" dur="1" fill="hold">
                                          <p:stCondLst>
                                            <p:cond delay="0"/>
                                          </p:stCondLst>
                                        </p:cTn>
                                        <p:tgtEl>
                                          <p:spTgt spid="3">
                                            <p:graphicEl>
                                              <a:dgm id="{72839702-2278-462E-8C15-A2609EA74D53}"/>
                                            </p:graphicEl>
                                          </p:spTgt>
                                        </p:tgtEl>
                                        <p:attrNameLst>
                                          <p:attrName>style.visibility</p:attrName>
                                        </p:attrNameLst>
                                      </p:cBhvr>
                                      <p:to>
                                        <p:strVal val="visible"/>
                                      </p:to>
                                    </p:set>
                                    <p:anim calcmode="lin" valueType="num">
                                      <p:cBhvr>
                                        <p:cTn id="54" dur="500" fill="hold"/>
                                        <p:tgtEl>
                                          <p:spTgt spid="3">
                                            <p:graphicEl>
                                              <a:dgm id="{72839702-2278-462E-8C15-A2609EA74D53}"/>
                                            </p:graphicEl>
                                          </p:spTgt>
                                        </p:tgtEl>
                                        <p:attrNameLst>
                                          <p:attrName>ppt_x</p:attrName>
                                        </p:attrNameLst>
                                      </p:cBhvr>
                                      <p:tavLst>
                                        <p:tav tm="0">
                                          <p:val>
                                            <p:strVal val="#ppt_x-#ppt_w/2"/>
                                          </p:val>
                                        </p:tav>
                                        <p:tav tm="100000">
                                          <p:val>
                                            <p:strVal val="#ppt_x"/>
                                          </p:val>
                                        </p:tav>
                                      </p:tavLst>
                                    </p:anim>
                                    <p:anim calcmode="lin" valueType="num">
                                      <p:cBhvr>
                                        <p:cTn id="55" dur="500" fill="hold"/>
                                        <p:tgtEl>
                                          <p:spTgt spid="3">
                                            <p:graphicEl>
                                              <a:dgm id="{72839702-2278-462E-8C15-A2609EA74D53}"/>
                                            </p:graphicEl>
                                          </p:spTgt>
                                        </p:tgtEl>
                                        <p:attrNameLst>
                                          <p:attrName>ppt_y</p:attrName>
                                        </p:attrNameLst>
                                      </p:cBhvr>
                                      <p:tavLst>
                                        <p:tav tm="0">
                                          <p:val>
                                            <p:strVal val="#ppt_y"/>
                                          </p:val>
                                        </p:tav>
                                        <p:tav tm="100000">
                                          <p:val>
                                            <p:strVal val="#ppt_y"/>
                                          </p:val>
                                        </p:tav>
                                      </p:tavLst>
                                    </p:anim>
                                    <p:anim calcmode="lin" valueType="num">
                                      <p:cBhvr>
                                        <p:cTn id="56" dur="500" fill="hold"/>
                                        <p:tgtEl>
                                          <p:spTgt spid="3">
                                            <p:graphicEl>
                                              <a:dgm id="{72839702-2278-462E-8C15-A2609EA74D53}"/>
                                            </p:graphicEl>
                                          </p:spTgt>
                                        </p:tgtEl>
                                        <p:attrNameLst>
                                          <p:attrName>ppt_w</p:attrName>
                                        </p:attrNameLst>
                                      </p:cBhvr>
                                      <p:tavLst>
                                        <p:tav tm="0">
                                          <p:val>
                                            <p:fltVal val="0"/>
                                          </p:val>
                                        </p:tav>
                                        <p:tav tm="100000">
                                          <p:val>
                                            <p:strVal val="#ppt_w"/>
                                          </p:val>
                                        </p:tav>
                                      </p:tavLst>
                                    </p:anim>
                                    <p:anim calcmode="lin" valueType="num">
                                      <p:cBhvr>
                                        <p:cTn id="57" dur="500" fill="hold"/>
                                        <p:tgtEl>
                                          <p:spTgt spid="3">
                                            <p:graphicEl>
                                              <a:dgm id="{72839702-2278-462E-8C15-A2609EA74D53}"/>
                                            </p:graphicEl>
                                          </p:spTgt>
                                        </p:tgtEl>
                                        <p:attrNameLst>
                                          <p:attrName>ppt_h</p:attrName>
                                        </p:attrNameLst>
                                      </p:cBhvr>
                                      <p:tavLst>
                                        <p:tav tm="0">
                                          <p:val>
                                            <p:strVal val="#ppt_h"/>
                                          </p:val>
                                        </p:tav>
                                        <p:tav tm="100000">
                                          <p:val>
                                            <p:strVal val="#ppt_h"/>
                                          </p:val>
                                        </p:tav>
                                      </p:tavLst>
                                    </p:anim>
                                  </p:childTnLst>
                                </p:cTn>
                              </p:par>
                              <p:par>
                                <p:cTn id="58" presetID="17" presetClass="entr" presetSubtype="8" fill="hold" grpId="0" nodeType="withEffect">
                                  <p:stCondLst>
                                    <p:cond delay="0"/>
                                  </p:stCondLst>
                                  <p:childTnLst>
                                    <p:set>
                                      <p:cBhvr>
                                        <p:cTn id="59" dur="1" fill="hold">
                                          <p:stCondLst>
                                            <p:cond delay="0"/>
                                          </p:stCondLst>
                                        </p:cTn>
                                        <p:tgtEl>
                                          <p:spTgt spid="3">
                                            <p:graphicEl>
                                              <a:dgm id="{5D25A31A-D90A-4F76-AAC1-EB2B5794E37A}"/>
                                            </p:graphicEl>
                                          </p:spTgt>
                                        </p:tgtEl>
                                        <p:attrNameLst>
                                          <p:attrName>style.visibility</p:attrName>
                                        </p:attrNameLst>
                                      </p:cBhvr>
                                      <p:to>
                                        <p:strVal val="visible"/>
                                      </p:to>
                                    </p:set>
                                    <p:anim calcmode="lin" valueType="num">
                                      <p:cBhvr>
                                        <p:cTn id="60" dur="500" fill="hold"/>
                                        <p:tgtEl>
                                          <p:spTgt spid="3">
                                            <p:graphicEl>
                                              <a:dgm id="{5D25A31A-D90A-4F76-AAC1-EB2B5794E37A}"/>
                                            </p:graphicEl>
                                          </p:spTgt>
                                        </p:tgtEl>
                                        <p:attrNameLst>
                                          <p:attrName>ppt_x</p:attrName>
                                        </p:attrNameLst>
                                      </p:cBhvr>
                                      <p:tavLst>
                                        <p:tav tm="0">
                                          <p:val>
                                            <p:strVal val="#ppt_x-#ppt_w/2"/>
                                          </p:val>
                                        </p:tav>
                                        <p:tav tm="100000">
                                          <p:val>
                                            <p:strVal val="#ppt_x"/>
                                          </p:val>
                                        </p:tav>
                                      </p:tavLst>
                                    </p:anim>
                                    <p:anim calcmode="lin" valueType="num">
                                      <p:cBhvr>
                                        <p:cTn id="61" dur="500" fill="hold"/>
                                        <p:tgtEl>
                                          <p:spTgt spid="3">
                                            <p:graphicEl>
                                              <a:dgm id="{5D25A31A-D90A-4F76-AAC1-EB2B5794E37A}"/>
                                            </p:graphicEl>
                                          </p:spTgt>
                                        </p:tgtEl>
                                        <p:attrNameLst>
                                          <p:attrName>ppt_y</p:attrName>
                                        </p:attrNameLst>
                                      </p:cBhvr>
                                      <p:tavLst>
                                        <p:tav tm="0">
                                          <p:val>
                                            <p:strVal val="#ppt_y"/>
                                          </p:val>
                                        </p:tav>
                                        <p:tav tm="100000">
                                          <p:val>
                                            <p:strVal val="#ppt_y"/>
                                          </p:val>
                                        </p:tav>
                                      </p:tavLst>
                                    </p:anim>
                                    <p:anim calcmode="lin" valueType="num">
                                      <p:cBhvr>
                                        <p:cTn id="62" dur="500" fill="hold"/>
                                        <p:tgtEl>
                                          <p:spTgt spid="3">
                                            <p:graphicEl>
                                              <a:dgm id="{5D25A31A-D90A-4F76-AAC1-EB2B5794E37A}"/>
                                            </p:graphicEl>
                                          </p:spTgt>
                                        </p:tgtEl>
                                        <p:attrNameLst>
                                          <p:attrName>ppt_w</p:attrName>
                                        </p:attrNameLst>
                                      </p:cBhvr>
                                      <p:tavLst>
                                        <p:tav tm="0">
                                          <p:val>
                                            <p:fltVal val="0"/>
                                          </p:val>
                                        </p:tav>
                                        <p:tav tm="100000">
                                          <p:val>
                                            <p:strVal val="#ppt_w"/>
                                          </p:val>
                                        </p:tav>
                                      </p:tavLst>
                                    </p:anim>
                                    <p:anim calcmode="lin" valueType="num">
                                      <p:cBhvr>
                                        <p:cTn id="63" dur="500" fill="hold"/>
                                        <p:tgtEl>
                                          <p:spTgt spid="3">
                                            <p:graphicEl>
                                              <a:dgm id="{5D25A31A-D90A-4F76-AAC1-EB2B5794E37A}"/>
                                            </p:graphicEl>
                                          </p:spTgt>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7" presetClass="entr" presetSubtype="8" fill="hold" grpId="0" nodeType="clickEffect">
                                  <p:stCondLst>
                                    <p:cond delay="0"/>
                                  </p:stCondLst>
                                  <p:childTnLst>
                                    <p:set>
                                      <p:cBhvr>
                                        <p:cTn id="67" dur="1" fill="hold">
                                          <p:stCondLst>
                                            <p:cond delay="0"/>
                                          </p:stCondLst>
                                        </p:cTn>
                                        <p:tgtEl>
                                          <p:spTgt spid="3">
                                            <p:graphicEl>
                                              <a:dgm id="{D24649E6-0842-420D-B0B2-7F3473DB81B0}"/>
                                            </p:graphicEl>
                                          </p:spTgt>
                                        </p:tgtEl>
                                        <p:attrNameLst>
                                          <p:attrName>style.visibility</p:attrName>
                                        </p:attrNameLst>
                                      </p:cBhvr>
                                      <p:to>
                                        <p:strVal val="visible"/>
                                      </p:to>
                                    </p:set>
                                    <p:anim calcmode="lin" valueType="num">
                                      <p:cBhvr>
                                        <p:cTn id="68" dur="500" fill="hold"/>
                                        <p:tgtEl>
                                          <p:spTgt spid="3">
                                            <p:graphicEl>
                                              <a:dgm id="{D24649E6-0842-420D-B0B2-7F3473DB81B0}"/>
                                            </p:graphicEl>
                                          </p:spTgt>
                                        </p:tgtEl>
                                        <p:attrNameLst>
                                          <p:attrName>ppt_x</p:attrName>
                                        </p:attrNameLst>
                                      </p:cBhvr>
                                      <p:tavLst>
                                        <p:tav tm="0">
                                          <p:val>
                                            <p:strVal val="#ppt_x-#ppt_w/2"/>
                                          </p:val>
                                        </p:tav>
                                        <p:tav tm="100000">
                                          <p:val>
                                            <p:strVal val="#ppt_x"/>
                                          </p:val>
                                        </p:tav>
                                      </p:tavLst>
                                    </p:anim>
                                    <p:anim calcmode="lin" valueType="num">
                                      <p:cBhvr>
                                        <p:cTn id="69" dur="500" fill="hold"/>
                                        <p:tgtEl>
                                          <p:spTgt spid="3">
                                            <p:graphicEl>
                                              <a:dgm id="{D24649E6-0842-420D-B0B2-7F3473DB81B0}"/>
                                            </p:graphicEl>
                                          </p:spTgt>
                                        </p:tgtEl>
                                        <p:attrNameLst>
                                          <p:attrName>ppt_y</p:attrName>
                                        </p:attrNameLst>
                                      </p:cBhvr>
                                      <p:tavLst>
                                        <p:tav tm="0">
                                          <p:val>
                                            <p:strVal val="#ppt_y"/>
                                          </p:val>
                                        </p:tav>
                                        <p:tav tm="100000">
                                          <p:val>
                                            <p:strVal val="#ppt_y"/>
                                          </p:val>
                                        </p:tav>
                                      </p:tavLst>
                                    </p:anim>
                                    <p:anim calcmode="lin" valueType="num">
                                      <p:cBhvr>
                                        <p:cTn id="70" dur="500" fill="hold"/>
                                        <p:tgtEl>
                                          <p:spTgt spid="3">
                                            <p:graphicEl>
                                              <a:dgm id="{D24649E6-0842-420D-B0B2-7F3473DB81B0}"/>
                                            </p:graphicEl>
                                          </p:spTgt>
                                        </p:tgtEl>
                                        <p:attrNameLst>
                                          <p:attrName>ppt_w</p:attrName>
                                        </p:attrNameLst>
                                      </p:cBhvr>
                                      <p:tavLst>
                                        <p:tav tm="0">
                                          <p:val>
                                            <p:fltVal val="0"/>
                                          </p:val>
                                        </p:tav>
                                        <p:tav tm="100000">
                                          <p:val>
                                            <p:strVal val="#ppt_w"/>
                                          </p:val>
                                        </p:tav>
                                      </p:tavLst>
                                    </p:anim>
                                    <p:anim calcmode="lin" valueType="num">
                                      <p:cBhvr>
                                        <p:cTn id="71" dur="500" fill="hold"/>
                                        <p:tgtEl>
                                          <p:spTgt spid="3">
                                            <p:graphicEl>
                                              <a:dgm id="{D24649E6-0842-420D-B0B2-7F3473DB81B0}"/>
                                            </p:graphicEl>
                                          </p:spTgt>
                                        </p:tgtEl>
                                        <p:attrNameLst>
                                          <p:attrName>ppt_h</p:attrName>
                                        </p:attrNameLst>
                                      </p:cBhvr>
                                      <p:tavLst>
                                        <p:tav tm="0">
                                          <p:val>
                                            <p:strVal val="#ppt_h"/>
                                          </p:val>
                                        </p:tav>
                                        <p:tav tm="100000">
                                          <p:val>
                                            <p:strVal val="#ppt_h"/>
                                          </p:val>
                                        </p:tav>
                                      </p:tavLst>
                                    </p:anim>
                                  </p:childTnLst>
                                </p:cTn>
                              </p:par>
                              <p:par>
                                <p:cTn id="72" presetID="17" presetClass="entr" presetSubtype="8" fill="hold" grpId="0" nodeType="withEffect">
                                  <p:stCondLst>
                                    <p:cond delay="0"/>
                                  </p:stCondLst>
                                  <p:childTnLst>
                                    <p:set>
                                      <p:cBhvr>
                                        <p:cTn id="73" dur="1" fill="hold">
                                          <p:stCondLst>
                                            <p:cond delay="0"/>
                                          </p:stCondLst>
                                        </p:cTn>
                                        <p:tgtEl>
                                          <p:spTgt spid="3">
                                            <p:graphicEl>
                                              <a:dgm id="{9F8C13EB-BA57-4100-9223-99E367FCFA9A}"/>
                                            </p:graphicEl>
                                          </p:spTgt>
                                        </p:tgtEl>
                                        <p:attrNameLst>
                                          <p:attrName>style.visibility</p:attrName>
                                        </p:attrNameLst>
                                      </p:cBhvr>
                                      <p:to>
                                        <p:strVal val="visible"/>
                                      </p:to>
                                    </p:set>
                                    <p:anim calcmode="lin" valueType="num">
                                      <p:cBhvr>
                                        <p:cTn id="74" dur="500" fill="hold"/>
                                        <p:tgtEl>
                                          <p:spTgt spid="3">
                                            <p:graphicEl>
                                              <a:dgm id="{9F8C13EB-BA57-4100-9223-99E367FCFA9A}"/>
                                            </p:graphicEl>
                                          </p:spTgt>
                                        </p:tgtEl>
                                        <p:attrNameLst>
                                          <p:attrName>ppt_x</p:attrName>
                                        </p:attrNameLst>
                                      </p:cBhvr>
                                      <p:tavLst>
                                        <p:tav tm="0">
                                          <p:val>
                                            <p:strVal val="#ppt_x-#ppt_w/2"/>
                                          </p:val>
                                        </p:tav>
                                        <p:tav tm="100000">
                                          <p:val>
                                            <p:strVal val="#ppt_x"/>
                                          </p:val>
                                        </p:tav>
                                      </p:tavLst>
                                    </p:anim>
                                    <p:anim calcmode="lin" valueType="num">
                                      <p:cBhvr>
                                        <p:cTn id="75" dur="500" fill="hold"/>
                                        <p:tgtEl>
                                          <p:spTgt spid="3">
                                            <p:graphicEl>
                                              <a:dgm id="{9F8C13EB-BA57-4100-9223-99E367FCFA9A}"/>
                                            </p:graphicEl>
                                          </p:spTgt>
                                        </p:tgtEl>
                                        <p:attrNameLst>
                                          <p:attrName>ppt_y</p:attrName>
                                        </p:attrNameLst>
                                      </p:cBhvr>
                                      <p:tavLst>
                                        <p:tav tm="0">
                                          <p:val>
                                            <p:strVal val="#ppt_y"/>
                                          </p:val>
                                        </p:tav>
                                        <p:tav tm="100000">
                                          <p:val>
                                            <p:strVal val="#ppt_y"/>
                                          </p:val>
                                        </p:tav>
                                      </p:tavLst>
                                    </p:anim>
                                    <p:anim calcmode="lin" valueType="num">
                                      <p:cBhvr>
                                        <p:cTn id="76" dur="500" fill="hold"/>
                                        <p:tgtEl>
                                          <p:spTgt spid="3">
                                            <p:graphicEl>
                                              <a:dgm id="{9F8C13EB-BA57-4100-9223-99E367FCFA9A}"/>
                                            </p:graphicEl>
                                          </p:spTgt>
                                        </p:tgtEl>
                                        <p:attrNameLst>
                                          <p:attrName>ppt_w</p:attrName>
                                        </p:attrNameLst>
                                      </p:cBhvr>
                                      <p:tavLst>
                                        <p:tav tm="0">
                                          <p:val>
                                            <p:fltVal val="0"/>
                                          </p:val>
                                        </p:tav>
                                        <p:tav tm="100000">
                                          <p:val>
                                            <p:strVal val="#ppt_w"/>
                                          </p:val>
                                        </p:tav>
                                      </p:tavLst>
                                    </p:anim>
                                    <p:anim calcmode="lin" valueType="num">
                                      <p:cBhvr>
                                        <p:cTn id="77" dur="500" fill="hold"/>
                                        <p:tgtEl>
                                          <p:spTgt spid="3">
                                            <p:graphicEl>
                                              <a:dgm id="{9F8C13EB-BA57-4100-9223-99E367FCFA9A}"/>
                                            </p:graphicEl>
                                          </p:spTgt>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8" presetClass="entr" presetSubtype="9"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strips(upLeft)">
                                      <p:cBhvr>
                                        <p:cTn id="82" dur="500"/>
                                        <p:tgtEl>
                                          <p:spTgt spid="12"/>
                                        </p:tgtEl>
                                      </p:cBhvr>
                                    </p:animEffect>
                                  </p:childTnLst>
                                </p:cTn>
                              </p:par>
                              <p:par>
                                <p:cTn id="83" presetID="18" presetClass="entr" presetSubtype="3"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strips(upRight)">
                                      <p:cBhvr>
                                        <p:cTn id="85" dur="500"/>
                                        <p:tgtEl>
                                          <p:spTgt spid="10"/>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wipe(left)">
                                      <p:cBhvr>
                                        <p:cTn id="9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3" grpId="0">
        <p:bldSub>
          <a:bldDgm bld="one"/>
        </p:bldSub>
      </p:bldGraphic>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BBAE3E-5F70-4B77-0954-62FC9AB386C6}"/>
              </a:ext>
            </a:extLst>
          </p:cNvPr>
          <p:cNvSpPr txBox="1"/>
          <p:nvPr/>
        </p:nvSpPr>
        <p:spPr>
          <a:xfrm>
            <a:off x="0" y="-72000"/>
            <a:ext cx="9144000" cy="110466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a:ln/>
                <a:solidFill>
                  <a:schemeClr val="accent2">
                    <a:lumMod val="75000"/>
                  </a:schemeClr>
                </a:solidFill>
              </a:rPr>
              <a:t>ADVICE FOR MASTERS</a:t>
            </a:r>
            <a:endParaRPr lang="es-ES" sz="4400" b="1" spc="300" dirty="0">
              <a:ln/>
              <a:solidFill>
                <a:schemeClr val="accent2">
                  <a:lumMod val="75000"/>
                </a:schemeClr>
              </a:solidFill>
            </a:endParaRPr>
          </a:p>
          <a:p>
            <a:pPr algn="ctr">
              <a:lnSpc>
                <a:spcPts val="2500"/>
              </a:lnSpc>
            </a:pPr>
            <a:r>
              <a:rPr lang="es-ES" sz="2800" b="1">
                <a:ln/>
                <a:solidFill>
                  <a:schemeClr val="accent2">
                    <a:lumMod val="75000"/>
                  </a:schemeClr>
                </a:solidFill>
              </a:rPr>
              <a:t>Ephesians 6:9</a:t>
            </a:r>
            <a:endParaRPr lang="es-ES" sz="4400" b="1" dirty="0">
              <a:ln/>
              <a:solidFill>
                <a:schemeClr val="accent2">
                  <a:lumMod val="75000"/>
                </a:schemeClr>
              </a:solidFill>
            </a:endParaRPr>
          </a:p>
        </p:txBody>
      </p:sp>
      <p:sp>
        <p:nvSpPr>
          <p:cNvPr id="4" name="CuadroTexto 3">
            <a:extLst>
              <a:ext uri="{FF2B5EF4-FFF2-40B4-BE49-F238E27FC236}">
                <a16:creationId xmlns:a16="http://schemas.microsoft.com/office/drawing/2014/main" id="{D93C7E43-F9BF-9AE8-A96E-25AA6C7B6F22}"/>
              </a:ext>
            </a:extLst>
          </p:cNvPr>
          <p:cNvSpPr txBox="1"/>
          <p:nvPr/>
        </p:nvSpPr>
        <p:spPr>
          <a:xfrm>
            <a:off x="2643146" y="1104661"/>
            <a:ext cx="6500853" cy="646331"/>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Surprising! Masters must do "the same things" as their (Christian) slaves do to them and not threaten them.</a:t>
            </a:r>
            <a:endParaRPr lang="es-ES" b="1" dirty="0">
              <a:solidFill>
                <a:schemeClr val="bg1"/>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1D0D791A-F660-7D83-E085-79C0612BD54A}"/>
              </a:ext>
            </a:extLst>
          </p:cNvPr>
          <p:cNvGraphicFramePr/>
          <p:nvPr>
            <p:extLst>
              <p:ext uri="{D42A27DB-BD31-4B8C-83A1-F6EECF244321}">
                <p14:modId xmlns:p14="http://schemas.microsoft.com/office/powerpoint/2010/main" val="3811718887"/>
              </p:ext>
            </p:extLst>
          </p:nvPr>
        </p:nvGraphicFramePr>
        <p:xfrm>
          <a:off x="2808746" y="2176935"/>
          <a:ext cx="6224694" cy="161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B8F729D5-E6CD-D110-46E9-F8AD7CEFBA78}"/>
              </a:ext>
            </a:extLst>
          </p:cNvPr>
          <p:cNvSpPr txBox="1"/>
          <p:nvPr/>
        </p:nvSpPr>
        <p:spPr>
          <a:xfrm>
            <a:off x="2643146" y="3859262"/>
            <a:ext cx="6224694" cy="1200329"/>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The only way masters and slaves (bosses and subordinates) can come together and worship in the church is if both act courteously in their relationships, treating each other as Jesus, their Master, treats them.</a:t>
            </a:r>
            <a:endParaRPr lang="es-ES" b="1" dirty="0">
              <a:solidFill>
                <a:schemeClr val="bg1"/>
              </a:solidFill>
              <a:effectLst>
                <a:outerShdw blurRad="38100" dist="38100" dir="2700000" algn="tl">
                  <a:srgbClr val="000000">
                    <a:alpha val="43137"/>
                  </a:srgbClr>
                </a:outerShdw>
              </a:effectLst>
            </a:endParaRPr>
          </a:p>
        </p:txBody>
      </p:sp>
      <p:pic>
        <p:nvPicPr>
          <p:cNvPr id="10" name="Imagen 9" descr="Un grupo de personas de pie&#10;&#10;Descripción generada automáticamente">
            <a:extLst>
              <a:ext uri="{FF2B5EF4-FFF2-40B4-BE49-F238E27FC236}">
                <a16:creationId xmlns:a16="http://schemas.microsoft.com/office/drawing/2014/main" id="{D346CF5C-70D9-E8CA-B55F-0F2BB6C2A85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552"/>
          <a:stretch/>
        </p:blipFill>
        <p:spPr>
          <a:xfrm>
            <a:off x="0" y="867062"/>
            <a:ext cx="2872800" cy="39341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id="{F47B6070-9866-4943-C461-B54E453D871D}"/>
              </a:ext>
            </a:extLst>
          </p:cNvPr>
          <p:cNvSpPr txBox="1"/>
          <p:nvPr/>
        </p:nvSpPr>
        <p:spPr>
          <a:xfrm>
            <a:off x="2643145" y="1750992"/>
            <a:ext cx="6500853" cy="369332"/>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Why does Paul give this advice to masters?</a:t>
            </a:r>
            <a:endParaRPr lang="es-E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97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18" presetClass="entr" presetSubtype="3" fill="hold" grpId="0" nodeType="afterEffect">
                                  <p:stCondLst>
                                    <p:cond delay="0"/>
                                  </p:stCondLst>
                                  <p:childTnLst>
                                    <p:set>
                                      <p:cBhvr>
                                        <p:cTn id="40" dur="1" fill="hold">
                                          <p:stCondLst>
                                            <p:cond delay="0"/>
                                          </p:stCondLst>
                                        </p:cTn>
                                        <p:tgtEl>
                                          <p:spTgt spid="2">
                                            <p:graphicEl>
                                              <a:dgm id="{18A22373-582A-48A5-B0C9-ECF73DF6FB11}"/>
                                            </p:graphicEl>
                                          </p:spTgt>
                                        </p:tgtEl>
                                        <p:attrNameLst>
                                          <p:attrName>style.visibility</p:attrName>
                                        </p:attrNameLst>
                                      </p:cBhvr>
                                      <p:to>
                                        <p:strVal val="visible"/>
                                      </p:to>
                                    </p:set>
                                    <p:animEffect transition="in" filter="strips(upRight)">
                                      <p:cBhvr>
                                        <p:cTn id="41" dur="500"/>
                                        <p:tgtEl>
                                          <p:spTgt spid="2">
                                            <p:graphicEl>
                                              <a:dgm id="{18A22373-582A-48A5-B0C9-ECF73DF6FB11}"/>
                                            </p:graphicEl>
                                          </p:spTgt>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265389AB-B25E-42D4-94C2-CF9DFB334AF6}"/>
                                            </p:graphicEl>
                                          </p:spTgt>
                                        </p:tgtEl>
                                        <p:attrNameLst>
                                          <p:attrName>style.visibility</p:attrName>
                                        </p:attrNameLst>
                                      </p:cBhvr>
                                      <p:to>
                                        <p:strVal val="visible"/>
                                      </p:to>
                                    </p:set>
                                    <p:animEffect transition="in" filter="wipe(left)">
                                      <p:cBhvr>
                                        <p:cTn id="45" dur="500"/>
                                        <p:tgtEl>
                                          <p:spTgt spid="2">
                                            <p:graphicEl>
                                              <a:dgm id="{265389AB-B25E-42D4-94C2-CF9DFB334AF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3" fill="hold" grpId="0" nodeType="clickEffect">
                                  <p:stCondLst>
                                    <p:cond delay="0"/>
                                  </p:stCondLst>
                                  <p:childTnLst>
                                    <p:set>
                                      <p:cBhvr>
                                        <p:cTn id="49" dur="1" fill="hold">
                                          <p:stCondLst>
                                            <p:cond delay="0"/>
                                          </p:stCondLst>
                                        </p:cTn>
                                        <p:tgtEl>
                                          <p:spTgt spid="2">
                                            <p:graphicEl>
                                              <a:dgm id="{D3E39B06-96E3-45C9-9D53-37EBB8C37CD7}"/>
                                            </p:graphicEl>
                                          </p:spTgt>
                                        </p:tgtEl>
                                        <p:attrNameLst>
                                          <p:attrName>style.visibility</p:attrName>
                                        </p:attrNameLst>
                                      </p:cBhvr>
                                      <p:to>
                                        <p:strVal val="visible"/>
                                      </p:to>
                                    </p:set>
                                    <p:animEffect transition="in" filter="strips(upRight)">
                                      <p:cBhvr>
                                        <p:cTn id="50" dur="500"/>
                                        <p:tgtEl>
                                          <p:spTgt spid="2">
                                            <p:graphicEl>
                                              <a:dgm id="{D3E39B06-96E3-45C9-9D53-37EBB8C37CD7}"/>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05308099-7DD0-4E75-87F4-7290224086FC}"/>
                                            </p:graphicEl>
                                          </p:spTgt>
                                        </p:tgtEl>
                                        <p:attrNameLst>
                                          <p:attrName>style.visibility</p:attrName>
                                        </p:attrNameLst>
                                      </p:cBhvr>
                                      <p:to>
                                        <p:strVal val="visible"/>
                                      </p:to>
                                    </p:set>
                                    <p:animEffect transition="in" filter="wipe(left)">
                                      <p:cBhvr>
                                        <p:cTn id="54" dur="500"/>
                                        <p:tgtEl>
                                          <p:spTgt spid="2">
                                            <p:graphicEl>
                                              <a:dgm id="{05308099-7DD0-4E75-87F4-7290224086FC}"/>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E5696D-004D-1EF6-DE1D-07873689E5BF}"/>
              </a:ext>
            </a:extLst>
          </p:cNvPr>
          <p:cNvSpPr txBox="1"/>
          <p:nvPr/>
        </p:nvSpPr>
        <p:spPr>
          <a:xfrm>
            <a:off x="1873759" y="1347769"/>
            <a:ext cx="7060557" cy="3293209"/>
          </a:xfrm>
          <a:prstGeom prst="rect">
            <a:avLst/>
          </a:prstGeom>
          <a:noFill/>
        </p:spPr>
        <p:txBody>
          <a:bodyPr wrap="square">
            <a:spAutoFit/>
          </a:bodyPr>
          <a:lstStyle/>
          <a:p>
            <a:pPr>
              <a:spcBef>
                <a:spcPts val="600"/>
              </a:spcBef>
            </a:pPr>
            <a:r>
              <a:rPr lang="es-ES" sz="2600" b="1">
                <a:latin typeface="Constantia" panose="02030602050306030303" pitchFamily="18" charset="0"/>
              </a:rPr>
              <a:t>“</a:t>
            </a:r>
            <a:r>
              <a:rPr lang="en-US" sz="2600" b="1">
                <a:latin typeface="Constantia" panose="02030602050306030303" pitchFamily="18" charset="0"/>
              </a:rPr>
              <a:t>Christ calls us His servants, if we do what He commands us. There is to every man assigned his particular sphere, place, and work, and God asks no more and no less from the lowliest, as well as the greatest, than that they fulfill their calling. We are not our own property. We have become servants of Christ by grace.</a:t>
            </a:r>
            <a:r>
              <a:rPr lang="es-ES" sz="2600" b="1">
                <a:latin typeface="Constantia" panose="02030602050306030303" pitchFamily="18" charset="0"/>
              </a:rPr>
              <a:t>”</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4464475D-F6A9-461B-509F-A64253619A46}"/>
              </a:ext>
            </a:extLst>
          </p:cNvPr>
          <p:cNvSpPr txBox="1"/>
          <p:nvPr/>
        </p:nvSpPr>
        <p:spPr>
          <a:xfrm>
            <a:off x="5600374" y="4719467"/>
            <a:ext cx="2849370" cy="307777"/>
          </a:xfrm>
          <a:prstGeom prst="rect">
            <a:avLst/>
          </a:prstGeom>
          <a:noFill/>
        </p:spPr>
        <p:txBody>
          <a:bodyPr wrap="none" rtlCol="0">
            <a:spAutoFit/>
          </a:bodyPr>
          <a:lstStyle/>
          <a:p>
            <a:pPr algn="r"/>
            <a:r>
              <a:rPr lang="en-US" sz="1400" b="1"/>
              <a:t>E. G. W. (This Day With God, June 6)</a:t>
            </a:r>
            <a:endParaRPr lang="es-ES" sz="1400" b="1" dirty="0"/>
          </a:p>
        </p:txBody>
      </p:sp>
    </p:spTree>
    <p:extLst>
      <p:ext uri="{BB962C8B-B14F-4D97-AF65-F5344CB8AC3E}">
        <p14:creationId xmlns:p14="http://schemas.microsoft.com/office/powerpoint/2010/main" val="418237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334933" cy="51435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Imagen 3" descr="Un grupo de personas disfrazadas posando&#10;&#10;Descripción generada automáticamente con confianza media">
            <a:extLst>
              <a:ext uri="{FF2B5EF4-FFF2-40B4-BE49-F238E27FC236}">
                <a16:creationId xmlns:a16="http://schemas.microsoft.com/office/drawing/2014/main" id="{63E132E9-AB53-A17C-258D-0103ADC30C5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2"/>
          <a:stretch/>
        </p:blipFill>
        <p:spPr>
          <a:xfrm>
            <a:off x="209358" y="224632"/>
            <a:ext cx="3916219" cy="4694237"/>
          </a:xfrm>
          <a:prstGeom prst="rect">
            <a:avLst/>
          </a:prstGeom>
        </p:spPr>
      </p:pic>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2220" y="2714454"/>
            <a:ext cx="0" cy="24290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Rectangle 10">
            <a:extLst>
              <a:ext uri="{FF2B5EF4-FFF2-40B4-BE49-F238E27FC236}">
                <a16:creationId xmlns:a16="http://schemas.microsoft.com/office/drawing/2014/main" id="{27C8DFBC-4628-EFC4-F2C9-CCF7664B50E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4437019" y="0"/>
            <a:ext cx="4706981" cy="257175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Imagen 6">
            <a:extLst>
              <a:ext uri="{FF2B5EF4-FFF2-40B4-BE49-F238E27FC236}">
                <a16:creationId xmlns:a16="http://schemas.microsoft.com/office/drawing/2014/main" id="{13B8498C-D1CB-A4F5-8CF7-CBE6301FBA52}"/>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134"/>
          <a:stretch/>
        </p:blipFill>
        <p:spPr>
          <a:xfrm>
            <a:off x="4604148" y="142876"/>
            <a:ext cx="4384477" cy="2286000"/>
          </a:xfrm>
          <a:prstGeom prst="rect">
            <a:avLst/>
          </a:prstGeom>
        </p:spPr>
      </p:pic>
      <p:sp>
        <p:nvSpPr>
          <p:cNvPr id="5" name="CuadroTexto 4">
            <a:extLst>
              <a:ext uri="{FF2B5EF4-FFF2-40B4-BE49-F238E27FC236}">
                <a16:creationId xmlns:a16="http://schemas.microsoft.com/office/drawing/2014/main" id="{10FD1323-EE43-BF9E-CA52-813A23F40CF5}"/>
              </a:ext>
            </a:extLst>
          </p:cNvPr>
          <p:cNvSpPr txBox="1"/>
          <p:nvPr/>
        </p:nvSpPr>
        <p:spPr>
          <a:xfrm>
            <a:off x="4437019" y="2724773"/>
            <a:ext cx="4334927" cy="235449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defTabSz="685800"/>
            <a:r>
              <a:rPr lang="es-ES" sz="2100" b="1">
                <a:ln/>
                <a:solidFill>
                  <a:srgbClr val="ED7D31">
                    <a:lumMod val="75000"/>
                  </a:srgbClr>
                </a:solidFill>
                <a:latin typeface="Comic Sans MS" panose="030F0702030302020204" pitchFamily="66" charset="0"/>
              </a:rPr>
              <a:t>“</a:t>
            </a:r>
            <a:r>
              <a:rPr lang="en-US" sz="2100" b="1">
                <a:ln/>
                <a:solidFill>
                  <a:srgbClr val="ED7D31">
                    <a:lumMod val="75000"/>
                  </a:srgbClr>
                </a:solidFill>
                <a:latin typeface="Comic Sans MS" panose="030F0702030302020204" pitchFamily="66" charset="0"/>
              </a:rPr>
              <a:t>And masters, treat your slaves in the same way. Do not threaten them, since you know that he who is both their Master and yours is in heaven, and there is no favoritism with him</a:t>
            </a:r>
            <a:r>
              <a:rPr lang="es-ES" sz="2100" b="1">
                <a:ln/>
                <a:solidFill>
                  <a:srgbClr val="ED7D31">
                    <a:lumMod val="75000"/>
                  </a:srgbClr>
                </a:solidFill>
                <a:latin typeface="Comic Sans MS" panose="030F0702030302020204" pitchFamily="66" charset="0"/>
              </a:rPr>
              <a:t>” </a:t>
            </a:r>
            <a:r>
              <a:rPr lang="es-ES" sz="1350" b="1">
                <a:ln/>
                <a:solidFill>
                  <a:srgbClr val="ED7D31">
                    <a:lumMod val="75000"/>
                  </a:srgbClr>
                </a:solidFill>
                <a:latin typeface="Comic Sans MS" panose="030F0702030302020204" pitchFamily="66" charset="0"/>
              </a:rPr>
              <a:t>(Ephesians 6:9, </a:t>
            </a:r>
            <a:r>
              <a:rPr lang="es-ES" sz="1200" b="1">
                <a:ln/>
                <a:solidFill>
                  <a:srgbClr val="ED7D31">
                    <a:lumMod val="75000"/>
                  </a:srgbClr>
                </a:solidFill>
                <a:latin typeface="Comic Sans MS" panose="030F0702030302020204" pitchFamily="66" charset="0"/>
              </a:rPr>
              <a:t>NIV</a:t>
            </a:r>
            <a:r>
              <a:rPr lang="es-ES" sz="1350" b="1">
                <a:ln/>
                <a:solidFill>
                  <a:srgbClr val="ED7D31">
                    <a:lumMod val="75000"/>
                  </a:srgbClr>
                </a:solidFill>
                <a:latin typeface="Comic Sans MS" panose="030F0702030302020204" pitchFamily="66" charset="0"/>
              </a:rPr>
              <a:t>)</a:t>
            </a:r>
            <a:endParaRPr lang="es-ES" sz="2100" b="1" dirty="0">
              <a:ln/>
              <a:solidFill>
                <a:srgbClr val="ED7D31">
                  <a:lumMod val="75000"/>
                </a:srgbClr>
              </a:solidFill>
              <a:latin typeface="Comic Sans MS" panose="030F0702030302020204" pitchFamily="66" charset="0"/>
            </a:endParaRPr>
          </a:p>
        </p:txBody>
      </p:sp>
    </p:spTree>
    <p:extLst>
      <p:ext uri="{BB962C8B-B14F-4D97-AF65-F5344CB8AC3E}">
        <p14:creationId xmlns:p14="http://schemas.microsoft.com/office/powerpoint/2010/main" val="13294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ADD9F79E-3827-8D94-C1BF-6C3FAEA15E4D}"/>
              </a:ext>
            </a:extLst>
          </p:cNvPr>
          <p:cNvSpPr>
            <a:spLocks noGrp="1" noRot="1" noMove="1" noResize="1" noEditPoints="1" noAdjustHandles="1" noChangeArrowheads="1" noChangeShapeType="1"/>
          </p:cNvSpPr>
          <p:nvPr/>
        </p:nvSpPr>
        <p:spPr>
          <a:xfrm>
            <a:off x="0" y="0"/>
            <a:ext cx="9144000" cy="3001529"/>
          </a:xfrm>
          <a:prstGeom prst="rect">
            <a:avLst/>
          </a:prstGeom>
          <a:blipFill>
            <a:blip r:embed="rId2"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ctángulo 13">
            <a:extLst>
              <a:ext uri="{FF2B5EF4-FFF2-40B4-BE49-F238E27FC236}">
                <a16:creationId xmlns:a16="http://schemas.microsoft.com/office/drawing/2014/main" id="{07D11AA6-D5D9-0BF1-B477-E293DBDCF81F}"/>
              </a:ext>
            </a:extLst>
          </p:cNvPr>
          <p:cNvSpPr>
            <a:spLocks noGrp="1" noRot="1" noMove="1" noResize="1" noEditPoints="1" noAdjustHandles="1" noChangeArrowheads="1" noChangeShapeType="1"/>
          </p:cNvSpPr>
          <p:nvPr/>
        </p:nvSpPr>
        <p:spPr>
          <a:xfrm>
            <a:off x="0" y="3001529"/>
            <a:ext cx="9144000" cy="2141971"/>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F405FAB3-198E-F1C9-F1F5-A072425193B3}"/>
              </a:ext>
            </a:extLst>
          </p:cNvPr>
          <p:cNvCxnSpPr>
            <a:cxnSpLocks noGrp="1" noRot="1" noMove="1" noResize="1" noEditPoints="1" noAdjustHandles="1" noChangeArrowheads="1" noChangeShapeType="1"/>
          </p:cNvCxnSpPr>
          <p:nvPr/>
        </p:nvCxnSpPr>
        <p:spPr>
          <a:xfrm>
            <a:off x="0" y="3001529"/>
            <a:ext cx="9144000" cy="0"/>
          </a:xfrm>
          <a:prstGeom prst="line">
            <a:avLst/>
          </a:prstGeom>
          <a:ln w="76200" cmpd="sng">
            <a:solidFill>
              <a:schemeClr val="accent5">
                <a:lumMod val="75000"/>
              </a:schemeClr>
            </a:solidFill>
            <a:prstDash val="solid"/>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4E2E22C3-E456-F782-663A-770436DFBF0D}"/>
              </a:ext>
            </a:extLst>
          </p:cNvPr>
          <p:cNvSpPr txBox="1"/>
          <p:nvPr/>
        </p:nvSpPr>
        <p:spPr>
          <a:xfrm>
            <a:off x="3520800" y="3083147"/>
            <a:ext cx="5623200" cy="1908215"/>
          </a:xfrm>
          <a:prstGeom prst="rect">
            <a:avLst/>
          </a:prstGeom>
          <a:noFill/>
        </p:spPr>
        <p:txBody>
          <a:bodyPr wrap="square" rtlCol="0">
            <a:spAutoFit/>
            <a:scene3d>
              <a:camera prst="orthographicFront"/>
              <a:lightRig rig="threePt" dir="t"/>
            </a:scene3d>
            <a:sp3d extrusionH="57150">
              <a:bevelT w="38100" h="38100"/>
            </a:sp3d>
          </a:bodyPr>
          <a:lstStyle/>
          <a:p>
            <a:r>
              <a:rPr lang="es-ES" b="1">
                <a:solidFill>
                  <a:srgbClr val="84159B"/>
                </a:solidFill>
              </a:rPr>
              <a:t>Unity across generations:</a:t>
            </a:r>
            <a:endParaRPr lang="es-ES" b="1" dirty="0">
              <a:solidFill>
                <a:srgbClr val="84159B"/>
              </a:solidFill>
            </a:endParaRPr>
          </a:p>
          <a:p>
            <a:r>
              <a:rPr lang="es-ES" b="1"/>
              <a:t>	</a:t>
            </a:r>
            <a:r>
              <a:rPr lang="en-US" b="1"/>
              <a:t>Advice for children. Ephesians 6:1-3</a:t>
            </a:r>
            <a:endParaRPr lang="es-ES" b="1" dirty="0"/>
          </a:p>
          <a:p>
            <a:r>
              <a:rPr lang="es-ES" b="1"/>
              <a:t>	</a:t>
            </a:r>
            <a:r>
              <a:rPr lang="en-US" b="1"/>
              <a:t>Advice for parents. Ephesians 6:4</a:t>
            </a:r>
            <a:endParaRPr lang="es-ES" b="1" dirty="0"/>
          </a:p>
          <a:p>
            <a:pPr>
              <a:spcBef>
                <a:spcPts val="1200"/>
              </a:spcBef>
            </a:pPr>
            <a:r>
              <a:rPr lang="es-ES" b="1">
                <a:solidFill>
                  <a:srgbClr val="004BE4"/>
                </a:solidFill>
              </a:rPr>
              <a:t>Unity across hierarchies:</a:t>
            </a:r>
            <a:endParaRPr lang="es-ES" b="1" dirty="0">
              <a:solidFill>
                <a:srgbClr val="004BE4"/>
              </a:solidFill>
            </a:endParaRPr>
          </a:p>
          <a:p>
            <a:r>
              <a:rPr lang="es-ES" b="1"/>
              <a:t>	Advice for slaves. Ephesians 6:5-8</a:t>
            </a:r>
            <a:endParaRPr lang="es-ES" b="1" dirty="0"/>
          </a:p>
          <a:p>
            <a:r>
              <a:rPr lang="es-ES" b="1"/>
              <a:t>	</a:t>
            </a:r>
            <a:r>
              <a:rPr lang="en-US" b="1"/>
              <a:t>Advice for masters. Ephesians 6:9</a:t>
            </a:r>
            <a:endParaRPr lang="es-ES" b="1" dirty="0"/>
          </a:p>
        </p:txBody>
      </p:sp>
      <p:sp>
        <p:nvSpPr>
          <p:cNvPr id="3" name="CuadroTexto 2">
            <a:extLst>
              <a:ext uri="{FF2B5EF4-FFF2-40B4-BE49-F238E27FC236}">
                <a16:creationId xmlns:a16="http://schemas.microsoft.com/office/drawing/2014/main" id="{7857117A-7F86-7523-15D8-B93BE55F6C1B}"/>
              </a:ext>
            </a:extLst>
          </p:cNvPr>
          <p:cNvSpPr txBox="1"/>
          <p:nvPr/>
        </p:nvSpPr>
        <p:spPr>
          <a:xfrm>
            <a:off x="94826" y="6938"/>
            <a:ext cx="4697786" cy="1477328"/>
          </a:xfrm>
          <a:prstGeom prst="rect">
            <a:avLst/>
          </a:prstGeom>
          <a:noFill/>
        </p:spPr>
        <p:txBody>
          <a:bodyPr wrap="square" rtlCol="0">
            <a:spAutoFit/>
          </a:bodyPr>
          <a:lstStyle/>
          <a:p>
            <a:pPr>
              <a:spcBef>
                <a:spcPts val="600"/>
              </a:spcBef>
            </a:pPr>
            <a:r>
              <a:rPr lang="en-US" b="1"/>
              <a:t>Paul concludes his advice on maintaining unity in the church by addressing relationships among members who, in their personal lives, have authority over other members or are subordinate to them (Ephesians 6:1-9).</a:t>
            </a:r>
            <a:endParaRPr lang="es-ES" b="1" dirty="0"/>
          </a:p>
        </p:txBody>
      </p:sp>
      <p:pic>
        <p:nvPicPr>
          <p:cNvPr id="9" name="Imagen 8" descr="Imagen que contiene hombre, grupo, tabla, gente&#10;&#10;Descripción generada automáticamente">
            <a:extLst>
              <a:ext uri="{FF2B5EF4-FFF2-40B4-BE49-F238E27FC236}">
                <a16:creationId xmlns:a16="http://schemas.microsoft.com/office/drawing/2014/main" id="{E04F5A63-668E-7978-18A3-5D1D0F7040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1"/>
          <a:stretch/>
        </p:blipFill>
        <p:spPr>
          <a:xfrm>
            <a:off x="4994998" y="107075"/>
            <a:ext cx="3999175" cy="2720716"/>
          </a:xfrm>
          <a:prstGeom prst="roundRect">
            <a:avLst>
              <a:gd name="adj" fmla="val 4167"/>
            </a:avLst>
          </a:prstGeom>
          <a:solidFill>
            <a:srgbClr val="FFFFFF"/>
          </a:solidFill>
          <a:ln w="76200" cap="sq">
            <a:solidFill>
              <a:srgbClr val="84159B"/>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a:extLst>
              <a:ext uri="{FF2B5EF4-FFF2-40B4-BE49-F238E27FC236}">
                <a16:creationId xmlns:a16="http://schemas.microsoft.com/office/drawing/2014/main" id="{D39147DD-B0EA-CF1E-4B37-A1E4EE4900A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826" y="3132806"/>
            <a:ext cx="2594650" cy="1908215"/>
          </a:xfrm>
          <a:prstGeom prst="roundRect">
            <a:avLst>
              <a:gd name="adj" fmla="val 4167"/>
            </a:avLst>
          </a:prstGeom>
          <a:solidFill>
            <a:srgbClr val="FFFFFF"/>
          </a:solidFill>
          <a:ln w="76200" cap="sq">
            <a:solidFill>
              <a:srgbClr val="004BE4"/>
            </a:solidFill>
            <a:miter lim="800000"/>
          </a:ln>
          <a:effectLst/>
          <a:scene3d>
            <a:camera prst="orthographicFront"/>
            <a:lightRig rig="threePt" dir="t">
              <a:rot lat="0" lon="0" rev="2700000"/>
            </a:lightRig>
          </a:scene3d>
          <a:sp3d contourW="6350">
            <a:bevelT h="38100"/>
            <a:contourClr>
              <a:srgbClr val="C0C0C0"/>
            </a:contourClr>
          </a:sp3d>
        </p:spPr>
      </p:pic>
      <p:pic>
        <p:nvPicPr>
          <p:cNvPr id="20" name="Imagen 19" descr="Forma, Círculo&#10;&#10;Descripción generada automáticamente">
            <a:extLst>
              <a:ext uri="{FF2B5EF4-FFF2-40B4-BE49-F238E27FC236}">
                <a16:creationId xmlns:a16="http://schemas.microsoft.com/office/drawing/2014/main" id="{36DA34A1-DF44-C874-CD4D-683E00AABA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58748" y="4117543"/>
            <a:ext cx="240283" cy="240685"/>
          </a:xfrm>
          <a:prstGeom prst="rect">
            <a:avLst/>
          </a:prstGeom>
          <a:effectLst>
            <a:outerShdw blurRad="63500" sx="102000" sy="102000" algn="ctr" rotWithShape="0">
              <a:prstClr val="black">
                <a:alpha val="40000"/>
              </a:prstClr>
            </a:outerShdw>
          </a:effectLst>
        </p:spPr>
      </p:pic>
      <p:pic>
        <p:nvPicPr>
          <p:cNvPr id="21" name="Imagen 20" descr="Una bola blanca en fondo negro&#10;&#10;Descripción generada automáticamente con confianza baja">
            <a:extLst>
              <a:ext uri="{FF2B5EF4-FFF2-40B4-BE49-F238E27FC236}">
                <a16:creationId xmlns:a16="http://schemas.microsoft.com/office/drawing/2014/main" id="{4BA09F80-0052-B5CC-5C4C-02643C46506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158748" y="3154406"/>
            <a:ext cx="240283" cy="240685"/>
          </a:xfrm>
          <a:prstGeom prst="rect">
            <a:avLst/>
          </a:prstGeom>
          <a:effectLst>
            <a:outerShdw blurRad="63500" sx="102000" sy="102000" algn="ctr" rotWithShape="0">
              <a:prstClr val="black">
                <a:alpha val="40000"/>
              </a:prstClr>
            </a:outerShdw>
          </a:effectLst>
        </p:spPr>
      </p:pic>
      <p:pic>
        <p:nvPicPr>
          <p:cNvPr id="34" name="Imagen 33" descr="Imagen que contiene tarjeta de presentación, paraguas&#10;&#10;Descripción generada automáticamente">
            <a:extLst>
              <a:ext uri="{FF2B5EF4-FFF2-40B4-BE49-F238E27FC236}">
                <a16:creationId xmlns:a16="http://schemas.microsoft.com/office/drawing/2014/main" id="{F80420EC-37D4-062A-6C5C-F1BB1A9757F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93796" y="3381030"/>
            <a:ext cx="419413" cy="339271"/>
          </a:xfrm>
          <a:prstGeom prst="rect">
            <a:avLst/>
          </a:prstGeom>
        </p:spPr>
      </p:pic>
      <p:pic>
        <p:nvPicPr>
          <p:cNvPr id="37" name="Imagen 36" descr="Imagen que contiene tarjeta de presentación&#10;&#10;Descripción generada automáticamente">
            <a:extLst>
              <a:ext uri="{FF2B5EF4-FFF2-40B4-BE49-F238E27FC236}">
                <a16:creationId xmlns:a16="http://schemas.microsoft.com/office/drawing/2014/main" id="{F0DF9966-FECE-76D1-7CD9-F9C19AB1865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93796" y="4348231"/>
            <a:ext cx="419413" cy="339271"/>
          </a:xfrm>
          <a:prstGeom prst="rect">
            <a:avLst/>
          </a:prstGeom>
        </p:spPr>
      </p:pic>
      <p:pic>
        <p:nvPicPr>
          <p:cNvPr id="38" name="Imagen 37" descr="Imagen que contiene tarjeta de presentación&#10;&#10;Descripción generada automáticamente">
            <a:extLst>
              <a:ext uri="{FF2B5EF4-FFF2-40B4-BE49-F238E27FC236}">
                <a16:creationId xmlns:a16="http://schemas.microsoft.com/office/drawing/2014/main" id="{11AC0BCC-EF36-1BDE-DD9D-8971CDE6F7D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593796" y="4625438"/>
            <a:ext cx="419413" cy="339271"/>
          </a:xfrm>
          <a:prstGeom prst="rect">
            <a:avLst/>
          </a:prstGeom>
        </p:spPr>
      </p:pic>
      <p:pic>
        <p:nvPicPr>
          <p:cNvPr id="39" name="Imagen 38" descr="Imagen que contiene tarjeta de presentación&#10;&#10;Descripción generada automáticamente">
            <a:extLst>
              <a:ext uri="{FF2B5EF4-FFF2-40B4-BE49-F238E27FC236}">
                <a16:creationId xmlns:a16="http://schemas.microsoft.com/office/drawing/2014/main" id="{773BAF35-FB6B-5101-67F1-9F4314CFC7D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593796" y="3661558"/>
            <a:ext cx="419413" cy="339271"/>
          </a:xfrm>
          <a:prstGeom prst="rect">
            <a:avLst/>
          </a:prstGeom>
        </p:spPr>
      </p:pic>
      <p:sp>
        <p:nvSpPr>
          <p:cNvPr id="5" name="CuadroTexto 4">
            <a:extLst>
              <a:ext uri="{FF2B5EF4-FFF2-40B4-BE49-F238E27FC236}">
                <a16:creationId xmlns:a16="http://schemas.microsoft.com/office/drawing/2014/main" id="{21255F74-1979-B1A6-0B93-6CC23C00570C}"/>
              </a:ext>
            </a:extLst>
          </p:cNvPr>
          <p:cNvSpPr txBox="1"/>
          <p:nvPr/>
        </p:nvSpPr>
        <p:spPr>
          <a:xfrm>
            <a:off x="82037" y="1454328"/>
            <a:ext cx="4900173" cy="1477328"/>
          </a:xfrm>
          <a:prstGeom prst="rect">
            <a:avLst/>
          </a:prstGeom>
          <a:noFill/>
        </p:spPr>
        <p:txBody>
          <a:bodyPr wrap="square">
            <a:spAutoFit/>
          </a:bodyPr>
          <a:lstStyle/>
          <a:p>
            <a:pPr lvl="0">
              <a:spcBef>
                <a:spcPts val="600"/>
              </a:spcBef>
              <a:defRPr/>
            </a:pPr>
            <a:r>
              <a:rPr lang="en-US" b="1">
                <a:solidFill>
                  <a:prstClr val="black"/>
                </a:solidFill>
              </a:rPr>
              <a:t>Specifically, he addresses two types of relationships: between parents and children, and between masters and slaves [in modern times, this would be applicable to the hierarchical relationship between bosses and subordinates].</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95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750"/>
                                        <p:tgtEl>
                                          <p:spTgt spid="12"/>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145">
                                          <p:stCondLst>
                                            <p:cond delay="0"/>
                                          </p:stCondLst>
                                        </p:cTn>
                                        <p:tgtEl>
                                          <p:spTgt spid="21"/>
                                        </p:tgtEl>
                                      </p:cBhvr>
                                    </p:animEffect>
                                    <p:anim calcmode="lin" valueType="num">
                                      <p:cBhvr>
                                        <p:cTn id="26"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31" dur="7">
                                          <p:stCondLst>
                                            <p:cond delay="162"/>
                                          </p:stCondLst>
                                        </p:cTn>
                                        <p:tgtEl>
                                          <p:spTgt spid="21"/>
                                        </p:tgtEl>
                                      </p:cBhvr>
                                      <p:to x="100000" y="60000"/>
                                    </p:animScale>
                                    <p:animScale>
                                      <p:cBhvr>
                                        <p:cTn id="32" dur="41" decel="50000">
                                          <p:stCondLst>
                                            <p:cond delay="169"/>
                                          </p:stCondLst>
                                        </p:cTn>
                                        <p:tgtEl>
                                          <p:spTgt spid="21"/>
                                        </p:tgtEl>
                                      </p:cBhvr>
                                      <p:to x="100000" y="100000"/>
                                    </p:animScale>
                                    <p:animScale>
                                      <p:cBhvr>
                                        <p:cTn id="33" dur="7">
                                          <p:stCondLst>
                                            <p:cond delay="328"/>
                                          </p:stCondLst>
                                        </p:cTn>
                                        <p:tgtEl>
                                          <p:spTgt spid="21"/>
                                        </p:tgtEl>
                                      </p:cBhvr>
                                      <p:to x="100000" y="80000"/>
                                    </p:animScale>
                                    <p:animScale>
                                      <p:cBhvr>
                                        <p:cTn id="34" dur="41" decel="50000">
                                          <p:stCondLst>
                                            <p:cond delay="335"/>
                                          </p:stCondLst>
                                        </p:cTn>
                                        <p:tgtEl>
                                          <p:spTgt spid="21"/>
                                        </p:tgtEl>
                                      </p:cBhvr>
                                      <p:to x="100000" y="100000"/>
                                    </p:animScale>
                                    <p:animScale>
                                      <p:cBhvr>
                                        <p:cTn id="35" dur="7">
                                          <p:stCondLst>
                                            <p:cond delay="410"/>
                                          </p:stCondLst>
                                        </p:cTn>
                                        <p:tgtEl>
                                          <p:spTgt spid="21"/>
                                        </p:tgtEl>
                                      </p:cBhvr>
                                      <p:to x="100000" y="90000"/>
                                    </p:animScale>
                                    <p:animScale>
                                      <p:cBhvr>
                                        <p:cTn id="36" dur="41" decel="50000">
                                          <p:stCondLst>
                                            <p:cond delay="417"/>
                                          </p:stCondLst>
                                        </p:cTn>
                                        <p:tgtEl>
                                          <p:spTgt spid="21"/>
                                        </p:tgtEl>
                                      </p:cBhvr>
                                      <p:to x="100000" y="100000"/>
                                    </p:animScale>
                                    <p:animScale>
                                      <p:cBhvr>
                                        <p:cTn id="37" dur="7">
                                          <p:stCondLst>
                                            <p:cond delay="452"/>
                                          </p:stCondLst>
                                        </p:cTn>
                                        <p:tgtEl>
                                          <p:spTgt spid="21"/>
                                        </p:tgtEl>
                                      </p:cBhvr>
                                      <p:to x="100000" y="95000"/>
                                    </p:animScale>
                                    <p:animScale>
                                      <p:cBhvr>
                                        <p:cTn id="38" dur="41" decel="50000">
                                          <p:stCondLst>
                                            <p:cond delay="459"/>
                                          </p:stCondLst>
                                        </p:cTn>
                                        <p:tgtEl>
                                          <p:spTgt spid="21"/>
                                        </p:tgtEl>
                                      </p:cBhvr>
                                      <p:to x="100000" y="100000"/>
                                    </p:animScale>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 calcmode="lin" valueType="num">
                                      <p:cBhvr>
                                        <p:cTn id="48" dur="500" fill="hold"/>
                                        <p:tgtEl>
                                          <p:spTgt spid="34"/>
                                        </p:tgtEl>
                                        <p:attrNameLst>
                                          <p:attrName>style.rotation</p:attrName>
                                        </p:attrNameLst>
                                      </p:cBhvr>
                                      <p:tavLst>
                                        <p:tav tm="0">
                                          <p:val>
                                            <p:fltVal val="90"/>
                                          </p:val>
                                        </p:tav>
                                        <p:tav tm="100000">
                                          <p:val>
                                            <p:fltVal val="0"/>
                                          </p:val>
                                        </p:tav>
                                      </p:tavLst>
                                    </p:anim>
                                    <p:animEffect transition="in" filter="fade">
                                      <p:cBhvr>
                                        <p:cTn id="49" dur="500"/>
                                        <p:tgtEl>
                                          <p:spTgt spid="34"/>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par>
                          <p:cTn id="54" fill="hold">
                            <p:stCondLst>
                              <p:cond delay="2000"/>
                            </p:stCondLst>
                            <p:childTnLst>
                              <p:par>
                                <p:cTn id="55" presetID="31" presetClass="entr" presetSubtype="0"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style.rotation</p:attrName>
                                        </p:attrNameLst>
                                      </p:cBhvr>
                                      <p:tavLst>
                                        <p:tav tm="0">
                                          <p:val>
                                            <p:fltVal val="90"/>
                                          </p:val>
                                        </p:tav>
                                        <p:tav tm="100000">
                                          <p:val>
                                            <p:fltVal val="0"/>
                                          </p:val>
                                        </p:tav>
                                      </p:tavLst>
                                    </p:anim>
                                    <p:animEffect transition="in" filter="fade">
                                      <p:cBhvr>
                                        <p:cTn id="60" dur="500"/>
                                        <p:tgtEl>
                                          <p:spTgt spid="39"/>
                                        </p:tgtEl>
                                      </p:cBhvr>
                                    </p:animEffect>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145">
                                          <p:stCondLst>
                                            <p:cond delay="0"/>
                                          </p:stCondLst>
                                        </p:cTn>
                                        <p:tgtEl>
                                          <p:spTgt spid="20"/>
                                        </p:tgtEl>
                                      </p:cBhvr>
                                    </p:animEffect>
                                    <p:anim calcmode="lin" valueType="num">
                                      <p:cBhvr>
                                        <p:cTn id="70"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75" dur="7">
                                          <p:stCondLst>
                                            <p:cond delay="162"/>
                                          </p:stCondLst>
                                        </p:cTn>
                                        <p:tgtEl>
                                          <p:spTgt spid="20"/>
                                        </p:tgtEl>
                                      </p:cBhvr>
                                      <p:to x="100000" y="60000"/>
                                    </p:animScale>
                                    <p:animScale>
                                      <p:cBhvr>
                                        <p:cTn id="76" dur="41" decel="50000">
                                          <p:stCondLst>
                                            <p:cond delay="169"/>
                                          </p:stCondLst>
                                        </p:cTn>
                                        <p:tgtEl>
                                          <p:spTgt spid="20"/>
                                        </p:tgtEl>
                                      </p:cBhvr>
                                      <p:to x="100000" y="100000"/>
                                    </p:animScale>
                                    <p:animScale>
                                      <p:cBhvr>
                                        <p:cTn id="77" dur="7">
                                          <p:stCondLst>
                                            <p:cond delay="328"/>
                                          </p:stCondLst>
                                        </p:cTn>
                                        <p:tgtEl>
                                          <p:spTgt spid="20"/>
                                        </p:tgtEl>
                                      </p:cBhvr>
                                      <p:to x="100000" y="80000"/>
                                    </p:animScale>
                                    <p:animScale>
                                      <p:cBhvr>
                                        <p:cTn id="78" dur="41" decel="50000">
                                          <p:stCondLst>
                                            <p:cond delay="335"/>
                                          </p:stCondLst>
                                        </p:cTn>
                                        <p:tgtEl>
                                          <p:spTgt spid="20"/>
                                        </p:tgtEl>
                                      </p:cBhvr>
                                      <p:to x="100000" y="100000"/>
                                    </p:animScale>
                                    <p:animScale>
                                      <p:cBhvr>
                                        <p:cTn id="79" dur="7">
                                          <p:stCondLst>
                                            <p:cond delay="410"/>
                                          </p:stCondLst>
                                        </p:cTn>
                                        <p:tgtEl>
                                          <p:spTgt spid="20"/>
                                        </p:tgtEl>
                                      </p:cBhvr>
                                      <p:to x="100000" y="90000"/>
                                    </p:animScale>
                                    <p:animScale>
                                      <p:cBhvr>
                                        <p:cTn id="80" dur="41" decel="50000">
                                          <p:stCondLst>
                                            <p:cond delay="417"/>
                                          </p:stCondLst>
                                        </p:cTn>
                                        <p:tgtEl>
                                          <p:spTgt spid="20"/>
                                        </p:tgtEl>
                                      </p:cBhvr>
                                      <p:to x="100000" y="100000"/>
                                    </p:animScale>
                                    <p:animScale>
                                      <p:cBhvr>
                                        <p:cTn id="81" dur="7">
                                          <p:stCondLst>
                                            <p:cond delay="452"/>
                                          </p:stCondLst>
                                        </p:cTn>
                                        <p:tgtEl>
                                          <p:spTgt spid="20"/>
                                        </p:tgtEl>
                                      </p:cBhvr>
                                      <p:to x="100000" y="95000"/>
                                    </p:animScale>
                                    <p:animScale>
                                      <p:cBhvr>
                                        <p:cTn id="82" dur="41" decel="50000">
                                          <p:stCondLst>
                                            <p:cond delay="459"/>
                                          </p:stCondLst>
                                        </p:cTn>
                                        <p:tgtEl>
                                          <p:spTgt spid="20"/>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3" end="3"/>
                                            </p:txEl>
                                          </p:spTgt>
                                        </p:tgtEl>
                                        <p:attrNameLst>
                                          <p:attrName>style.visibility</p:attrName>
                                        </p:attrNameLst>
                                      </p:cBhvr>
                                      <p:to>
                                        <p:strVal val="visible"/>
                                      </p:to>
                                    </p:set>
                                    <p:animEffect transition="in" filter="wipe(left)">
                                      <p:cBhvr>
                                        <p:cTn id="86" dur="500"/>
                                        <p:tgtEl>
                                          <p:spTgt spid="2">
                                            <p:txEl>
                                              <p:pRg st="3" end="3"/>
                                            </p:txEl>
                                          </p:spTgt>
                                        </p:tgtEl>
                                      </p:cBhvr>
                                    </p:animEffect>
                                  </p:childTnLst>
                                </p:cTn>
                              </p:par>
                            </p:childTnLst>
                          </p:cTn>
                        </p:par>
                        <p:par>
                          <p:cTn id="87" fill="hold">
                            <p:stCondLst>
                              <p:cond delay="1000"/>
                            </p:stCondLst>
                            <p:childTnLst>
                              <p:par>
                                <p:cTn id="88" presetID="31" presetClass="entr" presetSubtype="0" fill="hold" nodeType="after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anim calcmode="lin" valueType="num">
                                      <p:cBhvr>
                                        <p:cTn id="92" dur="500" fill="hold"/>
                                        <p:tgtEl>
                                          <p:spTgt spid="37"/>
                                        </p:tgtEl>
                                        <p:attrNameLst>
                                          <p:attrName>style.rotation</p:attrName>
                                        </p:attrNameLst>
                                      </p:cBhvr>
                                      <p:tavLst>
                                        <p:tav tm="0">
                                          <p:val>
                                            <p:fltVal val="90"/>
                                          </p:val>
                                        </p:tav>
                                        <p:tav tm="100000">
                                          <p:val>
                                            <p:fltVal val="0"/>
                                          </p:val>
                                        </p:tav>
                                      </p:tavLst>
                                    </p:anim>
                                    <p:animEffect transition="in" filter="fade">
                                      <p:cBhvr>
                                        <p:cTn id="93" dur="500"/>
                                        <p:tgtEl>
                                          <p:spTgt spid="3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31" presetClass="entr" presetSubtype="0" fill="hold" nodeType="after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 calcmode="lin" valueType="num">
                                      <p:cBhvr>
                                        <p:cTn id="103" dur="500" fill="hold"/>
                                        <p:tgtEl>
                                          <p:spTgt spid="38"/>
                                        </p:tgtEl>
                                        <p:attrNameLst>
                                          <p:attrName>style.rotation</p:attrName>
                                        </p:attrNameLst>
                                      </p:cBhvr>
                                      <p:tavLst>
                                        <p:tav tm="0">
                                          <p:val>
                                            <p:fltVal val="90"/>
                                          </p:val>
                                        </p:tav>
                                        <p:tav tm="100000">
                                          <p:val>
                                            <p:fltVal val="0"/>
                                          </p:val>
                                        </p:tav>
                                      </p:tavLst>
                                    </p:anim>
                                    <p:animEffect transition="in" filter="fade">
                                      <p:cBhvr>
                                        <p:cTn id="104" dur="500"/>
                                        <p:tgtEl>
                                          <p:spTgt spid="38"/>
                                        </p:tgtEl>
                                      </p:cBhvr>
                                    </p:animEffect>
                                  </p:childTnLst>
                                </p:cTn>
                              </p:par>
                            </p:childTnLst>
                          </p:cTn>
                        </p:par>
                        <p:par>
                          <p:cTn id="105" fill="hold">
                            <p:stCondLst>
                              <p:cond delay="2500"/>
                            </p:stCondLst>
                            <p:childTnLst>
                              <p:par>
                                <p:cTn id="106" presetID="22" presetClass="entr" presetSubtype="8" fill="hold" grpId="0" nodeType="afterEffect">
                                  <p:stCondLst>
                                    <p:cond delay="0"/>
                                  </p:stCondLst>
                                  <p:childTnLst>
                                    <p:set>
                                      <p:cBhvr>
                                        <p:cTn id="107" dur="1" fill="hold">
                                          <p:stCondLst>
                                            <p:cond delay="0"/>
                                          </p:stCondLst>
                                        </p:cTn>
                                        <p:tgtEl>
                                          <p:spTgt spid="2">
                                            <p:txEl>
                                              <p:pRg st="5" end="5"/>
                                            </p:txEl>
                                          </p:spTgt>
                                        </p:tgtEl>
                                        <p:attrNameLst>
                                          <p:attrName>style.visibility</p:attrName>
                                        </p:attrNameLst>
                                      </p:cBhvr>
                                      <p:to>
                                        <p:strVal val="visible"/>
                                      </p:to>
                                    </p:set>
                                    <p:animEffect transition="in" filter="wipe(left)">
                                      <p:cBhvr>
                                        <p:cTn id="10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47CCE7-C9C7-4C2D-8EA7-344E44424F9B}"/>
              </a:ext>
            </a:extLst>
          </p:cNvPr>
          <p:cNvSpPr txBox="1"/>
          <p:nvPr/>
        </p:nvSpPr>
        <p:spPr>
          <a:xfrm rot="276726">
            <a:off x="178934" y="1994508"/>
            <a:ext cx="8786132" cy="1154483"/>
          </a:xfrm>
          <a:prstGeom prst="rect">
            <a:avLst/>
          </a:prstGeom>
          <a:noFill/>
        </p:spPr>
        <p:txBody>
          <a:bodyPr wrap="square">
            <a:prstTxWarp prst="textWave1">
              <a:avLst>
                <a:gd name="adj1" fmla="val 20000"/>
                <a:gd name="adj2" fmla="val 0"/>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a:ln/>
                <a:solidFill>
                  <a:schemeClr val="accent3"/>
                </a:solidFill>
              </a:rPr>
              <a:t>UNITY ACROSS GENERATIONS</a:t>
            </a:r>
            <a:endParaRPr lang="es-ES" sz="4400" b="1" dirty="0">
              <a:ln/>
              <a:solidFill>
                <a:schemeClr val="accent3"/>
              </a:solidFill>
            </a:endParaRPr>
          </a:p>
        </p:txBody>
      </p:sp>
    </p:spTree>
    <p:extLst>
      <p:ext uri="{BB962C8B-B14F-4D97-AF65-F5344CB8AC3E}">
        <p14:creationId xmlns:p14="http://schemas.microsoft.com/office/powerpoint/2010/main" val="2548317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41D3F7-26D1-0C8D-529A-D6F6AC4A07CF}"/>
              </a:ext>
            </a:extLst>
          </p:cNvPr>
          <p:cNvSpPr txBox="1"/>
          <p:nvPr/>
        </p:nvSpPr>
        <p:spPr>
          <a:xfrm>
            <a:off x="0" y="0"/>
            <a:ext cx="9143999" cy="1104661"/>
          </a:xfrm>
          <a:prstGeom prst="rect">
            <a:avLst/>
          </a:prstGeom>
          <a:noFill/>
        </p:spPr>
        <p:txBody>
          <a:bodyPr wrap="square">
            <a:spAutoFit/>
          </a:bodyPr>
          <a:lstStyle/>
          <a:p>
            <a:pPr algn="ctr"/>
            <a:r>
              <a:rPr lang="es-ES" sz="4400" b="1" spc="300">
                <a:ln w="10160">
                  <a:solidFill>
                    <a:schemeClr val="accent5"/>
                  </a:solidFill>
                  <a:prstDash val="solid"/>
                </a:ln>
                <a:solidFill>
                  <a:srgbClr val="FFFFFF"/>
                </a:solidFill>
                <a:effectLst>
                  <a:outerShdw blurRad="38100" dist="22860" dir="5400000" algn="tl" rotWithShape="0">
                    <a:srgbClr val="000000">
                      <a:alpha val="30000"/>
                    </a:srgbClr>
                  </a:outerShdw>
                </a:effectLst>
              </a:rPr>
              <a:t>ADVICE FOR CHILDREN</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lnSpc>
                <a:spcPts val="2500"/>
              </a:lnSpc>
            </a:pPr>
            <a:r>
              <a:rPr lang="es-E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Ephesians 6:1-3</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C1597017-CDAE-39DF-6C5F-1A3857F33E0F}"/>
              </a:ext>
            </a:extLst>
          </p:cNvPr>
          <p:cNvSpPr txBox="1"/>
          <p:nvPr/>
        </p:nvSpPr>
        <p:spPr>
          <a:xfrm>
            <a:off x="2814239" y="1104661"/>
            <a:ext cx="6210880" cy="1200329"/>
          </a:xfrm>
          <a:prstGeom prst="rect">
            <a:avLst/>
          </a:prstGeom>
          <a:noFill/>
        </p:spPr>
        <p:txBody>
          <a:bodyPr wrap="square" rtlCol="0">
            <a:spAutoFit/>
          </a:bodyPr>
          <a:lstStyle/>
          <a:p>
            <a:pPr>
              <a:spcBef>
                <a:spcPts val="600"/>
              </a:spcBef>
            </a:pPr>
            <a:r>
              <a:rPr lang="en-US" b="1"/>
              <a:t>The word "children" (</a:t>
            </a:r>
            <a:r>
              <a:rPr lang="en-US" b="1" i="1"/>
              <a:t>ta tekna</a:t>
            </a:r>
            <a:r>
              <a:rPr lang="en-US" b="1"/>
              <a:t>) includes both sons and daughters, regardless of age. This implies that the advice applies to all those whose parents (or at least one of them) are still alive.</a:t>
            </a:r>
            <a:endParaRPr lang="es-ES" b="1" dirty="0"/>
          </a:p>
        </p:txBody>
      </p:sp>
      <p:pic>
        <p:nvPicPr>
          <p:cNvPr id="6" name="Imagen 5">
            <a:extLst>
              <a:ext uri="{FF2B5EF4-FFF2-40B4-BE49-F238E27FC236}">
                <a16:creationId xmlns:a16="http://schemas.microsoft.com/office/drawing/2014/main" id="{E501DA39-8D55-2465-50D5-AC5DCD1F20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85"/>
          <a:stretch/>
        </p:blipFill>
        <p:spPr>
          <a:xfrm>
            <a:off x="118881" y="3529029"/>
            <a:ext cx="2123092" cy="1319225"/>
          </a:xfrm>
          <a:prstGeom prst="roundRect">
            <a:avLst>
              <a:gd name="adj" fmla="val 0"/>
            </a:avLst>
          </a:prstGeom>
          <a:solidFill>
            <a:srgbClr val="FFFFFF"/>
          </a:solidFill>
          <a:ln w="57150" cap="sq">
            <a:solidFill>
              <a:srgbClr val="A96C44"/>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6FB7584B-99F4-ACD8-9C74-0C215075C7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8881" y="911233"/>
            <a:ext cx="2638449" cy="1319225"/>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29F593B3-2068-6FC3-3D54-E67681C74233}"/>
              </a:ext>
            </a:extLst>
          </p:cNvPr>
          <p:cNvSpPr txBox="1"/>
          <p:nvPr/>
        </p:nvSpPr>
        <p:spPr>
          <a:xfrm>
            <a:off x="118881" y="2279579"/>
            <a:ext cx="6581097" cy="1200329"/>
          </a:xfrm>
          <a:prstGeom prst="rect">
            <a:avLst/>
          </a:prstGeom>
          <a:noFill/>
        </p:spPr>
        <p:txBody>
          <a:bodyPr wrap="square">
            <a:spAutoFit/>
          </a:bodyPr>
          <a:lstStyle/>
          <a:p>
            <a:pPr>
              <a:spcBef>
                <a:spcPts val="600"/>
              </a:spcBef>
            </a:pPr>
            <a:r>
              <a:rPr lang="en-US" b="1"/>
              <a:t>However, when thinking about relationships among church members, Paul likely had teenagers and young people in mind who are already active church members and are also still subordinate to their parents or dependent on them.</a:t>
            </a:r>
            <a:endParaRPr lang="es-ES" b="1" dirty="0"/>
          </a:p>
        </p:txBody>
      </p:sp>
      <p:sp>
        <p:nvSpPr>
          <p:cNvPr id="11" name="CuadroTexto 10">
            <a:extLst>
              <a:ext uri="{FF2B5EF4-FFF2-40B4-BE49-F238E27FC236}">
                <a16:creationId xmlns:a16="http://schemas.microsoft.com/office/drawing/2014/main" id="{264B0C8C-63F8-C7EC-C510-05ADCFD4FA23}"/>
              </a:ext>
            </a:extLst>
          </p:cNvPr>
          <p:cNvSpPr txBox="1"/>
          <p:nvPr/>
        </p:nvSpPr>
        <p:spPr>
          <a:xfrm>
            <a:off x="2309707" y="3383683"/>
            <a:ext cx="4800245" cy="1754326"/>
          </a:xfrm>
          <a:prstGeom prst="rect">
            <a:avLst/>
          </a:prstGeom>
          <a:noFill/>
        </p:spPr>
        <p:txBody>
          <a:bodyPr wrap="square">
            <a:spAutoFit/>
          </a:bodyPr>
          <a:lstStyle/>
          <a:p>
            <a:pPr>
              <a:spcBef>
                <a:spcPts val="600"/>
              </a:spcBef>
            </a:pPr>
            <a:r>
              <a:rPr lang="en-US" b="1"/>
              <a:t>Although in Christ we are all equal, a teenager or young person cannot treat their parents disrespectfully but must obey them, as the fifth commandment states. This obedience is only limited by obedience to Christ and the rest of the Law.</a:t>
            </a:r>
            <a:endParaRPr lang="es-ES" b="1" dirty="0"/>
          </a:p>
        </p:txBody>
      </p:sp>
      <p:grpSp>
        <p:nvGrpSpPr>
          <p:cNvPr id="13" name="Grupo 12">
            <a:extLst>
              <a:ext uri="{FF2B5EF4-FFF2-40B4-BE49-F238E27FC236}">
                <a16:creationId xmlns:a16="http://schemas.microsoft.com/office/drawing/2014/main" id="{9E6E09B1-AF96-2A62-6BF3-82914E622B6F}"/>
              </a:ext>
            </a:extLst>
          </p:cNvPr>
          <p:cNvGrpSpPr/>
          <p:nvPr/>
        </p:nvGrpSpPr>
        <p:grpSpPr>
          <a:xfrm>
            <a:off x="6908352" y="2143679"/>
            <a:ext cx="1908393" cy="2766581"/>
            <a:chOff x="6908352" y="2143679"/>
            <a:chExt cx="1908393" cy="2766581"/>
          </a:xfrm>
        </p:grpSpPr>
        <p:pic>
          <p:nvPicPr>
            <p:cNvPr id="5" name="Imagen 4" descr="Imagen que contiene texto, hombre, viejo, grupo&#10;&#10;Descripción generada automáticamente">
              <a:extLst>
                <a:ext uri="{FF2B5EF4-FFF2-40B4-BE49-F238E27FC236}">
                  <a16:creationId xmlns:a16="http://schemas.microsoft.com/office/drawing/2014/main" id="{A74B2360-EC7D-BA55-4D14-29DCDF90663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8352" y="2211793"/>
              <a:ext cx="1908393" cy="2698467"/>
            </a:xfrm>
            <a:prstGeom prst="rect">
              <a:avLst/>
            </a:prstGeom>
            <a:solidFill>
              <a:srgbClr val="FFFFFF">
                <a:shade val="85000"/>
              </a:srgbClr>
            </a:solidFill>
            <a:ln w="28575" cap="sq">
              <a:solidFill>
                <a:srgbClr val="E7869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CuadroTexto 11">
              <a:extLst>
                <a:ext uri="{FF2B5EF4-FFF2-40B4-BE49-F238E27FC236}">
                  <a16:creationId xmlns:a16="http://schemas.microsoft.com/office/drawing/2014/main" id="{CEF6C901-17BF-567E-C6AA-357296B9C120}"/>
                </a:ext>
              </a:extLst>
            </p:cNvPr>
            <p:cNvSpPr txBox="1"/>
            <p:nvPr/>
          </p:nvSpPr>
          <p:spPr>
            <a:xfrm rot="21299036">
              <a:off x="8137145" y="2143679"/>
              <a:ext cx="505066" cy="366319"/>
            </a:xfrm>
            <a:prstGeom prst="rect">
              <a:avLst/>
            </a:prstGeom>
            <a:noFill/>
          </p:spPr>
          <p:txBody>
            <a:bodyPr wrap="square" rtlCol="0">
              <a:spAutoFit/>
            </a:bodyPr>
            <a:lstStyle/>
            <a:p>
              <a:pPr algn="ctr">
                <a:lnSpc>
                  <a:spcPts val="700"/>
                </a:lnSpc>
              </a:pPr>
              <a:r>
                <a:rPr lang="en-US" sz="800" b="1" dirty="0" err="1">
                  <a:solidFill>
                    <a:schemeClr val="bg1"/>
                  </a:solidFill>
                  <a:effectLst>
                    <a:outerShdw blurRad="38100" dist="38100" dir="2700000" algn="tl">
                      <a:srgbClr val="000000">
                        <a:alpha val="43137"/>
                      </a:srgbClr>
                    </a:outerShdw>
                  </a:effectLst>
                </a:rPr>
                <a:t>Honour</a:t>
              </a:r>
              <a:r>
                <a:rPr lang="en-US" sz="800" b="1" dirty="0">
                  <a:solidFill>
                    <a:schemeClr val="bg1"/>
                  </a:solidFill>
                  <a:effectLst>
                    <a:outerShdw blurRad="38100" dist="38100" dir="2700000" algn="tl">
                      <a:srgbClr val="000000">
                        <a:alpha val="43137"/>
                      </a:srgbClr>
                    </a:outerShdw>
                  </a:effectLst>
                </a:rPr>
                <a:t> thy fathers</a:t>
              </a:r>
              <a:endParaRPr lang="es-ES" sz="8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71105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D37141-4DA7-749E-194F-97FDAC25EA7F}"/>
              </a:ext>
            </a:extLst>
          </p:cNvPr>
          <p:cNvSpPr txBox="1"/>
          <p:nvPr/>
        </p:nvSpPr>
        <p:spPr>
          <a:xfrm>
            <a:off x="0" y="0"/>
            <a:ext cx="9143999" cy="1104661"/>
          </a:xfrm>
          <a:prstGeom prst="rect">
            <a:avLst/>
          </a:prstGeom>
          <a:noFill/>
        </p:spPr>
        <p:txBody>
          <a:bodyPr wrap="square">
            <a:spAutoFit/>
          </a:bodyPr>
          <a:lstStyle/>
          <a:p>
            <a:pPr algn="ctr"/>
            <a:r>
              <a:rPr lang="es-ES" sz="4400" b="1" spc="3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ADVICE FOR PARENTS</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lnSpc>
                <a:spcPts val="2500"/>
              </a:lnSpc>
            </a:pPr>
            <a:r>
              <a:rPr lang="es-ES"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Ephesians 6:4</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47C20DE8-16A4-E35D-2DD9-B788FE0A0ABE}"/>
              </a:ext>
            </a:extLst>
          </p:cNvPr>
          <p:cNvSpPr txBox="1"/>
          <p:nvPr/>
        </p:nvSpPr>
        <p:spPr>
          <a:xfrm>
            <a:off x="1" y="1051207"/>
            <a:ext cx="5891342" cy="646331"/>
          </a:xfrm>
          <a:prstGeom prst="rect">
            <a:avLst/>
          </a:prstGeom>
          <a:noFill/>
        </p:spPr>
        <p:txBody>
          <a:bodyPr wrap="square" rtlCol="0">
            <a:spAutoFit/>
          </a:bodyPr>
          <a:lstStyle/>
          <a:p>
            <a:pPr>
              <a:spcBef>
                <a:spcPts val="600"/>
              </a:spcBef>
            </a:pPr>
            <a:r>
              <a:rPr lang="en-US" b="1"/>
              <a:t>The obligatory obedience of children places parents in a position where they can potentially abuse their power.</a:t>
            </a:r>
            <a:endParaRPr lang="es-ES" b="1" dirty="0"/>
          </a:p>
        </p:txBody>
      </p:sp>
      <p:pic>
        <p:nvPicPr>
          <p:cNvPr id="2" name="Imagen 1">
            <a:extLst>
              <a:ext uri="{FF2B5EF4-FFF2-40B4-BE49-F238E27FC236}">
                <a16:creationId xmlns:a16="http://schemas.microsoft.com/office/drawing/2014/main" id="{AC4705ED-9EC0-C8D3-ACBA-F1EAD88CE774}"/>
              </a:ext>
            </a:extLst>
          </p:cNvPr>
          <p:cNvPicPr>
            <a:picLocks noChangeAspect="1"/>
          </p:cNvPicPr>
          <p:nvPr/>
        </p:nvPicPr>
        <p:blipFill>
          <a:blip r:embed="rId3"/>
          <a:stretch>
            <a:fillRect/>
          </a:stretch>
        </p:blipFill>
        <p:spPr>
          <a:xfrm>
            <a:off x="5891343" y="1229648"/>
            <a:ext cx="3050283" cy="2034539"/>
          </a:xfrm>
          <a:prstGeom prst="rect">
            <a:avLst/>
          </a:prstGeom>
          <a:ln w="76200" cap="sq">
            <a:solidFill>
              <a:srgbClr val="EE6F95"/>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descr="Un grupo de personas sentadas&#10;&#10;Descripción generada automáticamente">
            <a:extLst>
              <a:ext uri="{FF2B5EF4-FFF2-40B4-BE49-F238E27FC236}">
                <a16:creationId xmlns:a16="http://schemas.microsoft.com/office/drawing/2014/main" id="{50757078-83CC-1582-6E33-C9CBC1490B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0857" y="3513420"/>
            <a:ext cx="4441143" cy="1547441"/>
          </a:xfrm>
          <a:prstGeom prst="snip2DiagRect">
            <a:avLst>
              <a:gd name="adj1" fmla="val 17681"/>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49716BF8-0346-D303-C9E4-C809F8C4B6E2}"/>
              </a:ext>
            </a:extLst>
          </p:cNvPr>
          <p:cNvSpPr txBox="1"/>
          <p:nvPr/>
        </p:nvSpPr>
        <p:spPr>
          <a:xfrm>
            <a:off x="0" y="2571750"/>
            <a:ext cx="5891342" cy="923330"/>
          </a:xfrm>
          <a:prstGeom prst="rect">
            <a:avLst/>
          </a:prstGeom>
          <a:noFill/>
        </p:spPr>
        <p:txBody>
          <a:bodyPr wrap="square">
            <a:spAutoFit/>
          </a:bodyPr>
          <a:lstStyle/>
          <a:p>
            <a:pPr>
              <a:spcBef>
                <a:spcPts val="600"/>
              </a:spcBef>
            </a:pPr>
            <a:r>
              <a:rPr lang="en-US" b="1"/>
              <a:t>All discipline, admonition, and instruction should be "in Christ." The purpose of parental authority is to lead the children to the feet of the Savior.</a:t>
            </a:r>
            <a:endParaRPr lang="es-ES" b="1" dirty="0"/>
          </a:p>
        </p:txBody>
      </p:sp>
      <p:sp>
        <p:nvSpPr>
          <p:cNvPr id="10" name="CuadroTexto 9">
            <a:extLst>
              <a:ext uri="{FF2B5EF4-FFF2-40B4-BE49-F238E27FC236}">
                <a16:creationId xmlns:a16="http://schemas.microsoft.com/office/drawing/2014/main" id="{1B1894C0-0ACD-FAFA-1384-C727641464C4}"/>
              </a:ext>
            </a:extLst>
          </p:cNvPr>
          <p:cNvSpPr txBox="1"/>
          <p:nvPr/>
        </p:nvSpPr>
        <p:spPr>
          <a:xfrm>
            <a:off x="-1" y="1700000"/>
            <a:ext cx="5891341" cy="923330"/>
          </a:xfrm>
          <a:prstGeom prst="rect">
            <a:avLst/>
          </a:prstGeom>
          <a:noFill/>
        </p:spPr>
        <p:txBody>
          <a:bodyPr wrap="square">
            <a:spAutoFit/>
          </a:bodyPr>
          <a:lstStyle/>
          <a:p>
            <a:pPr>
              <a:spcBef>
                <a:spcPts val="600"/>
              </a:spcBef>
            </a:pPr>
            <a:r>
              <a:rPr lang="en-US" b="1"/>
              <a:t>Therefore, parents must exercise restraint in their authority. They should not overwhelm their children with severity that leads them to anger.</a:t>
            </a:r>
            <a:endParaRPr lang="es-ES" b="1" dirty="0"/>
          </a:p>
        </p:txBody>
      </p:sp>
      <p:sp>
        <p:nvSpPr>
          <p:cNvPr id="6" name="CuadroTexto 5">
            <a:extLst>
              <a:ext uri="{FF2B5EF4-FFF2-40B4-BE49-F238E27FC236}">
                <a16:creationId xmlns:a16="http://schemas.microsoft.com/office/drawing/2014/main" id="{098A37B8-FB86-C77B-E5E1-2D94E8836573}"/>
              </a:ext>
            </a:extLst>
          </p:cNvPr>
          <p:cNvSpPr txBox="1"/>
          <p:nvPr/>
        </p:nvSpPr>
        <p:spPr>
          <a:xfrm>
            <a:off x="4636801" y="3389174"/>
            <a:ext cx="4507199" cy="1754326"/>
          </a:xfrm>
          <a:prstGeom prst="rect">
            <a:avLst/>
          </a:prstGeom>
          <a:noFill/>
        </p:spPr>
        <p:txBody>
          <a:bodyPr wrap="square">
            <a:spAutoFit/>
          </a:bodyPr>
          <a:lstStyle/>
          <a:p>
            <a:pPr>
              <a:spcBef>
                <a:spcPts val="600"/>
              </a:spcBef>
            </a:pPr>
            <a:r>
              <a:rPr lang="en-US" b="1"/>
              <a:t>Ellen G. White defines this relationship as follows: “Be pleasant in the home. Restrain every word that would arouse unholy temper […] No license is given in God’s Word for parental severity or oppression or for filial disobedience.”</a:t>
            </a:r>
            <a:r>
              <a:rPr lang="es-ES" b="1"/>
              <a:t> </a:t>
            </a:r>
            <a:r>
              <a:rPr lang="es-ES" sz="1400" b="1"/>
              <a:t>(Child Guidance, p. 259)</a:t>
            </a:r>
            <a:endParaRPr lang="es-ES" b="1" dirty="0"/>
          </a:p>
        </p:txBody>
      </p:sp>
    </p:spTree>
    <p:extLst>
      <p:ext uri="{BB962C8B-B14F-4D97-AF65-F5344CB8AC3E}">
        <p14:creationId xmlns:p14="http://schemas.microsoft.com/office/powerpoint/2010/main" val="99437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E5696D-004D-1EF6-DE1D-07873689E5BF}"/>
              </a:ext>
            </a:extLst>
          </p:cNvPr>
          <p:cNvSpPr txBox="1"/>
          <p:nvPr/>
        </p:nvSpPr>
        <p:spPr>
          <a:xfrm>
            <a:off x="636940" y="1021147"/>
            <a:ext cx="7870120" cy="3046988"/>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Children are admonished by the apostle to obey their parents in the Lord, to be helpful and submissive […] How precious is the thought that the youth who strive against sin, who believe, and wait and watch for Christ's appearing, who submit to parental authority, and who love the Lord Jesus, will be among those who love His appearing and who meet Him in peace.</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464475D-F6A9-461B-509F-A64253619A46}"/>
              </a:ext>
            </a:extLst>
          </p:cNvPr>
          <p:cNvSpPr txBox="1"/>
          <p:nvPr/>
        </p:nvSpPr>
        <p:spPr>
          <a:xfrm>
            <a:off x="5497374" y="4070181"/>
            <a:ext cx="2885277" cy="307777"/>
          </a:xfrm>
          <a:prstGeom prst="rect">
            <a:avLst/>
          </a:prstGeom>
          <a:noFill/>
        </p:spPr>
        <p:txBody>
          <a:bodyPr wrap="none" rtlCol="0">
            <a:spAutoFit/>
          </a:bodyPr>
          <a:lstStyle/>
          <a:p>
            <a:pPr algn="r"/>
            <a:r>
              <a:rPr lang="en-US" sz="1400" b="1"/>
              <a:t>E. G. W. (In Heavenly Places, July 28)</a:t>
            </a:r>
            <a:endParaRPr lang="es-ES" sz="1400" b="1" dirty="0"/>
          </a:p>
        </p:txBody>
      </p:sp>
    </p:spTree>
    <p:extLst>
      <p:ext uri="{BB962C8B-B14F-4D97-AF65-F5344CB8AC3E}">
        <p14:creationId xmlns:p14="http://schemas.microsoft.com/office/powerpoint/2010/main" val="41415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47CCE7-C9C7-4C2D-8EA7-344E44424F9B}"/>
              </a:ext>
            </a:extLst>
          </p:cNvPr>
          <p:cNvSpPr txBox="1"/>
          <p:nvPr/>
        </p:nvSpPr>
        <p:spPr>
          <a:xfrm rot="276726">
            <a:off x="178934" y="1863603"/>
            <a:ext cx="8786132" cy="1416293"/>
          </a:xfrm>
          <a:prstGeom prst="rect">
            <a:avLst/>
          </a:prstGeom>
          <a:noFill/>
        </p:spPr>
        <p:txBody>
          <a:bodyPr wrap="square">
            <a:prstTxWarp prst="textWave1">
              <a:avLst>
                <a:gd name="adj1" fmla="val 20000"/>
                <a:gd name="adj2" fmla="val 0"/>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a:ln/>
                <a:solidFill>
                  <a:srgbClr val="2C5A9E"/>
                </a:solidFill>
              </a:rPr>
              <a:t>UNITY ACROSS HIERARCHIES</a:t>
            </a:r>
            <a:endParaRPr lang="es-ES" sz="4400" b="1" dirty="0">
              <a:ln/>
              <a:solidFill>
                <a:srgbClr val="2C5A9E"/>
              </a:solidFill>
            </a:endParaRPr>
          </a:p>
        </p:txBody>
      </p:sp>
    </p:spTree>
    <p:extLst>
      <p:ext uri="{BB962C8B-B14F-4D97-AF65-F5344CB8AC3E}">
        <p14:creationId xmlns:p14="http://schemas.microsoft.com/office/powerpoint/2010/main" val="35292648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06AF88-5548-E4FC-FBF9-016655D2BAF6}"/>
              </a:ext>
            </a:extLst>
          </p:cNvPr>
          <p:cNvSpPr txBox="1"/>
          <p:nvPr/>
        </p:nvSpPr>
        <p:spPr>
          <a:xfrm>
            <a:off x="0" y="-57600"/>
            <a:ext cx="9144000" cy="1104661"/>
          </a:xfrm>
          <a:prstGeom prst="rect">
            <a:avLst/>
          </a:prstGeom>
          <a:noFill/>
        </p:spPr>
        <p:txBody>
          <a:bodyPr wrap="square">
            <a:spAutoFit/>
          </a:bodyPr>
          <a:lstStyle/>
          <a:p>
            <a:pPr algn="ctr"/>
            <a:r>
              <a:rPr lang="es-ES" sz="4400" b="1">
                <a:ln w="9525">
                  <a:solidFill>
                    <a:schemeClr val="bg1"/>
                  </a:solidFill>
                  <a:prstDash val="solid"/>
                </a:ln>
                <a:solidFill>
                  <a:schemeClr val="accent3">
                    <a:lumMod val="75000"/>
                  </a:schemeClr>
                </a:solidFill>
                <a:effectLst>
                  <a:outerShdw blurRad="12700" dist="38100" dir="2700000" algn="tl" rotWithShape="0">
                    <a:schemeClr val="accent1">
                      <a:lumMod val="75000"/>
                    </a:schemeClr>
                  </a:outerShdw>
                </a:effectLst>
              </a:rPr>
              <a:t>ADVICE FOR SLAVES</a:t>
            </a:r>
            <a:endParaRPr lang="es-ES" sz="4400" b="1" dirty="0">
              <a:ln w="9525">
                <a:solidFill>
                  <a:schemeClr val="bg1"/>
                </a:solidFill>
                <a:prstDash val="solid"/>
              </a:ln>
              <a:solidFill>
                <a:schemeClr val="accent3">
                  <a:lumMod val="75000"/>
                </a:schemeClr>
              </a:solidFill>
              <a:effectLst>
                <a:outerShdw blurRad="12700" dist="38100" dir="2700000" algn="tl" rotWithShape="0">
                  <a:schemeClr val="accent1">
                    <a:lumMod val="75000"/>
                  </a:schemeClr>
                </a:outerShdw>
              </a:effectLst>
            </a:endParaRPr>
          </a:p>
          <a:p>
            <a:pPr algn="ctr">
              <a:lnSpc>
                <a:spcPts val="2500"/>
              </a:lnSpc>
            </a:pPr>
            <a:r>
              <a:rPr lang="es-ES" sz="2800" b="1">
                <a:ln w="9525">
                  <a:solidFill>
                    <a:schemeClr val="bg1"/>
                  </a:solidFill>
                  <a:prstDash val="solid"/>
                </a:ln>
                <a:solidFill>
                  <a:schemeClr val="accent3">
                    <a:lumMod val="75000"/>
                  </a:schemeClr>
                </a:solidFill>
                <a:effectLst>
                  <a:outerShdw blurRad="12700" dist="38100" dir="2700000" algn="tl" rotWithShape="0">
                    <a:schemeClr val="accent1">
                      <a:lumMod val="75000"/>
                    </a:schemeClr>
                  </a:outerShdw>
                </a:effectLst>
              </a:rPr>
              <a:t>Ephesians 6:5-8</a:t>
            </a:r>
            <a:endParaRPr lang="es-ES" sz="4400" b="1" dirty="0">
              <a:ln w="9525">
                <a:solidFill>
                  <a:schemeClr val="bg1"/>
                </a:solidFill>
                <a:prstDash val="solid"/>
              </a:ln>
              <a:solidFill>
                <a:schemeClr val="accent3">
                  <a:lumMod val="75000"/>
                </a:schemeClr>
              </a:solidFill>
              <a:effectLst>
                <a:outerShdw blurRad="12700" dist="38100" dir="2700000" algn="tl" rotWithShape="0">
                  <a:schemeClr val="accent1">
                    <a:lumMod val="75000"/>
                  </a:schemeClr>
                </a:outerShdw>
              </a:effectLst>
            </a:endParaRPr>
          </a:p>
        </p:txBody>
      </p:sp>
      <p:sp>
        <p:nvSpPr>
          <p:cNvPr id="4" name="CuadroTexto 3">
            <a:extLst>
              <a:ext uri="{FF2B5EF4-FFF2-40B4-BE49-F238E27FC236}">
                <a16:creationId xmlns:a16="http://schemas.microsoft.com/office/drawing/2014/main" id="{A1C0D7CE-6E79-A66A-CF89-398DD5169116}"/>
              </a:ext>
            </a:extLst>
          </p:cNvPr>
          <p:cNvSpPr txBox="1"/>
          <p:nvPr/>
        </p:nvSpPr>
        <p:spPr>
          <a:xfrm>
            <a:off x="3798281" y="1074206"/>
            <a:ext cx="5345719" cy="646331"/>
          </a:xfrm>
          <a:prstGeom prst="rect">
            <a:avLst/>
          </a:prstGeom>
          <a:noFill/>
        </p:spPr>
        <p:txBody>
          <a:bodyPr wrap="square" rtlCol="0">
            <a:spAutoFit/>
          </a:bodyPr>
          <a:lstStyle/>
          <a:p>
            <a:pPr>
              <a:spcBef>
                <a:spcPts val="600"/>
              </a:spcBef>
            </a:pPr>
            <a:r>
              <a:rPr lang="en-US" b="1">
                <a:solidFill>
                  <a:schemeClr val="bg1"/>
                </a:solidFill>
                <a:effectLst>
                  <a:glow rad="127000">
                    <a:srgbClr val="160215"/>
                  </a:glow>
                  <a:outerShdw blurRad="38100" dist="38100" dir="2700000" algn="tl">
                    <a:srgbClr val="000000">
                      <a:alpha val="43137"/>
                    </a:srgbClr>
                  </a:outerShdw>
                </a:effectLst>
              </a:rPr>
              <a:t>Slaves in the church? Unfortunately, that was a reality in the first-century churches.</a:t>
            </a:r>
            <a:endParaRPr lang="es-ES" b="1" dirty="0">
              <a:solidFill>
                <a:schemeClr val="bg1"/>
              </a:solidFill>
              <a:effectLst>
                <a:glow rad="127000">
                  <a:srgbClr val="160215"/>
                </a:glow>
                <a:outerShdw blurRad="38100" dist="38100" dir="2700000" algn="tl">
                  <a:srgbClr val="000000">
                    <a:alpha val="43137"/>
                  </a:srgbClr>
                </a:outerShdw>
              </a:effectLst>
            </a:endParaRPr>
          </a:p>
        </p:txBody>
      </p:sp>
      <p:pic>
        <p:nvPicPr>
          <p:cNvPr id="2" name="Imagen 1">
            <a:extLst>
              <a:ext uri="{FF2B5EF4-FFF2-40B4-BE49-F238E27FC236}">
                <a16:creationId xmlns:a16="http://schemas.microsoft.com/office/drawing/2014/main" id="{0C2D5AC2-4E29-B0F8-C645-1727410CC9A5}"/>
              </a:ext>
            </a:extLst>
          </p:cNvPr>
          <p:cNvPicPr>
            <a:picLocks noChangeAspect="1"/>
          </p:cNvPicPr>
          <p:nvPr/>
        </p:nvPicPr>
        <p:blipFill>
          <a:blip r:embed="rId3"/>
          <a:stretch>
            <a:fillRect/>
          </a:stretch>
        </p:blipFill>
        <p:spPr>
          <a:xfrm>
            <a:off x="114616" y="1074357"/>
            <a:ext cx="3562084" cy="1855252"/>
          </a:xfrm>
          <a:prstGeom prst="rect">
            <a:avLst/>
          </a:prstGeom>
          <a:ln w="38100" cap="sq">
            <a:solidFill>
              <a:srgbClr val="C3C4B6"/>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grpSp>
        <p:nvGrpSpPr>
          <p:cNvPr id="8" name="Grupo 7">
            <a:extLst>
              <a:ext uri="{FF2B5EF4-FFF2-40B4-BE49-F238E27FC236}">
                <a16:creationId xmlns:a16="http://schemas.microsoft.com/office/drawing/2014/main" id="{EC4886EA-BE0B-53F0-C11C-A186B34A31D5}"/>
              </a:ext>
            </a:extLst>
          </p:cNvPr>
          <p:cNvGrpSpPr/>
          <p:nvPr/>
        </p:nvGrpSpPr>
        <p:grpSpPr>
          <a:xfrm>
            <a:off x="114616" y="3031553"/>
            <a:ext cx="2109371" cy="2000548"/>
            <a:chOff x="172800" y="3031553"/>
            <a:chExt cx="2109371" cy="2000548"/>
          </a:xfrm>
        </p:grpSpPr>
        <p:pic>
          <p:nvPicPr>
            <p:cNvPr id="6" name="Imagen 5" descr="Un par de personas de pie&#10;&#10;Descripción generada automáticamente con confianza baja">
              <a:extLst>
                <a:ext uri="{FF2B5EF4-FFF2-40B4-BE49-F238E27FC236}">
                  <a16:creationId xmlns:a16="http://schemas.microsoft.com/office/drawing/2014/main" id="{48EC0678-4125-DE31-B140-54599567EA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800" y="3044019"/>
              <a:ext cx="2109371" cy="1988082"/>
            </a:xfrm>
            <a:prstGeom prst="round2DiagRect">
              <a:avLst>
                <a:gd name="adj1" fmla="val 16667"/>
                <a:gd name="adj2" fmla="val 0"/>
              </a:avLst>
            </a:prstGeom>
            <a:ln w="28575" cap="sq">
              <a:solidFill>
                <a:schemeClr val="accent1">
                  <a:lumMod val="60000"/>
                  <a:lumOff val="4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B18FFA70-39A0-9649-6AB4-BCC4C0902096}"/>
                </a:ext>
              </a:extLst>
            </p:cNvPr>
            <p:cNvSpPr txBox="1"/>
            <p:nvPr/>
          </p:nvSpPr>
          <p:spPr>
            <a:xfrm>
              <a:off x="887642" y="3031553"/>
              <a:ext cx="1394529" cy="307777"/>
            </a:xfrm>
            <a:prstGeom prst="rect">
              <a:avLst/>
            </a:prstGeom>
            <a:noFill/>
          </p:spPr>
          <p:txBody>
            <a:bodyPr wrap="square" rtlCol="0">
              <a:spAutoFit/>
            </a:bodyPr>
            <a:lstStyle/>
            <a:p>
              <a:pPr algn="ctr"/>
              <a:r>
                <a:rPr lang="es-ES" sz="1400" b="1">
                  <a:solidFill>
                    <a:schemeClr val="bg1"/>
                  </a:solidFill>
                  <a:effectLst>
                    <a:glow rad="76200">
                      <a:schemeClr val="tx1"/>
                    </a:glow>
                    <a:outerShdw blurRad="38100" dist="38100" dir="2700000" algn="tl">
                      <a:srgbClr val="000000">
                        <a:alpha val="43137"/>
                      </a:srgbClr>
                    </a:outerShdw>
                  </a:effectLst>
                </a:rPr>
                <a:t>Philemon </a:t>
              </a:r>
              <a:r>
                <a:rPr lang="es-ES" sz="1400" b="1" dirty="0">
                  <a:solidFill>
                    <a:schemeClr val="bg1"/>
                  </a:solidFill>
                  <a:effectLst>
                    <a:glow rad="76200">
                      <a:schemeClr val="tx1"/>
                    </a:glow>
                    <a:outerShdw blurRad="38100" dist="38100" dir="2700000" algn="tl">
                      <a:srgbClr val="000000">
                        <a:alpha val="43137"/>
                      </a:srgbClr>
                    </a:outerShdw>
                  </a:effectLst>
                </a:rPr>
                <a:t>15-16</a:t>
              </a:r>
            </a:p>
          </p:txBody>
        </p:sp>
      </p:grpSp>
      <p:pic>
        <p:nvPicPr>
          <p:cNvPr id="12" name="Imagen 11" descr="Un hombre con los brazos levantados&#10;&#10;Descripción generada automáticamente con confianza media">
            <a:extLst>
              <a:ext uri="{FF2B5EF4-FFF2-40B4-BE49-F238E27FC236}">
                <a16:creationId xmlns:a16="http://schemas.microsoft.com/office/drawing/2014/main" id="{C5DD0680-8BD6-1ED4-A022-9FDB2F98652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91"/>
          <a:stretch/>
        </p:blipFill>
        <p:spPr>
          <a:xfrm flipH="1">
            <a:off x="2325371" y="3044019"/>
            <a:ext cx="1394529" cy="1988082"/>
          </a:xfrm>
          <a:prstGeom prst="round2DiagRect">
            <a:avLst>
              <a:gd name="adj1" fmla="val 16667"/>
              <a:gd name="adj2" fmla="val 0"/>
            </a:avLst>
          </a:prstGeom>
          <a:ln w="28575" cap="sq">
            <a:solidFill>
              <a:schemeClr val="accent1">
                <a:lumMod val="60000"/>
                <a:lumOff val="40000"/>
              </a:schemeClr>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5D80DE3-55AA-235B-A1D3-4441B6A41223}"/>
              </a:ext>
            </a:extLst>
          </p:cNvPr>
          <p:cNvSpPr txBox="1"/>
          <p:nvPr/>
        </p:nvSpPr>
        <p:spPr>
          <a:xfrm>
            <a:off x="3798280" y="4444359"/>
            <a:ext cx="5345719" cy="646331"/>
          </a:xfrm>
          <a:prstGeom prst="rect">
            <a:avLst/>
          </a:prstGeom>
          <a:noFill/>
        </p:spPr>
        <p:txBody>
          <a:bodyPr wrap="square">
            <a:spAutoFit/>
          </a:bodyPr>
          <a:lstStyle/>
          <a:p>
            <a:pPr>
              <a:spcBef>
                <a:spcPts val="600"/>
              </a:spcBef>
            </a:pPr>
            <a:r>
              <a:rPr lang="en-US" b="1">
                <a:solidFill>
                  <a:schemeClr val="bg1"/>
                </a:solidFill>
                <a:effectLst>
                  <a:glow rad="127000">
                    <a:srgbClr val="160215"/>
                  </a:glow>
                  <a:outerShdw blurRad="38100" dist="38100" dir="2700000" algn="tl">
                    <a:srgbClr val="000000">
                      <a:alpha val="43137"/>
                    </a:srgbClr>
                  </a:outerShdw>
                </a:effectLst>
              </a:rPr>
              <a:t>However, silence was not an option. The master/slave relationship needed to be redefined "in Christ."</a:t>
            </a:r>
            <a:endParaRPr lang="es-ES" b="1" dirty="0">
              <a:solidFill>
                <a:schemeClr val="bg1"/>
              </a:solidFill>
              <a:effectLst>
                <a:glow rad="127000">
                  <a:srgbClr val="160215"/>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1F04FA19-E982-9230-E6FF-1C051DC17046}"/>
              </a:ext>
            </a:extLst>
          </p:cNvPr>
          <p:cNvSpPr txBox="1"/>
          <p:nvPr/>
        </p:nvSpPr>
        <p:spPr>
          <a:xfrm>
            <a:off x="3798279" y="3536419"/>
            <a:ext cx="5345719" cy="923330"/>
          </a:xfrm>
          <a:prstGeom prst="rect">
            <a:avLst/>
          </a:prstGeom>
          <a:noFill/>
        </p:spPr>
        <p:txBody>
          <a:bodyPr wrap="square">
            <a:spAutoFit/>
          </a:bodyPr>
          <a:lstStyle/>
          <a:p>
            <a:pPr>
              <a:spcBef>
                <a:spcPts val="600"/>
              </a:spcBef>
            </a:pPr>
            <a:r>
              <a:rPr lang="en-US" b="1">
                <a:solidFill>
                  <a:schemeClr val="bg1"/>
                </a:solidFill>
                <a:effectLst>
                  <a:glow rad="127000">
                    <a:srgbClr val="160215"/>
                  </a:glow>
                  <a:outerShdw blurRad="38100" dist="38100" dir="2700000" algn="tl">
                    <a:srgbClr val="000000">
                      <a:alpha val="43137"/>
                    </a:srgbClr>
                  </a:outerShdw>
                </a:effectLst>
              </a:rPr>
              <a:t>The church was not called to change the social reality at that moment but to lay the foundation that would eventually end that unjust situation.</a:t>
            </a:r>
            <a:endParaRPr lang="es-ES" b="1" dirty="0">
              <a:solidFill>
                <a:schemeClr val="bg1"/>
              </a:solidFill>
              <a:effectLst>
                <a:glow rad="127000">
                  <a:srgbClr val="160215"/>
                </a:glow>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9D4A1080-1AC3-3588-7507-AB6B153C6CC1}"/>
              </a:ext>
            </a:extLst>
          </p:cNvPr>
          <p:cNvSpPr txBox="1"/>
          <p:nvPr/>
        </p:nvSpPr>
        <p:spPr>
          <a:xfrm>
            <a:off x="3798277" y="2620783"/>
            <a:ext cx="5345719" cy="923330"/>
          </a:xfrm>
          <a:prstGeom prst="rect">
            <a:avLst/>
          </a:prstGeom>
          <a:noFill/>
        </p:spPr>
        <p:txBody>
          <a:bodyPr wrap="square">
            <a:spAutoFit/>
          </a:bodyPr>
          <a:lstStyle/>
          <a:p>
            <a:pPr>
              <a:spcBef>
                <a:spcPts val="600"/>
              </a:spcBef>
            </a:pPr>
            <a:r>
              <a:rPr lang="en-US" b="1">
                <a:solidFill>
                  <a:schemeClr val="bg1"/>
                </a:solidFill>
                <a:effectLst>
                  <a:glow rad="127000">
                    <a:srgbClr val="160215"/>
                  </a:glow>
                  <a:outerShdw blurRad="38100" dist="38100" dir="2700000" algn="tl">
                    <a:srgbClr val="000000">
                      <a:alpha val="43137"/>
                    </a:srgbClr>
                  </a:outerShdw>
                </a:effectLst>
              </a:rPr>
              <a:t>Why didn't Paul ask Christian masters to free their slaves, or slaves to escape from their masters or rebel against them?</a:t>
            </a:r>
            <a:endParaRPr lang="es-ES" b="1" dirty="0">
              <a:solidFill>
                <a:schemeClr val="bg1"/>
              </a:solidFill>
              <a:effectLst>
                <a:glow rad="127000">
                  <a:srgbClr val="160215"/>
                </a:glow>
                <a:outerShdw blurRad="38100" dist="38100" dir="2700000" algn="tl">
                  <a:srgbClr val="000000">
                    <a:alpha val="43137"/>
                  </a:srgbClr>
                </a:outerShdw>
              </a:effectLst>
            </a:endParaRPr>
          </a:p>
        </p:txBody>
      </p:sp>
      <p:sp>
        <p:nvSpPr>
          <p:cNvPr id="16" name="CuadroTexto 15">
            <a:extLst>
              <a:ext uri="{FF2B5EF4-FFF2-40B4-BE49-F238E27FC236}">
                <a16:creationId xmlns:a16="http://schemas.microsoft.com/office/drawing/2014/main" id="{E3129DBD-5F02-7E1E-5D2B-28BEA33639F1}"/>
              </a:ext>
            </a:extLst>
          </p:cNvPr>
          <p:cNvSpPr txBox="1"/>
          <p:nvPr/>
        </p:nvSpPr>
        <p:spPr>
          <a:xfrm>
            <a:off x="3798277" y="1720537"/>
            <a:ext cx="5345719" cy="923330"/>
          </a:xfrm>
          <a:prstGeom prst="rect">
            <a:avLst/>
          </a:prstGeom>
          <a:noFill/>
        </p:spPr>
        <p:txBody>
          <a:bodyPr wrap="square">
            <a:spAutoFit/>
          </a:bodyPr>
          <a:lstStyle/>
          <a:p>
            <a:pPr>
              <a:spcBef>
                <a:spcPts val="600"/>
              </a:spcBef>
            </a:pPr>
            <a:r>
              <a:rPr lang="en-US" b="1">
                <a:solidFill>
                  <a:schemeClr val="bg1"/>
                </a:solidFill>
                <a:effectLst>
                  <a:glow rad="127000">
                    <a:srgbClr val="160215"/>
                  </a:glow>
                  <a:outerShdw blurRad="38100" dist="38100" dir="2700000" algn="tl">
                    <a:srgbClr val="000000">
                      <a:alpha val="43137"/>
                    </a:srgbClr>
                  </a:outerShdw>
                </a:effectLst>
              </a:rPr>
              <a:t>This situation contrasted with the apostle's words: "There is neither [...] slave nor free [...] for you are all one in Christ Jesus" (Galatians 3:28).</a:t>
            </a:r>
            <a:endParaRPr lang="es-ES" b="1" dirty="0">
              <a:solidFill>
                <a:schemeClr val="bg1"/>
              </a:solidFill>
              <a:effectLst>
                <a:glow rad="127000">
                  <a:srgbClr val="160215"/>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76008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14" grpId="0"/>
      <p:bldP spid="16"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429</TotalTime>
  <Words>979</Words>
  <Application>Microsoft Office PowerPoint</Application>
  <PresentationFormat>Presentación en pantalla (16:9)</PresentationFormat>
  <Paragraphs>53</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Constantia</vt:lpstr>
      <vt:lpstr>Calibri Light</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44</cp:revision>
  <dcterms:created xsi:type="dcterms:W3CDTF">2023-08-05T14:24:12Z</dcterms:created>
  <dcterms:modified xsi:type="dcterms:W3CDTF">2023-08-08T14:56:39Z</dcterms:modified>
</cp:coreProperties>
</file>