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3" r:id="rId3"/>
    <p:sldId id="286" r:id="rId4"/>
    <p:sldId id="257" r:id="rId5"/>
    <p:sldId id="258" r:id="rId6"/>
    <p:sldId id="259" r:id="rId7"/>
    <p:sldId id="260" r:id="rId8"/>
    <p:sldId id="261" r:id="rId9"/>
    <p:sldId id="262" r:id="rId10"/>
    <p:sldId id="263" r:id="rId11"/>
    <p:sldId id="264" r:id="rId12"/>
    <p:sldId id="287" r:id="rId13"/>
    <p:sldId id="288" r:id="rId14"/>
    <p:sldId id="266"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E3F"/>
    <a:srgbClr val="16412C"/>
    <a:srgbClr val="0D281B"/>
    <a:srgbClr val="B8EBFC"/>
    <a:srgbClr val="C28361"/>
    <a:srgbClr val="AC430A"/>
    <a:srgbClr val="88523C"/>
    <a:srgbClr val="CB9C89"/>
    <a:srgbClr val="4D2987"/>
    <a:srgbClr val="C2F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901259-7FD0-466A-9D70-10CB87868B9B}"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DA67AE0B-BDF9-4201-924C-C16159922B99}">
      <dgm:prSet custT="1"/>
      <dgm:spPr>
        <a:effectLst>
          <a:outerShdw blurRad="50800" dist="38100" dir="2700000" algn="tl" rotWithShape="0">
            <a:prstClr val="black">
              <a:alpha val="40000"/>
            </a:prstClr>
          </a:outerShdw>
        </a:effectLst>
      </dgm:spPr>
      <dgm:t>
        <a:bodyPr/>
        <a:lstStyle/>
        <a:p>
          <a:r>
            <a:rPr lang="en-US" sz="1800" b="1" dirty="0"/>
            <a:t>He wanted to do them good: We must relate to those in need to understand their needs and know how to help them</a:t>
          </a:r>
          <a:r>
            <a:rPr lang="es-ES" sz="1800" b="1" dirty="0"/>
            <a:t>.</a:t>
          </a:r>
          <a:endParaRPr lang="es-ES" sz="1800" dirty="0"/>
        </a:p>
      </dgm:t>
    </dgm:pt>
    <dgm:pt modelId="{CE64734D-2662-4A47-B7E1-0B0311D3BAAA}" type="parTrans" cxnId="{BD83A954-6C95-4774-8401-248AC2914162}">
      <dgm:prSet/>
      <dgm:spPr/>
      <dgm:t>
        <a:bodyPr/>
        <a:lstStyle/>
        <a:p>
          <a:endParaRPr lang="es-ES" sz="1800"/>
        </a:p>
      </dgm:t>
    </dgm:pt>
    <dgm:pt modelId="{64CD14A7-8BFA-43A3-B3C4-EE86991CD4F9}" type="sibTrans" cxnId="{BD83A954-6C95-4774-8401-248AC2914162}">
      <dgm:prSet/>
      <dgm:spPr/>
      <dgm:t>
        <a:bodyPr/>
        <a:lstStyle/>
        <a:p>
          <a:endParaRPr lang="es-ES" sz="1800"/>
        </a:p>
      </dgm:t>
    </dgm:pt>
    <dgm:pt modelId="{02273792-04FE-4B26-8283-43A644E61E62}">
      <dgm:prSet custT="1"/>
      <dgm:spPr>
        <a:effectLst>
          <a:outerShdw blurRad="50800" dist="38100" dir="2700000" algn="tl" rotWithShape="0">
            <a:prstClr val="black">
              <a:alpha val="40000"/>
            </a:prstClr>
          </a:outerShdw>
        </a:effectLst>
      </dgm:spPr>
      <dgm:t>
        <a:bodyPr/>
        <a:lstStyle/>
        <a:p>
          <a:r>
            <a:rPr lang="en-US" sz="1800" b="1" dirty="0"/>
            <a:t>Showed them sympathy: We must earn their trust by being kind and empathizing with them</a:t>
          </a:r>
          <a:r>
            <a:rPr lang="es-ES" sz="1800" b="1" dirty="0"/>
            <a:t>.</a:t>
          </a:r>
          <a:endParaRPr lang="es-ES" sz="1800" dirty="0"/>
        </a:p>
      </dgm:t>
    </dgm:pt>
    <dgm:pt modelId="{D6A3EF6F-6B41-46E9-9330-A817D915E626}" type="parTrans" cxnId="{D4BC3D32-8016-432F-B0FA-D9852C745E1C}">
      <dgm:prSet/>
      <dgm:spPr/>
      <dgm:t>
        <a:bodyPr/>
        <a:lstStyle/>
        <a:p>
          <a:endParaRPr lang="es-ES" sz="1800"/>
        </a:p>
      </dgm:t>
    </dgm:pt>
    <dgm:pt modelId="{EDF5F689-D086-4E86-8415-2CFF378AAAB2}" type="sibTrans" cxnId="{D4BC3D32-8016-432F-B0FA-D9852C745E1C}">
      <dgm:prSet/>
      <dgm:spPr/>
      <dgm:t>
        <a:bodyPr/>
        <a:lstStyle/>
        <a:p>
          <a:endParaRPr lang="es-ES" sz="1800"/>
        </a:p>
      </dgm:t>
    </dgm:pt>
    <dgm:pt modelId="{0FB08B14-EE61-4CB6-9292-9FE4862E6E38}">
      <dgm:prSet custT="1"/>
      <dgm:spPr>
        <a:effectLst>
          <a:outerShdw blurRad="50800" dist="38100" dir="2700000" algn="tl" rotWithShape="0">
            <a:prstClr val="black">
              <a:alpha val="40000"/>
            </a:prstClr>
          </a:outerShdw>
        </a:effectLst>
      </dgm:spPr>
      <dgm:t>
        <a:bodyPr/>
        <a:lstStyle/>
        <a:p>
          <a:r>
            <a:rPr lang="en-US" sz="1800" b="1" dirty="0"/>
            <a:t>He attended to their needs: We must help them in a practical way, according to our capabilities, or put them in contact with those who can meet their needs</a:t>
          </a:r>
          <a:r>
            <a:rPr lang="es-ES" sz="1800" b="1" dirty="0"/>
            <a:t>.</a:t>
          </a:r>
          <a:endParaRPr lang="es-ES" sz="1800" dirty="0"/>
        </a:p>
      </dgm:t>
    </dgm:pt>
    <dgm:pt modelId="{01932E82-0EE6-41EC-8438-E22A28208110}" type="parTrans" cxnId="{F181D162-5E8C-4504-BF31-49F551BEB135}">
      <dgm:prSet/>
      <dgm:spPr/>
      <dgm:t>
        <a:bodyPr/>
        <a:lstStyle/>
        <a:p>
          <a:endParaRPr lang="es-ES" sz="1800"/>
        </a:p>
      </dgm:t>
    </dgm:pt>
    <dgm:pt modelId="{BD1C190A-5B7D-4108-92E0-76B4DD2479F7}" type="sibTrans" cxnId="{F181D162-5E8C-4504-BF31-49F551BEB135}">
      <dgm:prSet/>
      <dgm:spPr/>
      <dgm:t>
        <a:bodyPr/>
        <a:lstStyle/>
        <a:p>
          <a:endParaRPr lang="es-ES" sz="1800"/>
        </a:p>
      </dgm:t>
    </dgm:pt>
    <dgm:pt modelId="{DB076E25-664C-445A-953A-0687553541D4}">
      <dgm:prSet custT="1"/>
      <dgm:spPr>
        <a:effectLst>
          <a:outerShdw blurRad="50800" dist="38100" dir="2700000" algn="tl" rotWithShape="0">
            <a:prstClr val="black">
              <a:alpha val="40000"/>
            </a:prstClr>
          </a:outerShdw>
        </a:effectLst>
      </dgm:spPr>
      <dgm:t>
        <a:bodyPr/>
        <a:lstStyle/>
        <a:p>
          <a:r>
            <a:rPr lang="en-US" sz="1800" b="1" dirty="0"/>
            <a:t>He gained their trust: Seeing our sincere concern for them, they will trust us</a:t>
          </a:r>
          <a:r>
            <a:rPr lang="es-ES" sz="1800" b="1" dirty="0"/>
            <a:t>.</a:t>
          </a:r>
          <a:endParaRPr lang="es-ES" sz="1800" dirty="0"/>
        </a:p>
      </dgm:t>
    </dgm:pt>
    <dgm:pt modelId="{3A0AD4CC-BB54-4C3C-B648-7FBA172D96BB}" type="parTrans" cxnId="{3D2AE00B-9788-4EFE-A3E1-2FB913D7D44F}">
      <dgm:prSet/>
      <dgm:spPr/>
      <dgm:t>
        <a:bodyPr/>
        <a:lstStyle/>
        <a:p>
          <a:endParaRPr lang="es-ES" sz="1800"/>
        </a:p>
      </dgm:t>
    </dgm:pt>
    <dgm:pt modelId="{A2E7E57A-52A7-4B81-B4EF-B1C495CDA7CF}" type="sibTrans" cxnId="{3D2AE00B-9788-4EFE-A3E1-2FB913D7D44F}">
      <dgm:prSet/>
      <dgm:spPr/>
      <dgm:t>
        <a:bodyPr/>
        <a:lstStyle/>
        <a:p>
          <a:endParaRPr lang="es-ES" sz="1800"/>
        </a:p>
      </dgm:t>
    </dgm:pt>
    <dgm:pt modelId="{C7E671D0-34BE-4DF0-90D8-D544C8F5ED46}">
      <dgm:prSet custT="1"/>
      <dgm:spPr>
        <a:effectLst>
          <a:outerShdw blurRad="50800" dist="38100" dir="2700000" algn="tl" rotWithShape="0">
            <a:prstClr val="black">
              <a:alpha val="40000"/>
            </a:prstClr>
          </a:outerShdw>
        </a:effectLst>
      </dgm:spPr>
      <dgm:t>
        <a:bodyPr/>
        <a:lstStyle/>
        <a:p>
          <a:r>
            <a:rPr lang="en-US" sz="1800" b="1" dirty="0"/>
            <a:t>He asked them: 'Follow me': Finally, we must introduce them to Jesus.</a:t>
          </a:r>
          <a:endParaRPr lang="es-ES" sz="1800" dirty="0"/>
        </a:p>
      </dgm:t>
    </dgm:pt>
    <dgm:pt modelId="{71F0AB88-A6DB-4091-BB6D-6C31DFB71154}" type="parTrans" cxnId="{18190B14-15AD-43F4-95B2-1A0890FD1C2F}">
      <dgm:prSet/>
      <dgm:spPr/>
      <dgm:t>
        <a:bodyPr/>
        <a:lstStyle/>
        <a:p>
          <a:endParaRPr lang="es-ES" sz="1800"/>
        </a:p>
      </dgm:t>
    </dgm:pt>
    <dgm:pt modelId="{576573FE-F349-407C-9659-6E86E47736D2}" type="sibTrans" cxnId="{18190B14-15AD-43F4-95B2-1A0890FD1C2F}">
      <dgm:prSet/>
      <dgm:spPr/>
      <dgm:t>
        <a:bodyPr/>
        <a:lstStyle/>
        <a:p>
          <a:endParaRPr lang="es-ES" sz="1800"/>
        </a:p>
      </dgm:t>
    </dgm:pt>
    <dgm:pt modelId="{753B95E5-CF24-4286-9B31-264D60A93082}" type="pres">
      <dgm:prSet presAssocID="{B2901259-7FD0-466A-9D70-10CB87868B9B}" presName="Name0" presStyleCnt="0">
        <dgm:presLayoutVars>
          <dgm:chMax val="7"/>
          <dgm:chPref val="7"/>
          <dgm:dir/>
        </dgm:presLayoutVars>
      </dgm:prSet>
      <dgm:spPr/>
    </dgm:pt>
    <dgm:pt modelId="{9D534DA4-F66C-442F-80C8-79D36760A6A7}" type="pres">
      <dgm:prSet presAssocID="{B2901259-7FD0-466A-9D70-10CB87868B9B}" presName="Name1" presStyleCnt="0"/>
      <dgm:spPr/>
    </dgm:pt>
    <dgm:pt modelId="{CF01859C-CDE0-429F-80B9-FC058B85677D}" type="pres">
      <dgm:prSet presAssocID="{B2901259-7FD0-466A-9D70-10CB87868B9B}" presName="cycle" presStyleCnt="0"/>
      <dgm:spPr/>
    </dgm:pt>
    <dgm:pt modelId="{AB9D66C6-BDC4-461D-ADF1-76A9E956D06E}" type="pres">
      <dgm:prSet presAssocID="{B2901259-7FD0-466A-9D70-10CB87868B9B}" presName="srcNode" presStyleLbl="node1" presStyleIdx="0" presStyleCnt="5"/>
      <dgm:spPr/>
    </dgm:pt>
    <dgm:pt modelId="{0ABA5878-6757-42C5-8EED-72BDBF58ED9C}" type="pres">
      <dgm:prSet presAssocID="{B2901259-7FD0-466A-9D70-10CB87868B9B}" presName="conn" presStyleLbl="parChTrans1D2" presStyleIdx="0" presStyleCnt="1"/>
      <dgm:spPr/>
    </dgm:pt>
    <dgm:pt modelId="{B5EA23AE-3D28-41EA-95E1-A6EC9417E3B4}" type="pres">
      <dgm:prSet presAssocID="{B2901259-7FD0-466A-9D70-10CB87868B9B}" presName="extraNode" presStyleLbl="node1" presStyleIdx="0" presStyleCnt="5"/>
      <dgm:spPr/>
    </dgm:pt>
    <dgm:pt modelId="{4F52731C-3181-44AE-8FE0-F97D739FAAA4}" type="pres">
      <dgm:prSet presAssocID="{B2901259-7FD0-466A-9D70-10CB87868B9B}" presName="dstNode" presStyleLbl="node1" presStyleIdx="0" presStyleCnt="5"/>
      <dgm:spPr/>
    </dgm:pt>
    <dgm:pt modelId="{BBDAF4D3-1A95-4D1F-B8AD-431B25F5FD79}" type="pres">
      <dgm:prSet presAssocID="{DA67AE0B-BDF9-4201-924C-C16159922B99}" presName="text_1" presStyleLbl="node1" presStyleIdx="0" presStyleCnt="5" custScaleY="138866">
        <dgm:presLayoutVars>
          <dgm:bulletEnabled val="1"/>
        </dgm:presLayoutVars>
      </dgm:prSet>
      <dgm:spPr/>
    </dgm:pt>
    <dgm:pt modelId="{962C0257-BD05-4203-995C-03A99AD48AD2}" type="pres">
      <dgm:prSet presAssocID="{DA67AE0B-BDF9-4201-924C-C16159922B99}" presName="accent_1" presStyleCnt="0"/>
      <dgm:spPr/>
    </dgm:pt>
    <dgm:pt modelId="{AC84A7F4-A0B6-470B-971C-A92C6B9EA9B0}" type="pres">
      <dgm:prSet presAssocID="{DA67AE0B-BDF9-4201-924C-C16159922B99}" presName="accentRepeatNode" presStyleLbl="solidFgAcc1" presStyleIdx="0" presStyleCnt="5"/>
      <dgm:spPr>
        <a:effectLst>
          <a:innerShdw blurRad="114300">
            <a:prstClr val="black"/>
          </a:innerShdw>
        </a:effectLst>
      </dgm:spPr>
    </dgm:pt>
    <dgm:pt modelId="{24C5A752-4E1E-4014-A25D-3195433147BD}" type="pres">
      <dgm:prSet presAssocID="{02273792-04FE-4B26-8283-43A644E61E62}" presName="text_2" presStyleLbl="node1" presStyleIdx="1" presStyleCnt="5" custScaleY="138866">
        <dgm:presLayoutVars>
          <dgm:bulletEnabled val="1"/>
        </dgm:presLayoutVars>
      </dgm:prSet>
      <dgm:spPr/>
    </dgm:pt>
    <dgm:pt modelId="{3DD1E108-6930-46B3-BCBE-310C391DD49F}" type="pres">
      <dgm:prSet presAssocID="{02273792-04FE-4B26-8283-43A644E61E62}" presName="accent_2" presStyleCnt="0"/>
      <dgm:spPr/>
    </dgm:pt>
    <dgm:pt modelId="{151664CC-E250-457F-842C-FEE52AA69066}" type="pres">
      <dgm:prSet presAssocID="{02273792-04FE-4B26-8283-43A644E61E62}" presName="accentRepeatNode" presStyleLbl="solidFgAcc1" presStyleIdx="1" presStyleCnt="5"/>
      <dgm:spPr>
        <a:effectLst>
          <a:innerShdw blurRad="114300">
            <a:prstClr val="black"/>
          </a:innerShdw>
        </a:effectLst>
      </dgm:spPr>
    </dgm:pt>
    <dgm:pt modelId="{DFE4C387-137E-44A7-AF9C-BA8A28E1EC34}" type="pres">
      <dgm:prSet presAssocID="{0FB08B14-EE61-4CB6-9292-9FE4862E6E38}" presName="text_3" presStyleLbl="node1" presStyleIdx="2" presStyleCnt="5" custScaleY="138866">
        <dgm:presLayoutVars>
          <dgm:bulletEnabled val="1"/>
        </dgm:presLayoutVars>
      </dgm:prSet>
      <dgm:spPr/>
    </dgm:pt>
    <dgm:pt modelId="{A1D26DA2-E33E-488E-A597-79EDDE5E196E}" type="pres">
      <dgm:prSet presAssocID="{0FB08B14-EE61-4CB6-9292-9FE4862E6E38}" presName="accent_3" presStyleCnt="0"/>
      <dgm:spPr/>
    </dgm:pt>
    <dgm:pt modelId="{DF5ADF3E-D111-4E96-83DA-98EC2B96FA81}" type="pres">
      <dgm:prSet presAssocID="{0FB08B14-EE61-4CB6-9292-9FE4862E6E38}" presName="accentRepeatNode" presStyleLbl="solidFgAcc1" presStyleIdx="2" presStyleCnt="5"/>
      <dgm:spPr>
        <a:effectLst>
          <a:innerShdw blurRad="114300">
            <a:prstClr val="black"/>
          </a:innerShdw>
        </a:effectLst>
      </dgm:spPr>
    </dgm:pt>
    <dgm:pt modelId="{0E79D5DE-B232-4E3F-9650-3312DA3C3FFD}" type="pres">
      <dgm:prSet presAssocID="{DB076E25-664C-445A-953A-0687553541D4}" presName="text_4" presStyleLbl="node1" presStyleIdx="3" presStyleCnt="5" custScaleY="138866">
        <dgm:presLayoutVars>
          <dgm:bulletEnabled val="1"/>
        </dgm:presLayoutVars>
      </dgm:prSet>
      <dgm:spPr/>
    </dgm:pt>
    <dgm:pt modelId="{8181BA45-E93A-4017-BF6D-24B59F6F79F7}" type="pres">
      <dgm:prSet presAssocID="{DB076E25-664C-445A-953A-0687553541D4}" presName="accent_4" presStyleCnt="0"/>
      <dgm:spPr/>
    </dgm:pt>
    <dgm:pt modelId="{40AA66AE-FF1B-4159-9839-166E035E4C59}" type="pres">
      <dgm:prSet presAssocID="{DB076E25-664C-445A-953A-0687553541D4}" presName="accentRepeatNode" presStyleLbl="solidFgAcc1" presStyleIdx="3" presStyleCnt="5"/>
      <dgm:spPr>
        <a:effectLst>
          <a:innerShdw blurRad="114300">
            <a:prstClr val="black"/>
          </a:innerShdw>
        </a:effectLst>
      </dgm:spPr>
    </dgm:pt>
    <dgm:pt modelId="{E7BD799C-A6E8-4A3A-8CF0-64274A126A87}" type="pres">
      <dgm:prSet presAssocID="{C7E671D0-34BE-4DF0-90D8-D544C8F5ED46}" presName="text_5" presStyleLbl="node1" presStyleIdx="4" presStyleCnt="5" custScaleY="138866">
        <dgm:presLayoutVars>
          <dgm:bulletEnabled val="1"/>
        </dgm:presLayoutVars>
      </dgm:prSet>
      <dgm:spPr/>
    </dgm:pt>
    <dgm:pt modelId="{8453A10E-E746-4C64-878F-734A43F8B08D}" type="pres">
      <dgm:prSet presAssocID="{C7E671D0-34BE-4DF0-90D8-D544C8F5ED46}" presName="accent_5" presStyleCnt="0"/>
      <dgm:spPr/>
    </dgm:pt>
    <dgm:pt modelId="{B80CE910-3BDF-4E01-AB3A-2AA76D4E1DBB}" type="pres">
      <dgm:prSet presAssocID="{C7E671D0-34BE-4DF0-90D8-D544C8F5ED46}" presName="accentRepeatNode" presStyleLbl="solidFgAcc1" presStyleIdx="4" presStyleCnt="5"/>
      <dgm:spPr>
        <a:effectLst>
          <a:innerShdw blurRad="114300">
            <a:prstClr val="black"/>
          </a:innerShdw>
        </a:effectLst>
      </dgm:spPr>
    </dgm:pt>
  </dgm:ptLst>
  <dgm:cxnLst>
    <dgm:cxn modelId="{3D2AE00B-9788-4EFE-A3E1-2FB913D7D44F}" srcId="{B2901259-7FD0-466A-9D70-10CB87868B9B}" destId="{DB076E25-664C-445A-953A-0687553541D4}" srcOrd="3" destOrd="0" parTransId="{3A0AD4CC-BB54-4C3C-B648-7FBA172D96BB}" sibTransId="{A2E7E57A-52A7-4B81-B4EF-B1C495CDA7CF}"/>
    <dgm:cxn modelId="{18190B14-15AD-43F4-95B2-1A0890FD1C2F}" srcId="{B2901259-7FD0-466A-9D70-10CB87868B9B}" destId="{C7E671D0-34BE-4DF0-90D8-D544C8F5ED46}" srcOrd="4" destOrd="0" parTransId="{71F0AB88-A6DB-4091-BB6D-6C31DFB71154}" sibTransId="{576573FE-F349-407C-9659-6E86E47736D2}"/>
    <dgm:cxn modelId="{D4BC3D32-8016-432F-B0FA-D9852C745E1C}" srcId="{B2901259-7FD0-466A-9D70-10CB87868B9B}" destId="{02273792-04FE-4B26-8283-43A644E61E62}" srcOrd="1" destOrd="0" parTransId="{D6A3EF6F-6B41-46E9-9330-A817D915E626}" sibTransId="{EDF5F689-D086-4E86-8415-2CFF378AAAB2}"/>
    <dgm:cxn modelId="{F181D162-5E8C-4504-BF31-49F551BEB135}" srcId="{B2901259-7FD0-466A-9D70-10CB87868B9B}" destId="{0FB08B14-EE61-4CB6-9292-9FE4862E6E38}" srcOrd="2" destOrd="0" parTransId="{01932E82-0EE6-41EC-8438-E22A28208110}" sibTransId="{BD1C190A-5B7D-4108-92E0-76B4DD2479F7}"/>
    <dgm:cxn modelId="{BD83A954-6C95-4774-8401-248AC2914162}" srcId="{B2901259-7FD0-466A-9D70-10CB87868B9B}" destId="{DA67AE0B-BDF9-4201-924C-C16159922B99}" srcOrd="0" destOrd="0" parTransId="{CE64734D-2662-4A47-B7E1-0B0311D3BAAA}" sibTransId="{64CD14A7-8BFA-43A3-B3C4-EE86991CD4F9}"/>
    <dgm:cxn modelId="{DF5B9F9C-5E2B-4AD8-A898-EEABF17B3F65}" type="presOf" srcId="{DA67AE0B-BDF9-4201-924C-C16159922B99}" destId="{BBDAF4D3-1A95-4D1F-B8AD-431B25F5FD79}" srcOrd="0" destOrd="0" presId="urn:microsoft.com/office/officeart/2008/layout/VerticalCurvedList"/>
    <dgm:cxn modelId="{AB4A3D9D-ECBE-4910-9FC7-C294ECA43EA9}" type="presOf" srcId="{DB076E25-664C-445A-953A-0687553541D4}" destId="{0E79D5DE-B232-4E3F-9650-3312DA3C3FFD}" srcOrd="0" destOrd="0" presId="urn:microsoft.com/office/officeart/2008/layout/VerticalCurvedList"/>
    <dgm:cxn modelId="{B34D6B9F-A153-4F3A-BFD1-A044E220534D}" type="presOf" srcId="{02273792-04FE-4B26-8283-43A644E61E62}" destId="{24C5A752-4E1E-4014-A25D-3195433147BD}" srcOrd="0" destOrd="0" presId="urn:microsoft.com/office/officeart/2008/layout/VerticalCurvedList"/>
    <dgm:cxn modelId="{7CFAD9A1-41B8-4426-A993-46EA9C6C5031}" type="presOf" srcId="{64CD14A7-8BFA-43A3-B3C4-EE86991CD4F9}" destId="{0ABA5878-6757-42C5-8EED-72BDBF58ED9C}" srcOrd="0" destOrd="0" presId="urn:microsoft.com/office/officeart/2008/layout/VerticalCurvedList"/>
    <dgm:cxn modelId="{C68CFCD4-14C2-43FB-A1FC-8A1107688CCA}" type="presOf" srcId="{0FB08B14-EE61-4CB6-9292-9FE4862E6E38}" destId="{DFE4C387-137E-44A7-AF9C-BA8A28E1EC34}" srcOrd="0" destOrd="0" presId="urn:microsoft.com/office/officeart/2008/layout/VerticalCurvedList"/>
    <dgm:cxn modelId="{DA7038DB-B3D7-4A3A-AF81-43AAD0DF17B6}" type="presOf" srcId="{C7E671D0-34BE-4DF0-90D8-D544C8F5ED46}" destId="{E7BD799C-A6E8-4A3A-8CF0-64274A126A87}" srcOrd="0" destOrd="0" presId="urn:microsoft.com/office/officeart/2008/layout/VerticalCurvedList"/>
    <dgm:cxn modelId="{432436E1-6803-449D-AA23-5A6C46861E4F}" type="presOf" srcId="{B2901259-7FD0-466A-9D70-10CB87868B9B}" destId="{753B95E5-CF24-4286-9B31-264D60A93082}" srcOrd="0" destOrd="0" presId="urn:microsoft.com/office/officeart/2008/layout/VerticalCurvedList"/>
    <dgm:cxn modelId="{8088C282-4FD2-438C-9672-14A4897F76F8}" type="presParOf" srcId="{753B95E5-CF24-4286-9B31-264D60A93082}" destId="{9D534DA4-F66C-442F-80C8-79D36760A6A7}" srcOrd="0" destOrd="0" presId="urn:microsoft.com/office/officeart/2008/layout/VerticalCurvedList"/>
    <dgm:cxn modelId="{481F19AF-D7F0-441E-AB25-BA8A35D3DC2E}" type="presParOf" srcId="{9D534DA4-F66C-442F-80C8-79D36760A6A7}" destId="{CF01859C-CDE0-429F-80B9-FC058B85677D}" srcOrd="0" destOrd="0" presId="urn:microsoft.com/office/officeart/2008/layout/VerticalCurvedList"/>
    <dgm:cxn modelId="{53130C3E-7521-4E9D-8717-786AF4851BF4}" type="presParOf" srcId="{CF01859C-CDE0-429F-80B9-FC058B85677D}" destId="{AB9D66C6-BDC4-461D-ADF1-76A9E956D06E}" srcOrd="0" destOrd="0" presId="urn:microsoft.com/office/officeart/2008/layout/VerticalCurvedList"/>
    <dgm:cxn modelId="{34CAF958-A933-4301-AA27-54959F62DEFB}" type="presParOf" srcId="{CF01859C-CDE0-429F-80B9-FC058B85677D}" destId="{0ABA5878-6757-42C5-8EED-72BDBF58ED9C}" srcOrd="1" destOrd="0" presId="urn:microsoft.com/office/officeart/2008/layout/VerticalCurvedList"/>
    <dgm:cxn modelId="{19C5354F-B965-4C60-B211-62B7172739D9}" type="presParOf" srcId="{CF01859C-CDE0-429F-80B9-FC058B85677D}" destId="{B5EA23AE-3D28-41EA-95E1-A6EC9417E3B4}" srcOrd="2" destOrd="0" presId="urn:microsoft.com/office/officeart/2008/layout/VerticalCurvedList"/>
    <dgm:cxn modelId="{796786F5-4DA9-4F87-A8CE-758A029BB495}" type="presParOf" srcId="{CF01859C-CDE0-429F-80B9-FC058B85677D}" destId="{4F52731C-3181-44AE-8FE0-F97D739FAAA4}" srcOrd="3" destOrd="0" presId="urn:microsoft.com/office/officeart/2008/layout/VerticalCurvedList"/>
    <dgm:cxn modelId="{868A3E3D-5A47-4CBD-83EE-29AF01B7BB9C}" type="presParOf" srcId="{9D534DA4-F66C-442F-80C8-79D36760A6A7}" destId="{BBDAF4D3-1A95-4D1F-B8AD-431B25F5FD79}" srcOrd="1" destOrd="0" presId="urn:microsoft.com/office/officeart/2008/layout/VerticalCurvedList"/>
    <dgm:cxn modelId="{94FE6EC9-412E-41DB-9344-2069D503AC54}" type="presParOf" srcId="{9D534DA4-F66C-442F-80C8-79D36760A6A7}" destId="{962C0257-BD05-4203-995C-03A99AD48AD2}" srcOrd="2" destOrd="0" presId="urn:microsoft.com/office/officeart/2008/layout/VerticalCurvedList"/>
    <dgm:cxn modelId="{F37FCE1D-3FD5-4331-89BF-94AAD726FA1B}" type="presParOf" srcId="{962C0257-BD05-4203-995C-03A99AD48AD2}" destId="{AC84A7F4-A0B6-470B-971C-A92C6B9EA9B0}" srcOrd="0" destOrd="0" presId="urn:microsoft.com/office/officeart/2008/layout/VerticalCurvedList"/>
    <dgm:cxn modelId="{3DFDAF1D-1BB3-4C8F-A61B-43E3DAEE3494}" type="presParOf" srcId="{9D534DA4-F66C-442F-80C8-79D36760A6A7}" destId="{24C5A752-4E1E-4014-A25D-3195433147BD}" srcOrd="3" destOrd="0" presId="urn:microsoft.com/office/officeart/2008/layout/VerticalCurvedList"/>
    <dgm:cxn modelId="{14B7767F-49CA-4245-93AE-CA69F38FF067}" type="presParOf" srcId="{9D534DA4-F66C-442F-80C8-79D36760A6A7}" destId="{3DD1E108-6930-46B3-BCBE-310C391DD49F}" srcOrd="4" destOrd="0" presId="urn:microsoft.com/office/officeart/2008/layout/VerticalCurvedList"/>
    <dgm:cxn modelId="{0C0D466A-C120-4DDC-A914-4226D12EE107}" type="presParOf" srcId="{3DD1E108-6930-46B3-BCBE-310C391DD49F}" destId="{151664CC-E250-457F-842C-FEE52AA69066}" srcOrd="0" destOrd="0" presId="urn:microsoft.com/office/officeart/2008/layout/VerticalCurvedList"/>
    <dgm:cxn modelId="{FC7ADE7F-AF53-4C1B-8458-5B0C373D0BFE}" type="presParOf" srcId="{9D534DA4-F66C-442F-80C8-79D36760A6A7}" destId="{DFE4C387-137E-44A7-AF9C-BA8A28E1EC34}" srcOrd="5" destOrd="0" presId="urn:microsoft.com/office/officeart/2008/layout/VerticalCurvedList"/>
    <dgm:cxn modelId="{E5E52F2F-3C68-4DEA-B4D9-C6F3E8448E2B}" type="presParOf" srcId="{9D534DA4-F66C-442F-80C8-79D36760A6A7}" destId="{A1D26DA2-E33E-488E-A597-79EDDE5E196E}" srcOrd="6" destOrd="0" presId="urn:microsoft.com/office/officeart/2008/layout/VerticalCurvedList"/>
    <dgm:cxn modelId="{111D2094-48DF-461E-8A25-9C899E27C5F4}" type="presParOf" srcId="{A1D26DA2-E33E-488E-A597-79EDDE5E196E}" destId="{DF5ADF3E-D111-4E96-83DA-98EC2B96FA81}" srcOrd="0" destOrd="0" presId="urn:microsoft.com/office/officeart/2008/layout/VerticalCurvedList"/>
    <dgm:cxn modelId="{0834337D-2CF8-4328-801E-7890C3A2A5CF}" type="presParOf" srcId="{9D534DA4-F66C-442F-80C8-79D36760A6A7}" destId="{0E79D5DE-B232-4E3F-9650-3312DA3C3FFD}" srcOrd="7" destOrd="0" presId="urn:microsoft.com/office/officeart/2008/layout/VerticalCurvedList"/>
    <dgm:cxn modelId="{D913D78B-B8DF-4A91-BAD2-6FB074571B58}" type="presParOf" srcId="{9D534DA4-F66C-442F-80C8-79D36760A6A7}" destId="{8181BA45-E93A-4017-BF6D-24B59F6F79F7}" srcOrd="8" destOrd="0" presId="urn:microsoft.com/office/officeart/2008/layout/VerticalCurvedList"/>
    <dgm:cxn modelId="{10091D3A-3544-4D24-ADA1-575BFE6F5E13}" type="presParOf" srcId="{8181BA45-E93A-4017-BF6D-24B59F6F79F7}" destId="{40AA66AE-FF1B-4159-9839-166E035E4C59}" srcOrd="0" destOrd="0" presId="urn:microsoft.com/office/officeart/2008/layout/VerticalCurvedList"/>
    <dgm:cxn modelId="{19F88491-3F94-4E22-A5D5-B9C89938151F}" type="presParOf" srcId="{9D534DA4-F66C-442F-80C8-79D36760A6A7}" destId="{E7BD799C-A6E8-4A3A-8CF0-64274A126A87}" srcOrd="9" destOrd="0" presId="urn:microsoft.com/office/officeart/2008/layout/VerticalCurvedList"/>
    <dgm:cxn modelId="{6DB2AFA3-A41B-4A5B-BBFA-ADF8AA394A2E}" type="presParOf" srcId="{9D534DA4-F66C-442F-80C8-79D36760A6A7}" destId="{8453A10E-E746-4C64-878F-734A43F8B08D}" srcOrd="10" destOrd="0" presId="urn:microsoft.com/office/officeart/2008/layout/VerticalCurvedList"/>
    <dgm:cxn modelId="{8027C742-5C02-4B7C-A25B-4CFA5033222D}" type="presParOf" srcId="{8453A10E-E746-4C64-878F-734A43F8B08D}" destId="{B80CE910-3BDF-4E01-AB3A-2AA76D4E1DB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5878-6757-42C5-8EED-72BDBF58ED9C}">
      <dsp:nvSpPr>
        <dsp:cNvPr id="0" name=""/>
        <dsp:cNvSpPr/>
      </dsp:nvSpPr>
      <dsp:spPr>
        <a:xfrm>
          <a:off x="-5228760" y="-800857"/>
          <a:ext cx="6226466" cy="6226466"/>
        </a:xfrm>
        <a:prstGeom prst="blockArc">
          <a:avLst>
            <a:gd name="adj1" fmla="val 18900000"/>
            <a:gd name="adj2" fmla="val 2700000"/>
            <a:gd name="adj3" fmla="val 34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DAF4D3-1A95-4D1F-B8AD-431B25F5FD79}">
      <dsp:nvSpPr>
        <dsp:cNvPr id="0" name=""/>
        <dsp:cNvSpPr/>
      </dsp:nvSpPr>
      <dsp:spPr>
        <a:xfrm>
          <a:off x="436355" y="176577"/>
          <a:ext cx="8109394" cy="8030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900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He wanted to do them good: We must relate to those in need to understand their needs and know how to help them</a:t>
          </a:r>
          <a:r>
            <a:rPr lang="es-ES" sz="1800" b="1" kern="1200" dirty="0"/>
            <a:t>.</a:t>
          </a:r>
          <a:endParaRPr lang="es-ES" sz="1800" kern="1200" dirty="0"/>
        </a:p>
      </dsp:txBody>
      <dsp:txXfrm>
        <a:off x="436355" y="176577"/>
        <a:ext cx="8109394" cy="803032"/>
      </dsp:txXfrm>
    </dsp:sp>
    <dsp:sp modelId="{AC84A7F4-A0B6-470B-971C-A92C6B9EA9B0}">
      <dsp:nvSpPr>
        <dsp:cNvPr id="0" name=""/>
        <dsp:cNvSpPr/>
      </dsp:nvSpPr>
      <dsp:spPr>
        <a:xfrm>
          <a:off x="74930" y="216669"/>
          <a:ext cx="722848" cy="72284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a:innerShdw blurRad="114300">
            <a:prstClr val="black"/>
          </a:innerShdw>
        </a:effectLst>
      </dsp:spPr>
      <dsp:style>
        <a:lnRef idx="1">
          <a:scrgbClr r="0" g="0" b="0"/>
        </a:lnRef>
        <a:fillRef idx="2">
          <a:scrgbClr r="0" g="0" b="0"/>
        </a:fillRef>
        <a:effectRef idx="0">
          <a:scrgbClr r="0" g="0" b="0"/>
        </a:effectRef>
        <a:fontRef idx="minor"/>
      </dsp:style>
    </dsp:sp>
    <dsp:sp modelId="{24C5A752-4E1E-4014-A25D-3195433147BD}">
      <dsp:nvSpPr>
        <dsp:cNvPr id="0" name=""/>
        <dsp:cNvSpPr/>
      </dsp:nvSpPr>
      <dsp:spPr>
        <a:xfrm>
          <a:off x="850732" y="1043718"/>
          <a:ext cx="7695017" cy="803032"/>
        </a:xfrm>
        <a:prstGeom prst="rect">
          <a:avLst/>
        </a:prstGeom>
        <a:gradFill rotWithShape="0">
          <a:gsLst>
            <a:gs pos="0">
              <a:schemeClr val="accent2">
                <a:hueOff val="-4095016"/>
                <a:satOff val="0"/>
                <a:lumOff val="2500"/>
                <a:alphaOff val="0"/>
                <a:lumMod val="110000"/>
                <a:satMod val="105000"/>
                <a:tint val="67000"/>
              </a:schemeClr>
            </a:gs>
            <a:gs pos="50000">
              <a:schemeClr val="accent2">
                <a:hueOff val="-4095016"/>
                <a:satOff val="0"/>
                <a:lumOff val="2500"/>
                <a:alphaOff val="0"/>
                <a:lumMod val="105000"/>
                <a:satMod val="103000"/>
                <a:tint val="73000"/>
              </a:schemeClr>
            </a:gs>
            <a:gs pos="100000">
              <a:schemeClr val="accent2">
                <a:hueOff val="-4095016"/>
                <a:satOff val="0"/>
                <a:lumOff val="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900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Showed them sympathy: We must earn their trust by being kind and empathizing with them</a:t>
          </a:r>
          <a:r>
            <a:rPr lang="es-ES" sz="1800" b="1" kern="1200" dirty="0"/>
            <a:t>.</a:t>
          </a:r>
          <a:endParaRPr lang="es-ES" sz="1800" kern="1200" dirty="0"/>
        </a:p>
      </dsp:txBody>
      <dsp:txXfrm>
        <a:off x="850732" y="1043718"/>
        <a:ext cx="7695017" cy="803032"/>
      </dsp:txXfrm>
    </dsp:sp>
    <dsp:sp modelId="{151664CC-E250-457F-842C-FEE52AA69066}">
      <dsp:nvSpPr>
        <dsp:cNvPr id="0" name=""/>
        <dsp:cNvSpPr/>
      </dsp:nvSpPr>
      <dsp:spPr>
        <a:xfrm>
          <a:off x="489308" y="1083810"/>
          <a:ext cx="722848" cy="72284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095016"/>
              <a:satOff val="0"/>
              <a:lumOff val="2500"/>
              <a:alphaOff val="0"/>
            </a:schemeClr>
          </a:solidFill>
          <a:prstDash val="solid"/>
          <a:miter lim="800000"/>
        </a:ln>
        <a:effectLst>
          <a:innerShdw blurRad="114300">
            <a:prstClr val="black"/>
          </a:innerShdw>
        </a:effectLst>
      </dsp:spPr>
      <dsp:style>
        <a:lnRef idx="1">
          <a:scrgbClr r="0" g="0" b="0"/>
        </a:lnRef>
        <a:fillRef idx="2">
          <a:scrgbClr r="0" g="0" b="0"/>
        </a:fillRef>
        <a:effectRef idx="0">
          <a:scrgbClr r="0" g="0" b="0"/>
        </a:effectRef>
        <a:fontRef idx="minor"/>
      </dsp:style>
    </dsp:sp>
    <dsp:sp modelId="{DFE4C387-137E-44A7-AF9C-BA8A28E1EC34}">
      <dsp:nvSpPr>
        <dsp:cNvPr id="0" name=""/>
        <dsp:cNvSpPr/>
      </dsp:nvSpPr>
      <dsp:spPr>
        <a:xfrm>
          <a:off x="977913" y="1910859"/>
          <a:ext cx="7567836" cy="803032"/>
        </a:xfrm>
        <a:prstGeom prst="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900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He attended to their needs: We must help them in a practical way, according to our capabilities, or put them in contact with those who can meet their needs</a:t>
          </a:r>
          <a:r>
            <a:rPr lang="es-ES" sz="1800" b="1" kern="1200" dirty="0"/>
            <a:t>.</a:t>
          </a:r>
          <a:endParaRPr lang="es-ES" sz="1800" kern="1200" dirty="0"/>
        </a:p>
      </dsp:txBody>
      <dsp:txXfrm>
        <a:off x="977913" y="1910859"/>
        <a:ext cx="7567836" cy="803032"/>
      </dsp:txXfrm>
    </dsp:sp>
    <dsp:sp modelId="{DF5ADF3E-D111-4E96-83DA-98EC2B96FA81}">
      <dsp:nvSpPr>
        <dsp:cNvPr id="0" name=""/>
        <dsp:cNvSpPr/>
      </dsp:nvSpPr>
      <dsp:spPr>
        <a:xfrm>
          <a:off x="616489" y="1950951"/>
          <a:ext cx="722848" cy="72284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190031"/>
              <a:satOff val="0"/>
              <a:lumOff val="5000"/>
              <a:alphaOff val="0"/>
            </a:schemeClr>
          </a:solidFill>
          <a:prstDash val="solid"/>
          <a:miter lim="800000"/>
        </a:ln>
        <a:effectLst>
          <a:innerShdw blurRad="114300">
            <a:prstClr val="black"/>
          </a:innerShdw>
        </a:effectLst>
      </dsp:spPr>
      <dsp:style>
        <a:lnRef idx="1">
          <a:scrgbClr r="0" g="0" b="0"/>
        </a:lnRef>
        <a:fillRef idx="2">
          <a:scrgbClr r="0" g="0" b="0"/>
        </a:fillRef>
        <a:effectRef idx="0">
          <a:scrgbClr r="0" g="0" b="0"/>
        </a:effectRef>
        <a:fontRef idx="minor"/>
      </dsp:style>
    </dsp:sp>
    <dsp:sp modelId="{0E79D5DE-B232-4E3F-9650-3312DA3C3FFD}">
      <dsp:nvSpPr>
        <dsp:cNvPr id="0" name=""/>
        <dsp:cNvSpPr/>
      </dsp:nvSpPr>
      <dsp:spPr>
        <a:xfrm>
          <a:off x="850732" y="2778000"/>
          <a:ext cx="7695017" cy="803032"/>
        </a:xfrm>
        <a:prstGeom prst="rect">
          <a:avLst/>
        </a:prstGeom>
        <a:gradFill rotWithShape="0">
          <a:gsLst>
            <a:gs pos="0">
              <a:schemeClr val="accent2">
                <a:hueOff val="-12285047"/>
                <a:satOff val="0"/>
                <a:lumOff val="7500"/>
                <a:alphaOff val="0"/>
                <a:lumMod val="110000"/>
                <a:satMod val="105000"/>
                <a:tint val="67000"/>
              </a:schemeClr>
            </a:gs>
            <a:gs pos="50000">
              <a:schemeClr val="accent2">
                <a:hueOff val="-12285047"/>
                <a:satOff val="0"/>
                <a:lumOff val="7500"/>
                <a:alphaOff val="0"/>
                <a:lumMod val="105000"/>
                <a:satMod val="103000"/>
                <a:tint val="73000"/>
              </a:schemeClr>
            </a:gs>
            <a:gs pos="100000">
              <a:schemeClr val="accent2">
                <a:hueOff val="-12285047"/>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900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He gained their trust: Seeing our sincere concern for them, they will trust us</a:t>
          </a:r>
          <a:r>
            <a:rPr lang="es-ES" sz="1800" b="1" kern="1200" dirty="0"/>
            <a:t>.</a:t>
          </a:r>
          <a:endParaRPr lang="es-ES" sz="1800" kern="1200" dirty="0"/>
        </a:p>
      </dsp:txBody>
      <dsp:txXfrm>
        <a:off x="850732" y="2778000"/>
        <a:ext cx="7695017" cy="803032"/>
      </dsp:txXfrm>
    </dsp:sp>
    <dsp:sp modelId="{40AA66AE-FF1B-4159-9839-166E035E4C59}">
      <dsp:nvSpPr>
        <dsp:cNvPr id="0" name=""/>
        <dsp:cNvSpPr/>
      </dsp:nvSpPr>
      <dsp:spPr>
        <a:xfrm>
          <a:off x="489308" y="2818092"/>
          <a:ext cx="722848" cy="72284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285047"/>
              <a:satOff val="0"/>
              <a:lumOff val="7500"/>
              <a:alphaOff val="0"/>
            </a:schemeClr>
          </a:solidFill>
          <a:prstDash val="solid"/>
          <a:miter lim="800000"/>
        </a:ln>
        <a:effectLst>
          <a:innerShdw blurRad="114300">
            <a:prstClr val="black"/>
          </a:innerShdw>
        </a:effectLst>
      </dsp:spPr>
      <dsp:style>
        <a:lnRef idx="1">
          <a:scrgbClr r="0" g="0" b="0"/>
        </a:lnRef>
        <a:fillRef idx="2">
          <a:scrgbClr r="0" g="0" b="0"/>
        </a:fillRef>
        <a:effectRef idx="0">
          <a:scrgbClr r="0" g="0" b="0"/>
        </a:effectRef>
        <a:fontRef idx="minor"/>
      </dsp:style>
    </dsp:sp>
    <dsp:sp modelId="{E7BD799C-A6E8-4A3A-8CF0-64274A126A87}">
      <dsp:nvSpPr>
        <dsp:cNvPr id="0" name=""/>
        <dsp:cNvSpPr/>
      </dsp:nvSpPr>
      <dsp:spPr>
        <a:xfrm>
          <a:off x="436355" y="3645141"/>
          <a:ext cx="8109394" cy="803032"/>
        </a:xfrm>
        <a:prstGeom prst="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900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He asked them: 'Follow me': Finally, we must introduce them to Jesus.</a:t>
          </a:r>
          <a:endParaRPr lang="es-ES" sz="1800" kern="1200" dirty="0"/>
        </a:p>
      </dsp:txBody>
      <dsp:txXfrm>
        <a:off x="436355" y="3645141"/>
        <a:ext cx="8109394" cy="803032"/>
      </dsp:txXfrm>
    </dsp:sp>
    <dsp:sp modelId="{B80CE910-3BDF-4E01-AB3A-2AA76D4E1DBB}">
      <dsp:nvSpPr>
        <dsp:cNvPr id="0" name=""/>
        <dsp:cNvSpPr/>
      </dsp:nvSpPr>
      <dsp:spPr>
        <a:xfrm>
          <a:off x="74930" y="3685233"/>
          <a:ext cx="722848" cy="72284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6380062"/>
              <a:satOff val="0"/>
              <a:lumOff val="10000"/>
              <a:alphaOff val="0"/>
            </a:schemeClr>
          </a:solidFill>
          <a:prstDash val="solid"/>
          <a:miter lim="800000"/>
        </a:ln>
        <a:effectLst>
          <a:innerShdw blurRad="114300">
            <a:prstClr val="black"/>
          </a:innerShdw>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EE70-1C92-E4B2-1BFD-776F64D614B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0F078FB-690C-537F-325C-E0766A7E6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D2D1BA6-994E-6A0F-E8F6-D16158D7627D}"/>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F1D4CEAC-F18F-E147-1AEE-C880DFE38B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A7C73-F363-1B67-4E72-B43ED5412095}"/>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257398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0DA0C-FC7C-B59F-B5D2-8A694D852A5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681C5D-F594-4EFA-F8AB-82BC4F060B5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7AB40A-2AA6-0B68-63ED-969C35AAA424}"/>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1C41B6A1-B45F-EB01-F8FF-40735C054A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67EFCC-C58D-8DEF-4640-73C984EE88C5}"/>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80904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269F33-51CD-758D-E15F-2FFF92C8906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9595C28-309E-7771-8A1F-49E31BA51FB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573658-7AFC-A665-BB52-B89C59D31F1B}"/>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365B9646-5DD6-6A06-66AE-7BF99554BBB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E80174-FA2E-7107-A744-8A36390F156E}"/>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113235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57814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04852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18/11/2023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22811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18/11/2023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77882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18/11/2023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42343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18/11/2023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54040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18/11/2023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56678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18/11/2023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24251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3DE4C-B570-BF7C-F121-584B291A624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65DB44-6010-B755-9A70-EEF1673E58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2473110-9CD1-8D60-B0F2-854B4A3D2740}"/>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0E29F166-DFA4-AF48-4FA4-7D158F7942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D26BA2-618E-1AEF-AD10-5CDEF6B24CC1}"/>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30643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18/11/2023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3199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50929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17363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19F5E0-C46F-5BEC-1942-C913A4F5B63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A3012A-59F8-9FB3-9374-4BBEE0A2B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EBA74DD-D9EC-86E1-921A-6736933F77F4}"/>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E22147BF-8B58-2599-7391-DAEBFB5939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E1C794-4636-FCDA-5A20-9B5C853A6233}"/>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80479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D0D50-63C8-AFCE-6E43-E8E213F6794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A164F03-45CF-FFE4-6485-C22107FCAE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14C68C5-B257-9153-9E9F-94D34744D6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8E5EE4-F048-F26B-AE3E-756F235B2FB7}"/>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6" name="Marcador de pie de página 5">
            <a:extLst>
              <a:ext uri="{FF2B5EF4-FFF2-40B4-BE49-F238E27FC236}">
                <a16:creationId xmlns:a16="http://schemas.microsoft.com/office/drawing/2014/main" id="{E71D8CAC-A332-788D-09E8-F225099F1A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C9CBDCE-289D-03D0-45FF-2E0AED337934}"/>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357553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24E75-0612-F5F3-3BB3-71CA7112B77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3A5654-E97A-E554-CC5F-E47EEFACB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AECFD7-8EA2-6B7D-23F5-6395439E77B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CF7F836-B3D6-1890-5DE0-2BD0958F2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D033218-EFE0-F309-D187-1F782A3215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925EDED-00BB-86BE-3588-9CCC04B4E5F8}"/>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8" name="Marcador de pie de página 7">
            <a:extLst>
              <a:ext uri="{FF2B5EF4-FFF2-40B4-BE49-F238E27FC236}">
                <a16:creationId xmlns:a16="http://schemas.microsoft.com/office/drawing/2014/main" id="{BC7385B0-A605-3441-D74E-F97DECC18C2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1D97342-80C8-1393-0A24-A6C91ED3009D}"/>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137558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9FE29-AA79-8F27-FEEE-259E4715F12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3467CF3-6EBB-67D4-D50B-F97A5029717E}"/>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4" name="Marcador de pie de página 3">
            <a:extLst>
              <a:ext uri="{FF2B5EF4-FFF2-40B4-BE49-F238E27FC236}">
                <a16:creationId xmlns:a16="http://schemas.microsoft.com/office/drawing/2014/main" id="{2EBAD87C-CF9B-EA85-D115-D6FD2C7A5AE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4FC13A2-2404-F519-2D15-13F718E20CDC}"/>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18411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72C8517-FA2B-FEDB-96A9-8E6728D2170E}"/>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3" name="Marcador de pie de página 2">
            <a:extLst>
              <a:ext uri="{FF2B5EF4-FFF2-40B4-BE49-F238E27FC236}">
                <a16:creationId xmlns:a16="http://schemas.microsoft.com/office/drawing/2014/main" id="{76F7AA92-BBA9-BF42-ABBE-1A2A9852C0F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6DA6AAA-318D-DC69-79C1-BEDB383AE89C}"/>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36636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7D6B1-0705-385F-9C6D-B48AA2FBB5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EE39E4-8F51-AC79-DD2A-6B9AB95B2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42154FE-78A6-2AE5-AF51-7A9333CEE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B35046-5CFA-5BED-FFDA-86BE5510B14C}"/>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6" name="Marcador de pie de página 5">
            <a:extLst>
              <a:ext uri="{FF2B5EF4-FFF2-40B4-BE49-F238E27FC236}">
                <a16:creationId xmlns:a16="http://schemas.microsoft.com/office/drawing/2014/main" id="{4C0639E2-C3BB-2164-40B0-093402B4F6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C76AC57-2382-F395-287D-A92339E1CA88}"/>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318785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241403-0236-91F1-72D8-84C22552D7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228985-E369-1503-D297-78C4A2EC3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875D8BE-111C-58BA-64F1-C35AF67F1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232892-F2BF-F2F6-4E90-9C918DD3C73F}"/>
              </a:ext>
            </a:extLst>
          </p:cNvPr>
          <p:cNvSpPr>
            <a:spLocks noGrp="1"/>
          </p:cNvSpPr>
          <p:nvPr>
            <p:ph type="dt" sz="half" idx="10"/>
          </p:nvPr>
        </p:nvSpPr>
        <p:spPr/>
        <p:txBody>
          <a:bodyPr/>
          <a:lstStyle/>
          <a:p>
            <a:fld id="{928A7C32-1AEF-4717-AFF0-7FEAEF7D4555}" type="datetimeFigureOut">
              <a:rPr lang="es-ES" smtClean="0"/>
              <a:t>18/11/2023</a:t>
            </a:fld>
            <a:endParaRPr lang="es-ES"/>
          </a:p>
        </p:txBody>
      </p:sp>
      <p:sp>
        <p:nvSpPr>
          <p:cNvPr id="6" name="Marcador de pie de página 5">
            <a:extLst>
              <a:ext uri="{FF2B5EF4-FFF2-40B4-BE49-F238E27FC236}">
                <a16:creationId xmlns:a16="http://schemas.microsoft.com/office/drawing/2014/main" id="{96B76679-BC34-978F-9C00-998EEC007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5B7D5F-F3D7-2863-0A3E-CC839300C486}"/>
              </a:ext>
            </a:extLst>
          </p:cNvPr>
          <p:cNvSpPr>
            <a:spLocks noGrp="1"/>
          </p:cNvSpPr>
          <p:nvPr>
            <p:ph type="sldNum" sz="quarter" idx="12"/>
          </p:nvPr>
        </p:nvSpPr>
        <p:spPr/>
        <p:txBody>
          <a:bodyPr/>
          <a:lstStyle/>
          <a:p>
            <a:fld id="{024BFFAF-9223-4D5C-AC93-209274665384}" type="slidenum">
              <a:rPr lang="es-ES" smtClean="0"/>
              <a:t>‹Nº›</a:t>
            </a:fld>
            <a:endParaRPr lang="es-ES"/>
          </a:p>
        </p:txBody>
      </p:sp>
    </p:spTree>
    <p:extLst>
      <p:ext uri="{BB962C8B-B14F-4D97-AF65-F5344CB8AC3E}">
        <p14:creationId xmlns:p14="http://schemas.microsoft.com/office/powerpoint/2010/main" val="257553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6E5B936-A798-F1FB-1C83-31EE7BE8A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D7B221-4C0E-457D-AD2F-48EF6E31B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4B1356-780E-E525-3689-B348F55E2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A7C32-1AEF-4717-AFF0-7FEAEF7D4555}" type="datetimeFigureOut">
              <a:rPr lang="es-ES" smtClean="0"/>
              <a:t>18/11/2023</a:t>
            </a:fld>
            <a:endParaRPr lang="es-ES"/>
          </a:p>
        </p:txBody>
      </p:sp>
      <p:sp>
        <p:nvSpPr>
          <p:cNvPr id="5" name="Marcador de pie de página 4">
            <a:extLst>
              <a:ext uri="{FF2B5EF4-FFF2-40B4-BE49-F238E27FC236}">
                <a16:creationId xmlns:a16="http://schemas.microsoft.com/office/drawing/2014/main" id="{3F18A7EA-00B6-A0FD-3F17-131D9D84C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64CFC1A-0856-DC60-8EEE-98D85EE5F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BFFAF-9223-4D5C-AC93-209274665384}" type="slidenum">
              <a:rPr lang="es-ES" smtClean="0"/>
              <a:t>‹Nº›</a:t>
            </a:fld>
            <a:endParaRPr lang="es-ES"/>
          </a:p>
        </p:txBody>
      </p:sp>
    </p:spTree>
    <p:extLst>
      <p:ext uri="{BB962C8B-B14F-4D97-AF65-F5344CB8AC3E}">
        <p14:creationId xmlns:p14="http://schemas.microsoft.com/office/powerpoint/2010/main" val="822598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450FF-BC1A-4871-ACF7-0512E9BB0A96}" type="datetimeFigureOut">
              <a:rPr lang="es-ES" smtClean="0"/>
              <a:t>18/11/2023</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87468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8.jpeg"/><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1.jpg"/><Relationship Id="rId11" Type="http://schemas.microsoft.com/office/2007/relationships/hdphoto" Target="../media/hdphoto2.wdp"/><Relationship Id="rId5" Type="http://schemas.openxmlformats.org/officeDocument/2006/relationships/image" Target="../media/image10.jpeg"/><Relationship Id="rId15" Type="http://schemas.openxmlformats.org/officeDocument/2006/relationships/image" Target="../media/image19.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4.wdp"/><Relationship Id="rId7" Type="http://schemas.openxmlformats.org/officeDocument/2006/relationships/diagramColors" Target="../diagrams/colors1.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3.jpeg"/><Relationship Id="rId4" Type="http://schemas.openxmlformats.org/officeDocument/2006/relationships/diagramData" Target="../diagrams/data1.xml"/><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microsoft.com/office/2007/relationships/hdphoto" Target="../media/hdphoto5.wdp"/><Relationship Id="rId7"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peg"/><Relationship Id="rId5" Type="http://schemas.microsoft.com/office/2007/relationships/hdphoto" Target="../media/hdphoto6.wdp"/><Relationship Id="rId4" Type="http://schemas.openxmlformats.org/officeDocument/2006/relationships/image" Target="../media/image36.pn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H="1">
            <a:off x="0" y="-2"/>
            <a:ext cx="12192000" cy="490194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979646" y="5"/>
            <a:ext cx="3212349" cy="4901934"/>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H="1">
            <a:off x="457200" y="-6"/>
            <a:ext cx="11743606" cy="490193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3">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808" y="-9507"/>
            <a:ext cx="12200801" cy="4901933"/>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0" y="5"/>
            <a:ext cx="12192000" cy="327481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Imagen 10" descr="Un par de personas junto a una ventana&#10;&#10;Descripción generada automáticamente con confianza media">
            <a:extLst>
              <a:ext uri="{FF2B5EF4-FFF2-40B4-BE49-F238E27FC236}">
                <a16:creationId xmlns:a16="http://schemas.microsoft.com/office/drawing/2014/main" id="{7AFFF87F-5E22-99A2-E00A-634012C0E5E2}"/>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140889" y="3274821"/>
            <a:ext cx="2945004" cy="2945004"/>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a:innerShdw blurRad="114300">
              <a:prstClr val="black"/>
            </a:innerShdw>
          </a:effectLst>
        </p:spPr>
      </p:pic>
      <p:pic>
        <p:nvPicPr>
          <p:cNvPr id="7" name="Imagen 6" descr="Imagen que contiene edificio, hombre, viendo, ventana&#10;&#10;Descripción generada automáticamente">
            <a:extLst>
              <a:ext uri="{FF2B5EF4-FFF2-40B4-BE49-F238E27FC236}">
                <a16:creationId xmlns:a16="http://schemas.microsoft.com/office/drawing/2014/main" id="{93B90B1A-813F-4586-18EA-97DD539A31B9}"/>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9106107" y="179665"/>
            <a:ext cx="2945004" cy="2945004"/>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a:innerShdw blurRad="114300">
              <a:prstClr val="black"/>
            </a:innerShdw>
          </a:effectLst>
        </p:spPr>
      </p:pic>
      <p:pic>
        <p:nvPicPr>
          <p:cNvPr id="9" name="Imagen 8" descr="Imagen que contiene interior, ventana, hombre, edificio&#10;&#10;Descripción generada automáticamente">
            <a:extLst>
              <a:ext uri="{FF2B5EF4-FFF2-40B4-BE49-F238E27FC236}">
                <a16:creationId xmlns:a16="http://schemas.microsoft.com/office/drawing/2014/main" id="{96887054-512B-CF1F-D1A8-2BEABB9AE87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117701" y="3274821"/>
            <a:ext cx="2945004" cy="2945004"/>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a:innerShdw blurRad="114300">
              <a:prstClr val="black"/>
            </a:innerShdw>
          </a:effectLst>
        </p:spPr>
      </p:pic>
      <p:pic>
        <p:nvPicPr>
          <p:cNvPr id="3" name="Imagen 2" descr="Una ventana con persianas blancas&#10;&#10;Descripción generada automáticamente con confianza baja">
            <a:extLst>
              <a:ext uri="{FF2B5EF4-FFF2-40B4-BE49-F238E27FC236}">
                <a16:creationId xmlns:a16="http://schemas.microsoft.com/office/drawing/2014/main" id="{AA1A9A1A-3207-07DC-4855-504532CCB5D6}"/>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9106107" y="3274821"/>
            <a:ext cx="2945004" cy="2945004"/>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a:innerShdw blurRad="114300">
              <a:prstClr val="black"/>
            </a:innerShdw>
          </a:effectLst>
        </p:spPr>
      </p:pic>
      <p:pic>
        <p:nvPicPr>
          <p:cNvPr id="8" name="Imagen 7">
            <a:extLst>
              <a:ext uri="{FF2B5EF4-FFF2-40B4-BE49-F238E27FC236}">
                <a16:creationId xmlns:a16="http://schemas.microsoft.com/office/drawing/2014/main" id="{AFE0EA43-73B4-A23A-FA39-BB3219031682}"/>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a:xfrm>
            <a:off x="3129295" y="3274821"/>
            <a:ext cx="2945004" cy="2945004"/>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effectLst>
            <a:innerShdw blurRad="114300">
              <a:prstClr val="black"/>
            </a:innerShdw>
          </a:effectLst>
        </p:spPr>
      </p:pic>
      <p:sp>
        <p:nvSpPr>
          <p:cNvPr id="2" name="CuadroTexto 1">
            <a:extLst>
              <a:ext uri="{FF2B5EF4-FFF2-40B4-BE49-F238E27FC236}">
                <a16:creationId xmlns:a16="http://schemas.microsoft.com/office/drawing/2014/main" id="{4DAC552F-EBF1-54A6-6C44-0AAAE368C723}"/>
              </a:ext>
            </a:extLst>
          </p:cNvPr>
          <p:cNvSpPr txBox="1"/>
          <p:nvPr/>
        </p:nvSpPr>
        <p:spPr>
          <a:xfrm>
            <a:off x="457200" y="328322"/>
            <a:ext cx="8069343" cy="2308324"/>
          </a:xfrm>
          <a:prstGeom prst="rect">
            <a:avLst/>
          </a:prstGeom>
          <a:noFill/>
        </p:spPr>
        <p:txBody>
          <a:bodyPr wrap="square" rtlCol="0">
            <a:spAutoFit/>
          </a:bodyPr>
          <a:lstStyle/>
          <a:p>
            <a:pPr algn="ctr"/>
            <a:r>
              <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MISSION TO THE NEEDY</a:t>
            </a:r>
          </a:p>
        </p:txBody>
      </p:sp>
      <p:sp>
        <p:nvSpPr>
          <p:cNvPr id="5" name="CuadroTexto 4">
            <a:extLst>
              <a:ext uri="{FF2B5EF4-FFF2-40B4-BE49-F238E27FC236}">
                <a16:creationId xmlns:a16="http://schemas.microsoft.com/office/drawing/2014/main" id="{2A8582D6-72E4-0447-3F4E-12A3EBED7E0E}"/>
              </a:ext>
            </a:extLst>
          </p:cNvPr>
          <p:cNvSpPr txBox="1"/>
          <p:nvPr/>
        </p:nvSpPr>
        <p:spPr>
          <a:xfrm>
            <a:off x="9024573" y="6387948"/>
            <a:ext cx="2917017" cy="338554"/>
          </a:xfrm>
          <a:prstGeom prst="rect">
            <a:avLst/>
          </a:prstGeom>
          <a:noFill/>
        </p:spPr>
        <p:txBody>
          <a:bodyPr wrap="none" rtlCol="0">
            <a:spAutoFit/>
          </a:bodyPr>
          <a:lstStyle/>
          <a:p>
            <a:pPr algn="r"/>
            <a:r>
              <a:rPr lang="es-ES" sz="1600" b="1" dirty="0">
                <a:solidFill>
                  <a:srgbClr val="205E3F"/>
                </a:solidFill>
              </a:rPr>
              <a:t>Lesson 8 for November 25, 2023</a:t>
            </a:r>
          </a:p>
        </p:txBody>
      </p:sp>
    </p:spTree>
    <p:extLst>
      <p:ext uri="{BB962C8B-B14F-4D97-AF65-F5344CB8AC3E}">
        <p14:creationId xmlns:p14="http://schemas.microsoft.com/office/powerpoint/2010/main" val="30387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7062D9-A5B3-22B1-6F08-8D5F0D46ABB1}"/>
              </a:ext>
            </a:extLst>
          </p:cNvPr>
          <p:cNvSpPr txBox="1"/>
          <p:nvPr/>
        </p:nvSpPr>
        <p:spPr>
          <a:xfrm>
            <a:off x="1" y="3320504"/>
            <a:ext cx="12191999" cy="1107996"/>
          </a:xfrm>
          <a:prstGeom prst="rect">
            <a:avLst/>
          </a:prstGeom>
          <a:noFill/>
        </p:spPr>
        <p:txBody>
          <a:bodyPr wrap="square">
            <a:spAutoFit/>
            <a:scene3d>
              <a:camera prst="orthographicFront"/>
              <a:lightRig rig="threePt" dir="t"/>
            </a:scene3d>
            <a:sp3d extrusionH="57150">
              <a:bevelT h="25400" prst="softRound"/>
            </a:sp3d>
          </a:bodyPr>
          <a:lstStyle>
            <a:defPPr>
              <a:defRPr lang="es-ES"/>
            </a:defPPr>
            <a:lvl1pPr algn="ctr">
              <a:defRPr sz="7200" b="1" spc="600">
                <a:ln w="22225">
                  <a:solidFill>
                    <a:schemeClr val="accent4">
                      <a:lumMod val="75000"/>
                    </a:schemeClr>
                  </a:solidFill>
                  <a:prstDash val="solid"/>
                </a:ln>
                <a:solidFill>
                  <a:schemeClr val="accent4">
                    <a:lumMod val="75000"/>
                  </a:schemeClr>
                </a:solidFill>
                <a:effectLst>
                  <a:outerShdw blurRad="50800" dist="25400" dir="5400000" algn="ctr" rotWithShape="0">
                    <a:schemeClr val="tx1"/>
                  </a:outerShdw>
                </a:effectLst>
              </a:defRPr>
            </a:lvl1pPr>
          </a:lstStyle>
          <a:p>
            <a:r>
              <a:rPr lang="es-ES" sz="6600" spc="0" dirty="0">
                <a:ln w="22225">
                  <a:solidFill>
                    <a:srgbClr val="2EBFBC"/>
                  </a:solidFill>
                  <a:prstDash val="solid"/>
                </a:ln>
                <a:solidFill>
                  <a:srgbClr val="2EBFBC"/>
                </a:solidFill>
              </a:rPr>
              <a:t>MOTIVATED TO HELP</a:t>
            </a:r>
          </a:p>
        </p:txBody>
      </p:sp>
    </p:spTree>
    <p:extLst>
      <p:ext uri="{BB962C8B-B14F-4D97-AF65-F5344CB8AC3E}">
        <p14:creationId xmlns:p14="http://schemas.microsoft.com/office/powerpoint/2010/main" val="18707552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C45543-246B-D335-788E-703F5830865F}"/>
              </a:ext>
            </a:extLst>
          </p:cNvPr>
          <p:cNvSpPr txBox="1"/>
          <p:nvPr/>
        </p:nvSpPr>
        <p:spPr>
          <a:xfrm>
            <a:off x="0" y="-66675"/>
            <a:ext cx="9371872"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800" b="1" spc="600" dirty="0">
                <a:ln/>
                <a:solidFill>
                  <a:schemeClr val="accent6"/>
                </a:solidFill>
                <a:effectLst>
                  <a:outerShdw blurRad="38100" dist="38100" dir="2700000" algn="tl">
                    <a:srgbClr val="000000">
                      <a:alpha val="43137"/>
                    </a:srgbClr>
                  </a:outerShdw>
                </a:effectLst>
              </a:rPr>
              <a:t>JUST FOR LOVE</a:t>
            </a:r>
          </a:p>
        </p:txBody>
      </p:sp>
      <p:sp>
        <p:nvSpPr>
          <p:cNvPr id="5" name="CuadroTexto 4">
            <a:extLst>
              <a:ext uri="{FF2B5EF4-FFF2-40B4-BE49-F238E27FC236}">
                <a16:creationId xmlns:a16="http://schemas.microsoft.com/office/drawing/2014/main" id="{E0E11781-0D63-0004-9FB0-79D2A7C7DB62}"/>
              </a:ext>
            </a:extLst>
          </p:cNvPr>
          <p:cNvSpPr txBox="1"/>
          <p:nvPr/>
        </p:nvSpPr>
        <p:spPr>
          <a:xfrm>
            <a:off x="183752" y="571755"/>
            <a:ext cx="8815750" cy="584775"/>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Greater love has no one than this: to lay down one’s life for one’s friends</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(John 15:13)</a:t>
            </a:r>
          </a:p>
        </p:txBody>
      </p:sp>
      <p:sp>
        <p:nvSpPr>
          <p:cNvPr id="6" name="CuadroTexto 5">
            <a:extLst>
              <a:ext uri="{FF2B5EF4-FFF2-40B4-BE49-F238E27FC236}">
                <a16:creationId xmlns:a16="http://schemas.microsoft.com/office/drawing/2014/main" id="{0D0E1537-90B3-E054-097F-81502FFB3873}"/>
              </a:ext>
            </a:extLst>
          </p:cNvPr>
          <p:cNvSpPr txBox="1"/>
          <p:nvPr/>
        </p:nvSpPr>
        <p:spPr>
          <a:xfrm>
            <a:off x="183753" y="1187308"/>
            <a:ext cx="9074545" cy="1015663"/>
          </a:xfrm>
          <a:prstGeom prst="rect">
            <a:avLst/>
          </a:prstGeom>
          <a:noFill/>
        </p:spPr>
        <p:txBody>
          <a:bodyPr wrap="square" rtlCol="0">
            <a:spAutoFit/>
          </a:bodyPr>
          <a:lstStyle/>
          <a:p>
            <a:pPr>
              <a:spcBef>
                <a:spcPts val="600"/>
              </a:spcBef>
            </a:pPr>
            <a:r>
              <a:rPr lang="en-US" sz="2000" b="1" dirty="0"/>
              <a:t>We know that needs never end, because “you will always have the poor [or needy] with you, and whenever you want you can do good to them” (Mark 14:7). Therefore, we must ask ourselves: why help them</a:t>
            </a:r>
            <a:r>
              <a:rPr lang="es-ES" sz="2000" b="1" dirty="0"/>
              <a:t>?</a:t>
            </a:r>
          </a:p>
        </p:txBody>
      </p:sp>
      <p:pic>
        <p:nvPicPr>
          <p:cNvPr id="4" name="Imagen 3" descr="Una caricatura de un hombre&#10;&#10;Descripción generada automáticamente con confianza media">
            <a:extLst>
              <a:ext uri="{FF2B5EF4-FFF2-40B4-BE49-F238E27FC236}">
                <a16:creationId xmlns:a16="http://schemas.microsoft.com/office/drawing/2014/main" id="{34EB7F83-20E8-9317-F600-042621108A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3375" y="3643772"/>
            <a:ext cx="2239101" cy="3052022"/>
          </a:xfrm>
          <a:prstGeom prst="snip2DiagRect">
            <a:avLst>
              <a:gd name="adj1" fmla="val 21270"/>
              <a:gd name="adj2" fmla="val 0"/>
            </a:avLst>
          </a:prstGeom>
          <a:solidFill>
            <a:srgbClr val="FFFFFF">
              <a:shade val="85000"/>
            </a:srgbClr>
          </a:solidFill>
          <a:ln w="88900" cap="sq">
            <a:solidFill>
              <a:srgbClr val="AC430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en blanco y negro de un grupo de personas en un campo&#10;&#10;Descripción generada automáticamente con confianza baja">
            <a:extLst>
              <a:ext uri="{FF2B5EF4-FFF2-40B4-BE49-F238E27FC236}">
                <a16:creationId xmlns:a16="http://schemas.microsoft.com/office/drawing/2014/main" id="{BA091CD2-1A2F-1A2E-2913-71299D6FA4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3753" y="3643773"/>
            <a:ext cx="3721498" cy="3052022"/>
          </a:xfrm>
          <a:prstGeom prst="snip2DiagRect">
            <a:avLst/>
          </a:prstGeom>
          <a:solidFill>
            <a:srgbClr val="FFFFFF">
              <a:shade val="85000"/>
            </a:srgbClr>
          </a:solidFill>
          <a:ln w="88900" cap="sq">
            <a:solidFill>
              <a:srgbClr val="AC430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con fuego en el aire&#10;&#10;Descripción generada automáticamente con confianza media">
            <a:extLst>
              <a:ext uri="{FF2B5EF4-FFF2-40B4-BE49-F238E27FC236}">
                <a16:creationId xmlns:a16="http://schemas.microsoft.com/office/drawing/2014/main" id="{407A7505-0538-BF6F-3B13-C5022C5B4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2897" y="-523875"/>
            <a:ext cx="2706554" cy="4432845"/>
          </a:xfrm>
          <a:prstGeom prst="rect">
            <a:avLst/>
          </a:prstGeom>
          <a:solidFill>
            <a:srgbClr val="FFFFFF">
              <a:shade val="85000"/>
            </a:srgbClr>
          </a:solidFill>
          <a:ln w="101600" cap="sq">
            <a:solidFill>
              <a:schemeClr val="bg2">
                <a:lumMod val="20000"/>
                <a:lumOff val="8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2" name="CuadroTexto 11">
            <a:extLst>
              <a:ext uri="{FF2B5EF4-FFF2-40B4-BE49-F238E27FC236}">
                <a16:creationId xmlns:a16="http://schemas.microsoft.com/office/drawing/2014/main" id="{988913D3-4864-A8AE-E0EC-B3107F904956}"/>
              </a:ext>
            </a:extLst>
          </p:cNvPr>
          <p:cNvSpPr txBox="1"/>
          <p:nvPr/>
        </p:nvSpPr>
        <p:spPr>
          <a:xfrm>
            <a:off x="6496050" y="3750590"/>
            <a:ext cx="5582376" cy="1015663"/>
          </a:xfrm>
          <a:prstGeom prst="rect">
            <a:avLst/>
          </a:prstGeom>
          <a:noFill/>
        </p:spPr>
        <p:txBody>
          <a:bodyPr wrap="square">
            <a:spAutoFit/>
          </a:bodyPr>
          <a:lstStyle/>
          <a:p>
            <a:pPr>
              <a:spcBef>
                <a:spcPts val="600"/>
              </a:spcBef>
            </a:pPr>
            <a:r>
              <a:rPr lang="en-US" sz="2000" b="1" dirty="0"/>
              <a:t>This is especially important when we want to help a specific community that may differ from us due to their religion, their customs, their way of life…</a:t>
            </a:r>
            <a:endParaRPr lang="es-ES" sz="2000" b="1" dirty="0"/>
          </a:p>
        </p:txBody>
      </p:sp>
      <p:sp>
        <p:nvSpPr>
          <p:cNvPr id="7" name="CuadroTexto 6">
            <a:extLst>
              <a:ext uri="{FF2B5EF4-FFF2-40B4-BE49-F238E27FC236}">
                <a16:creationId xmlns:a16="http://schemas.microsoft.com/office/drawing/2014/main" id="{567E2474-3D2E-7B71-9056-BC412C406378}"/>
              </a:ext>
            </a:extLst>
          </p:cNvPr>
          <p:cNvSpPr txBox="1"/>
          <p:nvPr/>
        </p:nvSpPr>
        <p:spPr>
          <a:xfrm>
            <a:off x="183753" y="2893307"/>
            <a:ext cx="8745570" cy="707886"/>
          </a:xfrm>
          <a:prstGeom prst="rect">
            <a:avLst/>
          </a:prstGeom>
          <a:noFill/>
        </p:spPr>
        <p:txBody>
          <a:bodyPr wrap="square">
            <a:spAutoFit/>
          </a:bodyPr>
          <a:lstStyle/>
          <a:p>
            <a:pPr>
              <a:spcBef>
                <a:spcPts val="600"/>
              </a:spcBef>
            </a:pPr>
            <a:r>
              <a:rPr lang="en-US" sz="2000" b="1" dirty="0"/>
              <a:t>Love breaks down any barrier that may prevent us from approaching those in need, empathizing with them, and helping them in whatever way we can</a:t>
            </a:r>
            <a:r>
              <a:rPr lang="es-ES" sz="2000" b="1" dirty="0"/>
              <a:t>.</a:t>
            </a:r>
          </a:p>
        </p:txBody>
      </p:sp>
      <p:sp>
        <p:nvSpPr>
          <p:cNvPr id="11" name="CuadroTexto 10">
            <a:extLst>
              <a:ext uri="{FF2B5EF4-FFF2-40B4-BE49-F238E27FC236}">
                <a16:creationId xmlns:a16="http://schemas.microsoft.com/office/drawing/2014/main" id="{46DD1101-ECA0-EAB6-06A9-E4A743025FED}"/>
              </a:ext>
            </a:extLst>
          </p:cNvPr>
          <p:cNvSpPr txBox="1"/>
          <p:nvPr/>
        </p:nvSpPr>
        <p:spPr>
          <a:xfrm>
            <a:off x="183752" y="2202971"/>
            <a:ext cx="8745569" cy="707886"/>
          </a:xfrm>
          <a:prstGeom prst="rect">
            <a:avLst/>
          </a:prstGeom>
          <a:noFill/>
        </p:spPr>
        <p:txBody>
          <a:bodyPr wrap="square">
            <a:spAutoFit/>
          </a:bodyPr>
          <a:lstStyle/>
          <a:p>
            <a:pPr>
              <a:spcBef>
                <a:spcPts val="600"/>
              </a:spcBef>
            </a:pPr>
            <a:r>
              <a:rPr lang="en-US" sz="2000" b="1" dirty="0"/>
              <a:t>Because we love them as God loves us. Love should prompt us to perform acts of benevolence toward others (1Jn. 3:16-18)</a:t>
            </a:r>
            <a:r>
              <a:rPr lang="es-ES" sz="2000" b="1" dirty="0"/>
              <a:t>.</a:t>
            </a:r>
          </a:p>
        </p:txBody>
      </p:sp>
      <p:sp>
        <p:nvSpPr>
          <p:cNvPr id="14" name="CuadroTexto 13">
            <a:extLst>
              <a:ext uri="{FF2B5EF4-FFF2-40B4-BE49-F238E27FC236}">
                <a16:creationId xmlns:a16="http://schemas.microsoft.com/office/drawing/2014/main" id="{68059EFD-F2A7-FE0C-E479-BC2A7BA7FC58}"/>
              </a:ext>
            </a:extLst>
          </p:cNvPr>
          <p:cNvSpPr txBox="1"/>
          <p:nvPr/>
        </p:nvSpPr>
        <p:spPr>
          <a:xfrm>
            <a:off x="6496050" y="5074029"/>
            <a:ext cx="5582376" cy="1631216"/>
          </a:xfrm>
          <a:prstGeom prst="rect">
            <a:avLst/>
          </a:prstGeom>
          <a:noFill/>
        </p:spPr>
        <p:txBody>
          <a:bodyPr wrap="square">
            <a:spAutoFit/>
          </a:bodyPr>
          <a:lstStyle/>
          <a:p>
            <a:pPr>
              <a:spcBef>
                <a:spcPts val="600"/>
              </a:spcBef>
            </a:pPr>
            <a:r>
              <a:rPr lang="en-US" sz="2000" b="1" dirty="0"/>
              <a:t>When approaching them with the intention of helping them, we must pray for special help from God to know the best way to do it. He will help us show our love, become their friends, help them, and lead them to Jesus</a:t>
            </a:r>
            <a:r>
              <a:rPr lang="es-ES" sz="2000" b="1" dirty="0"/>
              <a:t>.</a:t>
            </a:r>
          </a:p>
        </p:txBody>
      </p:sp>
    </p:spTree>
    <p:extLst>
      <p:ext uri="{BB962C8B-B14F-4D97-AF65-F5344CB8AC3E}">
        <p14:creationId xmlns:p14="http://schemas.microsoft.com/office/powerpoint/2010/main" val="33937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6*min(max(#ppt_w*#ppt_h,.3),1)-7.4)/-.7*#ppt_w"/>
                                          </p:val>
                                        </p:tav>
                                        <p:tav tm="100000">
                                          <p:val>
                                            <p:strVal val="#ppt_w"/>
                                          </p:val>
                                        </p:tav>
                                      </p:tavLst>
                                    </p:anim>
                                    <p:anim calcmode="lin" valueType="num">
                                      <p:cBhvr>
                                        <p:cTn id="17" dur="500" fill="hold"/>
                                        <p:tgtEl>
                                          <p:spTgt spid="10"/>
                                        </p:tgtEl>
                                        <p:attrNameLst>
                                          <p:attrName>ppt_h</p:attrName>
                                        </p:attrNameLst>
                                      </p:cBhvr>
                                      <p:tavLst>
                                        <p:tav tm="0">
                                          <p:val>
                                            <p:strVal val="(6*min(max(#ppt_w*#ppt_h,.3),1)-7.4)/-.7*#ppt_h"/>
                                          </p:val>
                                        </p:tav>
                                        <p:tav tm="100000">
                                          <p:val>
                                            <p:strVal val="#ppt_h"/>
                                          </p:val>
                                        </p:tav>
                                      </p:tavLst>
                                    </p:anim>
                                    <p:anim calcmode="lin" valueType="num">
                                      <p:cBhvr>
                                        <p:cTn id="18" dur="500" fill="hold"/>
                                        <p:tgtEl>
                                          <p:spTgt spid="10"/>
                                        </p:tgtEl>
                                        <p:attrNameLst>
                                          <p:attrName>ppt_x</p:attrName>
                                        </p:attrNameLst>
                                      </p:cBhvr>
                                      <p:tavLst>
                                        <p:tav tm="0">
                                          <p:val>
                                            <p:fltVal val="0.5"/>
                                          </p:val>
                                        </p:tav>
                                        <p:tav tm="100000">
                                          <p:val>
                                            <p:strVal val="#ppt_x"/>
                                          </p:val>
                                        </p:tav>
                                      </p:tavLst>
                                    </p:anim>
                                    <p:anim calcmode="lin" valueType="num">
                                      <p:cBhvr>
                                        <p:cTn id="19"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ppt_h/2"/>
                                          </p:val>
                                        </p:tav>
                                        <p:tav tm="100000">
                                          <p:val>
                                            <p:strVal val="#ppt_y"/>
                                          </p:val>
                                        </p:tav>
                                      </p:tavLst>
                                    </p:anim>
                                    <p:anim calcmode="lin" valueType="num">
                                      <p:cBhvr>
                                        <p:cTn id="35" dur="500" fill="hold"/>
                                        <p:tgtEl>
                                          <p:spTgt spid="8"/>
                                        </p:tgtEl>
                                        <p:attrNameLst>
                                          <p:attrName>ppt_w</p:attrName>
                                        </p:attrNameLst>
                                      </p:cBhvr>
                                      <p:tavLst>
                                        <p:tav tm="0">
                                          <p:val>
                                            <p:strVal val="#ppt_w"/>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par>
                                <p:cTn id="37" presetID="17"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ppt_x</p:attrName>
                                        </p:attrNameLst>
                                      </p:cBhvr>
                                      <p:tavLst>
                                        <p:tav tm="0">
                                          <p:val>
                                            <p:strVal val="#ppt_x"/>
                                          </p:val>
                                        </p:tav>
                                        <p:tav tm="100000">
                                          <p:val>
                                            <p:strVal val="#ppt_x"/>
                                          </p:val>
                                        </p:tav>
                                      </p:tavLst>
                                    </p:anim>
                                    <p:anim calcmode="lin" valueType="num">
                                      <p:cBhvr>
                                        <p:cTn id="40" dur="500" fill="hold"/>
                                        <p:tgtEl>
                                          <p:spTgt spid="4"/>
                                        </p:tgtEl>
                                        <p:attrNameLst>
                                          <p:attrName>ppt_y</p:attrName>
                                        </p:attrNameLst>
                                      </p:cBhvr>
                                      <p:tavLst>
                                        <p:tav tm="0">
                                          <p:val>
                                            <p:strVal val="#ppt_y+#ppt_h/2"/>
                                          </p:val>
                                        </p:tav>
                                        <p:tav tm="100000">
                                          <p:val>
                                            <p:strVal val="#ppt_y"/>
                                          </p:val>
                                        </p:tav>
                                      </p:tavLst>
                                    </p:anim>
                                    <p:anim calcmode="lin" valueType="num">
                                      <p:cBhvr>
                                        <p:cTn id="41" dur="500" fill="hold"/>
                                        <p:tgtEl>
                                          <p:spTgt spid="4"/>
                                        </p:tgtEl>
                                        <p:attrNameLst>
                                          <p:attrName>ppt_w</p:attrName>
                                        </p:attrNameLst>
                                      </p:cBhvr>
                                      <p:tavLst>
                                        <p:tav tm="0">
                                          <p:val>
                                            <p:strVal val="#ppt_w"/>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A47355-75C5-1123-8A10-B5AAFAED8E78}"/>
              </a:ext>
            </a:extLst>
          </p:cNvPr>
          <p:cNvSpPr txBox="1"/>
          <p:nvPr/>
        </p:nvSpPr>
        <p:spPr>
          <a:xfrm>
            <a:off x="1009650" y="1273760"/>
            <a:ext cx="10991850" cy="4093428"/>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en-US" sz="2600" b="1" dirty="0">
                <a:latin typeface="Constantia" panose="02030602050306030303" pitchFamily="18" charset="0"/>
              </a:rPr>
              <a:t>Seize every opportunity to contribute to the happiness of those around you, sharing with them your affection. Words of kindness, looks of sympathy, expression of appreciation, would to many a struggling, lonely one be as a cup of cold water to a thirsty soul. A word of cheer, an act of kindness, would go far to lighten the burdens that are resting heavily upon weary shoulders. It is in unselfish ministry that true happiness is found. And every word and deed of such service is recorded in the books of heaven as done to Christ.... Live in the sunshine of Christ's love. Then your influence will bless the world</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7E85BCFD-3BFE-6A60-D848-40B23E01B755}"/>
              </a:ext>
            </a:extLst>
          </p:cNvPr>
          <p:cNvSpPr txBox="1"/>
          <p:nvPr/>
        </p:nvSpPr>
        <p:spPr>
          <a:xfrm>
            <a:off x="8761925" y="6569273"/>
            <a:ext cx="3307765" cy="307777"/>
          </a:xfrm>
          <a:prstGeom prst="rect">
            <a:avLst/>
          </a:prstGeom>
          <a:noFill/>
        </p:spPr>
        <p:txBody>
          <a:bodyPr wrap="none" rtlCol="0">
            <a:spAutoFit/>
          </a:bodyPr>
          <a:lstStyle/>
          <a:p>
            <a:pPr algn="r"/>
            <a:r>
              <a:rPr lang="en-US" sz="1400" b="1" dirty="0">
                <a:solidFill>
                  <a:srgbClr val="B8EBFC"/>
                </a:solidFill>
              </a:rPr>
              <a:t>EGW (The Youth’s Instructor April 9, 1903</a:t>
            </a:r>
            <a:r>
              <a:rPr lang="es-ES" sz="1400" b="1" dirty="0">
                <a:solidFill>
                  <a:srgbClr val="B8EBFC"/>
                </a:solidFill>
              </a:rPr>
              <a:t>)</a:t>
            </a:r>
          </a:p>
        </p:txBody>
      </p:sp>
    </p:spTree>
    <p:extLst>
      <p:ext uri="{BB962C8B-B14F-4D97-AF65-F5344CB8AC3E}">
        <p14:creationId xmlns:p14="http://schemas.microsoft.com/office/powerpoint/2010/main" val="274831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423107" y="1418278"/>
            <a:ext cx="6046106" cy="913199"/>
          </a:xfrm>
          <a:prstGeom prst="rect">
            <a:avLst/>
          </a:prstGeom>
          <a:noFill/>
        </p:spPr>
        <p:txBody>
          <a:bodyPr wrap="square" rtlCol="0">
            <a:spAutoFit/>
          </a:bodyPr>
          <a:lstStyle/>
          <a:p>
            <a:pPr lvl="0" algn="ctr" defTabSz="609585">
              <a:spcBef>
                <a:spcPts val="800"/>
              </a:spcBef>
              <a:defRPr/>
            </a:pPr>
            <a:r>
              <a:rPr lang="en-US" sz="2667" b="1" dirty="0">
                <a:solidFill>
                  <a:prstClr val="black"/>
                </a:solidFill>
                <a:latin typeface="Comic Sans MS" panose="030F0702030302020204" pitchFamily="66" charset="0"/>
                <a:cs typeface="Calibri" panose="020F0502020204030204" pitchFamily="34" charset="0"/>
              </a:rPr>
              <a:t>Find out about foreigners or non-Christians living in your country</a:t>
            </a:r>
            <a:r>
              <a:rPr kumimoji="0" lang="es-ES" sz="2667"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394577" y="4322759"/>
            <a:ext cx="9243347" cy="2410916"/>
          </a:xfrm>
          <a:prstGeom prst="rect">
            <a:avLst/>
          </a:prstGeom>
          <a:noFill/>
        </p:spPr>
        <p:txBody>
          <a:bodyPr wrap="square" rtlCol="0">
            <a:spAutoFit/>
          </a:bodyPr>
          <a:lstStyle/>
          <a:p>
            <a:pPr lvl="0" algn="ctr" defTabSz="609585">
              <a:spcBef>
                <a:spcPts val="800"/>
              </a:spcBef>
              <a:defRPr/>
            </a:pPr>
            <a:r>
              <a:rPr lang="en-US" sz="2400" b="1" dirty="0">
                <a:solidFill>
                  <a:prstClr val="black"/>
                </a:solidFill>
                <a:latin typeface="Comic Sans MS" panose="030F0702030302020204" pitchFamily="66" charset="0"/>
              </a:rPr>
              <a:t>Identify someone within your sphere of influence. Begin praying regularly for that person after answering the following questions:</a:t>
            </a:r>
          </a:p>
          <a:p>
            <a:pPr lvl="0" algn="ctr" defTabSz="609585">
              <a:spcBef>
                <a:spcPts val="800"/>
              </a:spcBef>
              <a:defRPr/>
            </a:pPr>
            <a:r>
              <a:rPr lang="en-US" sz="2400" b="1" dirty="0">
                <a:solidFill>
                  <a:prstClr val="black"/>
                </a:solidFill>
                <a:latin typeface="Comic Sans MS" panose="030F0702030302020204" pitchFamily="66" charset="0"/>
              </a:rPr>
              <a:t>Is this person my friend according to Jesus' model of friendship? Do I know their needs in life? </a:t>
            </a:r>
            <a:r>
              <a:rPr lang="en-US" sz="2400" b="1">
                <a:solidFill>
                  <a:prstClr val="black"/>
                </a:solidFill>
                <a:latin typeface="Comic Sans MS" panose="030F0702030302020204" pitchFamily="66" charset="0"/>
              </a:rPr>
              <a:t>How can I bring this person to Jesus for healing</a:t>
            </a:r>
            <a:r>
              <a:rPr lang="es-ES" sz="2400" b="1">
                <a:solidFill>
                  <a:prstClr val="black"/>
                </a:solidFill>
                <a:latin typeface="Comic Sans MS" panose="030F0702030302020204" pitchFamily="66" charset="0"/>
              </a:rPr>
              <a:t>?</a:t>
            </a:r>
            <a:endPar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400821"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magen que contiene persona, niño, joven, pequeño&#10;&#10;Descripción generada automáticamente">
            <a:extLst>
              <a:ext uri="{FF2B5EF4-FFF2-40B4-BE49-F238E27FC236}">
                <a16:creationId xmlns:a16="http://schemas.microsoft.com/office/drawing/2014/main" id="{C724E5C8-4DCC-F437-A2A9-BB81626D562D}"/>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6679964" y="299509"/>
            <a:ext cx="5221625" cy="6258983"/>
          </a:xfrm>
          <a:prstGeom prst="rect">
            <a:avLst/>
          </a:prstGeom>
          <a:effectLst>
            <a:outerShdw blurRad="63500" sx="102000" sy="102000" algn="ctr" rotWithShape="0">
              <a:prstClr val="black">
                <a:alpha val="40000"/>
              </a:prstClr>
            </a:outerShdw>
          </a:effectLst>
        </p:spPr>
      </p:pic>
      <p:cxnSp>
        <p:nvCxnSpPr>
          <p:cNvPr id="12" name="Straight Connector 1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1760"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Rectangle 9">
            <a:extLst>
              <a:ext uri="{FF2B5EF4-FFF2-40B4-BE49-F238E27FC236}">
                <a16:creationId xmlns:a16="http://schemas.microsoft.com/office/drawing/2014/main" id="{D68246A0-6F7A-D4D6-8983-D45DAC4D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 y="0"/>
            <a:ext cx="6303523" cy="3550596"/>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descr="Niña sentada en una cama&#10;&#10;Descripción generada automáticamente con confianza media">
            <a:extLst>
              <a:ext uri="{FF2B5EF4-FFF2-40B4-BE49-F238E27FC236}">
                <a16:creationId xmlns:a16="http://schemas.microsoft.com/office/drawing/2014/main" id="{0C6A52BE-03F9-60BC-891F-F6A76A982D5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t="-444"/>
          <a:stretch/>
        </p:blipFill>
        <p:spPr>
          <a:xfrm>
            <a:off x="327365" y="286325"/>
            <a:ext cx="5648791" cy="2977947"/>
          </a:xfrm>
          <a:prstGeom prst="rect">
            <a:avLst/>
          </a:prstGeom>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CE92C6A7-9132-6B7C-3CB0-9027476019D9}"/>
              </a:ext>
            </a:extLst>
          </p:cNvPr>
          <p:cNvSpPr txBox="1"/>
          <p:nvPr/>
        </p:nvSpPr>
        <p:spPr>
          <a:xfrm>
            <a:off x="310220" y="3807475"/>
            <a:ext cx="6089061" cy="2308324"/>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kumimoji="0" lang="es-ES" sz="2800" b="1" i="0" u="none" strike="noStrike" kern="1200" cap="none" spc="0" normalizeH="0" baseline="0" noProof="0" dirty="0">
                <a:ln>
                  <a:noFill/>
                </a:ln>
                <a:solidFill>
                  <a:srgbClr val="C00000"/>
                </a:solidFill>
                <a:effectLst/>
                <a:uLnTx/>
                <a:uFillTx/>
              </a:rPr>
              <a:t>“</a:t>
            </a:r>
            <a:r>
              <a:rPr lang="en-US" sz="2800" dirty="0">
                <a:solidFill>
                  <a:srgbClr val="C00000"/>
                </a:solidFill>
              </a:rPr>
              <a:t>The King will reply, 'Truly I tell you, whatever you did for one of the least of these brothers and sisters of mine, you did for me’</a:t>
            </a:r>
            <a:r>
              <a:rPr kumimoji="0" lang="es-ES" sz="2800" b="1" i="0" u="none" strike="noStrike" kern="1200" cap="none" spc="0" normalizeH="0" baseline="0" noProof="0" dirty="0">
                <a:ln>
                  <a:noFill/>
                </a:ln>
                <a:solidFill>
                  <a:srgbClr val="C00000"/>
                </a:solidFill>
                <a:effectLst/>
                <a:uLnTx/>
                <a:uFillTx/>
              </a:rPr>
              <a:t>”</a:t>
            </a:r>
            <a:r>
              <a:rPr kumimoji="0" lang="es-ES" sz="36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r>
              <a:rPr lang="es-ES" sz="2400" dirty="0">
                <a:solidFill>
                  <a:srgbClr val="C00000"/>
                </a:solidFill>
              </a:rPr>
              <a:t>(Matthew 25:40)</a:t>
            </a:r>
            <a:endParaRPr kumimoji="0" lang="es-ES" sz="36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46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C287DD-8341-808E-7CFB-981F2C4F2714}"/>
              </a:ext>
            </a:extLst>
          </p:cNvPr>
          <p:cNvSpPr txBox="1"/>
          <p:nvPr/>
        </p:nvSpPr>
        <p:spPr>
          <a:xfrm>
            <a:off x="6723529" y="3747247"/>
            <a:ext cx="5468471" cy="2862322"/>
          </a:xfrm>
          <a:prstGeom prst="rect">
            <a:avLst/>
          </a:prstGeom>
          <a:noFill/>
        </p:spPr>
        <p:txBody>
          <a:bodyPr wrap="square" rtlCol="0">
            <a:spAutoFit/>
          </a:bodyPr>
          <a:lstStyle/>
          <a:p>
            <a:pPr>
              <a:tabLst>
                <a:tab pos="538163" algn="l"/>
              </a:tabLst>
            </a:pPr>
            <a:r>
              <a:rPr lang="en-US" sz="2000" b="1" u="dbl" dirty="0">
                <a:uFill>
                  <a:solidFill>
                    <a:srgbClr val="337305"/>
                  </a:solidFill>
                </a:uFill>
              </a:rPr>
              <a:t>How to deal with those in need</a:t>
            </a:r>
            <a:r>
              <a:rPr lang="es-ES" sz="2000" b="1" dirty="0"/>
              <a:t>:</a:t>
            </a:r>
          </a:p>
          <a:p>
            <a:pPr>
              <a:tabLst>
                <a:tab pos="538163" algn="l"/>
              </a:tabLst>
            </a:pPr>
            <a:r>
              <a:rPr lang="es-ES" sz="2000" b="1" dirty="0"/>
              <a:t>	Friends of the needy. Luke 5:17-26.</a:t>
            </a:r>
          </a:p>
          <a:p>
            <a:pPr>
              <a:tabLst>
                <a:tab pos="538163" algn="l"/>
              </a:tabLst>
            </a:pPr>
            <a:r>
              <a:rPr lang="es-ES" sz="2000" b="1" dirty="0"/>
              <a:t>	</a:t>
            </a:r>
            <a:r>
              <a:rPr lang="es-ES" sz="2000" b="1" dirty="0" err="1"/>
              <a:t>Imitate</a:t>
            </a:r>
            <a:r>
              <a:rPr lang="es-ES" sz="2000" b="1" dirty="0"/>
              <a:t> </a:t>
            </a:r>
            <a:r>
              <a:rPr lang="es-ES" sz="2000" b="1" dirty="0" err="1"/>
              <a:t>Jesus</a:t>
            </a:r>
            <a:r>
              <a:rPr lang="es-ES" sz="2000" b="1" dirty="0"/>
              <a:t>. John 5:1-9.</a:t>
            </a:r>
          </a:p>
          <a:p>
            <a:pPr>
              <a:spcBef>
                <a:spcPts val="1200"/>
              </a:spcBef>
              <a:tabLst>
                <a:tab pos="538163" algn="l"/>
              </a:tabLst>
            </a:pPr>
            <a:r>
              <a:rPr lang="es-ES" sz="2000" b="1" u="dbl" dirty="0" err="1">
                <a:uFill>
                  <a:solidFill>
                    <a:srgbClr val="C13432"/>
                  </a:solidFill>
                </a:uFill>
              </a:rPr>
              <a:t>Special</a:t>
            </a:r>
            <a:r>
              <a:rPr lang="es-ES" sz="2000" b="1" u="dbl" dirty="0">
                <a:uFill>
                  <a:solidFill>
                    <a:srgbClr val="C13432"/>
                  </a:solidFill>
                </a:uFill>
              </a:rPr>
              <a:t> cases</a:t>
            </a:r>
            <a:r>
              <a:rPr lang="es-ES" sz="2000" b="1" dirty="0"/>
              <a:t>:</a:t>
            </a:r>
          </a:p>
          <a:p>
            <a:pPr>
              <a:tabLst>
                <a:tab pos="538163" algn="l"/>
              </a:tabLst>
            </a:pPr>
            <a:r>
              <a:rPr lang="es-ES" sz="2000" b="1" dirty="0"/>
              <a:t>	Refugies and migrants. Matthew 2:13-14</a:t>
            </a:r>
            <a:r>
              <a:rPr lang="es-ES" b="1" dirty="0"/>
              <a:t>.</a:t>
            </a:r>
          </a:p>
          <a:p>
            <a:pPr>
              <a:tabLst>
                <a:tab pos="538163" algn="l"/>
              </a:tabLst>
            </a:pPr>
            <a:r>
              <a:rPr lang="es-ES" sz="2000" b="1" dirty="0"/>
              <a:t>	Those who suffer. Luke 4:18.</a:t>
            </a:r>
          </a:p>
          <a:p>
            <a:pPr>
              <a:spcBef>
                <a:spcPts val="1200"/>
              </a:spcBef>
              <a:tabLst>
                <a:tab pos="538163" algn="l"/>
              </a:tabLst>
            </a:pPr>
            <a:r>
              <a:rPr lang="es-ES" sz="2000" b="1" u="dbl" dirty="0" err="1">
                <a:uFill>
                  <a:solidFill>
                    <a:srgbClr val="601DBE"/>
                  </a:solidFill>
                </a:uFill>
              </a:rPr>
              <a:t>Motivated</a:t>
            </a:r>
            <a:r>
              <a:rPr lang="es-ES" sz="2000" b="1" u="dbl" dirty="0">
                <a:uFill>
                  <a:solidFill>
                    <a:srgbClr val="601DBE"/>
                  </a:solidFill>
                </a:uFill>
              </a:rPr>
              <a:t> to </a:t>
            </a:r>
            <a:r>
              <a:rPr lang="es-ES" sz="2000" b="1" u="dbl" dirty="0" err="1">
                <a:uFill>
                  <a:solidFill>
                    <a:srgbClr val="601DBE"/>
                  </a:solidFill>
                </a:uFill>
              </a:rPr>
              <a:t>help</a:t>
            </a:r>
            <a:r>
              <a:rPr lang="es-ES" sz="2000" b="1" dirty="0"/>
              <a:t>:</a:t>
            </a:r>
          </a:p>
          <a:p>
            <a:pPr>
              <a:tabLst>
                <a:tab pos="538163" algn="l"/>
              </a:tabLst>
            </a:pPr>
            <a:r>
              <a:rPr lang="es-ES" sz="2000" b="1" dirty="0"/>
              <a:t>	</a:t>
            </a:r>
            <a:r>
              <a:rPr lang="es-ES" sz="2000" b="1" dirty="0" err="1"/>
              <a:t>Just</a:t>
            </a:r>
            <a:r>
              <a:rPr lang="es-ES" sz="2000" b="1" dirty="0"/>
              <a:t> for love. John 15:13.</a:t>
            </a:r>
          </a:p>
        </p:txBody>
      </p:sp>
      <p:sp>
        <p:nvSpPr>
          <p:cNvPr id="3" name="CuadroTexto 2">
            <a:extLst>
              <a:ext uri="{FF2B5EF4-FFF2-40B4-BE49-F238E27FC236}">
                <a16:creationId xmlns:a16="http://schemas.microsoft.com/office/drawing/2014/main" id="{89DF4602-2B0E-2096-6AF3-0F973A499C3A}"/>
              </a:ext>
            </a:extLst>
          </p:cNvPr>
          <p:cNvSpPr txBox="1"/>
          <p:nvPr/>
        </p:nvSpPr>
        <p:spPr>
          <a:xfrm>
            <a:off x="259976" y="248431"/>
            <a:ext cx="7584141" cy="707886"/>
          </a:xfrm>
          <a:prstGeom prst="rect">
            <a:avLst/>
          </a:prstGeom>
          <a:noFill/>
        </p:spPr>
        <p:txBody>
          <a:bodyPr wrap="square" rtlCol="0">
            <a:spAutoFit/>
          </a:bodyPr>
          <a:lstStyle/>
          <a:p>
            <a:pPr>
              <a:spcBef>
                <a:spcPts val="600"/>
              </a:spcBef>
            </a:pPr>
            <a:r>
              <a:rPr lang="en-US" sz="2000" b="1" dirty="0"/>
              <a:t>One topic that is highlighted throughout the Bible is a special concern for those who, for one reason or another, need help</a:t>
            </a:r>
            <a:r>
              <a:rPr lang="es-ES" sz="2000" b="1" dirty="0"/>
              <a:t>.</a:t>
            </a:r>
          </a:p>
        </p:txBody>
      </p:sp>
      <p:pic>
        <p:nvPicPr>
          <p:cNvPr id="7" name="Imagen 6" descr="Pintura de unas personas&#10;&#10;Descripción generada automáticamente con confianza media">
            <a:extLst>
              <a:ext uri="{FF2B5EF4-FFF2-40B4-BE49-F238E27FC236}">
                <a16:creationId xmlns:a16="http://schemas.microsoft.com/office/drawing/2014/main" id="{76ABC1D8-B99A-94B8-B2FD-E41436FBE19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60830" y="3498816"/>
            <a:ext cx="2347936" cy="3110753"/>
          </a:xfrm>
          <a:prstGeom prst="rect">
            <a:avLst/>
          </a:prstGeom>
          <a:ln w="127000" cap="sq">
            <a:solidFill>
              <a:schemeClr val="accent1">
                <a:lumMod val="50000"/>
              </a:schemeClr>
            </a:solidFill>
            <a:miter lim="800000"/>
          </a:ln>
          <a:effectLst>
            <a:innerShdw blurRad="114300">
              <a:prstClr val="black"/>
            </a:innerShdw>
          </a:effectLst>
        </p:spPr>
      </p:pic>
      <p:pic>
        <p:nvPicPr>
          <p:cNvPr id="9" name="Imagen 8" descr="Un grupo de personas disfrazadas&#10;&#10;Descripción generada automáticamente con confianza baja">
            <a:extLst>
              <a:ext uri="{FF2B5EF4-FFF2-40B4-BE49-F238E27FC236}">
                <a16:creationId xmlns:a16="http://schemas.microsoft.com/office/drawing/2014/main" id="{214733DF-0796-5E89-FD3E-4591D0D0F3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7211" y="3498816"/>
            <a:ext cx="2347936" cy="3107731"/>
          </a:xfrm>
          <a:prstGeom prst="rect">
            <a:avLst/>
          </a:prstGeom>
          <a:ln w="127000" cap="sq">
            <a:solidFill>
              <a:schemeClr val="accent1">
                <a:lumMod val="50000"/>
              </a:schemeClr>
            </a:solidFill>
            <a:miter lim="800000"/>
          </a:ln>
          <a:effectLst>
            <a:innerShdw blurRad="114300">
              <a:prstClr val="black"/>
            </a:innerShdw>
          </a:effectLst>
        </p:spPr>
      </p:pic>
      <p:pic>
        <p:nvPicPr>
          <p:cNvPr id="15" name="Imagen 14" descr="Un grupo de hombres vestidos de negro&#10;&#10;Descripción generada automáticamente">
            <a:extLst>
              <a:ext uri="{FF2B5EF4-FFF2-40B4-BE49-F238E27FC236}">
                <a16:creationId xmlns:a16="http://schemas.microsoft.com/office/drawing/2014/main" id="{2CB49124-238F-8561-B26C-18A3C45622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22024" y="273717"/>
            <a:ext cx="3810000" cy="3105150"/>
          </a:xfrm>
          <a:prstGeom prst="rect">
            <a:avLst/>
          </a:prstGeom>
          <a:solidFill>
            <a:srgbClr val="FFFFFF">
              <a:shade val="85000"/>
            </a:srgbClr>
          </a:solidFill>
          <a:ln w="190500" cap="rnd">
            <a:solidFill>
              <a:schemeClr val="tx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descr="Imagen que contiene Gráfico&#10;&#10;Descripción generada automáticamente">
            <a:extLst>
              <a:ext uri="{FF2B5EF4-FFF2-40B4-BE49-F238E27FC236}">
                <a16:creationId xmlns:a16="http://schemas.microsoft.com/office/drawing/2014/main" id="{D5234798-51BA-187A-1BBF-BE756D4626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8806" y="5799481"/>
            <a:ext cx="414644" cy="405044"/>
          </a:xfrm>
          <a:prstGeom prst="rect">
            <a:avLst/>
          </a:prstGeom>
          <a:effectLst>
            <a:glow rad="63500">
              <a:schemeClr val="bg2">
                <a:lumMod val="60000"/>
                <a:lumOff val="40000"/>
                <a:alpha val="59000"/>
              </a:schemeClr>
            </a:glow>
            <a:outerShdw blurRad="50800" dist="38100" dir="8100000" algn="tr" rotWithShape="0">
              <a:prstClr val="black">
                <a:alpha val="40000"/>
              </a:prstClr>
            </a:outerShdw>
          </a:effectLst>
        </p:spPr>
      </p:pic>
      <p:pic>
        <p:nvPicPr>
          <p:cNvPr id="17" name="Imagen 16" descr="Imagen que contiene Gráfico&#10;&#10;Descripción generada automáticamente">
            <a:extLst>
              <a:ext uri="{FF2B5EF4-FFF2-40B4-BE49-F238E27FC236}">
                <a16:creationId xmlns:a16="http://schemas.microsoft.com/office/drawing/2014/main" id="{46753F26-56E0-2C6F-5C1E-34B0B149D4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1262" y="4773364"/>
            <a:ext cx="414644" cy="405044"/>
          </a:xfrm>
          <a:prstGeom prst="rect">
            <a:avLst/>
          </a:prstGeom>
          <a:effectLst>
            <a:glow rad="63500">
              <a:schemeClr val="accent4">
                <a:alpha val="59000"/>
              </a:schemeClr>
            </a:glow>
            <a:outerShdw blurRad="50800" dist="38100" dir="8100000" algn="tr" rotWithShape="0">
              <a:prstClr val="black">
                <a:alpha val="40000"/>
              </a:prstClr>
            </a:outerShdw>
          </a:effectLst>
        </p:spPr>
      </p:pic>
      <p:pic>
        <p:nvPicPr>
          <p:cNvPr id="18" name="Imagen 17" descr="Imagen que contiene Gráfico&#10;&#10;Descripción generada automáticamente">
            <a:extLst>
              <a:ext uri="{FF2B5EF4-FFF2-40B4-BE49-F238E27FC236}">
                <a16:creationId xmlns:a16="http://schemas.microsoft.com/office/drawing/2014/main" id="{EADFDD19-4594-6D41-9F6F-B6579149C4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4598" y="3747247"/>
            <a:ext cx="414644" cy="405044"/>
          </a:xfrm>
          <a:prstGeom prst="rect">
            <a:avLst/>
          </a:prstGeom>
          <a:effectLst>
            <a:glow rad="63500">
              <a:schemeClr val="accent6">
                <a:satMod val="175000"/>
                <a:alpha val="59000"/>
              </a:schemeClr>
            </a:glow>
            <a:outerShdw blurRad="50800" dist="38100" dir="8100000" algn="tr" rotWithShape="0">
              <a:prstClr val="black">
                <a:alpha val="40000"/>
              </a:prstClr>
            </a:outerShdw>
          </a:effectLst>
        </p:spPr>
      </p:pic>
      <p:pic>
        <p:nvPicPr>
          <p:cNvPr id="44" name="Imagen 43" descr="Imagen que contiene verde, brillando, firmar, alimentos&#10;&#10;Descripción generada automáticamente">
            <a:extLst>
              <a:ext uri="{FF2B5EF4-FFF2-40B4-BE49-F238E27FC236}">
                <a16:creationId xmlns:a16="http://schemas.microsoft.com/office/drawing/2014/main" id="{CCC01D85-03E6-CFCA-8728-D22CD7C545EF}"/>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6977290" y="5502813"/>
            <a:ext cx="242660" cy="243054"/>
          </a:xfrm>
          <a:prstGeom prst="rect">
            <a:avLst/>
          </a:prstGeom>
          <a:effectLst>
            <a:outerShdw blurRad="50800" dist="38100" dir="8100000" algn="tr" rotWithShape="0">
              <a:prstClr val="black">
                <a:alpha val="40000"/>
              </a:prstClr>
            </a:outerShdw>
          </a:effectLst>
        </p:spPr>
      </p:pic>
      <p:pic>
        <p:nvPicPr>
          <p:cNvPr id="47" name="Imagen 46" descr="Imagen en blanco y negro&#10;&#10;Descripción generada automáticamente con confianza baja">
            <a:extLst>
              <a:ext uri="{FF2B5EF4-FFF2-40B4-BE49-F238E27FC236}">
                <a16:creationId xmlns:a16="http://schemas.microsoft.com/office/drawing/2014/main" id="{5C916ADD-3810-B969-0CCE-E25A843869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7290" y="6271764"/>
            <a:ext cx="242660" cy="243054"/>
          </a:xfrm>
          <a:prstGeom prst="rect">
            <a:avLst/>
          </a:prstGeom>
          <a:effectLst>
            <a:outerShdw blurRad="50800" dist="38100" dir="8100000" algn="tr" rotWithShape="0">
              <a:prstClr val="black">
                <a:alpha val="40000"/>
              </a:prstClr>
            </a:outerShdw>
          </a:effectLst>
        </p:spPr>
      </p:pic>
      <p:pic>
        <p:nvPicPr>
          <p:cNvPr id="49" name="Imagen 48" descr="Forma, Círculo&#10;&#10;Descripción generada automáticamente">
            <a:extLst>
              <a:ext uri="{FF2B5EF4-FFF2-40B4-BE49-F238E27FC236}">
                <a16:creationId xmlns:a16="http://schemas.microsoft.com/office/drawing/2014/main" id="{3448AB8A-4A68-3F2D-FA35-0E97F08DC39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77290" y="5197096"/>
            <a:ext cx="242660" cy="243054"/>
          </a:xfrm>
          <a:prstGeom prst="rect">
            <a:avLst/>
          </a:prstGeom>
          <a:effectLst>
            <a:outerShdw blurRad="50800" dist="38100" dir="8100000" algn="tr" rotWithShape="0">
              <a:prstClr val="black">
                <a:alpha val="40000"/>
              </a:prstClr>
            </a:outerShdw>
          </a:effectLst>
        </p:spPr>
      </p:pic>
      <p:pic>
        <p:nvPicPr>
          <p:cNvPr id="50" name="Imagen 49" descr="Imagen en blanco y negro&#10;&#10;Descripción generada automáticamente con confianza baja">
            <a:extLst>
              <a:ext uri="{FF2B5EF4-FFF2-40B4-BE49-F238E27FC236}">
                <a16:creationId xmlns:a16="http://schemas.microsoft.com/office/drawing/2014/main" id="{4AF1B3C9-5188-6130-FE08-11D818A7F23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77290" y="4442861"/>
            <a:ext cx="242660" cy="243054"/>
          </a:xfrm>
          <a:prstGeom prst="rect">
            <a:avLst/>
          </a:prstGeom>
          <a:effectLst>
            <a:outerShdw blurRad="50800" dist="38100" dir="8100000" algn="tr" rotWithShape="0">
              <a:prstClr val="black">
                <a:alpha val="40000"/>
              </a:prstClr>
            </a:outerShdw>
          </a:effectLst>
        </p:spPr>
      </p:pic>
      <p:pic>
        <p:nvPicPr>
          <p:cNvPr id="54" name="Imagen 53" descr="Imagen que contiene objeto, firmar, brillando, verde&#10;&#10;Descripción generada automáticamente">
            <a:extLst>
              <a:ext uri="{FF2B5EF4-FFF2-40B4-BE49-F238E27FC236}">
                <a16:creationId xmlns:a16="http://schemas.microsoft.com/office/drawing/2014/main" id="{3E077BDB-79B1-3F39-189C-011F05913B60}"/>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tretch>
            <a:fillRect/>
          </a:stretch>
        </p:blipFill>
        <p:spPr>
          <a:xfrm>
            <a:off x="6977290" y="4146669"/>
            <a:ext cx="242660" cy="24305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7150E0B-9BEA-3C4E-FBE0-D22B767FABF3}"/>
              </a:ext>
            </a:extLst>
          </p:cNvPr>
          <p:cNvSpPr txBox="1"/>
          <p:nvPr/>
        </p:nvSpPr>
        <p:spPr>
          <a:xfrm>
            <a:off x="259976" y="1956591"/>
            <a:ext cx="7584140" cy="1323439"/>
          </a:xfrm>
          <a:prstGeom prst="rect">
            <a:avLst/>
          </a:prstGeom>
          <a:noFill/>
        </p:spPr>
        <p:txBody>
          <a:bodyPr wrap="square">
            <a:spAutoFit/>
          </a:bodyPr>
          <a:lstStyle/>
          <a:p>
            <a:pPr>
              <a:spcBef>
                <a:spcPts val="600"/>
              </a:spcBef>
            </a:pPr>
            <a:r>
              <a:rPr lang="en-US" sz="2000" b="1" dirty="0"/>
              <a:t>In the 21st century there are still people with the same or similar needs as those who lived in biblical times. Therefore, it is good to remember (and apply) the principles that the Word of God teaches us in order to alleviate their burdens</a:t>
            </a:r>
            <a:r>
              <a:rPr lang="es-ES" sz="2000" b="1" dirty="0"/>
              <a:t>.</a:t>
            </a:r>
          </a:p>
        </p:txBody>
      </p:sp>
      <p:sp>
        <p:nvSpPr>
          <p:cNvPr id="8" name="CuadroTexto 7">
            <a:extLst>
              <a:ext uri="{FF2B5EF4-FFF2-40B4-BE49-F238E27FC236}">
                <a16:creationId xmlns:a16="http://schemas.microsoft.com/office/drawing/2014/main" id="{F6108224-A22B-E0DC-7536-E831A2017A3B}"/>
              </a:ext>
            </a:extLst>
          </p:cNvPr>
          <p:cNvSpPr txBox="1"/>
          <p:nvPr/>
        </p:nvSpPr>
        <p:spPr>
          <a:xfrm>
            <a:off x="259976" y="956317"/>
            <a:ext cx="7584140" cy="1015663"/>
          </a:xfrm>
          <a:prstGeom prst="rect">
            <a:avLst/>
          </a:prstGeom>
          <a:noFill/>
        </p:spPr>
        <p:txBody>
          <a:bodyPr wrap="square">
            <a:spAutoFit/>
          </a:bodyPr>
          <a:lstStyle/>
          <a:p>
            <a:pPr>
              <a:spcBef>
                <a:spcPts val="600"/>
              </a:spcBef>
            </a:pPr>
            <a:r>
              <a:rPr lang="en-US" sz="2000" b="1" dirty="0"/>
              <a:t>We talk about poor, sick, foreigners, widows, orphans... Groups of people that should not exist in a perfect world. But of course, we don't live in a perfect world</a:t>
            </a:r>
            <a:r>
              <a:rPr lang="es-ES" sz="2000" b="1" dirty="0"/>
              <a:t>.</a:t>
            </a:r>
          </a:p>
        </p:txBody>
      </p:sp>
    </p:spTree>
    <p:extLst>
      <p:ext uri="{BB962C8B-B14F-4D97-AF65-F5344CB8AC3E}">
        <p14:creationId xmlns:p14="http://schemas.microsoft.com/office/powerpoint/2010/main" val="353128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anim calcmode="lin" valueType="num">
                                      <p:cBhvr>
                                        <p:cTn id="23" dur="500" fill="hold"/>
                                        <p:tgtEl>
                                          <p:spTgt spid="9"/>
                                        </p:tgtEl>
                                        <p:attrNameLst>
                                          <p:attrName>ppt_x</p:attrName>
                                        </p:attrNameLst>
                                      </p:cBhvr>
                                      <p:tavLst>
                                        <p:tav tm="0">
                                          <p:val>
                                            <p:fltVal val="0.5"/>
                                          </p:val>
                                        </p:tav>
                                        <p:tav tm="100000">
                                          <p:val>
                                            <p:strVal val="#ppt_x"/>
                                          </p:val>
                                        </p:tav>
                                      </p:tavLst>
                                    </p:anim>
                                    <p:anim calcmode="lin" valueType="num">
                                      <p:cBhvr>
                                        <p:cTn id="24" dur="500" fill="hold"/>
                                        <p:tgtEl>
                                          <p:spTgt spid="9"/>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fltVal val="0.5"/>
                                          </p:val>
                                        </p:tav>
                                        <p:tav tm="100000">
                                          <p:val>
                                            <p:strVal val="#ppt_x"/>
                                          </p:val>
                                        </p:tav>
                                      </p:tavLst>
                                    </p:anim>
                                    <p:anim calcmode="lin" valueType="num">
                                      <p:cBhvr>
                                        <p:cTn id="37" dur="500" fill="hold"/>
                                        <p:tgtEl>
                                          <p:spTgt spid="15"/>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wipe(left)">
                                      <p:cBhvr>
                                        <p:cTn id="51" dur="500"/>
                                        <p:tgtEl>
                                          <p:spTgt spid="2">
                                            <p:txEl>
                                              <p:pRg st="0" end="0"/>
                                            </p:txEl>
                                          </p:spTgt>
                                        </p:tgtEl>
                                      </p:cBhvr>
                                    </p:animEffec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250" fill="hold"/>
                                        <p:tgtEl>
                                          <p:spTgt spid="54"/>
                                        </p:tgtEl>
                                        <p:attrNameLst>
                                          <p:attrName>ppt_w</p:attrName>
                                        </p:attrNameLst>
                                      </p:cBhvr>
                                      <p:tavLst>
                                        <p:tav tm="0">
                                          <p:val>
                                            <p:fltVal val="0"/>
                                          </p:val>
                                        </p:tav>
                                        <p:tav tm="100000">
                                          <p:val>
                                            <p:strVal val="#ppt_w"/>
                                          </p:val>
                                        </p:tav>
                                      </p:tavLst>
                                    </p:anim>
                                    <p:anim calcmode="lin" valueType="num">
                                      <p:cBhvr>
                                        <p:cTn id="56" dur="250" fill="hold"/>
                                        <p:tgtEl>
                                          <p:spTgt spid="54"/>
                                        </p:tgtEl>
                                        <p:attrNameLst>
                                          <p:attrName>ppt_h</p:attrName>
                                        </p:attrNameLst>
                                      </p:cBhvr>
                                      <p:tavLst>
                                        <p:tav tm="0">
                                          <p:val>
                                            <p:fltVal val="0"/>
                                          </p:val>
                                        </p:tav>
                                        <p:tav tm="100000">
                                          <p:val>
                                            <p:strVal val="#ppt_h"/>
                                          </p:val>
                                        </p:tav>
                                      </p:tavLst>
                                    </p:anim>
                                    <p:animEffect transition="in" filter="fade">
                                      <p:cBhvr>
                                        <p:cTn id="57" dur="250"/>
                                        <p:tgtEl>
                                          <p:spTgt spid="54"/>
                                        </p:tgtEl>
                                      </p:cBhvr>
                                    </p:animEffect>
                                  </p:childTnLst>
                                </p:cTn>
                              </p:par>
                            </p:childTnLst>
                          </p:cTn>
                        </p:par>
                        <p:par>
                          <p:cTn id="58" fill="hold">
                            <p:stCondLst>
                              <p:cond delay="125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1750"/>
                            </p:stCondLst>
                            <p:childTnLst>
                              <p:par>
                                <p:cTn id="63" presetID="53" presetClass="entr" presetSubtype="16"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250" fill="hold"/>
                                        <p:tgtEl>
                                          <p:spTgt spid="50"/>
                                        </p:tgtEl>
                                        <p:attrNameLst>
                                          <p:attrName>ppt_w</p:attrName>
                                        </p:attrNameLst>
                                      </p:cBhvr>
                                      <p:tavLst>
                                        <p:tav tm="0">
                                          <p:val>
                                            <p:fltVal val="0"/>
                                          </p:val>
                                        </p:tav>
                                        <p:tav tm="100000">
                                          <p:val>
                                            <p:strVal val="#ppt_w"/>
                                          </p:val>
                                        </p:tav>
                                      </p:tavLst>
                                    </p:anim>
                                    <p:anim calcmode="lin" valueType="num">
                                      <p:cBhvr>
                                        <p:cTn id="66" dur="250" fill="hold"/>
                                        <p:tgtEl>
                                          <p:spTgt spid="50"/>
                                        </p:tgtEl>
                                        <p:attrNameLst>
                                          <p:attrName>ppt_h</p:attrName>
                                        </p:attrNameLst>
                                      </p:cBhvr>
                                      <p:tavLst>
                                        <p:tav tm="0">
                                          <p:val>
                                            <p:fltVal val="0"/>
                                          </p:val>
                                        </p:tav>
                                        <p:tav tm="100000">
                                          <p:val>
                                            <p:strVal val="#ppt_h"/>
                                          </p:val>
                                        </p:tav>
                                      </p:tavLst>
                                    </p:anim>
                                    <p:animEffect transition="in" filter="fade">
                                      <p:cBhvr>
                                        <p:cTn id="67" dur="250"/>
                                        <p:tgtEl>
                                          <p:spTgt spid="50"/>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12"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0-#ppt_w/2"/>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par>
                          <p:cTn id="82" fill="hold">
                            <p:stCondLst>
                              <p:cond delay="1000"/>
                            </p:stCondLst>
                            <p:childTnLst>
                              <p:par>
                                <p:cTn id="83" presetID="53" presetClass="entr" presetSubtype="16" fill="hold" nodeType="after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250" fill="hold"/>
                                        <p:tgtEl>
                                          <p:spTgt spid="49"/>
                                        </p:tgtEl>
                                        <p:attrNameLst>
                                          <p:attrName>ppt_w</p:attrName>
                                        </p:attrNameLst>
                                      </p:cBhvr>
                                      <p:tavLst>
                                        <p:tav tm="0">
                                          <p:val>
                                            <p:fltVal val="0"/>
                                          </p:val>
                                        </p:tav>
                                        <p:tav tm="100000">
                                          <p:val>
                                            <p:strVal val="#ppt_w"/>
                                          </p:val>
                                        </p:tav>
                                      </p:tavLst>
                                    </p:anim>
                                    <p:anim calcmode="lin" valueType="num">
                                      <p:cBhvr>
                                        <p:cTn id="86" dur="250" fill="hold"/>
                                        <p:tgtEl>
                                          <p:spTgt spid="49"/>
                                        </p:tgtEl>
                                        <p:attrNameLst>
                                          <p:attrName>ppt_h</p:attrName>
                                        </p:attrNameLst>
                                      </p:cBhvr>
                                      <p:tavLst>
                                        <p:tav tm="0">
                                          <p:val>
                                            <p:fltVal val="0"/>
                                          </p:val>
                                        </p:tav>
                                        <p:tav tm="100000">
                                          <p:val>
                                            <p:strVal val="#ppt_h"/>
                                          </p:val>
                                        </p:tav>
                                      </p:tavLst>
                                    </p:anim>
                                    <p:animEffect transition="in" filter="fade">
                                      <p:cBhvr>
                                        <p:cTn id="87" dur="250"/>
                                        <p:tgtEl>
                                          <p:spTgt spid="49"/>
                                        </p:tgtEl>
                                      </p:cBhvr>
                                    </p:animEffect>
                                  </p:childTnLst>
                                </p:cTn>
                              </p:par>
                            </p:childTnLst>
                          </p:cTn>
                        </p:par>
                        <p:par>
                          <p:cTn id="88" fill="hold">
                            <p:stCondLst>
                              <p:cond delay="125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par>
                          <p:cTn id="92" fill="hold">
                            <p:stCondLst>
                              <p:cond delay="1750"/>
                            </p:stCondLst>
                            <p:childTnLst>
                              <p:par>
                                <p:cTn id="93" presetID="53" presetClass="entr" presetSubtype="16"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250" fill="hold"/>
                                        <p:tgtEl>
                                          <p:spTgt spid="44"/>
                                        </p:tgtEl>
                                        <p:attrNameLst>
                                          <p:attrName>ppt_w</p:attrName>
                                        </p:attrNameLst>
                                      </p:cBhvr>
                                      <p:tavLst>
                                        <p:tav tm="0">
                                          <p:val>
                                            <p:fltVal val="0"/>
                                          </p:val>
                                        </p:tav>
                                        <p:tav tm="100000">
                                          <p:val>
                                            <p:strVal val="#ppt_w"/>
                                          </p:val>
                                        </p:tav>
                                      </p:tavLst>
                                    </p:anim>
                                    <p:anim calcmode="lin" valueType="num">
                                      <p:cBhvr>
                                        <p:cTn id="96" dur="250" fill="hold"/>
                                        <p:tgtEl>
                                          <p:spTgt spid="44"/>
                                        </p:tgtEl>
                                        <p:attrNameLst>
                                          <p:attrName>ppt_h</p:attrName>
                                        </p:attrNameLst>
                                      </p:cBhvr>
                                      <p:tavLst>
                                        <p:tav tm="0">
                                          <p:val>
                                            <p:fltVal val="0"/>
                                          </p:val>
                                        </p:tav>
                                        <p:tav tm="100000">
                                          <p:val>
                                            <p:strVal val="#ppt_h"/>
                                          </p:val>
                                        </p:tav>
                                      </p:tavLst>
                                    </p:anim>
                                    <p:animEffect transition="in" filter="fade">
                                      <p:cBhvr>
                                        <p:cTn id="97" dur="250"/>
                                        <p:tgtEl>
                                          <p:spTgt spid="44"/>
                                        </p:tgtEl>
                                      </p:cBhvr>
                                    </p:animEffect>
                                  </p:childTnLst>
                                </p:cTn>
                              </p:par>
                            </p:childTnLst>
                          </p:cTn>
                        </p:par>
                        <p:par>
                          <p:cTn id="98" fill="hold">
                            <p:stCondLst>
                              <p:cond delay="20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12"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additive="base">
                                        <p:cTn id="106" dur="500" fill="hold"/>
                                        <p:tgtEl>
                                          <p:spTgt spid="16"/>
                                        </p:tgtEl>
                                        <p:attrNameLst>
                                          <p:attrName>ppt_x</p:attrName>
                                        </p:attrNameLst>
                                      </p:cBhvr>
                                      <p:tavLst>
                                        <p:tav tm="0">
                                          <p:val>
                                            <p:strVal val="0-#ppt_w/2"/>
                                          </p:val>
                                        </p:tav>
                                        <p:tav tm="100000">
                                          <p:val>
                                            <p:strVal val="#ppt_x"/>
                                          </p:val>
                                        </p:tav>
                                      </p:tavLst>
                                    </p:anim>
                                    <p:anim calcmode="lin" valueType="num">
                                      <p:cBhvr additive="base">
                                        <p:cTn id="107" dur="500" fill="hold"/>
                                        <p:tgtEl>
                                          <p:spTgt spid="16"/>
                                        </p:tgtEl>
                                        <p:attrNameLst>
                                          <p:attrName>ppt_y</p:attrName>
                                        </p:attrNameLst>
                                      </p:cBhvr>
                                      <p:tavLst>
                                        <p:tav tm="0">
                                          <p:val>
                                            <p:strVal val="1+#ppt_h/2"/>
                                          </p:val>
                                        </p:tav>
                                        <p:tav tm="100000">
                                          <p:val>
                                            <p:strVal val="#ppt_y"/>
                                          </p:val>
                                        </p:tav>
                                      </p:tavLst>
                                    </p:anim>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txEl>
                                              <p:pRg st="6" end="6"/>
                                            </p:txEl>
                                          </p:spTgt>
                                        </p:tgtEl>
                                        <p:attrNameLst>
                                          <p:attrName>style.visibility</p:attrName>
                                        </p:attrNameLst>
                                      </p:cBhvr>
                                      <p:to>
                                        <p:strVal val="visible"/>
                                      </p:to>
                                    </p:set>
                                    <p:animEffect transition="in" filter="wipe(left)">
                                      <p:cBhvr>
                                        <p:cTn id="111" dur="500"/>
                                        <p:tgtEl>
                                          <p:spTgt spid="2">
                                            <p:txEl>
                                              <p:pRg st="6" end="6"/>
                                            </p:txEl>
                                          </p:spTgt>
                                        </p:tgtEl>
                                      </p:cBhvr>
                                    </p:animEffect>
                                  </p:childTnLst>
                                </p:cTn>
                              </p:par>
                            </p:childTnLst>
                          </p:cTn>
                        </p:par>
                        <p:par>
                          <p:cTn id="112" fill="hold">
                            <p:stCondLst>
                              <p:cond delay="1000"/>
                            </p:stCondLst>
                            <p:childTnLst>
                              <p:par>
                                <p:cTn id="113" presetID="53" presetClass="entr" presetSubtype="16" fill="hold" nodeType="after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p:cTn id="115" dur="250" fill="hold"/>
                                        <p:tgtEl>
                                          <p:spTgt spid="47"/>
                                        </p:tgtEl>
                                        <p:attrNameLst>
                                          <p:attrName>ppt_w</p:attrName>
                                        </p:attrNameLst>
                                      </p:cBhvr>
                                      <p:tavLst>
                                        <p:tav tm="0">
                                          <p:val>
                                            <p:fltVal val="0"/>
                                          </p:val>
                                        </p:tav>
                                        <p:tav tm="100000">
                                          <p:val>
                                            <p:strVal val="#ppt_w"/>
                                          </p:val>
                                        </p:tav>
                                      </p:tavLst>
                                    </p:anim>
                                    <p:anim calcmode="lin" valueType="num">
                                      <p:cBhvr>
                                        <p:cTn id="116" dur="250" fill="hold"/>
                                        <p:tgtEl>
                                          <p:spTgt spid="47"/>
                                        </p:tgtEl>
                                        <p:attrNameLst>
                                          <p:attrName>ppt_h</p:attrName>
                                        </p:attrNameLst>
                                      </p:cBhvr>
                                      <p:tavLst>
                                        <p:tav tm="0">
                                          <p:val>
                                            <p:fltVal val="0"/>
                                          </p:val>
                                        </p:tav>
                                        <p:tav tm="100000">
                                          <p:val>
                                            <p:strVal val="#ppt_h"/>
                                          </p:val>
                                        </p:tav>
                                      </p:tavLst>
                                    </p:anim>
                                    <p:animEffect transition="in" filter="fade">
                                      <p:cBhvr>
                                        <p:cTn id="117" dur="250"/>
                                        <p:tgtEl>
                                          <p:spTgt spid="47"/>
                                        </p:tgtEl>
                                      </p:cBhvr>
                                    </p:animEffect>
                                  </p:childTnLst>
                                </p:cTn>
                              </p:par>
                            </p:childTnLst>
                          </p:cTn>
                        </p:par>
                        <p:par>
                          <p:cTn id="118" fill="hold">
                            <p:stCondLst>
                              <p:cond delay="1250"/>
                            </p:stCondLst>
                            <p:childTnLst>
                              <p:par>
                                <p:cTn id="119" presetID="22" presetClass="entr" presetSubtype="8" fill="hold" grpId="0" nodeType="afterEffect">
                                  <p:stCondLst>
                                    <p:cond delay="0"/>
                                  </p:stCondLst>
                                  <p:childTnLst>
                                    <p:set>
                                      <p:cBhvr>
                                        <p:cTn id="120" dur="1" fill="hold">
                                          <p:stCondLst>
                                            <p:cond delay="0"/>
                                          </p:stCondLst>
                                        </p:cTn>
                                        <p:tgtEl>
                                          <p:spTgt spid="2">
                                            <p:txEl>
                                              <p:pRg st="7" end="7"/>
                                            </p:txEl>
                                          </p:spTgt>
                                        </p:tgtEl>
                                        <p:attrNameLst>
                                          <p:attrName>style.visibility</p:attrName>
                                        </p:attrNameLst>
                                      </p:cBhvr>
                                      <p:to>
                                        <p:strVal val="visible"/>
                                      </p:to>
                                    </p:set>
                                    <p:animEffect transition="in" filter="wipe(left)">
                                      <p:cBhvr>
                                        <p:cTn id="12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B2B9E6-24B3-CDDA-EC3B-715DD3833E37}"/>
              </a:ext>
            </a:extLst>
          </p:cNvPr>
          <p:cNvSpPr txBox="1"/>
          <p:nvPr/>
        </p:nvSpPr>
        <p:spPr>
          <a:xfrm>
            <a:off x="0" y="3429000"/>
            <a:ext cx="12192000" cy="923330"/>
          </a:xfrm>
          <a:prstGeom prst="rect">
            <a:avLst/>
          </a:prstGeom>
          <a:noFill/>
        </p:spPr>
        <p:txBody>
          <a:bodyPr wrap="square">
            <a:spAutoFit/>
            <a:scene3d>
              <a:camera prst="orthographicFront"/>
              <a:lightRig rig="threePt" dir="t"/>
            </a:scene3d>
            <a:sp3d extrusionH="57150">
              <a:bevelT h="25400" prst="softRound"/>
            </a:sp3d>
          </a:bodyPr>
          <a:lstStyle/>
          <a:p>
            <a:pPr algn="ctr"/>
            <a:r>
              <a:rPr lang="en-US" sz="5400" b="1" dirty="0">
                <a:ln w="22225">
                  <a:solidFill>
                    <a:schemeClr val="accent2"/>
                  </a:solidFill>
                  <a:prstDash val="solid"/>
                </a:ln>
                <a:solidFill>
                  <a:schemeClr val="accent2">
                    <a:lumMod val="40000"/>
                    <a:lumOff val="60000"/>
                  </a:schemeClr>
                </a:solidFill>
                <a:effectLst>
                  <a:outerShdw blurRad="50800" dist="25400" dir="5400000" algn="ctr" rotWithShape="0">
                    <a:schemeClr val="tx1"/>
                  </a:outerShdw>
                </a:effectLst>
              </a:rPr>
              <a:t>HOW TO DEAL WITH THOSE IN NEED</a:t>
            </a:r>
            <a:endParaRPr lang="es-ES" sz="5400" b="1" dirty="0">
              <a:ln w="22225">
                <a:solidFill>
                  <a:schemeClr val="accent2"/>
                </a:solidFill>
                <a:prstDash val="solid"/>
              </a:ln>
              <a:solidFill>
                <a:schemeClr val="accent2">
                  <a:lumMod val="40000"/>
                  <a:lumOff val="60000"/>
                </a:schemeClr>
              </a:solidFill>
              <a:effectLst>
                <a:outerShdw blurRad="50800" dist="25400" dir="5400000" algn="ctr" rotWithShape="0">
                  <a:schemeClr val="tx1"/>
                </a:outerShdw>
              </a:effectLst>
            </a:endParaRPr>
          </a:p>
        </p:txBody>
      </p:sp>
    </p:spTree>
    <p:extLst>
      <p:ext uri="{BB962C8B-B14F-4D97-AF65-F5344CB8AC3E}">
        <p14:creationId xmlns:p14="http://schemas.microsoft.com/office/powerpoint/2010/main" val="2729398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5E0BC5-D730-522C-867B-FF4E6A0200FD}"/>
              </a:ext>
            </a:extLst>
          </p:cNvPr>
          <p:cNvSpPr txBox="1"/>
          <p:nvPr/>
        </p:nvSpPr>
        <p:spPr>
          <a:xfrm>
            <a:off x="1" y="-38100"/>
            <a:ext cx="7566139"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FRIENDS OF THE NEEDY</a:t>
            </a:r>
          </a:p>
        </p:txBody>
      </p:sp>
      <p:sp>
        <p:nvSpPr>
          <p:cNvPr id="5" name="CuadroTexto 4">
            <a:extLst>
              <a:ext uri="{FF2B5EF4-FFF2-40B4-BE49-F238E27FC236}">
                <a16:creationId xmlns:a16="http://schemas.microsoft.com/office/drawing/2014/main" id="{ABB7BB1A-F2D8-353E-E4C1-AA55C69B6F59}"/>
              </a:ext>
            </a:extLst>
          </p:cNvPr>
          <p:cNvSpPr txBox="1"/>
          <p:nvPr/>
        </p:nvSpPr>
        <p:spPr>
          <a:xfrm>
            <a:off x="710207" y="580613"/>
            <a:ext cx="6145726" cy="646331"/>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Some men came, bringing to him a paralyzed man, carried by four of them</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(Mark 2:3)</a:t>
            </a:r>
          </a:p>
        </p:txBody>
      </p:sp>
      <p:sp>
        <p:nvSpPr>
          <p:cNvPr id="6" name="CuadroTexto 5">
            <a:extLst>
              <a:ext uri="{FF2B5EF4-FFF2-40B4-BE49-F238E27FC236}">
                <a16:creationId xmlns:a16="http://schemas.microsoft.com/office/drawing/2014/main" id="{4DB2160C-4B7B-FDBA-A50D-38219B63C2A1}"/>
              </a:ext>
            </a:extLst>
          </p:cNvPr>
          <p:cNvSpPr txBox="1"/>
          <p:nvPr/>
        </p:nvSpPr>
        <p:spPr>
          <a:xfrm>
            <a:off x="233081" y="1280934"/>
            <a:ext cx="7276398" cy="1631216"/>
          </a:xfrm>
          <a:prstGeom prst="rect">
            <a:avLst/>
          </a:prstGeom>
          <a:noFill/>
        </p:spPr>
        <p:txBody>
          <a:bodyPr wrap="square" rtlCol="0">
            <a:spAutoFit/>
          </a:bodyPr>
          <a:lstStyle/>
          <a:p>
            <a:pPr>
              <a:spcBef>
                <a:spcPts val="600"/>
              </a:spcBef>
            </a:pPr>
            <a:r>
              <a:rPr lang="en-US" sz="2000" b="1" dirty="0"/>
              <a:t>Luke 5:17-26 shows us the story of some men who bring one of their friends to Jesus to be healed of his paralysis. They do not give up in the face of difficulties. If it is necessary to break through the roof to take him to Jesus, they will do it (there will be time to fix the damage later</a:t>
            </a:r>
            <a:r>
              <a:rPr lang="es-ES" sz="2000" b="1" dirty="0"/>
              <a:t>).</a:t>
            </a:r>
          </a:p>
        </p:txBody>
      </p:sp>
      <p:pic>
        <p:nvPicPr>
          <p:cNvPr id="4" name="Imagen 3" descr="Un dibujo de una persona&#10;&#10;Descripción generada automáticamente con confianza media">
            <a:extLst>
              <a:ext uri="{FF2B5EF4-FFF2-40B4-BE49-F238E27FC236}">
                <a16:creationId xmlns:a16="http://schemas.microsoft.com/office/drawing/2014/main" id="{37B02FD9-A452-3D79-2232-C435148A51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8760" y="5221485"/>
            <a:ext cx="2089553" cy="1497600"/>
          </a:xfrm>
          <a:prstGeom prst="snip2DiagRect">
            <a:avLst>
              <a:gd name="adj1" fmla="val 16536"/>
              <a:gd name="adj2" fmla="val 0"/>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Descripción generada automáticamente con confianza baja">
            <a:extLst>
              <a:ext uri="{FF2B5EF4-FFF2-40B4-BE49-F238E27FC236}">
                <a16:creationId xmlns:a16="http://schemas.microsoft.com/office/drawing/2014/main" id="{D1CDCB71-6ECA-AAA9-4868-6D853748BC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1899" y="5212199"/>
            <a:ext cx="2097786" cy="1491471"/>
          </a:xfrm>
          <a:prstGeom prst="snip2DiagRect">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4059B715-BF2F-F3EE-C058-497B372C83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9725" y="138915"/>
            <a:ext cx="2098589" cy="1497600"/>
          </a:xfrm>
          <a:prstGeom prst="snip2DiagRect">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verde, mujer, hombre, turbante&#10;&#10;Descripción generada automáticamente">
            <a:extLst>
              <a:ext uri="{FF2B5EF4-FFF2-40B4-BE49-F238E27FC236}">
                <a16:creationId xmlns:a16="http://schemas.microsoft.com/office/drawing/2014/main" id="{23788239-0BF6-6C2F-48E6-5843DF0F10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1899" y="155731"/>
            <a:ext cx="2097786" cy="1496096"/>
          </a:xfrm>
          <a:prstGeom prst="snip2DiagRect">
            <a:avLst>
              <a:gd name="adj1" fmla="val 14643"/>
              <a:gd name="adj2" fmla="val 0"/>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Descripción generada automáticamente con confianza baja">
            <a:extLst>
              <a:ext uri="{FF2B5EF4-FFF2-40B4-BE49-F238E27FC236}">
                <a16:creationId xmlns:a16="http://schemas.microsoft.com/office/drawing/2014/main" id="{C8781B7F-A5E3-2B53-DD3F-9E8739A509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14243" y="1807812"/>
            <a:ext cx="2089552" cy="1497600"/>
          </a:xfrm>
          <a:prstGeom prst="snip2DiagRect">
            <a:avLst>
              <a:gd name="adj1" fmla="val 16536"/>
              <a:gd name="adj2" fmla="val 0"/>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Descripción generada automáticamente con confianza baja">
            <a:extLst>
              <a:ext uri="{FF2B5EF4-FFF2-40B4-BE49-F238E27FC236}">
                <a16:creationId xmlns:a16="http://schemas.microsoft.com/office/drawing/2014/main" id="{59E66739-967A-C0F5-A9F5-51EAB5CA25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51899" y="1817175"/>
            <a:ext cx="2097786" cy="1478874"/>
          </a:xfrm>
          <a:prstGeom prst="snip2DiagRect">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Imagen que contiene edificio, persona, gente, grupo&#10;&#10;Descripción generada automáticamente">
            <a:extLst>
              <a:ext uri="{FF2B5EF4-FFF2-40B4-BE49-F238E27FC236}">
                <a16:creationId xmlns:a16="http://schemas.microsoft.com/office/drawing/2014/main" id="{645DABF8-1A21-444D-6ECB-75922CE1B2E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09726" y="3461396"/>
            <a:ext cx="2089552" cy="1585455"/>
          </a:xfrm>
          <a:prstGeom prst="snip2DiagRect">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persona, gente, caballo, grupo&#10;&#10;Descripción generada automáticamente">
            <a:extLst>
              <a:ext uri="{FF2B5EF4-FFF2-40B4-BE49-F238E27FC236}">
                <a16:creationId xmlns:a16="http://schemas.microsoft.com/office/drawing/2014/main" id="{1A3138D5-1888-D13D-42B7-6D922219382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51899" y="3461397"/>
            <a:ext cx="2097786" cy="1585455"/>
          </a:xfrm>
          <a:prstGeom prst="snip2DiagRect">
            <a:avLst>
              <a:gd name="adj1" fmla="val 16221"/>
              <a:gd name="adj2" fmla="val 0"/>
            </a:avLst>
          </a:prstGeom>
          <a:solidFill>
            <a:srgbClr val="FFFFFF">
              <a:shade val="85000"/>
            </a:srgb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CuadroTexto 21">
            <a:extLst>
              <a:ext uri="{FF2B5EF4-FFF2-40B4-BE49-F238E27FC236}">
                <a16:creationId xmlns:a16="http://schemas.microsoft.com/office/drawing/2014/main" id="{513061C0-791F-4410-CC03-C84E9F877308}"/>
              </a:ext>
            </a:extLst>
          </p:cNvPr>
          <p:cNvSpPr txBox="1"/>
          <p:nvPr/>
        </p:nvSpPr>
        <p:spPr>
          <a:xfrm>
            <a:off x="233082" y="4439037"/>
            <a:ext cx="7276398" cy="707886"/>
          </a:xfrm>
          <a:prstGeom prst="rect">
            <a:avLst/>
          </a:prstGeom>
          <a:noFill/>
        </p:spPr>
        <p:txBody>
          <a:bodyPr wrap="square">
            <a:spAutoFit/>
          </a:bodyPr>
          <a:lstStyle/>
          <a:p>
            <a:pPr>
              <a:spcBef>
                <a:spcPts val="600"/>
              </a:spcBef>
            </a:pPr>
            <a:r>
              <a:rPr lang="en-US" sz="2000" b="1" dirty="0"/>
              <a:t>When we find out that one of our friends is going through a time of need, what do we do</a:t>
            </a:r>
            <a:r>
              <a:rPr lang="es-ES" sz="2000" b="1" dirty="0"/>
              <a:t>?</a:t>
            </a:r>
          </a:p>
        </p:txBody>
      </p:sp>
      <p:pic>
        <p:nvPicPr>
          <p:cNvPr id="24" name="Imagen 23" descr="Imagen que contiene computadora, tabla&#10;&#10;Descripción generada automáticamente">
            <a:extLst>
              <a:ext uri="{FF2B5EF4-FFF2-40B4-BE49-F238E27FC236}">
                <a16:creationId xmlns:a16="http://schemas.microsoft.com/office/drawing/2014/main" id="{244CBDA3-27CA-F526-5EF8-4310ABCA098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939"/>
          <a:stretch/>
        </p:blipFill>
        <p:spPr>
          <a:xfrm>
            <a:off x="189941" y="5108823"/>
            <a:ext cx="2866873" cy="1657887"/>
          </a:xfrm>
          <a:prstGeom prst="rect">
            <a:avLst/>
          </a:prstGeom>
          <a:ln>
            <a:noFill/>
          </a:ln>
          <a:effectLst>
            <a:outerShdw blurRad="190500" algn="tl" rotWithShape="0">
              <a:srgbClr val="000000"/>
            </a:outerShdw>
          </a:effectLst>
        </p:spPr>
      </p:pic>
      <p:sp>
        <p:nvSpPr>
          <p:cNvPr id="26" name="CuadroTexto 25">
            <a:extLst>
              <a:ext uri="{FF2B5EF4-FFF2-40B4-BE49-F238E27FC236}">
                <a16:creationId xmlns:a16="http://schemas.microsoft.com/office/drawing/2014/main" id="{55CAD4B6-31F3-D270-6205-A83AE27B18EA}"/>
              </a:ext>
            </a:extLst>
          </p:cNvPr>
          <p:cNvSpPr txBox="1"/>
          <p:nvPr/>
        </p:nvSpPr>
        <p:spPr>
          <a:xfrm>
            <a:off x="3200400" y="5206036"/>
            <a:ext cx="4309079" cy="1631216"/>
          </a:xfrm>
          <a:prstGeom prst="rect">
            <a:avLst/>
          </a:prstGeom>
          <a:noFill/>
        </p:spPr>
        <p:txBody>
          <a:bodyPr wrap="square">
            <a:spAutoFit/>
          </a:bodyPr>
          <a:lstStyle/>
          <a:p>
            <a:pPr>
              <a:spcBef>
                <a:spcPts val="600"/>
              </a:spcBef>
            </a:pPr>
            <a:r>
              <a:rPr lang="en-US" sz="2000" b="1" dirty="0"/>
              <a:t>We must do everything possible to alleviate their need. But we have to go a little further. We must take him to Jesus, who can not only help him, but also give him eternal life</a:t>
            </a:r>
            <a:r>
              <a:rPr lang="es-ES" sz="2000" b="1" dirty="0"/>
              <a:t>.</a:t>
            </a:r>
          </a:p>
        </p:txBody>
      </p:sp>
      <p:sp>
        <p:nvSpPr>
          <p:cNvPr id="27" name="Rectángulo 26">
            <a:extLst>
              <a:ext uri="{FF2B5EF4-FFF2-40B4-BE49-F238E27FC236}">
                <a16:creationId xmlns:a16="http://schemas.microsoft.com/office/drawing/2014/main" id="{0EE0C9BC-E4F4-3ED4-661A-58E7E4F85BE3}"/>
              </a:ext>
            </a:extLst>
          </p:cNvPr>
          <p:cNvSpPr/>
          <p:nvPr/>
        </p:nvSpPr>
        <p:spPr>
          <a:xfrm rot="2529032">
            <a:off x="9722149" y="3238419"/>
            <a:ext cx="302362" cy="308620"/>
          </a:xfrm>
          <a:prstGeom prst="rect">
            <a:avLst/>
          </a:prstGeom>
          <a:solidFill>
            <a:schemeClr val="accent4">
              <a:lumMod val="75000"/>
            </a:schemeClr>
          </a:solidFill>
          <a:ln w="762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0F1FABB-7C62-7FC3-90FF-67F1554D5A2C}"/>
              </a:ext>
            </a:extLst>
          </p:cNvPr>
          <p:cNvSpPr txBox="1"/>
          <p:nvPr/>
        </p:nvSpPr>
        <p:spPr>
          <a:xfrm>
            <a:off x="233080" y="2859985"/>
            <a:ext cx="7328541" cy="1631216"/>
          </a:xfrm>
          <a:prstGeom prst="rect">
            <a:avLst/>
          </a:prstGeom>
          <a:noFill/>
        </p:spPr>
        <p:txBody>
          <a:bodyPr wrap="square">
            <a:spAutoFit/>
          </a:bodyPr>
          <a:lstStyle/>
          <a:p>
            <a:pPr>
              <a:spcBef>
                <a:spcPts val="600"/>
              </a:spcBef>
            </a:pPr>
            <a:r>
              <a:rPr lang="en-US" sz="2000" b="1" dirty="0"/>
              <a:t>When Jesus heals the man, he does not speak of his faith, but of “their faith” (v. 20). They wanted their friend to be healed and able to have a normal life again – to stop being needy. Upon hearing about Jesus, they believed that He could perform the miracle, and they immediately took action</a:t>
            </a:r>
            <a:r>
              <a:rPr lang="es-ES" sz="2000" b="1" dirty="0"/>
              <a:t>.</a:t>
            </a:r>
          </a:p>
        </p:txBody>
      </p:sp>
    </p:spTree>
    <p:extLst>
      <p:ext uri="{BB962C8B-B14F-4D97-AF65-F5344CB8AC3E}">
        <p14:creationId xmlns:p14="http://schemas.microsoft.com/office/powerpoint/2010/main" val="217485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14" presetClass="entr" presetSubtype="10" fill="hold" grpId="0" nodeType="withEffect">
                                  <p:stCondLst>
                                    <p:cond delay="100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47" presetClass="entr" presetSubtype="0"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125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15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175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par>
                          <p:cTn id="65" fill="hold">
                            <p:stCondLst>
                              <p:cond delay="2750"/>
                            </p:stCondLst>
                            <p:childTnLst>
                              <p:par>
                                <p:cTn id="66" presetID="22" presetClass="entr" presetSubtype="8"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0-#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6" grpId="0"/>
      <p:bldP spid="2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t="-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5D4823-1177-EA4C-0C78-555783FC84FA}"/>
              </a:ext>
            </a:extLst>
          </p:cNvPr>
          <p:cNvSpPr txBox="1"/>
          <p:nvPr/>
        </p:nvSpPr>
        <p:spPr>
          <a:xfrm>
            <a:off x="0" y="-9525"/>
            <a:ext cx="9505950" cy="861774"/>
          </a:xfrm>
          <a:prstGeom prst="rect">
            <a:avLst/>
          </a:prstGeom>
          <a:noFill/>
        </p:spPr>
        <p:txBody>
          <a:bodyPr wrap="square">
            <a:spAutoFit/>
            <a:scene3d>
              <a:camera prst="orthographicFront"/>
              <a:lightRig rig="chilly" dir="t"/>
            </a:scene3d>
            <a:sp3d extrusionH="57150" contourW="44450">
              <a:bevelT h="25400" prst="softRound"/>
              <a:contourClr>
                <a:schemeClr val="accent2"/>
              </a:contourClr>
            </a:sp3d>
          </a:bodyPr>
          <a:lstStyle/>
          <a:p>
            <a:pPr algn="ctr"/>
            <a:r>
              <a:rPr lang="es-ES" sz="5000" b="1" spc="600" dirty="0">
                <a:ln w="22225">
                  <a:noFill/>
                  <a:prstDash val="solid"/>
                </a:ln>
                <a:solidFill>
                  <a:schemeClr val="accent2">
                    <a:lumMod val="40000"/>
                    <a:lumOff val="60000"/>
                  </a:schemeClr>
                </a:solidFill>
              </a:rPr>
              <a:t>IMITATE JESUS</a:t>
            </a:r>
          </a:p>
        </p:txBody>
      </p:sp>
      <p:sp>
        <p:nvSpPr>
          <p:cNvPr id="5" name="CuadroTexto 4">
            <a:extLst>
              <a:ext uri="{FF2B5EF4-FFF2-40B4-BE49-F238E27FC236}">
                <a16:creationId xmlns:a16="http://schemas.microsoft.com/office/drawing/2014/main" id="{96A01CF8-591E-46D2-8D43-71B3BA1D0E64}"/>
              </a:ext>
            </a:extLst>
          </p:cNvPr>
          <p:cNvSpPr txBox="1"/>
          <p:nvPr/>
        </p:nvSpPr>
        <p:spPr>
          <a:xfrm>
            <a:off x="161925" y="682529"/>
            <a:ext cx="9182100"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en-US" b="1" dirty="0">
                <a:solidFill>
                  <a:schemeClr val="accent1">
                    <a:lumMod val="50000"/>
                  </a:schemeClr>
                </a:solidFill>
                <a:latin typeface="Comic Sans MS" panose="030F0702030302020204" pitchFamily="66" charset="0"/>
              </a:rPr>
              <a:t>When Jesus saw him lying there and learned that he had been in this condition for a long time, he asked him, “Do you want to get well</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(John 5:6)</a:t>
            </a:r>
          </a:p>
        </p:txBody>
      </p:sp>
      <p:sp>
        <p:nvSpPr>
          <p:cNvPr id="6" name="CuadroTexto 5">
            <a:extLst>
              <a:ext uri="{FF2B5EF4-FFF2-40B4-BE49-F238E27FC236}">
                <a16:creationId xmlns:a16="http://schemas.microsoft.com/office/drawing/2014/main" id="{777EC438-709A-1F50-F73F-FF4F271B078C}"/>
              </a:ext>
            </a:extLst>
          </p:cNvPr>
          <p:cNvSpPr txBox="1"/>
          <p:nvPr/>
        </p:nvSpPr>
        <p:spPr>
          <a:xfrm>
            <a:off x="192739" y="1281266"/>
            <a:ext cx="11999261" cy="1015663"/>
          </a:xfrm>
          <a:prstGeom prst="rect">
            <a:avLst/>
          </a:prstGeom>
          <a:noFill/>
        </p:spPr>
        <p:txBody>
          <a:bodyPr wrap="square" rtlCol="0">
            <a:spAutoFit/>
          </a:bodyPr>
          <a:lstStyle/>
          <a:p>
            <a:r>
              <a:rPr lang="es-ES" sz="2000" b="1" dirty="0"/>
              <a:t>«</a:t>
            </a:r>
            <a:r>
              <a:rPr lang="en-US" sz="2000" b="1" dirty="0"/>
              <a:t>Christ's method alone will give true success in reaching the people. The Savior mingled with men as one who desired their good. He showed His sympathy for them, ministered to their needs, and won their confidence. Then He bade them, “Follow Me</a:t>
            </a:r>
            <a:r>
              <a:rPr lang="es-ES" sz="2000" b="1" dirty="0"/>
              <a:t>”»                       </a:t>
            </a:r>
            <a:r>
              <a:rPr lang="en-US" sz="1600" b="1" dirty="0"/>
              <a:t>(EGW, The Ministry of Healing, pg. 143</a:t>
            </a:r>
            <a:r>
              <a:rPr lang="es-ES" sz="1600" b="1" dirty="0"/>
              <a:t>)</a:t>
            </a:r>
            <a:r>
              <a:rPr lang="es-ES" sz="2000" b="1" dirty="0"/>
              <a:t>.</a:t>
            </a:r>
          </a:p>
        </p:txBody>
      </p:sp>
      <p:graphicFrame>
        <p:nvGraphicFramePr>
          <p:cNvPr id="7" name="Diagrama 6">
            <a:extLst>
              <a:ext uri="{FF2B5EF4-FFF2-40B4-BE49-F238E27FC236}">
                <a16:creationId xmlns:a16="http://schemas.microsoft.com/office/drawing/2014/main" id="{A6B4D8F6-E981-F982-0AE2-CD5575B68150}"/>
              </a:ext>
            </a:extLst>
          </p:cNvPr>
          <p:cNvGraphicFramePr/>
          <p:nvPr>
            <p:extLst>
              <p:ext uri="{D42A27DB-BD31-4B8C-83A1-F6EECF244321}">
                <p14:modId xmlns:p14="http://schemas.microsoft.com/office/powerpoint/2010/main" val="2888526480"/>
              </p:ext>
            </p:extLst>
          </p:nvPr>
        </p:nvGraphicFramePr>
        <p:xfrm>
          <a:off x="3479899" y="2204673"/>
          <a:ext cx="8609793" cy="4624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edificio, persona, comida, tabla&#10;&#10;Descripción generada automáticamente">
            <a:extLst>
              <a:ext uri="{FF2B5EF4-FFF2-40B4-BE49-F238E27FC236}">
                <a16:creationId xmlns:a16="http://schemas.microsoft.com/office/drawing/2014/main" id="{183AAAAF-21DB-9160-833C-5451C387D9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304" y="2347547"/>
            <a:ext cx="3195858" cy="4367577"/>
          </a:xfrm>
          <a:prstGeom prst="roundRect">
            <a:avLst>
              <a:gd name="adj" fmla="val 8918"/>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CuadroTexto 20">
            <a:extLst>
              <a:ext uri="{FF2B5EF4-FFF2-40B4-BE49-F238E27FC236}">
                <a16:creationId xmlns:a16="http://schemas.microsoft.com/office/drawing/2014/main" id="{039E0019-15EF-EC94-DB8D-3CE7BA866602}"/>
              </a:ext>
            </a:extLst>
          </p:cNvPr>
          <p:cNvSpPr txBox="1"/>
          <p:nvPr/>
        </p:nvSpPr>
        <p:spPr>
          <a:xfrm>
            <a:off x="3676650" y="2141497"/>
            <a:ext cx="494046" cy="1107996"/>
          </a:xfrm>
          <a:prstGeom prst="rect">
            <a:avLst/>
          </a:prstGeom>
          <a:noFill/>
        </p:spPr>
        <p:txBody>
          <a:bodyPr wrap="none" rtlCol="0">
            <a:spAutoFit/>
            <a:scene3d>
              <a:camera prst="orthographicFront"/>
              <a:lightRig rig="threePt" dir="t"/>
            </a:scene3d>
            <a:sp3d extrusionH="57150">
              <a:bevelT w="38100" h="38100" prst="slope"/>
            </a:sp3d>
          </a:bodyPr>
          <a:lstStyle/>
          <a:p>
            <a:pPr>
              <a:spcBef>
                <a:spcPts val="600"/>
              </a:spcBef>
            </a:pPr>
            <a:r>
              <a:rPr lang="es-ES" sz="6600" b="1" dirty="0">
                <a:ln>
                  <a:solidFill>
                    <a:schemeClr val="tx1"/>
                  </a:solidFill>
                </a:ln>
                <a:solidFill>
                  <a:srgbClr val="BC7DE6"/>
                </a:solidFill>
                <a:latin typeface="Constantia" panose="02030602050306030303" pitchFamily="18" charset="0"/>
              </a:rPr>
              <a:t>1</a:t>
            </a:r>
          </a:p>
        </p:txBody>
      </p:sp>
      <p:sp>
        <p:nvSpPr>
          <p:cNvPr id="22" name="CuadroTexto 21">
            <a:extLst>
              <a:ext uri="{FF2B5EF4-FFF2-40B4-BE49-F238E27FC236}">
                <a16:creationId xmlns:a16="http://schemas.microsoft.com/office/drawing/2014/main" id="{0834A3D4-EE3C-94CE-C0A8-4E81F6747E7A}"/>
              </a:ext>
            </a:extLst>
          </p:cNvPr>
          <p:cNvSpPr txBox="1"/>
          <p:nvPr/>
        </p:nvSpPr>
        <p:spPr>
          <a:xfrm>
            <a:off x="4052883" y="3006893"/>
            <a:ext cx="595035" cy="1107996"/>
          </a:xfrm>
          <a:prstGeom prst="rect">
            <a:avLst/>
          </a:prstGeom>
          <a:noFill/>
        </p:spPr>
        <p:txBody>
          <a:bodyPr wrap="none" rtlCol="0">
            <a:spAutoFit/>
            <a:scene3d>
              <a:camera prst="orthographicFront"/>
              <a:lightRig rig="threePt" dir="t"/>
            </a:scene3d>
            <a:sp3d extrusionH="57150">
              <a:bevelT w="38100" h="38100" prst="slope"/>
            </a:sp3d>
          </a:bodyPr>
          <a:lstStyle/>
          <a:p>
            <a:pPr>
              <a:spcBef>
                <a:spcPts val="600"/>
              </a:spcBef>
            </a:pPr>
            <a:r>
              <a:rPr lang="es-ES" sz="6600" b="1" dirty="0">
                <a:ln>
                  <a:solidFill>
                    <a:schemeClr val="tx1"/>
                  </a:solidFill>
                </a:ln>
                <a:solidFill>
                  <a:srgbClr val="7D90F0"/>
                </a:solidFill>
                <a:latin typeface="Constantia" panose="02030602050306030303" pitchFamily="18" charset="0"/>
              </a:rPr>
              <a:t>2</a:t>
            </a:r>
          </a:p>
        </p:txBody>
      </p:sp>
      <p:sp>
        <p:nvSpPr>
          <p:cNvPr id="23" name="CuadroTexto 22">
            <a:extLst>
              <a:ext uri="{FF2B5EF4-FFF2-40B4-BE49-F238E27FC236}">
                <a16:creationId xmlns:a16="http://schemas.microsoft.com/office/drawing/2014/main" id="{0F5F1E20-808B-B830-5569-F145927086A8}"/>
              </a:ext>
            </a:extLst>
          </p:cNvPr>
          <p:cNvSpPr txBox="1"/>
          <p:nvPr/>
        </p:nvSpPr>
        <p:spPr>
          <a:xfrm>
            <a:off x="4240740" y="3908628"/>
            <a:ext cx="500458" cy="923330"/>
          </a:xfrm>
          <a:prstGeom prst="rect">
            <a:avLst/>
          </a:prstGeom>
          <a:noFill/>
        </p:spPr>
        <p:txBody>
          <a:bodyPr wrap="none" rtlCol="0">
            <a:spAutoFit/>
            <a:scene3d>
              <a:camera prst="orthographicFront"/>
              <a:lightRig rig="threePt" dir="t"/>
            </a:scene3d>
            <a:sp3d extrusionH="57150">
              <a:bevelT w="38100" h="38100" prst="slope"/>
            </a:sp3d>
          </a:bodyPr>
          <a:lstStyle/>
          <a:p>
            <a:pPr>
              <a:spcBef>
                <a:spcPts val="600"/>
              </a:spcBef>
            </a:pPr>
            <a:r>
              <a:rPr lang="es-ES" sz="5400" b="1" dirty="0">
                <a:ln>
                  <a:solidFill>
                    <a:schemeClr val="tx1"/>
                  </a:solidFill>
                </a:ln>
                <a:solidFill>
                  <a:srgbClr val="82FAA1"/>
                </a:solidFill>
                <a:latin typeface="Constantia" panose="02030602050306030303" pitchFamily="18" charset="0"/>
              </a:rPr>
              <a:t>3</a:t>
            </a:r>
          </a:p>
        </p:txBody>
      </p:sp>
      <p:sp>
        <p:nvSpPr>
          <p:cNvPr id="24" name="CuadroTexto 23">
            <a:extLst>
              <a:ext uri="{FF2B5EF4-FFF2-40B4-BE49-F238E27FC236}">
                <a16:creationId xmlns:a16="http://schemas.microsoft.com/office/drawing/2014/main" id="{F8AF83E8-2198-F135-189F-574FA88CDB1F}"/>
              </a:ext>
            </a:extLst>
          </p:cNvPr>
          <p:cNvSpPr txBox="1"/>
          <p:nvPr/>
        </p:nvSpPr>
        <p:spPr>
          <a:xfrm>
            <a:off x="4040133" y="4782425"/>
            <a:ext cx="546945" cy="923330"/>
          </a:xfrm>
          <a:prstGeom prst="rect">
            <a:avLst/>
          </a:prstGeom>
          <a:noFill/>
        </p:spPr>
        <p:txBody>
          <a:bodyPr wrap="none" rtlCol="0">
            <a:spAutoFit/>
            <a:scene3d>
              <a:camera prst="orthographicFront"/>
              <a:lightRig rig="threePt" dir="t"/>
            </a:scene3d>
            <a:sp3d extrusionH="57150">
              <a:bevelT w="38100" h="38100" prst="slope"/>
            </a:sp3d>
          </a:bodyPr>
          <a:lstStyle/>
          <a:p>
            <a:pPr>
              <a:spcBef>
                <a:spcPts val="600"/>
              </a:spcBef>
            </a:pPr>
            <a:r>
              <a:rPr lang="es-ES" sz="5400" b="1" dirty="0">
                <a:ln>
                  <a:solidFill>
                    <a:schemeClr val="tx1"/>
                  </a:solidFill>
                </a:ln>
                <a:solidFill>
                  <a:srgbClr val="C2FF80"/>
                </a:solidFill>
                <a:latin typeface="Constantia" panose="02030602050306030303" pitchFamily="18" charset="0"/>
              </a:rPr>
              <a:t>4</a:t>
            </a:r>
          </a:p>
        </p:txBody>
      </p:sp>
      <p:sp>
        <p:nvSpPr>
          <p:cNvPr id="25" name="CuadroTexto 24">
            <a:extLst>
              <a:ext uri="{FF2B5EF4-FFF2-40B4-BE49-F238E27FC236}">
                <a16:creationId xmlns:a16="http://schemas.microsoft.com/office/drawing/2014/main" id="{3AB53DA5-414E-53D0-5BB6-309743D1710E}"/>
              </a:ext>
            </a:extLst>
          </p:cNvPr>
          <p:cNvSpPr txBox="1"/>
          <p:nvPr/>
        </p:nvSpPr>
        <p:spPr>
          <a:xfrm>
            <a:off x="3676650" y="5675272"/>
            <a:ext cx="508473" cy="923330"/>
          </a:xfrm>
          <a:prstGeom prst="rect">
            <a:avLst/>
          </a:prstGeom>
          <a:noFill/>
        </p:spPr>
        <p:txBody>
          <a:bodyPr wrap="none" rtlCol="0">
            <a:spAutoFit/>
            <a:scene3d>
              <a:camera prst="orthographicFront"/>
              <a:lightRig rig="threePt" dir="t"/>
            </a:scene3d>
            <a:sp3d extrusionH="57150">
              <a:bevelT w="38100" h="38100" prst="slope"/>
            </a:sp3d>
          </a:bodyPr>
          <a:lstStyle/>
          <a:p>
            <a:pPr>
              <a:spcBef>
                <a:spcPts val="600"/>
              </a:spcBef>
            </a:pPr>
            <a:r>
              <a:rPr lang="es-ES" sz="5400" b="1" dirty="0">
                <a:ln>
                  <a:solidFill>
                    <a:schemeClr val="tx1"/>
                  </a:solidFill>
                </a:ln>
                <a:solidFill>
                  <a:srgbClr val="FF8981"/>
                </a:solidFill>
                <a:latin typeface="Constantia" panose="02030602050306030303" pitchFamily="18" charset="0"/>
              </a:rPr>
              <a:t>5</a:t>
            </a:r>
          </a:p>
        </p:txBody>
      </p:sp>
      <p:pic>
        <p:nvPicPr>
          <p:cNvPr id="29" name="Imagen 28" descr="Imagen que contiene exterior, persona, edificio, ropa&#10;&#10;Descripción generada automáticamente">
            <a:extLst>
              <a:ext uri="{FF2B5EF4-FFF2-40B4-BE49-F238E27FC236}">
                <a16:creationId xmlns:a16="http://schemas.microsoft.com/office/drawing/2014/main" id="{982F0AF8-2E68-A524-1043-411EF300487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05950" y="90855"/>
            <a:ext cx="2493307" cy="1152279"/>
          </a:xfrm>
          <a:prstGeom prst="rect">
            <a:avLst/>
          </a:prstGeom>
          <a:ln w="38100" cap="sq">
            <a:solidFill>
              <a:schemeClr val="bg2">
                <a:lumMod val="40000"/>
                <a:lumOff val="60000"/>
              </a:schemeClr>
            </a:solidFill>
            <a:prstDash val="solid"/>
            <a:miter lim="800000"/>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496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750"/>
                                        <p:tgtEl>
                                          <p:spTgt spid="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
                                        <p:tgtEl>
                                          <p:spTgt spid="29"/>
                                        </p:tgtEl>
                                      </p:cBhvr>
                                    </p:animEffect>
                                    <p:anim calcmode="lin" valueType="num">
                                      <p:cBhvr>
                                        <p:cTn id="25" dur="400" fill="hold"/>
                                        <p:tgtEl>
                                          <p:spTgt spid="29"/>
                                        </p:tgtEl>
                                        <p:attrNameLst>
                                          <p:attrName>ppt_x</p:attrName>
                                        </p:attrNameLst>
                                      </p:cBhvr>
                                      <p:tavLst>
                                        <p:tav tm="0">
                                          <p:val>
                                            <p:strVal val="#ppt_x"/>
                                          </p:val>
                                        </p:tav>
                                        <p:tav tm="100000">
                                          <p:val>
                                            <p:strVal val="#ppt_x"/>
                                          </p:val>
                                        </p:tav>
                                      </p:tavLst>
                                    </p:anim>
                                    <p:anim calcmode="lin" valueType="num">
                                      <p:cBhvr>
                                        <p:cTn id="26" dur="400" fill="hold"/>
                                        <p:tgtEl>
                                          <p:spTgt spid="29"/>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0ABA5878-6757-42C5-8EED-72BDBF58ED9C}"/>
                                            </p:graphicEl>
                                          </p:spTgt>
                                        </p:tgtEl>
                                        <p:attrNameLst>
                                          <p:attrName>style.visibility</p:attrName>
                                        </p:attrNameLst>
                                      </p:cBhvr>
                                      <p:to>
                                        <p:strVal val="visible"/>
                                      </p:to>
                                    </p:set>
                                    <p:animEffect transition="in" filter="wipe(left)">
                                      <p:cBhvr>
                                        <p:cTn id="37" dur="500"/>
                                        <p:tgtEl>
                                          <p:spTgt spid="7">
                                            <p:graphicEl>
                                              <a:dgm id="{0ABA5878-6757-42C5-8EED-72BDBF58ED9C}"/>
                                            </p:graphicEl>
                                          </p:spTgt>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7">
                                            <p:graphicEl>
                                              <a:dgm id="{AC84A7F4-A0B6-470B-971C-A92C6B9EA9B0}"/>
                                            </p:graphicEl>
                                          </p:spTgt>
                                        </p:tgtEl>
                                        <p:attrNameLst>
                                          <p:attrName>style.visibility</p:attrName>
                                        </p:attrNameLst>
                                      </p:cBhvr>
                                      <p:to>
                                        <p:strVal val="visible"/>
                                      </p:to>
                                    </p:set>
                                    <p:animEffect transition="in" filter="wheel(1)">
                                      <p:cBhvr>
                                        <p:cTn id="40" dur="500"/>
                                        <p:tgtEl>
                                          <p:spTgt spid="7">
                                            <p:graphicEl>
                                              <a:dgm id="{AC84A7F4-A0B6-470B-971C-A92C6B9EA9B0}"/>
                                            </p:graphicEl>
                                          </p:spTgt>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graphicEl>
                                              <a:dgm id="{BBDAF4D3-1A95-4D1F-B8AD-431B25F5FD79}"/>
                                            </p:graphicEl>
                                          </p:spTgt>
                                        </p:tgtEl>
                                        <p:attrNameLst>
                                          <p:attrName>style.visibility</p:attrName>
                                        </p:attrNameLst>
                                      </p:cBhvr>
                                      <p:to>
                                        <p:strVal val="visible"/>
                                      </p:to>
                                    </p:set>
                                    <p:animEffect transition="in" filter="wipe(left)">
                                      <p:cBhvr>
                                        <p:cTn id="47" dur="500"/>
                                        <p:tgtEl>
                                          <p:spTgt spid="7">
                                            <p:graphicEl>
                                              <a:dgm id="{BBDAF4D3-1A95-4D1F-B8AD-431B25F5FD7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7">
                                            <p:graphicEl>
                                              <a:dgm id="{151664CC-E250-457F-842C-FEE52AA69066}"/>
                                            </p:graphicEl>
                                          </p:spTgt>
                                        </p:tgtEl>
                                        <p:attrNameLst>
                                          <p:attrName>style.visibility</p:attrName>
                                        </p:attrNameLst>
                                      </p:cBhvr>
                                      <p:to>
                                        <p:strVal val="visible"/>
                                      </p:to>
                                    </p:set>
                                    <p:animEffect transition="in" filter="wheel(1)">
                                      <p:cBhvr>
                                        <p:cTn id="52" dur="500"/>
                                        <p:tgtEl>
                                          <p:spTgt spid="7">
                                            <p:graphicEl>
                                              <a:dgm id="{151664CC-E250-457F-842C-FEE52AA69066}"/>
                                            </p:graphicEl>
                                          </p:spTgt>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500"/>
                                        <p:tgtEl>
                                          <p:spTgt spid="22"/>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graphicEl>
                                              <a:dgm id="{24C5A752-4E1E-4014-A25D-3195433147BD}"/>
                                            </p:graphicEl>
                                          </p:spTgt>
                                        </p:tgtEl>
                                        <p:attrNameLst>
                                          <p:attrName>style.visibility</p:attrName>
                                        </p:attrNameLst>
                                      </p:cBhvr>
                                      <p:to>
                                        <p:strVal val="visible"/>
                                      </p:to>
                                    </p:set>
                                    <p:animEffect transition="in" filter="wipe(left)">
                                      <p:cBhvr>
                                        <p:cTn id="59" dur="500"/>
                                        <p:tgtEl>
                                          <p:spTgt spid="7">
                                            <p:graphicEl>
                                              <a:dgm id="{24C5A752-4E1E-4014-A25D-3195433147BD}"/>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7">
                                            <p:graphicEl>
                                              <a:dgm id="{DF5ADF3E-D111-4E96-83DA-98EC2B96FA81}"/>
                                            </p:graphicEl>
                                          </p:spTgt>
                                        </p:tgtEl>
                                        <p:attrNameLst>
                                          <p:attrName>style.visibility</p:attrName>
                                        </p:attrNameLst>
                                      </p:cBhvr>
                                      <p:to>
                                        <p:strVal val="visible"/>
                                      </p:to>
                                    </p:set>
                                    <p:animEffect transition="in" filter="wheel(1)">
                                      <p:cBhvr>
                                        <p:cTn id="64" dur="500"/>
                                        <p:tgtEl>
                                          <p:spTgt spid="7">
                                            <p:graphicEl>
                                              <a:dgm id="{DF5ADF3E-D111-4E96-83DA-98EC2B96FA81}"/>
                                            </p:graphicEl>
                                          </p:spTgt>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heel(1)">
                                      <p:cBhvr>
                                        <p:cTn id="67" dur="500"/>
                                        <p:tgtEl>
                                          <p:spTgt spid="23"/>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7">
                                            <p:graphicEl>
                                              <a:dgm id="{DFE4C387-137E-44A7-AF9C-BA8A28E1EC34}"/>
                                            </p:graphicEl>
                                          </p:spTgt>
                                        </p:tgtEl>
                                        <p:attrNameLst>
                                          <p:attrName>style.visibility</p:attrName>
                                        </p:attrNameLst>
                                      </p:cBhvr>
                                      <p:to>
                                        <p:strVal val="visible"/>
                                      </p:to>
                                    </p:set>
                                    <p:animEffect transition="in" filter="wipe(left)">
                                      <p:cBhvr>
                                        <p:cTn id="71" dur="500"/>
                                        <p:tgtEl>
                                          <p:spTgt spid="7">
                                            <p:graphicEl>
                                              <a:dgm id="{DFE4C387-137E-44A7-AF9C-BA8A28E1EC3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7">
                                            <p:graphicEl>
                                              <a:dgm id="{40AA66AE-FF1B-4159-9839-166E035E4C59}"/>
                                            </p:graphicEl>
                                          </p:spTgt>
                                        </p:tgtEl>
                                        <p:attrNameLst>
                                          <p:attrName>style.visibility</p:attrName>
                                        </p:attrNameLst>
                                      </p:cBhvr>
                                      <p:to>
                                        <p:strVal val="visible"/>
                                      </p:to>
                                    </p:set>
                                    <p:animEffect transition="in" filter="wheel(1)">
                                      <p:cBhvr>
                                        <p:cTn id="76" dur="500"/>
                                        <p:tgtEl>
                                          <p:spTgt spid="7">
                                            <p:graphicEl>
                                              <a:dgm id="{40AA66AE-FF1B-4159-9839-166E035E4C59}"/>
                                            </p:graphicEl>
                                          </p:spTgt>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heel(1)">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7">
                                            <p:graphicEl>
                                              <a:dgm id="{0E79D5DE-B232-4E3F-9650-3312DA3C3FFD}"/>
                                            </p:graphicEl>
                                          </p:spTgt>
                                        </p:tgtEl>
                                        <p:attrNameLst>
                                          <p:attrName>style.visibility</p:attrName>
                                        </p:attrNameLst>
                                      </p:cBhvr>
                                      <p:to>
                                        <p:strVal val="visible"/>
                                      </p:to>
                                    </p:set>
                                    <p:animEffect transition="in" filter="wipe(left)">
                                      <p:cBhvr>
                                        <p:cTn id="83" dur="500"/>
                                        <p:tgtEl>
                                          <p:spTgt spid="7">
                                            <p:graphicEl>
                                              <a:dgm id="{0E79D5DE-B232-4E3F-9650-3312DA3C3FFD}"/>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grpId="0" nodeType="clickEffect">
                                  <p:stCondLst>
                                    <p:cond delay="0"/>
                                  </p:stCondLst>
                                  <p:childTnLst>
                                    <p:set>
                                      <p:cBhvr>
                                        <p:cTn id="87" dur="1" fill="hold">
                                          <p:stCondLst>
                                            <p:cond delay="0"/>
                                          </p:stCondLst>
                                        </p:cTn>
                                        <p:tgtEl>
                                          <p:spTgt spid="7">
                                            <p:graphicEl>
                                              <a:dgm id="{B80CE910-3BDF-4E01-AB3A-2AA76D4E1DBB}"/>
                                            </p:graphicEl>
                                          </p:spTgt>
                                        </p:tgtEl>
                                        <p:attrNameLst>
                                          <p:attrName>style.visibility</p:attrName>
                                        </p:attrNameLst>
                                      </p:cBhvr>
                                      <p:to>
                                        <p:strVal val="visible"/>
                                      </p:to>
                                    </p:set>
                                    <p:animEffect transition="in" filter="wheel(1)">
                                      <p:cBhvr>
                                        <p:cTn id="88" dur="500"/>
                                        <p:tgtEl>
                                          <p:spTgt spid="7">
                                            <p:graphicEl>
                                              <a:dgm id="{B80CE910-3BDF-4E01-AB3A-2AA76D4E1DBB}"/>
                                            </p:graphicEl>
                                          </p:spTgt>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heel(1)">
                                      <p:cBhvr>
                                        <p:cTn id="91" dur="500"/>
                                        <p:tgtEl>
                                          <p:spTgt spid="25"/>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7">
                                            <p:graphicEl>
                                              <a:dgm id="{E7BD799C-A6E8-4A3A-8CF0-64274A126A87}"/>
                                            </p:graphicEl>
                                          </p:spTgt>
                                        </p:tgtEl>
                                        <p:attrNameLst>
                                          <p:attrName>style.visibility</p:attrName>
                                        </p:attrNameLst>
                                      </p:cBhvr>
                                      <p:to>
                                        <p:strVal val="visible"/>
                                      </p:to>
                                    </p:set>
                                    <p:animEffect transition="in" filter="wipe(left)">
                                      <p:cBhvr>
                                        <p:cTn id="95" dur="500"/>
                                        <p:tgtEl>
                                          <p:spTgt spid="7">
                                            <p:graphicEl>
                                              <a:dgm id="{E7BD799C-A6E8-4A3A-8CF0-64274A126A8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C86120-EDE1-228F-EBBF-5092E6881301}"/>
              </a:ext>
            </a:extLst>
          </p:cNvPr>
          <p:cNvSpPr txBox="1"/>
          <p:nvPr/>
        </p:nvSpPr>
        <p:spPr>
          <a:xfrm>
            <a:off x="0" y="3248025"/>
            <a:ext cx="12191999" cy="1200329"/>
          </a:xfrm>
          <a:prstGeom prst="rect">
            <a:avLst/>
          </a:prstGeom>
          <a:noFill/>
        </p:spPr>
        <p:txBody>
          <a:bodyPr wrap="square">
            <a:spAutoFit/>
            <a:scene3d>
              <a:camera prst="orthographicFront"/>
              <a:lightRig rig="threePt" dir="t"/>
            </a:scene3d>
            <a:sp3d extrusionH="57150">
              <a:bevelT h="25400" prst="softRound"/>
            </a:sp3d>
          </a:bodyPr>
          <a:lstStyle>
            <a:defPPr>
              <a:defRPr lang="es-ES"/>
            </a:defPPr>
            <a:lvl1pPr algn="ctr">
              <a:defRPr sz="5400" b="1">
                <a:ln w="22225">
                  <a:solidFill>
                    <a:schemeClr val="accent2"/>
                  </a:solidFill>
                  <a:prstDash val="solid"/>
                </a:ln>
                <a:solidFill>
                  <a:schemeClr val="accent2">
                    <a:lumMod val="40000"/>
                    <a:lumOff val="60000"/>
                  </a:schemeClr>
                </a:solidFill>
                <a:effectLst>
                  <a:outerShdw blurRad="50800" dist="25400" dir="5400000" algn="ctr" rotWithShape="0">
                    <a:schemeClr val="tx1"/>
                  </a:outerShdw>
                </a:effectLst>
              </a:defRPr>
            </a:lvl1pPr>
          </a:lstStyle>
          <a:p>
            <a:r>
              <a:rPr lang="es-ES" sz="7200" spc="600" dirty="0">
                <a:ln w="22225">
                  <a:solidFill>
                    <a:schemeClr val="accent4">
                      <a:lumMod val="75000"/>
                    </a:schemeClr>
                  </a:solidFill>
                  <a:prstDash val="solid"/>
                </a:ln>
                <a:solidFill>
                  <a:schemeClr val="accent4">
                    <a:lumMod val="75000"/>
                  </a:schemeClr>
                </a:solidFill>
              </a:rPr>
              <a:t>SPECIAL CASES</a:t>
            </a:r>
          </a:p>
        </p:txBody>
      </p:sp>
    </p:spTree>
    <p:extLst>
      <p:ext uri="{BB962C8B-B14F-4D97-AF65-F5344CB8AC3E}">
        <p14:creationId xmlns:p14="http://schemas.microsoft.com/office/powerpoint/2010/main" val="375163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F8B4E1-A67E-810E-AF86-707D6108A2B5}"/>
              </a:ext>
            </a:extLst>
          </p:cNvPr>
          <p:cNvSpPr txBox="1"/>
          <p:nvPr/>
        </p:nvSpPr>
        <p:spPr>
          <a:xfrm>
            <a:off x="1" y="-85725"/>
            <a:ext cx="8934450" cy="769441"/>
          </a:xfrm>
          <a:prstGeom prst="rect">
            <a:avLst/>
          </a:prstGeom>
          <a:noFill/>
        </p:spPr>
        <p:txBody>
          <a:bodyPr wrap="square">
            <a:spAutoFit/>
            <a:scene3d>
              <a:camera prst="orthographicFront"/>
              <a:lightRig rig="contrasting" dir="t"/>
            </a:scene3d>
            <a:sp3d extrusionH="57150">
              <a:bevelT w="38100" h="38100" prst="angle"/>
            </a:sp3d>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rPr>
              <a:t>REFUGEES AND MIGRANTS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endParaRPr>
          </a:p>
        </p:txBody>
      </p:sp>
      <p:sp>
        <p:nvSpPr>
          <p:cNvPr id="5" name="CuadroTexto 4">
            <a:extLst>
              <a:ext uri="{FF2B5EF4-FFF2-40B4-BE49-F238E27FC236}">
                <a16:creationId xmlns:a16="http://schemas.microsoft.com/office/drawing/2014/main" id="{157F4DAE-A851-5683-D3FB-0B685156648F}"/>
              </a:ext>
            </a:extLst>
          </p:cNvPr>
          <p:cNvSpPr txBox="1"/>
          <p:nvPr/>
        </p:nvSpPr>
        <p:spPr>
          <a:xfrm>
            <a:off x="776289" y="576634"/>
            <a:ext cx="7381874" cy="646331"/>
          </a:xfrm>
          <a:prstGeom prst="rect">
            <a:avLst/>
          </a:prstGeom>
          <a:noFill/>
        </p:spPr>
        <p:txBody>
          <a:bodyPr wrap="square">
            <a:spAutoFit/>
          </a:bodyPr>
          <a:lstStyle/>
          <a:p>
            <a:pPr algn="ctr"/>
            <a:r>
              <a:rPr lang="es-ES" b="1" dirty="0">
                <a:solidFill>
                  <a:srgbClr val="C2FF8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C2FF80"/>
                </a:solidFill>
                <a:effectLst>
                  <a:outerShdw blurRad="38100" dist="38100" dir="2700000" algn="tl">
                    <a:srgbClr val="000000">
                      <a:alpha val="43137"/>
                    </a:srgbClr>
                  </a:outerShdw>
                </a:effectLst>
                <a:latin typeface="Comic Sans MS" panose="030F0702030302020204" pitchFamily="66" charset="0"/>
              </a:rPr>
              <a:t>So he got up (Joseph), took the child and his mother during the night and left for Egypt</a:t>
            </a:r>
            <a:r>
              <a:rPr lang="es-ES" b="1" dirty="0">
                <a:solidFill>
                  <a:srgbClr val="C2FF8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2FF80"/>
                </a:solidFill>
                <a:effectLst>
                  <a:outerShdw blurRad="38100" dist="38100" dir="2700000" algn="tl">
                    <a:srgbClr val="000000">
                      <a:alpha val="43137"/>
                    </a:srgbClr>
                  </a:outerShdw>
                </a:effectLst>
                <a:latin typeface="Comic Sans MS" panose="030F0702030302020204" pitchFamily="66" charset="0"/>
              </a:rPr>
              <a:t>(Matthew 2:14)</a:t>
            </a:r>
          </a:p>
        </p:txBody>
      </p:sp>
      <p:sp>
        <p:nvSpPr>
          <p:cNvPr id="6" name="CuadroTexto 5">
            <a:extLst>
              <a:ext uri="{FF2B5EF4-FFF2-40B4-BE49-F238E27FC236}">
                <a16:creationId xmlns:a16="http://schemas.microsoft.com/office/drawing/2014/main" id="{94B2D401-9DC5-625A-F30C-150341B8F9B1}"/>
              </a:ext>
            </a:extLst>
          </p:cNvPr>
          <p:cNvSpPr txBox="1"/>
          <p:nvPr/>
        </p:nvSpPr>
        <p:spPr>
          <a:xfrm>
            <a:off x="2578492" y="1255588"/>
            <a:ext cx="6355954" cy="707886"/>
          </a:xfrm>
          <a:prstGeom prst="rect">
            <a:avLst/>
          </a:prstGeom>
          <a:noFill/>
        </p:spPr>
        <p:txBody>
          <a:bodyPr wrap="square" rtlCol="0">
            <a:spAutoFit/>
          </a:bodyPr>
          <a:lstStyle/>
          <a:p>
            <a:pPr>
              <a:spcBef>
                <a:spcPts val="600"/>
              </a:spcBef>
            </a:pPr>
            <a:r>
              <a:rPr lang="en-US" sz="2000" b="1" dirty="0">
                <a:solidFill>
                  <a:schemeClr val="bg1"/>
                </a:solidFill>
                <a:effectLst>
                  <a:glow rad="127000">
                    <a:srgbClr val="063C34"/>
                  </a:glow>
                  <a:outerShdw blurRad="38100" dist="38100" dir="2700000" algn="tl">
                    <a:srgbClr val="000000">
                      <a:alpha val="43137"/>
                    </a:srgbClr>
                  </a:outerShdw>
                </a:effectLst>
              </a:rPr>
              <a:t>While he was a child, Jesus‘s family had to flee their country to save his life. Jesus was a migrant, a needy</a:t>
            </a:r>
            <a:r>
              <a:rPr lang="es-ES" sz="2000" b="1" dirty="0">
                <a:solidFill>
                  <a:schemeClr val="bg1"/>
                </a:solidFill>
                <a:effectLst>
                  <a:glow rad="127000">
                    <a:srgbClr val="063C34"/>
                  </a:glow>
                  <a:outerShdw blurRad="38100" dist="38100" dir="2700000" algn="tl">
                    <a:srgbClr val="000000">
                      <a:alpha val="43137"/>
                    </a:srgbClr>
                  </a:outerShdw>
                </a:effectLst>
              </a:rPr>
              <a:t>!</a:t>
            </a:r>
          </a:p>
        </p:txBody>
      </p:sp>
      <p:pic>
        <p:nvPicPr>
          <p:cNvPr id="7" name="Imagen 6">
            <a:extLst>
              <a:ext uri="{FF2B5EF4-FFF2-40B4-BE49-F238E27FC236}">
                <a16:creationId xmlns:a16="http://schemas.microsoft.com/office/drawing/2014/main" id="{4EBC6D23-C634-58B7-6990-9AB754E9DDB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963025" y="164115"/>
            <a:ext cx="3110752" cy="2001316"/>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9" name="Imagen 8" descr="Imagen que contiene persona, hombre, tabla, pasto&#10;&#10;Descripción generada automáticamente">
            <a:extLst>
              <a:ext uri="{FF2B5EF4-FFF2-40B4-BE49-F238E27FC236}">
                <a16:creationId xmlns:a16="http://schemas.microsoft.com/office/drawing/2014/main" id="{93D1BB2B-D496-E99D-38D0-F6752C3283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223" y="1479649"/>
            <a:ext cx="2431695" cy="1864797"/>
          </a:xfrm>
          <a:prstGeom prst="roundRect">
            <a:avLst>
              <a:gd name="adj" fmla="val 4167"/>
            </a:avLst>
          </a:prstGeom>
          <a:solidFill>
            <a:srgbClr val="FFFFFF"/>
          </a:solidFill>
          <a:ln w="76200" cap="sq">
            <a:solidFill>
              <a:srgbClr val="C2FF80"/>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a caricatura de una persona&#10;&#10;Descripción generada automáticamente con confianza media">
            <a:extLst>
              <a:ext uri="{FF2B5EF4-FFF2-40B4-BE49-F238E27FC236}">
                <a16:creationId xmlns:a16="http://schemas.microsoft.com/office/drawing/2014/main" id="{05BCA8D7-0310-DDB5-0FDA-04A8D85824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223" y="3557856"/>
            <a:ext cx="2431694" cy="1849581"/>
          </a:xfrm>
          <a:prstGeom prst="roundRect">
            <a:avLst>
              <a:gd name="adj" fmla="val 4167"/>
            </a:avLst>
          </a:prstGeom>
          <a:solidFill>
            <a:srgbClr val="FFFFFF"/>
          </a:solidFill>
          <a:ln w="76200" cap="sq">
            <a:solidFill>
              <a:srgbClr val="C2FF8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a:extLst>
              <a:ext uri="{FF2B5EF4-FFF2-40B4-BE49-F238E27FC236}">
                <a16:creationId xmlns:a16="http://schemas.microsoft.com/office/drawing/2014/main" id="{6956B9B3-320B-E672-E6F5-DC5970652E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3023" y="2343070"/>
            <a:ext cx="3110753" cy="2073835"/>
          </a:xfrm>
          <a:prstGeom prst="round2DiagRect">
            <a:avLst>
              <a:gd name="adj1" fmla="val 0"/>
              <a:gd name="adj2" fmla="val 14238"/>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14" name="Imagen 13">
            <a:extLst>
              <a:ext uri="{FF2B5EF4-FFF2-40B4-BE49-F238E27FC236}">
                <a16:creationId xmlns:a16="http://schemas.microsoft.com/office/drawing/2014/main" id="{3390974A-10D0-5F77-2702-1FF2E469D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63022" y="4643706"/>
            <a:ext cx="3110752" cy="207424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6" name="CuadroTexto 15">
            <a:extLst>
              <a:ext uri="{FF2B5EF4-FFF2-40B4-BE49-F238E27FC236}">
                <a16:creationId xmlns:a16="http://schemas.microsoft.com/office/drawing/2014/main" id="{B4BAF6D0-8F64-F172-2A1E-9128D998FC3F}"/>
              </a:ext>
            </a:extLst>
          </p:cNvPr>
          <p:cNvSpPr txBox="1"/>
          <p:nvPr/>
        </p:nvSpPr>
        <p:spPr>
          <a:xfrm>
            <a:off x="164841" y="5620847"/>
            <a:ext cx="8798181"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063C34"/>
                  </a:glow>
                  <a:outerShdw blurRad="38100" dist="38100" dir="2700000" algn="tl">
                    <a:srgbClr val="000000">
                      <a:alpha val="43137"/>
                    </a:srgbClr>
                  </a:outerShdw>
                </a:effectLst>
              </a:rPr>
              <a:t>It requires a special effort on our part to help them. Perhaps they will need special help that exceeds our possibilities, but we can collaborate with humanitarian aid organizations, giving them part of our time and resources</a:t>
            </a:r>
            <a:r>
              <a:rPr lang="es-ES" sz="2000" b="1" dirty="0">
                <a:solidFill>
                  <a:schemeClr val="bg1"/>
                </a:solidFill>
                <a:effectLst>
                  <a:glow rad="127000">
                    <a:srgbClr val="063C34"/>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079483F7-E13B-C06F-4D33-3D006016D15F}"/>
              </a:ext>
            </a:extLst>
          </p:cNvPr>
          <p:cNvSpPr txBox="1"/>
          <p:nvPr/>
        </p:nvSpPr>
        <p:spPr>
          <a:xfrm>
            <a:off x="2594931" y="3708140"/>
            <a:ext cx="6474436" cy="1938992"/>
          </a:xfrm>
          <a:prstGeom prst="rect">
            <a:avLst/>
          </a:prstGeom>
          <a:noFill/>
        </p:spPr>
        <p:txBody>
          <a:bodyPr wrap="square">
            <a:spAutoFit/>
          </a:bodyPr>
          <a:lstStyle/>
          <a:p>
            <a:pPr>
              <a:spcBef>
                <a:spcPts val="600"/>
              </a:spcBef>
            </a:pPr>
            <a:r>
              <a:rPr lang="en-US" sz="2000" b="1" dirty="0">
                <a:solidFill>
                  <a:schemeClr val="bg1"/>
                </a:solidFill>
                <a:effectLst>
                  <a:glow rad="127000">
                    <a:srgbClr val="063C34"/>
                  </a:glow>
                  <a:outerShdw blurRad="38100" dist="38100" dir="2700000" algn="tl">
                    <a:srgbClr val="000000">
                      <a:alpha val="43137"/>
                    </a:srgbClr>
                  </a:outerShdw>
                </a:effectLst>
              </a:rPr>
              <a:t>Emigrating to a different country is difficult, especially without knowing the language. Sometimes, it is also difficult to help them, or even sympathize with them. Their customs are different; his appearance and his way of speaking too; They are especially sensitive and, in many cases, are afraid to open up</a:t>
            </a:r>
            <a:r>
              <a:rPr lang="es-ES" sz="2000" b="1" dirty="0">
                <a:solidFill>
                  <a:schemeClr val="bg1"/>
                </a:solidFill>
                <a:effectLst>
                  <a:glow rad="127000">
                    <a:srgbClr val="063C34"/>
                  </a:glow>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D27FFF60-914D-0DB6-9972-D385C7684692}"/>
              </a:ext>
            </a:extLst>
          </p:cNvPr>
          <p:cNvSpPr txBox="1"/>
          <p:nvPr/>
        </p:nvSpPr>
        <p:spPr>
          <a:xfrm>
            <a:off x="2594931" y="1856248"/>
            <a:ext cx="6323076" cy="1938992"/>
          </a:xfrm>
          <a:prstGeom prst="rect">
            <a:avLst/>
          </a:prstGeom>
          <a:noFill/>
        </p:spPr>
        <p:txBody>
          <a:bodyPr wrap="square">
            <a:spAutoFit/>
          </a:bodyPr>
          <a:lstStyle/>
          <a:p>
            <a:pPr>
              <a:spcBef>
                <a:spcPts val="600"/>
              </a:spcBef>
            </a:pPr>
            <a:r>
              <a:rPr lang="en-US" sz="2000" b="1" dirty="0">
                <a:solidFill>
                  <a:schemeClr val="bg1"/>
                </a:solidFill>
                <a:effectLst>
                  <a:glow rad="127000">
                    <a:srgbClr val="063C34"/>
                  </a:glow>
                  <a:outerShdw blurRad="38100" dist="38100" dir="2700000" algn="tl">
                    <a:srgbClr val="000000">
                      <a:alpha val="43137"/>
                    </a:srgbClr>
                  </a:outerShdw>
                </a:effectLst>
              </a:rPr>
              <a:t>Although at that time there were no massive movements of thousands of people going from one country to another, there were refugees and migrants (foreigners). Some came to take refuge in Israel [like Ittai (2 Sam. 15:19)]; others had to leave for various reasons [such as David (1 Sam. 27:1), or Elimelek and Naomi (Ruth 1:1-2)</a:t>
            </a:r>
            <a:r>
              <a:rPr lang="es-ES" sz="2000" b="1" dirty="0">
                <a:solidFill>
                  <a:schemeClr val="bg1"/>
                </a:solidFill>
                <a:effectLst>
                  <a:glow rad="127000">
                    <a:srgbClr val="063C34"/>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11940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1+#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E028F9-6F26-141F-9E6D-51BBEF015050}"/>
              </a:ext>
            </a:extLst>
          </p:cNvPr>
          <p:cNvSpPr txBox="1"/>
          <p:nvPr/>
        </p:nvSpPr>
        <p:spPr>
          <a:xfrm>
            <a:off x="0" y="0"/>
            <a:ext cx="9496591"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THOSE WHO SUFFER</a:t>
            </a:r>
          </a:p>
        </p:txBody>
      </p:sp>
      <p:sp>
        <p:nvSpPr>
          <p:cNvPr id="5" name="CuadroTexto 4">
            <a:extLst>
              <a:ext uri="{FF2B5EF4-FFF2-40B4-BE49-F238E27FC236}">
                <a16:creationId xmlns:a16="http://schemas.microsoft.com/office/drawing/2014/main" id="{5C8725F8-50FF-3FD7-E4F4-419545CD6E6F}"/>
              </a:ext>
            </a:extLst>
          </p:cNvPr>
          <p:cNvSpPr txBox="1"/>
          <p:nvPr/>
        </p:nvSpPr>
        <p:spPr>
          <a:xfrm>
            <a:off x="1" y="613419"/>
            <a:ext cx="9350353"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2">
                    <a:lumMod val="75000"/>
                  </a:schemeClr>
                </a:solidFill>
                <a:latin typeface="Comic Sans MS" panose="030F0702030302020204" pitchFamily="66" charset="0"/>
              </a:rPr>
              <a:t>“</a:t>
            </a:r>
            <a:r>
              <a:rPr lang="en-US" sz="1600" b="1" dirty="0">
                <a:solidFill>
                  <a:schemeClr val="accent2">
                    <a:lumMod val="75000"/>
                  </a:schemeClr>
                </a:solidFill>
                <a:latin typeface="Comic Sans MS" panose="030F0702030302020204" pitchFamily="66" charset="0"/>
              </a:rPr>
              <a:t>The Spirit of the Lord is on me, because he has anointed me to proclaim good news to the poor. He has sent me to proclaim freedom for the prisoners and recovery of sight for the blind, to set the oppressed free</a:t>
            </a:r>
            <a:r>
              <a:rPr lang="es-ES" sz="1600" b="1" dirty="0">
                <a:solidFill>
                  <a:schemeClr val="accent2">
                    <a:lumMod val="75000"/>
                  </a:schemeClr>
                </a:solidFill>
                <a:latin typeface="Comic Sans MS" panose="030F0702030302020204" pitchFamily="66" charset="0"/>
              </a:rPr>
              <a:t>” </a:t>
            </a:r>
            <a:r>
              <a:rPr lang="es-ES" sz="1200" b="1" dirty="0">
                <a:solidFill>
                  <a:schemeClr val="accent2">
                    <a:lumMod val="75000"/>
                  </a:schemeClr>
                </a:solidFill>
                <a:latin typeface="Comic Sans MS" panose="030F0702030302020204" pitchFamily="66" charset="0"/>
              </a:rPr>
              <a:t>(Luke 4:18)</a:t>
            </a:r>
            <a:endParaRPr lang="es-ES" sz="1600"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92075F1-183B-CA50-0892-235FE360A4A3}"/>
              </a:ext>
            </a:extLst>
          </p:cNvPr>
          <p:cNvSpPr txBox="1"/>
          <p:nvPr/>
        </p:nvSpPr>
        <p:spPr>
          <a:xfrm>
            <a:off x="2558863" y="1486344"/>
            <a:ext cx="9496591" cy="1015663"/>
          </a:xfrm>
          <a:prstGeom prst="rect">
            <a:avLst/>
          </a:prstGeom>
          <a:noFill/>
        </p:spPr>
        <p:txBody>
          <a:bodyPr wrap="square" rtlCol="0">
            <a:spAutoFit/>
          </a:bodyPr>
          <a:lstStyle/>
          <a:p>
            <a:pPr>
              <a:spcBef>
                <a:spcPts val="600"/>
              </a:spcBef>
            </a:pPr>
            <a:r>
              <a:rPr lang="en-US" sz="2000" b="1" dirty="0"/>
              <a:t>Suffering has no barriers. It affects the poor and the rich; to learned and ignorant; to men and women; …The rich suffer from depression; the poor suffer from hunger. Anyone can suffer an accident, contract an illness, lose a loved one, etc</a:t>
            </a:r>
            <a:r>
              <a:rPr lang="es-ES" sz="2000" b="1" dirty="0"/>
              <a:t>.</a:t>
            </a:r>
          </a:p>
        </p:txBody>
      </p:sp>
      <p:pic>
        <p:nvPicPr>
          <p:cNvPr id="4" name="Imagen 3">
            <a:extLst>
              <a:ext uri="{FF2B5EF4-FFF2-40B4-BE49-F238E27FC236}">
                <a16:creationId xmlns:a16="http://schemas.microsoft.com/office/drawing/2014/main" id="{70985AA8-61B3-9454-D62B-79A07ACC8E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514" y="1600644"/>
            <a:ext cx="2352675" cy="1593860"/>
          </a:xfrm>
          <a:prstGeom prst="rect">
            <a:avLst/>
          </a:prstGeom>
          <a:solidFill>
            <a:srgbClr val="FFFFFF">
              <a:shade val="85000"/>
            </a:srgbClr>
          </a:solidFill>
          <a:ln w="38100" cap="sq">
            <a:solidFill>
              <a:schemeClr val="accent3">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descr="Un niño sentado en una cama&#10;&#10;Descripción generada automáticamente con confianza media">
            <a:extLst>
              <a:ext uri="{FF2B5EF4-FFF2-40B4-BE49-F238E27FC236}">
                <a16:creationId xmlns:a16="http://schemas.microsoft.com/office/drawing/2014/main" id="{6222F554-4340-B2D0-0763-4E863FDD45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6525" y="3229316"/>
            <a:ext cx="2732596" cy="2352334"/>
          </a:xfrm>
          <a:prstGeom prst="rect">
            <a:avLst/>
          </a:prstGeom>
          <a:solidFill>
            <a:srgbClr val="FFFFFF">
              <a:shade val="85000"/>
            </a:srgbClr>
          </a:solidFill>
          <a:ln w="57150" cap="rnd">
            <a:solidFill>
              <a:srgbClr val="4D2987"/>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Imagen 11" descr="Imagen que contiene persona, hombre, ventana, viendo&#10;&#10;Descripción generada automáticamente">
            <a:extLst>
              <a:ext uri="{FF2B5EF4-FFF2-40B4-BE49-F238E27FC236}">
                <a16:creationId xmlns:a16="http://schemas.microsoft.com/office/drawing/2014/main" id="{4302582E-6F59-1E60-DE14-F91794B17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24773">
            <a:off x="3327531" y="3248366"/>
            <a:ext cx="3471160" cy="2352334"/>
          </a:xfrm>
          <a:prstGeom prst="rect">
            <a:avLst/>
          </a:prstGeom>
          <a:solidFill>
            <a:srgbClr val="FFFFFF">
              <a:shade val="85000"/>
            </a:srgbClr>
          </a:solidFill>
          <a:ln w="57150" cap="rnd">
            <a:solidFill>
              <a:schemeClr val="accent3">
                <a:lumMod val="60000"/>
                <a:lumOff val="4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Imagen 13" descr="Un par de personas de pie sobre pasto&#10;&#10;Descripción generada automáticamente con confianza media">
            <a:extLst>
              <a:ext uri="{FF2B5EF4-FFF2-40B4-BE49-F238E27FC236}">
                <a16:creationId xmlns:a16="http://schemas.microsoft.com/office/drawing/2014/main" id="{451049EB-311E-0535-C7D9-44FA01B31E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11045" y="3242181"/>
            <a:ext cx="2635230" cy="3459821"/>
          </a:xfrm>
          <a:prstGeom prst="snip2DiagRect">
            <a:avLst>
              <a:gd name="adj1" fmla="val 3976"/>
              <a:gd name="adj2" fmla="val 5824"/>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80565CC6-8314-F85B-369D-F3AE84052BD2}"/>
              </a:ext>
            </a:extLst>
          </p:cNvPr>
          <p:cNvSpPr txBox="1"/>
          <p:nvPr/>
        </p:nvSpPr>
        <p:spPr>
          <a:xfrm>
            <a:off x="120464" y="3324926"/>
            <a:ext cx="3670140" cy="2554545"/>
          </a:xfrm>
          <a:prstGeom prst="rect">
            <a:avLst/>
          </a:prstGeom>
          <a:noFill/>
        </p:spPr>
        <p:txBody>
          <a:bodyPr wrap="square">
            <a:spAutoFit/>
          </a:bodyPr>
          <a:lstStyle/>
          <a:p>
            <a:pPr>
              <a:spcBef>
                <a:spcPts val="600"/>
              </a:spcBef>
            </a:pPr>
            <a:r>
              <a:rPr lang="en-US" sz="2000" b="1" dirty="0"/>
              <a:t>Although we want they to know and accept Jesus, this should not condition our service. As you help them, they may want to know more about Jesus, or they may not. It doesn't matter. We must help them whatever their decision</a:t>
            </a:r>
            <a:r>
              <a:rPr lang="es-ES" sz="2000" b="1" dirty="0"/>
              <a:t>.</a:t>
            </a:r>
          </a:p>
        </p:txBody>
      </p:sp>
      <p:sp>
        <p:nvSpPr>
          <p:cNvPr id="18" name="CuadroTexto 17">
            <a:extLst>
              <a:ext uri="{FF2B5EF4-FFF2-40B4-BE49-F238E27FC236}">
                <a16:creationId xmlns:a16="http://schemas.microsoft.com/office/drawing/2014/main" id="{C58C5D8A-F5AE-A8A0-2B84-8ADD8C44A079}"/>
              </a:ext>
            </a:extLst>
          </p:cNvPr>
          <p:cNvSpPr txBox="1"/>
          <p:nvPr/>
        </p:nvSpPr>
        <p:spPr>
          <a:xfrm>
            <a:off x="120464" y="5824268"/>
            <a:ext cx="9229890" cy="1015663"/>
          </a:xfrm>
          <a:prstGeom prst="rect">
            <a:avLst/>
          </a:prstGeom>
          <a:noFill/>
        </p:spPr>
        <p:txBody>
          <a:bodyPr wrap="square">
            <a:spAutoFit/>
          </a:bodyPr>
          <a:lstStyle/>
          <a:p>
            <a:pPr>
              <a:spcBef>
                <a:spcPts val="600"/>
              </a:spcBef>
            </a:pPr>
            <a:r>
              <a:rPr lang="en-US" sz="2000" b="1" dirty="0"/>
              <a:t>Although Jesus healed thousands, only a few followed Him (Mark 6:56; Luke 17:12-9). But that did not stop him from continuing to help and heal the broken and suffering (Acts 10:38). Let's follow his example</a:t>
            </a:r>
            <a:r>
              <a:rPr lang="es-ES" sz="2000" b="1" dirty="0"/>
              <a:t>.</a:t>
            </a:r>
          </a:p>
        </p:txBody>
      </p:sp>
      <p:pic>
        <p:nvPicPr>
          <p:cNvPr id="20" name="Imagen 19" descr="Imagen que contiene persona, edificio, parado, viejo&#10;&#10;Descripción generada automáticamente">
            <a:extLst>
              <a:ext uri="{FF2B5EF4-FFF2-40B4-BE49-F238E27FC236}">
                <a16:creationId xmlns:a16="http://schemas.microsoft.com/office/drawing/2014/main" id="{FA86F57A-E146-60D4-7EBD-DFAE985DE63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r="-216"/>
          <a:stretch/>
        </p:blipFill>
        <p:spPr>
          <a:xfrm>
            <a:off x="9486899" y="149813"/>
            <a:ext cx="2574119" cy="1213997"/>
          </a:xfrm>
          <a:prstGeom prst="rect">
            <a:avLst/>
          </a:prstGeom>
          <a:ln w="88900" cap="sq" cmpd="thickThin">
            <a:solidFill>
              <a:schemeClr val="accent1"/>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F861BA76-A3A9-906A-C223-C3BBC0697325}"/>
              </a:ext>
            </a:extLst>
          </p:cNvPr>
          <p:cNvSpPr txBox="1"/>
          <p:nvPr/>
        </p:nvSpPr>
        <p:spPr>
          <a:xfrm>
            <a:off x="2558862" y="2502007"/>
            <a:ext cx="9633137" cy="707886"/>
          </a:xfrm>
          <a:prstGeom prst="rect">
            <a:avLst/>
          </a:prstGeom>
          <a:noFill/>
        </p:spPr>
        <p:txBody>
          <a:bodyPr wrap="square">
            <a:spAutoFit/>
          </a:bodyPr>
          <a:lstStyle/>
          <a:p>
            <a:pPr>
              <a:spcBef>
                <a:spcPts val="600"/>
              </a:spcBef>
            </a:pPr>
            <a:r>
              <a:rPr lang="en-US" sz="2000" b="1" dirty="0"/>
              <a:t>And we are here to help them. Imitating Jesus, we must approach those who suffer; understand their needs; and provide them with the best possible help</a:t>
            </a:r>
            <a:r>
              <a:rPr lang="es-ES" sz="2000" b="1" dirty="0"/>
              <a:t>.</a:t>
            </a:r>
          </a:p>
        </p:txBody>
      </p:sp>
    </p:spTree>
    <p:extLst>
      <p:ext uri="{BB962C8B-B14F-4D97-AF65-F5344CB8AC3E}">
        <p14:creationId xmlns:p14="http://schemas.microsoft.com/office/powerpoint/2010/main" val="13666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900" decel="100000" fill="hold"/>
                                        <p:tgtEl>
                                          <p:spTgt spid="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900" decel="100000" fill="hold"/>
                                        <p:tgtEl>
                                          <p:spTgt spid="1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randombar(horizontal)">
                                      <p:cBhvr>
                                        <p:cTn id="64" dur="500"/>
                                        <p:tgtEl>
                                          <p:spTgt spid="14"/>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1522</Words>
  <Application>Microsoft Office PowerPoint</Application>
  <PresentationFormat>Panorámica</PresentationFormat>
  <Paragraphs>62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Calibri Light</vt:lpstr>
      <vt:lpstr>Comic Sans MS</vt:lpstr>
      <vt:lpstr>Constantia</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86</cp:revision>
  <dcterms:created xsi:type="dcterms:W3CDTF">2023-11-10T16:35:42Z</dcterms:created>
  <dcterms:modified xsi:type="dcterms:W3CDTF">2023-11-18T15:52:30Z</dcterms:modified>
</cp:coreProperties>
</file>