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en-US" sz="2000" b="1" dirty="0">
              <a:effectLst>
                <a:outerShdw blurRad="38100" dist="38100" dir="2700000" algn="tl">
                  <a:srgbClr val="000000">
                    <a:alpha val="43137"/>
                  </a:srgbClr>
                </a:outerShdw>
              </a:effectLst>
            </a:rPr>
            <a:t>The period of persecution is announced in three different ways</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en-US" sz="2000" b="1" dirty="0"/>
            <a:t>time, times and half a time” (Dan. 7:25; 12:7; Rev.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days (Rev.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months (Rev.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months</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es-ES" sz="1800" b="1" dirty="0" err="1">
              <a:effectLst>
                <a:outerShdw blurRad="38100" dist="38100" dir="2700000" algn="tl">
                  <a:srgbClr val="000000">
                    <a:alpha val="43137"/>
                  </a:srgbClr>
                </a:outerShdw>
              </a:effectLst>
            </a:rPr>
            <a:t>days</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es-ES" sz="1800" b="1" dirty="0" err="1">
              <a:effectLst>
                <a:outerShdw blurRad="38100" dist="38100" dir="2700000" algn="tl">
                  <a:srgbClr val="000000">
                    <a:alpha val="43137"/>
                  </a:srgbClr>
                </a:outerShdw>
              </a:effectLst>
            </a:rPr>
            <a:t>days</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r>
            <a:rPr lang="es-ES" sz="1800" b="1" dirty="0" err="1"/>
            <a:t>year</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es-ES" sz="1800" b="1" dirty="0" err="1"/>
            <a:t>years</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year</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es-ES" sz="1800" b="1" dirty="0" err="1"/>
            <a:t>years</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a:t>
          </a:r>
          <a:r>
            <a:rPr lang="es-ES" sz="1400" b="1" dirty="0"/>
            <a:t>months</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es-ES" sz="1400" b="1" dirty="0"/>
            <a:t>months</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es-ES" sz="1400" b="1" dirty="0"/>
            <a:t>months</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es-ES" sz="1400" b="1" dirty="0"/>
            <a:t>months</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months</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es-ES" sz="1800" b="1" dirty="0" err="1">
              <a:effectLst>
                <a:outerShdw blurRad="38100" dist="38100" dir="2700000" algn="tl">
                  <a:srgbClr val="000000">
                    <a:alpha val="43137"/>
                  </a:srgbClr>
                </a:outerShdw>
              </a:effectLst>
            </a:rPr>
            <a:t>days</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es-ES" sz="1800" b="1" dirty="0" err="1">
              <a:effectLst>
                <a:outerShdw blurRad="38100" dist="38100" dir="2700000" algn="tl">
                  <a:srgbClr val="000000">
                    <a:alpha val="43137"/>
                  </a:srgbClr>
                </a:outerShdw>
              </a:effectLst>
            </a:rPr>
            <a:t>days</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a:effectLst>
                <a:outerShdw blurRad="38100" dist="38100" dir="2700000" algn="tl">
                  <a:srgbClr val="000000">
                    <a:alpha val="43137"/>
                  </a:srgbClr>
                </a:outerShdw>
              </a:effectLst>
            </a:rPr>
            <a:t>Year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rPr>
            <a:t>Year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en-US" sz="1800" b="1" dirty="0"/>
            <a:t>The Roman Church obtained political power when three tribes that embraced Arianism were defeated: Heruli, Vandals and Ostrogoths</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en-US" sz="1800" b="1" dirty="0"/>
            <a:t>The French general Berthier, under the orders of Napoleon, takes the Pope captive, ending the supremacy of the Roman Church</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en-US" sz="1800" b="1" dirty="0"/>
            <a:t>They were the first to have the Bible available in their own language (until then, it was only available in Latin, Greek or Hebrew</a:t>
          </a:r>
          <a:r>
            <a:rPr lang="es-ES" sz="1800" b="1" dirty="0"/>
            <a:t>).</a:t>
          </a: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en-US" sz="1800" b="1" dirty="0"/>
            <a:t>Since it was a forbidden book, they copied it in caves, hiding from the papists who besieged them</a:t>
          </a:r>
          <a:r>
            <a:rPr lang="es-ES" sz="1800" b="1" dirty="0"/>
            <a:t>.</a:t>
          </a: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en-US" sz="1800" b="1" dirty="0"/>
            <a:t>They always carried biblical portions with them that, at opportune moments, they shared with others, giving them hope and encouragement in the Lord</a:t>
          </a:r>
          <a:r>
            <a:rPr lang="es-ES" sz="1800" b="1" dirty="0"/>
            <a:t>.</a:t>
          </a: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en-US" sz="1800" b="1" dirty="0"/>
            <a:t>They preserved the biblical truths they knew for centuries. They were known for their fidelity and devotion</a:t>
          </a:r>
          <a:r>
            <a:rPr lang="es-ES" sz="1800" b="1" dirty="0"/>
            <a:t>.</a:t>
          </a: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en-US" sz="1800" b="1" dirty="0"/>
            <a:t>Entire villages were converted both in the south of France and in the north of Italy, Piedmont</a:t>
          </a:r>
          <a:r>
            <a:rPr lang="es-ES" sz="1800" b="1" dirty="0"/>
            <a: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en-US" sz="1800" b="1" dirty="0"/>
            <a:t>Most of these villages were razed to the ground by the Papacy, and their inhabitants massacred</a:t>
          </a:r>
          <a:r>
            <a:rPr lang="es-ES" sz="1800" b="1" dirty="0"/>
            <a:t>.</a:t>
          </a: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en-US" sz="2000" b="1" dirty="0">
              <a:effectLst>
                <a:outerShdw blurRad="38100" dist="38100" dir="2700000" algn="tl">
                  <a:srgbClr val="000000">
                    <a:alpha val="43137"/>
                  </a:srgbClr>
                </a:outerShdw>
              </a:effectLst>
            </a:rPr>
            <a:t>They believed in the promises of Christ</a:t>
          </a:r>
          <a:r>
            <a:rPr lang="es-ES" sz="2000" b="1" dirty="0">
              <a:effectLst>
                <a:outerShdw blurRad="38100" dist="38100" dir="2700000" algn="tl">
                  <a:srgbClr val="000000">
                    <a:alpha val="43137"/>
                  </a:srgbClr>
                </a:outerShdw>
              </a:effectLst>
            </a:rPr>
            <a:t> </a:t>
          </a: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en-US" sz="2000" b="1" dirty="0">
              <a:effectLst>
                <a:outerShdw blurRad="38100" dist="38100" dir="2700000" algn="tl">
                  <a:srgbClr val="000000">
                    <a:alpha val="43137"/>
                  </a:srgbClr>
                </a:outerShdw>
              </a:effectLst>
            </a:rPr>
            <a:t>The strength of Christ was enough for them to overcome the trials</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en-US" sz="2000" b="1" dirty="0"/>
            <a:t>They found joy in participating in the sufferings of Christ</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en-US" sz="2000" b="1" dirty="0">
              <a:effectLst>
                <a:outerShdw blurRad="38100" dist="38100" dir="2700000" algn="tl">
                  <a:srgbClr val="000000">
                    <a:alpha val="43137"/>
                  </a:srgbClr>
                </a:outerShdw>
              </a:effectLst>
            </a:rPr>
            <a:t>His faithfulness was a powerful testimony to the world</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en-US" sz="2000" b="1" dirty="0">
              <a:effectLst>
                <a:outerShdw blurRad="38100" dist="38100" dir="2700000" algn="tl">
                  <a:srgbClr val="000000">
                    <a:alpha val="43137"/>
                  </a:srgbClr>
                </a:outerShdw>
              </a:effectLst>
            </a:rPr>
            <a:t>They looked beyond the present, towards the glorious future</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en-US" sz="2000" b="1" dirty="0">
              <a:effectLst>
                <a:outerShdw blurRad="38100" dist="38100" dir="2700000" algn="tl">
                  <a:srgbClr val="000000">
                    <a:alpha val="43137"/>
                  </a:srgbClr>
                </a:outerShdw>
              </a:effectLst>
            </a:rPr>
            <a:t>They knew that death was a defeated enemy</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en-US" sz="2000" b="1" dirty="0">
              <a:effectLst>
                <a:outerShdw blurRad="38100" dist="38100" dir="2700000" algn="tl">
                  <a:srgbClr val="000000">
                    <a:alpha val="43137"/>
                  </a:srgbClr>
                </a:outerShdw>
              </a:effectLst>
            </a:rPr>
            <a:t>They held fast to the promises of God's Word</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John </a:t>
          </a:r>
          <a:r>
            <a:rPr lang="es-ES" sz="1800" b="1" dirty="0" err="1"/>
            <a:t>Huss</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t>Tyndale</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Hugh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 period of persecution is announced in three different ways</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en-US" sz="2000" b="1" kern="1200" dirty="0"/>
            <a:t>time, times and half a time” (Dan. 7:25; 12:7; Rev.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days (Rev.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months (Rev.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months</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es-ES" sz="1800" b="1" kern="1200" dirty="0" err="1">
              <a:effectLst>
                <a:outerShdw blurRad="38100" dist="38100" dir="2700000" algn="tl">
                  <a:srgbClr val="000000">
                    <a:alpha val="43137"/>
                  </a:srgbClr>
                </a:outerShdw>
              </a:effectLst>
            </a:rPr>
            <a:t>days</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es-ES" sz="1800" b="1" kern="1200" dirty="0" err="1">
              <a:effectLst>
                <a:outerShdw blurRad="38100" dist="38100" dir="2700000" algn="tl">
                  <a:srgbClr val="000000">
                    <a:alpha val="43137"/>
                  </a:srgbClr>
                </a:outerShdw>
              </a:effectLst>
            </a:rPr>
            <a:t>days</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es-ES" sz="1800" b="1" kern="1200" dirty="0" err="1"/>
            <a:t>year</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es-ES" sz="1800" b="1" kern="1200" dirty="0" err="1"/>
            <a:t>years</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year</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es-ES" sz="1800" b="1" kern="1200" dirty="0" err="1"/>
            <a:t>years</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es-ES" sz="1400" b="1" kern="1200" dirty="0"/>
            <a:t>months</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es-ES" sz="1400" b="1" kern="1200" dirty="0"/>
            <a:t>months</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es-ES" sz="1400" b="1" kern="1200" dirty="0"/>
            <a:t>months</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es-ES" sz="1400" b="1" kern="1200" dirty="0"/>
            <a:t>months</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months</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es-ES" sz="1800" b="1" kern="1200" dirty="0" err="1">
              <a:effectLst>
                <a:outerShdw blurRad="38100" dist="38100" dir="2700000" algn="tl">
                  <a:srgbClr val="000000">
                    <a:alpha val="43137"/>
                  </a:srgbClr>
                </a:outerShdw>
              </a:effectLst>
            </a:rPr>
            <a:t>days</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es-ES" sz="1800" b="1" kern="1200" dirty="0" err="1">
              <a:effectLst>
                <a:outerShdw blurRad="38100" dist="38100" dir="2700000" algn="tl">
                  <a:srgbClr val="000000">
                    <a:alpha val="43137"/>
                  </a:srgbClr>
                </a:outerShdw>
              </a:effectLst>
            </a:rPr>
            <a:t>days</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en-US" sz="1800" b="1" kern="1200" dirty="0"/>
            <a:t>The Roman Church obtained political power when three tribes that embraced Arianism were defeated: Heruli, Vandals and Ostrogoths</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effectLst>
                <a:outerShdw blurRad="38100" dist="38100" dir="2700000" algn="tl">
                  <a:srgbClr val="000000">
                    <a:alpha val="43137"/>
                  </a:srgbClr>
                </a:outerShdw>
              </a:effectLst>
            </a:rPr>
            <a:t>Year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en-US" sz="1800" b="1" kern="1200" dirty="0"/>
            <a:t>The French general Berthier, under the orders of Napoleon, takes the Pope captive, ending the supremacy of the Roman Church</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effectLst>
                <a:outerShdw blurRad="38100" dist="38100" dir="2700000" algn="tl">
                  <a:srgbClr val="000000">
                    <a:alpha val="43137"/>
                  </a:srgbClr>
                </a:outerShdw>
              </a:effectLst>
            </a:rPr>
            <a:t>Year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They were the first to have the Bible available in their own language (until then, it was only available in Latin, Greek or Hebrew</a:t>
          </a:r>
          <a:r>
            <a:rPr lang="es-ES" sz="1800" b="1" kern="1200" dirty="0"/>
            <a:t>).</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Since it was a forbidden book, they copied it in caves, hiding from the papists who besieged them</a:t>
          </a:r>
          <a:r>
            <a:rPr lang="es-ES" sz="1800" b="1" kern="1200" dirty="0"/>
            <a:t>.</a:t>
          </a: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They always carried biblical portions with them that, at opportune moments, they shared with others, giving them hope and encouragement in the Lord</a:t>
          </a:r>
          <a:r>
            <a:rPr lang="es-ES" sz="1800" b="1" kern="1200" dirty="0"/>
            <a:t>.</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They preserved the biblical truths they knew for centuries. They were known for their fidelity and devotion</a:t>
          </a:r>
          <a:r>
            <a:rPr lang="es-ES" sz="1800" b="1" kern="1200" dirty="0"/>
            <a:t>.</a:t>
          </a: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Entire villages were converted both in the south of France and in the north of Italy, Piedmont</a:t>
          </a:r>
          <a:r>
            <a:rPr lang="es-ES" sz="1800" b="1" kern="1200" dirty="0"/>
            <a: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Most of these villages were razed to the ground by the Papacy, and their inhabitants massacred</a:t>
          </a:r>
          <a:r>
            <a:rPr lang="es-ES" sz="1800" b="1" kern="1200" dirty="0"/>
            <a:t>.</a:t>
          </a: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They believed in the promises of Christ</a:t>
          </a:r>
          <a:r>
            <a:rPr lang="es-ES" sz="2000" b="1" kern="1200" dirty="0">
              <a:effectLst>
                <a:outerShdw blurRad="38100" dist="38100" dir="2700000" algn="tl">
                  <a:srgbClr val="000000">
                    <a:alpha val="43137"/>
                  </a:srgbClr>
                </a:outerShdw>
              </a:effectLst>
            </a:rPr>
            <a:t> </a:t>
          </a: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 strength of Christ was enough for them to overcome the trials</a:t>
          </a:r>
          <a:endParaRPr lang="es-ES" sz="20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They found joy in participating in the sufferings of Christ</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His faithfulness was a powerful testimony to the world</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They looked beyond the present, towards the glorious future</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They knew that death was a defeated enemy</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They held fast to the promises of God's Word</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John </a:t>
          </a:r>
          <a:r>
            <a:rPr lang="es-ES" sz="1800" b="1" kern="1200" dirty="0" err="1"/>
            <a:t>Huss</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Tyndale</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Hugh </a:t>
          </a:r>
          <a:r>
            <a:rPr lang="es-ES" sz="1800" b="1" kern="1200" dirty="0" err="1"/>
            <a:t>Latimer</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09/04/2024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09/04/2024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09/04/2024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STANDING FOR THE TRUTH</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505301"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Lesson 4 for April 27,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929617635"/>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es-ES" sz="2400" b="1" dirty="0"/>
              <a:t>What characterized the Waldenses?</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SHARING THE BIBLE: THE WALDENSES</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LIGHT OF THE REFORM: JOHN WICLEF</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584775"/>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a:t>
            </a:r>
            <a:r>
              <a:rPr lang="en-US" b="1" dirty="0">
                <a:solidFill>
                  <a:schemeClr val="bg2">
                    <a:lumMod val="50000"/>
                  </a:schemeClr>
                </a:solidFill>
                <a:latin typeface="Comic Sans MS" panose="030F0702030302020204" pitchFamily="66" charset="0"/>
              </a:rPr>
              <a:t>The path of the righteous is like the morning sun, shining ever brighter till the full light of day</a:t>
            </a:r>
            <a:r>
              <a:rPr lang="es-ES" b="1" dirty="0">
                <a:solidFill>
                  <a:schemeClr val="bg2">
                    <a:lumMod val="50000"/>
                  </a:schemeClr>
                </a:solidFill>
                <a:latin typeface="Comic Sans MS" panose="030F0702030302020204" pitchFamily="66" charset="0"/>
              </a:rPr>
              <a:t>” </a:t>
            </a:r>
            <a:r>
              <a:rPr lang="es-ES" sz="1400" b="1" dirty="0">
                <a:solidFill>
                  <a:schemeClr val="bg2">
                    <a:lumMod val="50000"/>
                  </a:schemeClr>
                </a:solidFill>
                <a:latin typeface="Comic Sans MS" panose="030F0702030302020204" pitchFamily="66" charset="0"/>
              </a:rPr>
              <a:t>(</a:t>
            </a:r>
            <a:r>
              <a:rPr lang="es-ES" sz="1400" b="1" dirty="0" err="1">
                <a:solidFill>
                  <a:schemeClr val="bg2">
                    <a:lumMod val="50000"/>
                  </a:schemeClr>
                </a:solidFill>
                <a:latin typeface="Comic Sans MS" panose="030F0702030302020204" pitchFamily="66" charset="0"/>
              </a:rPr>
              <a:t>Proverbs</a:t>
            </a:r>
            <a:r>
              <a:rPr lang="es-ES" sz="1400" b="1" dirty="0">
                <a:solidFill>
                  <a:schemeClr val="bg2">
                    <a:lumMod val="50000"/>
                  </a:schemeClr>
                </a:solidFill>
                <a:latin typeface="Comic Sans MS" panose="030F0702030302020204" pitchFamily="66" charset="0"/>
              </a:rPr>
              <a:t> 4:18 </a:t>
            </a:r>
            <a:r>
              <a:rPr lang="es-ES" sz="1100" b="1" dirty="0">
                <a:solidFill>
                  <a:schemeClr val="bg2">
                    <a:lumMod val="50000"/>
                  </a:schemeClr>
                </a:solidFill>
                <a:latin typeface="Comic Sans MS" panose="030F0702030302020204" pitchFamily="66" charset="0"/>
              </a:rPr>
              <a:t>NIV</a:t>
            </a:r>
            <a:r>
              <a:rPr lang="es-ES" sz="1400" b="1" dirty="0">
                <a:solidFill>
                  <a:schemeClr val="bg2">
                    <a:lumMod val="50000"/>
                  </a:schemeClr>
                </a:solidFill>
                <a:latin typeface="Comic Sans MS" panose="030F0702030302020204" pitchFamily="66" charset="0"/>
              </a:rPr>
              <a:t>)</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en-US" sz="2000" b="1" dirty="0"/>
              <a:t>John Wycliffe (1324-1384) dedicated much of his life to translating the Bible into English. What motivated her to do this? Two reasons: Christ had transformed him through the Word; and wanted to share the love of Christ with others</a:t>
            </a:r>
            <a:r>
              <a:rPr lang="es-ES" sz="2000" b="1" dirty="0"/>
              <a:t>.</a:t>
            </a: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3983108"/>
            <a:ext cx="7270434" cy="1015663"/>
          </a:xfrm>
          <a:prstGeom prst="rect">
            <a:avLst/>
          </a:prstGeom>
          <a:noFill/>
        </p:spPr>
        <p:txBody>
          <a:bodyPr wrap="square">
            <a:spAutoFit/>
          </a:bodyPr>
          <a:lstStyle/>
          <a:p>
            <a:pPr>
              <a:spcBef>
                <a:spcPts val="600"/>
              </a:spcBef>
            </a:pPr>
            <a:r>
              <a:rPr lang="en-US" sz="2000" b="1" dirty="0"/>
              <a:t>Of course, this brought him into conflict with the official Church. Thanks to his contacts with high officials in England, John avoided death at the hands of the Church</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333150" cy="1631216"/>
          </a:xfrm>
          <a:prstGeom prst="rect">
            <a:avLst/>
          </a:prstGeom>
          <a:noFill/>
        </p:spPr>
        <p:txBody>
          <a:bodyPr wrap="square">
            <a:spAutoFit/>
          </a:bodyPr>
          <a:lstStyle/>
          <a:p>
            <a:pPr>
              <a:spcBef>
                <a:spcPts val="600"/>
              </a:spcBef>
            </a:pPr>
            <a:r>
              <a:rPr lang="en-US" sz="2000" b="1" dirty="0"/>
              <a:t>He, who sincerely studies the Bible, and opens his heart to the influence of the Holy Spirit, is transformed (Heb. 4:12).</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707886"/>
          </a:xfrm>
          <a:prstGeom prst="rect">
            <a:avLst/>
          </a:prstGeom>
          <a:noFill/>
        </p:spPr>
        <p:txBody>
          <a:bodyPr wrap="square">
            <a:spAutoFit/>
          </a:bodyPr>
          <a:lstStyle/>
          <a:p>
            <a:pPr>
              <a:spcBef>
                <a:spcPts val="600"/>
              </a:spcBef>
            </a:pPr>
            <a:r>
              <a:rPr lang="en-US" sz="2000" b="1" dirty="0"/>
              <a:t>In 1428 the reformer's remains were burned, and his ashes were thrown into the river. His scattered ashes became a symbol of his legacy</a:t>
            </a:r>
            <a:r>
              <a:rPr lang="es-ES" sz="2000" b="1" dirty="0"/>
              <a:t>.</a:t>
            </a: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1015663"/>
          </a:xfrm>
          <a:prstGeom prst="rect">
            <a:avLst/>
          </a:prstGeom>
          <a:noFill/>
        </p:spPr>
        <p:txBody>
          <a:bodyPr wrap="square">
            <a:spAutoFit/>
          </a:bodyPr>
          <a:lstStyle/>
          <a:p>
            <a:pPr>
              <a:spcBef>
                <a:spcPts val="600"/>
              </a:spcBef>
            </a:pPr>
            <a:r>
              <a:rPr lang="en-US" sz="2000" b="1" dirty="0"/>
              <a:t>The small light of truth that John Wycliffe lit reached Bohemia, where John Hus took his legacy. In this way, the truth made its way until the dawn of the reform. The day was beginning to lighten</a:t>
            </a:r>
            <a:r>
              <a:rPr lang="es-ES" sz="2000" b="1" dirty="0"/>
              <a:t>.</a:t>
            </a: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STRENGTHENED BY FAITH: JOHN HUSS AND OTHERS</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Whoever has the Son has life; whoever does not have the Son of God does not have life</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(1 John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en-US" sz="2000" b="1" dirty="0"/>
              <a:t>After John Wycliffe, other reformers arose</a:t>
            </a:r>
            <a:r>
              <a:rPr lang="es-ES" sz="2000" b="1" dirty="0"/>
              <a:t>: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928606292"/>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en-US" sz="2000" b="1" dirty="0"/>
              <a:t>John Hus was imprisoned and eventually burned at the stake. From prison he wrote: “how merciful God has been to me, and how admirably he has sustained me.” Just as God's promises sustained his people in the past, they sustain us today</a:t>
            </a:r>
            <a:r>
              <a:rPr lang="es-ES" sz="2000" b="1" dirty="0"/>
              <a:t>.</a:t>
            </a: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015663"/>
          </a:xfrm>
          <a:prstGeom prst="rect">
            <a:avLst/>
          </a:prstGeom>
          <a:noFill/>
        </p:spPr>
        <p:txBody>
          <a:bodyPr wrap="square">
            <a:spAutoFit/>
          </a:bodyPr>
          <a:lstStyle/>
          <a:p>
            <a:pPr>
              <a:spcBef>
                <a:spcPts val="600"/>
              </a:spcBef>
            </a:pPr>
            <a:r>
              <a:rPr lang="en-US" sz="2000" b="1" dirty="0"/>
              <a:t>What gave them courage to carry out their reforms and face problems and death</a:t>
            </a:r>
            <a:r>
              <a:rPr lang="es-ES" sz="2000" b="1" dirty="0"/>
              <a:t>?</a:t>
            </a: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2020927"/>
            <a:ext cx="11724640" cy="3785652"/>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en-US" sz="2400" b="1" dirty="0">
                <a:latin typeface="Constantia" panose="02030602050306030303" pitchFamily="18" charset="0"/>
              </a:rPr>
              <a:t>All who in that evil day would fearlessly serve God according to the dictates of conscience, will need courage, firmness, and a knowledge of God and His word; for those who are true to God will be persecuted, their motives will be impugned, their best efforts misinterpreted, and their names cast out as evil. Satan will work with all his deceptive power to influence the heart and becloud the understanding. […] The stronger and purer the faith of God's people, and the firmer their determination to obey Him, the more fiercely will Satan strive to stir up against them the rage of those who, while claiming to be righteous, trample upon the law of God. It will require the firmest trust, the most heroic purpose, to hold fast the faith once delivered to the saints</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240798" y="6047740"/>
            <a:ext cx="3819122"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(The Acts of the Apostles, pg. 431.1</a:t>
            </a:r>
            <a:r>
              <a:rPr lang="es-ES"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as Moses lifted up the serpent in the wilderness, even so must the Son of Man be lifted up, that whoever believes in Him should not perish but have eternal life</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(John 3:14, 15, </a:t>
            </a:r>
            <a:r>
              <a:rPr kumimoji="0" lang="es-ES" sz="14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F74A00"/>
                </a:highlight>
              </a:rPr>
              <a:t>The </a:t>
            </a:r>
            <a:r>
              <a:rPr lang="es-ES" sz="2000" b="1" dirty="0" err="1">
                <a:solidFill>
                  <a:schemeClr val="bg1"/>
                </a:solidFill>
                <a:effectLst>
                  <a:outerShdw blurRad="38100" dist="38100" dir="2700000" algn="tl">
                    <a:srgbClr val="000000">
                      <a:alpha val="43137"/>
                    </a:srgbClr>
                  </a:outerShdw>
                </a:effectLst>
                <a:highlight>
                  <a:srgbClr val="F74A00"/>
                </a:highlight>
              </a:rPr>
              <a:t>truth</a:t>
            </a:r>
            <a:r>
              <a:rPr lang="es-ES" sz="2000" b="1" dirty="0">
                <a:solidFill>
                  <a:schemeClr val="bg1"/>
                </a:solidFill>
                <a:effectLst>
                  <a:outerShdw blurRad="38100" dist="38100" dir="2700000" algn="tl">
                    <a:srgbClr val="000000">
                      <a:alpha val="43137"/>
                    </a:srgbClr>
                  </a:outerShdw>
                </a:effectLst>
                <a:highlight>
                  <a:srgbClr val="F74A00"/>
                </a:highlight>
              </a:rPr>
              <a:t> in </a:t>
            </a:r>
            <a:r>
              <a:rPr lang="es-ES" sz="2000" b="1" dirty="0" err="1">
                <a:solidFill>
                  <a:schemeClr val="bg1"/>
                </a:solidFill>
                <a:effectLst>
                  <a:outerShdw blurRad="38100" dist="38100" dir="2700000" algn="tl">
                    <a:srgbClr val="000000">
                      <a:alpha val="43137"/>
                    </a:srgbClr>
                  </a:outerShdw>
                </a:effectLst>
                <a:highlight>
                  <a:srgbClr val="F74A00"/>
                </a:highlight>
              </a:rPr>
              <a:t>question</a:t>
            </a:r>
            <a:r>
              <a:rPr lang="es-ES" sz="2000" b="1" dirty="0">
                <a:solidFill>
                  <a:schemeClr val="bg1"/>
                </a:solidFill>
                <a:effectLst>
                  <a:outerShdw blurRad="38100" dist="38100" dir="2700000" algn="tl">
                    <a:srgbClr val="000000">
                      <a:alpha val="43137"/>
                    </a:srgbClr>
                  </a:outerShdw>
                </a:effectLst>
                <a:highlight>
                  <a:srgbClr val="F74A00"/>
                </a:highlight>
              </a:rPr>
              <a:t>:</a:t>
            </a:r>
          </a:p>
          <a:p>
            <a:pPr lvl="1">
              <a:spcBef>
                <a:spcPts val="600"/>
              </a:spcBef>
            </a:pPr>
            <a:r>
              <a:rPr lang="es-ES" sz="2000" b="1" dirty="0"/>
              <a:t>Times of persecution.</a:t>
            </a:r>
          </a:p>
          <a:p>
            <a:pPr lvl="1">
              <a:spcBef>
                <a:spcPts val="600"/>
              </a:spcBef>
            </a:pPr>
            <a:r>
              <a:rPr lang="es-ES" sz="2000" b="1" dirty="0"/>
              <a:t>Fidelity in the pursuit.</a:t>
            </a:r>
          </a:p>
          <a:p>
            <a:pPr>
              <a:spcBef>
                <a:spcPts val="1800"/>
              </a:spcBef>
            </a:pPr>
            <a:r>
              <a:rPr lang="en-US" sz="2000" b="1" dirty="0">
                <a:solidFill>
                  <a:schemeClr val="bg1"/>
                </a:solidFill>
                <a:highlight>
                  <a:srgbClr val="19AC00"/>
                </a:highlight>
              </a:rPr>
              <a:t>The defense of the truth</a:t>
            </a:r>
            <a:r>
              <a:rPr lang="es-ES" sz="2000" b="1" dirty="0">
                <a:solidFill>
                  <a:schemeClr val="bg1"/>
                </a:solidFill>
                <a:highlight>
                  <a:srgbClr val="19AC00"/>
                </a:highlight>
              </a:rPr>
              <a:t>:</a:t>
            </a:r>
          </a:p>
          <a:p>
            <a:pPr lvl="1">
              <a:spcBef>
                <a:spcPts val="600"/>
              </a:spcBef>
            </a:pPr>
            <a:r>
              <a:rPr lang="en-US" sz="2000" b="1" dirty="0"/>
              <a:t>Sharing the Bible: The Waldenses</a:t>
            </a:r>
            <a:r>
              <a:rPr lang="es-ES" sz="2000" b="1" dirty="0"/>
              <a:t>.</a:t>
            </a:r>
          </a:p>
          <a:p>
            <a:pPr lvl="1">
              <a:spcBef>
                <a:spcPts val="600"/>
              </a:spcBef>
            </a:pPr>
            <a:r>
              <a:rPr lang="en-US" sz="2000" b="1" dirty="0"/>
              <a:t>The star of the reform: John Wycliffe</a:t>
            </a:r>
            <a:r>
              <a:rPr lang="es-ES" sz="2000" b="1" dirty="0"/>
              <a:t>.</a:t>
            </a:r>
          </a:p>
          <a:p>
            <a:pPr lvl="1">
              <a:spcBef>
                <a:spcPts val="600"/>
              </a:spcBef>
            </a:pPr>
            <a:r>
              <a:rPr lang="en-US" sz="2000" b="1" dirty="0"/>
              <a:t>Strengthened by faith: John Huss and others</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1015663"/>
          </a:xfrm>
          <a:prstGeom prst="rect">
            <a:avLst/>
          </a:prstGeom>
          <a:noFill/>
        </p:spPr>
        <p:txBody>
          <a:bodyPr wrap="square" rtlCol="0">
            <a:spAutoFit/>
          </a:bodyPr>
          <a:lstStyle/>
          <a:p>
            <a:pPr>
              <a:spcBef>
                <a:spcPts val="600"/>
              </a:spcBef>
            </a:pPr>
            <a:r>
              <a:rPr lang="en-US" sz="2000" b="1" dirty="0"/>
              <a:t>Daniel and Revelation herald a time during which Satan would use political-religious power to persecute and destroy those who stood firm in the truth.</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1015663"/>
          </a:xfrm>
          <a:prstGeom prst="rect">
            <a:avLst/>
          </a:prstGeom>
          <a:noFill/>
        </p:spPr>
        <p:txBody>
          <a:bodyPr wrap="square">
            <a:spAutoFit/>
          </a:bodyPr>
          <a:lstStyle/>
          <a:p>
            <a:pPr>
              <a:spcBef>
                <a:spcPts val="600"/>
              </a:spcBef>
            </a:pPr>
            <a:r>
              <a:rPr lang="en-US" sz="2000" b="1" dirty="0"/>
              <a:t>During this period – the Dark Ages – the truth was questioned. But there were people who came out in defense of the truth, and were willing to give their lives for it</a:t>
            </a:r>
            <a:r>
              <a:rPr lang="es-ES" sz="2000" b="1" dirty="0"/>
              <a:t>.</a:t>
            </a:r>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38842"/>
            <a:ext cx="7115175" cy="1323439"/>
          </a:xfrm>
          <a:prstGeom prst="rect">
            <a:avLst/>
          </a:prstGeom>
          <a:noFill/>
        </p:spPr>
        <p:txBody>
          <a:bodyPr wrap="square">
            <a:spAutoFit/>
          </a:bodyPr>
          <a:lstStyle/>
          <a:p>
            <a:pPr>
              <a:spcBef>
                <a:spcPts val="600"/>
              </a:spcBef>
            </a:pPr>
            <a:r>
              <a:rPr lang="en-US" sz="2000" b="1" dirty="0"/>
              <a:t>This power “cast down the truth” (Dan. 8:12). At that time “Some of the wise will stumble, so that they may be refined, purified and made spotless until the time of the end, for it will still come at the appointed time.” (Dan. 11:35)</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2151727"/>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THE TRUTH IN QUESTION</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PERSECUTION TIMES</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He will speak against the Most High and oppress his holy people and try to change the set times and the laws. The holy people will be delivered into his hands for a time, times and half a time</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(Daniel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en-US" sz="2000" b="1" dirty="0"/>
              <a:t>All expressions indicate a single period: 1,260 days</a:t>
            </a:r>
            <a:r>
              <a:rPr lang="es-ES" sz="2000" b="1" dirty="0"/>
              <a:t>.</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1913602632"/>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en-US" sz="2000" b="1" dirty="0"/>
              <a:t>Both in ancient times and today, the generic duration of a month is 30 days</a:t>
            </a:r>
            <a:r>
              <a:rPr lang="es-ES" sz="2000" b="1" dirty="0"/>
              <a:t>: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697416187"/>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323439"/>
          </a:xfrm>
          <a:prstGeom prst="rect">
            <a:avLst/>
          </a:prstGeom>
          <a:noFill/>
        </p:spPr>
        <p:txBody>
          <a:bodyPr wrap="square">
            <a:spAutoFit/>
          </a:bodyPr>
          <a:lstStyle/>
          <a:p>
            <a:pPr>
              <a:spcBef>
                <a:spcPts val="600"/>
              </a:spcBef>
            </a:pPr>
            <a:r>
              <a:rPr lang="en-US" sz="2000" b="1" dirty="0"/>
              <a:t>The word “time” is synonymous with “year,” while the word “times” used by Daniel literally means “two times</a:t>
            </a:r>
            <a:r>
              <a:rPr lang="es-ES" sz="2000" b="1" dirty="0"/>
              <a:t>”.</a:t>
            </a: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493169002"/>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3929789374"/>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2372084701"/>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pPr>
            <a:r>
              <a:rPr lang="en-US" sz="2000" b="1" dirty="0"/>
              <a:t>Under the principle of “day for year” (Ez. 4:6; Num. 14:34), this period of persecution spans 1,260 years of history</a:t>
            </a:r>
            <a:r>
              <a:rPr lang="es-ES" sz="2000" b="1" dirty="0"/>
              <a:t>.</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707886"/>
          </a:xfrm>
          <a:prstGeom prst="rect">
            <a:avLst/>
          </a:prstGeom>
          <a:noFill/>
        </p:spPr>
        <p:txBody>
          <a:bodyPr wrap="square" rtlCol="0">
            <a:spAutoFit/>
          </a:bodyPr>
          <a:lstStyle/>
          <a:p>
            <a:pPr>
              <a:spcBef>
                <a:spcPts val="600"/>
              </a:spcBef>
            </a:pPr>
            <a:r>
              <a:rPr lang="en-US" sz="2000" b="1" dirty="0"/>
              <a:t>What historical period does the 1,260-year persecution announced by Daniel and Revelation cover</a:t>
            </a:r>
            <a:r>
              <a:rPr lang="es-ES" sz="2000" b="1" dirty="0"/>
              <a:t>?</a:t>
            </a: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18985849"/>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323439"/>
          </a:xfrm>
          <a:prstGeom prst="rect">
            <a:avLst/>
          </a:prstGeom>
          <a:noFill/>
        </p:spPr>
        <p:txBody>
          <a:bodyPr wrap="square">
            <a:spAutoFit/>
          </a:bodyPr>
          <a:lstStyle/>
          <a:p>
            <a:pPr>
              <a:spcBef>
                <a:spcPts val="600"/>
              </a:spcBef>
            </a:pPr>
            <a:r>
              <a:rPr lang="en-US" sz="2000" b="1" dirty="0"/>
              <a:t>As prophesied, God prepared a place to help the faithful church: the wilderness, that is, places sparsely inhabited (Rev. 12:6, 14</a:t>
            </a:r>
            <a:r>
              <a:rPr lang="es-ES" sz="2000" b="1" dirty="0"/>
              <a:t>).</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PERSECUTION TIMES</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He will speak against the Most High and oppress his holy people and try to change the set times and the laws. The holy people will be delivered into his hands for a time, times and half a time</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(Daniel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1015663"/>
          </a:xfrm>
          <a:prstGeom prst="rect">
            <a:avLst/>
          </a:prstGeom>
          <a:noFill/>
        </p:spPr>
        <p:txBody>
          <a:bodyPr wrap="square">
            <a:spAutoFit/>
          </a:bodyPr>
          <a:lstStyle/>
          <a:p>
            <a:pPr>
              <a:spcBef>
                <a:spcPts val="600"/>
              </a:spcBef>
            </a:pPr>
            <a:r>
              <a:rPr lang="en-US" sz="2000" b="1" dirty="0"/>
              <a:t>When ten political kingdoms arose from Rome (the tribes that invaded the empire), another kingdom would appear and overthrow three of the ten kingdoms </a:t>
            </a:r>
            <a:r>
              <a:rPr lang="es-ES" sz="2000" b="1" dirty="0"/>
              <a:t>(Dn. 7:23-25).</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527147" cy="707886"/>
          </a:xfrm>
          <a:prstGeom prst="rect">
            <a:avLst/>
          </a:prstGeom>
          <a:noFill/>
        </p:spPr>
        <p:txBody>
          <a:bodyPr wrap="square">
            <a:spAutoFit/>
          </a:bodyPr>
          <a:lstStyle/>
          <a:p>
            <a:pPr>
              <a:spcBef>
                <a:spcPts val="600"/>
              </a:spcBef>
            </a:pPr>
            <a:r>
              <a:rPr lang="en-US" sz="2000" b="1" dirty="0"/>
              <a:t>Unfortunately, many had to pay for their loyalty with their blood</a:t>
            </a:r>
            <a:r>
              <a:rPr lang="es-ES" sz="2000" b="1" dirty="0"/>
              <a:t>.</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415393"/>
            <a:ext cx="4540039" cy="1631216"/>
          </a:xfrm>
          <a:prstGeom prst="rect">
            <a:avLst/>
          </a:prstGeom>
          <a:noFill/>
        </p:spPr>
        <p:txBody>
          <a:bodyPr wrap="square">
            <a:spAutoFit/>
          </a:bodyPr>
          <a:lstStyle/>
          <a:p>
            <a:pPr>
              <a:spcBef>
                <a:spcPts val="600"/>
              </a:spcBef>
            </a:pPr>
            <a:r>
              <a:rPr lang="en-US" sz="2000" b="1" dirty="0"/>
              <a:t>In the time of difficulties and persecution, faithful believers stood firm in defense of the truth, taking refuge in the love and care of God</a:t>
            </a:r>
            <a:br>
              <a:rPr lang="en-US" sz="2000" b="1" dirty="0"/>
            </a:br>
            <a:r>
              <a:rPr lang="en-US" sz="2000" b="1" dirty="0"/>
              <a:t>(Ps. 46:1-3</a:t>
            </a:r>
            <a:r>
              <a:rPr lang="es-ES" sz="2000" b="1" dirty="0"/>
              <a:t>).</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FAITHFULNESS IN THE PERSECUTION</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en-US" b="1" dirty="0">
                <a:solidFill>
                  <a:schemeClr val="accent6">
                    <a:lumMod val="20000"/>
                    <a:lumOff val="80000"/>
                  </a:schemeClr>
                </a:solidFill>
                <a:effectLst>
                  <a:glow rad="139700">
                    <a:srgbClr val="00500B">
                      <a:alpha val="72000"/>
                    </a:srgbClr>
                  </a:glow>
                </a:effectLst>
                <a:latin typeface="Comic Sans MS" panose="030F0702030302020204" pitchFamily="66" charset="0"/>
              </a:rPr>
              <a:t>Dear friends, although I was very eager to write to you about the salvation we share, I felt compelled to write and urge you to contend for the faith that was once for all entrusted to God’s holy people</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es-ES" sz="1400" b="1" dirty="0" err="1">
                <a:solidFill>
                  <a:schemeClr val="accent6">
                    <a:lumMod val="20000"/>
                    <a:lumOff val="80000"/>
                  </a:schemeClr>
                </a:solidFill>
                <a:effectLst>
                  <a:glow rad="139700">
                    <a:srgbClr val="00500B">
                      <a:alpha val="72000"/>
                    </a:srgbClr>
                  </a:glow>
                </a:effectLst>
                <a:latin typeface="Comic Sans MS" panose="030F0702030302020204" pitchFamily="66" charset="0"/>
              </a:rPr>
              <a:t>Jude</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en-US" sz="2000" b="1" dirty="0"/>
              <a:t>Once it gained political power, the Roman Church began to use its power to demand that everyone comply with its religious precepts, many of which had been perverted</a:t>
            </a:r>
            <a:r>
              <a:rPr lang="es-ES" sz="2000" b="1" dirty="0"/>
              <a:t>.</a:t>
            </a: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742608"/>
            <a:ext cx="6096000" cy="1323439"/>
          </a:xfrm>
          <a:prstGeom prst="rect">
            <a:avLst/>
          </a:prstGeom>
          <a:noFill/>
        </p:spPr>
        <p:txBody>
          <a:bodyPr wrap="square">
            <a:spAutoFit/>
          </a:bodyPr>
          <a:lstStyle/>
          <a:p>
            <a:pPr>
              <a:spcBef>
                <a:spcPts val="600"/>
              </a:spcBef>
            </a:pPr>
            <a:r>
              <a:rPr lang="en-US" sz="2000" b="1" dirty="0"/>
              <a:t>But he could not destroy it completely. Faithful arose who, guided by biblical teachings and following the advice of Judas, fought vigorously to defend their faith (Jude 1:3</a:t>
            </a:r>
            <a:r>
              <a:rPr lang="es-ES" sz="2000" b="1" dirty="0"/>
              <a:t>).</a:t>
            </a: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spcBef>
                <a:spcPts val="600"/>
              </a:spcBef>
            </a:pPr>
            <a:r>
              <a:rPr lang="en-US" sz="2000" b="1" dirty="0"/>
              <a:t>Added to this was growing corruption among the religious leadership. To prevent the masses from rebelling against his authority, he took from them the most precious thing: The Word of God.</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spcBef>
                <a:spcPts val="600"/>
              </a:spcBef>
            </a:pPr>
            <a:r>
              <a:rPr lang="en-US" sz="2000" b="1" dirty="0"/>
              <a:t>Energized by the power of the Word, they fearlessly disseminated its teachings. Strengthened by promises like Revelation 2:10, they were faithful until death, knowing that they would receive the crown of life</a:t>
            </a:r>
            <a:r>
              <a:rPr lang="es-ES" sz="2000" b="1" dirty="0"/>
              <a:t>.</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THE DEFENSE OF THE TRUTH</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SHARING THE BIBLE: THE WALDENSES</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Peter and the other apostles replied: ‘We must obey God rather than human beings’ </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(Acts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631216"/>
          </a:xfrm>
          <a:prstGeom prst="rect">
            <a:avLst/>
          </a:prstGeom>
          <a:noFill/>
        </p:spPr>
        <p:txBody>
          <a:bodyPr wrap="square" rtlCol="0">
            <a:spAutoFit/>
          </a:bodyPr>
          <a:lstStyle/>
          <a:p>
            <a:pPr>
              <a:spcBef>
                <a:spcPts val="600"/>
              </a:spcBef>
            </a:pPr>
            <a:r>
              <a:rPr lang="en-US" sz="2000" b="1" dirty="0"/>
              <a:t>Peter Waldo (1140-1218), a wealthy French businessman who renounced his wealth to preach Christ, founded the “Poor of Lyon” movement, known as “Waldenses.” Pope Alexander III accepted his vow of poverty.</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631216"/>
          </a:xfrm>
          <a:prstGeom prst="rect">
            <a:avLst/>
          </a:prstGeom>
          <a:noFill/>
        </p:spPr>
        <p:txBody>
          <a:bodyPr wrap="square">
            <a:spAutoFit/>
          </a:bodyPr>
          <a:lstStyle/>
          <a:p>
            <a:pPr>
              <a:spcBef>
                <a:spcPts val="600"/>
              </a:spcBef>
            </a:pPr>
            <a:r>
              <a:rPr lang="en-US" sz="2000" b="1" dirty="0"/>
              <a:t>By then, Pope Lucius III had condemned the followers of Peter Waldo as heretics. However, the Franciscans became a pillar of the Roman Church while the Waldenses were persecuted to near extinction. Why</a:t>
            </a:r>
            <a:r>
              <a:rPr lang="es-ES" sz="2000" b="1" dirty="0"/>
              <a:t>?</a:t>
            </a: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951801"/>
            <a:ext cx="6170297" cy="1015663"/>
          </a:xfrm>
          <a:prstGeom prst="rect">
            <a:avLst/>
          </a:prstGeom>
          <a:noFill/>
        </p:spPr>
        <p:txBody>
          <a:bodyPr wrap="square">
            <a:spAutoFit/>
          </a:bodyPr>
          <a:lstStyle/>
          <a:p>
            <a:pPr>
              <a:spcBef>
                <a:spcPts val="600"/>
              </a:spcBef>
            </a:pPr>
            <a:r>
              <a:rPr lang="en-US" sz="2000" b="1" dirty="0"/>
              <a:t>Shortly after, Francis of Assisi (1181-1226), who also took a vow of poverty, approved by Pope Innocent III, founded the Franciscan movement</a:t>
            </a:r>
            <a:r>
              <a:rPr lang="es-ES" sz="2000" b="1" dirty="0"/>
              <a:t>.</a:t>
            </a: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707886"/>
          </a:xfrm>
          <a:prstGeom prst="rect">
            <a:avLst/>
          </a:prstGeom>
          <a:noFill/>
        </p:spPr>
        <p:txBody>
          <a:bodyPr wrap="square">
            <a:spAutoFit/>
          </a:bodyPr>
          <a:lstStyle/>
          <a:p>
            <a:pPr>
              <a:spcBef>
                <a:spcPts val="600"/>
              </a:spcBef>
            </a:pPr>
            <a:r>
              <a:rPr lang="en-US" sz="2000" b="1" dirty="0"/>
              <a:t>For his fidelity. The first were faithful to the Pope, while the latter were faithful to the teachings of the Bible</a:t>
            </a:r>
            <a:r>
              <a:rPr lang="es-ES" sz="2000" b="1" dirty="0"/>
              <a:t>.</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TotalTime>
  <Words>1708</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Comic Sans MS</vt:lpstr>
      <vt:lpstr>Constantia</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2024-04-06T15:01:35Z</dcterms:created>
  <dcterms:modified xsi:type="dcterms:W3CDTF">2024-04-09T05:52:04Z</dcterms:modified>
</cp:coreProperties>
</file>