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62" r:id="rId4"/>
    <p:sldId id="266" r:id="rId5"/>
    <p:sldId id="267" r:id="rId6"/>
    <p:sldId id="268" r:id="rId7"/>
    <p:sldId id="260" r:id="rId8"/>
    <p:sldId id="261" r:id="rId9"/>
    <p:sldId id="269"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2" d="100"/>
          <a:sy n="102"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t>1 Corinthians 8</a:t>
          </a:r>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rgbClr val="105660"/>
              </a:solidFill>
            </a:rPr>
            <a:t>Food sacrificed to idols</a:t>
          </a: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827423D8-1AD9-46A3-A11E-90EEBF91BB4E}">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t>(Knowledge and love)</a:t>
          </a:r>
        </a:p>
      </dgm:t>
    </dgm:pt>
    <dgm:pt modelId="{10F515B2-ED3A-409F-BCD3-D9353A3A44C3}" type="parTrans" cxnId="{5F0486D8-51B4-482B-870D-B2B9BC0AE83C}">
      <dgm:prSet/>
      <dgm:spPr/>
      <dgm:t>
        <a:bodyPr/>
        <a:lstStyle/>
        <a:p>
          <a:endParaRPr lang="es-ES" sz="2000" b="1"/>
        </a:p>
      </dgm:t>
    </dgm:pt>
    <dgm:pt modelId="{9ADDA0EC-1591-4B58-B3BA-E14D06682C58}" type="sibTrans" cxnId="{5F0486D8-51B4-482B-870D-B2B9BC0AE83C}">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n" sz="2000" b="1"/>
            <a:t>1 Corinthians 9</a:t>
          </a:r>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1">
                  <a:lumMod val="50000"/>
                </a:schemeClr>
              </a:solidFill>
            </a:rPr>
            <a:t>Paul renounces his rights</a:t>
          </a: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833BD500-A8CE-4DE4-BB13-C2698E84EA96}">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t>(The rights of the gospel)</a:t>
          </a:r>
        </a:p>
      </dgm:t>
    </dgm:pt>
    <dgm:pt modelId="{736F7864-FAC2-4C78-9D1E-EFC065EEEDC2}" type="parTrans" cxnId="{94E011A1-70A7-41C1-89BC-2A9EC83988EF}">
      <dgm:prSet/>
      <dgm:spPr/>
      <dgm:t>
        <a:bodyPr/>
        <a:lstStyle/>
        <a:p>
          <a:endParaRPr lang="es-ES" sz="2000" b="1"/>
        </a:p>
      </dgm:t>
    </dgm:pt>
    <dgm:pt modelId="{1B877C3B-E374-4DED-B0B4-4C6FF71C41C7}" type="sibTrans" cxnId="{94E011A1-70A7-41C1-89BC-2A9EC83988EF}">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en" sz="2000" b="1" dirty="0"/>
            <a:t>1 Corinthians 10:1-13</a:t>
          </a:r>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5">
                  <a:lumMod val="50000"/>
                </a:schemeClr>
              </a:solidFill>
            </a:rPr>
            <a:t>Warning against idolatry</a:t>
          </a: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t>(Lessons from the past)</a:t>
          </a:r>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dirty="0"/>
            <a:t>1 Corinthians 10:14-22</a:t>
          </a:r>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6">
                  <a:lumMod val="50000"/>
                </a:schemeClr>
              </a:solidFill>
            </a:rPr>
            <a:t>The Lord's cup and the cup of demons</a:t>
          </a: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F4FAD408-6E09-47FC-92F0-4776A48DC1A8}">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t>(Abandon idolatry)</a:t>
          </a:r>
        </a:p>
      </dgm:t>
    </dgm:pt>
    <dgm:pt modelId="{30D9DF4E-3B0A-4ABD-9FDC-76505951A2CD}" type="parTrans" cxnId="{BA45627A-D583-42DB-AB3F-326266E3EE34}">
      <dgm:prSet/>
      <dgm:spPr/>
      <dgm:t>
        <a:bodyPr/>
        <a:lstStyle/>
        <a:p>
          <a:endParaRPr lang="es-ES" sz="2000" b="1"/>
        </a:p>
      </dgm:t>
    </dgm:pt>
    <dgm:pt modelId="{E63FCBAA-3762-4D0E-89A2-9141070EBAB7}" type="sibTrans" cxnId="{BA45627A-D583-42DB-AB3F-326266E3EE34}">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t>1 Corinthians 10:23-33</a:t>
          </a:r>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3">
                  <a:lumMod val="50000"/>
                </a:schemeClr>
              </a:solidFill>
            </a:rPr>
            <a:t>Do everything to the glory of God</a:t>
          </a: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t>(What is lawful and what is appropriate)</a:t>
          </a:r>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C4A7E905-CA6B-40FD-99DC-C6E089C2290B}" type="presOf" srcId="{833BD500-A8CE-4DE4-BB13-C2698E84EA96}" destId="{EFC215ED-B80C-46B7-91C7-A6AC412A000D}" srcOrd="0" destOrd="1" presId="urn:microsoft.com/office/officeart/2005/8/layout/vList2"/>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8568455E-AD73-48C8-86B0-FCB1EB756C32}" type="presOf" srcId="{827423D8-1AD9-46A3-A11E-90EEBF91BB4E}" destId="{CBDBDD01-3099-41C2-BE30-1FC52A6D2D21}" srcOrd="0" destOrd="1"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70799054-57CD-4CB9-B9BE-26BF34C02D26}" type="presOf" srcId="{F4FAD408-6E09-47FC-92F0-4776A48DC1A8}" destId="{F6C34058-B94A-4665-B0D2-FAC45F96C35E}" srcOrd="0" destOrd="1" presId="urn:microsoft.com/office/officeart/2005/8/layout/vList2"/>
    <dgm:cxn modelId="{85973558-BC2B-40FE-A323-BC8AF96F0D64}" type="presOf" srcId="{D02A6EB1-2A9E-4313-AFC2-7525C8869E9E}" destId="{F6C34058-B94A-4665-B0D2-FAC45F96C35E}" srcOrd="0" destOrd="0" presId="urn:microsoft.com/office/officeart/2005/8/layout/vList2"/>
    <dgm:cxn modelId="{BA45627A-D583-42DB-AB3F-326266E3EE34}" srcId="{3309BE94-2E55-4780-8847-E2314BB6B5CA}" destId="{F4FAD408-6E09-47FC-92F0-4776A48DC1A8}" srcOrd="1" destOrd="0" parTransId="{30D9DF4E-3B0A-4ABD-9FDC-76505951A2CD}" sibTransId="{E63FCBAA-3762-4D0E-89A2-9141070EBAB7}"/>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94E011A1-70A7-41C1-89BC-2A9EC83988EF}" srcId="{A0487429-BEEA-4814-A7FD-DF3D8DDB8992}" destId="{833BD500-A8CE-4DE4-BB13-C2698E84EA96}" srcOrd="1" destOrd="0" parTransId="{736F7864-FAC2-4C78-9D1E-EFC065EEEDC2}" sibTransId="{1B877C3B-E374-4DED-B0B4-4C6FF71C41C7}"/>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A8CD50C4-9FB6-4D50-97CB-ECD47B5EE62A}" srcId="{408DE2A0-7BA7-458D-99A1-D9B3F741FE62}" destId="{3309BE94-2E55-4780-8847-E2314BB6B5CA}" srcOrd="3" destOrd="0" parTransId="{716BA5BC-8650-4C80-A758-E545C9B2F9C1}" sibTransId="{C7CA6C9E-4294-4543-BF9B-72B740B78668}"/>
    <dgm:cxn modelId="{5F0486D8-51B4-482B-870D-B2B9BC0AE83C}" srcId="{118D28A0-2C81-4E20-83D8-337E72355E0C}" destId="{827423D8-1AD9-46A3-A11E-90EEBF91BB4E}" srcOrd="1" destOrd="0" parTransId="{10F515B2-ED3A-409F-BCD3-D9353A3A44C3}" sibTransId="{9ADDA0EC-1591-4B58-B3BA-E14D06682C5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Corinthians 8:4-7a</a:t>
          </a: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The strong understand that idols are nothing, for there is only one true God.</a:t>
          </a:r>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The weak have not yet grasped this point.</a:t>
          </a:r>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Corinthians 8:7b</a:t>
          </a: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The strong eat meat sacrificed to idols because they know that idols cannot contaminate the food.</a:t>
          </a:r>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The weak believe they sin if they eat that meat.</a:t>
          </a:r>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03942CB3-9D9C-4136-8880-46DADD6644AC}">
      <dgm:prSet custT="1"/>
      <dgm:spPr>
        <a:solidFill>
          <a:schemeClr val="accent2"/>
        </a:solidFill>
      </dgm:spPr>
      <dgm:t>
        <a:bodyPr/>
        <a:lstStyle/>
        <a:p>
          <a:pPr>
            <a:buNone/>
          </a:pPr>
          <a:r>
            <a:rPr lang="en" sz="2000" b="1" dirty="0">
              <a:solidFill>
                <a:schemeClr val="accent2">
                  <a:lumMod val="50000"/>
                </a:schemeClr>
              </a:solidFill>
            </a:rPr>
            <a:t>⁕ </a:t>
          </a:r>
          <a:r>
            <a:rPr lang="en" sz="2000" b="1" dirty="0">
              <a:solidFill>
                <a:schemeClr val="tx1"/>
              </a:solidFill>
            </a:rPr>
            <a:t>Right to be fed by the congregation (1 Cor. 9:4)</a:t>
          </a:r>
          <a:endParaRPr lang="es-ES" sz="20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3FB8E94F-B91A-4F40-9FBD-1868CAA1D215}">
      <dgm:prSet custT="1"/>
      <dgm:spPr>
        <a:solidFill>
          <a:schemeClr val="tx2">
            <a:lumMod val="75000"/>
          </a:schemeClr>
        </a:solidFill>
      </dgm:spPr>
      <dgm:t>
        <a:bodyPr/>
        <a:lstStyle/>
        <a:p>
          <a:pPr>
            <a:buNone/>
          </a:pPr>
          <a:r>
            <a:rPr lang="en" sz="2000" b="1" dirty="0">
              <a:solidFill>
                <a:schemeClr val="tx2">
                  <a:lumMod val="20000"/>
                  <a:lumOff val="80000"/>
                </a:schemeClr>
              </a:solidFill>
              <a:effectLst>
                <a:outerShdw blurRad="38100" dist="38100" dir="2700000" algn="tl">
                  <a:srgbClr val="000000"/>
                </a:outerShdw>
              </a:effectLst>
            </a:rPr>
            <a:t>⁕ </a:t>
          </a:r>
          <a:r>
            <a:rPr lang="en" sz="2000" b="1" dirty="0">
              <a:effectLst>
                <a:outerShdw blurRad="38100" dist="38100" dir="2700000" algn="tl">
                  <a:srgbClr val="000000"/>
                </a:outerShdw>
              </a:effectLst>
            </a:rPr>
            <a:t>Right to be accompanied by his wife (1 Cor. 9:5)</a:t>
          </a:r>
          <a:endParaRPr lang="es-ES" sz="2000" dirty="0">
            <a:effectLst>
              <a:outerShdw blurRad="38100" dist="38100" dir="2700000" algn="tl">
                <a:srgbClr val="000000"/>
              </a:outerShdw>
            </a:effectLst>
          </a:endParaRPr>
        </a:p>
      </dgm:t>
    </dgm:pt>
    <dgm:pt modelId="{968CD9E5-65AC-4BA8-B056-21F8B45C2EE4}" type="parTrans" cxnId="{9D1E0E2B-B861-4A09-AE11-9ABC4508277C}">
      <dgm:prSet/>
      <dgm:spPr/>
      <dgm:t>
        <a:bodyPr/>
        <a:lstStyle/>
        <a:p>
          <a:endParaRPr lang="es-ES" sz="2000"/>
        </a:p>
      </dgm:t>
    </dgm:pt>
    <dgm:pt modelId="{C9DD17F3-EA30-4390-B8BF-E6FD7F95B681}" type="sibTrans" cxnId="{9D1E0E2B-B861-4A09-AE11-9ABC4508277C}">
      <dgm:prSet/>
      <dgm:spPr/>
      <dgm:t>
        <a:bodyPr/>
        <a:lstStyle/>
        <a:p>
          <a:endParaRPr lang="es-ES" sz="2000"/>
        </a:p>
      </dgm:t>
    </dgm:pt>
    <dgm:pt modelId="{EA4EAAA4-3102-49A9-8391-4D88A61E3350}">
      <dgm:prSet custT="1"/>
      <dgm:spPr>
        <a:solidFill>
          <a:schemeClr val="accent5"/>
        </a:solidFill>
      </dgm:spPr>
      <dgm:t>
        <a:bodyPr/>
        <a:lstStyle/>
        <a:p>
          <a:pPr>
            <a:buNone/>
            <a:tabLst>
              <a:tab pos="269875" algn="l"/>
            </a:tabLst>
          </a:pPr>
          <a:r>
            <a:rPr lang="en" sz="2000" b="1" dirty="0">
              <a:solidFill>
                <a:schemeClr val="accent5">
                  <a:lumMod val="20000"/>
                  <a:lumOff val="80000"/>
                </a:schemeClr>
              </a:solidFill>
              <a:effectLst>
                <a:outerShdw blurRad="50800" dist="38100" dir="5400000" algn="ctr" rotWithShape="0">
                  <a:schemeClr val="tx1"/>
                </a:outerShdw>
              </a:effectLst>
            </a:rPr>
            <a:t>⁕ </a:t>
          </a:r>
          <a:r>
            <a:rPr lang="en" sz="2000" b="1" dirty="0">
              <a:effectLst>
                <a:outerShdw blurRad="50800" dist="38100" dir="5400000" algn="ctr" rotWithShape="0">
                  <a:schemeClr val="tx1"/>
                </a:outerShdw>
              </a:effectLst>
            </a:rPr>
            <a:t>Right not to perform common maintenance work (1 Cor. 9:6)</a:t>
          </a:r>
          <a:endParaRPr lang="es-ES" sz="2000" dirty="0">
            <a:effectLst>
              <a:outerShdw blurRad="50800" dist="38100" dir="5400000" algn="ctr" rotWithShape="0">
                <a:schemeClr val="tx1"/>
              </a:outerShdw>
            </a:effectLst>
          </a:endParaRPr>
        </a:p>
      </dgm:t>
    </dgm:pt>
    <dgm:pt modelId="{733BBF15-7430-42BE-9784-878F9721A70D}" type="parTrans" cxnId="{42D4AD7F-B144-476F-90F4-FA2C6F7238E9}">
      <dgm:prSet/>
      <dgm:spPr/>
      <dgm:t>
        <a:bodyPr/>
        <a:lstStyle/>
        <a:p>
          <a:endParaRPr lang="es-ES" sz="2000"/>
        </a:p>
      </dgm:t>
    </dgm:pt>
    <dgm:pt modelId="{393D40A6-5BB1-4F59-98F1-4D4E9616E1D7}" type="sibTrans" cxnId="{42D4AD7F-B144-476F-90F4-FA2C6F7238E9}">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en" sz="2000" b="1" dirty="0">
              <a:solidFill>
                <a:schemeClr val="tx1"/>
              </a:solidFill>
            </a:rPr>
            <a:t>Paul renounces his right as an apostle to be supported by the churches he ministers to, as other apostles did.</a:t>
          </a:r>
          <a:endParaRPr lang="es-ES" sz="2000" dirty="0">
            <a:solidFill>
              <a:schemeClr val="tx1"/>
            </a:solidFill>
          </a:endParaRPr>
        </a:p>
      </dgm:t>
    </dgm:pt>
    <dgm:pt modelId="{8457B35D-12C9-4919-80C4-CAC586FA105F}" type="parTrans" cxnId="{D23052DE-8F53-4A16-8278-AA2E89B9A3A9}">
      <dgm:prSet/>
      <dgm:spPr/>
      <dgm:t>
        <a:bodyPr/>
        <a:lstStyle/>
        <a:p>
          <a:endParaRPr lang="es-ES" sz="2000"/>
        </a:p>
      </dgm:t>
    </dgm:pt>
    <dgm:pt modelId="{AE3800F5-C4EC-4127-A793-A2EC1E3A0126}" type="sibTrans" cxnId="{D23052DE-8F53-4A16-8278-AA2E89B9A3A9}">
      <dgm:prSet/>
      <dgm:spPr/>
      <dgm:t>
        <a:bodyPr/>
        <a:lstStyle/>
        <a:p>
          <a:endParaRPr lang="es-ES" sz="2000"/>
        </a:p>
      </dgm:t>
    </dgm:pt>
    <dgm:pt modelId="{2D033899-8014-4392-A649-546F546E44BE}">
      <dgm:prSet custT="1"/>
      <dgm:spPr>
        <a:solidFill>
          <a:schemeClr val="tx2">
            <a:lumMod val="75000"/>
          </a:schemeClr>
        </a:solidFill>
      </dgm:spPr>
      <dgm:t>
        <a:bodyPr/>
        <a:lstStyle/>
        <a:p>
          <a:pPr>
            <a:buFont typeface="Wingdings" panose="05000000000000000000" pitchFamily="2" charset="2"/>
            <a:buChar char="Ø"/>
          </a:pPr>
          <a:r>
            <a:rPr lang="en" sz="2000" b="1" dirty="0">
              <a:effectLst>
                <a:outerShdw blurRad="38100" dist="38100" dir="2700000" algn="tl">
                  <a:srgbClr val="000000"/>
                </a:outerShdw>
              </a:effectLst>
            </a:rPr>
            <a:t>The general practice among the apostles was for them to travel with their wives to care for them and assist them in their ministry. This woman, like her husband, would have the right to be supported by the church.</a:t>
          </a:r>
          <a:endParaRPr lang="es-ES" sz="20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D70A179F-097B-4B05-BC4C-144113917F64}">
      <dgm:prSet custT="1"/>
      <dgm:spPr>
        <a:solidFill>
          <a:schemeClr val="accent5"/>
        </a:solidFill>
      </dgm:spPr>
      <dgm:t>
        <a:bodyPr/>
        <a:lstStyle/>
        <a:p>
          <a:pPr>
            <a:buFont typeface="Wingdings" panose="05000000000000000000" pitchFamily="2" charset="2"/>
            <a:buChar char="Ø"/>
          </a:pPr>
          <a:r>
            <a:rPr lang="en" sz="2000" b="1" dirty="0">
              <a:effectLst>
                <a:outerShdw blurRad="50800" dist="38100" dir="5400000" algn="ctr" rotWithShape="0">
                  <a:schemeClr val="tx1"/>
                </a:outerShdw>
              </a:effectLst>
            </a:rPr>
            <a:t>Paul wants to earn his living to avoid people thinking he wants to take advantage of his audience, and to give them a demonstration of selflessness.</a:t>
          </a:r>
          <a:endParaRPr lang="es-ES" sz="2000" dirty="0">
            <a:effectLst>
              <a:outerShdw blurRad="50800" dist="38100" dir="5400000" algn="ctr" rotWithShape="0">
                <a:schemeClr val="tx1"/>
              </a:outerShdw>
            </a:effectLst>
          </a:endParaRPr>
        </a:p>
      </dgm:t>
    </dgm:pt>
    <dgm:pt modelId="{CFEB01E6-53C9-438B-ABCF-5A0252CDA0E6}" type="parTrans" cxnId="{3998D6F0-AE27-4B74-A2D9-E195DF127B6A}">
      <dgm:prSet/>
      <dgm:spPr/>
      <dgm:t>
        <a:bodyPr/>
        <a:lstStyle/>
        <a:p>
          <a:endParaRPr lang="es-ES" sz="2000"/>
        </a:p>
      </dgm:t>
    </dgm:pt>
    <dgm:pt modelId="{BE2BECFE-E762-4CA1-8EBA-E1EBCE2A906C}" type="sibTrans" cxnId="{3998D6F0-AE27-4B74-A2D9-E195DF127B6A}">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dgm:spPr/>
    </dgm:pt>
    <dgm:pt modelId="{5B844668-161A-40CE-834D-DBA7B2491ED1}" type="pres">
      <dgm:prSet presAssocID="{3FB8E94F-B91A-4F40-9FBD-1868CAA1D215}" presName="img"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dgm:spPr/>
    </dgm:pt>
    <dgm:pt modelId="{099A9D28-0AA8-42AD-86D9-0B379C1B1FD4}" type="pres">
      <dgm:prSet presAssocID="{EA4EAAA4-3102-49A9-8391-4D88A61E3350}"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
    <dgm:cxn modelId="{DAF8D818-3A7D-465D-897F-20B862B030E9}" type="presOf" srcId="{D70A179F-097B-4B05-BC4C-144113917F64}" destId="{BDAA947B-83D1-4802-AE95-32137525D2E9}" srcOrd="0" destOrd="1" presId="urn:microsoft.com/office/officeart/2005/8/layout/vList4"/>
    <dgm:cxn modelId="{B4854322-FA8D-4307-944E-1D935AE618C3}" type="presOf" srcId="{EA4EAAA4-3102-49A9-8391-4D88A61E3350}" destId="{C0D450B1-33D8-4B63-AC48-24C92858B4C9}" srcOrd="1" destOrd="0" presId="urn:microsoft.com/office/officeart/2005/8/layout/vList4"/>
    <dgm:cxn modelId="{48A71726-5F39-46B3-B7D5-8C2B1D5609E6}" type="presOf" srcId="{2D033899-8014-4392-A649-546F546E44BE}" destId="{C1283636-2920-432E-A0E9-3097451169D5}" srcOrd="1" destOrd="1" presId="urn:microsoft.com/office/officeart/2005/8/layout/vList4"/>
    <dgm:cxn modelId="{529FA327-F094-43FF-BC61-0DB29626F7CB}" type="presOf" srcId="{3FB8E94F-B91A-4F40-9FBD-1868CAA1D215}" destId="{C1283636-2920-432E-A0E9-3097451169D5}" srcOrd="1" destOrd="0" presId="urn:microsoft.com/office/officeart/2005/8/layout/vList4"/>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
    <dgm:cxn modelId="{60B03048-20CA-48E3-918E-7C5E613D300B}" type="presOf" srcId="{EA4EAAA4-3102-49A9-8391-4D88A61E3350}" destId="{BDAA947B-83D1-4802-AE95-32137525D2E9}" srcOrd="0" destOrd="0" presId="urn:microsoft.com/office/officeart/2005/8/layout/vList4"/>
    <dgm:cxn modelId="{EE59726C-066D-4D82-A897-556070A08A0D}" type="presOf" srcId="{49EC6A2F-89BB-4D45-AD42-2C2217D52EE7}" destId="{79C596E9-7AAA-4AAC-BDB2-B5ED843AC08D}" srcOrd="1" destOrd="1" presId="urn:microsoft.com/office/officeart/2005/8/layout/vList4"/>
    <dgm:cxn modelId="{964E8D5A-366B-4857-A349-48C787280D32}" type="presOf" srcId="{4DCB63BE-EA62-416F-972E-5B6217987F3E}" destId="{DB27B909-7CE8-4132-93E1-474F1295A631}" srcOrd="0" destOrd="0" presId="urn:microsoft.com/office/officeart/2005/8/layout/vList4"/>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
    <dgm:cxn modelId="{C61F5989-56F7-4A59-AA0B-88155C22089B}" type="presOf" srcId="{49EC6A2F-89BB-4D45-AD42-2C2217D52EE7}" destId="{B0B5F2F0-467F-45EA-827F-B947316FAE2A}" srcOrd="0" destOrd="1" presId="urn:microsoft.com/office/officeart/2005/8/layout/vList4"/>
    <dgm:cxn modelId="{E5CCF589-AE6A-4AA4-A95E-8F3B01E090FC}" type="presOf" srcId="{D70A179F-097B-4B05-BC4C-144113917F64}" destId="{C0D450B1-33D8-4B63-AC48-24C92858B4C9}" srcOrd="1" destOrd="1" presId="urn:microsoft.com/office/officeart/2005/8/layout/vList4"/>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
    <dgm:cxn modelId="{822CA089-3FEB-471D-BFD9-1FFEAD103DB1}" type="presParOf" srcId="{E658DD70-15B0-4AA4-8F15-6C7B8876895C}" destId="{B0B5F2F0-467F-45EA-827F-B947316FAE2A}" srcOrd="0" destOrd="0" presId="urn:microsoft.com/office/officeart/2005/8/layout/vList4"/>
    <dgm:cxn modelId="{25F8E702-F7F8-467D-A610-CDB2303CCC87}" type="presParOf" srcId="{E658DD70-15B0-4AA4-8F15-6C7B8876895C}" destId="{AB8C7CC9-BA0B-4F46-AD9D-9D84D3686FF9}" srcOrd="1" destOrd="0" presId="urn:microsoft.com/office/officeart/2005/8/layout/vList4"/>
    <dgm:cxn modelId="{30BC5928-D6A9-44A0-8208-6144171278F9}" type="presParOf" srcId="{E658DD70-15B0-4AA4-8F15-6C7B8876895C}" destId="{79C596E9-7AAA-4AAC-BDB2-B5ED843AC08D}" srcOrd="2" destOrd="0" presId="urn:microsoft.com/office/officeart/2005/8/layout/vList4"/>
    <dgm:cxn modelId="{193D1C43-6C19-433C-9575-2A803CD2EFAF}" type="presParOf" srcId="{DB27B909-7CE8-4132-93E1-474F1295A631}" destId="{15E9A38B-8BE8-4EDC-9E45-422B70F71134}" srcOrd="1" destOrd="0" presId="urn:microsoft.com/office/officeart/2005/8/layout/vList4"/>
    <dgm:cxn modelId="{FD1BAC68-E9F2-4EC9-B9A9-B46294CE93F6}" type="presParOf" srcId="{DB27B909-7CE8-4132-93E1-474F1295A631}" destId="{5FD0E560-0351-4AED-9428-19415E4D947D}" srcOrd="2" destOrd="0" presId="urn:microsoft.com/office/officeart/2005/8/layout/vList4"/>
    <dgm:cxn modelId="{7C58AA35-943C-4C27-AE2D-FA3448C969A0}" type="presParOf" srcId="{5FD0E560-0351-4AED-9428-19415E4D947D}" destId="{C3C4E1E8-9A50-40FB-B74D-1375FE9DE9EA}" srcOrd="0" destOrd="0" presId="urn:microsoft.com/office/officeart/2005/8/layout/vList4"/>
    <dgm:cxn modelId="{CBB614F3-8ED0-436C-9BB8-5F7F648A1D6D}" type="presParOf" srcId="{5FD0E560-0351-4AED-9428-19415E4D947D}" destId="{5B844668-161A-40CE-834D-DBA7B2491ED1}" srcOrd="1" destOrd="0" presId="urn:microsoft.com/office/officeart/2005/8/layout/vList4"/>
    <dgm:cxn modelId="{A286B9F9-05DE-4C46-AE3B-41859B7E08A9}" type="presParOf" srcId="{5FD0E560-0351-4AED-9428-19415E4D947D}" destId="{C1283636-2920-432E-A0E9-3097451169D5}" srcOrd="2" destOrd="0" presId="urn:microsoft.com/office/officeart/2005/8/layout/vList4"/>
    <dgm:cxn modelId="{36FC2B71-F79F-42D7-B2FF-B66ECB835D0D}" type="presParOf" srcId="{DB27B909-7CE8-4132-93E1-474F1295A631}" destId="{D26C9CB4-610B-4E22-A604-9CD97B724534}" srcOrd="3" destOrd="0" presId="urn:microsoft.com/office/officeart/2005/8/layout/vList4"/>
    <dgm:cxn modelId="{DF430A59-6365-47C5-A7A0-CD6BDFB26F61}" type="presParOf" srcId="{DB27B909-7CE8-4132-93E1-474F1295A631}" destId="{8F9A6C2E-DC98-4DAC-8FB2-07CE63FE2507}" srcOrd="4" destOrd="0" presId="urn:microsoft.com/office/officeart/2005/8/layout/vList4"/>
    <dgm:cxn modelId="{8C615A38-590D-4868-A318-49FB22F86E1C}" type="presParOf" srcId="{8F9A6C2E-DC98-4DAC-8FB2-07CE63FE2507}" destId="{BDAA947B-83D1-4802-AE95-32137525D2E9}" srcOrd="0" destOrd="0" presId="urn:microsoft.com/office/officeart/2005/8/layout/vList4"/>
    <dgm:cxn modelId="{63134D53-4DD5-4970-BA20-9BE997663141}" type="presParOf" srcId="{8F9A6C2E-DC98-4DAC-8FB2-07CE63FE2507}" destId="{099A9D28-0AA8-42AD-86D9-0B379C1B1FD4}" srcOrd="1" destOrd="0" presId="urn:microsoft.com/office/officeart/2005/8/layout/vList4"/>
    <dgm:cxn modelId="{0F04C4C6-5398-4155-AF64-6D187B08F55F}" type="presParOf" srcId="{8F9A6C2E-DC98-4DAC-8FB2-07CE63FE2507}" destId="{C0D450B1-33D8-4B63-AC48-24C92858B4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The butcher shop sold both food sacrificed to idols and food that had not been sacrificed. The believer was not to ask about its origin so as not to give the impression that he considered it unlawful to eat that kind of meat</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Cor. 10:25).</a:t>
          </a:r>
          <a:endParaRPr lang="es-ES" sz="2000"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pPr algn="ctr"/>
          <a:r>
            <a:rPr lang="en" sz="2000" b="1" dirty="0">
              <a:effectLst>
                <a:outerShdw blurRad="38100" dist="38100" dir="2700000" algn="tl">
                  <a:srgbClr val="000000">
                    <a:alpha val="43137"/>
                  </a:srgbClr>
                </a:outerShdw>
              </a:effectLst>
            </a:rPr>
            <a:t>An unbeliever invited a believer to eat. The believer ate without question (everything is permissible for him). But the host said that the meat had been offered to an idol. Therefore, so as not to offend the host's conscience, it was deemed inappropriate for the believer to partake of that meat</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Corinthians 10:27-29).</a:t>
          </a:r>
          <a:endParaRPr lang="es-ES" sz="20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75759" custLinFactNeighborX="50877" custLinFactNeighborY="-7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56971" custLinFactNeighborY="398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75759" custScaleY="134237" custLinFactNeighborX="-49522" custLinFactNeighborY="-972">
        <dgm:presLayoutVars>
          <dgm:bulletEnabled val="1"/>
        </dgm:presLayoutVars>
      </dgm:prSet>
      <dgm:spPr/>
    </dgm:pt>
    <dgm:pt modelId="{599A541C-F2D6-406B-8AAD-AE6417A2067B}" type="pres">
      <dgm:prSet presAssocID="{A8DDCDF6-3FDB-4155-95EF-B4E07571C9DE}" presName="rect1" presStyleLbl="lnNode1" presStyleIdx="1" presStyleCnt="2" custScaleX="207473" custScaleY="134237" custLinFactX="100000" custLinFactNeighborX="156312" custLinFactNeighborY="2051"/>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35247"/>
          <a:ext cx="5886449" cy="359999"/>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Corinthians 8</a:t>
          </a:r>
        </a:p>
      </dsp:txBody>
      <dsp:txXfrm>
        <a:off x="17574" y="52821"/>
        <a:ext cx="5851301" cy="324851"/>
      </dsp:txXfrm>
    </dsp:sp>
    <dsp:sp modelId="{CBDBDD01-3099-41C2-BE30-1FC52A6D2D21}">
      <dsp:nvSpPr>
        <dsp:cNvPr id="0" name=""/>
        <dsp:cNvSpPr/>
      </dsp:nvSpPr>
      <dsp:spPr>
        <a:xfrm>
          <a:off x="0" y="395247"/>
          <a:ext cx="5886449" cy="91080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rgbClr val="105660"/>
              </a:solidFill>
            </a:rPr>
            <a:t>Food sacrificed to idols</a:t>
          </a:r>
        </a:p>
        <a:p>
          <a:pPr marL="228600" lvl="1" indent="-228600" algn="l" defTabSz="889000">
            <a:lnSpc>
              <a:spcPct val="90000"/>
            </a:lnSpc>
            <a:spcBef>
              <a:spcPct val="0"/>
            </a:spcBef>
            <a:spcAft>
              <a:spcPct val="20000"/>
            </a:spcAft>
            <a:buNone/>
          </a:pPr>
          <a:r>
            <a:rPr lang="en" sz="2000" b="1" kern="1200" dirty="0"/>
            <a:t>(Knowledge and love)</a:t>
          </a:r>
        </a:p>
      </dsp:txBody>
      <dsp:txXfrm>
        <a:off x="0" y="395247"/>
        <a:ext cx="5886449" cy="910800"/>
      </dsp:txXfrm>
    </dsp:sp>
    <dsp:sp modelId="{D23DF7B9-1508-4D64-BF74-796D8F9392E5}">
      <dsp:nvSpPr>
        <dsp:cNvPr id="0" name=""/>
        <dsp:cNvSpPr/>
      </dsp:nvSpPr>
      <dsp:spPr>
        <a:xfrm>
          <a:off x="0" y="1306047"/>
          <a:ext cx="5886449" cy="359999"/>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1 Corinthians 9</a:t>
          </a:r>
        </a:p>
      </dsp:txBody>
      <dsp:txXfrm>
        <a:off x="17574" y="1323621"/>
        <a:ext cx="5851301" cy="324851"/>
      </dsp:txXfrm>
    </dsp:sp>
    <dsp:sp modelId="{EFC215ED-B80C-46B7-91C7-A6AC412A000D}">
      <dsp:nvSpPr>
        <dsp:cNvPr id="0" name=""/>
        <dsp:cNvSpPr/>
      </dsp:nvSpPr>
      <dsp:spPr>
        <a:xfrm>
          <a:off x="0" y="1666046"/>
          <a:ext cx="5886449" cy="91080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1">
                  <a:lumMod val="50000"/>
                </a:schemeClr>
              </a:solidFill>
            </a:rPr>
            <a:t>Paul renounces his rights</a:t>
          </a:r>
        </a:p>
        <a:p>
          <a:pPr marL="228600" lvl="1" indent="-228600" algn="l" defTabSz="889000">
            <a:lnSpc>
              <a:spcPct val="90000"/>
            </a:lnSpc>
            <a:spcBef>
              <a:spcPct val="0"/>
            </a:spcBef>
            <a:spcAft>
              <a:spcPct val="20000"/>
            </a:spcAft>
            <a:buNone/>
          </a:pPr>
          <a:r>
            <a:rPr lang="en" sz="2000" b="1" kern="1200" dirty="0"/>
            <a:t>(The rights of the gospel)</a:t>
          </a:r>
        </a:p>
      </dsp:txBody>
      <dsp:txXfrm>
        <a:off x="0" y="1666046"/>
        <a:ext cx="5886449" cy="910800"/>
      </dsp:txXfrm>
    </dsp:sp>
    <dsp:sp modelId="{44612A3A-7010-455E-982D-13892276492C}">
      <dsp:nvSpPr>
        <dsp:cNvPr id="0" name=""/>
        <dsp:cNvSpPr/>
      </dsp:nvSpPr>
      <dsp:spPr>
        <a:xfrm>
          <a:off x="0" y="2576846"/>
          <a:ext cx="5886449" cy="359999"/>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Corinthians 10:1-13</a:t>
          </a:r>
        </a:p>
      </dsp:txBody>
      <dsp:txXfrm>
        <a:off x="17574" y="2594420"/>
        <a:ext cx="5851301" cy="324851"/>
      </dsp:txXfrm>
    </dsp:sp>
    <dsp:sp modelId="{10B49261-2E38-4333-877D-540977F0CE76}">
      <dsp:nvSpPr>
        <dsp:cNvPr id="0" name=""/>
        <dsp:cNvSpPr/>
      </dsp:nvSpPr>
      <dsp:spPr>
        <a:xfrm>
          <a:off x="0" y="2936846"/>
          <a:ext cx="5886449" cy="910800"/>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5">
                  <a:lumMod val="50000"/>
                </a:schemeClr>
              </a:solidFill>
            </a:rPr>
            <a:t>Warning against idolatry</a:t>
          </a:r>
        </a:p>
        <a:p>
          <a:pPr marL="228600" lvl="1" indent="-228600" algn="l" defTabSz="889000">
            <a:lnSpc>
              <a:spcPct val="90000"/>
            </a:lnSpc>
            <a:spcBef>
              <a:spcPct val="0"/>
            </a:spcBef>
            <a:spcAft>
              <a:spcPct val="20000"/>
            </a:spcAft>
            <a:buNone/>
          </a:pPr>
          <a:r>
            <a:rPr lang="en" sz="2000" b="1" kern="1200" dirty="0"/>
            <a:t>(Lessons from the past)</a:t>
          </a:r>
        </a:p>
      </dsp:txBody>
      <dsp:txXfrm>
        <a:off x="0" y="2936846"/>
        <a:ext cx="5886449" cy="910800"/>
      </dsp:txXfrm>
    </dsp:sp>
    <dsp:sp modelId="{E02B32B1-A93B-45CE-A8E9-B011A91A1719}">
      <dsp:nvSpPr>
        <dsp:cNvPr id="0" name=""/>
        <dsp:cNvSpPr/>
      </dsp:nvSpPr>
      <dsp:spPr>
        <a:xfrm>
          <a:off x="0" y="3847646"/>
          <a:ext cx="5886449" cy="359999"/>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Corinthians 10:14-22</a:t>
          </a:r>
        </a:p>
      </dsp:txBody>
      <dsp:txXfrm>
        <a:off x="17574" y="3865220"/>
        <a:ext cx="5851301" cy="324851"/>
      </dsp:txXfrm>
    </dsp:sp>
    <dsp:sp modelId="{F6C34058-B94A-4665-B0D2-FAC45F96C35E}">
      <dsp:nvSpPr>
        <dsp:cNvPr id="0" name=""/>
        <dsp:cNvSpPr/>
      </dsp:nvSpPr>
      <dsp:spPr>
        <a:xfrm>
          <a:off x="0" y="4207645"/>
          <a:ext cx="5886449" cy="91080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6">
                  <a:lumMod val="50000"/>
                </a:schemeClr>
              </a:solidFill>
            </a:rPr>
            <a:t>The Lord's cup and the cup of demons</a:t>
          </a:r>
        </a:p>
        <a:p>
          <a:pPr marL="228600" lvl="1" indent="-228600" algn="l" defTabSz="889000">
            <a:lnSpc>
              <a:spcPct val="90000"/>
            </a:lnSpc>
            <a:spcBef>
              <a:spcPct val="0"/>
            </a:spcBef>
            <a:spcAft>
              <a:spcPct val="20000"/>
            </a:spcAft>
            <a:buNone/>
          </a:pPr>
          <a:r>
            <a:rPr lang="en" sz="2000" b="1" kern="1200" dirty="0"/>
            <a:t>(Abandon idolatry)</a:t>
          </a:r>
        </a:p>
      </dsp:txBody>
      <dsp:txXfrm>
        <a:off x="0" y="4207645"/>
        <a:ext cx="5886449" cy="910800"/>
      </dsp:txXfrm>
    </dsp:sp>
    <dsp:sp modelId="{98DC2228-4CA8-4FBD-BE7A-F2BCAB7EE064}">
      <dsp:nvSpPr>
        <dsp:cNvPr id="0" name=""/>
        <dsp:cNvSpPr/>
      </dsp:nvSpPr>
      <dsp:spPr>
        <a:xfrm>
          <a:off x="0" y="5118445"/>
          <a:ext cx="5886449" cy="359999"/>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Corinthians 10:23-33</a:t>
          </a:r>
        </a:p>
      </dsp:txBody>
      <dsp:txXfrm>
        <a:off x="17574" y="5136019"/>
        <a:ext cx="5851301" cy="324851"/>
      </dsp:txXfrm>
    </dsp:sp>
    <dsp:sp modelId="{A64A5609-2709-430E-A009-E012925686C4}">
      <dsp:nvSpPr>
        <dsp:cNvPr id="0" name=""/>
        <dsp:cNvSpPr/>
      </dsp:nvSpPr>
      <dsp:spPr>
        <a:xfrm>
          <a:off x="0" y="5478445"/>
          <a:ext cx="5886449" cy="91080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3">
                  <a:lumMod val="50000"/>
                </a:schemeClr>
              </a:solidFill>
            </a:rPr>
            <a:t>Do everything to the glory of God</a:t>
          </a:r>
        </a:p>
        <a:p>
          <a:pPr marL="228600" lvl="1" indent="-228600" algn="l" defTabSz="889000">
            <a:lnSpc>
              <a:spcPct val="90000"/>
            </a:lnSpc>
            <a:spcBef>
              <a:spcPct val="0"/>
            </a:spcBef>
            <a:spcAft>
              <a:spcPct val="20000"/>
            </a:spcAft>
            <a:buNone/>
          </a:pPr>
          <a:r>
            <a:rPr lang="en" sz="2000" b="1" kern="1200" dirty="0"/>
            <a:t>(What is lawful and what is appropriate)</a:t>
          </a:r>
        </a:p>
      </dsp:txBody>
      <dsp:txXfrm>
        <a:off x="0" y="5478445"/>
        <a:ext cx="5886449" cy="9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18983" y="621"/>
          <a:ext cx="2664883" cy="1065953"/>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Corinthians 8:4-7a</a:t>
          </a:r>
        </a:p>
      </dsp:txBody>
      <dsp:txXfrm>
        <a:off x="551960" y="621"/>
        <a:ext cx="1598930" cy="1065953"/>
      </dsp:txXfrm>
    </dsp:sp>
    <dsp:sp modelId="{E90EB568-0294-4AFD-BC10-719F13A82570}">
      <dsp:nvSpPr>
        <dsp:cNvPr id="0" name=""/>
        <dsp:cNvSpPr/>
      </dsp:nvSpPr>
      <dsp:spPr>
        <a:xfrm>
          <a:off x="2337432" y="91227"/>
          <a:ext cx="5508002" cy="884741"/>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strong understand that idols are nothing, for there is only one true God.</a:t>
          </a:r>
        </a:p>
      </dsp:txBody>
      <dsp:txXfrm>
        <a:off x="2779803" y="91227"/>
        <a:ext cx="4623261" cy="884741"/>
      </dsp:txXfrm>
    </dsp:sp>
    <dsp:sp modelId="{068719C7-C5E4-40BB-8BAF-8186DB790EF8}">
      <dsp:nvSpPr>
        <dsp:cNvPr id="0" name=""/>
        <dsp:cNvSpPr/>
      </dsp:nvSpPr>
      <dsp:spPr>
        <a:xfrm>
          <a:off x="7535775" y="91227"/>
          <a:ext cx="3779991" cy="884741"/>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weak have not yet grasped this point.</a:t>
          </a:r>
        </a:p>
      </dsp:txBody>
      <dsp:txXfrm>
        <a:off x="7978146" y="91227"/>
        <a:ext cx="2895250" cy="884741"/>
      </dsp:txXfrm>
    </dsp:sp>
    <dsp:sp modelId="{666AC947-4D8B-44F5-BA63-AF83B5AD4115}">
      <dsp:nvSpPr>
        <dsp:cNvPr id="0" name=""/>
        <dsp:cNvSpPr/>
      </dsp:nvSpPr>
      <dsp:spPr>
        <a:xfrm>
          <a:off x="18983" y="1215808"/>
          <a:ext cx="2664883" cy="1065953"/>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Corinthians 8:7b</a:t>
          </a:r>
        </a:p>
      </dsp:txBody>
      <dsp:txXfrm>
        <a:off x="551960" y="1215808"/>
        <a:ext cx="1598930" cy="1065953"/>
      </dsp:txXfrm>
    </dsp:sp>
    <dsp:sp modelId="{6F7ADDF0-0B6A-451D-A9A2-A1F29DEE9070}">
      <dsp:nvSpPr>
        <dsp:cNvPr id="0" name=""/>
        <dsp:cNvSpPr/>
      </dsp:nvSpPr>
      <dsp:spPr>
        <a:xfrm>
          <a:off x="2337432" y="1306414"/>
          <a:ext cx="5508002" cy="884741"/>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strong eat meat sacrificed to idols because they know that idols cannot contaminate the food.</a:t>
          </a:r>
        </a:p>
      </dsp:txBody>
      <dsp:txXfrm>
        <a:off x="2779803" y="1306414"/>
        <a:ext cx="4623261" cy="884741"/>
      </dsp:txXfrm>
    </dsp:sp>
    <dsp:sp modelId="{531987D8-A72D-4C2C-ABC1-F5CAF8BEE0FD}">
      <dsp:nvSpPr>
        <dsp:cNvPr id="0" name=""/>
        <dsp:cNvSpPr/>
      </dsp:nvSpPr>
      <dsp:spPr>
        <a:xfrm>
          <a:off x="7535775" y="1306414"/>
          <a:ext cx="3779991" cy="884741"/>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weak believe they sin if they eat that meat.</a:t>
          </a:r>
        </a:p>
      </dsp:txBody>
      <dsp:txXfrm>
        <a:off x="7978146" y="1306414"/>
        <a:ext cx="2895250" cy="88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383460"/>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accent2">
                  <a:lumMod val="50000"/>
                </a:schemeClr>
              </a:solidFill>
            </a:rPr>
            <a:t>⁕ </a:t>
          </a:r>
          <a:r>
            <a:rPr lang="en" sz="2000" b="1" kern="1200" dirty="0">
              <a:solidFill>
                <a:schemeClr val="tx1"/>
              </a:solidFill>
            </a:rPr>
            <a:t>Right to be fed by the congregation (1 Cor. 9:4)</a:t>
          </a:r>
          <a:endParaRPr lang="es-ES" sz="20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en" sz="2000" b="1" kern="1200" dirty="0">
              <a:solidFill>
                <a:schemeClr val="tx1"/>
              </a:solidFill>
            </a:rPr>
            <a:t>Paul renounces his right as an apostle to be supported by the churches he ministers to, as other apostles did.</a:t>
          </a:r>
          <a:endParaRPr lang="es-ES" sz="2000" kern="1200" dirty="0">
            <a:solidFill>
              <a:schemeClr val="tx1"/>
            </a:solidFill>
          </a:endParaRPr>
        </a:p>
      </dsp:txBody>
      <dsp:txXfrm>
        <a:off x="2449030" y="0"/>
        <a:ext cx="9104392" cy="1383460"/>
      </dsp:txXfrm>
    </dsp:sp>
    <dsp:sp modelId="{AB8C7CC9-BA0B-4F46-AD9D-9D84D3686FF9}">
      <dsp:nvSpPr>
        <dsp:cNvPr id="0" name=""/>
        <dsp:cNvSpPr/>
      </dsp:nvSpPr>
      <dsp:spPr>
        <a:xfrm>
          <a:off x="138346" y="138346"/>
          <a:ext cx="2310684" cy="110676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521806"/>
          <a:ext cx="11553423" cy="138346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tx2">
                  <a:lumMod val="20000"/>
                  <a:lumOff val="80000"/>
                </a:schemeClr>
              </a:solidFill>
              <a:effectLst>
                <a:outerShdw blurRad="38100" dist="38100" dir="2700000" algn="tl">
                  <a:srgbClr val="000000"/>
                </a:outerShdw>
              </a:effectLst>
            </a:rPr>
            <a:t>⁕ </a:t>
          </a:r>
          <a:r>
            <a:rPr lang="en" sz="2000" b="1" kern="1200" dirty="0">
              <a:effectLst>
                <a:outerShdw blurRad="38100" dist="38100" dir="2700000" algn="tl">
                  <a:srgbClr val="000000"/>
                </a:outerShdw>
              </a:effectLst>
            </a:rPr>
            <a:t>Right to be accompanied by his wife (1 Cor. 9:5)</a:t>
          </a:r>
          <a:endParaRPr lang="es-ES" sz="2000" kern="1200" dirty="0">
            <a:effectLst>
              <a:outerShdw blurRad="38100" dist="38100" dir="2700000" algn="tl">
                <a:srgbClr val="000000"/>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38100" dist="38100" dir="2700000" algn="tl">
                  <a:srgbClr val="000000"/>
                </a:outerShdw>
              </a:effectLst>
            </a:rPr>
            <a:t>The general practice among the apostles was for them to travel with their wives to care for them and assist them in their ministry. This woman, like her husband, would have the right to be supported by the church.</a:t>
          </a:r>
          <a:endParaRPr lang="es-ES" sz="2000" kern="1200" dirty="0">
            <a:effectLst>
              <a:outerShdw blurRad="38100" dist="38100" dir="2700000" algn="tl">
                <a:srgbClr val="000000"/>
              </a:outerShdw>
            </a:effectLst>
          </a:endParaRPr>
        </a:p>
      </dsp:txBody>
      <dsp:txXfrm>
        <a:off x="2449030" y="1521806"/>
        <a:ext cx="9104392" cy="1383460"/>
      </dsp:txXfrm>
    </dsp:sp>
    <dsp:sp modelId="{5B844668-161A-40CE-834D-DBA7B2491ED1}">
      <dsp:nvSpPr>
        <dsp:cNvPr id="0" name=""/>
        <dsp:cNvSpPr/>
      </dsp:nvSpPr>
      <dsp:spPr>
        <a:xfrm>
          <a:off x="138346" y="1660152"/>
          <a:ext cx="2310684" cy="110676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3043612"/>
          <a:ext cx="11553423" cy="138346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n" sz="2000" b="1" kern="1200" dirty="0">
              <a:solidFill>
                <a:schemeClr val="accent5">
                  <a:lumMod val="20000"/>
                  <a:lumOff val="80000"/>
                </a:schemeClr>
              </a:solidFill>
              <a:effectLst>
                <a:outerShdw blurRad="50800" dist="38100" dir="5400000" algn="ctr" rotWithShape="0">
                  <a:schemeClr val="tx1"/>
                </a:outerShdw>
              </a:effectLst>
            </a:rPr>
            <a:t>⁕ </a:t>
          </a:r>
          <a:r>
            <a:rPr lang="en" sz="2000" b="1" kern="1200" dirty="0">
              <a:effectLst>
                <a:outerShdw blurRad="50800" dist="38100" dir="5400000" algn="ctr" rotWithShape="0">
                  <a:schemeClr val="tx1"/>
                </a:outerShdw>
              </a:effectLst>
            </a:rPr>
            <a:t>Right not to perform common maintenance work (1 Cor. 9:6)</a:t>
          </a:r>
          <a:endParaRPr lang="es-ES" sz="2000" kern="1200" dirty="0">
            <a:effectLst>
              <a:outerShdw blurRad="50800" dist="38100" dir="5400000" algn="ctr" rotWithShape="0">
                <a:schemeClr val="tx1"/>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50800" dist="38100" dir="5400000" algn="ctr" rotWithShape="0">
                  <a:schemeClr val="tx1"/>
                </a:outerShdw>
              </a:effectLst>
            </a:rPr>
            <a:t>Paul wants to earn his living to avoid people thinking he wants to take advantage of his audience, and to give them a demonstration of selflessness.</a:t>
          </a:r>
          <a:endParaRPr lang="es-ES" sz="2000" kern="1200" dirty="0">
            <a:effectLst>
              <a:outerShdw blurRad="50800" dist="38100" dir="5400000" algn="ctr" rotWithShape="0">
                <a:schemeClr val="tx1"/>
              </a:outerShdw>
            </a:effectLst>
          </a:endParaRPr>
        </a:p>
      </dsp:txBody>
      <dsp:txXfrm>
        <a:off x="2449030" y="3043612"/>
        <a:ext cx="9104392" cy="1383460"/>
      </dsp:txXfrm>
    </dsp:sp>
    <dsp:sp modelId="{099A9D28-0AA8-42AD-86D9-0B379C1B1FD4}">
      <dsp:nvSpPr>
        <dsp:cNvPr id="0" name=""/>
        <dsp:cNvSpPr/>
      </dsp:nvSpPr>
      <dsp:spPr>
        <a:xfrm>
          <a:off x="138346" y="3181958"/>
          <a:ext cx="2310684" cy="1106768"/>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506051" y="0"/>
          <a:ext cx="9323998" cy="1122287"/>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butcher shop sold both food sacrificed to idols and food that had not been sacrificed. The believer was not to ask about its origin so as not to give the impression that he considered it unlawful to eat that kind of meat</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Cor. 10:25).</a:t>
          </a:r>
          <a:endParaRPr lang="es-ES" sz="2000" kern="1200" dirty="0">
            <a:effectLst>
              <a:outerShdw blurRad="38100" dist="38100" dir="2700000" algn="tl">
                <a:srgbClr val="000000">
                  <a:alpha val="43137"/>
                </a:srgbClr>
              </a:outerShdw>
            </a:effectLst>
          </a:endParaRPr>
        </a:p>
      </dsp:txBody>
      <dsp:txXfrm>
        <a:off x="2506051" y="0"/>
        <a:ext cx="9323998" cy="1122287"/>
      </dsp:txXfrm>
    </dsp:sp>
    <dsp:sp modelId="{0E39B0EA-1CF8-4763-B1A5-529D112E96FB}">
      <dsp:nvSpPr>
        <dsp:cNvPr id="0" name=""/>
        <dsp:cNvSpPr/>
      </dsp:nvSpPr>
      <dsp:spPr>
        <a:xfrm>
          <a:off x="4" y="45550"/>
          <a:ext cx="2305158" cy="11222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24197" y="1344094"/>
          <a:ext cx="9323998" cy="1506524"/>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 unbeliever invited a believer to eat. The believer ate without question (everything is permissible for him). But the host said that the meat had been offered to an idol. Therefore, so as not to offend the host's conscience, it was deemed inappropriate for the believer to partake of that meat</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Corinthians 10:27-29).</a:t>
          </a:r>
          <a:endParaRPr lang="es-ES" sz="2000" kern="1200" dirty="0">
            <a:effectLst>
              <a:outerShdw blurRad="38100" dist="38100" dir="2700000" algn="tl">
                <a:srgbClr val="000000">
                  <a:alpha val="43137"/>
                </a:srgbClr>
              </a:outerShdw>
            </a:effectLst>
          </a:endParaRPr>
        </a:p>
      </dsp:txBody>
      <dsp:txXfrm>
        <a:off x="24197" y="1344094"/>
        <a:ext cx="9323998" cy="1506524"/>
      </dsp:txXfrm>
    </dsp:sp>
    <dsp:sp modelId="{599A541C-F2D6-406B-8AAD-AE6417A2067B}">
      <dsp:nvSpPr>
        <dsp:cNvPr id="0" name=""/>
        <dsp:cNvSpPr/>
      </dsp:nvSpPr>
      <dsp:spPr>
        <a:xfrm>
          <a:off x="9517564" y="1355797"/>
          <a:ext cx="2305158" cy="1506524"/>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EB3C-76EB-4420-86E8-D7F3F3FF81CA}" type="datetimeFigureOut">
              <a:rPr lang="es-ES" smtClean="0"/>
              <a:t>12/07/2026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7E30-FE9E-40EA-84B3-21069DDC4356}" type="slidenum">
              <a:rPr lang="es-ES" smtClean="0"/>
              <a:t>‹Nº›</a:t>
            </a:fld>
            <a:endParaRPr lang="es-ES"/>
          </a:p>
        </p:txBody>
      </p:sp>
    </p:spTree>
    <p:extLst>
      <p:ext uri="{BB962C8B-B14F-4D97-AF65-F5344CB8AC3E}">
        <p14:creationId xmlns:p14="http://schemas.microsoft.com/office/powerpoint/2010/main" val="38207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8267E30-FE9E-40EA-84B3-21069DDC4356}" type="slidenum">
              <a:rPr lang="es-ES" smtClean="0"/>
              <a:t>6</a:t>
            </a:fld>
            <a:endParaRPr lang="es-ES"/>
          </a:p>
        </p:txBody>
      </p:sp>
    </p:spTree>
    <p:extLst>
      <p:ext uri="{BB962C8B-B14F-4D97-AF65-F5344CB8AC3E}">
        <p14:creationId xmlns:p14="http://schemas.microsoft.com/office/powerpoint/2010/main" val="26817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216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54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1806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478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5409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2942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780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4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4889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0401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156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t>12/07/2026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t>12/07/2026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338070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2913AC-1E60-7B01-0034-B4204F3D7036}"/>
              </a:ext>
            </a:extLst>
          </p:cNvPr>
          <p:cNvSpPr txBox="1"/>
          <p:nvPr/>
        </p:nvSpPr>
        <p:spPr>
          <a:xfrm>
            <a:off x="3238500" y="0"/>
            <a:ext cx="5238750" cy="2585323"/>
          </a:xfrm>
          <a:prstGeom prst="rect">
            <a:avLst/>
          </a:prstGeom>
          <a:noFill/>
          <a:effectLst>
            <a:outerShdw blurRad="50800" dist="38100" dir="5400000" algn="ctr" rotWithShape="0">
              <a:schemeClr val="tx1"/>
            </a:outerShdw>
          </a:effectLst>
        </p:spPr>
        <p:txBody>
          <a:bodyPr wrap="square" rtlCol="0">
            <a:spAutoFit/>
            <a:scene3d>
              <a:camera prst="orthographicFront"/>
              <a:lightRig rig="balanced" dir="t"/>
            </a:scene3d>
            <a:sp3d extrusionH="57150" contourW="12700">
              <a:bevelT w="82550" h="38100" prst="coolSlant"/>
              <a:contourClr>
                <a:schemeClr val="accent5"/>
              </a:contourClr>
            </a:sp3d>
          </a:bodyPr>
          <a:lstStyle/>
          <a:p>
            <a:pPr algn="ctr"/>
            <a:r>
              <a:rPr lang="en" sz="5400" b="1" spc="300" dirty="0">
                <a:ln w="10160">
                  <a:noFill/>
                  <a:prstDash val="solid"/>
                </a:ln>
                <a:solidFill>
                  <a:schemeClr val="bg2">
                    <a:lumMod val="40000"/>
                    <a:lumOff val="60000"/>
                  </a:schemeClr>
                </a:solidFill>
                <a:effectLst>
                  <a:outerShdw blurRad="38100" dist="22860" dir="5400000" algn="tl" rotWithShape="0">
                    <a:srgbClr val="00B0F0"/>
                  </a:outerShdw>
                </a:effectLst>
              </a:rPr>
              <a:t>ALL TO THE GLORY OF GOD</a:t>
            </a:r>
          </a:p>
        </p:txBody>
      </p:sp>
      <p:sp>
        <p:nvSpPr>
          <p:cNvPr id="5" name="CuadroTexto 4">
            <a:extLst>
              <a:ext uri="{FF2B5EF4-FFF2-40B4-BE49-F238E27FC236}">
                <a16:creationId xmlns:a16="http://schemas.microsoft.com/office/drawing/2014/main" id="{CE025969-990F-9A01-7014-E1DA1A0EF546}"/>
              </a:ext>
            </a:extLst>
          </p:cNvPr>
          <p:cNvSpPr txBox="1"/>
          <p:nvPr/>
        </p:nvSpPr>
        <p:spPr>
          <a:xfrm>
            <a:off x="8598067" y="6515100"/>
            <a:ext cx="3593933" cy="338554"/>
          </a:xfrm>
          <a:prstGeom prst="rect">
            <a:avLst/>
          </a:prstGeom>
          <a:noFill/>
        </p:spPr>
        <p:txBody>
          <a:bodyPr wrap="none" rtlCol="0">
            <a:spAutoFit/>
          </a:bodyPr>
          <a:lstStyle/>
          <a:p>
            <a:pPr algn="r"/>
            <a:r>
              <a:rPr lang="en" sz="1600" b="1" dirty="0">
                <a:solidFill>
                  <a:srgbClr val="C7E6A4"/>
                </a:solidFill>
                <a:effectLst>
                  <a:outerShdw blurRad="38100" dist="38100" dir="2700000" algn="tl">
                    <a:srgbClr val="000000">
                      <a:alpha val="43137"/>
                    </a:srgbClr>
                  </a:outerShdw>
                </a:effectLst>
              </a:rPr>
              <a:t>Lesson 5 for August 1, 2026</a:t>
            </a:r>
          </a:p>
        </p:txBody>
      </p:sp>
    </p:spTree>
    <p:extLst>
      <p:ext uri="{BB962C8B-B14F-4D97-AF65-F5344CB8AC3E}">
        <p14:creationId xmlns:p14="http://schemas.microsoft.com/office/powerpoint/2010/main" val="25144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2956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“Therefore, whether you eat or drink, or whatever you do,</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do all to</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the glory</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of God”</a:t>
            </a:r>
            <a:endPar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3599648"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(1 Corinthians 10:31, </a:t>
            </a:r>
            <a:r>
              <a:rPr kumimoji="0" lang="es-ES" sz="1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8988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4" y="128106"/>
            <a:ext cx="6094445" cy="1015663"/>
          </a:xfrm>
          <a:prstGeom prst="rect">
            <a:avLst/>
          </a:prstGeom>
          <a:noFill/>
        </p:spPr>
        <p:txBody>
          <a:bodyPr wrap="square" rtlCol="0">
            <a:spAutoFit/>
          </a:bodyPr>
          <a:lstStyle/>
          <a:p>
            <a:pPr>
              <a:spcBef>
                <a:spcPts val="600"/>
              </a:spcBef>
            </a:pPr>
            <a:r>
              <a:rPr lang="en" sz="2000" b="1" dirty="0"/>
              <a:t>Starting with 1 Corinthians 7, Paul dedicates himself to answering a series of questions that the Corinthians had sent him by letter (1 Cor. 7:1a).</a:t>
            </a:r>
            <a:endParaRPr lang="es-ES" sz="2000" b="1" dirty="0"/>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3969712902"/>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5" y="3429000"/>
            <a:ext cx="60928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Along with this idea, Paul emphasizes the need for everything done in the church, or in private life, to be done to the glory of God.</a:t>
            </a: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0" y="2431294"/>
            <a:ext cx="60944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However, he tries to include a common thread in each topic: love and mutual respect, which should lead the church to unity.</a:t>
            </a: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21" y="1125812"/>
            <a:ext cx="60944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For this reason, although chapters 8 through 10 deal primarily with idolatry, Paul intersperses some topics with no apparent relation to this specific sin.</a:t>
            </a: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rPr>
              <a:t>KNOWLEDGE AND LOVE</a:t>
            </a:r>
          </a:p>
          <a:p>
            <a:pPr algn="ctr"/>
            <a:r>
              <a:rPr lang="en" sz="2000" b="1" dirty="0">
                <a:ln/>
                <a:solidFill>
                  <a:schemeClr val="accent4">
                    <a:lumMod val="50000"/>
                  </a:schemeClr>
                </a:solidFill>
              </a:rPr>
              <a:t>1 Corinthians 8 (Food sacrificed to idols)</a:t>
            </a:r>
          </a:p>
        </p:txBody>
      </p:sp>
      <p:sp>
        <p:nvSpPr>
          <p:cNvPr id="5" name="CuadroTexto 4">
            <a:extLst>
              <a:ext uri="{FF2B5EF4-FFF2-40B4-BE49-F238E27FC236}">
                <a16:creationId xmlns:a16="http://schemas.microsoft.com/office/drawing/2014/main" id="{6EDFFC6B-DAB9-4B3F-1FBA-6CE86533DD10}"/>
              </a:ext>
            </a:extLst>
          </p:cNvPr>
          <p:cNvSpPr txBox="1"/>
          <p:nvPr/>
        </p:nvSpPr>
        <p:spPr>
          <a:xfrm>
            <a:off x="2453951" y="1166098"/>
            <a:ext cx="7242499" cy="369332"/>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But knowledge puffs up while love builds up</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Corinthians 8:1b)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0" y="1685865"/>
            <a:ext cx="12192000" cy="400110"/>
          </a:xfrm>
          <a:prstGeom prst="rect">
            <a:avLst/>
          </a:prstGeom>
          <a:noFill/>
        </p:spPr>
        <p:txBody>
          <a:bodyPr wrap="square" rtlCol="0">
            <a:spAutoFit/>
          </a:bodyPr>
          <a:lstStyle/>
          <a:p>
            <a:pPr algn="ctr">
              <a:spcBef>
                <a:spcPts val="600"/>
              </a:spcBef>
            </a:pPr>
            <a:r>
              <a:rPr lang="en" sz="2000" b="1" dirty="0"/>
              <a:t>Paul “divides” the church into two groups: the “strong” and the “weak”.</a:t>
            </a:r>
          </a:p>
        </p:txBody>
      </p:sp>
      <p:sp>
        <p:nvSpPr>
          <p:cNvPr id="4" name="CuadroTexto 3">
            <a:extLst>
              <a:ext uri="{FF2B5EF4-FFF2-40B4-BE49-F238E27FC236}">
                <a16:creationId xmlns:a16="http://schemas.microsoft.com/office/drawing/2014/main" id="{9661135A-E98F-0CF9-7679-AEF0A3F31275}"/>
              </a:ext>
            </a:extLst>
          </p:cNvPr>
          <p:cNvSpPr txBox="1"/>
          <p:nvPr/>
        </p:nvSpPr>
        <p:spPr>
          <a:xfrm>
            <a:off x="2714622" y="4673159"/>
            <a:ext cx="6762751" cy="1015663"/>
          </a:xfrm>
          <a:prstGeom prst="rect">
            <a:avLst/>
          </a:prstGeom>
          <a:noFill/>
        </p:spPr>
        <p:txBody>
          <a:bodyPr wrap="square">
            <a:spAutoFit/>
          </a:bodyPr>
          <a:lstStyle/>
          <a:p>
            <a:pPr>
              <a:spcBef>
                <a:spcPts val="600"/>
              </a:spcBef>
            </a:pPr>
            <a:r>
              <a:rPr lang="en" sz="2000" b="1" dirty="0"/>
              <a:t>But the strong, through their knowledge and example, can cause the weak to fall (1 Cor. 8:10). Out of love for his brother, the strong must restrain himself (1 Cor. 8:11-13).</a:t>
            </a:r>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2096620614"/>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688822"/>
            <a:ext cx="67627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Christians should put love before knowledge when knowledge may be a stumbling block for the “weak” brother (in the process of growth).</a:t>
            </a: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90" y="1511165"/>
            <a:ext cx="3449253" cy="4610059"/>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8124769" cy="1015663"/>
          </a:xfrm>
          <a:prstGeom prst="rect">
            <a:avLst/>
          </a:prstGeom>
          <a:noFill/>
        </p:spPr>
        <p:txBody>
          <a:bodyPr wrap="square">
            <a:spAutoFit/>
          </a:bodyPr>
          <a:lstStyle/>
          <a:p>
            <a:pPr algn="ctr"/>
            <a:r>
              <a:rPr lang="en" sz="4000" b="1" spc="50" dirty="0">
                <a:ln w="0"/>
                <a:solidFill>
                  <a:schemeClr val="bg2"/>
                </a:solidFill>
                <a:effectLst>
                  <a:innerShdw blurRad="63500" dist="50800" dir="13500000">
                    <a:srgbClr val="000000">
                      <a:alpha val="50000"/>
                    </a:srgbClr>
                  </a:innerShdw>
                </a:effectLst>
              </a:rPr>
              <a:t>THE RIGHTS OF THE GOSPEL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1 Corinthians 9 (Paul renounces his rights)</a:t>
            </a:r>
          </a:p>
        </p:txBody>
      </p:sp>
      <p:sp>
        <p:nvSpPr>
          <p:cNvPr id="5" name="CuadroTexto 4">
            <a:extLst>
              <a:ext uri="{FF2B5EF4-FFF2-40B4-BE49-F238E27FC236}">
                <a16:creationId xmlns:a16="http://schemas.microsoft.com/office/drawing/2014/main" id="{212E6B22-B3C9-FA97-F9CA-9C19C1633DEF}"/>
              </a:ext>
            </a:extLst>
          </p:cNvPr>
          <p:cNvSpPr txBox="1"/>
          <p:nvPr/>
        </p:nvSpPr>
        <p:spPr>
          <a:xfrm>
            <a:off x="8135096" y="182778"/>
            <a:ext cx="3847747" cy="1107996"/>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002060"/>
                </a:solidFill>
                <a:latin typeface="Comic Sans MS" panose="030F0702030302020204" pitchFamily="66" charset="0"/>
              </a:rPr>
              <a:t>“</a:t>
            </a:r>
            <a:r>
              <a:rPr lang="en-US" sz="1600" b="1" dirty="0">
                <a:solidFill>
                  <a:srgbClr val="002060"/>
                </a:solidFill>
                <a:latin typeface="Comic Sans MS" panose="030F0702030302020204" pitchFamily="66" charset="0"/>
              </a:rPr>
              <a:t>In the same way, the Lord has commanded that those who preach the gospel should receive their living from the gospel</a:t>
            </a:r>
            <a:r>
              <a:rPr lang="en" sz="1600" b="1" dirty="0">
                <a:solidFill>
                  <a:srgbClr val="002060"/>
                </a:solidFill>
                <a:latin typeface="Comic Sans MS" panose="030F0702030302020204" pitchFamily="66" charset="0"/>
              </a:rPr>
              <a:t>.” </a:t>
            </a:r>
            <a:r>
              <a:rPr lang="en" sz="1200" b="1" dirty="0">
                <a:solidFill>
                  <a:srgbClr val="002060"/>
                </a:solidFill>
                <a:latin typeface="Comic Sans MS" panose="030F0702030302020204" pitchFamily="66" charset="0"/>
              </a:rPr>
              <a:t>(1 Corinthians 9:14</a:t>
            </a:r>
            <a:r>
              <a:rPr lang="en" sz="1400" b="1" dirty="0">
                <a:solidFill>
                  <a:srgbClr val="002060"/>
                </a:solidFill>
                <a:latin typeface="Comic Sans MS" panose="030F0702030302020204" pitchFamily="66" charset="0"/>
              </a:rPr>
              <a:t>)</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5" y="1167013"/>
            <a:ext cx="8415588" cy="400110"/>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Paul renounced at least three rights out of love for the weak:</a:t>
            </a: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3298618854"/>
              </p:ext>
            </p:extLst>
          </p:nvPr>
        </p:nvGraphicFramePr>
        <p:xfrm>
          <a:off x="112395" y="1605623"/>
          <a:ext cx="11553423" cy="4427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0" y="6090447"/>
            <a:ext cx="12192000" cy="707886"/>
          </a:xfrm>
          <a:prstGeom prst="rect">
            <a:avLst/>
          </a:prstGeom>
          <a:noFill/>
        </p:spPr>
        <p:txBody>
          <a:bodyPr wrap="square" rtlCol="0">
            <a:spAutoFit/>
          </a:bodyPr>
          <a:lstStyle/>
          <a:p>
            <a:pPr>
              <a:spcBef>
                <a:spcPts val="600"/>
              </a:spcBef>
            </a:pPr>
            <a:r>
              <a:rPr lang="en" sz="2000" b="1" dirty="0"/>
              <a:t>Although Jesus made it clear that those who preach the gospel should live from the gospel, both Paul and Barnabas voluntarily renounced this so as not to hinder believers (1 Cor. 9:12-14; Lk. 10:7).</a:t>
            </a:r>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0"/>
            <a:ext cx="8789234" cy="1138773"/>
          </a:xfrm>
          <a:prstGeom prst="rect">
            <a:avLst/>
          </a:prstGeom>
          <a:noFill/>
          <a:effectLst/>
        </p:spPr>
        <p:txBody>
          <a:bodyPr wrap="square">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LESSONS FROM THE PAST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0"/>
                <a:solidFill>
                  <a:schemeClr val="accent6">
                    <a:lumMod val="75000"/>
                  </a:schemeClr>
                </a:solidFill>
                <a:effectLst/>
                <a:uLnTx/>
                <a:uFillTx/>
                <a:latin typeface="Aptos" panose="02110004020202020204"/>
                <a:ea typeface="+mn-ea"/>
                <a:cs typeface="+mn-cs"/>
              </a:rPr>
              <a:t>1 Corinthians 10:1-13 (Warning against idolatry)</a:t>
            </a:r>
          </a:p>
        </p:txBody>
      </p:sp>
      <p:sp>
        <p:nvSpPr>
          <p:cNvPr id="5" name="CuadroTexto 4">
            <a:extLst>
              <a:ext uri="{FF2B5EF4-FFF2-40B4-BE49-F238E27FC236}">
                <a16:creationId xmlns:a16="http://schemas.microsoft.com/office/drawing/2014/main" id="{5D7D34A2-564A-A89C-6BE3-3AA3FE779499}"/>
              </a:ext>
            </a:extLst>
          </p:cNvPr>
          <p:cNvSpPr txBox="1"/>
          <p:nvPr/>
        </p:nvSpPr>
        <p:spPr>
          <a:xfrm>
            <a:off x="3000375" y="1172032"/>
            <a:ext cx="9058149" cy="646331"/>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Do not be idolaters, as some of them were; as it is written: ‘The people sat down to eat and drink and got up to indulge in revelry’ </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(1 Corinthians 10:7)</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08469" y="2266985"/>
            <a:ext cx="6578082" cy="1015663"/>
          </a:xfrm>
          <a:prstGeom prst="rect">
            <a:avLst/>
          </a:prstGeom>
          <a:noFill/>
        </p:spPr>
        <p:txBody>
          <a:bodyPr wrap="square" rtlCol="0">
            <a:spAutoFit/>
          </a:bodyPr>
          <a:lstStyle/>
          <a:p>
            <a:pPr>
              <a:spcBef>
                <a:spcPts val="600"/>
              </a:spcBef>
            </a:pPr>
            <a:r>
              <a:rPr lang="en" sz="2000" b="1" dirty="0"/>
              <a:t>The experience of the Exodus, understood spiritually, is a parallel to our own. The crossing of the sea is like our baptismal covenant (1 Cor. 10:1-2).</a:t>
            </a:r>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9815" y="1946871"/>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9313" y="1964742"/>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02382"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58811" y="1964742"/>
            <a:ext cx="1697248"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469"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694046"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9623" y="4644575"/>
            <a:ext cx="1491732" cy="2089999"/>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4865199" y="4644576"/>
            <a:ext cx="1491733"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4273863"/>
            <a:ext cx="5762625" cy="1323439"/>
          </a:xfrm>
          <a:prstGeom prst="rect">
            <a:avLst/>
          </a:prstGeom>
          <a:noFill/>
        </p:spPr>
        <p:txBody>
          <a:bodyPr wrap="square">
            <a:spAutoFit/>
          </a:bodyPr>
          <a:lstStyle/>
          <a:p>
            <a:pPr>
              <a:spcBef>
                <a:spcPts val="600"/>
              </a:spcBef>
            </a:pPr>
            <a:r>
              <a:rPr lang="en" sz="2000" b="1" dirty="0"/>
              <a:t>Beware! Despite their experience, the Israelites fell into serious sins, including idolatry and immorality. </a:t>
            </a:r>
            <a:r>
              <a:rPr lang="en-US" sz="2000" b="1" dirty="0"/>
              <a:t>Let the same thing not happen to us</a:t>
            </a:r>
            <a:r>
              <a:rPr lang="en" sz="2000" b="1" dirty="0"/>
              <a:t>!                                                                                          (1 Corinthians 10:5-10).</a:t>
            </a:r>
          </a:p>
        </p:txBody>
      </p:sp>
      <p:sp>
        <p:nvSpPr>
          <p:cNvPr id="7" name="CuadroTexto 6">
            <a:extLst>
              <a:ext uri="{FF2B5EF4-FFF2-40B4-BE49-F238E27FC236}">
                <a16:creationId xmlns:a16="http://schemas.microsoft.com/office/drawing/2014/main" id="{5A4860A2-515A-0458-B737-AE6AFE1DCB28}"/>
              </a:ext>
            </a:extLst>
          </p:cNvPr>
          <p:cNvSpPr txBox="1"/>
          <p:nvPr/>
        </p:nvSpPr>
        <p:spPr>
          <a:xfrm>
            <a:off x="108469" y="3282648"/>
            <a:ext cx="657808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food and drink they took in the desert is like our participation in the Holy Communion, where we eat and drink, spiritually, the body and blood of Jesus                                                    (1 Cor. 10:3-4).</a:t>
            </a: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51828" y="5540076"/>
            <a:ext cx="576262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Hence the apostle concludes this section with a powerful piece of advice: “</a:t>
            </a:r>
            <a:r>
              <a:rPr lang="en-US" sz="2000" b="1" dirty="0">
                <a:solidFill>
                  <a:prstClr val="black"/>
                </a:solidFill>
              </a:rPr>
              <a:t>So, if you think you are standing firm, be careful that you don’t fall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Cor. 10:12).</a:t>
            </a: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138773"/>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ABANDON IDOLATRY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rPr>
              <a:t>1 Corinthians 10:14-22 (The Lord's cup and the cup of demons)</a:t>
            </a:r>
          </a:p>
        </p:txBody>
      </p:sp>
      <p:sp>
        <p:nvSpPr>
          <p:cNvPr id="5" name="CuadroTexto 4">
            <a:extLst>
              <a:ext uri="{FF2B5EF4-FFF2-40B4-BE49-F238E27FC236}">
                <a16:creationId xmlns:a16="http://schemas.microsoft.com/office/drawing/2014/main" id="{571C56EF-0B5D-4654-5BF3-DBBDF949FD76}"/>
              </a:ext>
            </a:extLst>
          </p:cNvPr>
          <p:cNvSpPr txBox="1"/>
          <p:nvPr/>
        </p:nvSpPr>
        <p:spPr>
          <a:xfrm>
            <a:off x="1819275" y="1138773"/>
            <a:ext cx="8553450"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Therefore, my dear friends, flee from idolatry</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Corinthians 10:14)</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2" y="1718387"/>
            <a:ext cx="7301278" cy="707886"/>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If food sacrificed to idols can be eaten without worry, why does Paul seem to advise against it in 1 Corinthians 10:20?</a:t>
            </a: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659923" cy="2667000"/>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9202" y="4265577"/>
            <a:ext cx="4659923"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427503"/>
            <a:ext cx="7103451" cy="1323439"/>
          </a:xfrm>
          <a:prstGeom prst="rect">
            <a:avLst/>
          </a:prstGeom>
          <a:noFill/>
        </p:spPr>
        <p:txBody>
          <a:bodyPr wrap="square">
            <a:spAutoFit/>
          </a:bodyPr>
          <a:lstStyle/>
          <a:p>
            <a:pPr>
              <a:spcBef>
                <a:spcPts val="600"/>
              </a:spcBef>
            </a:pPr>
            <a:r>
              <a:rPr lang="en" sz="2000" b="1" dirty="0">
                <a:solidFill>
                  <a:schemeClr val="bg1"/>
                </a:solidFill>
                <a:effectLst>
                  <a:outerShdw blurRad="50800" dist="50800" dir="5400000" algn="ctr" rotWithShape="0">
                    <a:schemeClr val="tx1"/>
                  </a:outerShdw>
                </a:effectLst>
              </a:rPr>
              <a:t>By partaking of the Holy Communion we become part of the body of Christ (the church), whereas, by partaking of idolatrous ceremonies, we take part with the demons</a:t>
            </a:r>
            <a:br>
              <a:rPr lang="en" sz="2000" b="1" dirty="0">
                <a:solidFill>
                  <a:schemeClr val="bg1"/>
                </a:solidFill>
                <a:effectLst>
                  <a:outerShdw blurRad="50800" dist="50800" dir="5400000" algn="ctr" rotWithShape="0">
                    <a:schemeClr val="tx1"/>
                  </a:outerShdw>
                </a:effectLst>
              </a:rPr>
            </a:br>
            <a:r>
              <a:rPr lang="en" sz="2000" b="1" dirty="0">
                <a:solidFill>
                  <a:schemeClr val="bg1"/>
                </a:solidFill>
                <a:effectLst>
                  <a:outerShdw blurRad="50800" dist="50800" dir="5400000" algn="ctr" rotWithShape="0">
                    <a:schemeClr val="tx1"/>
                  </a:outerShdw>
                </a:effectLst>
              </a:rPr>
              <a:t>(1 Cor. 10:16-20).</a:t>
            </a: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628543"/>
            <a:ext cx="73012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It's one thing to eat meat at home, without any guilt, and quite another to do so during a public celebration where idols are being worshipped. By participating in such celebrations, the believer renounces their faith and accepts idol worship.</a:t>
            </a: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88318"/>
            <a:ext cx="71034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We cannot take the cup of Holy Communion, praising Jesus, and –at the same time– take from the cup that praises demons (1 Cor. 10:21).</a:t>
            </a: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0"/>
            <a:ext cx="12192000" cy="1077218"/>
          </a:xfrm>
          <a:prstGeom prst="rect">
            <a:avLst/>
          </a:prstGeom>
          <a:noFill/>
        </p:spPr>
        <p:txBody>
          <a:bodyPr wrap="square">
            <a:spAutoFit/>
          </a:bodyPr>
          <a:lstStyle/>
          <a:p>
            <a:pPr algn="ctr"/>
            <a:r>
              <a:rPr lang="en" sz="4000" b="1" spc="300" dirty="0">
                <a:ln w="13462">
                  <a:solidFill>
                    <a:schemeClr val="bg1"/>
                  </a:solidFill>
                  <a:prstDash val="solid"/>
                </a:ln>
                <a:solidFill>
                  <a:srgbClr val="337519"/>
                </a:solidFill>
                <a:effectLst>
                  <a:outerShdw dist="38100" dir="2700000" algn="bl" rotWithShape="0">
                    <a:schemeClr val="accent3">
                      <a:lumMod val="75000"/>
                    </a:schemeClr>
                  </a:outerShdw>
                </a:effectLst>
              </a:rPr>
              <a:t>WHAT IS LAWFUL AND WHAT IS APPROPRIATE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1 Corinthians 10:23-33 (Do everything to the glory of God)</a:t>
            </a:r>
          </a:p>
        </p:txBody>
      </p:sp>
      <p:sp>
        <p:nvSpPr>
          <p:cNvPr id="5" name="CuadroTexto 4">
            <a:extLst>
              <a:ext uri="{FF2B5EF4-FFF2-40B4-BE49-F238E27FC236}">
                <a16:creationId xmlns:a16="http://schemas.microsoft.com/office/drawing/2014/main" id="{7DA90913-1AF9-78F2-C6F8-EE21FBE64D83}"/>
              </a:ext>
            </a:extLst>
          </p:cNvPr>
          <p:cNvSpPr txBox="1"/>
          <p:nvPr/>
        </p:nvSpPr>
        <p:spPr>
          <a:xfrm>
            <a:off x="78582" y="1117921"/>
            <a:ext cx="12034836"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Therefore, whether you eat or drink, or whatever you do, do all to the glory of God</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(1 Corinthians 10:31)</a:t>
            </a:r>
          </a:p>
        </p:txBody>
      </p:sp>
      <p:sp>
        <p:nvSpPr>
          <p:cNvPr id="6" name="CuadroTexto 5">
            <a:extLst>
              <a:ext uri="{FF2B5EF4-FFF2-40B4-BE49-F238E27FC236}">
                <a16:creationId xmlns:a16="http://schemas.microsoft.com/office/drawing/2014/main" id="{8D8FD9CF-9C2D-9074-1EE9-BA98C5E1EE2C}"/>
              </a:ext>
            </a:extLst>
          </p:cNvPr>
          <p:cNvSpPr txBox="1"/>
          <p:nvPr/>
        </p:nvSpPr>
        <p:spPr>
          <a:xfrm>
            <a:off x="0" y="1527956"/>
            <a:ext cx="12191999" cy="707886"/>
          </a:xfrm>
          <a:prstGeom prst="rect">
            <a:avLst/>
          </a:prstGeom>
          <a:noFill/>
        </p:spPr>
        <p:txBody>
          <a:bodyPr wrap="square" rtlCol="0">
            <a:spAutoFit/>
          </a:bodyPr>
          <a:lstStyle/>
          <a:p>
            <a:pPr algn="ctr">
              <a:spcBef>
                <a:spcPts val="600"/>
              </a:spcBef>
            </a:pPr>
            <a:r>
              <a:rPr lang="en" sz="2000" b="1" dirty="0"/>
              <a:t>“Everything is permissible, but not everything is beneficial” (1 Corinthians 10:23).</a:t>
            </a:r>
            <a:br>
              <a:rPr lang="en" sz="2000" b="1" dirty="0"/>
            </a:br>
            <a:r>
              <a:rPr lang="en" sz="2000" b="1" dirty="0"/>
              <a:t>Two concrete examples:</a:t>
            </a:r>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896812132"/>
              </p:ext>
            </p:extLst>
          </p:nvPr>
        </p:nvGraphicFramePr>
        <p:xfrm>
          <a:off x="180975" y="2276545"/>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591050" y="5161091"/>
            <a:ext cx="7600949" cy="1015663"/>
          </a:xfrm>
          <a:prstGeom prst="rect">
            <a:avLst/>
          </a:prstGeom>
          <a:noFill/>
        </p:spPr>
        <p:txBody>
          <a:bodyPr wrap="square" rtlCol="0">
            <a:spAutoFit/>
          </a:bodyPr>
          <a:lstStyle/>
          <a:p>
            <a:pPr>
              <a:spcBef>
                <a:spcPts val="600"/>
              </a:spcBef>
            </a:pPr>
            <a:r>
              <a:rPr lang="en" sz="2000" b="1" dirty="0"/>
              <a:t>The basic principles behind these instructions are also two: to praise God in everything (1 Cor. 10:31); and to seek the benefit of others (1 Cor. 10:24, 32).</a:t>
            </a:r>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5286375"/>
            <a:ext cx="2587558"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591049" y="6150114"/>
            <a:ext cx="760094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That is, to love God above all things and your neighbor as yourself (just as Jesus asked the rich young man).</a:t>
            </a: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300162" y="1429167"/>
            <a:ext cx="9839326" cy="4231928"/>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apostle adjured the Corinthians, "Let him that thinketh he standeth take heed lest he fall." Should they become boastful and self-confident, neglecting to watch and pray, they would fall into grievous sin, calling down upon themselves the wrath of God.</a:t>
            </a:r>
            <a:r>
              <a:rPr lang="en" sz="2400" b="1" dirty="0">
                <a:latin typeface="Constantia" panose="02030602050306030303" pitchFamily="18" charset="0"/>
              </a:rPr>
              <a:t> […]</a:t>
            </a:r>
          </a:p>
          <a:p>
            <a:pPr>
              <a:spcBef>
                <a:spcPts val="600"/>
              </a:spcBef>
            </a:pPr>
            <a:r>
              <a:rPr lang="en-US" sz="2400" b="1" dirty="0">
                <a:latin typeface="Constantia" panose="02030602050306030303" pitchFamily="18" charset="0"/>
              </a:rPr>
              <a:t>Paul urged his brethren to ask themselves what influence their words and deeds would have upon others and to do nothing, however innocent in itself, that would seem to sanction idolatry or offend the scruples of those who might be weak in the faith. "Whether therefore ye eat, or drink, or whatsoever ye do, do all to the glory of God. Give none offense, neither to the Jews, nor to the Gentiles, nor to the church of God."</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7287425" y="5661095"/>
            <a:ext cx="3660617" cy="338554"/>
          </a:xfrm>
          <a:prstGeom prst="rect">
            <a:avLst/>
          </a:prstGeom>
          <a:noFill/>
        </p:spPr>
        <p:txBody>
          <a:bodyPr wrap="none" rtlCol="0">
            <a:spAutoFit/>
          </a:bodyPr>
          <a:lstStyle/>
          <a:p>
            <a:pPr algn="r"/>
            <a:r>
              <a:rPr lang="en" sz="1600" b="1" dirty="0"/>
              <a:t>EGW (The Acts of the Apostles, p. 316)</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466</TotalTime>
  <Words>1387</Words>
  <Application>Microsoft Office PowerPoint</Application>
  <PresentationFormat>Panorámica</PresentationFormat>
  <Paragraphs>72</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Wingdings</vt: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2026-07-04T15:24:19Z</dcterms:created>
  <dcterms:modified xsi:type="dcterms:W3CDTF">2026-07-12T07:27:54Z</dcterms:modified>
</cp:coreProperties>
</file>