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8" r:id="rId3"/>
    <p:sldId id="302" r:id="rId4"/>
    <p:sldId id="257" r:id="rId5"/>
    <p:sldId id="299" r:id="rId6"/>
    <p:sldId id="259" r:id="rId7"/>
    <p:sldId id="300" r:id="rId8"/>
    <p:sldId id="261" r:id="rId9"/>
    <p:sldId id="262" r:id="rId10"/>
    <p:sldId id="301" r:id="rId11"/>
    <p:sldId id="264" r:id="rId12"/>
    <p:sldId id="293" r:id="rId13"/>
    <p:sldId id="303"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920000"/>
    <a:srgbClr val="FFAC33"/>
    <a:srgbClr val="FFA219"/>
    <a:srgbClr val="D07C00"/>
    <a:srgbClr val="FF9900"/>
    <a:srgbClr val="5B7966"/>
    <a:srgbClr val="FFC46D"/>
    <a:srgbClr val="FF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869" autoAdjust="0"/>
  </p:normalViewPr>
  <p:slideViewPr>
    <p:cSldViewPr snapToGrid="0">
      <p:cViewPr varScale="1">
        <p:scale>
          <a:sx n="87" d="100"/>
          <a:sy n="87" d="100"/>
        </p:scale>
        <p:origin x="1428" y="78"/>
      </p:cViewPr>
      <p:guideLst/>
    </p:cSldViewPr>
  </p:slideViewPr>
  <p:notesTextViewPr>
    <p:cViewPr>
      <p:scale>
        <a:sx n="1" d="1"/>
        <a:sy n="1" d="1"/>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r>
            <a:rPr lang="en" sz="2000" b="1" dirty="0">
              <a:effectLst>
                <a:outerShdw blurRad="38100" dist="38100" dir="2700000" algn="tl">
                  <a:srgbClr val="000000">
                    <a:alpha val="43137"/>
                  </a:srgbClr>
                </a:outerShdw>
              </a:effectLst>
            </a:rPr>
            <a:t>Talai na yamata</a:t>
          </a: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r>
            <a:rPr lang="en" sz="2000" b="1" dirty="0"/>
            <a:t>Sega ni lakovuni (lewe12)</a:t>
          </a:r>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r>
            <a:rPr lang="en" sz="2000" b="1" dirty="0"/>
            <a:t>Lako Vuni (lewe 2)</a:t>
          </a:r>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Cakacaka ni yamata</a:t>
          </a: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r>
            <a:rPr lang="en" sz="2000" b="1" dirty="0"/>
            <a:t>Vakararai me 40 na siga</a:t>
          </a:r>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r>
            <a:rPr lang="en" sz="2000" b="1" dirty="0"/>
            <a:t>Lako vuni me 3 na siga</a:t>
          </a:r>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r>
            <a:rPr lang="en" sz="2000" b="1" dirty="0">
              <a:effectLst>
                <a:outerShdw blurRad="38100" dist="38100" dir="2700000" algn="tl">
                  <a:srgbClr val="000000">
                    <a:alpha val="43137"/>
                  </a:srgbClr>
                </a:outerShdw>
              </a:effectLst>
            </a:rPr>
            <a:t>Nodra </a:t>
          </a:r>
          <a:r>
            <a:rPr lang="en-US"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tukutuku na yamata</a:t>
          </a: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lstStyle/>
        <a:p>
          <a:r>
            <a:rPr lang="en" sz="2000" b="1" dirty="0"/>
            <a:t>Yalolailai ko ira na tamata</a:t>
          </a:r>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r>
            <a:rPr lang="en" sz="2000" b="1" dirty="0"/>
            <a:t>Vakayaloqaqataki Josua</a:t>
          </a:r>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Isireli ena Lakosivia</a:t>
          </a: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r>
            <a:rPr lang="en" sz="1800" b="1" dirty="0"/>
            <a:t>Era boroya na duru ni katuba ena dra </a:t>
          </a:r>
          <a:br>
            <a:rPr lang="es-ES" sz="1800" b="1" dirty="0"/>
          </a:br>
          <a:r>
            <a:rPr lang="en" sz="1800" b="1" dirty="0"/>
            <a:t>(Lko. Yani 12:7)</a:t>
          </a:r>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r>
            <a:rPr lang="en" sz="1800" b="1" dirty="0"/>
            <a:t>Kevaka era biuta na vale era mate(LYani 12:13)</a:t>
          </a:r>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r>
            <a:rPr lang="en" sz="2000" b="1" dirty="0">
              <a:effectLst>
                <a:outerShdw blurRad="38100" dist="38100" dir="2700000" algn="tl">
                  <a:srgbClr val="000000">
                    <a:alpha val="43137"/>
                  </a:srgbClr>
                </a:outerShdw>
              </a:effectLst>
            </a:rPr>
            <a:t>Reapi e Jeriko</a:t>
          </a: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r>
            <a:rPr lang="en" sz="1800" b="1" dirty="0"/>
            <a:t>Me biuta na dali e nona katubaleka                   (Jos. 2:18)</a:t>
          </a:r>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r>
            <a:rPr lang="en" sz="1800" b="1" dirty="0"/>
            <a:t>Kevaka e biuta na vale ena mate</a:t>
          </a:r>
          <a:br>
            <a:rPr lang="en" sz="1800" b="1" dirty="0"/>
          </a:br>
          <a:r>
            <a:rPr lang="en" sz="1800" b="1" dirty="0"/>
            <a:t>(Jos. 2:19)</a:t>
          </a: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0994" custScaleY="120912" custLinFactNeighborY="19146">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5577"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Nodra </a:t>
          </a:r>
          <a:r>
            <a:rPr lang="en-US"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tukutuku na yamata</a:t>
          </a:r>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Yalolailai ko ira na tamata</a:t>
          </a:r>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Vakayaloqaqataki Josua</a:t>
          </a:r>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Cakacaka ni yamata</a:t>
          </a:r>
        </a:p>
      </dsp:txBody>
      <dsp:txXfrm rot="-10800000">
        <a:off x="0" y="936752"/>
        <a:ext cx="6768806" cy="331882"/>
      </dsp:txXfrm>
    </dsp:sp>
    <dsp:sp modelId="{0BC1B3AF-405E-4E91-98FC-8EA1AC129EEC}">
      <dsp:nvSpPr>
        <dsp:cNvPr id="0" name=""/>
        <dsp:cNvSpPr/>
      </dsp:nvSpPr>
      <dsp:spPr>
        <a:xfrm>
          <a:off x="0" y="1268634"/>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Vakararai me 40 na siga</a:t>
          </a:r>
        </a:p>
      </dsp:txBody>
      <dsp:txXfrm>
        <a:off x="0" y="1268634"/>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Lako vuni me 3 na siga</a:t>
          </a:r>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Talai na yamata</a:t>
          </a:r>
        </a:p>
      </dsp:txBody>
      <dsp:txXfrm rot="-10800000">
        <a:off x="0" y="439"/>
        <a:ext cx="6768806" cy="331882"/>
      </dsp:txXfrm>
    </dsp:sp>
    <dsp:sp modelId="{66E0A6B1-8D5A-4220-9D78-110535ADA5F6}">
      <dsp:nvSpPr>
        <dsp:cNvPr id="0" name=""/>
        <dsp:cNvSpPr/>
      </dsp:nvSpPr>
      <dsp:spPr>
        <a:xfrm>
          <a:off x="0" y="332322"/>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Sega ni lakovuni (lewe12)</a:t>
          </a:r>
        </a:p>
      </dsp:txBody>
      <dsp:txXfrm>
        <a:off x="0" y="332322"/>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Lako Vuni (lewe 2)</a:t>
          </a:r>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093" y="59889"/>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Isireli ena Lakosivia</a:t>
          </a:r>
        </a:p>
      </dsp:txBody>
      <dsp:txXfrm>
        <a:off x="26408" y="85204"/>
        <a:ext cx="1677994" cy="813682"/>
      </dsp:txXfrm>
    </dsp:sp>
    <dsp:sp modelId="{6FD29593-0F47-498E-A227-7857A06540C7}">
      <dsp:nvSpPr>
        <dsp:cNvPr id="0" name=""/>
        <dsp:cNvSpPr/>
      </dsp:nvSpPr>
      <dsp:spPr>
        <a:xfrm>
          <a:off x="173955" y="924201"/>
          <a:ext cx="172862" cy="785711"/>
        </a:xfrm>
        <a:custGeom>
          <a:avLst/>
          <a:gdLst/>
          <a:ahLst/>
          <a:cxnLst/>
          <a:rect l="0" t="0" r="0" b="0"/>
          <a:pathLst>
            <a:path>
              <a:moveTo>
                <a:pt x="0" y="0"/>
              </a:moveTo>
              <a:lnTo>
                <a:pt x="0" y="785711"/>
              </a:lnTo>
              <a:lnTo>
                <a:pt x="172862" y="78571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46818" y="1140279"/>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Era boroya na duru ni katuba ena dra </a:t>
          </a:r>
          <a:br>
            <a:rPr lang="es-ES" sz="1800" b="1" kern="1200" dirty="0"/>
          </a:br>
          <a:r>
            <a:rPr lang="en" sz="1800" b="1" kern="1200" dirty="0"/>
            <a:t>(Lko. Yani 12:7)</a:t>
          </a:r>
        </a:p>
      </dsp:txBody>
      <dsp:txXfrm>
        <a:off x="380186" y="1173647"/>
        <a:ext cx="1644146" cy="1072531"/>
      </dsp:txXfrm>
    </dsp:sp>
    <dsp:sp modelId="{C6514BCD-E44B-42D1-B0D0-329310F0950A}">
      <dsp:nvSpPr>
        <dsp:cNvPr id="0" name=""/>
        <dsp:cNvSpPr/>
      </dsp:nvSpPr>
      <dsp:spPr>
        <a:xfrm>
          <a:off x="173955" y="924201"/>
          <a:ext cx="172862" cy="2259433"/>
        </a:xfrm>
        <a:custGeom>
          <a:avLst/>
          <a:gdLst/>
          <a:ahLst/>
          <a:cxnLst/>
          <a:rect l="0" t="0" r="0" b="0"/>
          <a:pathLst>
            <a:path>
              <a:moveTo>
                <a:pt x="0" y="0"/>
              </a:moveTo>
              <a:lnTo>
                <a:pt x="0" y="2259433"/>
              </a:lnTo>
              <a:lnTo>
                <a:pt x="172862" y="2259433"/>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46818" y="2661106"/>
          <a:ext cx="1673225" cy="104505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Kevaka era biuta na vale era mate(LYani 12:13)</a:t>
          </a:r>
        </a:p>
      </dsp:txBody>
      <dsp:txXfrm>
        <a:off x="377427" y="2691715"/>
        <a:ext cx="1612007" cy="983839"/>
      </dsp:txXfrm>
    </dsp:sp>
    <dsp:sp modelId="{DB3278D5-FA06-43AA-B519-12815FAE331E}">
      <dsp:nvSpPr>
        <dsp:cNvPr id="0" name=""/>
        <dsp:cNvSpPr/>
      </dsp:nvSpPr>
      <dsp:spPr>
        <a:xfrm>
          <a:off x="2161874" y="59889"/>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Reapi e Jeriko</a:t>
          </a:r>
        </a:p>
      </dsp:txBody>
      <dsp:txXfrm>
        <a:off x="2187189" y="85204"/>
        <a:ext cx="1677994" cy="813682"/>
      </dsp:txXfrm>
    </dsp:sp>
    <dsp:sp modelId="{045898C0-555C-4C36-867E-8DAF3D795777}">
      <dsp:nvSpPr>
        <dsp:cNvPr id="0" name=""/>
        <dsp:cNvSpPr/>
      </dsp:nvSpPr>
      <dsp:spPr>
        <a:xfrm>
          <a:off x="2334736" y="924201"/>
          <a:ext cx="172862" cy="901698"/>
        </a:xfrm>
        <a:custGeom>
          <a:avLst/>
          <a:gdLst/>
          <a:ahLst/>
          <a:cxnLst/>
          <a:rect l="0" t="0" r="0" b="0"/>
          <a:pathLst>
            <a:path>
              <a:moveTo>
                <a:pt x="0" y="0"/>
              </a:moveTo>
              <a:lnTo>
                <a:pt x="0" y="901698"/>
              </a:lnTo>
              <a:lnTo>
                <a:pt x="172862"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7599" y="1140279"/>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Me biuta na dali e nona katubaleka                   (Jos. 2:18)</a:t>
          </a:r>
        </a:p>
      </dsp:txBody>
      <dsp:txXfrm>
        <a:off x="2547761" y="1180441"/>
        <a:ext cx="1630558" cy="1290916"/>
      </dsp:txXfrm>
    </dsp:sp>
    <dsp:sp modelId="{BD5A8F5A-C612-4609-8613-BEF1DD385892}">
      <dsp:nvSpPr>
        <dsp:cNvPr id="0" name=""/>
        <dsp:cNvSpPr/>
      </dsp:nvSpPr>
      <dsp:spPr>
        <a:xfrm>
          <a:off x="2334736" y="924201"/>
          <a:ext cx="172862" cy="2272030"/>
        </a:xfrm>
        <a:custGeom>
          <a:avLst/>
          <a:gdLst/>
          <a:ahLst/>
          <a:cxnLst/>
          <a:rect l="0" t="0" r="0" b="0"/>
          <a:pathLst>
            <a:path>
              <a:moveTo>
                <a:pt x="0" y="0"/>
              </a:moveTo>
              <a:lnTo>
                <a:pt x="0" y="2272030"/>
              </a:lnTo>
              <a:lnTo>
                <a:pt x="172862" y="2272030"/>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7599" y="2653543"/>
          <a:ext cx="1710882" cy="1085377"/>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Kevaka e biuta na vale ena mate</a:t>
          </a:r>
          <a:br>
            <a:rPr lang="en" sz="1800" b="1" kern="1200" dirty="0"/>
          </a:br>
          <a:r>
            <a:rPr lang="en" sz="1800" b="1" kern="1200" dirty="0"/>
            <a:t>(Jos. 2:19)</a:t>
          </a:r>
        </a:p>
      </dsp:txBody>
      <dsp:txXfrm>
        <a:off x="2539389" y="2685333"/>
        <a:ext cx="1647302" cy="10217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9BA33-8273-48D8-B5F7-49F23570FD80}" type="datetimeFigureOut">
              <a:rPr lang="en-FJ" smtClean="0"/>
              <a:t>11/01/2025</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68815-3971-480C-B8D3-661AACCC5363}" type="slidenum">
              <a:rPr lang="en-FJ" smtClean="0"/>
              <a:t>‹Nº›</a:t>
            </a:fld>
            <a:endParaRPr lang="en-FJ"/>
          </a:p>
        </p:txBody>
      </p:sp>
    </p:spTree>
    <p:extLst>
      <p:ext uri="{BB962C8B-B14F-4D97-AF65-F5344CB8AC3E}">
        <p14:creationId xmlns:p14="http://schemas.microsoft.com/office/powerpoint/2010/main" val="240297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rgbClr val="FF0000"/>
                </a:solidFill>
              </a:rPr>
              <a:t>SURPRISED BY GRACE</a:t>
            </a:r>
          </a:p>
          <a:p>
            <a:endParaRPr lang="en-FJ" dirty="0"/>
          </a:p>
        </p:txBody>
      </p:sp>
      <p:sp>
        <p:nvSpPr>
          <p:cNvPr id="4" name="Slide Number Placeholder 3"/>
          <p:cNvSpPr>
            <a:spLocks noGrp="1"/>
          </p:cNvSpPr>
          <p:nvPr>
            <p:ph type="sldNum" sz="quarter" idx="5"/>
          </p:nvPr>
        </p:nvSpPr>
        <p:spPr/>
        <p:txBody>
          <a:bodyPr/>
          <a:lstStyle/>
          <a:p>
            <a:fld id="{0B568815-3971-480C-B8D3-661AACCC5363}" type="slidenum">
              <a:rPr lang="en-FJ" smtClean="0"/>
              <a:t>1</a:t>
            </a:fld>
            <a:endParaRPr lang="en-FJ"/>
          </a:p>
        </p:txBody>
      </p:sp>
    </p:spTree>
    <p:extLst>
      <p:ext uri="{BB962C8B-B14F-4D97-AF65-F5344CB8AC3E}">
        <p14:creationId xmlns:p14="http://schemas.microsoft.com/office/powerpoint/2010/main" val="64557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0B568815-3971-480C-B8D3-661AACCC5363}" type="slidenum">
              <a:rPr lang="en-FJ" smtClean="0"/>
              <a:t>11</a:t>
            </a:fld>
            <a:endParaRPr lang="en-FJ"/>
          </a:p>
        </p:txBody>
      </p:sp>
    </p:spTree>
    <p:extLst>
      <p:ext uri="{BB962C8B-B14F-4D97-AF65-F5344CB8AC3E}">
        <p14:creationId xmlns:p14="http://schemas.microsoft.com/office/powerpoint/2010/main" val="915307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3179B-E245-8C06-18EB-C8FB7AC28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23223-D7B9-3746-C8D3-909E985DC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0EE8F-FA07-5DC0-03BF-F5994F19774C}"/>
              </a:ext>
            </a:extLst>
          </p:cNvPr>
          <p:cNvSpPr>
            <a:spLocks noGrp="1"/>
          </p:cNvSpPr>
          <p:nvPr>
            <p:ph type="body" idx="1"/>
          </p:nvPr>
        </p:nvSpPr>
        <p:spPr/>
        <p:txBody>
          <a:bodyPr/>
          <a:lstStyle/>
          <a:p>
            <a:r>
              <a:rPr lang="en-US" sz="1200" b="1" dirty="0">
                <a:latin typeface="Constantia" panose="02030602050306030303" pitchFamily="18" charset="0"/>
              </a:rPr>
              <a:t>The children of Israel were to occupy all the territory which God appointed them. Those nations that rejected the worship and service of the true God were to be dispossessed. But it was God’s purpose that by the revelation of His character through Israel men should be drawn unto Him. To all the world the gospel invitation was to be given. […] All who, like Rahab the Canaanite, and Ruth the Moabite</a:t>
            </a:r>
            <a:r>
              <a:rPr lang="en" sz="1200" b="1" dirty="0">
                <a:latin typeface="Constantia" panose="02030602050306030303" pitchFamily="18" charset="0"/>
              </a:rPr>
              <a:t> </a:t>
            </a:r>
            <a:r>
              <a:rPr lang="en-US" sz="1200" b="1" dirty="0">
                <a:latin typeface="Constantia" panose="02030602050306030303" pitchFamily="18" charset="0"/>
              </a:rPr>
              <a:t>ss, turned from idolatry to the worship of the true God, were to unite themselves with His chosen people</a:t>
            </a:r>
            <a:r>
              <a:rPr lang="en" sz="1200" b="1" dirty="0">
                <a:latin typeface="Constantia" panose="02030602050306030303" pitchFamily="18" charset="0"/>
              </a:rPr>
              <a:t>.”</a:t>
            </a:r>
            <a:endParaRPr lang="en-FJ" dirty="0"/>
          </a:p>
        </p:txBody>
      </p:sp>
      <p:sp>
        <p:nvSpPr>
          <p:cNvPr id="4" name="Slide Number Placeholder 3">
            <a:extLst>
              <a:ext uri="{FF2B5EF4-FFF2-40B4-BE49-F238E27FC236}">
                <a16:creationId xmlns:a16="http://schemas.microsoft.com/office/drawing/2014/main" id="{07BEA9A1-C864-694C-6BBE-0CBDB1C7141A}"/>
              </a:ext>
            </a:extLst>
          </p:cNvPr>
          <p:cNvSpPr>
            <a:spLocks noGrp="1"/>
          </p:cNvSpPr>
          <p:nvPr>
            <p:ph type="sldNum" sz="quarter" idx="5"/>
          </p:nvPr>
        </p:nvSpPr>
        <p:spPr/>
        <p:txBody>
          <a:bodyPr/>
          <a:lstStyle/>
          <a:p>
            <a:fld id="{0B568815-3971-480C-B8D3-661AACCC5363}" type="slidenum">
              <a:rPr lang="en-FJ" smtClean="0"/>
              <a:t>12</a:t>
            </a:fld>
            <a:endParaRPr lang="en-FJ"/>
          </a:p>
        </p:txBody>
      </p:sp>
    </p:spTree>
    <p:extLst>
      <p:ext uri="{BB962C8B-B14F-4D97-AF65-F5344CB8AC3E}">
        <p14:creationId xmlns:p14="http://schemas.microsoft.com/office/powerpoint/2010/main" val="210583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0B568815-3971-480C-B8D3-661AACCC5363}" type="slidenum">
              <a:rPr lang="en-FJ" smtClean="0"/>
              <a:t>2</a:t>
            </a:fld>
            <a:endParaRPr lang="en-FJ"/>
          </a:p>
        </p:txBody>
      </p:sp>
    </p:spTree>
    <p:extLst>
      <p:ext uri="{BB962C8B-B14F-4D97-AF65-F5344CB8AC3E}">
        <p14:creationId xmlns:p14="http://schemas.microsoft.com/office/powerpoint/2010/main" val="80629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dirty="0">
                <a:ln w="13462">
                  <a:solidFill>
                    <a:schemeClr val="bg1"/>
                  </a:solidFill>
                  <a:prstDash val="solid"/>
                </a:ln>
                <a:solidFill>
                  <a:srgbClr val="135222"/>
                </a:solidFill>
                <a:effectLst>
                  <a:outerShdw dist="38100" dir="2700000" algn="bl" rotWithShape="0">
                    <a:schemeClr val="accent2">
                      <a:lumMod val="75000"/>
                    </a:schemeClr>
                  </a:outerShdw>
                </a:effectLst>
              </a:rPr>
              <a:t>GRACE FOR THE PEOPLE OF ISRAEL</a:t>
            </a:r>
            <a:endParaRPr lang="en-FJ" dirty="0"/>
          </a:p>
        </p:txBody>
      </p:sp>
      <p:sp>
        <p:nvSpPr>
          <p:cNvPr id="4" name="Slide Number Placeholder 3"/>
          <p:cNvSpPr>
            <a:spLocks noGrp="1"/>
          </p:cNvSpPr>
          <p:nvPr>
            <p:ph type="sldNum" sz="quarter" idx="5"/>
          </p:nvPr>
        </p:nvSpPr>
        <p:spPr/>
        <p:txBody>
          <a:bodyPr/>
          <a:lstStyle/>
          <a:p>
            <a:fld id="{0B568815-3971-480C-B8D3-661AACCC5363}" type="slidenum">
              <a:rPr lang="en-FJ" smtClean="0"/>
              <a:t>4</a:t>
            </a:fld>
            <a:endParaRPr lang="en-FJ"/>
          </a:p>
        </p:txBody>
      </p:sp>
    </p:spTree>
    <p:extLst>
      <p:ext uri="{BB962C8B-B14F-4D97-AF65-F5344CB8AC3E}">
        <p14:creationId xmlns:p14="http://schemas.microsoft.com/office/powerpoint/2010/main" val="222244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SECOND CHANCE</a:t>
            </a:r>
          </a:p>
        </p:txBody>
      </p:sp>
      <p:sp>
        <p:nvSpPr>
          <p:cNvPr id="4" name="Slide Number Placeholder 3"/>
          <p:cNvSpPr>
            <a:spLocks noGrp="1"/>
          </p:cNvSpPr>
          <p:nvPr>
            <p:ph type="sldNum" sz="quarter" idx="5"/>
          </p:nvPr>
        </p:nvSpPr>
        <p:spPr/>
        <p:txBody>
          <a:bodyPr/>
          <a:lstStyle/>
          <a:p>
            <a:fld id="{0B568815-3971-480C-B8D3-661AACCC5363}" type="slidenum">
              <a:rPr lang="en-FJ" smtClean="0"/>
              <a:t>5</a:t>
            </a:fld>
            <a:endParaRPr lang="en-FJ"/>
          </a:p>
        </p:txBody>
      </p:sp>
    </p:spTree>
    <p:extLst>
      <p:ext uri="{BB962C8B-B14F-4D97-AF65-F5344CB8AC3E}">
        <p14:creationId xmlns:p14="http://schemas.microsoft.com/office/powerpoint/2010/main" val="337735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GRACE FOR RAHAB</a:t>
            </a:r>
            <a:endParaRPr lang="en-FJ" b="1" dirty="0"/>
          </a:p>
        </p:txBody>
      </p:sp>
      <p:sp>
        <p:nvSpPr>
          <p:cNvPr id="4" name="Slide Number Placeholder 3"/>
          <p:cNvSpPr>
            <a:spLocks noGrp="1"/>
          </p:cNvSpPr>
          <p:nvPr>
            <p:ph type="sldNum" sz="quarter" idx="5"/>
          </p:nvPr>
        </p:nvSpPr>
        <p:spPr/>
        <p:txBody>
          <a:bodyPr/>
          <a:lstStyle/>
          <a:p>
            <a:fld id="{0B568815-3971-480C-B8D3-661AACCC5363}" type="slidenum">
              <a:rPr lang="en-FJ" smtClean="0"/>
              <a:t>6</a:t>
            </a:fld>
            <a:endParaRPr lang="en-FJ"/>
          </a:p>
        </p:txBody>
      </p:sp>
    </p:spTree>
    <p:extLst>
      <p:ext uri="{BB962C8B-B14F-4D97-AF65-F5344CB8AC3E}">
        <p14:creationId xmlns:p14="http://schemas.microsoft.com/office/powerpoint/2010/main" val="110127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3462">
                  <a:solidFill>
                    <a:schemeClr val="bg1"/>
                  </a:solidFill>
                  <a:prstDash val="solid"/>
                </a:ln>
                <a:solidFill>
                  <a:srgbClr val="993300"/>
                </a:solidFill>
                <a:effectLst>
                  <a:outerShdw dist="50800" dir="2700000" algn="bl" rotWithShape="0">
                    <a:srgbClr val="AEA505"/>
                  </a:outerShdw>
                </a:effectLst>
              </a:rPr>
              <a:t>THE FAITH OF A MUSTARD SEED</a:t>
            </a:r>
          </a:p>
        </p:txBody>
      </p:sp>
      <p:sp>
        <p:nvSpPr>
          <p:cNvPr id="4" name="Slide Number Placeholder 3"/>
          <p:cNvSpPr>
            <a:spLocks noGrp="1"/>
          </p:cNvSpPr>
          <p:nvPr>
            <p:ph type="sldNum" sz="quarter" idx="5"/>
          </p:nvPr>
        </p:nvSpPr>
        <p:spPr/>
        <p:txBody>
          <a:bodyPr/>
          <a:lstStyle/>
          <a:p>
            <a:fld id="{0B568815-3971-480C-B8D3-661AACCC5363}" type="slidenum">
              <a:rPr lang="en-FJ" smtClean="0"/>
              <a:t>7</a:t>
            </a:fld>
            <a:endParaRPr lang="en-FJ"/>
          </a:p>
        </p:txBody>
      </p:sp>
    </p:spTree>
    <p:extLst>
      <p:ext uri="{BB962C8B-B14F-4D97-AF65-F5344CB8AC3E}">
        <p14:creationId xmlns:p14="http://schemas.microsoft.com/office/powerpoint/2010/main" val="353150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mate,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keirau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cala kina: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yadua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iko</a:t>
            </a:r>
            <a:r>
              <a:rPr lang="en-US" sz="1200" kern="1200" dirty="0">
                <a:solidFill>
                  <a:schemeClr val="tx1"/>
                </a:solidFill>
                <a:effectLst/>
                <a:latin typeface="+mn-lt"/>
                <a:ea typeface="+mn-ea"/>
                <a:cs typeface="+mn-cs"/>
              </a:rPr>
              <a:t> e vale,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baleti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keirau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mate, </a:t>
            </a:r>
            <a:r>
              <a:rPr lang="en-US" sz="1200" kern="1200" dirty="0" err="1">
                <a:solidFill>
                  <a:schemeClr val="tx1"/>
                </a:solidFill>
                <a:effectLst/>
                <a:latin typeface="+mn-lt"/>
                <a:ea typeface="+mn-ea"/>
                <a:cs typeface="+mn-cs"/>
              </a:rPr>
              <a:t>kevaka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tarai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e dua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keimami</a:t>
            </a:r>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0B568815-3971-480C-B8D3-661AACCC5363}" type="slidenum">
              <a:rPr lang="en-FJ" smtClean="0"/>
              <a:t>8</a:t>
            </a:fld>
            <a:endParaRPr lang="en-FJ"/>
          </a:p>
        </p:txBody>
      </p:sp>
    </p:spTree>
    <p:extLst>
      <p:ext uri="{BB962C8B-B14F-4D97-AF65-F5344CB8AC3E}">
        <p14:creationId xmlns:p14="http://schemas.microsoft.com/office/powerpoint/2010/main" val="11023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b="1" dirty="0">
                <a:ln w="13462">
                  <a:solidFill>
                    <a:schemeClr val="bg1"/>
                  </a:solidFill>
                  <a:prstDash val="solid"/>
                </a:ln>
                <a:solidFill>
                  <a:srgbClr val="2D4C84"/>
                </a:solidFill>
                <a:effectLst>
                  <a:outerShdw dist="38100" dir="2700000" algn="bl" rotWithShape="0">
                    <a:srgbClr val="C00000"/>
                  </a:outerShdw>
                </a:effectLst>
              </a:rPr>
              <a:t>GRACE FOR THE GIBEBAITES</a:t>
            </a:r>
          </a:p>
          <a:p>
            <a:pPr algn="l"/>
            <a:endParaRPr lang="en-FJ" dirty="0"/>
          </a:p>
        </p:txBody>
      </p:sp>
      <p:sp>
        <p:nvSpPr>
          <p:cNvPr id="4" name="Slide Number Placeholder 3"/>
          <p:cNvSpPr>
            <a:spLocks noGrp="1"/>
          </p:cNvSpPr>
          <p:nvPr>
            <p:ph type="sldNum" sz="quarter" idx="5"/>
          </p:nvPr>
        </p:nvSpPr>
        <p:spPr/>
        <p:txBody>
          <a:bodyPr/>
          <a:lstStyle/>
          <a:p>
            <a:fld id="{0B568815-3971-480C-B8D3-661AACCC5363}" type="slidenum">
              <a:rPr lang="en-FJ" smtClean="0"/>
              <a:t>9</a:t>
            </a:fld>
            <a:endParaRPr lang="en-FJ"/>
          </a:p>
        </p:txBody>
      </p:sp>
    </p:spTree>
    <p:extLst>
      <p:ext uri="{BB962C8B-B14F-4D97-AF65-F5344CB8AC3E}">
        <p14:creationId xmlns:p14="http://schemas.microsoft.com/office/powerpoint/2010/main" val="373610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3462">
                  <a:solidFill>
                    <a:schemeClr val="bg1"/>
                  </a:solidFill>
                  <a:prstDash val="solid"/>
                </a:ln>
                <a:solidFill>
                  <a:schemeClr val="accent2">
                    <a:lumMod val="50000"/>
                  </a:schemeClr>
                </a:solidFill>
                <a:effectLst>
                  <a:outerShdw dist="38100" dir="2700000" algn="bl" rotWithShape="0">
                    <a:schemeClr val="accent5"/>
                  </a:outerShdw>
                </a:effectLst>
              </a:rPr>
              <a:t>DECEPTIVE AMBASSADORS</a:t>
            </a:r>
          </a:p>
        </p:txBody>
      </p:sp>
      <p:sp>
        <p:nvSpPr>
          <p:cNvPr id="4" name="Slide Number Placeholder 3"/>
          <p:cNvSpPr>
            <a:spLocks noGrp="1"/>
          </p:cNvSpPr>
          <p:nvPr>
            <p:ph type="sldNum" sz="quarter" idx="5"/>
          </p:nvPr>
        </p:nvSpPr>
        <p:spPr/>
        <p:txBody>
          <a:bodyPr/>
          <a:lstStyle/>
          <a:p>
            <a:fld id="{0B568815-3971-480C-B8D3-661AACCC5363}" type="slidenum">
              <a:rPr lang="en-FJ" smtClean="0"/>
              <a:t>10</a:t>
            </a:fld>
            <a:endParaRPr lang="en-FJ"/>
          </a:p>
        </p:txBody>
      </p:sp>
    </p:spTree>
    <p:extLst>
      <p:ext uri="{BB962C8B-B14F-4D97-AF65-F5344CB8AC3E}">
        <p14:creationId xmlns:p14="http://schemas.microsoft.com/office/powerpoint/2010/main" val="122714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01/11/2025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01/11/2025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01/11/2025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01/11/2025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01/11/2025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01/11/2025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01/11/2025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01/11/2025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01/11/2025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01/11/2025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01/11/2025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01/11/2025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1.jpeg"/><Relationship Id="rId5" Type="http://schemas.openxmlformats.org/officeDocument/2006/relationships/diagramData" Target="../diagrams/data1.xml"/><Relationship Id="rId10" Type="http://schemas.openxmlformats.org/officeDocument/2006/relationships/image" Target="../media/image20.jpeg"/><Relationship Id="rId4" Type="http://schemas.openxmlformats.org/officeDocument/2006/relationships/image" Target="../media/image19.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1.jpeg"/><Relationship Id="rId7" Type="http://schemas.openxmlformats.org/officeDocument/2006/relationships/diagramColors" Target="../diagrams/colors2.xml"/><Relationship Id="rId12"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33.jpeg"/><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116754" y="4814310"/>
            <a:ext cx="5625863" cy="150810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600" b="1" dirty="0">
                <a:ln/>
                <a:solidFill>
                  <a:srgbClr val="FF0000"/>
                </a:solidFill>
              </a:rPr>
              <a:t>KURABUI ENA LOLOMA SOLI WALE</a:t>
            </a: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338554"/>
          </a:xfrm>
          <a:prstGeom prst="rect">
            <a:avLst/>
          </a:prstGeom>
          <a:noFill/>
        </p:spPr>
        <p:txBody>
          <a:bodyPr wrap="square" rtlCol="0">
            <a:spAutoFit/>
          </a:bodyPr>
          <a:lstStyle/>
          <a:p>
            <a:pPr algn="ctr"/>
            <a:r>
              <a:rPr lang="en" sz="1600" b="1" dirty="0">
                <a:solidFill>
                  <a:schemeClr val="bg1"/>
                </a:solidFill>
                <a:effectLst>
                  <a:outerShdw blurRad="38100" dist="38100" dir="2700000" algn="tl">
                    <a:srgbClr val="000000">
                      <a:alpha val="43137"/>
                    </a:srgbClr>
                  </a:outerShdw>
                </a:effectLst>
              </a:rPr>
              <a:t>LesonI 2, Okotova 11, 2025</a:t>
            </a: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bg1"/>
                  </a:solidFill>
                  <a:prstDash val="solid"/>
                </a:ln>
                <a:solidFill>
                  <a:schemeClr val="accent2">
                    <a:lumMod val="50000"/>
                  </a:schemeClr>
                </a:solidFill>
                <a:effectLst>
                  <a:outerShdw dist="38100" dir="2700000" algn="bl" rotWithShape="0">
                    <a:schemeClr val="accent5"/>
                  </a:outerShdw>
                </a:effectLst>
              </a:rPr>
              <a:t>YAMATA VEIVAKACALAI</a:t>
            </a: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5B7966"/>
                </a:solidFill>
                <a:latin typeface="Comic Sans MS" panose="030F0702030302020204" pitchFamily="66" charset="0"/>
              </a:rPr>
              <a:t>“A ratou sa lako kivei Josua ki nai tikotiko mai Kilikali, a ratou sa kaya vua, vei ira talega na Isireli, Keitou sa lako mai na vanua vakayawa; ia oqo dou ia na veiyalayalati kei keitou</a:t>
            </a:r>
            <a:r>
              <a:rPr lang="en-US" b="1" dirty="0">
                <a:solidFill>
                  <a:srgbClr val="5B7966"/>
                </a:solidFill>
                <a:latin typeface="Comic Sans MS" panose="030F0702030302020204" pitchFamily="66" charset="0"/>
              </a:rPr>
              <a:t>’ </a:t>
            </a:r>
            <a:r>
              <a:rPr lang="en" b="1" dirty="0">
                <a:solidFill>
                  <a:srgbClr val="5B7966"/>
                </a:solidFill>
                <a:latin typeface="Comic Sans MS" panose="030F0702030302020204" pitchFamily="66" charset="0"/>
              </a:rPr>
              <a:t>” </a:t>
            </a:r>
            <a:r>
              <a:rPr lang="en" sz="1400" b="1" dirty="0">
                <a:solidFill>
                  <a:srgbClr val="5B7966"/>
                </a:solidFill>
                <a:latin typeface="Comic Sans MS" panose="030F0702030302020204" pitchFamily="66" charset="0"/>
              </a:rPr>
              <a:t>(Josua 9:6)</a:t>
            </a: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368628"/>
            <a:ext cx="12025313" cy="400110"/>
          </a:xfrm>
          <a:prstGeom prst="rect">
            <a:avLst/>
          </a:prstGeom>
          <a:noFill/>
        </p:spPr>
        <p:txBody>
          <a:bodyPr wrap="square" rtlCol="0">
            <a:spAutoFit/>
          </a:bodyPr>
          <a:lstStyle/>
          <a:p>
            <a:pPr>
              <a:spcBef>
                <a:spcPts val="600"/>
              </a:spcBef>
            </a:pPr>
            <a:r>
              <a:rPr lang="en" sz="2000" b="1" dirty="0"/>
              <a:t>Raica na veika era tautauvata kei na veika era duidui kina na Kipioni kei Reapi:</a:t>
            </a:r>
          </a:p>
        </p:txBody>
      </p:sp>
      <p:sp>
        <p:nvSpPr>
          <p:cNvPr id="7" name="CuadroTexto 6">
            <a:extLst>
              <a:ext uri="{FF2B5EF4-FFF2-40B4-BE49-F238E27FC236}">
                <a16:creationId xmlns:a16="http://schemas.microsoft.com/office/drawing/2014/main" id="{3B922641-56E9-AFFB-13F6-A7B74C891150}"/>
              </a:ext>
            </a:extLst>
          </p:cNvPr>
          <p:cNvSpPr txBox="1"/>
          <p:nvPr/>
        </p:nvSpPr>
        <p:spPr>
          <a:xfrm>
            <a:off x="4067174" y="4031873"/>
            <a:ext cx="8124825" cy="1323439"/>
          </a:xfrm>
          <a:prstGeom prst="rect">
            <a:avLst/>
          </a:prstGeom>
          <a:noFill/>
        </p:spPr>
        <p:txBody>
          <a:bodyPr wrap="square" rtlCol="0">
            <a:spAutoFit/>
          </a:bodyPr>
          <a:lstStyle/>
          <a:p>
            <a:pPr>
              <a:spcBef>
                <a:spcPts val="600"/>
              </a:spcBef>
            </a:pPr>
            <a:r>
              <a:rPr lang="en" sz="2000" b="1" dirty="0"/>
              <a:t>O Reapi e lasu ena tiki ni gauna ga ka vakabulai rau na yamata. Ia ko ira na Kipioni, ena nakita lo me ra lasu ka kena </a:t>
            </a:r>
            <a:r>
              <a:rPr lang="en-US" sz="2000" b="1" dirty="0"/>
              <a:t>I</a:t>
            </a:r>
            <a:r>
              <a:rPr lang="en" sz="2000" b="1" dirty="0"/>
              <a:t> naki me veivakacalai, ni ra cakacaka vakailawaki (Vakatekivu 3:1a). Kena </a:t>
            </a:r>
            <a:r>
              <a:rPr lang="en-US" sz="2000" b="1" dirty="0"/>
              <a:t>I</a:t>
            </a:r>
            <a:r>
              <a:rPr lang="en" sz="2000" b="1" dirty="0"/>
              <a:t> kuri, o ira na turaga ni Isireli era leqa ni sega ni bosea vata kei na Kalou (Jos. 9:14).</a:t>
            </a:r>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413" y="1807496"/>
            <a:ext cx="3880899" cy="4620118"/>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3" y="5355312"/>
            <a:ext cx="3357357" cy="1323439"/>
          </a:xfrm>
          <a:prstGeom prst="rect">
            <a:avLst/>
          </a:prstGeom>
          <a:noFill/>
        </p:spPr>
        <p:txBody>
          <a:bodyPr wrap="square">
            <a:spAutoFit/>
          </a:bodyPr>
          <a:lstStyle/>
          <a:p>
            <a:r>
              <a:rPr lang="en" sz="2000" b="1" dirty="0"/>
              <a:t>E biuti ena </a:t>
            </a:r>
            <a:r>
              <a:rPr lang="en-US" sz="2000" b="1" dirty="0"/>
              <a:t>I</a:t>
            </a:r>
            <a:r>
              <a:rPr lang="en" sz="2000" b="1" dirty="0"/>
              <a:t> tikotiko leqa: vakarusai Kipioni se maroroya na bubului (Josua 9:18).</a:t>
            </a:r>
            <a:endParaRPr lang="es-ES" sz="2000" dirty="0"/>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3462300256"/>
              </p:ext>
            </p:extLst>
          </p:nvPr>
        </p:nvGraphicFramePr>
        <p:xfrm>
          <a:off x="4067175" y="1837313"/>
          <a:ext cx="7962900"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54300">
                  <a:extLst>
                    <a:ext uri="{9D8B030D-6E8A-4147-A177-3AD203B41FA5}">
                      <a16:colId xmlns:a16="http://schemas.microsoft.com/office/drawing/2014/main" val="2865947940"/>
                    </a:ext>
                  </a:extLst>
                </a:gridCol>
                <a:gridCol w="2654300">
                  <a:extLst>
                    <a:ext uri="{9D8B030D-6E8A-4147-A177-3AD203B41FA5}">
                      <a16:colId xmlns:a16="http://schemas.microsoft.com/office/drawing/2014/main" val="3391155745"/>
                    </a:ext>
                  </a:extLst>
                </a:gridCol>
                <a:gridCol w="2654300">
                  <a:extLst>
                    <a:ext uri="{9D8B030D-6E8A-4147-A177-3AD203B41FA5}">
                      <a16:colId xmlns:a16="http://schemas.microsoft.com/office/drawing/2014/main" val="2872670868"/>
                    </a:ext>
                  </a:extLst>
                </a:gridCol>
              </a:tblGrid>
              <a:tr h="192334">
                <a:tc>
                  <a:txBody>
                    <a:bodyPr/>
                    <a:lstStyle/>
                    <a:p>
                      <a:r>
                        <a:rPr lang="es-ES" b="1" dirty="0" err="1">
                          <a:solidFill>
                            <a:schemeClr val="accent3">
                              <a:lumMod val="75000"/>
                            </a:schemeClr>
                          </a:solidFill>
                          <a:effectLst>
                            <a:outerShdw blurRad="38100" dist="38100" dir="2700000" algn="tl">
                              <a:srgbClr val="000000">
                                <a:alpha val="43137"/>
                              </a:srgbClr>
                            </a:outerShdw>
                          </a:effectLst>
                        </a:rPr>
                        <a:t>Faith</a:t>
                      </a:r>
                      <a:r>
                        <a:rPr lang="es-ES" b="1" dirty="0">
                          <a:solidFill>
                            <a:schemeClr val="accent3">
                              <a:lumMod val="75000"/>
                            </a:schemeClr>
                          </a:solidFill>
                          <a:effectLst>
                            <a:outerShdw blurRad="38100" dist="38100" dir="2700000" algn="tl">
                              <a:srgbClr val="000000">
                                <a:alpha val="43137"/>
                              </a:srgbClr>
                            </a:outerShdw>
                          </a:effectLst>
                        </a:rPr>
                        <a:t> </a:t>
                      </a:r>
                      <a:r>
                        <a:rPr lang="es-ES" b="1" dirty="0" err="1">
                          <a:solidFill>
                            <a:schemeClr val="accent3">
                              <a:lumMod val="75000"/>
                            </a:schemeClr>
                          </a:solidFill>
                          <a:effectLst>
                            <a:outerShdw blurRad="38100" dist="38100" dir="2700000" algn="tl">
                              <a:srgbClr val="000000">
                                <a:alpha val="43137"/>
                              </a:srgbClr>
                            </a:outerShdw>
                          </a:effectLst>
                        </a:rPr>
                        <a:t>Elements</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r>
                        <a:rPr lang="en" b="1" dirty="0">
                          <a:solidFill>
                            <a:schemeClr val="accent3">
                              <a:lumMod val="75000"/>
                            </a:schemeClr>
                          </a:solidFill>
                          <a:effectLst>
                            <a:outerShdw blurRad="38100" dist="38100" dir="2700000" algn="tl">
                              <a:srgbClr val="000000">
                                <a:alpha val="43137"/>
                              </a:srgbClr>
                            </a:outerShdw>
                          </a:effectLst>
                        </a:rPr>
                        <a:t>Reapi</a:t>
                      </a:r>
                    </a:p>
                  </a:txBody>
                  <a:tcPr>
                    <a:solidFill>
                      <a:schemeClr val="accent5">
                        <a:lumMod val="75000"/>
                      </a:schemeClr>
                    </a:solidFill>
                  </a:tcPr>
                </a:tc>
                <a:tc>
                  <a:txBody>
                    <a:bodyPr/>
                    <a:lstStyle/>
                    <a:p>
                      <a:r>
                        <a:rPr lang="en" b="1" dirty="0">
                          <a:solidFill>
                            <a:schemeClr val="accent3">
                              <a:lumMod val="75000"/>
                            </a:schemeClr>
                          </a:solidFill>
                          <a:effectLst>
                            <a:outerShdw blurRad="38100" dist="38100" dir="2700000" algn="tl">
                              <a:srgbClr val="000000">
                                <a:alpha val="43137"/>
                              </a:srgbClr>
                            </a:outerShdw>
                          </a:effectLst>
                        </a:rPr>
                        <a:t>Kipioni</a:t>
                      </a:r>
                    </a:p>
                  </a:txBody>
                  <a:tcPr>
                    <a:solidFill>
                      <a:schemeClr val="accent5">
                        <a:lumMod val="75000"/>
                      </a:schemeClr>
                    </a:solidFill>
                  </a:tcPr>
                </a:tc>
                <a:extLst>
                  <a:ext uri="{0D108BD9-81ED-4DB2-BD59-A6C34878D82A}">
                    <a16:rowId xmlns:a16="http://schemas.microsoft.com/office/drawing/2014/main" val="1244288614"/>
                  </a:ext>
                </a:extLst>
              </a:tr>
              <a:tr h="192334">
                <a:tc>
                  <a:txBody>
                    <a:bodyPr/>
                    <a:lstStyle/>
                    <a:p>
                      <a:r>
                        <a:rPr lang="es-ES" b="1" dirty="0">
                          <a:solidFill>
                            <a:schemeClr val="tx1"/>
                          </a:solidFill>
                          <a:effectLst/>
                        </a:rPr>
                        <a:t>Basis</a:t>
                      </a:r>
                      <a:endParaRPr lang="en" b="1" dirty="0">
                        <a:solidFill>
                          <a:schemeClr val="tx1"/>
                        </a:solidFill>
                        <a:effectLst/>
                      </a:endParaRPr>
                    </a:p>
                  </a:txBody>
                  <a:tcPr>
                    <a:solidFill>
                      <a:srgbClr val="FFAC33"/>
                    </a:solidFill>
                  </a:tcPr>
                </a:tc>
                <a:tc>
                  <a:txBody>
                    <a:bodyPr/>
                    <a:lstStyle/>
                    <a:p>
                      <a:r>
                        <a:rPr lang="es-ES" b="1" dirty="0" err="1"/>
                        <a:t>Rogoca</a:t>
                      </a:r>
                      <a:r>
                        <a:rPr lang="en" b="1" dirty="0"/>
                        <a:t> (2:10)</a:t>
                      </a:r>
                    </a:p>
                  </a:txBody>
                  <a:tcPr/>
                </a:tc>
                <a:tc>
                  <a:txBody>
                    <a:bodyPr/>
                    <a:lstStyle/>
                    <a:p>
                      <a:r>
                        <a:rPr lang="es-ES" b="1" dirty="0" err="1"/>
                        <a:t>Rogoca</a:t>
                      </a:r>
                      <a:r>
                        <a:rPr lang="en" b="1" dirty="0"/>
                        <a:t> (9:3)</a:t>
                      </a:r>
                    </a:p>
                  </a:txBody>
                  <a:tcPr/>
                </a:tc>
                <a:extLst>
                  <a:ext uri="{0D108BD9-81ED-4DB2-BD59-A6C34878D82A}">
                    <a16:rowId xmlns:a16="http://schemas.microsoft.com/office/drawing/2014/main" val="3747630110"/>
                  </a:ext>
                </a:extLst>
              </a:tr>
              <a:tr h="192334">
                <a:tc>
                  <a:txBody>
                    <a:bodyPr/>
                    <a:lstStyle/>
                    <a:p>
                      <a:r>
                        <a:rPr lang="es-ES" b="1" dirty="0" err="1">
                          <a:solidFill>
                            <a:schemeClr val="tx1"/>
                          </a:solidFill>
                          <a:effectLst/>
                        </a:rPr>
                        <a:t>Means</a:t>
                      </a:r>
                      <a:endParaRPr lang="en" b="1" dirty="0">
                        <a:solidFill>
                          <a:schemeClr val="tx1"/>
                        </a:solidFill>
                        <a:effectLst/>
                      </a:endParaRPr>
                    </a:p>
                  </a:txBody>
                  <a:tcPr>
                    <a:solidFill>
                      <a:srgbClr val="FFC46D"/>
                    </a:solidFill>
                  </a:tcPr>
                </a:tc>
                <a:tc>
                  <a:txBody>
                    <a:bodyPr/>
                    <a:lstStyle/>
                    <a:p>
                      <a:r>
                        <a:rPr lang="en" b="1" dirty="0"/>
                        <a:t>Lasu (2:4-5)</a:t>
                      </a:r>
                    </a:p>
                  </a:txBody>
                  <a:tcPr/>
                </a:tc>
                <a:tc>
                  <a:txBody>
                    <a:bodyPr/>
                    <a:lstStyle/>
                    <a:p>
                      <a:r>
                        <a:rPr lang="en" b="1" dirty="0"/>
                        <a:t>Lasu (9:4)</a:t>
                      </a:r>
                    </a:p>
                  </a:txBody>
                  <a:tcPr/>
                </a:tc>
                <a:extLst>
                  <a:ext uri="{0D108BD9-81ED-4DB2-BD59-A6C34878D82A}">
                    <a16:rowId xmlns:a16="http://schemas.microsoft.com/office/drawing/2014/main" val="2812598517"/>
                  </a:ext>
                </a:extLst>
              </a:tr>
              <a:tr h="192334">
                <a:tc>
                  <a:txBody>
                    <a:bodyPr/>
                    <a:lstStyle/>
                    <a:p>
                      <a:r>
                        <a:rPr lang="es-ES" b="1" dirty="0" err="1">
                          <a:solidFill>
                            <a:schemeClr val="tx1"/>
                          </a:solidFill>
                          <a:effectLst/>
                        </a:rPr>
                        <a:t>Goal</a:t>
                      </a:r>
                      <a:endParaRPr lang="en" b="1" dirty="0">
                        <a:solidFill>
                          <a:schemeClr val="tx1"/>
                        </a:solidFill>
                        <a:effectLst/>
                      </a:endParaRPr>
                    </a:p>
                  </a:txBody>
                  <a:tcPr>
                    <a:solidFill>
                      <a:srgbClr val="FFAC33"/>
                    </a:solidFill>
                  </a:tcPr>
                </a:tc>
                <a:tc>
                  <a:txBody>
                    <a:bodyPr/>
                    <a:lstStyle/>
                    <a:p>
                      <a:r>
                        <a:rPr lang="es-ES" b="1" dirty="0"/>
                        <a:t>Me </a:t>
                      </a:r>
                      <a:r>
                        <a:rPr lang="es-ES" b="1" dirty="0" err="1"/>
                        <a:t>vakabulai</a:t>
                      </a:r>
                      <a:r>
                        <a:rPr lang="en" b="1" dirty="0"/>
                        <a:t> (2:13)</a:t>
                      </a:r>
                    </a:p>
                  </a:txBody>
                  <a:tcPr/>
                </a:tc>
                <a:tc>
                  <a:txBody>
                    <a:bodyPr/>
                    <a:lstStyle/>
                    <a:p>
                      <a:r>
                        <a:rPr lang="es-ES" b="1" dirty="0"/>
                        <a:t>Me </a:t>
                      </a:r>
                      <a:r>
                        <a:rPr lang="es-ES" b="1" dirty="0" err="1"/>
                        <a:t>vakabulai</a:t>
                      </a:r>
                      <a:r>
                        <a:rPr lang="en" b="1" dirty="0"/>
                        <a:t> (9:24)</a:t>
                      </a:r>
                    </a:p>
                  </a:txBody>
                  <a:tcPr/>
                </a:tc>
                <a:extLst>
                  <a:ext uri="{0D108BD9-81ED-4DB2-BD59-A6C34878D82A}">
                    <a16:rowId xmlns:a16="http://schemas.microsoft.com/office/drawing/2014/main" val="186212303"/>
                  </a:ext>
                </a:extLst>
              </a:tr>
              <a:tr h="192334">
                <a:tc>
                  <a:txBody>
                    <a:bodyPr/>
                    <a:lstStyle/>
                    <a:p>
                      <a:r>
                        <a:rPr lang="en" b="1" dirty="0">
                          <a:solidFill>
                            <a:schemeClr val="tx1"/>
                          </a:solidFill>
                          <a:effectLst/>
                        </a:rPr>
                        <a:t>Immediate Results</a:t>
                      </a:r>
                    </a:p>
                  </a:txBody>
                  <a:tcPr>
                    <a:solidFill>
                      <a:srgbClr val="FFC46D"/>
                    </a:solidFill>
                  </a:tcPr>
                </a:tc>
                <a:tc>
                  <a:txBody>
                    <a:bodyPr/>
                    <a:lstStyle/>
                    <a:p>
                      <a:r>
                        <a:rPr lang="es-ES" b="1" dirty="0" err="1"/>
                        <a:t>Vakabulai</a:t>
                      </a:r>
                      <a:r>
                        <a:rPr lang="en" b="1" dirty="0"/>
                        <a:t> (6:23)</a:t>
                      </a:r>
                    </a:p>
                  </a:txBody>
                  <a:tcPr/>
                </a:tc>
                <a:tc>
                  <a:txBody>
                    <a:bodyPr/>
                    <a:lstStyle/>
                    <a:p>
                      <a:r>
                        <a:rPr lang="es-ES" b="1" dirty="0" err="1"/>
                        <a:t>Vakabulai</a:t>
                      </a:r>
                      <a:r>
                        <a:rPr lang="en" b="1" dirty="0"/>
                        <a:t> (9:26)</a:t>
                      </a:r>
                    </a:p>
                  </a:txBody>
                  <a:tcPr/>
                </a:tc>
                <a:extLst>
                  <a:ext uri="{0D108BD9-81ED-4DB2-BD59-A6C34878D82A}">
                    <a16:rowId xmlns:a16="http://schemas.microsoft.com/office/drawing/2014/main" val="2378325556"/>
                  </a:ext>
                </a:extLst>
              </a:tr>
              <a:tr h="192334">
                <a:tc>
                  <a:txBody>
                    <a:bodyPr/>
                    <a:lstStyle/>
                    <a:p>
                      <a:r>
                        <a:rPr lang="en" b="1" dirty="0">
                          <a:solidFill>
                            <a:schemeClr val="tx1"/>
                          </a:solidFill>
                          <a:effectLst/>
                        </a:rPr>
                        <a:t>Long-term Results</a:t>
                      </a:r>
                    </a:p>
                  </a:txBody>
                  <a:tcPr>
                    <a:solidFill>
                      <a:srgbClr val="FFAC33"/>
                    </a:solidFill>
                  </a:tcPr>
                </a:tc>
                <a:tc>
                  <a:txBody>
                    <a:bodyPr/>
                    <a:lstStyle/>
                    <a:p>
                      <a:r>
                        <a:rPr lang="en" b="1" dirty="0">
                          <a:solidFill>
                            <a:srgbClr val="C00000"/>
                          </a:solidFill>
                        </a:rPr>
                        <a:t>Lewenivanua (6:25)</a:t>
                      </a:r>
                    </a:p>
                  </a:txBody>
                  <a:tcPr/>
                </a:tc>
                <a:tc>
                  <a:txBody>
                    <a:bodyPr/>
                    <a:lstStyle/>
                    <a:p>
                      <a:r>
                        <a:rPr lang="en" b="1" dirty="0">
                          <a:solidFill>
                            <a:srgbClr val="C00000"/>
                          </a:solidFill>
                        </a:rPr>
                        <a:t>Bobula (9:27)</a:t>
                      </a:r>
                    </a:p>
                  </a:txBody>
                  <a:tcPr/>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4FA050-EF2E-5824-B3AE-7A030C2BD297}"/>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a:r>
              <a:rPr lang="en"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rPr>
              <a:t>VEIVAKALOUGATATAKI KEI NA VEICUDRUVI</a:t>
            </a: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1325225"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“Dou sa qai cudruvi, ka sega ni mudu vei kemudou na bobula, dou na dauta buka ka dautaki wai ki na vale ni noqu Kalou”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(Josua 9:23)</a:t>
            </a:r>
          </a:p>
        </p:txBody>
      </p:sp>
      <p:sp>
        <p:nvSpPr>
          <p:cNvPr id="5" name="CuadroTexto 4">
            <a:extLst>
              <a:ext uri="{FF2B5EF4-FFF2-40B4-BE49-F238E27FC236}">
                <a16:creationId xmlns:a16="http://schemas.microsoft.com/office/drawing/2014/main" id="{B6E3DA68-18EC-1E6B-6365-9A6B4472BC97}"/>
              </a:ext>
            </a:extLst>
          </p:cNvPr>
          <p:cNvSpPr txBox="1"/>
          <p:nvPr/>
        </p:nvSpPr>
        <p:spPr>
          <a:xfrm>
            <a:off x="166466" y="1300640"/>
            <a:ext cx="5962652" cy="1631216"/>
          </a:xfrm>
          <a:prstGeom prst="rect">
            <a:avLst/>
          </a:prstGeom>
          <a:noFill/>
          <a:effectLst/>
        </p:spPr>
        <p:txBody>
          <a:bodyPr wrap="square" rtlCol="0">
            <a:spAutoFit/>
          </a:bodyPr>
          <a:lstStyle/>
          <a:p>
            <a:pPr>
              <a:spcBef>
                <a:spcPts val="600"/>
              </a:spcBef>
            </a:pPr>
            <a:r>
              <a:rPr lang="en" sz="2000" b="1" dirty="0">
                <a:effectLst/>
              </a:rPr>
              <a:t>Ke vakabulai ira na Kipioni, e sa na beca e dua na </a:t>
            </a:r>
            <a:r>
              <a:rPr lang="en-US" sz="2000" b="1" dirty="0">
                <a:effectLst/>
              </a:rPr>
              <a:t>I</a:t>
            </a:r>
            <a:r>
              <a:rPr lang="en" sz="2000" b="1" dirty="0">
                <a:effectLst/>
              </a:rPr>
              <a:t> vakaro ka vakadodonu mai vua na Kalou (Vrua. 7:1-2). Na voroki ni vosa bubului ka vakayacori vei ira e okati me </a:t>
            </a:r>
            <a:r>
              <a:rPr lang="en-US" sz="2000" b="1" dirty="0">
                <a:effectLst/>
              </a:rPr>
              <a:t>I</a:t>
            </a:r>
            <a:r>
              <a:rPr lang="en" sz="2000" b="1" dirty="0">
                <a:effectLst/>
              </a:rPr>
              <a:t> valavala ca (Jos. 9:19; Same 15:4b). E wali vakacava na leqa oqo?</a:t>
            </a: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504E705-7361-D3EB-09CD-194F49D831F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40332" y="1076391"/>
            <a:ext cx="6176992"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99582" y="4516170"/>
            <a:ext cx="5929535" cy="2246769"/>
          </a:xfrm>
          <a:prstGeom prst="rect">
            <a:avLst/>
          </a:prstGeom>
          <a:noFill/>
        </p:spPr>
        <p:txBody>
          <a:bodyPr wrap="square">
            <a:spAutoFit/>
          </a:bodyPr>
          <a:lstStyle/>
          <a:p>
            <a:pPr>
              <a:spcBef>
                <a:spcPts val="600"/>
              </a:spcBef>
            </a:pPr>
            <a:r>
              <a:rPr lang="en" sz="2000" b="1" dirty="0">
                <a:effectLst/>
              </a:rPr>
              <a:t>Kena </a:t>
            </a:r>
            <a:r>
              <a:rPr lang="en-US" sz="2000" b="1" dirty="0">
                <a:effectLst/>
              </a:rPr>
              <a:t>I</a:t>
            </a:r>
            <a:r>
              <a:rPr lang="en" sz="2000" b="1" dirty="0">
                <a:effectLst/>
              </a:rPr>
              <a:t> kuri, ni ra sa dautaki wai ka dautabuka ena vale ni Kalou sa kauti ira me ra veitaratara kina e veigauna kei na Kalou. Ena loloma ni Kalou, sa yaco na veicudruvi me veivakalougatataki.  “Au sa sega ni vinakata me mate na tamata ca, au vinakata ga me lesu mai na tamata ca mai na nona </a:t>
            </a:r>
            <a:r>
              <a:rPr lang="en-US" sz="2000" b="1" dirty="0">
                <a:effectLst/>
              </a:rPr>
              <a:t>I</a:t>
            </a:r>
            <a:r>
              <a:rPr lang="en" sz="2000" b="1" dirty="0">
                <a:effectLst/>
              </a:rPr>
              <a:t> tovo, ka me bula” (Isikeli 33:11).</a:t>
            </a:r>
          </a:p>
        </p:txBody>
      </p:sp>
      <p:sp>
        <p:nvSpPr>
          <p:cNvPr id="10" name="CuadroTexto 9">
            <a:extLst>
              <a:ext uri="{FF2B5EF4-FFF2-40B4-BE49-F238E27FC236}">
                <a16:creationId xmlns:a16="http://schemas.microsoft.com/office/drawing/2014/main" id="{6C853886-C814-93E6-854E-2615B486A9C4}"/>
              </a:ext>
            </a:extLst>
          </p:cNvPr>
          <p:cNvSpPr txBox="1"/>
          <p:nvPr/>
        </p:nvSpPr>
        <p:spPr>
          <a:xfrm>
            <a:off x="166467" y="2877743"/>
            <a:ext cx="5929534" cy="1631216"/>
          </a:xfrm>
          <a:prstGeom prst="rect">
            <a:avLst/>
          </a:prstGeom>
          <a:noFill/>
        </p:spPr>
        <p:txBody>
          <a:bodyPr wrap="square">
            <a:spAutoFit/>
          </a:bodyPr>
          <a:lstStyle/>
          <a:p>
            <a:pPr>
              <a:spcBef>
                <a:spcPts val="600"/>
              </a:spcBef>
            </a:pPr>
            <a:r>
              <a:rPr lang="en" sz="2000" b="1" dirty="0">
                <a:effectLst/>
              </a:rPr>
              <a:t>E vakavotaki na nodra bula, ia era sa cudruvi ga (Josh. 9:20-23). Era sa cudruvi me bobula ena veitabayabaki. Oqo na kaoqo sa kauti ira vakavoleka mai ki vei ira na tamata ni Kalou, o ira sega ni veitawasei rawa kaya (Niemaia 7:6, 25).</a:t>
            </a: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stretch>
            <a:fillRect/>
          </a:stretch>
        </a:blipFill>
        <a:effectLst/>
      </p:bgPr>
    </p:bg>
    <p:spTree>
      <p:nvGrpSpPr>
        <p:cNvPr id="1" name="">
          <a:extLst>
            <a:ext uri="{FF2B5EF4-FFF2-40B4-BE49-F238E27FC236}">
              <a16:creationId xmlns:a16="http://schemas.microsoft.com/office/drawing/2014/main" id="{1B67CFA8-5F52-F26D-3CAA-49E42B0B8C0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4365C65-0462-4396-A779-C9568B876286}"/>
              </a:ext>
            </a:extLst>
          </p:cNvPr>
          <p:cNvSpPr txBox="1"/>
          <p:nvPr/>
        </p:nvSpPr>
        <p:spPr>
          <a:xfrm>
            <a:off x="2365513" y="1306764"/>
            <a:ext cx="9193695" cy="3416320"/>
          </a:xfrm>
          <a:prstGeom prst="rect">
            <a:avLst/>
          </a:prstGeom>
          <a:noFill/>
        </p:spPr>
        <p:txBody>
          <a:bodyPr wrap="square">
            <a:spAutoFit/>
          </a:bodyPr>
          <a:lstStyle/>
          <a:p>
            <a:pPr>
              <a:spcBef>
                <a:spcPts val="600"/>
              </a:spcBef>
            </a:pPr>
            <a:r>
              <a:rPr lang="en" sz="2400" b="1" dirty="0">
                <a:latin typeface="Constantia" panose="02030602050306030303" pitchFamily="18" charset="0"/>
              </a:rPr>
              <a:t>“O ira na livei Isireli me ra na tawana na vanua taucoko sa lesia oti vei ira na Kalou. O ira na veimatanitu ka cata na me lotu se qarava na Kalou dina era sa na vakasavi tani. Ia sa </a:t>
            </a:r>
            <a:r>
              <a:rPr lang="en-US" sz="2400" b="1" dirty="0">
                <a:latin typeface="Constantia" panose="02030602050306030303" pitchFamily="18" charset="0"/>
              </a:rPr>
              <a:t>I</a:t>
            </a:r>
            <a:r>
              <a:rPr lang="en" sz="2400" b="1" dirty="0">
                <a:latin typeface="Constantia" panose="02030602050306030303" pitchFamily="18" charset="0"/>
              </a:rPr>
              <a:t> naki ga ni Kalou ni sa vakatakilai na nona </a:t>
            </a:r>
            <a:r>
              <a:rPr lang="en-US" sz="2400" b="1" dirty="0">
                <a:latin typeface="Constantia" panose="02030602050306030303" pitchFamily="18" charset="0"/>
              </a:rPr>
              <a:t>I</a:t>
            </a:r>
            <a:r>
              <a:rPr lang="en" sz="2400" b="1" dirty="0">
                <a:latin typeface="Constantia" panose="02030602050306030303" pitchFamily="18" charset="0"/>
              </a:rPr>
              <a:t> tovo mai vei isireli, era sa na maelele mai na tamata kivua. Ki vuravura taucoko, na veisureti ni kosipelisa na vakatetei yani. […] O ira kece, ka vakataki Reapi na yalewa ni Kenani, kei Ruci na yalewa ni Moapi, era sa vukitani mai na qaravi matakau ki na qarava na Kalou dina</a:t>
            </a:r>
            <a:r>
              <a:rPr lang="en-US" sz="2400" b="1" dirty="0">
                <a:latin typeface="Constantia" panose="02030602050306030303" pitchFamily="18" charset="0"/>
              </a:rPr>
              <a:t>, era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duavata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tamata</a:t>
            </a:r>
            <a:r>
              <a:rPr lang="en-US" sz="2400" b="1" dirty="0">
                <a:latin typeface="Constantia" panose="02030602050306030303" pitchFamily="18" charset="0"/>
              </a:rPr>
              <a:t> </a:t>
            </a:r>
            <a:r>
              <a:rPr lang="en-US" sz="2400" b="1" dirty="0" err="1">
                <a:latin typeface="Constantia" panose="02030602050306030303" pitchFamily="18" charset="0"/>
              </a:rPr>
              <a:t>digitaki</a:t>
            </a:r>
            <a:r>
              <a:rPr lang="en-US" sz="2400" b="1" dirty="0">
                <a:latin typeface="Constantia" panose="02030602050306030303" pitchFamily="18" charset="0"/>
              </a:rPr>
              <a:t>.</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F594984D-BEC9-E17A-D9DC-79B9B8BA342D}"/>
              </a:ext>
            </a:extLst>
          </p:cNvPr>
          <p:cNvSpPr txBox="1"/>
          <p:nvPr/>
        </p:nvSpPr>
        <p:spPr>
          <a:xfrm>
            <a:off x="5280517" y="5657022"/>
            <a:ext cx="3523016" cy="338554"/>
          </a:xfrm>
          <a:prstGeom prst="rect">
            <a:avLst/>
          </a:prstGeom>
          <a:noFill/>
        </p:spPr>
        <p:txBody>
          <a:bodyPr wrap="none" rtlCol="0">
            <a:spAutoFit/>
          </a:bodyPr>
          <a:lstStyle/>
          <a:p>
            <a:pPr algn="ctr"/>
            <a:r>
              <a:rPr lang="en" sz="1600" b="1" dirty="0"/>
              <a:t>EGW (</a:t>
            </a:r>
            <a:r>
              <a:rPr lang="fr-FR" sz="1600" b="1" dirty="0"/>
              <a:t>Christ’s Object Lessons, p. 290</a:t>
            </a:r>
            <a:r>
              <a:rPr lang="en" sz="1600" b="1" dirty="0"/>
              <a:t>)</a:t>
            </a:r>
          </a:p>
        </p:txBody>
      </p:sp>
    </p:spTree>
    <p:extLst>
      <p:ext uri="{BB962C8B-B14F-4D97-AF65-F5344CB8AC3E}">
        <p14:creationId xmlns:p14="http://schemas.microsoft.com/office/powerpoint/2010/main" val="184330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695168"/>
            <a:ext cx="5463228" cy="5232202"/>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“Ni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sa</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vakabauta</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sa</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sega kina ni rusa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vata</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kei</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ira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sa</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sega ni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vakabauta</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ko</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Reapi</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na</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yalewa</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dautagane</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ni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sa</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kauti</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rau</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ena</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veivakacegui</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erau</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sa</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yamata</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Iperiu</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11:31)</a:t>
            </a:r>
          </a:p>
        </p:txBody>
      </p:sp>
    </p:spTree>
    <p:extLst>
      <p:ext uri="{BB962C8B-B14F-4D97-AF65-F5344CB8AC3E}">
        <p14:creationId xmlns:p14="http://schemas.microsoft.com/office/powerpoint/2010/main" val="4046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057900" cy="3400931"/>
          </a:xfrm>
          <a:prstGeom prst="rect">
            <a:avLst/>
          </a:prstGeom>
          <a:noFill/>
        </p:spPr>
        <p:txBody>
          <a:bodyPr wrap="square" rtlCol="0">
            <a:spAutoFit/>
          </a:bodyPr>
          <a:lstStyle/>
          <a:p>
            <a:pPr>
              <a:spcBef>
                <a:spcPts val="600"/>
              </a:spcBef>
            </a:pPr>
            <a:r>
              <a:rPr lang="en" sz="2000" b="1" dirty="0">
                <a:solidFill>
                  <a:schemeClr val="bg1"/>
                </a:solidFill>
                <a:highlight>
                  <a:srgbClr val="4C873A"/>
                </a:highlight>
              </a:rPr>
              <a:t> Lolomasavu ki vei ira na ni Isireli (Josua 2:1, 22-24):</a:t>
            </a:r>
          </a:p>
          <a:p>
            <a:pPr lvl="1">
              <a:spcBef>
                <a:spcPts val="600"/>
              </a:spcBef>
            </a:pPr>
            <a:r>
              <a:rPr lang="en" sz="2000" b="1" dirty="0"/>
              <a:t>Soli e dua tale na gauna</a:t>
            </a:r>
          </a:p>
          <a:p>
            <a:pPr>
              <a:spcBef>
                <a:spcPts val="1800"/>
              </a:spcBef>
            </a:pPr>
            <a:r>
              <a:rPr lang="en" sz="2000" b="1" dirty="0">
                <a:solidFill>
                  <a:schemeClr val="bg1"/>
                </a:solidFill>
                <a:effectLst>
                  <a:outerShdw blurRad="38100" dist="38100" dir="2700000" algn="tl">
                    <a:srgbClr val="000000">
                      <a:alpha val="43137"/>
                    </a:srgbClr>
                  </a:outerShdw>
                </a:effectLst>
                <a:highlight>
                  <a:srgbClr val="9A486F"/>
                </a:highlight>
              </a:rPr>
              <a:t> Lomani ko Reapi (Josua 2:2-21):</a:t>
            </a:r>
          </a:p>
          <a:p>
            <a:pPr lvl="1">
              <a:spcBef>
                <a:spcPts val="600"/>
              </a:spcBef>
            </a:pPr>
            <a:r>
              <a:rPr lang="en" sz="2000" b="1" dirty="0"/>
              <a:t>Vakabauta vaka na sore ni mosita</a:t>
            </a:r>
          </a:p>
          <a:p>
            <a:pPr lvl="1">
              <a:spcBef>
                <a:spcPts val="600"/>
              </a:spcBef>
            </a:pPr>
            <a:r>
              <a:rPr lang="en" sz="2000" b="1" dirty="0"/>
              <a:t>Vakatetei ki vei Reapi na veiyalayalati</a:t>
            </a:r>
          </a:p>
          <a:p>
            <a:pPr>
              <a:spcBef>
                <a:spcPts val="1800"/>
              </a:spcBef>
            </a:pPr>
            <a:r>
              <a:rPr lang="en" sz="2000" b="1" dirty="0">
                <a:solidFill>
                  <a:schemeClr val="bg1"/>
                </a:solidFill>
                <a:effectLst>
                  <a:outerShdw blurRad="38100" dist="38100" dir="2700000" algn="tl">
                    <a:srgbClr val="000000">
                      <a:alpha val="43137"/>
                    </a:srgbClr>
                  </a:outerShdw>
                </a:effectLst>
                <a:highlight>
                  <a:srgbClr val="41608A"/>
                </a:highlight>
              </a:rPr>
              <a:t> Lomani ko ira na Kipioni (Josua 9):</a:t>
            </a:r>
          </a:p>
          <a:p>
            <a:pPr lvl="1">
              <a:spcBef>
                <a:spcPts val="600"/>
              </a:spcBef>
            </a:pPr>
            <a:r>
              <a:rPr lang="en" sz="2000" b="1" dirty="0"/>
              <a:t>Yamata veivakacalai</a:t>
            </a:r>
          </a:p>
          <a:p>
            <a:pPr lvl="1">
              <a:spcBef>
                <a:spcPts val="600"/>
              </a:spcBef>
            </a:pPr>
            <a:r>
              <a:rPr lang="en" sz="2000" b="1" dirty="0"/>
              <a:t>Veivakalougatataki kei na veicudruvi</a:t>
            </a:r>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176859"/>
            <a:ext cx="5833977" cy="1323439"/>
          </a:xfrm>
          <a:prstGeom prst="rect">
            <a:avLst/>
          </a:prstGeom>
          <a:noFill/>
        </p:spPr>
        <p:txBody>
          <a:bodyPr wrap="square" rtlCol="0">
            <a:spAutoFit/>
          </a:bodyPr>
          <a:lstStyle/>
          <a:p>
            <a:pPr>
              <a:spcBef>
                <a:spcPts val="600"/>
              </a:spcBef>
            </a:pPr>
            <a:r>
              <a:rPr lang="en" sz="2000" b="1" dirty="0">
                <a:solidFill>
                  <a:schemeClr val="bg1"/>
                </a:solidFill>
                <a:effectLst>
                  <a:glow rad="127000">
                    <a:srgbClr val="D02C20"/>
                  </a:glow>
                </a:effectLst>
              </a:rPr>
              <a:t>Ko ira na kai Kenani era sa kalawaca na </a:t>
            </a:r>
            <a:r>
              <a:rPr lang="en-US" sz="2000" b="1" dirty="0">
                <a:solidFill>
                  <a:schemeClr val="bg1"/>
                </a:solidFill>
                <a:effectLst>
                  <a:glow rad="127000">
                    <a:srgbClr val="D02C20"/>
                  </a:glow>
                </a:effectLst>
              </a:rPr>
              <a:t>I</a:t>
            </a:r>
            <a:r>
              <a:rPr lang="en" sz="2000" b="1" dirty="0">
                <a:solidFill>
                  <a:schemeClr val="bg1"/>
                </a:solidFill>
                <a:effectLst>
                  <a:glow rad="127000">
                    <a:srgbClr val="D02C20"/>
                  </a:glow>
                </a:effectLst>
              </a:rPr>
              <a:t> yalayala ni lolomasavu. Oya na vuna, sa soli kina na </a:t>
            </a:r>
            <a:r>
              <a:rPr lang="en-US" sz="2000" b="1" dirty="0">
                <a:solidFill>
                  <a:schemeClr val="bg1"/>
                </a:solidFill>
                <a:effectLst>
                  <a:glow rad="127000">
                    <a:srgbClr val="D02C20"/>
                  </a:glow>
                </a:effectLst>
              </a:rPr>
              <a:t>I</a:t>
            </a:r>
            <a:r>
              <a:rPr lang="en" sz="2000" b="1" dirty="0">
                <a:solidFill>
                  <a:schemeClr val="bg1"/>
                </a:solidFill>
                <a:effectLst>
                  <a:glow rad="127000">
                    <a:srgbClr val="D02C20"/>
                  </a:glow>
                </a:effectLst>
              </a:rPr>
              <a:t> vakaro kivei Isireli: lako, vakamatea taucoko, taura na ka era taukena.</a:t>
            </a: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6033409"/>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819307"/>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414329"/>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727537"/>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5106621"/>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606647"/>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3131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568314"/>
            <a:ext cx="5874168" cy="1631216"/>
          </a:xfrm>
          <a:prstGeom prst="rect">
            <a:avLst/>
          </a:prstGeom>
          <a:noFill/>
        </p:spPr>
        <p:txBody>
          <a:bodyPr wrap="square">
            <a:spAutoFit/>
          </a:bodyPr>
          <a:lstStyle/>
          <a:p>
            <a:pPr>
              <a:spcBef>
                <a:spcPts val="600"/>
              </a:spcBef>
            </a:pPr>
            <a:r>
              <a:rPr lang="en" sz="2000" b="1" dirty="0">
                <a:solidFill>
                  <a:schemeClr val="bg1"/>
                </a:solidFill>
                <a:effectLst>
                  <a:glow rad="127000">
                    <a:srgbClr val="D02C20"/>
                  </a:glow>
                </a:effectLst>
              </a:rPr>
              <a:t>Ia e tiko ena lomai Kenani eso ka ra se sega ni kalawaca na </a:t>
            </a:r>
            <a:r>
              <a:rPr lang="en-US" sz="2000" b="1" dirty="0">
                <a:solidFill>
                  <a:schemeClr val="bg1"/>
                </a:solidFill>
                <a:effectLst>
                  <a:glow rad="127000">
                    <a:srgbClr val="D02C20"/>
                  </a:glow>
                </a:effectLst>
              </a:rPr>
              <a:t>I</a:t>
            </a:r>
            <a:r>
              <a:rPr lang="en" sz="2000" b="1" dirty="0">
                <a:solidFill>
                  <a:schemeClr val="bg1"/>
                </a:solidFill>
                <a:effectLst>
                  <a:glow rad="127000">
                    <a:srgbClr val="D02C20"/>
                  </a:glow>
                </a:effectLst>
              </a:rPr>
              <a:t> yalayala oqo. O ira kece ka lomasoli me ciqoma na loloma e vinakata tiko na Kalou me vakatetea yani vei ira era vakabulai mai na veivakarusai.</a:t>
            </a: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509648" y="210612"/>
            <a:ext cx="5790610" cy="4524315"/>
          </a:xfrm>
          <a:prstGeom prst="rect">
            <a:avLst/>
          </a:prstGeom>
          <a:noFill/>
        </p:spPr>
        <p:txBody>
          <a:bodyPr wrap="square">
            <a:spAutoFit/>
          </a:bodyPr>
          <a:lstStyle/>
          <a:p>
            <a:pPr algn="ctr"/>
            <a:r>
              <a:rPr lang="en" sz="6000" b="1" dirty="0">
                <a:ln w="13462">
                  <a:solidFill>
                    <a:schemeClr val="bg1"/>
                  </a:solidFill>
                  <a:prstDash val="solid"/>
                </a:ln>
                <a:solidFill>
                  <a:srgbClr val="135222"/>
                </a:solidFill>
                <a:effectLst>
                  <a:outerShdw dist="38100" dir="2700000" algn="bl" rotWithShape="0">
                    <a:schemeClr val="accent2">
                      <a:lumMod val="75000"/>
                    </a:schemeClr>
                  </a:outerShdw>
                </a:effectLst>
              </a:rPr>
              <a:t>LOLOMASAVU KI VEI IRA NA TAMATA NA ISIRELI</a:t>
            </a:r>
          </a:p>
          <a:p>
            <a:pPr algn="ctr"/>
            <a:r>
              <a:rPr lang="en" sz="4800" b="1" dirty="0">
                <a:ln w="13462">
                  <a:solidFill>
                    <a:schemeClr val="bg1"/>
                  </a:solidFill>
                  <a:prstDash val="solid"/>
                </a:ln>
                <a:solidFill>
                  <a:srgbClr val="135222"/>
                </a:solidFill>
                <a:effectLst>
                  <a:outerShdw dist="38100" dir="2700000" algn="bl" rotWithShape="0">
                    <a:schemeClr val="accent2">
                      <a:lumMod val="75000"/>
                    </a:schemeClr>
                  </a:outerShdw>
                </a:effectLst>
              </a:rPr>
              <a:t>(JOSUA 2:1, 23-24)</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38100"/>
            <a:ext cx="12192000"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SOLI E DUA TALE NA GAUNA</a:t>
            </a: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646331"/>
          </a:xfrm>
          <a:prstGeom prst="rect">
            <a:avLst/>
          </a:prstGeom>
          <a:noFill/>
        </p:spPr>
        <p:txBody>
          <a:bodyPr wrap="square">
            <a:spAutoFit/>
          </a:bodyPr>
          <a:lstStyle/>
          <a:p>
            <a:pPr algn="ctr"/>
            <a:r>
              <a:rPr lang="en"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“Ia ko Josua na luvei Nuni, sa tala e rua na tamata mai S</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i</a:t>
            </a:r>
            <a:r>
              <a:rPr lang="en"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timi, me rau yamata lo na vanua, ka sa kaya, Drau laki raica na vanua kei Jeriko.</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(Josua 2:1a</a:t>
            </a:r>
            <a:r>
              <a:rPr lang="en-US"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endPar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270486"/>
            <a:ext cx="6858000" cy="1015663"/>
          </a:xfrm>
          <a:prstGeom prst="rect">
            <a:avLst/>
          </a:prstGeom>
          <a:noFill/>
        </p:spPr>
        <p:txBody>
          <a:bodyPr wrap="square" rtlCol="0">
            <a:spAutoFit/>
          </a:bodyPr>
          <a:lstStyle/>
          <a:p>
            <a:pPr>
              <a:spcBef>
                <a:spcPts val="600"/>
              </a:spcBef>
            </a:pPr>
            <a:r>
              <a:rPr lang="en" sz="2000" b="1" dirty="0"/>
              <a:t>Ena gauna e talai ira kina na yamata ki Kenani ko Mosese, era bese na tamata ni curuma na vanua. Ni oti e 40 na yabaki, era talai tale na yamata, ka sa veisau na lomadra.</a:t>
            </a:r>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1461204109"/>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26765"/>
            <a:ext cx="6858000" cy="1015663"/>
          </a:xfrm>
          <a:prstGeom prst="rect">
            <a:avLst/>
          </a:prstGeom>
          <a:noFill/>
        </p:spPr>
        <p:txBody>
          <a:bodyPr wrap="square" rtlCol="0">
            <a:spAutoFit/>
          </a:bodyPr>
          <a:lstStyle/>
          <a:p>
            <a:pPr>
              <a:spcBef>
                <a:spcPts val="600"/>
              </a:spcBef>
            </a:pPr>
            <a:r>
              <a:rPr lang="en" sz="2000" b="1" dirty="0"/>
              <a:t>E dina ni ra vakadrukai vakaca na </a:t>
            </a:r>
            <a:r>
              <a:rPr lang="en-US" sz="2000" b="1" dirty="0"/>
              <a:t>I</a:t>
            </a:r>
            <a:r>
              <a:rPr lang="en" sz="2000" b="1" dirty="0"/>
              <a:t> tabatamata vou ena veitemaki nei Pelami, na Kalou sa solia ki vei ira e dua tale  na gauna (T/Lekutu. 25:1-3, 31:16; Josua 2:1).</a:t>
            </a:r>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842428"/>
            <a:ext cx="6857999" cy="1015663"/>
          </a:xfrm>
          <a:prstGeom prst="rect">
            <a:avLst/>
          </a:prstGeom>
          <a:noFill/>
        </p:spPr>
        <p:txBody>
          <a:bodyPr wrap="square">
            <a:spAutoFit/>
          </a:bodyPr>
          <a:lstStyle/>
          <a:p>
            <a:pPr>
              <a:spcBef>
                <a:spcPts val="600"/>
              </a:spcBef>
            </a:pPr>
            <a:r>
              <a:rPr lang="en" sz="2000" b="1" dirty="0"/>
              <a:t>E sega na </a:t>
            </a:r>
            <a:r>
              <a:rPr lang="en-US" sz="2000" b="1" dirty="0"/>
              <a:t>I</a:t>
            </a:r>
            <a:r>
              <a:rPr lang="en" sz="2000" b="1" dirty="0"/>
              <a:t> soso vaini na gauna qo, sega na vua ni qele. Sa dua ga na </a:t>
            </a:r>
            <a:r>
              <a:rPr lang="en-US" sz="2000" b="1" dirty="0"/>
              <a:t>I</a:t>
            </a:r>
            <a:r>
              <a:rPr lang="en" sz="2000" b="1" dirty="0"/>
              <a:t> tukutuku ni vakabauta (baleti Reapi) ka vakaya -loqaqataki Isireli me lako ka taukena na Vanua Yalataki.</a:t>
            </a:r>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672277"/>
            <a:ext cx="5790610" cy="2677656"/>
          </a:xfrm>
          <a:prstGeom prst="rect">
            <a:avLst/>
          </a:prstGeom>
          <a:noFill/>
        </p:spPr>
        <p:txBody>
          <a:bodyPr wrap="square">
            <a:spAutoFit/>
          </a:bodyPr>
          <a:lstStyle/>
          <a:p>
            <a:pPr algn="ctr"/>
            <a:r>
              <a:rPr lang="en" sz="6000" b="1" dirty="0">
                <a:ln w="13462">
                  <a:solidFill>
                    <a:schemeClr val="bg1"/>
                  </a:solidFill>
                  <a:prstDash val="solid"/>
                </a:ln>
                <a:solidFill>
                  <a:srgbClr val="7E0C7E"/>
                </a:solidFill>
                <a:effectLst>
                  <a:outerShdw dist="38100" dir="2700000" algn="bl" rotWithShape="0">
                    <a:schemeClr val="accent4"/>
                  </a:outerShdw>
                </a:effectLst>
              </a:rPr>
              <a:t>LOMANI KO REAPI</a:t>
            </a:r>
          </a:p>
          <a:p>
            <a:pPr algn="ctr"/>
            <a:r>
              <a:rPr lang="en" sz="4800" b="1" dirty="0">
                <a:ln w="13462">
                  <a:solidFill>
                    <a:schemeClr val="bg1"/>
                  </a:solidFill>
                  <a:prstDash val="solid"/>
                </a:ln>
                <a:solidFill>
                  <a:srgbClr val="7E0C7E"/>
                </a:solidFill>
                <a:effectLst>
                  <a:outerShdw dist="38100" dir="2700000" algn="bl" rotWithShape="0">
                    <a:schemeClr val="accent4"/>
                  </a:outerShdw>
                </a:effectLst>
              </a:rPr>
              <a:t>(JOSUA 2:2-21)</a:t>
            </a: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B0252F3-A242-0ABD-63D5-324B25D906C4}"/>
              </a:ext>
            </a:extLst>
          </p:cNvPr>
          <p:cNvSpPr txBox="1"/>
          <p:nvPr/>
        </p:nvSpPr>
        <p:spPr>
          <a:xfrm>
            <a:off x="0" y="-104775"/>
            <a:ext cx="12192000" cy="769441"/>
          </a:xfrm>
          <a:prstGeom prst="rect">
            <a:avLst/>
          </a:prstGeom>
          <a:noFill/>
        </p:spPr>
        <p:txBody>
          <a:bodyPr wrap="square">
            <a:spAutoFit/>
          </a:bodyPr>
          <a:lstStyle/>
          <a:p>
            <a:pPr algn="ctr"/>
            <a:r>
              <a:rPr lang="en" sz="4400" b="1" dirty="0">
                <a:ln w="13462">
                  <a:solidFill>
                    <a:schemeClr val="bg1"/>
                  </a:solidFill>
                  <a:prstDash val="solid"/>
                </a:ln>
                <a:solidFill>
                  <a:srgbClr val="993300"/>
                </a:solidFill>
                <a:effectLst>
                  <a:outerShdw dist="50800" dir="2700000" algn="bl" rotWithShape="0">
                    <a:srgbClr val="AEA505"/>
                  </a:outerShdw>
                </a:effectLst>
              </a:rPr>
              <a:t>VAKABAUTA E VAKA NA SORE NI MOSITA</a:t>
            </a:r>
          </a:p>
        </p:txBody>
      </p:sp>
      <p:sp>
        <p:nvSpPr>
          <p:cNvPr id="5" name="CuadroTexto 4">
            <a:extLst>
              <a:ext uri="{FF2B5EF4-FFF2-40B4-BE49-F238E27FC236}">
                <a16:creationId xmlns:a16="http://schemas.microsoft.com/office/drawing/2014/main" id="{D0698F0F-0F78-207E-1CC6-B47DACB08184}"/>
              </a:ext>
            </a:extLst>
          </p:cNvPr>
          <p:cNvSpPr txBox="1"/>
          <p:nvPr/>
        </p:nvSpPr>
        <p:spPr>
          <a:xfrm>
            <a:off x="1030778" y="514647"/>
            <a:ext cx="9692639"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en-US" b="1" dirty="0">
                <a:solidFill>
                  <a:schemeClr val="accent6">
                    <a:lumMod val="50000"/>
                  </a:schemeClr>
                </a:solidFill>
                <a:latin typeface="Comic Sans MS" panose="030F0702030302020204" pitchFamily="66" charset="0"/>
              </a:rPr>
              <a:t>Ni</a:t>
            </a:r>
            <a:r>
              <a:rPr lang="en" b="1" dirty="0">
                <a:solidFill>
                  <a:schemeClr val="accent6">
                    <a:lumMod val="50000"/>
                  </a:schemeClr>
                </a:solidFill>
                <a:latin typeface="Comic Sans MS" panose="030F0702030302020204" pitchFamily="66" charset="0"/>
              </a:rPr>
              <a:t> </a:t>
            </a:r>
            <a:r>
              <a:rPr lang="en-US" b="1" dirty="0">
                <a:solidFill>
                  <a:schemeClr val="accent6">
                    <a:lumMod val="50000"/>
                  </a:schemeClr>
                </a:solidFill>
                <a:latin typeface="Comic Sans MS" panose="030F0702030302020204" pitchFamily="66" charset="0"/>
              </a:rPr>
              <a:t>Sa</a:t>
            </a:r>
            <a:r>
              <a:rPr lang="en" b="1" dirty="0">
                <a:solidFill>
                  <a:schemeClr val="accent6">
                    <a:lumMod val="50000"/>
                  </a:schemeClr>
                </a:solidFill>
                <a:latin typeface="Comic Sans MS" panose="030F0702030302020204" pitchFamily="66" charset="0"/>
              </a:rPr>
              <a:t> vakabauta sa sega kina ni usa vata kei ira sa sega ni vakabauta ko Reapi, na yalewa dautagane ni sa kauti rau ena veivakacegui erau sa yamata” </a:t>
            </a:r>
            <a:r>
              <a:rPr lang="en" sz="1400" b="1" dirty="0">
                <a:solidFill>
                  <a:schemeClr val="accent6">
                    <a:lumMod val="50000"/>
                  </a:schemeClr>
                </a:solidFill>
                <a:latin typeface="Comic Sans MS" panose="030F0702030302020204" pitchFamily="66" charset="0"/>
              </a:rPr>
              <a:t>(Iperiu 11:31)</a:t>
            </a: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7057" y="1148969"/>
            <a:ext cx="7289556" cy="400110"/>
          </a:xfrm>
          <a:prstGeom prst="rect">
            <a:avLst/>
          </a:prstGeom>
          <a:noFill/>
        </p:spPr>
        <p:txBody>
          <a:bodyPr wrap="square" rtlCol="0">
            <a:spAutoFit/>
          </a:bodyPr>
          <a:lstStyle/>
          <a:p>
            <a:pPr>
              <a:spcBef>
                <a:spcPts val="600"/>
              </a:spcBef>
            </a:pPr>
            <a:r>
              <a:rPr lang="en" sz="2000" b="1" dirty="0"/>
              <a:t>E yavutaki ena cava na vakabauta nei Reapi (Josua 2:9-11)?</a:t>
            </a:r>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4872" y="6087192"/>
            <a:ext cx="7404943" cy="707886"/>
          </a:xfrm>
          <a:prstGeom prst="rect">
            <a:avLst/>
          </a:prstGeom>
          <a:noFill/>
        </p:spPr>
        <p:txBody>
          <a:bodyPr wrap="square">
            <a:spAutoFit/>
          </a:bodyPr>
          <a:lstStyle/>
          <a:p>
            <a:pPr>
              <a:spcBef>
                <a:spcPts val="600"/>
              </a:spcBef>
            </a:pPr>
            <a:r>
              <a:rPr lang="en" sz="2000" b="1" dirty="0"/>
              <a:t>Reapi e </a:t>
            </a:r>
            <a:r>
              <a:rPr lang="en-US" sz="2000" b="1" dirty="0"/>
              <a:t>I</a:t>
            </a:r>
            <a:r>
              <a:rPr lang="en" sz="2000" b="1" dirty="0"/>
              <a:t> vakaraitaki ni veika ena vakayacora e dua ga na lewe </a:t>
            </a:r>
            <a:r>
              <a:rPr lang="en-US" sz="2000" b="1" dirty="0"/>
              <a:t>I</a:t>
            </a:r>
            <a:r>
              <a:rPr lang="en" sz="2000" b="1" dirty="0"/>
              <a:t> Jeriko ka sa sorovaki oti na nona bula vua na Kalou.</a:t>
            </a:r>
          </a:p>
        </p:txBody>
      </p:sp>
      <p:sp>
        <p:nvSpPr>
          <p:cNvPr id="8" name="CuadroTexto 7">
            <a:extLst>
              <a:ext uri="{FF2B5EF4-FFF2-40B4-BE49-F238E27FC236}">
                <a16:creationId xmlns:a16="http://schemas.microsoft.com/office/drawing/2014/main" id="{01916AC3-E58E-58AB-6A8E-6AAAD96B7713}"/>
              </a:ext>
            </a:extLst>
          </p:cNvPr>
          <p:cNvSpPr txBox="1"/>
          <p:nvPr/>
        </p:nvSpPr>
        <p:spPr>
          <a:xfrm>
            <a:off x="4787058" y="4814934"/>
            <a:ext cx="7404942" cy="1323439"/>
          </a:xfrm>
          <a:prstGeom prst="rect">
            <a:avLst/>
          </a:prstGeom>
          <a:noFill/>
        </p:spPr>
        <p:txBody>
          <a:bodyPr wrap="square">
            <a:spAutoFit/>
          </a:bodyPr>
          <a:lstStyle/>
          <a:p>
            <a:pPr>
              <a:spcBef>
                <a:spcPts val="600"/>
              </a:spcBef>
            </a:pPr>
            <a:r>
              <a:rPr lang="en" sz="2000" b="1" dirty="0"/>
              <a:t>E vakacaucautaki koya na </a:t>
            </a:r>
            <a:r>
              <a:rPr lang="en-US" sz="2000" b="1" dirty="0"/>
              <a:t>I</a:t>
            </a:r>
            <a:r>
              <a:rPr lang="en" sz="2000" b="1" dirty="0"/>
              <a:t> Vola Tabu ena nona vakatulewa; ena veika e kila me baleta na </a:t>
            </a:r>
            <a:r>
              <a:rPr lang="en-US" sz="2000" b="1" dirty="0"/>
              <a:t>I</a:t>
            </a:r>
            <a:r>
              <a:rPr lang="en" sz="2000" b="1" dirty="0"/>
              <a:t> vakarau ni nona cakacaka na Kalou, kei na nona cakacakataka na veika e tukuna (James 2:25).</a:t>
            </a:r>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7056" y="3523668"/>
            <a:ext cx="7404940" cy="1323439"/>
          </a:xfrm>
          <a:prstGeom prst="rect">
            <a:avLst/>
          </a:prstGeom>
          <a:noFill/>
        </p:spPr>
        <p:txBody>
          <a:bodyPr wrap="square">
            <a:spAutoFit/>
          </a:bodyPr>
          <a:lstStyle/>
          <a:p>
            <a:pPr>
              <a:spcBef>
                <a:spcPts val="600"/>
              </a:spcBef>
            </a:pPr>
            <a:r>
              <a:rPr lang="en" sz="2000" b="1" dirty="0"/>
              <a:t>Na vakabauta lailai ka tu vua, e vakaraitaka ne kena se sega ni taucoko na nona kilaka me baleta na loma ni Kalou. E vakayacora na nona </a:t>
            </a:r>
            <a:r>
              <a:rPr lang="en-US" sz="2000" b="1" dirty="0"/>
              <a:t>I</a:t>
            </a:r>
            <a:r>
              <a:rPr lang="en" sz="2000" b="1" dirty="0"/>
              <a:t> gu taucoko me vakabulai koya kei na nona vuvale. Ena qai muri mai na kilaka. </a:t>
            </a:r>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9242" y="2876563"/>
            <a:ext cx="7402758" cy="707886"/>
          </a:xfrm>
          <a:prstGeom prst="rect">
            <a:avLst/>
          </a:prstGeom>
          <a:noFill/>
        </p:spPr>
        <p:txBody>
          <a:bodyPr wrap="square">
            <a:spAutoFit/>
          </a:bodyPr>
          <a:lstStyle/>
          <a:p>
            <a:pPr>
              <a:spcBef>
                <a:spcPts val="600"/>
              </a:spcBef>
            </a:pPr>
            <a:r>
              <a:rPr lang="en" sz="2000" b="1" dirty="0"/>
              <a:t>Kevaka e vakabauta na Kalou, na cava na vuna e lasu kina me vukei rau na yamata?</a:t>
            </a:r>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7056" y="1544260"/>
            <a:ext cx="7402759" cy="1323439"/>
          </a:xfrm>
          <a:prstGeom prst="rect">
            <a:avLst/>
          </a:prstGeom>
          <a:noFill/>
        </p:spPr>
        <p:txBody>
          <a:bodyPr wrap="square">
            <a:spAutoFit/>
          </a:bodyPr>
          <a:lstStyle/>
          <a:p>
            <a:pPr>
              <a:spcBef>
                <a:spcPts val="600"/>
              </a:spcBef>
            </a:pPr>
            <a:r>
              <a:rPr lang="en" sz="2000" b="1" dirty="0"/>
              <a:t>O na raica ni o Reapi e cavuta e vuqa na veika ka kilai levu vei ira na tamata, me vaka na takosovi ni wasa damudamu. Ia ni ra rerevaka e vuqa na nodra Kalou na Iperiu, e digitaka oReapi me vakarurugi e ruku ni tabana (Josua 2:12-13).</a:t>
            </a:r>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83127" y="0"/>
            <a:ext cx="12358255" cy="769441"/>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en" sz="4350" b="1" spc="300" dirty="0">
                <a:ln/>
                <a:solidFill>
                  <a:schemeClr val="accent4"/>
                </a:solidFill>
                <a:effectLst>
                  <a:outerShdw blurRad="38100" dist="25400" dir="2700000" algn="tl">
                    <a:srgbClr val="000000">
                      <a:alpha val="79000"/>
                    </a:srgbClr>
                  </a:outerShdw>
                </a:effectLst>
              </a:rPr>
              <a:t>VAKATETEI KI VEI REAPI NA VEIYALAYALATI</a:t>
            </a:r>
          </a:p>
        </p:txBody>
      </p:sp>
      <p:sp>
        <p:nvSpPr>
          <p:cNvPr id="4" name="CuadroTexto 3">
            <a:extLst>
              <a:ext uri="{FF2B5EF4-FFF2-40B4-BE49-F238E27FC236}">
                <a16:creationId xmlns:a16="http://schemas.microsoft.com/office/drawing/2014/main" id="{C6454C4F-5EFE-1446-F8D3-A8D3A9DDB56A}"/>
              </a:ext>
            </a:extLst>
          </p:cNvPr>
          <p:cNvSpPr txBox="1"/>
          <p:nvPr/>
        </p:nvSpPr>
        <p:spPr>
          <a:xfrm>
            <a:off x="152400" y="646858"/>
            <a:ext cx="7333623"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en-US" b="1" dirty="0" err="1">
                <a:solidFill>
                  <a:schemeClr val="accent5">
                    <a:lumMod val="50000"/>
                  </a:schemeClr>
                </a:solidFill>
                <a:latin typeface="Comic Sans MS" panose="030F0702030302020204" pitchFamily="66" charset="0"/>
              </a:rPr>
              <a:t>Ia</a:t>
            </a:r>
            <a:r>
              <a:rPr lang="en" b="1" dirty="0">
                <a:solidFill>
                  <a:schemeClr val="accent5">
                    <a:lumMod val="50000"/>
                  </a:schemeClr>
                </a:solidFill>
                <a:latin typeface="Comic Sans MS" panose="030F0702030302020204" pitchFamily="66" charset="0"/>
              </a:rPr>
              <a:t> ko ira yadua sa lako yani ki tautuba mai na nomu vale, ena baleti koya ga na nona mate, ia keirau na sega ni cala kina: ia ko ira yadua sa tiko kei iko e vale, ena baleti keirau na nona mate, kevaka sa tarai koya e dua na liga </a:t>
            </a:r>
            <a:r>
              <a:rPr lang="en-US" b="1" dirty="0">
                <a:solidFill>
                  <a:schemeClr val="accent5">
                    <a:lumMod val="50000"/>
                  </a:schemeClr>
                </a:solidFill>
                <a:latin typeface="Comic Sans MS" panose="030F0702030302020204" pitchFamily="66" charset="0"/>
              </a:rPr>
              <a:t>I</a:t>
            </a:r>
            <a:r>
              <a:rPr lang="en" b="1" dirty="0">
                <a:solidFill>
                  <a:schemeClr val="accent5">
                    <a:lumMod val="50000"/>
                  </a:schemeClr>
                </a:solidFill>
                <a:latin typeface="Comic Sans MS" panose="030F0702030302020204" pitchFamily="66" charset="0"/>
              </a:rPr>
              <a:t> keimami” </a:t>
            </a:r>
            <a:r>
              <a:rPr lang="en" sz="1400" b="1" dirty="0">
                <a:solidFill>
                  <a:schemeClr val="accent5">
                    <a:lumMod val="50000"/>
                  </a:schemeClr>
                </a:solidFill>
                <a:latin typeface="Comic Sans MS" panose="030F0702030302020204" pitchFamily="66" charset="0"/>
              </a:rPr>
              <a:t>(Josua 2:19)</a:t>
            </a:r>
          </a:p>
        </p:txBody>
      </p:sp>
      <p:sp>
        <p:nvSpPr>
          <p:cNvPr id="5" name="CuadroTexto 4">
            <a:extLst>
              <a:ext uri="{FF2B5EF4-FFF2-40B4-BE49-F238E27FC236}">
                <a16:creationId xmlns:a16="http://schemas.microsoft.com/office/drawing/2014/main" id="{FF6458DF-5BB9-802D-9557-064B8BDE9E99}"/>
              </a:ext>
            </a:extLst>
          </p:cNvPr>
          <p:cNvSpPr txBox="1"/>
          <p:nvPr/>
        </p:nvSpPr>
        <p:spPr>
          <a:xfrm>
            <a:off x="209915" y="1883581"/>
            <a:ext cx="7057293" cy="1015663"/>
          </a:xfrm>
          <a:prstGeom prst="rect">
            <a:avLst/>
          </a:prstGeom>
          <a:noFill/>
        </p:spPr>
        <p:txBody>
          <a:bodyPr wrap="square" rtlCol="0">
            <a:spAutoFit/>
          </a:bodyPr>
          <a:lstStyle/>
          <a:p>
            <a:pPr>
              <a:spcBef>
                <a:spcPts val="600"/>
              </a:spcBef>
            </a:pPr>
            <a:r>
              <a:rPr lang="en" sz="2000" b="1" dirty="0"/>
              <a:t>E sega ni veiletitaki rawa na </a:t>
            </a:r>
            <a:r>
              <a:rPr lang="en-US" sz="2000" b="1" dirty="0"/>
              <a:t>I</a:t>
            </a:r>
            <a:r>
              <a:rPr lang="en" sz="2000" b="1" dirty="0"/>
              <a:t> le nei Reapi; ena vuku niú a lomani [hesed] kemudrau, ka vakabulai kemudrau; mo drau vakabulai au kei ratou talega na wekaqu (Josua 2:12-13).</a:t>
            </a:r>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2529276584"/>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7648574" y="4563069"/>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9915" y="2931853"/>
            <a:ext cx="3184491"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512615" y="2995953"/>
            <a:ext cx="4307409" cy="1631216"/>
          </a:xfrm>
          <a:prstGeom prst="rect">
            <a:avLst/>
          </a:prstGeom>
          <a:noFill/>
        </p:spPr>
        <p:txBody>
          <a:bodyPr wrap="square">
            <a:spAutoFit/>
          </a:bodyPr>
          <a:lstStyle/>
          <a:p>
            <a:pPr>
              <a:spcBef>
                <a:spcPts val="600"/>
              </a:spcBef>
            </a:pPr>
            <a:r>
              <a:rPr lang="en" sz="2000" b="1" dirty="0"/>
              <a:t>E dina ni sega beka ni kila, ia ko Reapi sa sa kerei Isireli tiko me cakacaka vua me vaka sa cakacaka tiko na Kalou ki vei Isireli, oya ena yalololoma [</a:t>
            </a:r>
            <a:r>
              <a:rPr lang="en" sz="2000" b="1" i="1" dirty="0"/>
              <a:t>hesed</a:t>
            </a:r>
            <a:r>
              <a:rPr lang="en" sz="2000" b="1" dirty="0"/>
              <a:t>]  (Dt. 7:12).</a:t>
            </a:r>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42484" y="4840357"/>
            <a:ext cx="4063485" cy="1938992"/>
          </a:xfrm>
          <a:prstGeom prst="rect">
            <a:avLst/>
          </a:prstGeom>
          <a:noFill/>
        </p:spPr>
        <p:txBody>
          <a:bodyPr wrap="square">
            <a:spAutoFit/>
          </a:bodyPr>
          <a:lstStyle/>
          <a:p>
            <a:pPr>
              <a:spcBef>
                <a:spcPts val="600"/>
              </a:spcBef>
            </a:pPr>
            <a:r>
              <a:rPr lang="en" sz="2000" b="1" dirty="0"/>
              <a:t>Eratou kerea na yamata ki vei Reapi me cakava na ka vata era a cakava mai Ijipita me ra drovaka kina na matew. Ena gaunsala oqo, sa okati kina ko koya kei Isireli ena veiyalayalati ni Kalou.</a:t>
            </a:r>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7002" y="672277"/>
            <a:ext cx="5795902" cy="2677656"/>
          </a:xfrm>
          <a:prstGeom prst="rect">
            <a:avLst/>
          </a:prstGeom>
          <a:noFill/>
        </p:spPr>
        <p:txBody>
          <a:bodyPr wrap="square">
            <a:spAutoFit/>
          </a:bodyPr>
          <a:lstStyle/>
          <a:p>
            <a:pPr algn="ctr"/>
            <a:r>
              <a:rPr lang="en" sz="6000" b="1" dirty="0">
                <a:ln w="13462">
                  <a:solidFill>
                    <a:schemeClr val="bg1"/>
                  </a:solidFill>
                  <a:prstDash val="solid"/>
                </a:ln>
                <a:solidFill>
                  <a:srgbClr val="2D4C84"/>
                </a:solidFill>
                <a:effectLst>
                  <a:outerShdw dist="38100" dir="2700000" algn="bl" rotWithShape="0">
                    <a:srgbClr val="C00000"/>
                  </a:outerShdw>
                </a:effectLst>
              </a:rPr>
              <a:t>LOMANI KO IRA NA KIPIONI</a:t>
            </a:r>
          </a:p>
          <a:p>
            <a:pPr algn="ctr"/>
            <a:r>
              <a:rPr lang="en" sz="4800" b="1" dirty="0">
                <a:ln w="13462">
                  <a:solidFill>
                    <a:schemeClr val="bg1"/>
                  </a:solidFill>
                  <a:prstDash val="solid"/>
                </a:ln>
                <a:solidFill>
                  <a:srgbClr val="2D4C84"/>
                </a:solidFill>
                <a:effectLst>
                  <a:outerShdw dist="38100" dir="2700000" algn="bl" rotWithShape="0">
                    <a:srgbClr val="C00000"/>
                  </a:outerShdw>
                </a:effectLst>
              </a:rPr>
              <a:t>(JOSUA 9)</a:t>
            </a: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983</TotalTime>
  <Words>1646</Words>
  <Application>Microsoft Office PowerPoint</Application>
  <PresentationFormat>Panorámica</PresentationFormat>
  <Paragraphs>103</Paragraphs>
  <Slides>12</Slides>
  <Notes>11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Aptos Display</vt:lpstr>
      <vt:lpstr>Calibri</vt:lpstr>
      <vt:lpstr>Aptos</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2025-09-18T09:24:05Z</dcterms:created>
  <dcterms:modified xsi:type="dcterms:W3CDTF">2025-11-01T18:29:47Z</dcterms:modified>
</cp:coreProperties>
</file>