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27" autoAdjust="0"/>
  </p:normalViewPr>
  <p:slideViewPr>
    <p:cSldViewPr snapToGrid="0">
      <p:cViewPr varScale="1">
        <p:scale>
          <a:sx n="30" d="100"/>
          <a:sy n="30" d="100"/>
        </p:scale>
        <p:origin x="78" y="12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en" sz="1800" b="1" dirty="0">
              <a:effectLst>
                <a:outerShdw blurRad="38100" dist="38100" dir="2700000" algn="tl">
                  <a:srgbClr val="000000">
                    <a:alpha val="43137"/>
                  </a:srgbClr>
                </a:outerShdw>
              </a:effectLst>
            </a:rPr>
            <a:t>Sa kacivaki na veivaqaqai ka lokuci  me vakayacori ena siga ka tarava (Josh.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en" sz="1800" b="1" dirty="0">
              <a:effectLst>
                <a:outerShdw blurRad="38100" dist="38100" dir="2700000" algn="tl">
                  <a:srgbClr val="000000">
                    <a:alpha val="43137"/>
                  </a:srgbClr>
                </a:outerShdw>
              </a:effectLst>
            </a:rPr>
            <a:t>Sa cavuti na mataqali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Juta (Josua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en" sz="1800" b="1" dirty="0">
              <a:effectLst>
                <a:outerShdw blurRad="38100" dist="38100" dir="2700000" algn="tl">
                  <a:srgbClr val="000000">
                    <a:alpha val="43137"/>
                  </a:srgbClr>
                </a:outerShdw>
              </a:effectLst>
            </a:rPr>
            <a:t>Sa cavuti na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tokatoka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Sira (Josua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en" sz="1800" b="1" dirty="0">
              <a:effectLst>
                <a:outerShdw blurRad="38100" dist="38100" dir="2700000" algn="tl">
                  <a:srgbClr val="000000">
                    <a:alpha val="43137"/>
                  </a:srgbClr>
                </a:outerShdw>
              </a:effectLst>
            </a:rPr>
            <a:t>Sa cavuti na vuvale </a:t>
          </a:r>
          <a:r>
            <a:rPr lang="en-GB" sz="1800" b="1" dirty="0">
              <a:effectLst>
                <a:outerShdw blurRad="38100" dist="38100" dir="2700000" algn="tl">
                  <a:srgbClr val="000000">
                    <a:alpha val="43137"/>
                  </a:srgbClr>
                </a:outerShdw>
              </a:effectLst>
            </a:rPr>
            <a:t>I</a:t>
          </a:r>
          <a:r>
            <a:rPr lang="en" sz="1800" b="1" dirty="0">
              <a:effectLst>
                <a:outerShdw blurRad="38100" dist="38100" dir="2700000" algn="tl">
                  <a:srgbClr val="000000">
                    <a:alpha val="43137"/>
                  </a:srgbClr>
                </a:outerShdw>
              </a:effectLst>
            </a:rPr>
            <a:t> Sapiti (Josua 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n" sz="1800" b="1" dirty="0">
              <a:effectLst>
                <a:outerShdw blurRad="38100" dist="38100" dir="2700000" algn="tl">
                  <a:srgbClr val="000000">
                    <a:alpha val="43137"/>
                  </a:srgbClr>
                </a:outerShdw>
              </a:effectLst>
            </a:rPr>
            <a:t>Sa cavuti ko Ekani mai tamata yadua (Josua 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n" sz="1400" b="1" dirty="0"/>
            <a:t>Ekani e galu ga</a:t>
          </a:r>
          <a:endParaRPr lang="es-ES" sz="14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n" sz="1400" b="1" dirty="0"/>
            <a:t>Ekani e galu ga</a:t>
          </a:r>
          <a:endParaRPr lang="es-ES" sz="14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n" sz="1400" b="1" dirty="0"/>
            <a:t>Ekani e galu ga</a:t>
          </a:r>
          <a:endParaRPr lang="es-ES" sz="14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n" sz="1400" b="1" dirty="0"/>
            <a:t>Ekani e galu ga</a:t>
          </a:r>
          <a:endParaRPr lang="es-ES" sz="14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n" sz="1400" b="1" dirty="0"/>
            <a:t>Ekani e galu ga</a:t>
          </a:r>
          <a:endParaRPr lang="es-ES" sz="14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n" sz="2400" b="1" dirty="0">
              <a:effectLst>
                <a:outerShdw blurRad="38100" dist="38100" dir="2700000" algn="tl">
                  <a:srgbClr val="000000">
                    <a:alpha val="43137"/>
                  </a:srgbClr>
                </a:outerShdw>
              </a:effectLst>
            </a:rPr>
            <a:t>Reapi</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en" sz="1800" b="1" dirty="0"/>
            <a:t>Vunitaka na yamata e delavuvu ni vale</a:t>
          </a: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en" sz="1800" b="1" dirty="0"/>
            <a:t>Cakacaka vaka yaloloma vei Isireli</a:t>
          </a: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n" sz="2400" b="1" dirty="0">
              <a:solidFill>
                <a:schemeClr val="tx1"/>
              </a:solidFill>
              <a:effectLst/>
            </a:rPr>
            <a:t>Ekani</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en" sz="1800" b="1" dirty="0"/>
            <a:t>Vunia nai yau ena loma ni qele</a:t>
          </a: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en" sz="1800" b="1" dirty="0"/>
            <a:t>Kauta mai na leqa ki vei Isireli</a:t>
          </a: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en" sz="1800" b="1" dirty="0"/>
            <a:t>Rawata na qaqa baleta na nona vakabauta</a:t>
          </a: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en" sz="1800" b="1" dirty="0"/>
            <a:t>Vakavuna na druka nona cakacaka</a:t>
          </a: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en" sz="1800" b="1" dirty="0"/>
            <a:t>Cakava na veiyalaya -lati kei Isireli</a:t>
          </a: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en" sz="1800" b="1" dirty="0"/>
            <a:t>Voroka na veiyalayalati kei Isireli</a:t>
          </a: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en" sz="1800" b="1" dirty="0"/>
            <a:t>Vagalalataka nona bula kei nona vuvale</a:t>
          </a:r>
          <a:endParaRPr lang="es-ES" sz="18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en" sz="1800" b="1" dirty="0"/>
            <a:t>Mate vata kei na nona vuvale</a:t>
          </a: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 kacivaki na veivaqaqai ka lokuci  me vakayacori ena siga ka tarava (Josh. 7:14-15)</a:t>
          </a:r>
          <a:endParaRPr lang="es-ES" sz="18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Ekani e galu ga</a:t>
          </a:r>
          <a:endParaRPr lang="es-ES" sz="1400"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 cavuti na mataqali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Juta (Josua 7:16)</a:t>
          </a:r>
          <a:endParaRPr lang="es-ES" sz="1800" kern="1200" dirty="0">
            <a:effectLst>
              <a:outerShdw blurRad="38100" dist="38100" dir="2700000" algn="tl">
                <a:srgbClr val="000000">
                  <a:alpha val="43137"/>
                </a:srgbClr>
              </a:outerShdw>
            </a:effectLst>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Ekani e galu ga</a:t>
          </a:r>
          <a:endParaRPr lang="es-ES" sz="14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 cavuti na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tokatoka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Sira (Josua 7:17a)</a:t>
          </a:r>
          <a:endParaRPr lang="es-ES" sz="1800" kern="1200" dirty="0">
            <a:effectLst>
              <a:outerShdw blurRad="38100" dist="38100" dir="2700000" algn="tl">
                <a:srgbClr val="000000">
                  <a:alpha val="43137"/>
                </a:srgbClr>
              </a:outerShdw>
            </a:effectLst>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Ekani e galu ga</a:t>
          </a:r>
          <a:endParaRPr lang="es-ES" sz="14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 cavuti na vuvale </a:t>
          </a:r>
          <a:r>
            <a:rPr lang="en-GB" sz="1800" b="1" kern="1200" dirty="0">
              <a:effectLst>
                <a:outerShdw blurRad="38100" dist="38100" dir="2700000" algn="tl">
                  <a:srgbClr val="000000">
                    <a:alpha val="43137"/>
                  </a:srgbClr>
                </a:outerShdw>
              </a:effectLst>
            </a:rPr>
            <a:t>I</a:t>
          </a:r>
          <a:r>
            <a:rPr lang="en" sz="1800" b="1" kern="1200" dirty="0">
              <a:effectLst>
                <a:outerShdw blurRad="38100" dist="38100" dir="2700000" algn="tl">
                  <a:srgbClr val="000000">
                    <a:alpha val="43137"/>
                  </a:srgbClr>
                </a:outerShdw>
              </a:effectLst>
            </a:rPr>
            <a:t> Sapiti (Josua 7:17b)</a:t>
          </a:r>
          <a:endParaRPr lang="es-ES" sz="1800" kern="1200" dirty="0">
            <a:effectLst>
              <a:outerShdw blurRad="38100" dist="38100" dir="2700000" algn="tl">
                <a:srgbClr val="000000">
                  <a:alpha val="43137"/>
                </a:srgbClr>
              </a:outerShdw>
            </a:effectLst>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Ekani e galu ga</a:t>
          </a:r>
          <a:endParaRPr lang="es-ES" sz="14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 cavuti ko Ekani mai tamata yadua (Josua 7:18)</a:t>
          </a:r>
          <a:endParaRPr lang="es-ES" sz="1800" kern="1200" dirty="0">
            <a:effectLst>
              <a:outerShdw blurRad="38100" dist="38100" dir="2700000" algn="tl">
                <a:srgbClr val="000000">
                  <a:alpha val="43137"/>
                </a:srgbClr>
              </a:outerShdw>
            </a:effectLst>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 sz="1400" b="1" kern="1200" dirty="0"/>
            <a:t>Ekani e galu ga</a:t>
          </a:r>
          <a:endParaRPr lang="es-ES" sz="1400"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Reapi</a:t>
          </a: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Vunitaka na yamata e delavuvu ni vale</a:t>
          </a:r>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Cakacaka vaka yaloloma vei Isireli</a:t>
          </a:r>
        </a:p>
      </dsp:txBody>
      <dsp:txXfrm>
        <a:off x="259253" y="1764194"/>
        <a:ext cx="2202825" cy="567052"/>
      </dsp:txXfrm>
    </dsp:sp>
    <dsp:sp modelId="{B240B43A-6446-4345-8693-D7A4B4BE01B6}">
      <dsp:nvSpPr>
        <dsp:cNvPr id="0" name=""/>
        <dsp:cNvSpPr/>
      </dsp:nvSpPr>
      <dsp:spPr>
        <a:xfrm>
          <a:off x="121144"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Rawata na qaqa baleta na nona vakabauta</a:t>
          </a:r>
        </a:p>
      </dsp:txBody>
      <dsp:txXfrm>
        <a:off x="259253" y="251711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Cakava na veiyalaya -lati kei Isireli</a:t>
          </a:r>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Vagalalataka nona bula kei nona vuvale</a:t>
          </a:r>
          <a:endParaRPr lang="es-ES" sz="1800" b="1" kern="1200" dirty="0"/>
        </a:p>
      </dsp:txBody>
      <dsp:txXfrm>
        <a:off x="259253" y="4022957"/>
        <a:ext cx="2202825" cy="567052"/>
      </dsp:txXfrm>
    </dsp:sp>
    <dsp:sp modelId="{B24EC25B-8508-41A4-8261-EEF250282397}">
      <dsp:nvSpPr>
        <dsp:cNvPr id="0" name=""/>
        <dsp:cNvSpPr/>
      </dsp:nvSpPr>
      <dsp:spPr>
        <a:xfrm>
          <a:off x="2539955"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effectLst/>
            </a:rPr>
            <a:t>Ekani</a:t>
          </a:r>
        </a:p>
      </dsp:txBody>
      <dsp:txXfrm>
        <a:off x="2557597" y="258352"/>
        <a:ext cx="1169389" cy="567052"/>
      </dsp:txXfrm>
    </dsp:sp>
    <dsp:sp modelId="{E7C7B1D9-907F-435B-A212-8F4FD25F36D7}">
      <dsp:nvSpPr>
        <dsp:cNvPr id="0" name=""/>
        <dsp:cNvSpPr/>
      </dsp:nvSpPr>
      <dsp:spPr>
        <a:xfrm>
          <a:off x="2660422"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Vunia nai yau ena loma ni qele</a:t>
          </a:r>
        </a:p>
      </dsp:txBody>
      <dsp:txXfrm>
        <a:off x="2798532" y="1011273"/>
        <a:ext cx="2202825" cy="567052"/>
      </dsp:txXfrm>
    </dsp:sp>
    <dsp:sp modelId="{5704AC36-7228-4647-BA2F-E5EA2A0ECE5E}">
      <dsp:nvSpPr>
        <dsp:cNvPr id="0" name=""/>
        <dsp:cNvSpPr/>
      </dsp:nvSpPr>
      <dsp:spPr>
        <a:xfrm>
          <a:off x="2660422"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Kauta mai na leqa ki vei Isireli</a:t>
          </a:r>
        </a:p>
      </dsp:txBody>
      <dsp:txXfrm>
        <a:off x="2798532" y="1764194"/>
        <a:ext cx="2202825" cy="567052"/>
      </dsp:txXfrm>
    </dsp:sp>
    <dsp:sp modelId="{AFB70125-0A05-4C1C-AF46-F60B93D12F4B}">
      <dsp:nvSpPr>
        <dsp:cNvPr id="0" name=""/>
        <dsp:cNvSpPr/>
      </dsp:nvSpPr>
      <dsp:spPr>
        <a:xfrm>
          <a:off x="2660422"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Vakavuna na druka nona cakacaka</a:t>
          </a:r>
        </a:p>
      </dsp:txBody>
      <dsp:txXfrm>
        <a:off x="2798532" y="2517115"/>
        <a:ext cx="2202825" cy="567052"/>
      </dsp:txXfrm>
    </dsp:sp>
    <dsp:sp modelId="{CEAA5FDD-32FD-454A-8A2D-E96BAF282211}">
      <dsp:nvSpPr>
        <dsp:cNvPr id="0" name=""/>
        <dsp:cNvSpPr/>
      </dsp:nvSpPr>
      <dsp:spPr>
        <a:xfrm>
          <a:off x="2660422"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Voroka na veiyalayalati kei Isireli</a:t>
          </a:r>
        </a:p>
      </dsp:txBody>
      <dsp:txXfrm>
        <a:off x="2798532" y="3270036"/>
        <a:ext cx="2202825" cy="567052"/>
      </dsp:txXfrm>
    </dsp:sp>
    <dsp:sp modelId="{A259866E-3786-4381-A66D-9618105CD9C3}">
      <dsp:nvSpPr>
        <dsp:cNvPr id="0" name=""/>
        <dsp:cNvSpPr/>
      </dsp:nvSpPr>
      <dsp:spPr>
        <a:xfrm>
          <a:off x="2660422"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Mate vata kei na nona vuvale</a:t>
          </a:r>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11/6/2025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ENEMY WITHIN</a:t>
            </a:r>
            <a:endParaRPr lang="en-FJ" dirty="0"/>
          </a:p>
        </p:txBody>
      </p:sp>
      <p:sp>
        <p:nvSpPr>
          <p:cNvPr id="4" name="Slide Number Placeholder 3"/>
          <p:cNvSpPr>
            <a:spLocks noGrp="1"/>
          </p:cNvSpPr>
          <p:nvPr>
            <p:ph type="sldNum" sz="quarter" idx="5"/>
          </p:nvPr>
        </p:nvSpPr>
        <p:spPr/>
        <p:txBody>
          <a:bodyPr/>
          <a:lstStyle/>
          <a:p>
            <a:fld id="{2B89A51E-32CC-492F-98DA-045577EC8A77}" type="slidenum">
              <a:rPr lang="en-US" smtClean="0"/>
              <a:t>1</a:t>
            </a:fld>
            <a:endParaRPr lang="en-US"/>
          </a:p>
        </p:txBody>
      </p:sp>
    </p:spTree>
    <p:extLst>
      <p:ext uri="{BB962C8B-B14F-4D97-AF65-F5344CB8AC3E}">
        <p14:creationId xmlns:p14="http://schemas.microsoft.com/office/powerpoint/2010/main" val="3185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10. Reins. </a:t>
            </a:r>
            <a:r>
              <a:rPr lang="en-GB" dirty="0"/>
              <a:t>Literally, “kidneys,” as representative of the inner man, the hidden motives (see on Ps. 7:9). God will judge “every man according to his ways” (see Matt. 16:27; Rom. 14:12; 2 Cor. 5:10; Rev. 22:12). Not only will the judgment deal with a man’s deeds; it will also take into consideration the “fruit,” the influence, of man’s deeds upon others, both in life and in death. </a:t>
            </a:r>
            <a:endParaRPr lang="en-FJ" dirty="0"/>
          </a:p>
        </p:txBody>
      </p:sp>
      <p:sp>
        <p:nvSpPr>
          <p:cNvPr id="4" name="Slide Number Placeholder 3"/>
          <p:cNvSpPr>
            <a:spLocks noGrp="1"/>
          </p:cNvSpPr>
          <p:nvPr>
            <p:ph type="sldNum" sz="quarter" idx="5"/>
          </p:nvPr>
        </p:nvSpPr>
        <p:spPr/>
        <p:txBody>
          <a:bodyPr/>
          <a:lstStyle/>
          <a:p>
            <a:fld id="{2B89A51E-32CC-492F-98DA-045577EC8A77}" type="slidenum">
              <a:rPr lang="en-US" smtClean="0"/>
              <a:t>2</a:t>
            </a:fld>
            <a:endParaRPr lang="en-US"/>
          </a:p>
        </p:txBody>
      </p:sp>
    </p:spTree>
    <p:extLst>
      <p:ext uri="{BB962C8B-B14F-4D97-AF65-F5344CB8AC3E}">
        <p14:creationId xmlns:p14="http://schemas.microsoft.com/office/powerpoint/2010/main" val="70918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CAUSE OF THE DEFEAT</a:t>
            </a:r>
          </a:p>
          <a:p>
            <a:endParaRPr lang="en-FJ" dirty="0"/>
          </a:p>
        </p:txBody>
      </p:sp>
      <p:sp>
        <p:nvSpPr>
          <p:cNvPr id="4" name="Slide Number Placeholder 3"/>
          <p:cNvSpPr>
            <a:spLocks noGrp="1"/>
          </p:cNvSpPr>
          <p:nvPr>
            <p:ph type="sldNum" sz="quarter" idx="5"/>
          </p:nvPr>
        </p:nvSpPr>
        <p:spPr/>
        <p:txBody>
          <a:bodyPr/>
          <a:lstStyle/>
          <a:p>
            <a:fld id="{2B89A51E-32CC-492F-98DA-045577EC8A77}" type="slidenum">
              <a:rPr lang="en-US" smtClean="0"/>
              <a:t>4</a:t>
            </a:fld>
            <a:endParaRPr lang="en-US"/>
          </a:p>
        </p:txBody>
      </p:sp>
    </p:spTree>
    <p:extLst>
      <p:ext uri="{BB962C8B-B14F-4D97-AF65-F5344CB8AC3E}">
        <p14:creationId xmlns:p14="http://schemas.microsoft.com/office/powerpoint/2010/main" val="396809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DISMAYED AND AFFLICTED</a:t>
            </a:r>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DISCOVERING THE TRANSGRESSOR</a:t>
            </a:r>
          </a:p>
          <a:p>
            <a:pPr lvl="0"/>
            <a:r>
              <a:rPr lang="en" sz="1200" b="1" dirty="0">
                <a:effectLst>
                  <a:outerShdw blurRad="38100" dist="38100" dir="2700000" algn="tl">
                    <a:srgbClr val="000000">
                      <a:alpha val="43137"/>
                    </a:srgbClr>
                  </a:outerShdw>
                </a:effectLst>
              </a:rPr>
              <a:t>The investigation process was announced and postponed until the next day (Josh 7:14-15) </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The tribe of Judah was taken (Josh. 7:16)</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The family of Zerah was taken (Josh. 7:17a)</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The leader Zabdi was taken (Josh. 7:17b)</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Achan was taken (Josh. 7:18)</a:t>
            </a:r>
            <a:endParaRPr lang="es-ES" sz="120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effectLst>
                <a:outerShdw blurRad="38100" dist="38100" dir="2700000" algn="tl">
                  <a:srgbClr val="000000">
                    <a:alpha val="43137"/>
                  </a:srgbClr>
                </a:outerShdw>
              </a:effectLst>
            </a:endParaRPr>
          </a:p>
          <a:p>
            <a:pPr lvl="0"/>
            <a:endParaRPr lang="en-FJ" dirty="0"/>
          </a:p>
        </p:txBody>
      </p:sp>
      <p:sp>
        <p:nvSpPr>
          <p:cNvPr id="4" name="Slide Number Placeholder 3"/>
          <p:cNvSpPr>
            <a:spLocks noGrp="1"/>
          </p:cNvSpPr>
          <p:nvPr>
            <p:ph type="sldNum" sz="quarter" idx="5"/>
          </p:nvPr>
        </p:nvSpPr>
        <p:spPr/>
        <p:txBody>
          <a:bodyPr/>
          <a:lstStyle/>
          <a:p>
            <a:fld id="{2B89A51E-32CC-492F-98DA-045577EC8A77}" type="slidenum">
              <a:rPr lang="en-US" smtClean="0"/>
              <a:t>6</a:t>
            </a:fld>
            <a:endParaRPr lang="en-US"/>
          </a:p>
        </p:txBody>
      </p:sp>
    </p:spTree>
    <p:extLst>
      <p:ext uri="{BB962C8B-B14F-4D97-AF65-F5344CB8AC3E}">
        <p14:creationId xmlns:p14="http://schemas.microsoft.com/office/powerpoint/2010/main" val="384927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noProof="0" dirty="0">
                <a:ln/>
                <a:solidFill>
                  <a:srgbClr val="FFD03B"/>
                </a:solidFill>
              </a:rPr>
              <a:t>ACHAN'S SIN</a:t>
            </a:r>
          </a:p>
          <a:p>
            <a:endParaRPr lang="en-FJ" dirty="0"/>
          </a:p>
        </p:txBody>
      </p:sp>
      <p:sp>
        <p:nvSpPr>
          <p:cNvPr id="4" name="Slide Number Placeholder 3"/>
          <p:cNvSpPr>
            <a:spLocks noGrp="1"/>
          </p:cNvSpPr>
          <p:nvPr>
            <p:ph type="sldNum" sz="quarter" idx="5"/>
          </p:nvPr>
        </p:nvSpPr>
        <p:spPr/>
        <p:txBody>
          <a:bodyPr/>
          <a:lstStyle/>
          <a:p>
            <a:fld id="{2B89A51E-32CC-492F-98DA-045577EC8A77}" type="slidenum">
              <a:rPr lang="en-US" smtClean="0"/>
              <a:t>7</a:t>
            </a:fld>
            <a:endParaRPr lang="en-US"/>
          </a:p>
        </p:txBody>
      </p:sp>
    </p:spTree>
    <p:extLst>
      <p:ext uri="{BB962C8B-B14F-4D97-AF65-F5344CB8AC3E}">
        <p14:creationId xmlns:p14="http://schemas.microsoft.com/office/powerpoint/2010/main" val="292163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VICTORIOUS AGAIN</a:t>
            </a:r>
          </a:p>
        </p:txBody>
      </p:sp>
      <p:sp>
        <p:nvSpPr>
          <p:cNvPr id="4" name="Slide Number Placeholder 3"/>
          <p:cNvSpPr>
            <a:spLocks noGrp="1"/>
          </p:cNvSpPr>
          <p:nvPr>
            <p:ph type="sldNum" sz="quarter" idx="5"/>
          </p:nvPr>
        </p:nvSpPr>
        <p:spPr/>
        <p:txBody>
          <a:bodyPr/>
          <a:lstStyle/>
          <a:p>
            <a:fld id="{2B89A51E-32CC-492F-98DA-045577EC8A77}" type="slidenum">
              <a:rPr lang="en-US" smtClean="0"/>
              <a:t>8</a:t>
            </a:fld>
            <a:endParaRPr lang="en-US"/>
          </a:p>
        </p:txBody>
      </p:sp>
    </p:spTree>
    <p:extLst>
      <p:ext uri="{BB962C8B-B14F-4D97-AF65-F5344CB8AC3E}">
        <p14:creationId xmlns:p14="http://schemas.microsoft.com/office/powerpoint/2010/main" val="190259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2B89A51E-32CC-492F-98DA-045577EC8A77}" type="slidenum">
              <a:rPr lang="en-US" smtClean="0"/>
              <a:t>9</a:t>
            </a:fld>
            <a:endParaRPr lang="en-US"/>
          </a:p>
        </p:txBody>
      </p:sp>
    </p:spTree>
    <p:extLst>
      <p:ext uri="{BB962C8B-B14F-4D97-AF65-F5344CB8AC3E}">
        <p14:creationId xmlns:p14="http://schemas.microsoft.com/office/powerpoint/2010/main" val="85907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06/11/2025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06/11/2025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06/11/2025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6.jpeg"/><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12"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0.jpeg"/><Relationship Id="rId5" Type="http://schemas.openxmlformats.org/officeDocument/2006/relationships/diagramLayout" Target="../diagrams/layout2.xml"/><Relationship Id="rId10" Type="http://schemas.openxmlformats.org/officeDocument/2006/relationships/image" Target="../media/image29.jpeg"/><Relationship Id="rId4" Type="http://schemas.openxmlformats.org/officeDocument/2006/relationships/diagramData" Target="../diagrams/data2.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317019"/>
            <a:ext cx="3826711" cy="2862322"/>
          </a:xfrm>
          <a:prstGeom prst="rect">
            <a:avLst/>
          </a:prstGeom>
          <a:noFill/>
          <a:effectLst>
            <a:outerShdw blurRad="50800" dist="25400" dir="2700000" algn="tl" rotWithShape="0">
              <a:prstClr val="black"/>
            </a:outerShdw>
          </a:effectLst>
        </p:spPr>
        <p:txBody>
          <a:bodyPr wrap="square" rtlCol="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NA MECA ENA KEDA MALIWA</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en" sz="1400" b="1" dirty="0">
                <a:solidFill>
                  <a:srgbClr val="E1EDF7"/>
                </a:solidFill>
                <a:effectLst>
                  <a:outerShdw blurRad="38100" dist="38100" dir="2700000" algn="tl">
                    <a:srgbClr val="000000">
                      <a:alpha val="43137"/>
                    </a:srgbClr>
                  </a:outerShdw>
                </a:effectLst>
              </a:rPr>
              <a:t>Lesoni 6, Noveba 8, 2025</a:t>
            </a: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43822" y="597183"/>
            <a:ext cx="4362450" cy="56630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“Koi au ko Jiova kau sa dikeva na loma ni tamata yadua me vaka na nona i valavala, me vaka na vua ni nona cakacaka”</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Jeremaia 17:10</a:t>
            </a: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753222" y="4141530"/>
            <a:ext cx="5438778" cy="2554545"/>
          </a:xfrm>
          <a:prstGeom prst="rect">
            <a:avLst/>
          </a:prstGeom>
          <a:noFill/>
        </p:spPr>
        <p:txBody>
          <a:bodyPr wrap="square" rtlCol="0">
            <a:spAutoFit/>
          </a:bodyPr>
          <a:lstStyle/>
          <a:p>
            <a:pPr>
              <a:spcBef>
                <a:spcPts val="1800"/>
              </a:spcBef>
            </a:pPr>
            <a:r>
              <a:rPr lang="en" sz="2000" b="1" dirty="0">
                <a:uFill>
                  <a:solidFill>
                    <a:srgbClr val="CB2760"/>
                  </a:solidFill>
                </a:uFill>
              </a:rPr>
              <a:t>Na vu ni vakadrukai </a:t>
            </a:r>
            <a:r>
              <a:rPr lang="en" sz="2000" b="1" dirty="0"/>
              <a:t>(Josua 7:1-5, 10-13)</a:t>
            </a:r>
          </a:p>
          <a:p>
            <a:pPr>
              <a:spcBef>
                <a:spcPts val="1800"/>
              </a:spcBef>
            </a:pPr>
            <a:r>
              <a:rPr lang="en" sz="2000" b="1" dirty="0"/>
              <a:t>Yalolailai ka vakararawataki (Josua 7:6-9)</a:t>
            </a:r>
          </a:p>
          <a:p>
            <a:pPr>
              <a:spcBef>
                <a:spcPts val="1800"/>
              </a:spcBef>
            </a:pPr>
            <a:r>
              <a:rPr lang="en" sz="2000" b="1" noProof="0" dirty="0"/>
              <a:t>Kunei na dautalaidredre</a:t>
            </a:r>
            <a:r>
              <a:rPr lang="en" sz="2000" b="1" dirty="0"/>
              <a:t> (Josua 7:14-19)</a:t>
            </a:r>
          </a:p>
          <a:p>
            <a:pPr>
              <a:spcBef>
                <a:spcPts val="1800"/>
              </a:spcBef>
            </a:pPr>
            <a:r>
              <a:rPr lang="en" sz="2000" b="1" dirty="0"/>
              <a:t>Ai valavala ca nei Ekani (Josua 7:20-26)</a:t>
            </a:r>
          </a:p>
          <a:p>
            <a:pPr>
              <a:spcBef>
                <a:spcPts val="1800"/>
              </a:spcBef>
            </a:pPr>
            <a:r>
              <a:rPr lang="en" sz="2000" b="1" dirty="0"/>
              <a:t>Qaqa tale (Josua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161925"/>
            <a:ext cx="6477000" cy="1323439"/>
          </a:xfrm>
          <a:prstGeom prst="rect">
            <a:avLst/>
          </a:prstGeom>
          <a:noFill/>
        </p:spPr>
        <p:txBody>
          <a:bodyPr wrap="square" rtlCol="0">
            <a:spAutoFit/>
          </a:bodyPr>
          <a:lstStyle/>
          <a:p>
            <a:pPr>
              <a:spcBef>
                <a:spcPts val="600"/>
              </a:spcBef>
            </a:pPr>
            <a:r>
              <a:rPr lang="en" sz="2000" b="1" dirty="0"/>
              <a:t>Na bai ni koro ko Jeriko e bale ena dua na </a:t>
            </a:r>
            <a:r>
              <a:rPr lang="en-GB" sz="2000" b="1" dirty="0"/>
              <a:t>I</a:t>
            </a:r>
            <a:r>
              <a:rPr lang="en" sz="2000" b="1" dirty="0"/>
              <a:t> vadi vakaivalu e sega ni vakamacalataki rawa. E curuma na koro ko Isireli ka vakamayavutaka. Qaqa! A nei cei? Nona na Kalou ka ni lailai sara na ka e cakava o Isireli.</a:t>
            </a: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46000" y="5243640"/>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6000" y="6301353"/>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46000" y="5772496"/>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6000" y="4185928"/>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46000" y="4714784"/>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5" y="2487035"/>
            <a:ext cx="6476998" cy="1323439"/>
          </a:xfrm>
          <a:prstGeom prst="rect">
            <a:avLst/>
          </a:prstGeom>
          <a:noFill/>
        </p:spPr>
        <p:txBody>
          <a:bodyPr wrap="square">
            <a:spAutoFit/>
          </a:bodyPr>
          <a:lstStyle/>
          <a:p>
            <a:pPr>
              <a:spcBef>
                <a:spcPts val="600"/>
              </a:spcBef>
            </a:pPr>
            <a:r>
              <a:rPr lang="en" sz="2000" b="1" dirty="0"/>
              <a:t>Ni ra qai mai taroga na Kalou, e matata na kena </a:t>
            </a:r>
            <a:r>
              <a:rPr lang="en-GB" sz="2000" b="1" dirty="0"/>
              <a:t>I</a:t>
            </a:r>
            <a:r>
              <a:rPr lang="en" sz="2000" b="1" dirty="0"/>
              <a:t> sau: O Isireli sa talaidredre ka sa sega tale ni rawata me na vakadruka na kena meca. Ena rawata rawa tale vakacava na veitokoni ni Kalou?</a:t>
            </a:r>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478368"/>
            <a:ext cx="6476998" cy="1015663"/>
          </a:xfrm>
          <a:prstGeom prst="rect">
            <a:avLst/>
          </a:prstGeom>
          <a:noFill/>
        </p:spPr>
        <p:txBody>
          <a:bodyPr wrap="square">
            <a:spAutoFit/>
          </a:bodyPr>
          <a:lstStyle/>
          <a:p>
            <a:pPr>
              <a:spcBef>
                <a:spcPts val="600"/>
              </a:spcBef>
            </a:pPr>
            <a:r>
              <a:rPr lang="en" sz="2000" b="1" dirty="0"/>
              <a:t>Ena dua na </a:t>
            </a:r>
            <a:r>
              <a:rPr lang="en-GB" sz="2000" b="1" dirty="0"/>
              <a:t>I</a:t>
            </a:r>
            <a:r>
              <a:rPr lang="en" sz="2000" b="1" dirty="0"/>
              <a:t> vadi tuvai vakamatau, e qaqa o Ai. Druka! Vukui cei? Ena vukudra na Isireli, era sega ni okata na Kalou.</a:t>
            </a: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NA VU NI VAKADRUKAI</a:t>
            </a: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589577"/>
            <a:ext cx="12191998"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GB"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ra kitaka na ka ca ko ira na Isireli, ka vakacataka na noqu veiyalayalati ka’u a vakarota vei ira: ia era sa tara eso na ka sa lesi me vakarusai, a ra sa butakoca, ka lasu talega, ka virinoca vata talega kei na nodra </a:t>
            </a:r>
            <a:r>
              <a:rPr lang="en-GB"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yau”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(Josua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 y="1483307"/>
            <a:ext cx="8203202" cy="707886"/>
          </a:xfrm>
          <a:prstGeom prst="rect">
            <a:avLst/>
          </a:prstGeom>
          <a:noFill/>
        </p:spPr>
        <p:txBody>
          <a:bodyPr wrap="square" rtlCol="0">
            <a:spAutoFit/>
          </a:bodyPr>
          <a:lstStyle/>
          <a:p>
            <a:pPr>
              <a:spcBef>
                <a:spcPts val="600"/>
              </a:spcBef>
            </a:pPr>
            <a:r>
              <a:rPr lang="en" sz="2000" b="1" dirty="0"/>
              <a:t>Oti na nodra </a:t>
            </a:r>
            <a:r>
              <a:rPr lang="en-GB" sz="2000" b="1" dirty="0"/>
              <a:t>I</a:t>
            </a:r>
            <a:r>
              <a:rPr lang="en" sz="2000" b="1" dirty="0"/>
              <a:t> tukutuku na yamata ka talai ki Jeriko, e taroga na Kalou ko Josua ka soli vua na </a:t>
            </a:r>
            <a:r>
              <a:rPr lang="en-GB" sz="2000" b="1" dirty="0"/>
              <a:t>I</a:t>
            </a:r>
            <a:r>
              <a:rPr lang="en" sz="2000" b="1" dirty="0"/>
              <a:t> walewale donu me tauri kina na koro.</a:t>
            </a: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202" y="1450389"/>
            <a:ext cx="3798298"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471753" y="3945477"/>
            <a:ext cx="6285528" cy="1631216"/>
          </a:xfrm>
          <a:prstGeom prst="rect">
            <a:avLst/>
          </a:prstGeom>
          <a:noFill/>
        </p:spPr>
        <p:txBody>
          <a:bodyPr wrap="square">
            <a:spAutoFit/>
          </a:bodyPr>
          <a:lstStyle/>
          <a:p>
            <a:pPr>
              <a:spcBef>
                <a:spcPts val="600"/>
              </a:spcBef>
            </a:pPr>
            <a:r>
              <a:rPr lang="en" sz="2000" b="1" dirty="0"/>
              <a:t>Na Kalou e sa raici “Isireli ni sa talaidredre.” E sega ni dua na vanua ena </a:t>
            </a:r>
            <a:r>
              <a:rPr lang="en-GB" sz="2000" b="1" dirty="0"/>
              <a:t>I</a:t>
            </a:r>
            <a:r>
              <a:rPr lang="en" sz="2000" b="1" dirty="0"/>
              <a:t> Vola Tabu me se cavuti kina nodra </a:t>
            </a:r>
            <a:r>
              <a:rPr lang="en-GB" sz="2000" b="1" dirty="0"/>
              <a:t>I</a:t>
            </a:r>
            <a:r>
              <a:rPr lang="en" sz="2000" b="1" dirty="0"/>
              <a:t> valavala ca vakayadudua: “era sa vakacacana…era sa tara…era sa butakoca…era sa lasu… era sa biuta vata kei na nodra iyau.”</a:t>
            </a: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57281" y="4342154"/>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99728"/>
            <a:ext cx="8203200" cy="707886"/>
          </a:xfrm>
          <a:prstGeom prst="rect">
            <a:avLst/>
          </a:prstGeom>
          <a:noFill/>
        </p:spPr>
        <p:txBody>
          <a:bodyPr wrap="square">
            <a:spAutoFit/>
          </a:bodyPr>
          <a:lstStyle/>
          <a:p>
            <a:pPr>
              <a:spcBef>
                <a:spcPts val="600"/>
              </a:spcBef>
            </a:pPr>
            <a:r>
              <a:rPr lang="en" sz="2000" b="1" dirty="0"/>
              <a:t>Ia na cava dina na vu ni druka, se a cava beka me na yavu ni nona na tarovi Josua na Kalou ka me kakua ni kabai Ai (Josua 7:11)?</a:t>
            </a: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187629"/>
            <a:ext cx="8203201" cy="1015663"/>
          </a:xfrm>
          <a:prstGeom prst="rect">
            <a:avLst/>
          </a:prstGeom>
          <a:noFill/>
        </p:spPr>
        <p:txBody>
          <a:bodyPr wrap="square">
            <a:spAutoFit/>
          </a:bodyPr>
          <a:lstStyle/>
          <a:p>
            <a:pPr>
              <a:spcBef>
                <a:spcPts val="600"/>
              </a:spcBef>
            </a:pPr>
            <a:r>
              <a:rPr lang="en" sz="2000" b="1" dirty="0"/>
              <a:t>Kevaka me a vakayacora o Josua na ka vata koya ena nona taura nai tukutuku mai vei ira na talai ki Ai, ke a levei na nodra mate na lewe 36 na tamata (Joshua 7:1-5).</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1" y="5531704"/>
            <a:ext cx="6334689" cy="1323439"/>
          </a:xfrm>
          <a:prstGeom prst="rect">
            <a:avLst/>
          </a:prstGeom>
          <a:noFill/>
        </p:spPr>
        <p:txBody>
          <a:bodyPr wrap="square">
            <a:spAutoFit/>
          </a:bodyPr>
          <a:lstStyle/>
          <a:p>
            <a:pPr>
              <a:spcBef>
                <a:spcPts val="600"/>
              </a:spcBef>
            </a:pPr>
            <a:r>
              <a:rPr lang="en" sz="2000" b="1" dirty="0"/>
              <a:t>Era sa okati vata kina. Oqo na ka e cakava e dua ga tamata, ia sa vauci ira na tamata kecega. Era sa voroka na </a:t>
            </a:r>
            <a:r>
              <a:rPr lang="en-GB" sz="2000" b="1" dirty="0" err="1"/>
              <a:t>veiyalayalati</a:t>
            </a:r>
            <a:r>
              <a:rPr lang="en" sz="2000" b="1" dirty="0"/>
              <a:t>; me cavuraki laivi na </a:t>
            </a:r>
            <a:r>
              <a:rPr lang="en-GB" sz="2000" b="1" dirty="0"/>
              <a:t>I</a:t>
            </a:r>
            <a:r>
              <a:rPr lang="en" sz="2000" b="1" dirty="0"/>
              <a:t> valavala ca ka me vakalesui rawa kina na veiyalayalati.</a:t>
            </a: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YALOLAILAI KA VAKARARAWATAKI</a:t>
            </a: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649117"/>
            <a:ext cx="11077573"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 sa kaya ko Josua, ulei! </a:t>
            </a:r>
            <a:r>
              <a:rPr lang="en-GB" b="1" dirty="0">
                <a:solidFill>
                  <a:schemeClr val="accent5">
                    <a:lumMod val="75000"/>
                  </a:schemeClr>
                </a:solidFill>
                <a:latin typeface="Comic Sans MS" panose="030F0702030302020204" pitchFamily="66" charset="0"/>
              </a:rPr>
              <a:t>N</a:t>
            </a:r>
            <a:r>
              <a:rPr lang="en" b="1" dirty="0">
                <a:solidFill>
                  <a:schemeClr val="accent5">
                    <a:lumMod val="75000"/>
                  </a:schemeClr>
                </a:solidFill>
                <a:latin typeface="Comic Sans MS" panose="030F0702030302020204" pitchFamily="66" charset="0"/>
              </a:rPr>
              <a:t>oqu turaga, Jiova, ena vuku ni cava ko ni sa kauti ira kina na tamata oqo ki na tai ni Joritani oqo, me soli keimami ki na ligadra na Amoraiti, me keimami vakarusai kina? </a:t>
            </a:r>
            <a:r>
              <a:rPr lang="en-GB" b="1" dirty="0">
                <a:solidFill>
                  <a:schemeClr val="accent5">
                    <a:lumMod val="75000"/>
                  </a:schemeClr>
                </a:solidFill>
                <a:latin typeface="Comic Sans MS" panose="030F0702030302020204" pitchFamily="66" charset="0"/>
              </a:rPr>
              <a:t>I</a:t>
            </a:r>
            <a:r>
              <a:rPr lang="en" b="1" dirty="0">
                <a:solidFill>
                  <a:schemeClr val="accent5">
                    <a:lumMod val="75000"/>
                  </a:schemeClr>
                </a:solidFill>
                <a:latin typeface="Comic Sans MS" panose="030F0702030302020204" pitchFamily="66" charset="0"/>
              </a:rPr>
              <a:t>a kevaka keimami a lasa ena tai kadua ni Joritani ka tiko kina, ke sa vinaka!’ ” </a:t>
            </a:r>
            <a:r>
              <a:rPr lang="en" sz="1400" b="1" dirty="0">
                <a:solidFill>
                  <a:schemeClr val="accent5">
                    <a:lumMod val="75000"/>
                  </a:schemeClr>
                </a:solidFill>
                <a:latin typeface="Comic Sans MS" panose="030F0702030302020204" pitchFamily="66" charset="0"/>
              </a:rPr>
              <a:t>(Josua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707886"/>
          </a:xfrm>
          <a:prstGeom prst="rect">
            <a:avLst/>
          </a:prstGeom>
          <a:noFill/>
        </p:spPr>
        <p:txBody>
          <a:bodyPr wrap="square" rtlCol="0">
            <a:spAutoFit/>
          </a:bodyPr>
          <a:lstStyle/>
          <a:p>
            <a:pPr>
              <a:spcBef>
                <a:spcPts val="600"/>
              </a:spcBef>
            </a:pPr>
            <a:r>
              <a:rPr lang="en" sz="2000" b="1" dirty="0"/>
              <a:t>Ko Josua kei ira na tamata era sa yalolailai ena vuku ni druka mai Ai, ka vakaraitaki vakamatata oqo ena nodra vakaloloku (Josua 7:6).</a:t>
            </a: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318570"/>
            <a:ext cx="5071910" cy="1938992"/>
          </a:xfrm>
          <a:prstGeom prst="rect">
            <a:avLst/>
          </a:prstGeom>
          <a:noFill/>
        </p:spPr>
        <p:txBody>
          <a:bodyPr wrap="square">
            <a:spAutoFit/>
          </a:bodyPr>
          <a:lstStyle/>
          <a:p>
            <a:pPr>
              <a:spcBef>
                <a:spcPts val="600"/>
              </a:spcBef>
            </a:pPr>
            <a:r>
              <a:rPr lang="en-GB" sz="2000" b="1" dirty="0"/>
              <a:t>I</a:t>
            </a:r>
            <a:r>
              <a:rPr lang="en" sz="2000" b="1" dirty="0"/>
              <a:t>a na yaloi Josua e sega ni vaka na yalodra na Isireli ena vanua liwa. Na nona kauwai e sega ni vu mai na yalolailai, ena rere ga ni na rogorogo ca na yaca ni Kalou ena ena kedra maliwa na kai matanitutani (Josua. 7:8-9).</a:t>
            </a: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318296"/>
            <a:ext cx="8660683" cy="1015663"/>
          </a:xfrm>
          <a:prstGeom prst="rect">
            <a:avLst/>
          </a:prstGeom>
          <a:noFill/>
        </p:spPr>
        <p:txBody>
          <a:bodyPr wrap="square">
            <a:spAutoFit/>
          </a:bodyPr>
          <a:lstStyle/>
          <a:p>
            <a:pPr>
              <a:spcBef>
                <a:spcPts val="600"/>
              </a:spcBef>
            </a:pPr>
            <a:r>
              <a:rPr lang="en" sz="2000" b="1" dirty="0"/>
              <a:t>E kudruvaka o Josua me vaka ga nodra vosa kudrukudru na Isireli ena 40 na yabaki ena vanua liwa: “Na cava ga ko ni kauti keimami mai kina…? Ke vinaka me keimami sa se tiko ga yani…!” (Josua7:7).</a:t>
            </a: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5" y="5177097"/>
            <a:ext cx="5177048" cy="1631216"/>
          </a:xfrm>
          <a:prstGeom prst="rect">
            <a:avLst/>
          </a:prstGeom>
          <a:noFill/>
        </p:spPr>
        <p:txBody>
          <a:bodyPr wrap="square">
            <a:spAutoFit/>
          </a:bodyPr>
          <a:lstStyle/>
          <a:p>
            <a:pPr>
              <a:spcBef>
                <a:spcPts val="600"/>
              </a:spcBef>
            </a:pPr>
            <a:r>
              <a:rPr lang="en" sz="2000" b="1" dirty="0"/>
              <a:t>E sa raica rawa sara tu ga vakamatata ni ra raica na Kalou o ira na tamata mai na nodra </a:t>
            </a:r>
            <a:r>
              <a:rPr lang="en-GB" sz="2000" b="1" dirty="0"/>
              <a:t>I</a:t>
            </a:r>
            <a:r>
              <a:rPr lang="en" sz="2000" b="1" dirty="0"/>
              <a:t> valavala na Isireli. Edaidai eda tomana tiko na kena tukuni na Kalou. </a:t>
            </a:r>
            <a:r>
              <a:rPr lang="en-GB" sz="2000" b="1" dirty="0"/>
              <a:t>S</a:t>
            </a:r>
            <a:r>
              <a:rPr lang="en" sz="2000" b="1" dirty="0"/>
              <a:t>a dua na </a:t>
            </a:r>
            <a:r>
              <a:rPr lang="en-GB" sz="2000" b="1" dirty="0"/>
              <a:t>I</a:t>
            </a:r>
            <a:r>
              <a:rPr lang="en" sz="2000" b="1" dirty="0"/>
              <a:t> tavi bibi. </a:t>
            </a: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KUNEI NA DAUTALAIDREDRE</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238740" y="697025"/>
            <a:ext cx="8204405" cy="1200329"/>
          </a:xfrm>
          <a:prstGeom prst="rect">
            <a:avLst/>
          </a:prstGeom>
          <a:noFill/>
        </p:spPr>
        <p:txBody>
          <a:bodyPr wrap="square">
            <a:spAutoFit/>
          </a:bodyPr>
          <a:lstStyle/>
          <a:p>
            <a:pPr algn="ct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GB"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Ena</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mataka ko ni na toro mai vakamataqali: ia na mataqali sa cavuta ko Jiova, ena toro mai vakamatavuvale: ia na matavuvale sa cavuta ko </a:t>
            </a:r>
            <a:r>
              <a:rPr lang="en-GB"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Jiova</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ena toro mai vakavuvale; ia na vuvale sa cavuta ko Jiova, ena toro mai vakatamata yadua.” </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(Josua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0" y="2033290"/>
            <a:ext cx="8681884" cy="1323439"/>
          </a:xfrm>
          <a:prstGeom prst="rect">
            <a:avLst/>
          </a:prstGeom>
          <a:noFill/>
        </p:spPr>
        <p:txBody>
          <a:bodyPr wrap="square" rtlCol="0">
            <a:spAutoFit/>
          </a:bodyPr>
          <a:lstStyle/>
          <a:p>
            <a:pPr>
              <a:spcBef>
                <a:spcPts val="600"/>
              </a:spcBef>
            </a:pPr>
            <a:r>
              <a:rPr lang="en" sz="2000" b="1" dirty="0"/>
              <a:t>Me vakarusai na ivalavala ca ka vauci ira vakamataqali, sa gadrevi me vakarusai vakayadua na tamata </a:t>
            </a:r>
            <a:r>
              <a:rPr lang="en-GB" sz="2000" b="1" dirty="0"/>
              <a:t>I</a:t>
            </a:r>
            <a:r>
              <a:rPr lang="en" sz="2000" b="1" dirty="0"/>
              <a:t> valavala ca ( Josua 7:15). Vakarusai? Ena sega beka ni vosoti kevaka e veivutuni? Io, ena vosoti! Ia ko Ekani e sega ni vakaraitaka e dua na </a:t>
            </a:r>
            <a:r>
              <a:rPr lang="en-GB" sz="2000" b="1" dirty="0"/>
              <a:t>I</a:t>
            </a:r>
            <a:r>
              <a:rPr lang="en" sz="2000" b="1" dirty="0"/>
              <a:t> rairai ni veivutuni dina (dina ga sa soli tu na gauna).</a:t>
            </a: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707886"/>
          </a:xfrm>
          <a:prstGeom prst="rect">
            <a:avLst/>
          </a:prstGeom>
          <a:noFill/>
        </p:spPr>
        <p:txBody>
          <a:bodyPr wrap="square" rtlCol="0">
            <a:spAutoFit/>
          </a:bodyPr>
          <a:lstStyle/>
          <a:p>
            <a:pPr>
              <a:spcBef>
                <a:spcPts val="600"/>
              </a:spcBef>
            </a:pPr>
            <a:r>
              <a:rPr lang="en" sz="2000" b="1" dirty="0"/>
              <a:t>Me ucuya ga na yalovinaka kei na loloma va Kalou, e masuti Ekani ko Josua me vakatusa na nona </a:t>
            </a:r>
            <a:r>
              <a:rPr lang="en-GB" sz="2000" b="1" dirty="0"/>
              <a:t>I</a:t>
            </a:r>
            <a:r>
              <a:rPr lang="en" sz="2000" b="1" dirty="0"/>
              <a:t> valavala ca (Josua 7:19).</a:t>
            </a: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2751738129"/>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1015663"/>
          </a:xfrm>
          <a:prstGeom prst="rect">
            <a:avLst/>
          </a:prstGeom>
          <a:noFill/>
        </p:spPr>
        <p:txBody>
          <a:bodyPr wrap="square">
            <a:spAutoFit/>
          </a:bodyPr>
          <a:lstStyle/>
          <a:p>
            <a:pPr>
              <a:spcBef>
                <a:spcPts val="600"/>
              </a:spcBef>
            </a:pPr>
            <a:r>
              <a:rPr lang="en" sz="2000" b="1" dirty="0"/>
              <a:t>Sa dreve na sasaga vei Ekani. E vakatutusa, ia e sega ni kerea na veivosoti (Josua 7:20). E rarawa na Kalou ena kaukauwa ni lomana, ka vakaraitaki ena sasaga kecega ni veivutuni.</a:t>
            </a: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n" sz="4400" b="1" spc="600" noProof="0" dirty="0">
                <a:ln/>
                <a:solidFill>
                  <a:srgbClr val="FFD03B"/>
                </a:solidFill>
              </a:rPr>
              <a:t>NA </a:t>
            </a:r>
            <a:r>
              <a:rPr lang="en" sz="4400" b="1" spc="600" dirty="0">
                <a:ln/>
                <a:solidFill>
                  <a:srgbClr val="FFD03B"/>
                </a:solidFill>
              </a:rPr>
              <a:t>i</a:t>
            </a:r>
            <a:r>
              <a:rPr lang="en" sz="4400" b="1" spc="600" noProof="0" dirty="0">
                <a:ln/>
                <a:solidFill>
                  <a:srgbClr val="FFD03B"/>
                </a:solidFill>
              </a:rPr>
              <a:t>VALAVALA CA NEI EKANI</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GB"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Niu</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 raica ni sa tu vata kei na </a:t>
            </a:r>
            <a:r>
              <a:rPr lang="en-GB"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toki ni valu e dua nai tutuvi vinaka mai Sainari, kei na siliva e rua na drau na sikeli, kei na dua na uma koula sa limasagavulu na sikeli na kena bibi, au a qai kocova, ka kauta; ka raica sa vuni ena qele ena noqu loma ni vale laca, ia na siliva sa no vata era.”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(Josua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0" y="2112875"/>
            <a:ext cx="7129311" cy="1323439"/>
          </a:xfrm>
          <a:prstGeom prst="rect">
            <a:avLst/>
          </a:prstGeom>
          <a:noFill/>
        </p:spPr>
        <p:txBody>
          <a:bodyPr wrap="square" rtlCol="0">
            <a:spAutoFit/>
          </a:bodyPr>
          <a:lstStyle/>
          <a:p>
            <a:pPr>
              <a:spcBef>
                <a:spcPts val="600"/>
              </a:spcBef>
            </a:pPr>
            <a:r>
              <a:rPr lang="en" sz="2000" b="1" dirty="0"/>
              <a:t>Josua e masuti Ekani me vakalagilagi na Kalou ka vakatusa na nona </a:t>
            </a:r>
            <a:r>
              <a:rPr lang="en-GB" sz="2000" b="1" dirty="0" err="1"/>
              <a:t>i</a:t>
            </a:r>
            <a:r>
              <a:rPr lang="en" sz="2000" b="1" dirty="0"/>
              <a:t>valavala ca (Jos 7:19). Sa sega tale na gauna sa vo vua. Ke a kere veivosoti ena nona sa vakatutusa… E sega ni kitaka vakakina, sa sega kina ni vosoti (T/Lekutu. 15:30-31).</a:t>
            </a: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221140571"/>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788988" y="4815769"/>
            <a:ext cx="2340324" cy="1631216"/>
          </a:xfrm>
          <a:prstGeom prst="rect">
            <a:avLst/>
          </a:prstGeom>
          <a:noFill/>
        </p:spPr>
        <p:txBody>
          <a:bodyPr wrap="square">
            <a:spAutoFit/>
          </a:bodyPr>
          <a:lstStyle/>
          <a:p>
            <a:pPr>
              <a:spcBef>
                <a:spcPts val="600"/>
              </a:spcBef>
            </a:pPr>
            <a:r>
              <a:rPr lang="en" sz="2000" b="1" dirty="0"/>
              <a:t>Na vakatulewa nei Ekani e Jeriko e veibasai sara kei na vakatulewa nei Reapi:</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11877" y="4919768"/>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6" y="3436314"/>
            <a:ext cx="7129311" cy="1323439"/>
          </a:xfrm>
          <a:prstGeom prst="rect">
            <a:avLst/>
          </a:prstGeom>
          <a:noFill/>
        </p:spPr>
        <p:txBody>
          <a:bodyPr wrap="square">
            <a:spAutoFit/>
          </a:bodyPr>
          <a:lstStyle/>
          <a:p>
            <a:pPr>
              <a:spcBef>
                <a:spcPts val="600"/>
              </a:spcBef>
            </a:pPr>
            <a:r>
              <a:rPr lang="en" sz="2000" b="1" dirty="0"/>
              <a:t>Me vakataki Ivi, o Ekani e “raica,” “garova,” ka “tara,” ka teteva yani e lewe vuqa na nona </a:t>
            </a:r>
            <a:r>
              <a:rPr lang="en-GB" sz="2000" b="1" dirty="0" err="1"/>
              <a:t>i</a:t>
            </a:r>
            <a:r>
              <a:rPr lang="en" sz="2000" b="1" dirty="0"/>
              <a:t>valavala ca (Vakatekivu 3:6). Me vakai Ananaiasa kei Safaira, o Ekani e kauta na ka vakatabui vua na Kalou ka colata na kena </a:t>
            </a:r>
            <a:r>
              <a:rPr lang="en-GB" sz="2000" b="1" dirty="0"/>
              <a:t>I</a:t>
            </a:r>
            <a:r>
              <a:rPr lang="en" sz="2000" b="1" dirty="0"/>
              <a:t> sau (Caka. 5:1-2).</a:t>
            </a: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12770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QAQA TALE</a:t>
            </a: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518668"/>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 sa kaya vei </a:t>
            </a:r>
            <a:r>
              <a:rPr lang="en-GB" b="1" dirty="0">
                <a:solidFill>
                  <a:schemeClr val="accent3">
                    <a:lumMod val="50000"/>
                  </a:schemeClr>
                </a:solidFill>
                <a:latin typeface="Comic Sans MS" panose="030F0702030302020204" pitchFamily="66" charset="0"/>
              </a:rPr>
              <a:t>Josua</a:t>
            </a:r>
            <a:r>
              <a:rPr lang="en" b="1" dirty="0">
                <a:solidFill>
                  <a:schemeClr val="accent3">
                    <a:lumMod val="50000"/>
                  </a:schemeClr>
                </a:solidFill>
                <a:latin typeface="Comic Sans MS" panose="030F0702030302020204" pitchFamily="66" charset="0"/>
              </a:rPr>
              <a:t> ko Jiova, mo kakua ni rere, se yalolailai: mo kauti ira na tamata </a:t>
            </a:r>
            <a:r>
              <a:rPr lang="en-GB" b="1" dirty="0">
                <a:solidFill>
                  <a:schemeClr val="accent3">
                    <a:lumMod val="50000"/>
                  </a:schemeClr>
                </a:solidFill>
                <a:latin typeface="Comic Sans MS" panose="030F0702030302020204" pitchFamily="66" charset="0"/>
              </a:rPr>
              <a:t>I</a:t>
            </a:r>
            <a:r>
              <a:rPr lang="en" b="1" dirty="0">
                <a:solidFill>
                  <a:schemeClr val="accent3">
                    <a:lumMod val="50000"/>
                  </a:schemeClr>
                </a:solidFill>
                <a:latin typeface="Comic Sans MS" panose="030F0702030302020204" pitchFamily="66" charset="0"/>
              </a:rPr>
              <a:t> vale kecega, ka cavu tu, mo lako cake ki Ai: raica, au sa soli tui Ai ki na ligamu, kei ira na nona tamata, kei na nona koro, kei na nona vanua:’ </a:t>
            </a:r>
            <a:r>
              <a:rPr lang="en" sz="1600"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(Joshua 8:1)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07886"/>
          </a:xfrm>
          <a:prstGeom prst="rect">
            <a:avLst/>
          </a:prstGeom>
          <a:noFill/>
        </p:spPr>
        <p:txBody>
          <a:bodyPr wrap="square" rtlCol="0">
            <a:spAutoFit/>
          </a:bodyPr>
          <a:lstStyle/>
          <a:p>
            <a:pPr>
              <a:spcBef>
                <a:spcPts val="600"/>
              </a:spcBef>
            </a:pPr>
            <a:r>
              <a:rPr lang="en" sz="2000" b="1" dirty="0"/>
              <a:t>Me vaka ga mai Jeriko, na Kalou sa solia ki vei Josua e dua na sala me rawati kina na qaqa vei Ai (Josh. 8:1-2).</a:t>
            </a: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20907" y="2917300"/>
            <a:ext cx="3055167" cy="363590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6" cstate="email">
            <a:extLst>
              <a:ext uri="{28A0092B-C50C-407E-A947-70E740481C1C}">
                <a14:useLocalDpi xmlns:a14="http://schemas.microsoft.com/office/drawing/2010/main"/>
              </a:ext>
            </a:extLst>
          </a:blip>
          <a:srcRect b="4760"/>
          <a:stretch>
            <a:fillRect/>
          </a:stretch>
        </p:blipFill>
        <p:spPr>
          <a:xfrm>
            <a:off x="8057613" y="3381263"/>
            <a:ext cx="3780885" cy="3476738"/>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9" y="3506233"/>
            <a:ext cx="8194432" cy="1323439"/>
          </a:xfrm>
          <a:prstGeom prst="rect">
            <a:avLst/>
          </a:prstGeom>
          <a:noFill/>
        </p:spPr>
        <p:txBody>
          <a:bodyPr wrap="square">
            <a:spAutoFit/>
          </a:bodyPr>
          <a:lstStyle/>
          <a:p>
            <a:pPr>
              <a:spcBef>
                <a:spcPts val="600"/>
              </a:spcBef>
            </a:pPr>
            <a:r>
              <a:rPr lang="en" sz="2000" b="1" dirty="0"/>
              <a:t>Me vaka na nona laveta na </a:t>
            </a:r>
            <a:r>
              <a:rPr lang="en-GB" sz="2000" b="1" dirty="0"/>
              <a:t>I</a:t>
            </a:r>
            <a:r>
              <a:rPr lang="en" sz="2000" b="1" dirty="0"/>
              <a:t> titoko ko Mosese me ra qaqa kina vei Amaleki , e laveta o Josua na </a:t>
            </a:r>
            <a:r>
              <a:rPr lang="en-GB" sz="2000" b="1" dirty="0"/>
              <a:t>I</a:t>
            </a:r>
            <a:r>
              <a:rPr lang="en" sz="2000" b="1" dirty="0"/>
              <a:t> yaragi ena </a:t>
            </a:r>
            <a:r>
              <a:rPr lang="en-GB" sz="2000" b="1" dirty="0"/>
              <a:t>I</a:t>
            </a:r>
            <a:r>
              <a:rPr lang="en" sz="2000" b="1" dirty="0"/>
              <a:t> vakaro ni Kalou ka laveta cake tu me yacova ni sa rawati sara vakavinaka na qaqa (Josua 8:18-22, 26).</a:t>
            </a: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130076"/>
            <a:ext cx="5923745" cy="1015663"/>
          </a:xfrm>
          <a:prstGeom prst="rect">
            <a:avLst/>
          </a:prstGeom>
          <a:noFill/>
        </p:spPr>
        <p:txBody>
          <a:bodyPr wrap="square">
            <a:spAutoFit/>
          </a:bodyPr>
          <a:lstStyle/>
          <a:p>
            <a:pPr>
              <a:spcBef>
                <a:spcPts val="600"/>
              </a:spcBef>
            </a:pPr>
            <a:r>
              <a:rPr lang="en" sz="2000" b="1" dirty="0"/>
              <a:t>Sa lawavaki na daku ni koro ena bogi. Ena mataka era toro e matani koro ko Josua kei ira na kena vo ka dro ni ra curu mai na kai Kena ni me vala kei ira.</a:t>
            </a: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6" y="5834440"/>
            <a:ext cx="7124189" cy="1015663"/>
          </a:xfrm>
          <a:prstGeom prst="rect">
            <a:avLst/>
          </a:prstGeom>
          <a:noFill/>
        </p:spPr>
        <p:txBody>
          <a:bodyPr wrap="square">
            <a:spAutoFit/>
          </a:bodyPr>
          <a:lstStyle/>
          <a:p>
            <a:pPr>
              <a:spcBef>
                <a:spcPts val="600"/>
              </a:spcBef>
            </a:pPr>
            <a:r>
              <a:rPr lang="en" sz="2000" b="1" dirty="0"/>
              <a:t>Ni da ciqoma ena vakabauta na veivosoti va Kalou, na Kalou e buluta na noda </a:t>
            </a:r>
            <a:r>
              <a:rPr lang="en-GB" sz="2000" b="1" dirty="0"/>
              <a:t>I</a:t>
            </a:r>
            <a:r>
              <a:rPr lang="en" sz="2000" b="1" dirty="0"/>
              <a:t> valavala ca e Akori, ka dolava tale e dua na katuba ki na </a:t>
            </a:r>
            <a:r>
              <a:rPr lang="en-GB" sz="2000" b="1" dirty="0"/>
              <a:t>I</a:t>
            </a:r>
            <a:r>
              <a:rPr lang="en" sz="2000" b="1" dirty="0"/>
              <a:t> nuinui.</a:t>
            </a: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7" y="4807896"/>
            <a:ext cx="7517527" cy="1015663"/>
          </a:xfrm>
          <a:prstGeom prst="rect">
            <a:avLst/>
          </a:prstGeom>
          <a:noFill/>
        </p:spPr>
        <p:txBody>
          <a:bodyPr wrap="square">
            <a:spAutoFit/>
          </a:bodyPr>
          <a:lstStyle/>
          <a:p>
            <a:pPr>
              <a:spcBef>
                <a:spcPts val="600"/>
              </a:spcBef>
            </a:pPr>
            <a:r>
              <a:rPr lang="en" sz="2000" b="1" dirty="0"/>
              <a:t>Na Kalou sa basci solia tale na qaqa ki vei ira na ona tamata. Na bua ma Akori, ka vakarusai kina ko Ekani kei na nona vuvale sa dolava na katuba ni qaqa, “a katuba ni nuinui (Osea 2:15).</a:t>
            </a: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83974" y="655074"/>
            <a:ext cx="8790039" cy="5339923"/>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“Na ka me na rerevaka duadua na </a:t>
            </a:r>
            <a:r>
              <a:rPr lang="en-GB" sz="2400" b="1" dirty="0" err="1">
                <a:latin typeface="Constantia" panose="02030602050306030303" pitchFamily="18" charset="0"/>
              </a:rPr>
              <a:t>i</a:t>
            </a:r>
            <a:r>
              <a:rPr lang="en" sz="2400" b="1" dirty="0">
                <a:latin typeface="Constantia" panose="02030602050306030303" pitchFamily="18" charset="0"/>
              </a:rPr>
              <a:t>soqosoqo lotu e sega ni koto vei ira ka laurai votu na nodra veisaqasaqa, ira na tawalotu kei ira na dauvosavakacacataka na Kalou, e koto ga vei ira ka veilecayaki na </a:t>
            </a:r>
            <a:r>
              <a:rPr lang="en-GB" sz="2400" b="1" dirty="0" err="1">
                <a:latin typeface="Constantia" panose="02030602050306030303" pitchFamily="18" charset="0"/>
              </a:rPr>
              <a:t>i</a:t>
            </a:r>
            <a:r>
              <a:rPr lang="en" sz="2400" b="1" dirty="0">
                <a:latin typeface="Constantia" panose="02030602050306030303" pitchFamily="18" charset="0"/>
              </a:rPr>
              <a:t>vakarau ni nodra tukuni Karisito. Sa ira oqo ka vakavuna me bureitaka na nona veivakalougatataki na Kalou ni Isireli, ka kauta mai na bula gogo ena </a:t>
            </a:r>
            <a:r>
              <a:rPr lang="en-GB" sz="2400" b="1" dirty="0" err="1">
                <a:latin typeface="Constantia" panose="02030602050306030303" pitchFamily="18" charset="0"/>
              </a:rPr>
              <a:t>i</a:t>
            </a:r>
            <a:r>
              <a:rPr lang="en" sz="2400" b="1" dirty="0">
                <a:latin typeface="Constantia" panose="02030602050306030303" pitchFamily="18" charset="0"/>
              </a:rPr>
              <a:t>soqosoqo lotu, a </a:t>
            </a:r>
            <a:r>
              <a:rPr lang="en-GB" sz="2400" b="1" dirty="0" err="1">
                <a:latin typeface="Constantia" panose="02030602050306030303" pitchFamily="18" charset="0"/>
              </a:rPr>
              <a:t>i</a:t>
            </a:r>
            <a:r>
              <a:rPr lang="en" sz="2400" b="1" dirty="0">
                <a:latin typeface="Constantia" panose="02030602050306030303" pitchFamily="18" charset="0"/>
              </a:rPr>
              <a:t>rogorogo ca ka dredre na kena taqusi tani</a:t>
            </a:r>
            <a:r>
              <a:rPr lang="en-US" sz="2400" b="1" dirty="0">
                <a:latin typeface="Constantia" panose="02030602050306030303" pitchFamily="18" charset="0"/>
              </a:rPr>
              <a:t>…</a:t>
            </a:r>
          </a:p>
          <a:p>
            <a:pPr algn="r">
              <a:spcBef>
                <a:spcPts val="600"/>
              </a:spcBef>
            </a:pPr>
            <a:r>
              <a:rPr lang="en-US" sz="2400" b="1" dirty="0">
                <a:latin typeface="Constantia" panose="02030602050306030303" pitchFamily="18" charset="0"/>
              </a:rPr>
              <a:t>Na </a:t>
            </a:r>
            <a:r>
              <a:rPr lang="en-US" sz="2400" b="1" dirty="0" err="1">
                <a:latin typeface="Constantia" panose="02030602050306030303" pitchFamily="18" charset="0"/>
              </a:rPr>
              <a:t>lotu</a:t>
            </a:r>
            <a:r>
              <a:rPr lang="en-US" sz="2400" b="1" dirty="0">
                <a:latin typeface="Constantia" panose="02030602050306030303" pitchFamily="18" charset="0"/>
              </a:rPr>
              <a:t> </a:t>
            </a:r>
            <a:r>
              <a:rPr lang="en-US" sz="2400" b="1" dirty="0" err="1">
                <a:latin typeface="Constantia" panose="02030602050306030303" pitchFamily="18" charset="0"/>
              </a:rPr>
              <a:t>va</a:t>
            </a:r>
            <a:r>
              <a:rPr lang="en-US" sz="2400" b="1" dirty="0">
                <a:latin typeface="Constantia" panose="02030602050306030303" pitchFamily="18" charset="0"/>
              </a:rPr>
              <a:t> </a:t>
            </a:r>
            <a:r>
              <a:rPr lang="en-US" sz="2400" b="1" dirty="0" err="1">
                <a:latin typeface="Constantia" panose="02030602050306030303" pitchFamily="18" charset="0"/>
              </a:rPr>
              <a:t>Karisito</a:t>
            </a:r>
            <a:r>
              <a:rPr lang="en-US" sz="2400" b="1" dirty="0">
                <a:latin typeface="Constantia" panose="02030602050306030303" pitchFamily="18" charset="0"/>
              </a:rPr>
              <a:t> e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 me </a:t>
            </a:r>
            <a:r>
              <a:rPr lang="en-US" sz="2400" b="1" dirty="0" err="1">
                <a:latin typeface="Constantia" panose="02030602050306030303" pitchFamily="18" charset="0"/>
              </a:rPr>
              <a:t>dokadokataki</a:t>
            </a:r>
            <a:r>
              <a:rPr lang="en-US" sz="2400" b="1" dirty="0">
                <a:latin typeface="Constantia" panose="02030602050306030303" pitchFamily="18" charset="0"/>
              </a:rPr>
              <a:t> ga ena </a:t>
            </a:r>
            <a:r>
              <a:rPr lang="en-US" sz="2400" b="1" dirty="0" err="1">
                <a:latin typeface="Constantia" panose="02030602050306030303" pitchFamily="18" charset="0"/>
              </a:rPr>
              <a:t>Sigatabu</a:t>
            </a:r>
            <a:r>
              <a:rPr lang="en-US" sz="2400" b="1" dirty="0">
                <a:latin typeface="Constantia" panose="02030602050306030303" pitchFamily="18" charset="0"/>
              </a:rPr>
              <a:t> se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ukuuku</a:t>
            </a:r>
            <a:r>
              <a:rPr lang="en-US" sz="2400" b="1" dirty="0">
                <a:latin typeface="Constantia" panose="02030602050306030303" pitchFamily="18" charset="0"/>
              </a:rPr>
              <a:t> ena </a:t>
            </a:r>
            <a:r>
              <a:rPr lang="en-US" sz="2400" b="1" dirty="0" err="1">
                <a:latin typeface="Constantia" panose="02030602050306030303" pitchFamily="18" charset="0"/>
              </a:rPr>
              <a:t>Valetabu</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ka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veisiga</a:t>
            </a:r>
            <a:r>
              <a:rPr lang="en-US" sz="2400" b="1" dirty="0">
                <a:latin typeface="Constantia" panose="02030602050306030303" pitchFamily="18" charset="0"/>
              </a:rPr>
              <a:t> ena </a:t>
            </a:r>
            <a:r>
              <a:rPr lang="en-US" sz="2400" b="1" dirty="0" err="1">
                <a:latin typeface="Constantia" panose="02030602050306030303" pitchFamily="18" charset="0"/>
              </a:rPr>
              <a:t>veimacawa</a:t>
            </a:r>
            <a:r>
              <a:rPr lang="en-US" sz="2400" b="1" dirty="0">
                <a:latin typeface="Constantia" panose="02030602050306030303" pitchFamily="18" charset="0"/>
              </a:rPr>
              <a:t> kei na </a:t>
            </a:r>
            <a:r>
              <a:rPr lang="en-US" sz="2400" b="1" dirty="0" err="1">
                <a:latin typeface="Constantia" panose="02030602050306030303" pitchFamily="18" charset="0"/>
              </a:rPr>
              <a:t>veivanua</a:t>
            </a:r>
            <a:r>
              <a:rPr lang="en-US" sz="2400" b="1" dirty="0">
                <a:latin typeface="Constantia" panose="02030602050306030303" pitchFamily="18" charset="0"/>
              </a:rPr>
              <a:t>. Sa </a:t>
            </a:r>
            <a:r>
              <a:rPr lang="en-US" sz="2400" b="1" dirty="0" err="1">
                <a:latin typeface="Constantia" panose="02030602050306030303" pitchFamily="18" charset="0"/>
              </a:rPr>
              <a:t>dodonu</a:t>
            </a:r>
            <a:r>
              <a:rPr lang="en-US" sz="2400" b="1" dirty="0">
                <a:latin typeface="Constantia" panose="02030602050306030303" pitchFamily="18" charset="0"/>
              </a:rPr>
              <a:t> me da </a:t>
            </a:r>
            <a:r>
              <a:rPr lang="en-US" sz="2400" b="1" dirty="0" err="1">
                <a:latin typeface="Constantia" panose="02030602050306030303" pitchFamily="18" charset="0"/>
              </a:rPr>
              <a:t>rokova</a:t>
            </a:r>
            <a:r>
              <a:rPr lang="en-US" sz="2400" b="1" dirty="0">
                <a:latin typeface="Constantia" panose="02030602050306030303" pitchFamily="18" charset="0"/>
              </a:rPr>
              <a:t> ka </a:t>
            </a:r>
            <a:r>
              <a:rPr lang="en-US" sz="2400" b="1" dirty="0" err="1">
                <a:latin typeface="Constantia" panose="02030602050306030303" pitchFamily="18" charset="0"/>
              </a:rPr>
              <a:t>talairawarawa</a:t>
            </a:r>
            <a:r>
              <a:rPr lang="en-US" sz="2400" b="1" dirty="0">
                <a:latin typeface="Constantia" panose="02030602050306030303" pitchFamily="18" charset="0"/>
              </a:rPr>
              <a:t> kina </a:t>
            </a:r>
            <a:r>
              <a:rPr lang="en-US" sz="2400" b="1" dirty="0" err="1">
                <a:latin typeface="Constantia" panose="02030602050306030303" pitchFamily="18" charset="0"/>
              </a:rPr>
              <a:t>veika</a:t>
            </a:r>
            <a:r>
              <a:rPr lang="en-US" sz="2400" b="1" dirty="0">
                <a:latin typeface="Constantia" panose="02030602050306030303" pitchFamily="18" charset="0"/>
              </a:rPr>
              <a:t> e </a:t>
            </a:r>
            <a:r>
              <a:rPr lang="en-US" sz="2400" b="1" dirty="0" err="1">
                <a:latin typeface="Constantia" panose="02030602050306030303" pitchFamily="18" charset="0"/>
              </a:rPr>
              <a:t>tukuna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vanua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cakacaka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vale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a:t>
            </a:r>
            <a:r>
              <a:rPr lang="en-US" sz="2400" b="1" dirty="0" err="1">
                <a:latin typeface="Constantia" panose="02030602050306030303" pitchFamily="18" charset="0"/>
              </a:rPr>
              <a:t>veimaliwai</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wekada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vuravura</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3" name="CuadroTexto 2">
            <a:extLst>
              <a:ext uri="{FF2B5EF4-FFF2-40B4-BE49-F238E27FC236}">
                <a16:creationId xmlns:a16="http://schemas.microsoft.com/office/drawing/2014/main" id="{98807323-22EF-F615-DF65-363B11561D97}"/>
              </a:ext>
            </a:extLst>
          </p:cNvPr>
          <p:cNvSpPr txBox="1"/>
          <p:nvPr/>
        </p:nvSpPr>
        <p:spPr>
          <a:xfrm>
            <a:off x="4900289" y="5994997"/>
            <a:ext cx="3621632" cy="338554"/>
          </a:xfrm>
          <a:prstGeom prst="rect">
            <a:avLst/>
          </a:prstGeom>
          <a:noFill/>
        </p:spPr>
        <p:txBody>
          <a:bodyPr wrap="none" rtlCol="0">
            <a:spAutoFit/>
          </a:bodyPr>
          <a:lstStyle/>
          <a:p>
            <a:pPr algn="r"/>
            <a:r>
              <a:rPr lang="en" sz="1600" b="1" dirty="0"/>
              <a:t>EGW (Conflict and Courage, April 23)</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1843</Words>
  <Application>Microsoft Office PowerPoint</Application>
  <PresentationFormat>Panorámica</PresentationFormat>
  <Paragraphs>89</Paragraphs>
  <Slides>9</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2025-10-11T15:20:58Z</dcterms:created>
  <dcterms:modified xsi:type="dcterms:W3CDTF">2025-11-06T11:06:57Z</dcterms:modified>
</cp:coreProperties>
</file>