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399" autoAdjust="0"/>
  </p:normalViewPr>
  <p:slideViewPr>
    <p:cSldViewPr snapToGrid="0">
      <p:cViewPr varScale="1">
        <p:scale>
          <a:sx n="88" d="100"/>
          <a:sy n="88" d="100"/>
        </p:scale>
        <p:origin x="1332" y="66"/>
      </p:cViewPr>
      <p:guideLst/>
    </p:cSldViewPr>
  </p:slideViewPr>
  <p:notesTextViewPr>
    <p:cViewPr>
      <p:scale>
        <a:sx n="3" d="2"/>
        <a:sy n="3" d="2"/>
      </p:scale>
      <p:origin x="0" y="0"/>
    </p:cViewPr>
  </p:notesTextViewPr>
  <p:sorterViewPr>
    <p:cViewPr>
      <p:scale>
        <a:sx n="100" d="100"/>
        <a:sy n="100" d="100"/>
      </p:scale>
      <p:origin x="0" y="-8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en" sz="2000" dirty="0">
              <a:effectLst/>
            </a:rPr>
            <a:t>E vosa vakacava na Kalou ki vei ira na tamata ena </a:t>
          </a:r>
          <a:r>
            <a:rPr lang="en-GB" sz="2000" dirty="0">
              <a:effectLst/>
            </a:rPr>
            <a:t>I</a:t>
          </a:r>
          <a:r>
            <a:rPr lang="en" sz="2000" dirty="0">
              <a:effectLst/>
            </a:rPr>
            <a:t> vakatekivu?</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en" sz="2000" dirty="0">
              <a:effectLst/>
            </a:rPr>
            <a:t>E mai muduka vakacava na tamata na nona dau veivosaki kei na Kalou?</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en" sz="2000" dirty="0">
              <a:effectLst/>
            </a:rPr>
            <a:t>Na gaunisala cava e via vakalesua tale kina na Kalou na veivosaki kei na tamata?</a:t>
          </a: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en" sz="2000" dirty="0">
              <a:effectLst/>
            </a:rPr>
            <a:t>Na cava e sa sega kina ni rawa ni da veivosaki ena matanavotu kei na Kalou?</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en" sz="2000" dirty="0">
              <a:effectLst/>
            </a:rPr>
            <a:t>Eda rawa ni9 veivosaki vakacava kei na Kalou edaidai?</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Ivi</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Rarawa ena vakasucu</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Lailai sobu, lewai  vei Atama</a:t>
          </a: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600" b="1" dirty="0">
              <a:effectLst>
                <a:outerShdw blurRad="38100" dist="38100" dir="2700000" algn="tl">
                  <a:srgbClr val="000000"/>
                </a:outerShdw>
              </a:effectLst>
            </a:rPr>
            <a:t>Atama</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Cakacaka vakaukauwa</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Mate</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Tawasei mai vua na Kalou</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400" b="1" dirty="0">
              <a:effectLst>
                <a:outerShdw blurRad="38100" dist="38100" dir="2700000" algn="tl">
                  <a:srgbClr val="000000"/>
                </a:outerShdw>
              </a:effectLst>
            </a:rPr>
            <a:t>Tamata</a:t>
          </a:r>
        </a:p>
      </dgm:t>
    </dgm:pt>
    <dgm:pt modelId="{1C4CE604-4648-4880-BBD7-4BBB3953424A}" type="sibTrans" cxnId="{1D7D764C-22CF-4D5A-95A2-63618811ADE9}">
      <dgm:prSet/>
      <dgm:spPr/>
      <dgm:t>
        <a:bodyPr/>
        <a:lstStyle/>
        <a:p>
          <a:endParaRPr lang="es-ES" sz="1800" b="1"/>
        </a:p>
      </dgm:t>
    </dgm:pt>
    <dgm:pt modelId="{B145294C-2AF2-415D-B14C-776C1BEC45B6}" type="parTrans" cxnId="{1D7D764C-22CF-4D5A-95A2-63618811ADE9}">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Tea na kena kakana</a:t>
          </a:r>
        </a:p>
      </dgm:t>
    </dgm:pt>
    <dgm:pt modelId="{889DB5CB-48AE-4F98-8F96-B4F9A4CD236A}" type="parTrans" cxnId="{9D492A61-665B-4E09-8679-FDDEB8F13235}">
      <dgm:prSet/>
      <dgm:spPr/>
      <dgm:t>
        <a:bodyPr/>
        <a:lstStyle/>
        <a:p>
          <a:endParaRPr lang="es-ES" sz="1800" b="1"/>
        </a:p>
      </dgm:t>
    </dgm:pt>
    <dgm:pt modelId="{413303E2-B150-4A8E-9770-D00A2A18B900}" type="sibTrans" cxnId="{9D492A61-665B-4E09-8679-FDDEB8F13235}">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790F532A-D3E5-423D-BCAE-B43C969ACCA9}" type="presOf" srcId="{8BEAD1FD-ECBD-4D3D-B0C1-7E2E90F51283}" destId="{B88879ED-2486-40B7-B176-CD90F8AE9BD1}" srcOrd="0" destOrd="1"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9D492A61-665B-4E09-8679-FDDEB8F13235}" srcId="{2BE56907-F565-4D5E-AC3C-22AF77149957}" destId="{8BEAD1FD-ECBD-4D3D-B0C1-7E2E90F51283}" srcOrd="1" destOrd="0" parTransId="{889DB5CB-48AE-4F98-8F96-B4F9A4CD236A}" sibTransId="{413303E2-B150-4A8E-9770-D00A2A18B900}"/>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E vosa vakacava na Kalou ki vei ira na tamata ena </a:t>
          </a:r>
          <a:r>
            <a:rPr lang="en-GB" sz="2000" kern="1200" dirty="0">
              <a:effectLst/>
            </a:rPr>
            <a:t>I</a:t>
          </a:r>
          <a:r>
            <a:rPr lang="en" sz="2000" kern="1200" dirty="0">
              <a:effectLst/>
            </a:rPr>
            <a:t> vakatekivu?</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E mai muduka vakacava na tamata na nona dau veivosaki kei na Kalou?</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Na gaunisala cava e via vakalesua tale kina na Kalou na veivosaki kei na tamata?</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Na cava e sa sega kina ni rawa ni da veivosaki ena matanavotu kei na Kalou?</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Eda rawa ni9 veivosaki vakacava kei na Kalou edaidai?</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Ivi</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Rarawa ena vakasucu</a:t>
          </a:r>
        </a:p>
        <a:p>
          <a:pPr marL="171450" lvl="1" indent="-171450" algn="l" defTabSz="800100">
            <a:lnSpc>
              <a:spcPct val="90000"/>
            </a:lnSpc>
            <a:spcBef>
              <a:spcPct val="0"/>
            </a:spcBef>
            <a:spcAft>
              <a:spcPts val="0"/>
            </a:spcAft>
            <a:buFontTx/>
            <a:buChar char="–"/>
          </a:pPr>
          <a:r>
            <a:rPr lang="en" sz="1800" b="1" kern="1200" dirty="0"/>
            <a:t>Lailai sobu, lewai  vei Atama</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 sz="1600" b="1" kern="1200" dirty="0">
              <a:effectLst>
                <a:outerShdw blurRad="38100" dist="38100" dir="2700000" algn="tl">
                  <a:srgbClr val="000000"/>
                </a:outerShdw>
              </a:effectLst>
            </a:rPr>
            <a:t>Atama</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Cakacaka vakaukauwa</a:t>
          </a:r>
        </a:p>
        <a:p>
          <a:pPr marL="171450" lvl="1" indent="-171450" algn="l" defTabSz="800100">
            <a:lnSpc>
              <a:spcPct val="90000"/>
            </a:lnSpc>
            <a:spcBef>
              <a:spcPct val="0"/>
            </a:spcBef>
            <a:spcAft>
              <a:spcPts val="0"/>
            </a:spcAft>
            <a:buFontTx/>
            <a:buChar char="–"/>
          </a:pPr>
          <a:r>
            <a:rPr lang="en" sz="1800" b="1" kern="1200" dirty="0"/>
            <a:t>Tea na kena kakana</a:t>
          </a: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 sz="1400" b="1" kern="1200" dirty="0">
              <a:effectLst>
                <a:outerShdw blurRad="38100" dist="38100" dir="2700000" algn="tl">
                  <a:srgbClr val="000000"/>
                </a:outerShdw>
              </a:effectLst>
            </a:rPr>
            <a:t>Tamata</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Mate</a:t>
          </a:r>
        </a:p>
        <a:p>
          <a:pPr marL="171450" lvl="1" indent="-171450" algn="l" defTabSz="800100">
            <a:lnSpc>
              <a:spcPct val="90000"/>
            </a:lnSpc>
            <a:spcBef>
              <a:spcPct val="0"/>
            </a:spcBef>
            <a:spcAft>
              <a:spcPts val="0"/>
            </a:spcAft>
            <a:buFontTx/>
            <a:buChar char="–"/>
          </a:pPr>
          <a:r>
            <a:rPr lang="en" sz="1800" b="1" kern="1200" dirty="0"/>
            <a:t>Tawasei mai vua na Kalou</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J"/>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F9DA96-9A4C-49DC-A984-A3F0D10C1561}" type="datetimeFigureOut">
              <a:rPr lang="en-FJ" smtClean="0"/>
              <a:t>10/01/2026</a:t>
            </a:fld>
            <a:endParaRPr lang="en-FJ"/>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J"/>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J"/>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J"/>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F9032-4C87-490F-A32B-4E41B49AD4F3}" type="slidenum">
              <a:rPr lang="en-FJ" smtClean="0"/>
              <a:t>‹Nº›</a:t>
            </a:fld>
            <a:endParaRPr lang="en-FJ"/>
          </a:p>
        </p:txBody>
      </p:sp>
    </p:spTree>
    <p:extLst>
      <p:ext uri="{BB962C8B-B14F-4D97-AF65-F5344CB8AC3E}">
        <p14:creationId xmlns:p14="http://schemas.microsoft.com/office/powerpoint/2010/main" val="91974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mn-lt"/>
                <a:ea typeface="+mn-ea"/>
                <a:cs typeface="+mn-cs"/>
              </a:rPr>
              <a:t>THE CREATOR SPEAKS</a:t>
            </a:r>
          </a:p>
          <a:p>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1</a:t>
            </a:fld>
            <a:endParaRPr lang="en-FJ"/>
          </a:p>
        </p:txBody>
      </p:sp>
    </p:spTree>
    <p:extLst>
      <p:ext uri="{BB962C8B-B14F-4D97-AF65-F5344CB8AC3E}">
        <p14:creationId xmlns:p14="http://schemas.microsoft.com/office/powerpoint/2010/main" val="2875200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2</a:t>
            </a:fld>
            <a:endParaRPr lang="en-FJ"/>
          </a:p>
        </p:txBody>
      </p:sp>
    </p:spTree>
    <p:extLst>
      <p:ext uri="{BB962C8B-B14F-4D97-AF65-F5344CB8AC3E}">
        <p14:creationId xmlns:p14="http://schemas.microsoft.com/office/powerpoint/2010/main" val="1765233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3</a:t>
            </a:fld>
            <a:endParaRPr lang="en-FJ"/>
          </a:p>
        </p:txBody>
      </p:sp>
    </p:spTree>
    <p:extLst>
      <p:ext uri="{BB962C8B-B14F-4D97-AF65-F5344CB8AC3E}">
        <p14:creationId xmlns:p14="http://schemas.microsoft.com/office/powerpoint/2010/main" val="1525077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mn-lt"/>
                <a:ea typeface="+mn-ea"/>
                <a:cs typeface="+mn-cs"/>
              </a:rPr>
              <a:t>HOW DID GOD ORIGINALLY COMMUNICATE WITH HUMANITY?</a:t>
            </a:r>
          </a:p>
        </p:txBody>
      </p:sp>
      <p:sp>
        <p:nvSpPr>
          <p:cNvPr id="4" name="Slide Number Placeholder 3"/>
          <p:cNvSpPr>
            <a:spLocks noGrp="1"/>
          </p:cNvSpPr>
          <p:nvPr>
            <p:ph type="sldNum" sz="quarter" idx="5"/>
          </p:nvPr>
        </p:nvSpPr>
        <p:spPr/>
        <p:txBody>
          <a:bodyPr/>
          <a:lstStyle/>
          <a:p>
            <a:fld id="{A00F9032-4C87-490F-A32B-4E41B49AD4F3}" type="slidenum">
              <a:rPr lang="en-FJ" smtClean="0"/>
              <a:t>4</a:t>
            </a:fld>
            <a:endParaRPr lang="en-FJ"/>
          </a:p>
        </p:txBody>
      </p:sp>
    </p:spTree>
    <p:extLst>
      <p:ext uri="{BB962C8B-B14F-4D97-AF65-F5344CB8AC3E}">
        <p14:creationId xmlns:p14="http://schemas.microsoft.com/office/powerpoint/2010/main" val="3695481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mn-lt"/>
                <a:ea typeface="+mn-ea"/>
                <a:cs typeface="+mn-cs"/>
              </a:rPr>
              <a:t>HOW DID GOD ORIGINALLY COMMUNICATE WITH HUMANITY?</a:t>
            </a:r>
          </a:p>
        </p:txBody>
      </p:sp>
      <p:sp>
        <p:nvSpPr>
          <p:cNvPr id="4" name="Slide Number Placeholder 3"/>
          <p:cNvSpPr>
            <a:spLocks noGrp="1"/>
          </p:cNvSpPr>
          <p:nvPr>
            <p:ph type="sldNum" sz="quarter" idx="5"/>
          </p:nvPr>
        </p:nvSpPr>
        <p:spPr/>
        <p:txBody>
          <a:bodyPr/>
          <a:lstStyle/>
          <a:p>
            <a:fld id="{A00F9032-4C87-490F-A32B-4E41B49AD4F3}" type="slidenum">
              <a:rPr lang="en-FJ" smtClean="0"/>
              <a:t>5</a:t>
            </a:fld>
            <a:endParaRPr lang="en-FJ"/>
          </a:p>
        </p:txBody>
      </p:sp>
    </p:spTree>
    <p:extLst>
      <p:ext uri="{BB962C8B-B14F-4D97-AF65-F5344CB8AC3E}">
        <p14:creationId xmlns:p14="http://schemas.microsoft.com/office/powerpoint/2010/main" val="3340251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r>
              <a:rPr kumimoji="0" lang="en"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 sa vakarota na tamata na </a:t>
            </a:r>
            <a:r>
              <a:rPr kumimoji="0" lang="en-GB"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Kalou</a:t>
            </a:r>
            <a:r>
              <a:rPr kumimoji="0" lang="en"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ko J</a:t>
            </a:r>
            <a:r>
              <a:rPr kumimoji="0" lang="en-GB" sz="1200" b="1" i="0" u="none" strike="noStrike" kern="1200" cap="none" spc="0" normalizeH="0" baseline="0"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i</a:t>
            </a:r>
            <a:r>
              <a:rPr kumimoji="0" lang="en" sz="1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ova, ka kaya, e tara mo kana mai na kau kecega ena were” </a:t>
            </a:r>
            <a:r>
              <a:rPr kumimoji="0" lang="en" sz="105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(Vakatekivu 2:16)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mn-lt"/>
                <a:ea typeface="+mn-ea"/>
                <a:cs typeface="+mn-cs"/>
              </a:rPr>
              <a:t>HOW DID GOD ORIGINALLY COMMUNICATE WITH HUMANITY?</a:t>
            </a:r>
          </a:p>
          <a:p>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6</a:t>
            </a:fld>
            <a:endParaRPr lang="en-FJ"/>
          </a:p>
        </p:txBody>
      </p:sp>
    </p:spTree>
    <p:extLst>
      <p:ext uri="{BB962C8B-B14F-4D97-AF65-F5344CB8AC3E}">
        <p14:creationId xmlns:p14="http://schemas.microsoft.com/office/powerpoint/2010/main" val="1733816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0" cap="none" spc="0" normalizeH="0" baseline="0" noProof="0" dirty="0">
                <a:ln/>
                <a:solidFill>
                  <a:srgbClr val="FFBDBD">
                    <a:lumMod val="50000"/>
                  </a:srgbClr>
                </a:solidFill>
                <a:effectLst/>
                <a:uLnTx/>
                <a:uFillTx/>
                <a:latin typeface="+mn-lt"/>
                <a:ea typeface="+mn-ea"/>
                <a:cs typeface="+mn-cs"/>
              </a:rPr>
              <a:t>HOW DID HUMANITY STOP COMMUNICATING WITH GOD?</a:t>
            </a:r>
          </a:p>
          <a:p>
            <a:r>
              <a:rPr lang="en-US" sz="1200" kern="1200" baseline="30000" dirty="0">
                <a:solidFill>
                  <a:schemeClr val="tx1"/>
                </a:solidFill>
                <a:effectLst/>
                <a:latin typeface="+mn-lt"/>
                <a:ea typeface="+mn-ea"/>
                <a:cs typeface="+mn-cs"/>
              </a:rPr>
              <a:t>10</a:t>
            </a:r>
            <a:r>
              <a:rPr lang="en-A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kaya ko </a:t>
            </a:r>
            <a:r>
              <a:rPr lang="en-US" sz="1200" kern="1200" dirty="0" err="1">
                <a:solidFill>
                  <a:schemeClr val="tx1"/>
                </a:solidFill>
                <a:effectLst/>
                <a:latin typeface="+mn-lt"/>
                <a:ea typeface="+mn-ea"/>
                <a:cs typeface="+mn-cs"/>
              </a:rPr>
              <a:t>koya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Ka’u</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rogoca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domomuni</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were,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ka’u</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qai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ni’u</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luvawale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ka’u</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qai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vunitaki</a:t>
            </a:r>
            <a:r>
              <a:rPr lang="en-US" sz="1200" kern="1200" dirty="0">
                <a:solidFill>
                  <a:schemeClr val="tx1"/>
                </a:solidFill>
                <a:effectLst/>
                <a:latin typeface="+mn-lt"/>
                <a:ea typeface="+mn-ea"/>
                <a:cs typeface="+mn-cs"/>
              </a:rPr>
              <a:t> au.</a:t>
            </a:r>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7</a:t>
            </a:fld>
            <a:endParaRPr lang="en-FJ"/>
          </a:p>
        </p:txBody>
      </p:sp>
    </p:spTree>
    <p:extLst>
      <p:ext uri="{BB962C8B-B14F-4D97-AF65-F5344CB8AC3E}">
        <p14:creationId xmlns:p14="http://schemas.microsoft.com/office/powerpoint/2010/main" val="1932024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dirty="0">
                <a:effectLst/>
              </a:rPr>
              <a:t>HOW DID GOD ATTEMPT TO RESTORE COMMUNICATION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30000" dirty="0">
                <a:solidFill>
                  <a:schemeClr val="tx1"/>
                </a:solidFill>
                <a:effectLst/>
                <a:latin typeface="+mn-lt"/>
                <a:ea typeface="+mn-ea"/>
                <a:cs typeface="+mn-cs"/>
              </a:rPr>
              <a:t>3 </a:t>
            </a:r>
            <a:r>
              <a:rPr lang="en-US" sz="1200" kern="1200" dirty="0">
                <a:solidFill>
                  <a:schemeClr val="tx1"/>
                </a:solidFill>
                <a:effectLst/>
                <a:latin typeface="+mn-lt"/>
                <a:ea typeface="+mn-ea"/>
                <a:cs typeface="+mn-cs"/>
              </a:rPr>
              <a:t>Dou </a:t>
            </a:r>
            <a:r>
              <a:rPr lang="en-US" sz="1200" kern="1200" dirty="0" err="1">
                <a:solidFill>
                  <a:schemeClr val="tx1"/>
                </a:solidFill>
                <a:effectLst/>
                <a:latin typeface="+mn-lt"/>
                <a:ea typeface="+mn-ea"/>
                <a:cs typeface="+mn-cs"/>
              </a:rPr>
              <a:t>vakatu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daligamudou</a:t>
            </a:r>
            <a:r>
              <a:rPr lang="en-US" sz="1200" kern="1200" dirty="0">
                <a:solidFill>
                  <a:schemeClr val="tx1"/>
                </a:solidFill>
                <a:effectLst/>
                <a:latin typeface="+mn-lt"/>
                <a:ea typeface="+mn-ea"/>
                <a:cs typeface="+mn-cs"/>
              </a:rPr>
              <a:t>, ka </a:t>
            </a:r>
            <a:r>
              <a:rPr lang="en-US" sz="1200" kern="1200" dirty="0" err="1">
                <a:solidFill>
                  <a:schemeClr val="tx1"/>
                </a:solidFill>
                <a:effectLst/>
                <a:latin typeface="+mn-lt"/>
                <a:ea typeface="+mn-ea"/>
                <a:cs typeface="+mn-cs"/>
              </a:rPr>
              <a:t>lako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au; </a:t>
            </a:r>
            <a:r>
              <a:rPr lang="en-US" sz="1200" kern="1200" dirty="0" err="1">
                <a:solidFill>
                  <a:schemeClr val="tx1"/>
                </a:solidFill>
                <a:effectLst/>
                <a:latin typeface="+mn-lt"/>
                <a:ea typeface="+mn-ea"/>
                <a:cs typeface="+mn-cs"/>
              </a:rPr>
              <a:t>dou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rogoca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bula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yalomudou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kemudou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veiyalayalati</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sega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mudu</a:t>
            </a:r>
            <a:r>
              <a:rPr lang="en-US" sz="1200" kern="1200" dirty="0">
                <a:solidFill>
                  <a:schemeClr val="tx1"/>
                </a:solidFill>
                <a:effectLst/>
                <a:latin typeface="+mn-lt"/>
                <a:ea typeface="+mn-ea"/>
                <a:cs typeface="+mn-cs"/>
              </a:rPr>
              <a:t>, io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ka </a:t>
            </a:r>
            <a:r>
              <a:rPr lang="en-US" sz="1200" kern="1200" dirty="0" err="1">
                <a:solidFill>
                  <a:schemeClr val="tx1"/>
                </a:solidFill>
                <a:effectLst/>
                <a:latin typeface="+mn-lt"/>
                <a:ea typeface="+mn-ea"/>
                <a:cs typeface="+mn-cs"/>
              </a:rPr>
              <a:t>vinaka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yalataki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Tevita.</a:t>
            </a:r>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8</a:t>
            </a:fld>
            <a:endParaRPr lang="en-FJ"/>
          </a:p>
        </p:txBody>
      </p:sp>
    </p:spTree>
    <p:extLst>
      <p:ext uri="{BB962C8B-B14F-4D97-AF65-F5344CB8AC3E}">
        <p14:creationId xmlns:p14="http://schemas.microsoft.com/office/powerpoint/2010/main" val="4204573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mn-lt"/>
                <a:ea typeface="+mn-ea"/>
                <a:cs typeface="+mn-cs"/>
              </a:rPr>
              <a:t>WHY CAN'T WE COMMUNICATE DIRECTLY WITH GOD NOW?</a:t>
            </a:r>
          </a:p>
          <a:p>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9</a:t>
            </a:fld>
            <a:endParaRPr lang="en-FJ"/>
          </a:p>
        </p:txBody>
      </p:sp>
    </p:spTree>
    <p:extLst>
      <p:ext uri="{BB962C8B-B14F-4D97-AF65-F5344CB8AC3E}">
        <p14:creationId xmlns:p14="http://schemas.microsoft.com/office/powerpoint/2010/main" val="74677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mn-lt"/>
                <a:ea typeface="+mn-ea"/>
                <a:cs typeface="+mn-cs"/>
              </a:rPr>
              <a:t>HOW CAN WE COMMUNICATE WITH GOD TODAY?</a:t>
            </a:r>
          </a:p>
          <a:p>
            <a:endParaRPr lang="en-FJ" dirty="0"/>
          </a:p>
        </p:txBody>
      </p:sp>
      <p:sp>
        <p:nvSpPr>
          <p:cNvPr id="4" name="Slide Number Placeholder 3"/>
          <p:cNvSpPr>
            <a:spLocks noGrp="1"/>
          </p:cNvSpPr>
          <p:nvPr>
            <p:ph type="sldNum" sz="quarter" idx="5"/>
          </p:nvPr>
        </p:nvSpPr>
        <p:spPr/>
        <p:txBody>
          <a:bodyPr/>
          <a:lstStyle/>
          <a:p>
            <a:fld id="{A00F9032-4C87-490F-A32B-4E41B49AD4F3}" type="slidenum">
              <a:rPr lang="en-FJ" smtClean="0"/>
              <a:t>10</a:t>
            </a:fld>
            <a:endParaRPr lang="en-FJ"/>
          </a:p>
        </p:txBody>
      </p:sp>
    </p:spTree>
    <p:extLst>
      <p:ext uri="{BB962C8B-B14F-4D97-AF65-F5344CB8AC3E}">
        <p14:creationId xmlns:p14="http://schemas.microsoft.com/office/powerpoint/2010/main" val="2552624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J"/>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mn-lt"/>
                <a:ea typeface="+mn-ea"/>
                <a:cs typeface="+mn-cs"/>
              </a:rPr>
              <a:t>APPENDIX: </a:t>
            </a:r>
            <a:r>
              <a:rPr kumimoji="0" lang="en" sz="12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mn-lt"/>
                <a:ea typeface="+mn-ea"/>
                <a:cs typeface="+mn-cs"/>
              </a:rPr>
              <a:t>BIOGRAPHY OF ELLEN G. </a:t>
            </a:r>
            <a:r>
              <a:rPr kumimoji="0" lang="en" sz="1200" b="1" i="0" u="none" strike="noStrike" kern="1200" cap="none" spc="0" normalizeH="0" baseline="0" noProof="0">
                <a:ln w="6600">
                  <a:solidFill>
                    <a:srgbClr val="FFCC00"/>
                  </a:solidFill>
                  <a:prstDash val="solid"/>
                </a:ln>
                <a:solidFill>
                  <a:srgbClr val="FFFFFF"/>
                </a:solidFill>
                <a:effectLst>
                  <a:outerShdw dist="38100" dir="2700000" algn="tl" rotWithShape="0">
                    <a:srgbClr val="FFCC00"/>
                  </a:outerShdw>
                </a:effectLst>
                <a:uLnTx/>
                <a:uFillTx/>
                <a:latin typeface="+mn-lt"/>
                <a:ea typeface="+mn-ea"/>
                <a:cs typeface="+mn-cs"/>
              </a:rPr>
              <a:t>WHITE</a:t>
            </a:r>
          </a:p>
          <a:p>
            <a:endParaRPr lang="en-FJ"/>
          </a:p>
        </p:txBody>
      </p:sp>
      <p:sp>
        <p:nvSpPr>
          <p:cNvPr id="4" name="Slide Number Placeholder 3"/>
          <p:cNvSpPr>
            <a:spLocks noGrp="1"/>
          </p:cNvSpPr>
          <p:nvPr>
            <p:ph type="sldNum" sz="quarter" idx="5"/>
          </p:nvPr>
        </p:nvSpPr>
        <p:spPr/>
        <p:txBody>
          <a:bodyPr/>
          <a:lstStyle/>
          <a:p>
            <a:fld id="{A00F9032-4C87-490F-A32B-4E41B49AD4F3}" type="slidenum">
              <a:rPr lang="en-FJ" smtClean="0"/>
              <a:t>12</a:t>
            </a:fld>
            <a:endParaRPr lang="en-FJ"/>
          </a:p>
        </p:txBody>
      </p:sp>
    </p:spTree>
    <p:extLst>
      <p:ext uri="{BB962C8B-B14F-4D97-AF65-F5344CB8AC3E}">
        <p14:creationId xmlns:p14="http://schemas.microsoft.com/office/powerpoint/2010/main" val="3858398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g"/><Relationship Id="rId7" Type="http://schemas.openxmlformats.org/officeDocument/2006/relationships/diagramColors" Target="../diagrams/colors1.xml"/><Relationship Id="rId12"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6.png"/><Relationship Id="rId5" Type="http://schemas.openxmlformats.org/officeDocument/2006/relationships/diagramLayout" Target="../diagrams/layout1.xml"/><Relationship Id="rId10" Type="http://schemas.microsoft.com/office/2007/relationships/hdphoto" Target="../media/hdphoto1.wdp"/><Relationship Id="rId4" Type="http://schemas.openxmlformats.org/officeDocument/2006/relationships/diagramData" Target="../diagrams/data1.xm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7.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g"/><Relationship Id="rId7"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4.jpeg"/><Relationship Id="rId5" Type="http://schemas.microsoft.com/office/2007/relationships/hdphoto" Target="../media/hdphoto3.wdp"/><Relationship Id="rId4" Type="http://schemas.openxmlformats.org/officeDocument/2006/relationships/image" Target="../media/image23.pn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8.jpe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0.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29.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33.jpeg"/><Relationship Id="rId7" Type="http://schemas.openxmlformats.org/officeDocument/2006/relationships/image" Target="../media/image36.jpeg"/><Relationship Id="rId12"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5.jpeg"/><Relationship Id="rId11" Type="http://schemas.openxmlformats.org/officeDocument/2006/relationships/diagramColors" Target="../diagrams/colors2.xml"/><Relationship Id="rId5" Type="http://schemas.microsoft.com/office/2007/relationships/hdphoto" Target="../media/hdphoto7.wdp"/><Relationship Id="rId10" Type="http://schemas.openxmlformats.org/officeDocument/2006/relationships/diagramQuickStyle" Target="../diagrams/quickStyle2.xml"/><Relationship Id="rId4" Type="http://schemas.openxmlformats.org/officeDocument/2006/relationships/image" Target="../media/image34.png"/><Relationship Id="rId9"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 Id="rId9" Type="http://schemas.openxmlformats.org/officeDocument/2006/relationships/image" Target="../media/image43.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5.jpg"/><Relationship Id="rId7" Type="http://schemas.microsoft.com/office/2007/relationships/hdphoto" Target="../media/hdphoto8.wdp"/><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SA VOSA NA</a:t>
            </a:r>
            <a:r>
              <a:rPr kumimoji="0" lang="en-GB"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I</a:t>
            </a:r>
            <a:r>
              <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 VAKABULA</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9599816" y="6519446"/>
            <a:ext cx="2592184"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Lesoni 1, Okotova 3, 2026</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“Sai ira na parofita ka vosa kina na Kalou eliu vei ira na qase, ena gauna e vuqa, kei na </a:t>
            </a:r>
            <a:r>
              <a:rPr lang="en-GB" sz="2000" b="1" dirty="0" err="1">
                <a:solidFill>
                  <a:srgbClr val="E97132">
                    <a:lumMod val="75000"/>
                  </a:srgbClr>
                </a:solidFill>
                <a:latin typeface="Comic Sans MS" panose="030F0702030302020204" pitchFamily="66" charset="0"/>
              </a:rPr>
              <a:t>i</a:t>
            </a: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valavala e vuqa: ia sai koya na Luvena sa vosa kina vei keda ko koya, ena gauna mai ki muri oqo; o koya sa lesia ko koya me </a:t>
            </a:r>
            <a:r>
              <a:rPr kumimoji="0" lang="en-GB"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I</a:t>
            </a: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taukei ni ka kecega, o koya sa bulia talega kina na vuravura kecega.“ </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(Iperiu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698261950"/>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123826"/>
            <a:ext cx="604837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Ko sa bau vosa li e matanavotu ki vua na Kalou? Ko sa bau rogoca rawa li na na nona vosa? E matata ni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sau ni nomu taro na: “sega.”</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9" cstate="email">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1" cstate="email">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2" y="1809456"/>
            <a:ext cx="604837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 cava na vuna e sega kina ni rawa me da vosa ga kina ena matanavotu vua na Kalou? E a vaka tu beka ga oqo mai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vakatekivu? Eda na rawata beka li me veivosaki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vata kaya?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3" y="1139489"/>
            <a:ext cx="604837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Eda vosa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rawa ki vua na Kalou ena so na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vakarau ni veivosaki tale eso</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(masu, V</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o</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la Tabu, parofita…)</a:t>
            </a: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E</a:t>
            </a:r>
            <a:r>
              <a:rPr kumimoji="0" lang="en" sz="2800" b="1" i="0" u="none" strike="noStrike" kern="1200" cap="none" spc="0" normalizeH="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 VEIVOSAKI VAKACAVA KEI NA TAMATA NA KALOU ENA I VAKATEKIVU</a:t>
            </a: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264052"/>
            <a:ext cx="11182350" cy="646331"/>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 sa vakarota na tamata na </a:t>
            </a:r>
            <a:r>
              <a:rPr kumimoji="0" lang="en-GB"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Kalou</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ko J</a:t>
            </a:r>
            <a:r>
              <a:rPr kumimoji="0" lang="en-GB" sz="1800" b="1" i="0" u="none" strike="noStrike" kern="1200" cap="none" spc="0" normalizeH="0" baseline="0"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i</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ova, ka kaya, e tara mo kana mai na kau kecega ena were”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(Vakatekivu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vakatekivu, e bulia na vuravura na Kalou me tawana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 tamata (Aisea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dirty="0">
                <a:solidFill>
                  <a:prstClr val="black"/>
                </a:solidFill>
                <a:latin typeface="Aptos" panose="02110004020202020204"/>
              </a:rPr>
              <a:t>Na kawa tamata e a taucoko tu ka vakarautaki tu me vakatawana na vuravura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(Vakatekivu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buli Ivi ena siga vata ko ya mai na dua na sui ni sarisari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Atama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(Vakatekivu</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Ni sa vakarau tu na ka kece,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sa buli Atama mai na kuvu ni soso ni vuravura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(Vakatekivu 2:4-7).</a:t>
            </a: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levu sara na veivosaki nei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Atama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vata kei na Kalou donumaka na gauna oqo:</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92392" y="5808768"/>
            <a:ext cx="299960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vakaveikilaitaki koya kei Ivi, ka vakamautaki rau (Gen.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727720"/>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tukuna me vakayacani ira na manumanu (Vtkvu.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vakasalataki koya ena ka e vakatabui vua </a:t>
            </a:r>
            <a:b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(Vtkvu.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solia vua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vakaro me baleta na cakacaka me qarava e na were o Iteni (Vtkvu.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lvl="0" algn="ctr">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E </a:t>
            </a:r>
            <a:r>
              <a:rPr lang="en" sz="2800" b="1" dirty="0">
                <a:ln w="10160">
                  <a:solidFill>
                    <a:srgbClr val="3399FF"/>
                  </a:solidFill>
                  <a:prstDash val="solid"/>
                </a:ln>
                <a:solidFill>
                  <a:srgbClr val="FFFFFF"/>
                </a:solidFill>
                <a:effectLst>
                  <a:outerShdw blurRad="38100" dist="22860" dir="5400000" algn="tl" rotWithShape="0">
                    <a:srgbClr val="000000">
                      <a:alpha val="30000"/>
                    </a:srgbClr>
                  </a:outerShdw>
                </a:effectLst>
              </a:rPr>
              <a:t>VEIVOSAKI VAKACAVA KEI NA TAMATA </a:t>
            </a: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NA KALOU ENA I VAKATEKIVU?</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255035"/>
            <a:ext cx="11182350" cy="646331"/>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 sa vakarota na tamata na Kalou ko J</a:t>
            </a:r>
            <a:r>
              <a:rPr kumimoji="0" lang="en-GB" sz="1800" b="1" i="0" u="none" strike="noStrike" kern="1200" cap="none" spc="0" normalizeH="0" baseline="0" noProof="0" dirty="0" err="1">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i</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ova, ka kaya, e tara mo kana mai na kau kecega ena were’ ”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(Vakatekivu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98207" y="47931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38041" y="5915389"/>
            <a:ext cx="296752" cy="296752"/>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 Kalou e vakaroti Atama kei Ivi ena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tovo me rau vakaitovotaki rau kina</a:t>
            </a:r>
            <a:r>
              <a:rPr lang="en" sz="2000" b="1" dirty="0">
                <a:solidFill>
                  <a:prstClr val="black"/>
                </a:solidFill>
                <a:latin typeface="Aptos" panose="02110004020202020204"/>
              </a:rPr>
              <a:t>, </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kei na veika e so e dodonu me rau kania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(Vtkvu.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Mai na tiki ni gauna ko ya, e dau sotavi rau ena veisga yadua ena gauna ni mudremudre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ni siga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(Vtkvu.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12464"/>
            <a:ext cx="433468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 sa qai bulia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ka vitu ni siga ka me rau marautaka kina na nodra bula vata vakaveitokani ena loma ni dua taucoko na siga ko ya.</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68489"/>
            <a:ext cx="4334685"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buli rau me rau veitauraki, dau</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veivosaki, sega ni veitokani vakairau ga, ia, me veitokani, ka veivosaki  talega vata kei ira na vo ni veika buli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(me vakataki ira na agilosi etc).</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E VEIVOSAKI VAKACAVA KEI NA KALU NA TAMATA ENA I VAKATEKIVU?</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3" y="274243"/>
            <a:ext cx="11548049" cy="584775"/>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sa vakarota na tamata na </a:t>
            </a:r>
            <a:r>
              <a:rPr kumimoji="0" lang="en-GB"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Kalou</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ko Jiova, ka kaya, e tara mo kana mai na kau kecega ena were’ ”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(Vakatekivu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9"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rPr>
              <a:t>E MUDUKA VAKACAVA</a:t>
            </a:r>
            <a:r>
              <a:rPr kumimoji="0" lang="en" sz="2800" b="1" i="0" u="none" strike="noStrike" kern="0" cap="none" spc="0" normalizeH="0" noProof="0" dirty="0">
                <a:ln/>
                <a:solidFill>
                  <a:srgbClr val="FFBDBD">
                    <a:lumMod val="50000"/>
                  </a:srgbClr>
                </a:solidFill>
                <a:effectLst/>
                <a:uLnTx/>
                <a:uFillTx/>
                <a:latin typeface="Aptos" panose="02110004020202020204"/>
                <a:ea typeface="+mn-ea"/>
                <a:cs typeface="+mn-cs"/>
              </a:rPr>
              <a:t> NA TAMATA NONA DAU VEIVOSAKI KEI NA KALOU</a:t>
            </a:r>
            <a:r>
              <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646331"/>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 sa kaya ko koya,</a:t>
            </a:r>
            <a:r>
              <a:rPr kumimoji="0" lang="en" sz="1800" b="1" i="0" u="none" strike="noStrike" kern="1200" cap="none" spc="0" normalizeH="0" noProof="0" dirty="0">
                <a:ln>
                  <a:noFill/>
                </a:ln>
                <a:solidFill>
                  <a:srgbClr val="7030A0"/>
                </a:solidFill>
                <a:effectLst/>
                <a:uLnTx/>
                <a:uFillTx/>
                <a:latin typeface="Comic Sans MS" panose="030F0702030302020204" pitchFamily="66" charset="0"/>
                <a:ea typeface="+mn-ea"/>
                <a:cs typeface="+mn-cs"/>
              </a:rPr>
              <a:t> </a:t>
            </a:r>
            <a:r>
              <a:rPr kumimoji="0" lang="en-GB" sz="1800" b="1" i="0" u="none" strike="noStrike" kern="1200" cap="none" spc="0" normalizeH="0" noProof="0" dirty="0">
                <a:ln>
                  <a:noFill/>
                </a:ln>
                <a:solidFill>
                  <a:srgbClr val="7030A0"/>
                </a:solidFill>
                <a:effectLst/>
                <a:uLnTx/>
                <a:uFillTx/>
                <a:latin typeface="Comic Sans MS" panose="030F0702030302020204" pitchFamily="66" charset="0"/>
                <a:ea typeface="+mn-ea"/>
                <a:cs typeface="+mn-cs"/>
              </a:rPr>
              <a:t>Ka</a:t>
            </a:r>
            <a:r>
              <a:rPr kumimoji="0" lang="en" sz="1800" b="1" i="0" u="none" strike="noStrike" kern="1200" cap="none" spc="0" normalizeH="0" noProof="0" dirty="0">
                <a:ln>
                  <a:noFill/>
                </a:ln>
                <a:solidFill>
                  <a:srgbClr val="7030A0"/>
                </a:solidFill>
                <a:effectLst/>
                <a:uLnTx/>
                <a:uFillTx/>
                <a:latin typeface="Comic Sans MS" panose="030F0702030302020204" pitchFamily="66" charset="0"/>
                <a:ea typeface="+mn-ea"/>
                <a:cs typeface="+mn-cs"/>
              </a:rPr>
              <a:t>’u a rogoca na domomuni ena were, ia ka’u a qai rere, niu’u a luvawale; ka’u a qai vunitaki au</a:t>
            </a: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 sz="1400" b="1" dirty="0">
                <a:solidFill>
                  <a:srgbClr val="7030A0"/>
                </a:solidFill>
                <a:latin typeface="Comic Sans MS" panose="030F0702030302020204" pitchFamily="66" charset="0"/>
              </a:rPr>
              <a:t>Vakatekivu</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387131"/>
            <a:ext cx="95250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soli vata vei rau o Atama kei Ivi na galala me rau kitaka na digidigi ena gauna rau a buli kina, Na Kalou e solia vei rau na veika kece ka me rau vakayacora kina na galala ni digidigi oqo,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ia e vakatabuya e dua na vunikau me nona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(Vtkvu.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61773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ka rarawa ka tarava mai sai koya na nodrau cakitaka nodrau</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talaidredre, vunitaki rau ka sega kina ni vinakata me veivosaki tale vata kei na Kalou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(Vktkvu.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343677"/>
            <a:ext cx="952501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Ena gauna koya, sa takali kina na iserau lagilagi ka ubi rau tu; erau sa raica rawa na nodrau luvawale; ka qara na gaunisala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me vunitaki rau mai na nodrau cala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(Vtkvu.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Vakacalai ena nona qoroya na vuanikau tabu, 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kania ko Ivi, bacani Atama, ka mani kania talega ko Atama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(Vktkvu.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5" y="3273300"/>
            <a:ext cx="961774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Ena vunikau ga ko ya, na dauniveitemaki,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veisautaki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koya me gata, ka lasutaki rau kina ni vinakata na nodrau tiko vinaka o Atama kei Ivi ena nona vosa lasu e so</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(ka vakadewataka ko Ivi vei Atama): o na bula tiko ga (“</a:t>
            </a:r>
            <a:r>
              <a:rPr lang="en" sz="2000" b="1" dirty="0">
                <a:solidFill>
                  <a:prstClr val="black"/>
                </a:solidFill>
                <a:latin typeface="Aptos" panose="02110004020202020204"/>
              </a:rPr>
              <a:t>drau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 sega dina ni mate”); drau</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 Kalou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(“drau na vaka na Kalou”); Kalou e vunia tiko na dina vei kemudrau (“ni sa kila na Kalou…”) (Vtkvu. 3:1-5).</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rPr>
              <a:t>GAUNISALA CAVA VAKALESUYA KINA NA KALOU NA VEIVOSAKI?</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882805" y="512587"/>
            <a:ext cx="10426390"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 sa kaci vei Atama na Kalou ko J</a:t>
            </a:r>
            <a:r>
              <a:rPr lang="en-GB"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i</a:t>
            </a:r>
            <a:r>
              <a:rPr lang="en"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ova, a sa kaya vua, Sa tikoe vei ko iko?</a:t>
            </a: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(Vakatekivu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Sa kila ni rau talaidredre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ko Atama kei I</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v</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 Kalou—me vaka ga na nona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tovo—e lakovi raume vosa ki vei rau. Sa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matai ni gauna, me sega kina ni lako mai ena marau na tamata me sotava na Kalou, ka yaco kina me kaci na Kalou me rau lako mai me sotavi Koya (Vktkvu. 3:8-9).</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752455"/>
            <a:ext cx="763698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Vica na drau na yabaki e muri, e mai irova sobu tu e dua na tamata ni qara nona veivutuni: Pita (Luke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567257"/>
            <a:ext cx="818707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Nikua, o keda na tamata eda vakamuria tiko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valavala vata ga oqo. Eda kukube ki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valavala ca ka tovolea me vakadonui keda. E dina ga ni sa “kabiti” keda tu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valavala ca, na Kalou e vinakata me vakalesui keda, ka kacivi keda: “Dou</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lako mai vei au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(Aisea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384974"/>
            <a:ext cx="574291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Erau sega ni vakataki Pita, e vakatusa nona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valavala ca, o Atama kei Ivi erau via vakadonui rau ena mata ni Kalou,</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ka beitaka na veika kei ira tale eso ena nodrau talaidredre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(Vtkvu.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166695"/>
            <a:ext cx="6290262"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Dina ni rau bese ni veivosaki kei na Kalou, e gadreva ga na Kalou veivosaki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vata kei rau. E sega ni maduataka na veitaratara vata kei na tamata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valavala ca, ia e sotavi koya ena vuku ni nona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valavala ca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ni qara me veivutuni (Vktkvu. 3:10-11).</a:t>
            </a: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81282" y="127137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100223"/>
            <a:ext cx="11805920" cy="282438"/>
          </a:xfrm>
          <a:prstGeom prst="rect">
            <a:avLst/>
          </a:prstGeom>
          <a:noFill/>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SEGA NI RAWA NA VEIVOSAKI E MATANVOTU NIKUA</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381591"/>
            <a:ext cx="12192000" cy="800219"/>
          </a:xfrm>
          <a:prstGeom prst="rect">
            <a:avLst/>
          </a:prstGeom>
          <a:noFill/>
        </p:spPr>
        <p:txBody>
          <a:bodyPr wrap="square">
            <a:spAutoFit/>
          </a:bodyPr>
          <a:lstStyle/>
          <a:p>
            <a:pPr lvl="0" algn="ctr">
              <a:defRPr/>
            </a:pPr>
            <a:r>
              <a:rPr kumimoji="0" lang="en" sz="16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en" sz="16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A</a:t>
            </a:r>
            <a:r>
              <a:rPr kumimoji="0" lang="en" sz="16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sa vakaseva kina na tamata ko koya;</a:t>
            </a:r>
            <a:r>
              <a:rPr kumimoji="0" lang="en" sz="1600" b="1" i="0" u="none" strike="noStrike" kern="1200" cap="none" spc="0" normalizeH="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 sa lesi  rau na Jerupi me tiko ena were ko Iteni ena yasana ki natuicake, kei na yameyame ni bukawaqa e vaka na </a:t>
            </a:r>
            <a:r>
              <a:rPr kumimoji="0" lang="en-GB" sz="1600" b="1" i="0" u="none" strike="noStrike" kern="1200" cap="none" spc="0" normalizeH="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I</a:t>
            </a:r>
            <a:r>
              <a:rPr kumimoji="0" lang="en" sz="1600" b="1" i="0" u="none" strike="noStrike" kern="1200" cap="none" spc="0" normalizeH="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seleiwau, sa veigoleyaki tiko, me vakatawa na sala ki na kau ni bula</a:t>
            </a:r>
            <a:r>
              <a:rPr kumimoji="0" lang="en" sz="16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p>
          <a:p>
            <a:pPr lvl="0" algn="ctr">
              <a:defRPr/>
            </a:pP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(Vakatekivu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311913" y="1134463"/>
            <a:ext cx="4303324"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 Kalou e vakatakila ki vei rau na veiwatini valavala ca oqo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sau ni nodrau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valavala ca, ka dua vei ira na nodrau sa na sega ni rawa veivosaki tale kina ena matanavot -u kei na Kalou ni oti na nodrau vakat -alai tani mai Iteni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(Vtkvu.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N</a:t>
            </a:r>
            <a:r>
              <a:rPr lang="en" sz="2000" b="1" dirty="0">
                <a:solidFill>
                  <a:prstClr val="black"/>
                </a:solidFill>
                <a:latin typeface="Aptos" panose="02110004020202020204"/>
              </a:rPr>
              <a:t>i bera ni tukuna na </a:t>
            </a:r>
            <a:r>
              <a:rPr lang="en-GB" sz="2000" b="1" dirty="0">
                <a:solidFill>
                  <a:prstClr val="black"/>
                </a:solidFill>
                <a:latin typeface="Aptos" panose="02110004020202020204"/>
              </a:rPr>
              <a:t>I</a:t>
            </a:r>
            <a:r>
              <a:rPr lang="en" sz="2000" b="1" dirty="0">
                <a:solidFill>
                  <a:prstClr val="black"/>
                </a:solidFill>
                <a:latin typeface="Aptos" panose="02110004020202020204"/>
              </a:rPr>
              <a:t> sau ni valavala ca, sa vakaraitaka vei rau na Kalou na kena </a:t>
            </a:r>
            <a:r>
              <a:rPr lang="en-GB" sz="2000" b="1" dirty="0">
                <a:solidFill>
                  <a:prstClr val="black"/>
                </a:solidFill>
                <a:latin typeface="Aptos" panose="02110004020202020204"/>
              </a:rPr>
              <a:t>I</a:t>
            </a:r>
            <a:r>
              <a:rPr lang="en" sz="2000" b="1" dirty="0">
                <a:solidFill>
                  <a:prstClr val="black"/>
                </a:solidFill>
                <a:latin typeface="Aptos" panose="02110004020202020204"/>
              </a:rPr>
              <a:t> wali, e dua na kawa nei Ivi ena vakaotia na kaukauwa ni tevoro ka vakalesuya na kawa tamata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(Vakatekivu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215423"/>
            <a:ext cx="4992843"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 Kalou sa vakadewataka mai vei ira na parofita na kena rawati na veivakabulai oqo: na Kalou vakataki koya ena mai lia tamata, mate ena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vuku ni noda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valavala ca, tucake tale, ka solia vei keda na bula tawamudu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(Aisea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 kena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sau ki vei:</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3831902420"/>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Ni basika ga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valavala ca, sa yalataki talega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Vakabula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rPr>
              <a:t>EDA VEIVOSAKI RAWA VAKAEVEI KEI NA KALOU EDAIDAI?</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lang="en-US" sz="1600" b="1" dirty="0">
                <a:solidFill>
                  <a:srgbClr val="009999">
                    <a:lumMod val="75000"/>
                  </a:srgbClr>
                </a:solidFill>
                <a:latin typeface="Comic Sans MS" panose="030F0702030302020204" pitchFamily="66" charset="0"/>
              </a:rPr>
              <a:t>Son of man, I have made you a watchman for the people of Israel;                 so hear the word I speak and give them warning from me</a:t>
            </a: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p>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 </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(Ezekiel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Me da veivosaki tale kei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 Kalou edaidai, sa vola na Kalou e rua na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Vola dusidusi”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na V</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ikabuli, kei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Vola Tabu (Rom. 1:20; 2 Tim.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51295"/>
            <a:ext cx="74367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 kena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kuri, na Kalou e vosa vei keda ena masu (Same 5:2); ira na agilosi (Cakacaka 8:26); parofita (Joeli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2:28); ka vakabibi ena Yalo Tabu (Joni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984966"/>
            <a:ext cx="743673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Eda kunea talega kina, se o cei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o keda, eda lako mai vei, eda lako tiko ki vei. Eda kunea kina na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naki ni Kalou ena noda bula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08995" y="3045974"/>
            <a:ext cx="7436739"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dina ni tukuna vei keda na Dauniveibuli na Veikabuli, sa takava tu na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valavala ca na ka buli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Ia,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Vola Tabu, e vakamatatataki tu kina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dusidusi,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ka ra vakadewataka mai na parofita ka a vosa vei ira na Kalou. Eda kunea talega ena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la Tabu na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vakaraitaki uasivi duadua ni Kalou ena nona mai bula vakatamata o Jisu Karisito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(Iperiu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186267" y="351234"/>
            <a:ext cx="12005733" cy="5878532"/>
          </a:xfrm>
          <a:prstGeom prst="rect">
            <a:avLst/>
          </a:prstGeom>
          <a:noFill/>
        </p:spPr>
        <p:txBody>
          <a:bodyPr wrap="square">
            <a:spAutoFit/>
          </a:bodyPr>
          <a:lstStyle/>
          <a:p>
            <a:pPr lvl="0" algn="just">
              <a:spcBef>
                <a:spcPts val="600"/>
              </a:spcBef>
              <a:defRPr/>
            </a:pP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r>
              <a:rPr lang="en-US" sz="2200" b="1" dirty="0">
                <a:solidFill>
                  <a:prstClr val="black"/>
                </a:solidFill>
                <a:latin typeface="Constantia" panose="02030602050306030303" pitchFamily="18" charset="0"/>
              </a:rPr>
              <a:t>E </a:t>
            </a:r>
            <a:r>
              <a:rPr lang="en-US" sz="2200" b="1" dirty="0" err="1">
                <a:solidFill>
                  <a:prstClr val="black"/>
                </a:solidFill>
                <a:latin typeface="Constantia" panose="02030602050306030303" pitchFamily="18" charset="0"/>
              </a:rPr>
              <a:t>dodonu</a:t>
            </a:r>
            <a:r>
              <a:rPr lang="en-US" sz="2200" b="1" dirty="0">
                <a:solidFill>
                  <a:prstClr val="black"/>
                </a:solidFill>
                <a:latin typeface="Constantia" panose="02030602050306030303" pitchFamily="18" charset="0"/>
              </a:rPr>
              <a:t> me a </a:t>
            </a:r>
            <a:r>
              <a:rPr lang="en-US" sz="2200" b="1" dirty="0" err="1">
                <a:solidFill>
                  <a:prstClr val="black"/>
                </a:solidFill>
                <a:latin typeface="Constantia" panose="02030602050306030303" pitchFamily="18" charset="0"/>
              </a:rPr>
              <a:t>tiko</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veivukei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veitokani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ena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maliwa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tamata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Kalou. Ia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ituvatuva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oqo</a:t>
            </a:r>
            <a:r>
              <a:rPr lang="en-US" sz="2200" b="1" dirty="0">
                <a:solidFill>
                  <a:prstClr val="black"/>
                </a:solidFill>
                <a:latin typeface="Constantia" panose="02030602050306030303" pitchFamily="18" charset="0"/>
              </a:rPr>
              <a:t> e a </a:t>
            </a:r>
            <a:r>
              <a:rPr lang="en-US" sz="2200" b="1" dirty="0" err="1">
                <a:solidFill>
                  <a:prstClr val="black"/>
                </a:solidFill>
                <a:latin typeface="Constantia" panose="02030602050306030303" pitchFamily="18" charset="0"/>
              </a:rPr>
              <a:t>mai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basuraka</a:t>
            </a:r>
            <a:r>
              <a:rPr lang="en-US" sz="2200" b="1" dirty="0">
                <a:solidFill>
                  <a:prstClr val="black"/>
                </a:solidFill>
                <a:latin typeface="Constantia" panose="02030602050306030303" pitchFamily="18" charset="0"/>
              </a:rPr>
              <a:t> se </a:t>
            </a:r>
            <a:r>
              <a:rPr lang="en-US" sz="2200" b="1" dirty="0" err="1">
                <a:solidFill>
                  <a:prstClr val="black"/>
                </a:solidFill>
                <a:latin typeface="Constantia" panose="02030602050306030303" pitchFamily="18" charset="0"/>
              </a:rPr>
              <a:t>vakaleqa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vakalevu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nona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talaidredre</a:t>
            </a:r>
            <a:r>
              <a:rPr lang="en-US" sz="2200" b="1" dirty="0">
                <a:solidFill>
                  <a:prstClr val="black"/>
                </a:solidFill>
                <a:latin typeface="Constantia" panose="02030602050306030303" pitchFamily="18" charset="0"/>
              </a:rPr>
              <a:t> o Atama. E a temaki </a:t>
            </a:r>
            <a:r>
              <a:rPr lang="en-US" sz="2200" b="1" dirty="0" err="1">
                <a:solidFill>
                  <a:prstClr val="black"/>
                </a:solidFill>
                <a:latin typeface="Constantia" panose="02030602050306030303" pitchFamily="18" charset="0"/>
              </a:rPr>
              <a:t>koya</a:t>
            </a:r>
            <a:r>
              <a:rPr lang="en-US" sz="2200" b="1" dirty="0">
                <a:solidFill>
                  <a:prstClr val="black"/>
                </a:solidFill>
                <a:latin typeface="Constantia" panose="02030602050306030303" pitchFamily="18" charset="0"/>
              </a:rPr>
              <a:t> o </a:t>
            </a:r>
            <a:r>
              <a:rPr lang="en-US" sz="2200" b="1" dirty="0" err="1">
                <a:solidFill>
                  <a:prstClr val="black"/>
                </a:solidFill>
                <a:latin typeface="Constantia" panose="02030602050306030303" pitchFamily="18" charset="0"/>
              </a:rPr>
              <a:t>Satani</a:t>
            </a:r>
            <a:r>
              <a:rPr lang="en-US" sz="2200" b="1" dirty="0">
                <a:solidFill>
                  <a:prstClr val="black"/>
                </a:solidFill>
                <a:latin typeface="Constantia" panose="02030602050306030303" pitchFamily="18" charset="0"/>
              </a:rPr>
              <a:t> me </a:t>
            </a:r>
            <a:r>
              <a:rPr lang="en-US" sz="2200" b="1" dirty="0" err="1">
                <a:solidFill>
                  <a:prstClr val="black"/>
                </a:solidFill>
                <a:latin typeface="Constantia" panose="02030602050306030303" pitchFamily="18" charset="0"/>
              </a:rPr>
              <a:t>valavala</a:t>
            </a:r>
            <a:r>
              <a:rPr lang="en-US" sz="2200" b="1" dirty="0">
                <a:solidFill>
                  <a:prstClr val="black"/>
                </a:solidFill>
                <a:latin typeface="Constantia" panose="02030602050306030303" pitchFamily="18" charset="0"/>
              </a:rPr>
              <a:t> ca, e </a:t>
            </a:r>
            <a:r>
              <a:rPr lang="en-US" sz="2200" b="1" dirty="0" err="1">
                <a:solidFill>
                  <a:prstClr val="black"/>
                </a:solidFill>
                <a:latin typeface="Constantia" panose="02030602050306030303" pitchFamily="18" charset="0"/>
              </a:rPr>
              <a:t>sega</a:t>
            </a:r>
            <a:r>
              <a:rPr lang="en-US" sz="2200" b="1" dirty="0">
                <a:solidFill>
                  <a:prstClr val="black"/>
                </a:solidFill>
                <a:latin typeface="Constantia" panose="02030602050306030303" pitchFamily="18" charset="0"/>
              </a:rPr>
              <a:t> tale kina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qai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veivosaki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koya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Turaga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sa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valavala</a:t>
            </a:r>
            <a:r>
              <a:rPr lang="en-US" sz="2200" b="1" dirty="0">
                <a:solidFill>
                  <a:prstClr val="black"/>
                </a:solidFill>
                <a:latin typeface="Constantia" panose="02030602050306030303" pitchFamily="18" charset="0"/>
              </a:rPr>
              <a:t> ca </a:t>
            </a:r>
            <a:r>
              <a:rPr lang="en-US" sz="2200" b="1" dirty="0" err="1">
                <a:solidFill>
                  <a:prstClr val="black"/>
                </a:solidFill>
                <a:latin typeface="Constantia" panose="02030602050306030303" pitchFamily="18" charset="0"/>
              </a:rPr>
              <a:t>oti</a:t>
            </a:r>
            <a:r>
              <a:rPr lang="en-US" sz="2200" b="1" dirty="0">
                <a:solidFill>
                  <a:prstClr val="black"/>
                </a:solidFill>
                <a:latin typeface="Constantia" panose="02030602050306030303" pitchFamily="18" charset="0"/>
              </a:rPr>
              <a:t>, me </a:t>
            </a:r>
            <a:r>
              <a:rPr lang="en-US" sz="2200" b="1" dirty="0" err="1">
                <a:solidFill>
                  <a:prstClr val="black"/>
                </a:solidFill>
                <a:latin typeface="Constantia" panose="02030602050306030303" pitchFamily="18" charset="0"/>
              </a:rPr>
              <a:t>vaka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nona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dau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cakava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ena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gauna</a:t>
            </a:r>
            <a:r>
              <a:rPr lang="en-US" sz="2200" b="1" dirty="0">
                <a:solidFill>
                  <a:prstClr val="black"/>
                </a:solidFill>
                <a:latin typeface="Constantia" panose="02030602050306030303" pitchFamily="18" charset="0"/>
              </a:rPr>
              <a:t> e se </a:t>
            </a:r>
            <a:r>
              <a:rPr lang="en-US" sz="2200" b="1" dirty="0" err="1">
                <a:solidFill>
                  <a:prstClr val="black"/>
                </a:solidFill>
                <a:latin typeface="Constantia" panose="02030602050306030303" pitchFamily="18" charset="0"/>
              </a:rPr>
              <a:t>bera</a:t>
            </a:r>
            <a:r>
              <a:rPr lang="en-US" sz="2200" b="1" dirty="0">
                <a:solidFill>
                  <a:prstClr val="black"/>
                </a:solidFill>
                <a:latin typeface="Constantia" panose="02030602050306030303" pitchFamily="18" charset="0"/>
              </a:rPr>
              <a:t> kina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valavala</a:t>
            </a:r>
            <a:r>
              <a:rPr lang="en-US" sz="2200" b="1" dirty="0">
                <a:solidFill>
                  <a:prstClr val="black"/>
                </a:solidFill>
                <a:latin typeface="Constantia" panose="02030602050306030303" pitchFamily="18" charset="0"/>
              </a:rPr>
              <a:t> ca. Ni </a:t>
            </a:r>
            <a:r>
              <a:rPr lang="en-US" sz="2200" b="1" dirty="0" err="1">
                <a:solidFill>
                  <a:prstClr val="black"/>
                </a:solidFill>
                <a:latin typeface="Constantia" panose="02030602050306030303" pitchFamily="18" charset="0"/>
              </a:rPr>
              <a:t>sa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oti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lutu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mai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itovo</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savasava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sa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mai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qasenivuli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nei</a:t>
            </a:r>
            <a:r>
              <a:rPr lang="en-US" sz="2200" b="1" dirty="0">
                <a:solidFill>
                  <a:prstClr val="black"/>
                </a:solidFill>
                <a:latin typeface="Constantia" panose="02030602050306030303" pitchFamily="18" charset="0"/>
              </a:rPr>
              <a:t> Atama o </a:t>
            </a:r>
            <a:r>
              <a:rPr lang="en-US" sz="2200" b="1" dirty="0" err="1">
                <a:solidFill>
                  <a:prstClr val="black"/>
                </a:solidFill>
                <a:latin typeface="Constantia" panose="02030602050306030303" pitchFamily="18" charset="0"/>
              </a:rPr>
              <a:t>Karisito</a:t>
            </a:r>
            <a:r>
              <a:rPr lang="en-US" sz="2200" b="1" dirty="0">
                <a:solidFill>
                  <a:prstClr val="black"/>
                </a:solidFill>
                <a:latin typeface="Constantia" panose="02030602050306030303" pitchFamily="18" charset="0"/>
              </a:rPr>
              <a:t>. E a </a:t>
            </a:r>
            <a:r>
              <a:rPr lang="en-US" sz="2200" b="1" dirty="0" err="1">
                <a:solidFill>
                  <a:prstClr val="black"/>
                </a:solidFill>
                <a:latin typeface="Constantia" panose="02030602050306030303" pitchFamily="18" charset="0"/>
              </a:rPr>
              <a:t>tucake</a:t>
            </a:r>
            <a:r>
              <a:rPr lang="en-US" sz="2200" b="1" dirty="0">
                <a:solidFill>
                  <a:prstClr val="black"/>
                </a:solidFill>
                <a:latin typeface="Constantia" panose="02030602050306030303" pitchFamily="18" charset="0"/>
              </a:rPr>
              <a:t> o Koya me </a:t>
            </a:r>
            <a:r>
              <a:rPr lang="en-US" sz="2200" b="1" dirty="0" err="1">
                <a:solidFill>
                  <a:prstClr val="black"/>
                </a:solidFill>
                <a:latin typeface="Constantia" panose="02030602050306030303" pitchFamily="18" charset="0"/>
              </a:rPr>
              <a:t>sosoko</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vakatamata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ena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vuku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Kalou ki </a:t>
            </a:r>
            <a:r>
              <a:rPr lang="en-US" sz="2200" b="1" dirty="0" err="1">
                <a:solidFill>
                  <a:prstClr val="black"/>
                </a:solidFill>
                <a:latin typeface="Constantia" panose="02030602050306030303" pitchFamily="18" charset="0"/>
              </a:rPr>
              <a:t>vei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keda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kawatamata</a:t>
            </a:r>
            <a:r>
              <a:rPr lang="en-US" sz="2200" b="1" dirty="0">
                <a:solidFill>
                  <a:prstClr val="black"/>
                </a:solidFill>
                <a:latin typeface="Constantia" panose="02030602050306030303" pitchFamily="18" charset="0"/>
              </a:rPr>
              <a:t>, me </a:t>
            </a:r>
            <a:r>
              <a:rPr lang="en-US" sz="2200" b="1" dirty="0" err="1">
                <a:solidFill>
                  <a:prstClr val="black"/>
                </a:solidFill>
                <a:latin typeface="Constantia" panose="02030602050306030303" pitchFamily="18" charset="0"/>
              </a:rPr>
              <a:t>vakabulai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keda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mai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mate </a:t>
            </a:r>
            <a:r>
              <a:rPr lang="en-US" sz="2200" b="1" dirty="0" err="1">
                <a:solidFill>
                  <a:prstClr val="black"/>
                </a:solidFill>
                <a:latin typeface="Constantia" panose="02030602050306030303" pitchFamily="18" charset="0"/>
              </a:rPr>
              <a:t>totolo</a:t>
            </a:r>
            <a:r>
              <a:rPr lang="en-US" sz="2200" b="1" dirty="0">
                <a:solidFill>
                  <a:prstClr val="black"/>
                </a:solidFill>
                <a:latin typeface="Constantia" panose="02030602050306030303" pitchFamily="18" charset="0"/>
              </a:rPr>
              <a:t>. E a </a:t>
            </a:r>
            <a:r>
              <a:rPr lang="en-US" sz="2200" b="1" dirty="0" err="1">
                <a:solidFill>
                  <a:prstClr val="black"/>
                </a:solidFill>
                <a:latin typeface="Constantia" panose="02030602050306030303" pitchFamily="18" charset="0"/>
              </a:rPr>
              <a:t>taura</a:t>
            </a:r>
            <a:r>
              <a:rPr lang="en-US" sz="2200" b="1" dirty="0">
                <a:solidFill>
                  <a:prstClr val="black"/>
                </a:solidFill>
                <a:latin typeface="Constantia" panose="02030602050306030303" pitchFamily="18" charset="0"/>
              </a:rPr>
              <a:t> o Koya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itutu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vakamediator</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dauveivakameautaki</a:t>
            </a:r>
            <a:r>
              <a:rPr lang="en-US" sz="2200" b="1" dirty="0">
                <a:solidFill>
                  <a:prstClr val="black"/>
                </a:solidFill>
                <a:latin typeface="Constantia" panose="02030602050306030303" pitchFamily="18" charset="0"/>
              </a:rPr>
              <a:t>). E a soli </a:t>
            </a:r>
            <a:r>
              <a:rPr lang="en-US" sz="2200" b="1" dirty="0" err="1">
                <a:solidFill>
                  <a:prstClr val="black"/>
                </a:solidFill>
                <a:latin typeface="Constantia" panose="02030602050306030303" pitchFamily="18" charset="0"/>
              </a:rPr>
              <a:t>vei</a:t>
            </a:r>
            <a:r>
              <a:rPr lang="en-US" sz="2200" b="1" dirty="0">
                <a:solidFill>
                  <a:prstClr val="black"/>
                </a:solidFill>
                <a:latin typeface="Constantia" panose="02030602050306030303" pitchFamily="18" charset="0"/>
              </a:rPr>
              <a:t> Atama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Iva e dua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gauna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vakatovotovo</a:t>
            </a:r>
            <a:r>
              <a:rPr lang="en-US" sz="2200" b="1" dirty="0">
                <a:solidFill>
                  <a:prstClr val="black"/>
                </a:solidFill>
                <a:latin typeface="Constantia" panose="02030602050306030303" pitchFamily="18" charset="0"/>
              </a:rPr>
              <a:t> me </a:t>
            </a:r>
            <a:r>
              <a:rPr lang="en-US" sz="2200" b="1" dirty="0" err="1">
                <a:solidFill>
                  <a:prstClr val="black"/>
                </a:solidFill>
                <a:latin typeface="Constantia" panose="02030602050306030303" pitchFamily="18" charset="0"/>
              </a:rPr>
              <a:t>rau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lesu</a:t>
            </a:r>
            <a:r>
              <a:rPr lang="en-US" sz="2200" b="1" dirty="0">
                <a:solidFill>
                  <a:prstClr val="black"/>
                </a:solidFill>
                <a:latin typeface="Constantia" panose="02030602050306030303" pitchFamily="18" charset="0"/>
              </a:rPr>
              <a:t> tale </a:t>
            </a:r>
            <a:r>
              <a:rPr lang="en-US" sz="2200" b="1" dirty="0" err="1">
                <a:solidFill>
                  <a:prstClr val="black"/>
                </a:solidFill>
                <a:latin typeface="Constantia" panose="02030602050306030303" pitchFamily="18" charset="0"/>
              </a:rPr>
              <a:t>mai</a:t>
            </a:r>
            <a:r>
              <a:rPr lang="en-US" sz="2200" b="1" dirty="0">
                <a:solidFill>
                  <a:prstClr val="black"/>
                </a:solidFill>
                <a:latin typeface="Constantia" panose="02030602050306030303" pitchFamily="18" charset="0"/>
              </a:rPr>
              <a:t> kina ki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nodrau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yalodina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ituvatuva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oqo</a:t>
            </a:r>
            <a:r>
              <a:rPr lang="en-US" sz="2200" b="1" dirty="0">
                <a:solidFill>
                  <a:prstClr val="black"/>
                </a:solidFill>
                <a:latin typeface="Constantia" panose="02030602050306030303" pitchFamily="18" charset="0"/>
              </a:rPr>
              <a:t> e a </a:t>
            </a:r>
            <a:r>
              <a:rPr lang="en-US" sz="2200" b="1" dirty="0" err="1">
                <a:solidFill>
                  <a:prstClr val="black"/>
                </a:solidFill>
                <a:latin typeface="Constantia" panose="02030602050306030303" pitchFamily="18" charset="0"/>
              </a:rPr>
              <a:t>okati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vata</a:t>
            </a:r>
            <a:r>
              <a:rPr lang="en-US" sz="2200" b="1" dirty="0">
                <a:solidFill>
                  <a:prstClr val="black"/>
                </a:solidFill>
                <a:latin typeface="Constantia" panose="02030602050306030303" pitchFamily="18" charset="0"/>
              </a:rPr>
              <a:t> koto kina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nodrau</a:t>
            </a:r>
            <a:r>
              <a:rPr lang="en-US" sz="2200" b="1" dirty="0">
                <a:solidFill>
                  <a:prstClr val="black"/>
                </a:solidFill>
                <a:latin typeface="Constantia" panose="02030602050306030303" pitchFamily="18" charset="0"/>
              </a:rPr>
              <a:t> kawa </a:t>
            </a:r>
            <a:r>
              <a:rPr lang="en-US" sz="2200" b="1" dirty="0" err="1">
                <a:solidFill>
                  <a:prstClr val="black"/>
                </a:solidFill>
                <a:latin typeface="Constantia" panose="02030602050306030303" pitchFamily="18" charset="0"/>
              </a:rPr>
              <a:t>kawatamata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toraí</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sa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mai</a:t>
            </a:r>
            <a:r>
              <a:rPr lang="en-US" sz="2200" b="1" dirty="0">
                <a:solidFill>
                  <a:prstClr val="black"/>
                </a:solidFill>
                <a:latin typeface="Constantia" panose="02030602050306030303" pitchFamily="18" charset="0"/>
              </a:rPr>
              <a:t> koto </a:t>
            </a:r>
            <a:r>
              <a:rPr lang="en-US" sz="2200" b="1" dirty="0" err="1">
                <a:solidFill>
                  <a:prstClr val="black"/>
                </a:solidFill>
                <a:latin typeface="Constantia" panose="02030602050306030303" pitchFamily="18" charset="0"/>
              </a:rPr>
              <a:t>oqo</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kivei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keda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kece</a:t>
            </a:r>
            <a:r>
              <a:rPr lang="en-US" sz="2200" b="1" dirty="0">
                <a:solidFill>
                  <a:prstClr val="black"/>
                </a:solidFill>
                <a:latin typeface="Constantia" panose="02030602050306030303" pitchFamily="18" charset="0"/>
              </a:rPr>
              <a:t>. Kevaka e a </a:t>
            </a:r>
            <a:r>
              <a:rPr lang="en-US" sz="2200" b="1" dirty="0" err="1">
                <a:solidFill>
                  <a:prstClr val="black"/>
                </a:solidFill>
                <a:latin typeface="Constantia" panose="02030602050306030303" pitchFamily="18" charset="0"/>
              </a:rPr>
              <a:t>sega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veisorovaki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veibulouti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Karisito</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Luve</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Kalou, e </a:t>
            </a:r>
            <a:r>
              <a:rPr lang="en-US" sz="2200" b="1" dirty="0" err="1">
                <a:solidFill>
                  <a:prstClr val="black"/>
                </a:solidFill>
                <a:latin typeface="Constantia" panose="02030602050306030303" pitchFamily="18" charset="0"/>
              </a:rPr>
              <a:t>sega</a:t>
            </a:r>
            <a:r>
              <a:rPr lang="en-US" sz="2200" b="1" dirty="0">
                <a:solidFill>
                  <a:prstClr val="black"/>
                </a:solidFill>
                <a:latin typeface="Constantia" panose="02030602050306030303" pitchFamily="18" charset="0"/>
              </a:rPr>
              <a:t> sara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rawa</a:t>
            </a:r>
            <a:r>
              <a:rPr lang="en-US" sz="2200" b="1" dirty="0">
                <a:solidFill>
                  <a:prstClr val="black"/>
                </a:solidFill>
                <a:latin typeface="Constantia" panose="02030602050306030303" pitchFamily="18" charset="0"/>
              </a:rPr>
              <a:t> me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tiko</a:t>
            </a:r>
            <a:r>
              <a:rPr lang="en-US" sz="2200" b="1" dirty="0">
                <a:solidFill>
                  <a:prstClr val="black"/>
                </a:solidFill>
                <a:latin typeface="Constantia" panose="02030602050306030303" pitchFamily="18" charset="0"/>
              </a:rPr>
              <a:t> e dua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vakasavu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itukutuku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kalougata</a:t>
            </a:r>
            <a:r>
              <a:rPr lang="en-US" sz="2200" b="1" dirty="0">
                <a:solidFill>
                  <a:prstClr val="black"/>
                </a:solidFill>
                <a:latin typeface="Constantia" panose="02030602050306030303" pitchFamily="18" charset="0"/>
              </a:rPr>
              <a:t> se </a:t>
            </a:r>
            <a:r>
              <a:rPr lang="en-US" sz="2200" b="1" dirty="0" err="1">
                <a:solidFill>
                  <a:prstClr val="black"/>
                </a:solidFill>
                <a:latin typeface="Constantia" panose="02030602050306030303" pitchFamily="18" charset="0"/>
              </a:rPr>
              <a:t>veivakabulai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mai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Kalou ki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tamata</a:t>
            </a:r>
            <a:r>
              <a:rPr lang="en-US" sz="2200" b="1" dirty="0">
                <a:solidFill>
                  <a:prstClr val="black"/>
                </a:solidFill>
                <a:latin typeface="Constantia" panose="02030602050306030303" pitchFamily="18" charset="0"/>
              </a:rPr>
              <a:t>. E a </a:t>
            </a:r>
            <a:r>
              <a:rPr lang="en-US" sz="2200" b="1" dirty="0" err="1">
                <a:solidFill>
                  <a:prstClr val="black"/>
                </a:solidFill>
                <a:latin typeface="Constantia" panose="02030602050306030303" pitchFamily="18" charset="0"/>
              </a:rPr>
              <a:t>vuvutaka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Kalou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lagilagi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vakarokoroko</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Nona </a:t>
            </a:r>
            <a:r>
              <a:rPr lang="en-US" sz="2200" b="1" dirty="0" err="1">
                <a:solidFill>
                  <a:prstClr val="black"/>
                </a:solidFill>
                <a:latin typeface="Constantia" panose="02030602050306030303" pitchFamily="18" charset="0"/>
              </a:rPr>
              <a:t>lawa</a:t>
            </a:r>
            <a:r>
              <a:rPr lang="en-US" sz="2200" b="1" dirty="0">
                <a:solidFill>
                  <a:prstClr val="black"/>
                </a:solidFill>
                <a:latin typeface="Constantia" panose="02030602050306030303" pitchFamily="18" charset="0"/>
              </a:rPr>
              <a:t>. Na </a:t>
            </a:r>
            <a:r>
              <a:rPr lang="en-US" sz="2200" b="1" dirty="0" err="1">
                <a:solidFill>
                  <a:prstClr val="black"/>
                </a:solidFill>
                <a:latin typeface="Constantia" panose="02030602050306030303" pitchFamily="18" charset="0"/>
              </a:rPr>
              <a:t>beci</a:t>
            </a:r>
            <a:r>
              <a:rPr lang="en-US" sz="2200" b="1" dirty="0">
                <a:solidFill>
                  <a:prstClr val="black"/>
                </a:solidFill>
                <a:latin typeface="Constantia" panose="02030602050306030303" pitchFamily="18" charset="0"/>
              </a:rPr>
              <a:t> se </a:t>
            </a:r>
            <a:r>
              <a:rPr lang="en-US" sz="2200" b="1" dirty="0" err="1">
                <a:solidFill>
                  <a:prstClr val="black"/>
                </a:solidFill>
                <a:latin typeface="Constantia" panose="02030602050306030303" pitchFamily="18" charset="0"/>
              </a:rPr>
              <a:t>talaidredre</a:t>
            </a:r>
            <a:r>
              <a:rPr lang="en-US" sz="2200" b="1" dirty="0">
                <a:solidFill>
                  <a:prstClr val="black"/>
                </a:solidFill>
                <a:latin typeface="Constantia" panose="02030602050306030303" pitchFamily="18" charset="0"/>
              </a:rPr>
              <a:t> ki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lawa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oqori</a:t>
            </a:r>
            <a:r>
              <a:rPr lang="en-US" sz="2200" b="1" dirty="0">
                <a:solidFill>
                  <a:prstClr val="black"/>
                </a:solidFill>
                <a:latin typeface="Constantia" panose="02030602050306030303" pitchFamily="18" charset="0"/>
              </a:rPr>
              <a:t> e a </a:t>
            </a:r>
            <a:r>
              <a:rPr lang="en-US" sz="2200" b="1" dirty="0" err="1">
                <a:solidFill>
                  <a:prstClr val="black"/>
                </a:solidFill>
                <a:latin typeface="Constantia" panose="02030602050306030303" pitchFamily="18" charset="0"/>
              </a:rPr>
              <a:t>vakavuna</a:t>
            </a:r>
            <a:r>
              <a:rPr lang="en-US" sz="2200" b="1" dirty="0">
                <a:solidFill>
                  <a:prstClr val="black"/>
                </a:solidFill>
                <a:latin typeface="Constantia" panose="02030602050306030303" pitchFamily="18" charset="0"/>
              </a:rPr>
              <a:t> e dua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veivakatikitikitaki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rerevaki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ena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maliwa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ni</a:t>
            </a:r>
            <a:r>
              <a:rPr lang="en-US" sz="2200" b="1" dirty="0">
                <a:solidFill>
                  <a:prstClr val="black"/>
                </a:solidFill>
                <a:latin typeface="Constantia" panose="02030602050306030303" pitchFamily="18" charset="0"/>
              </a:rPr>
              <a:t> Kalou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tamata</a:t>
            </a:r>
            <a:r>
              <a:rPr lang="en-US" sz="2200" b="1" dirty="0">
                <a:solidFill>
                  <a:prstClr val="black"/>
                </a:solidFill>
                <a:latin typeface="Constantia" panose="02030602050306030303" pitchFamily="18" charset="0"/>
              </a:rPr>
              <a:t>. Vei Atama </a:t>
            </a:r>
            <a:r>
              <a:rPr lang="en-US" sz="2200" b="1" dirty="0" err="1">
                <a:solidFill>
                  <a:prstClr val="black"/>
                </a:solidFill>
                <a:latin typeface="Constantia" panose="02030602050306030303" pitchFamily="18" charset="0"/>
              </a:rPr>
              <a:t>ena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gauna</a:t>
            </a:r>
            <a:r>
              <a:rPr lang="en-US" sz="2200" b="1" dirty="0">
                <a:solidFill>
                  <a:prstClr val="black"/>
                </a:solidFill>
                <a:latin typeface="Constantia" panose="02030602050306030303" pitchFamily="18" charset="0"/>
              </a:rPr>
              <a:t> e se  tawa cala kina, e a soli </a:t>
            </a:r>
            <a:r>
              <a:rPr lang="en-US" sz="2200" b="1" dirty="0" err="1">
                <a:solidFill>
                  <a:prstClr val="black"/>
                </a:solidFill>
                <a:latin typeface="Constantia" panose="02030602050306030303" pitchFamily="18" charset="0"/>
              </a:rPr>
              <a:t>vua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veitokani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veivosaki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vakadodonu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galala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reki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vata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Koya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Nona </a:t>
            </a:r>
            <a:r>
              <a:rPr lang="en-US" sz="2200" b="1" dirty="0" err="1">
                <a:solidFill>
                  <a:prstClr val="black"/>
                </a:solidFill>
                <a:latin typeface="Constantia" panose="02030602050306030303" pitchFamily="18" charset="0"/>
              </a:rPr>
              <a:t>Dauveibuli</a:t>
            </a:r>
            <a:r>
              <a:rPr lang="en-US" sz="2200" b="1" dirty="0">
                <a:solidFill>
                  <a:prstClr val="black"/>
                </a:solidFill>
                <a:latin typeface="Constantia" panose="02030602050306030303" pitchFamily="18" charset="0"/>
              </a:rPr>
              <a:t>. Ni </a:t>
            </a:r>
            <a:r>
              <a:rPr lang="en-US" sz="2200" b="1" dirty="0" err="1">
                <a:solidFill>
                  <a:prstClr val="black"/>
                </a:solidFill>
                <a:latin typeface="Constantia" panose="02030602050306030303" pitchFamily="18" charset="0"/>
              </a:rPr>
              <a:t>sa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oti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nona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talaidredre</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sa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qai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veivosaki</a:t>
            </a:r>
            <a:r>
              <a:rPr lang="en-US" sz="2200" b="1" dirty="0">
                <a:solidFill>
                  <a:prstClr val="black"/>
                </a:solidFill>
                <a:latin typeface="Constantia" panose="02030602050306030303" pitchFamily="18" charset="0"/>
              </a:rPr>
              <a:t> ga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Kalou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tamata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ena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vuku</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Karisito</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kei</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ira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na</a:t>
            </a:r>
            <a:r>
              <a:rPr lang="en-US" sz="2200" b="1" dirty="0">
                <a:solidFill>
                  <a:prstClr val="black"/>
                </a:solidFill>
                <a:latin typeface="Constantia" panose="02030602050306030303" pitchFamily="18" charset="0"/>
              </a:rPr>
              <a:t> </a:t>
            </a:r>
            <a:r>
              <a:rPr lang="en-US" sz="2200" b="1" dirty="0" err="1">
                <a:solidFill>
                  <a:prstClr val="black"/>
                </a:solidFill>
                <a:latin typeface="Constantia" panose="02030602050306030303" pitchFamily="18" charset="0"/>
              </a:rPr>
              <a:t>agilosi</a:t>
            </a:r>
            <a:r>
              <a:rPr lang="en-US" sz="2200" b="1" dirty="0">
                <a:solidFill>
                  <a:prstClr val="black"/>
                </a:solidFill>
                <a:latin typeface="Constantia" panose="02030602050306030303" pitchFamily="18" charset="0"/>
              </a:rPr>
              <a:t>.</a:t>
            </a:r>
            <a:r>
              <a:rPr kumimoji="0" lang="en" sz="2200" b="1" i="0" u="none" strike="noStrike" kern="1200" cap="none" spc="0" normalizeH="0" baseline="0" noProof="0" dirty="0">
                <a:ln>
                  <a:noFill/>
                </a:ln>
                <a:solidFill>
                  <a:prstClr val="black"/>
                </a:solidFill>
                <a:effectLst/>
                <a:uLnTx/>
                <a:uFillTx/>
                <a:latin typeface="Constantia" panose="02030602050306030303" pitchFamily="18" charset="0"/>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January 14)</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mn-ea"/>
                <a:cs typeface="+mn-cs"/>
              </a:rPr>
              <a:t>APPENDIX: </a:t>
            </a:r>
            <a:r>
              <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AI TUKUTUKU KEI 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Ellen Gould </a:t>
            </a:r>
            <a:r>
              <a:rPr lang="en" sz="2000" b="1" dirty="0">
                <a:solidFill>
                  <a:prstClr val="black"/>
                </a:solidFill>
                <a:latin typeface="Aptos" panose="02110004020202020204"/>
              </a:rPr>
              <a:t>kei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Elizabeth Harmon, na gone duadua mai na lewe walu na luvedrau ko Eunice kei Robert Harmon, ka sucu ena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ka 26 ni Noveba 1827</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Gorham, Maine, USA.</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O Ellen e a lauviri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ena vatu mai vua e dua na nona lewe ni kalasi ni se qai yabaki ciwa ka vakamavoataka vaka ca sara na matana. E tara vakaca sara na nona bula na mavoa oya ka vakavuna me biu vuli kina ka yalana na nona bula veimaliwai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95772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 ciqomi ena nodratou vuvale na </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vakavuvuli nei William Miller, ka papitaiso o Ellen ena Methodist church ena 1842.</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452306"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Ia e leqa sara vakalevu o Ellen, ka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raici koya sobu me sega ni rawa ni vakabulai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,me yacova ni mai vukei koya o Talatala Levi Stockman me kila vakavinaka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 loloma dina ni Kalou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47355"/>
            <a:ext cx="4995107" cy="1015663"/>
          </a:xfrm>
          <a:prstGeom prst="rect">
            <a:avLst/>
          </a:prstGeom>
          <a:noFill/>
        </p:spPr>
        <p:txBody>
          <a:bodyPr wrap="square">
            <a:spAutoFit/>
          </a:bodyPr>
          <a:lstStyle/>
          <a:p>
            <a:pPr lvl="0">
              <a:spcBef>
                <a:spcPts val="600"/>
              </a:spcBef>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lang="en" sz="2000" b="1" dirty="0">
                <a:solidFill>
                  <a:prstClr val="black"/>
                </a:solidFill>
              </a:rPr>
              <a:t> Mai na gauna ko ya, sa titobu cake  sara na nona talairawarawa vua na Kalou ka qaravi koya ena vo ni nona bula taucoko</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Eratou a toki sara ki Portland, e dua na koro levu e Maine, ni oti vakalailai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nona sucu me tomana na nodratou bisinisi ni caka </a:t>
            </a:r>
            <a:r>
              <a:rPr kumimoji="0" lang="en-GB" sz="2000" b="1" i="0" u="none" strike="noStrike" kern="1200" cap="none" spc="0" normalizeH="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sala.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1411</TotalTime>
  <Words>2491</Words>
  <Application>Microsoft Office PowerPoint</Application>
  <PresentationFormat>Panorámica</PresentationFormat>
  <Paragraphs>105</Paragraphs>
  <Slides>12</Slides>
  <Notes>11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Calibri</vt:lpstr>
      <vt:lpstr>Aptos Display</vt:lpstr>
      <vt:lpstr>Comic Sans MS</vt:lpstr>
      <vt:lpstr>Arial</vt:lpstr>
      <vt:lpstr>Constantia</vt:lpstr>
      <vt:lpstr>Aptos</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43</cp:revision>
  <dcterms:created xsi:type="dcterms:W3CDTF">2026-09-07T12:37:12Z</dcterms:created>
  <dcterms:modified xsi:type="dcterms:W3CDTF">2026-10-01T13:58:51Z</dcterms:modified>
</cp:coreProperties>
</file>