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84" r:id="rId4"/>
    <p:sldId id="1020"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A"/>
    <a:srgbClr val="451F18"/>
    <a:srgbClr val="0066FF"/>
    <a:srgbClr val="8CE1EC"/>
    <a:srgbClr val="D10164"/>
    <a:srgbClr val="2B411C"/>
    <a:srgbClr val="84CF02"/>
    <a:srgbClr val="174169"/>
    <a:srgbClr val="D6BDE4"/>
    <a:srgbClr val="FFD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5" autoAdjust="0"/>
    <p:restoredTop sz="96395"/>
  </p:normalViewPr>
  <p:slideViewPr>
    <p:cSldViewPr snapToGrid="0">
      <p:cViewPr varScale="1">
        <p:scale>
          <a:sx n="90" d="100"/>
          <a:sy n="90" d="100"/>
        </p:scale>
        <p:origin x="84" y="46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 Id="rId4" Type="http://schemas.openxmlformats.org/officeDocument/2006/relationships/image" Target="../media/image3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 Id="rId4"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fr-CH" sz="2000" b="1" dirty="0">
              <a:solidFill>
                <a:schemeClr val="bg1"/>
              </a:solidFill>
              <a:effectLst>
                <a:outerShdw blurRad="38100" dist="38100" dir="2700000" algn="tl">
                  <a:srgbClr val="000000">
                    <a:alpha val="43137"/>
                  </a:srgbClr>
                </a:outerShdw>
              </a:effectLst>
            </a:rPr>
            <a:t>Dieu leur est apparu </a:t>
          </a:r>
          <a:r>
            <a:rPr lang="fr-CH" sz="1400" b="1" dirty="0">
              <a:solidFill>
                <a:schemeClr val="bg1"/>
              </a:solidFill>
              <a:effectLst>
                <a:outerShdw blurRad="38100" dist="38100" dir="2700000" algn="tl">
                  <a:srgbClr val="000000">
                    <a:alpha val="43137"/>
                  </a:srgbClr>
                </a:outerShdw>
              </a:effectLst>
            </a:rPr>
            <a:t>(Exode 3.2-4 ; Josué 5.13-14)</a:t>
          </a:r>
          <a:endParaRPr lang="fr-CH" sz="140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fr-CH" sz="2000" b="1" dirty="0">
              <a:solidFill>
                <a:schemeClr val="bg1"/>
              </a:solidFill>
              <a:effectLst>
                <a:outerShdw blurRad="38100" dist="38100" dir="2700000" algn="tl">
                  <a:srgbClr val="000000">
                    <a:alpha val="43137"/>
                  </a:srgbClr>
                </a:outerShdw>
              </a:effectLst>
            </a:rPr>
            <a:t>Il leur a été demandé d'ôter leurs chaussures </a:t>
          </a:r>
          <a:r>
            <a:rPr lang="fr-CH" sz="1400" b="1" dirty="0">
              <a:solidFill>
                <a:schemeClr val="bg1"/>
              </a:solidFill>
              <a:effectLst>
                <a:outerShdw blurRad="38100" dist="38100" dir="2700000" algn="tl">
                  <a:srgbClr val="000000">
                    <a:alpha val="43137"/>
                  </a:srgbClr>
                </a:outerShdw>
              </a:effectLst>
            </a:rPr>
            <a:t>(Exode 3.5 ; Josué 5.15)</a:t>
          </a:r>
          <a:endParaRPr lang="fr-CH" sz="140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fr-CH" sz="2000" b="1" dirty="0">
              <a:solidFill>
                <a:schemeClr val="bg1"/>
              </a:solidFill>
              <a:effectLst>
                <a:outerShdw blurRad="38100" dist="38100" dir="2700000" algn="tl">
                  <a:srgbClr val="000000">
                    <a:alpha val="43137"/>
                  </a:srgbClr>
                </a:outerShdw>
              </a:effectLst>
            </a:rPr>
            <a:t>Dieu leur a promis </a:t>
          </a:r>
          <a:br>
            <a:rPr lang="fr-CH" sz="2000" b="1" dirty="0">
              <a:solidFill>
                <a:schemeClr val="bg1"/>
              </a:solidFill>
              <a:effectLst>
                <a:outerShdw blurRad="38100" dist="38100" dir="2700000" algn="tl">
                  <a:srgbClr val="000000">
                    <a:alpha val="43137"/>
                  </a:srgbClr>
                </a:outerShdw>
              </a:effectLst>
            </a:rPr>
          </a:br>
          <a:r>
            <a:rPr lang="fr-CH" sz="2000" b="1" dirty="0">
              <a:solidFill>
                <a:schemeClr val="bg1"/>
              </a:solidFill>
              <a:effectLst>
                <a:outerShdw blurRad="38100" dist="38100" dir="2700000" algn="tl">
                  <a:srgbClr val="000000">
                    <a:alpha val="43137"/>
                  </a:srgbClr>
                </a:outerShdw>
              </a:effectLst>
            </a:rPr>
            <a:t>qu'il serait avec eux            </a:t>
          </a:r>
          <a:r>
            <a:rPr lang="fr-CH" sz="1400" b="1" dirty="0">
              <a:solidFill>
                <a:schemeClr val="bg1"/>
              </a:solidFill>
              <a:effectLst>
                <a:outerShdw blurRad="38100" dist="38100" dir="2700000" algn="tl">
                  <a:srgbClr val="000000">
                    <a:alpha val="43137"/>
                  </a:srgbClr>
                </a:outerShdw>
              </a:effectLst>
            </a:rPr>
            <a:t>(Exode 3.12 ; Josué 1.5)</a:t>
          </a:r>
          <a:endParaRPr lang="fr-CH" sz="140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fr-CH" sz="2000" b="1" dirty="0">
              <a:solidFill>
                <a:schemeClr val="bg1"/>
              </a:solidFill>
              <a:effectLst>
                <a:outerShdw blurRad="38100" dist="38100" dir="2700000" algn="tl">
                  <a:srgbClr val="000000">
                    <a:alpha val="43137"/>
                  </a:srgbClr>
                </a:outerShdw>
              </a:effectLst>
            </a:rPr>
            <a:t>Ils ont célébré la Pâque </a:t>
          </a:r>
          <a:r>
            <a:rPr lang="fr-CH" sz="1400" b="1" dirty="0">
              <a:solidFill>
                <a:schemeClr val="bg1"/>
              </a:solidFill>
              <a:effectLst>
                <a:outerShdw blurRad="38100" dist="38100" dir="2700000" algn="tl">
                  <a:srgbClr val="000000">
                    <a:alpha val="43137"/>
                  </a:srgbClr>
                </a:outerShdw>
              </a:effectLst>
            </a:rPr>
            <a:t>(Exode 12.21-23 ; Josué 5.10)</a:t>
          </a:r>
          <a:endParaRPr lang="fr-CH" sz="140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fr-CH" sz="2000" b="1" dirty="0">
              <a:solidFill>
                <a:schemeClr val="bg1"/>
              </a:solidFill>
              <a:effectLst>
                <a:outerShdw blurRad="38100" dist="38100" dir="2700000" algn="tl">
                  <a:srgbClr val="000000">
                    <a:alpha val="43137"/>
                  </a:srgbClr>
                </a:outerShdw>
              </a:effectLst>
            </a:rPr>
            <a:t>Ils ont traversé </a:t>
          </a:r>
          <a:br>
            <a:rPr lang="fr-CH" sz="2000" b="1" dirty="0">
              <a:solidFill>
                <a:schemeClr val="bg1"/>
              </a:solidFill>
              <a:effectLst>
                <a:outerShdw blurRad="38100" dist="38100" dir="2700000" algn="tl">
                  <a:srgbClr val="000000">
                    <a:alpha val="43137"/>
                  </a:srgbClr>
                </a:outerShdw>
              </a:effectLst>
            </a:rPr>
          </a:br>
          <a:r>
            <a:rPr lang="fr-CH" sz="2000" b="1" dirty="0">
              <a:solidFill>
                <a:schemeClr val="bg1"/>
              </a:solidFill>
              <a:effectLst>
                <a:outerShdw blurRad="38100" dist="38100" dir="2700000" algn="tl">
                  <a:srgbClr val="000000">
                    <a:alpha val="43137"/>
                  </a:srgbClr>
                </a:outerShdw>
              </a:effectLst>
            </a:rPr>
            <a:t>à sec les eaux                                      </a:t>
          </a:r>
          <a:r>
            <a:rPr lang="fr-CH" sz="1400" b="1" dirty="0">
              <a:solidFill>
                <a:schemeClr val="bg1"/>
              </a:solidFill>
              <a:effectLst>
                <a:outerShdw blurRad="38100" dist="38100" dir="2700000" algn="tl">
                  <a:srgbClr val="000000">
                    <a:alpha val="43137"/>
                  </a:srgbClr>
                </a:outerShdw>
              </a:effectLst>
            </a:rPr>
            <a:t>(Exode 14.21-22 ; Josué 3.14-17)</a:t>
          </a:r>
          <a:endParaRPr lang="fr-CH" sz="140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fr-CH" sz="2000" b="1" dirty="0">
              <a:solidFill>
                <a:schemeClr val="bg1"/>
              </a:solidFill>
              <a:effectLst>
                <a:outerShdw blurRad="38100" dist="38100" dir="2700000" algn="tl">
                  <a:srgbClr val="000000">
                    <a:alpha val="43137"/>
                  </a:srgbClr>
                </a:outerShdw>
              </a:effectLst>
            </a:rPr>
            <a:t>Avec l'un vint la manne, avec l'autre elle cessa </a:t>
          </a:r>
          <a:r>
            <a:rPr lang="fr-CH" sz="1400" b="1" dirty="0">
              <a:solidFill>
                <a:schemeClr val="bg1"/>
              </a:solidFill>
              <a:effectLst>
                <a:outerShdw blurRad="38100" dist="38100" dir="2700000" algn="tl">
                  <a:srgbClr val="000000">
                    <a:alpha val="43137"/>
                  </a:srgbClr>
                </a:outerShdw>
              </a:effectLst>
            </a:rPr>
            <a:t>(Exode 16.4-5, 31 ; Josué 5.11-12)</a:t>
          </a:r>
          <a:endParaRPr lang="fr-CH" sz="140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fr-CH" sz="2000" b="1" dirty="0">
              <a:solidFill>
                <a:schemeClr val="bg1"/>
              </a:solidFill>
              <a:effectLst>
                <a:outerShdw blurRad="38100" dist="38100" dir="2700000" algn="tl">
                  <a:srgbClr val="000000">
                    <a:alpha val="43137"/>
                  </a:srgbClr>
                </a:outerShdw>
              </a:effectLst>
            </a:rPr>
            <a:t>Ils envoyèrent des espions dans le pays </a:t>
          </a:r>
          <a:r>
            <a:rPr lang="fr-CH" sz="1400" b="1" dirty="0">
              <a:solidFill>
                <a:schemeClr val="bg1"/>
              </a:solidFill>
              <a:effectLst>
                <a:outerShdw blurRad="38100" dist="38100" dir="2700000" algn="tl">
                  <a:srgbClr val="000000">
                    <a:alpha val="43137"/>
                  </a:srgbClr>
                </a:outerShdw>
              </a:effectLst>
            </a:rPr>
            <a:t>(Nombres 13.1-3 ; Josué 2.1)</a:t>
          </a:r>
          <a:endParaRPr lang="fr-CH" sz="140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fr-CH" sz="2000" b="1" dirty="0">
              <a:solidFill>
                <a:srgbClr val="FFFF00"/>
              </a:solidFill>
              <a:effectLst>
                <a:outerShdw blurRad="38100" dist="38100" dir="2700000" algn="tl">
                  <a:srgbClr val="000000">
                    <a:alpha val="43137"/>
                  </a:srgbClr>
                </a:outerShdw>
              </a:effectLst>
            </a:rPr>
            <a:t>PASSER à Canaan</a:t>
          </a: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fr-CH" sz="2000" b="1" dirty="0"/>
            <a:t>Josué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fr-CH" sz="2000" b="1" dirty="0"/>
            <a:t>Josué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fr-CH" sz="2000" b="1" dirty="0">
              <a:solidFill>
                <a:srgbClr val="FFFF00"/>
              </a:solidFill>
              <a:effectLst>
                <a:outerShdw blurRad="38100" dist="38100" dir="2700000" algn="tl">
                  <a:srgbClr val="000000">
                    <a:alpha val="43137"/>
                  </a:srgbClr>
                </a:outerShdw>
              </a:effectLst>
            </a:rPr>
            <a:t>POSSÉDER Canaan</a:t>
          </a: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fr-CH" sz="2000" b="1" dirty="0"/>
            <a:t>Josué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fr-CH" sz="2000" b="1" dirty="0"/>
            <a:t>Josué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fr-CH" sz="2000" b="1" dirty="0">
              <a:solidFill>
                <a:srgbClr val="FFFF00"/>
              </a:solidFill>
              <a:effectLst>
                <a:outerShdw blurRad="38100" dist="38100" dir="2700000" algn="tl">
                  <a:srgbClr val="000000">
                    <a:alpha val="43137"/>
                  </a:srgbClr>
                </a:outerShdw>
              </a:effectLst>
            </a:rPr>
            <a:t>RÉPARTIR la terre</a:t>
          </a: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fr-CH" sz="2000" b="1" dirty="0"/>
            <a:t>Josué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fr-CH" sz="2000" b="1" dirty="0"/>
            <a:t>Josué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fr-CH" sz="2000" b="1" dirty="0">
              <a:solidFill>
                <a:srgbClr val="FFFF00"/>
              </a:solidFill>
              <a:effectLst>
                <a:outerShdw blurRad="38100" dist="38100" dir="2700000" algn="tl">
                  <a:srgbClr val="000000">
                    <a:alpha val="43137"/>
                  </a:srgbClr>
                </a:outerShdw>
              </a:effectLst>
            </a:rPr>
            <a:t>SERVIR par l'obéissance à la Loi</a:t>
          </a: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fr-CH" sz="2000" b="1" dirty="0"/>
            <a:t>Josué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fr-CH" sz="2000" b="1" dirty="0"/>
            <a:t>Josué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fr-CH"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fr-CH"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fr-CH"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fr-CH"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fr-CH"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Dieu leur est apparu </a:t>
          </a:r>
          <a:r>
            <a:rPr lang="fr-CH" sz="1400" b="1" kern="1200" dirty="0">
              <a:solidFill>
                <a:schemeClr val="bg1"/>
              </a:solidFill>
              <a:effectLst>
                <a:outerShdw blurRad="38100" dist="38100" dir="2700000" algn="tl">
                  <a:srgbClr val="000000">
                    <a:alpha val="43137"/>
                  </a:srgbClr>
                </a:outerShdw>
              </a:effectLst>
            </a:rPr>
            <a:t>(Exode 3.2-4 ; Josué 5.13-14)</a:t>
          </a:r>
          <a:endParaRPr lang="fr-CH" sz="1400" kern="1200" dirty="0">
            <a:solidFill>
              <a:schemeClr val="bg1"/>
            </a:solidFill>
            <a:effectLst>
              <a:outerShdw blurRad="38100" dist="38100" dir="2700000" algn="tl">
                <a:srgbClr val="000000">
                  <a:alpha val="43137"/>
                </a:srgbClr>
              </a:outerShdw>
            </a:effectLst>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Il leur a été demandé d'ôter leurs chaussures </a:t>
          </a:r>
          <a:r>
            <a:rPr lang="fr-CH" sz="1400" b="1" kern="1200" dirty="0">
              <a:solidFill>
                <a:schemeClr val="bg1"/>
              </a:solidFill>
              <a:effectLst>
                <a:outerShdw blurRad="38100" dist="38100" dir="2700000" algn="tl">
                  <a:srgbClr val="000000">
                    <a:alpha val="43137"/>
                  </a:srgbClr>
                </a:outerShdw>
              </a:effectLst>
            </a:rPr>
            <a:t>(Exode 3.5 ; Josué 5.15)</a:t>
          </a:r>
          <a:endParaRPr lang="fr-CH" sz="1400" kern="1200" dirty="0">
            <a:solidFill>
              <a:schemeClr val="bg1"/>
            </a:solidFill>
            <a:effectLst>
              <a:outerShdw blurRad="38100" dist="38100" dir="2700000" algn="tl">
                <a:srgbClr val="000000">
                  <a:alpha val="43137"/>
                </a:srgbClr>
              </a:outerShdw>
            </a:effectLst>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Dieu leur a promis </a:t>
          </a:r>
          <a:br>
            <a:rPr lang="fr-CH" sz="2000" b="1" kern="1200" dirty="0">
              <a:solidFill>
                <a:schemeClr val="bg1"/>
              </a:solidFill>
              <a:effectLst>
                <a:outerShdw blurRad="38100" dist="38100" dir="2700000" algn="tl">
                  <a:srgbClr val="000000">
                    <a:alpha val="43137"/>
                  </a:srgbClr>
                </a:outerShdw>
              </a:effectLst>
            </a:rPr>
          </a:br>
          <a:r>
            <a:rPr lang="fr-CH" sz="2000" b="1" kern="1200" dirty="0">
              <a:solidFill>
                <a:schemeClr val="bg1"/>
              </a:solidFill>
              <a:effectLst>
                <a:outerShdw blurRad="38100" dist="38100" dir="2700000" algn="tl">
                  <a:srgbClr val="000000">
                    <a:alpha val="43137"/>
                  </a:srgbClr>
                </a:outerShdw>
              </a:effectLst>
            </a:rPr>
            <a:t>qu'il serait avec eux            </a:t>
          </a:r>
          <a:r>
            <a:rPr lang="fr-CH" sz="1400" b="1" kern="1200" dirty="0">
              <a:solidFill>
                <a:schemeClr val="bg1"/>
              </a:solidFill>
              <a:effectLst>
                <a:outerShdw blurRad="38100" dist="38100" dir="2700000" algn="tl">
                  <a:srgbClr val="000000">
                    <a:alpha val="43137"/>
                  </a:srgbClr>
                </a:outerShdw>
              </a:effectLst>
            </a:rPr>
            <a:t>(Exode 3.12 ; Josué 1.5)</a:t>
          </a:r>
          <a:endParaRPr lang="fr-CH" sz="1400" kern="1200" dirty="0">
            <a:solidFill>
              <a:schemeClr val="bg1"/>
            </a:solidFill>
            <a:effectLst>
              <a:outerShdw blurRad="38100" dist="38100" dir="2700000" algn="tl">
                <a:srgbClr val="000000">
                  <a:alpha val="43137"/>
                </a:srgbClr>
              </a:outerShdw>
            </a:effectLst>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Ils ont célébré la Pâque </a:t>
          </a:r>
          <a:r>
            <a:rPr lang="fr-CH" sz="1400" b="1" kern="1200" dirty="0">
              <a:solidFill>
                <a:schemeClr val="bg1"/>
              </a:solidFill>
              <a:effectLst>
                <a:outerShdw blurRad="38100" dist="38100" dir="2700000" algn="tl">
                  <a:srgbClr val="000000">
                    <a:alpha val="43137"/>
                  </a:srgbClr>
                </a:outerShdw>
              </a:effectLst>
            </a:rPr>
            <a:t>(Exode 12.21-23 ; Josué 5.10)</a:t>
          </a:r>
          <a:endParaRPr lang="fr-CH" sz="1400" kern="1200" dirty="0">
            <a:solidFill>
              <a:schemeClr val="bg1"/>
            </a:solidFill>
            <a:effectLst>
              <a:outerShdw blurRad="38100" dist="38100" dir="2700000" algn="tl">
                <a:srgbClr val="000000">
                  <a:alpha val="43137"/>
                </a:srgbClr>
              </a:outerShdw>
            </a:effectLst>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Ils ont traversé </a:t>
          </a:r>
          <a:br>
            <a:rPr lang="fr-CH" sz="2000" b="1" kern="1200" dirty="0">
              <a:solidFill>
                <a:schemeClr val="bg1"/>
              </a:solidFill>
              <a:effectLst>
                <a:outerShdw blurRad="38100" dist="38100" dir="2700000" algn="tl">
                  <a:srgbClr val="000000">
                    <a:alpha val="43137"/>
                  </a:srgbClr>
                </a:outerShdw>
              </a:effectLst>
            </a:rPr>
          </a:br>
          <a:r>
            <a:rPr lang="fr-CH" sz="2000" b="1" kern="1200" dirty="0">
              <a:solidFill>
                <a:schemeClr val="bg1"/>
              </a:solidFill>
              <a:effectLst>
                <a:outerShdw blurRad="38100" dist="38100" dir="2700000" algn="tl">
                  <a:srgbClr val="000000">
                    <a:alpha val="43137"/>
                  </a:srgbClr>
                </a:outerShdw>
              </a:effectLst>
            </a:rPr>
            <a:t>à sec les eaux                                      </a:t>
          </a:r>
          <a:r>
            <a:rPr lang="fr-CH" sz="1400" b="1" kern="1200" dirty="0">
              <a:solidFill>
                <a:schemeClr val="bg1"/>
              </a:solidFill>
              <a:effectLst>
                <a:outerShdw blurRad="38100" dist="38100" dir="2700000" algn="tl">
                  <a:srgbClr val="000000">
                    <a:alpha val="43137"/>
                  </a:srgbClr>
                </a:outerShdw>
              </a:effectLst>
            </a:rPr>
            <a:t>(Exode 14.21-22 ; Josué 3.14-17)</a:t>
          </a:r>
          <a:endParaRPr lang="fr-CH" sz="1400" kern="1200" dirty="0">
            <a:solidFill>
              <a:schemeClr val="bg1"/>
            </a:solidFill>
            <a:effectLst>
              <a:outerShdw blurRad="38100" dist="38100" dir="2700000" algn="tl">
                <a:srgbClr val="000000">
                  <a:alpha val="43137"/>
                </a:srgbClr>
              </a:outerShdw>
            </a:effectLst>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Avec l'un vint la manne, avec l'autre elle cessa </a:t>
          </a:r>
          <a:r>
            <a:rPr lang="fr-CH" sz="1400" b="1" kern="1200" dirty="0">
              <a:solidFill>
                <a:schemeClr val="bg1"/>
              </a:solidFill>
              <a:effectLst>
                <a:outerShdw blurRad="38100" dist="38100" dir="2700000" algn="tl">
                  <a:srgbClr val="000000">
                    <a:alpha val="43137"/>
                  </a:srgbClr>
                </a:outerShdw>
              </a:effectLst>
            </a:rPr>
            <a:t>(Exode 16.4-5, 31 ; Josué 5.11-12)</a:t>
          </a:r>
          <a:endParaRPr lang="fr-CH" sz="1400" kern="1200" dirty="0">
            <a:solidFill>
              <a:schemeClr val="bg1"/>
            </a:solidFill>
            <a:effectLst>
              <a:outerShdw blurRad="38100" dist="38100" dir="2700000" algn="tl">
                <a:srgbClr val="000000">
                  <a:alpha val="43137"/>
                </a:srgbClr>
              </a:outerShdw>
            </a:effectLst>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Ils envoyèrent des espions dans le pays </a:t>
          </a:r>
          <a:r>
            <a:rPr lang="fr-CH" sz="1400" b="1" kern="1200" dirty="0">
              <a:solidFill>
                <a:schemeClr val="bg1"/>
              </a:solidFill>
              <a:effectLst>
                <a:outerShdw blurRad="38100" dist="38100" dir="2700000" algn="tl">
                  <a:srgbClr val="000000">
                    <a:alpha val="43137"/>
                  </a:srgbClr>
                </a:outerShdw>
              </a:effectLst>
            </a:rPr>
            <a:t>(Nombres 13.1-3 ; Josué 2.1)</a:t>
          </a:r>
          <a:endParaRPr lang="fr-CH" sz="1400" kern="1200" dirty="0">
            <a:solidFill>
              <a:schemeClr val="bg1"/>
            </a:solidFill>
            <a:effectLst>
              <a:outerShdw blurRad="38100" dist="38100" dir="2700000" algn="tl">
                <a:srgbClr val="000000">
                  <a:alpha val="43137"/>
                </a:srgbClr>
              </a:outerShdw>
            </a:effectLst>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rgbClr val="FFFF00"/>
              </a:solidFill>
              <a:effectLst>
                <a:outerShdw blurRad="38100" dist="38100" dir="2700000" algn="tl">
                  <a:srgbClr val="000000">
                    <a:alpha val="43137"/>
                  </a:srgbClr>
                </a:outerShdw>
              </a:effectLst>
            </a:rPr>
            <a:t>SERVIR par l'obéissance à la Loi</a:t>
          </a: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rgbClr val="FFFF00"/>
              </a:solidFill>
              <a:effectLst>
                <a:outerShdw blurRad="38100" dist="38100" dir="2700000" algn="tl">
                  <a:srgbClr val="000000">
                    <a:alpha val="43137"/>
                  </a:srgbClr>
                </a:outerShdw>
              </a:effectLst>
            </a:rPr>
            <a:t>RÉPARTIR la terre</a:t>
          </a: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rgbClr val="FFFF00"/>
              </a:solidFill>
              <a:effectLst>
                <a:outerShdw blurRad="38100" dist="38100" dir="2700000" algn="tl">
                  <a:srgbClr val="000000">
                    <a:alpha val="43137"/>
                  </a:srgbClr>
                </a:outerShdw>
              </a:effectLst>
            </a:rPr>
            <a:t>POSSÉDER Canaan</a:t>
          </a: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srgbClr val="FFFF00"/>
              </a:solidFill>
              <a:effectLst>
                <a:outerShdw blurRad="38100" dist="38100" dir="2700000" algn="tl">
                  <a:srgbClr val="000000">
                    <a:alpha val="43137"/>
                  </a:srgbClr>
                </a:outerShdw>
              </a:effectLst>
            </a:rPr>
            <a:t>PASSER à Canaan</a:t>
          </a: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fr-CH" sz="2000" b="1" kern="1200" dirty="0"/>
            <a:t>Josué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fr-CH" sz="900" kern="120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CH" sz="900" kern="120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29/09/2025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29/09/2025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29/09/2025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diagramData" Target="../diagrams/data1.xml"/><Relationship Id="rId21" Type="http://schemas.openxmlformats.org/officeDocument/2006/relationships/image" Target="../media/image29.jpeg"/><Relationship Id="rId7" Type="http://schemas.microsoft.com/office/2007/relationships/diagramDrawing" Target="../diagrams/drawing1.xml"/><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5.jpeg"/><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9.jpeg"/><Relationship Id="rId5" Type="http://schemas.openxmlformats.org/officeDocument/2006/relationships/diagramQuickStyle" Target="../diagrams/quickStyle1.xml"/><Relationship Id="rId15" Type="http://schemas.openxmlformats.org/officeDocument/2006/relationships/image" Target="../media/image23.jpeg"/><Relationship Id="rId23" Type="http://schemas.openxmlformats.org/officeDocument/2006/relationships/image" Target="../media/image31.jpe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diagramLayout" Target="../diagrams/layout1.xml"/><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jpeg"/></Relationships>
</file>

<file path=ppt/slides/_rels/slide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with a beard holding a scroll&#10;&#10;AI-generated content may be incorrect.">
            <a:extLst>
              <a:ext uri="{FF2B5EF4-FFF2-40B4-BE49-F238E27FC236}">
                <a16:creationId xmlns:a16="http://schemas.microsoft.com/office/drawing/2014/main" id="{7335215B-EB64-258E-C340-594E25183720}"/>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2123658"/>
          </a:xfrm>
          <a:prstGeom prst="rect">
            <a:avLst/>
          </a:prstGeom>
          <a:noFill/>
        </p:spPr>
        <p:txBody>
          <a:bodyPr wrap="square" rtlCol="0">
            <a:spAutoFit/>
            <a:scene3d>
              <a:camera prst="orthographicFront"/>
              <a:lightRig rig="morning" dir="t"/>
            </a:scene3d>
            <a:sp3d extrusionH="57150">
              <a:bevelT w="50800" h="38100" prst="riblet"/>
            </a:sp3d>
          </a:bodyPr>
          <a:lstStyle/>
          <a:p>
            <a:pPr algn="ctr">
              <a:spcAft>
                <a:spcPts val="600"/>
              </a:spcAft>
            </a:pPr>
            <a:r>
              <a:rPr lang="fr-CH" sz="6600" b="1" dirty="0">
                <a:blipFill dpi="0" rotWithShape="1">
                  <a:blip r:embed="rId3"/>
                  <a:srcRect/>
                  <a:stretch>
                    <a:fillRect/>
                  </a:stretch>
                </a:blipFill>
              </a:rPr>
              <a:t>LA FORMULE DU SUCCÈS</a:t>
            </a: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pPr>
              <a:spcAft>
                <a:spcPts val="600"/>
              </a:spcAft>
            </a:pPr>
            <a:r>
              <a:rPr lang="fr-CH" sz="1600" b="1" dirty="0">
                <a:solidFill>
                  <a:srgbClr val="F4CF80"/>
                </a:solidFill>
                <a:effectLst>
                  <a:outerShdw blurRad="38100" dist="38100" dir="2700000" algn="tl">
                    <a:srgbClr val="000000">
                      <a:alpha val="43137"/>
                    </a:srgbClr>
                  </a:outerShdw>
                </a:effectLst>
              </a:rPr>
              <a:t>Leçon 1 pour le 4 octobre 2025</a:t>
            </a: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colorful background&#10;&#10;AI-generated content may be incorrect.">
            <a:extLst>
              <a:ext uri="{FF2B5EF4-FFF2-40B4-BE49-F238E27FC236}">
                <a16:creationId xmlns:a16="http://schemas.microsoft.com/office/drawing/2014/main" id="{E9388DD0-3165-B472-46AF-1975AAA4412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769441"/>
          </a:xfrm>
          <a:prstGeom prst="rect">
            <a:avLst/>
          </a:prstGeom>
          <a:noFill/>
        </p:spPr>
        <p:txBody>
          <a:bodyPr wrap="square">
            <a:spAutoFit/>
          </a:bodyPr>
          <a:lstStyle/>
          <a:p>
            <a:pPr algn="ctr"/>
            <a:r>
              <a:rPr lang="fr-CH"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EFFORT ET COURAGE</a:t>
            </a:r>
          </a:p>
        </p:txBody>
      </p:sp>
      <p:sp>
        <p:nvSpPr>
          <p:cNvPr id="4" name="CuadroTexto 3">
            <a:extLst>
              <a:ext uri="{FF2B5EF4-FFF2-40B4-BE49-F238E27FC236}">
                <a16:creationId xmlns:a16="http://schemas.microsoft.com/office/drawing/2014/main" id="{FA454D24-A45E-9A4F-FFC8-4DA8A55D8E36}"/>
              </a:ext>
            </a:extLst>
          </p:cNvPr>
          <p:cNvSpPr txBox="1"/>
          <p:nvPr/>
        </p:nvSpPr>
        <p:spPr>
          <a:xfrm>
            <a:off x="3898604" y="600267"/>
            <a:ext cx="6240215" cy="1200329"/>
          </a:xfrm>
          <a:prstGeom prst="rect">
            <a:avLst/>
          </a:prstGeom>
          <a:noFill/>
        </p:spPr>
        <p:txBody>
          <a:bodyPr wrap="square">
            <a:spAutoFit/>
          </a:bodyPr>
          <a:lstStyle/>
          <a:p>
            <a:pPr algn="ctr"/>
            <a:r>
              <a:rPr lang="fr-CH" b="1" dirty="0">
                <a:solidFill>
                  <a:schemeClr val="accent5">
                    <a:lumMod val="75000"/>
                  </a:schemeClr>
                </a:solidFill>
                <a:latin typeface="Comic Sans MS" panose="030F0702030302020204" pitchFamily="66" charset="0"/>
              </a:rPr>
              <a:t>« Ne t'ai-je pas donné cet ordre : Fortifie-toi et prends courage ? Ne t'effraie point et ne t'épouvante point, car l'Éternel, ton Dieu, est avec toi dans tout ce que tu entreprendras. » (Josué 1.9)</a:t>
            </a: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6" y="1967123"/>
            <a:ext cx="8324850" cy="707886"/>
          </a:xfrm>
          <a:prstGeom prst="rect">
            <a:avLst/>
          </a:prstGeom>
          <a:noFill/>
        </p:spPr>
        <p:txBody>
          <a:bodyPr wrap="square" rtlCol="0">
            <a:spAutoFit/>
          </a:bodyPr>
          <a:lstStyle/>
          <a:p>
            <a:pPr>
              <a:spcBef>
                <a:spcPts val="600"/>
              </a:spcBef>
            </a:pPr>
            <a:r>
              <a:rPr lang="fr-CH" sz="2000" b="1" dirty="0"/>
              <a:t>Avant de demander à Josué effort et courage dans la bataille </a:t>
            </a:r>
            <a:r>
              <a:rPr lang="fr-CH" b="1" dirty="0"/>
              <a:t>(Josué 1.9)</a:t>
            </a:r>
            <a:r>
              <a:rPr lang="fr-CH" sz="2000" b="1" dirty="0"/>
              <a:t>, Dieu lui demanda effort et courage pour obéir à la Loi (Josué 1.7).</a:t>
            </a: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8431" y="3524248"/>
            <a:ext cx="1981200" cy="247904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19822" y="3524248"/>
            <a:ext cx="1981200" cy="247904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90235" y="3690879"/>
            <a:ext cx="7452047" cy="2246769"/>
          </a:xfrm>
          <a:prstGeom prst="rect">
            <a:avLst/>
          </a:prstGeom>
          <a:noFill/>
        </p:spPr>
        <p:txBody>
          <a:bodyPr wrap="square">
            <a:spAutoFit/>
          </a:bodyPr>
          <a:lstStyle/>
          <a:p>
            <a:pPr>
              <a:spcBef>
                <a:spcPts val="600"/>
              </a:spcBef>
            </a:pPr>
            <a:r>
              <a:rPr lang="fr-CH" sz="2000" b="1" dirty="0"/>
              <a:t>De son côté, il promet qu'il « sera avec toi dans tout ce que tu entreprendras » (Josué 1.9), nous aidant à combattre la bataille dans laquelle nous sommes plongés. Non pas une bataille physique, « mais contre les dominations, contre les autorités, contre les princes de ce monde de ténèbres, contre les esprits méchants dans les lieux célestes » (Éphésiens 6.12). Pour cela, il nous a pourvus des armes nécessaires (Éphésiens 6.13-17).</a:t>
            </a:r>
          </a:p>
        </p:txBody>
      </p:sp>
      <p:sp>
        <p:nvSpPr>
          <p:cNvPr id="7" name="CuadroTexto 6">
            <a:extLst>
              <a:ext uri="{FF2B5EF4-FFF2-40B4-BE49-F238E27FC236}">
                <a16:creationId xmlns:a16="http://schemas.microsoft.com/office/drawing/2014/main" id="{F1072CBA-08C2-5FC8-F003-5EC44E9794BC}"/>
              </a:ext>
            </a:extLst>
          </p:cNvPr>
          <p:cNvSpPr txBox="1"/>
          <p:nvPr/>
        </p:nvSpPr>
        <p:spPr>
          <a:xfrm>
            <a:off x="3824448" y="2675009"/>
            <a:ext cx="8231403" cy="1015663"/>
          </a:xfrm>
          <a:prstGeom prst="rect">
            <a:avLst/>
          </a:prstGeom>
          <a:noFill/>
        </p:spPr>
        <p:txBody>
          <a:bodyPr wrap="square">
            <a:spAutoFit/>
          </a:bodyPr>
          <a:lstStyle/>
          <a:p>
            <a:pPr>
              <a:spcBef>
                <a:spcPts val="600"/>
              </a:spcBef>
            </a:pPr>
            <a:r>
              <a:rPr lang="fr-CH" sz="2000" b="1" dirty="0"/>
              <a:t>Il en est ainsi aujourd'hui aussi. Dieu nous demande de nous efforcer de garder sa Loi (Apocalypse 14.12). Cela requiert beaucoup de courage de notre part.</a:t>
            </a:r>
          </a:p>
        </p:txBody>
      </p:sp>
      <p:sp>
        <p:nvSpPr>
          <p:cNvPr id="11" name="CuadroTexto 10">
            <a:extLst>
              <a:ext uri="{FF2B5EF4-FFF2-40B4-BE49-F238E27FC236}">
                <a16:creationId xmlns:a16="http://schemas.microsoft.com/office/drawing/2014/main" id="{24B05A00-6DA2-154D-C987-85C1F1A7C8A6}"/>
              </a:ext>
            </a:extLst>
          </p:cNvPr>
          <p:cNvSpPr txBox="1"/>
          <p:nvPr/>
        </p:nvSpPr>
        <p:spPr>
          <a:xfrm>
            <a:off x="190235" y="5937648"/>
            <a:ext cx="11865616" cy="707886"/>
          </a:xfrm>
          <a:prstGeom prst="rect">
            <a:avLst/>
          </a:prstGeom>
          <a:noFill/>
        </p:spPr>
        <p:txBody>
          <a:bodyPr wrap="square">
            <a:spAutoFit/>
          </a:bodyPr>
          <a:lstStyle/>
          <a:p>
            <a:pPr>
              <a:spcBef>
                <a:spcPts val="600"/>
              </a:spcBef>
            </a:pPr>
            <a:r>
              <a:rPr lang="fr-CH" sz="2000" b="1" dirty="0"/>
              <a:t>La clé du succès est de faire pleinement confiance en Dieu. </a:t>
            </a:r>
          </a:p>
          <a:p>
            <a:r>
              <a:rPr lang="fr-CH" sz="2000" b="1" dirty="0"/>
              <a:t>Et, pour cela, nous avons besoin de nous mettre en relation avec lui chaque jour (Éphésiens 6.18).</a:t>
            </a: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10274968" y="278676"/>
            <a:ext cx="1780883" cy="1345568"/>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urple and white rectangle&#10;&#10;AI-generated content may be incorrect.">
            <a:extLst>
              <a:ext uri="{FF2B5EF4-FFF2-40B4-BE49-F238E27FC236}">
                <a16:creationId xmlns:a16="http://schemas.microsoft.com/office/drawing/2014/main" id="{8C752405-ED66-BCD1-8E1F-33AD8632D2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38B0CC16-4CF1-4F4C-F704-AE9795844ADC}"/>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fr-CH"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rPr>
              <a:t>LE SUCCÈS DE LA MISSION</a:t>
            </a:r>
          </a:p>
        </p:txBody>
      </p:sp>
      <p:sp>
        <p:nvSpPr>
          <p:cNvPr id="4" name="CuadroTexto 3">
            <a:extLst>
              <a:ext uri="{FF2B5EF4-FFF2-40B4-BE49-F238E27FC236}">
                <a16:creationId xmlns:a16="http://schemas.microsoft.com/office/drawing/2014/main" id="{BFD66E7A-6A22-8F97-375E-5779BF299958}"/>
              </a:ext>
            </a:extLst>
          </p:cNvPr>
          <p:cNvSpPr txBox="1"/>
          <p:nvPr/>
        </p:nvSpPr>
        <p:spPr>
          <a:xfrm>
            <a:off x="0" y="642849"/>
            <a:ext cx="12191999" cy="923330"/>
          </a:xfrm>
          <a:prstGeom prst="rect">
            <a:avLst/>
          </a:prstGeom>
          <a:noFill/>
        </p:spPr>
        <p:txBody>
          <a:bodyPr wrap="square">
            <a:spAutoFit/>
          </a:bodyPr>
          <a:lstStyle/>
          <a:p>
            <a:pPr algn="ctr"/>
            <a: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t>« Que ce livre de la loi ne s'éloigne point de ta bouche ; médite-le jour et nuit, pour agir </a:t>
            </a:r>
            <a:b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br>
            <a: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t>fidèlement selon tout ce qui y est écrit ; car c'est alors que tu auras du succès dans tes entreprises, c'est alors que tu réussiras. » (Josué 1.8)</a:t>
            </a:r>
            <a:endParaRPr lang="fr-CH" sz="1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3886331"/>
            <a:ext cx="6587673" cy="1015663"/>
          </a:xfrm>
          <a:prstGeom prst="rect">
            <a:avLst/>
          </a:prstGeom>
          <a:noFill/>
        </p:spPr>
        <p:txBody>
          <a:bodyPr wrap="square" rtlCol="0">
            <a:spAutoFit/>
          </a:bodyPr>
          <a:lstStyle/>
          <a:p>
            <a:pPr algn="ctr">
              <a:spcBef>
                <a:spcPts val="600"/>
              </a:spcBef>
            </a:pPr>
            <a:r>
              <a:rPr lang="fr-CH" sz="2000" b="1" dirty="0"/>
              <a:t>Nous aurons du succès si nous suivons les principes </a:t>
            </a:r>
            <a:br>
              <a:rPr lang="fr-CH" sz="2000" b="1" dirty="0"/>
            </a:br>
            <a:r>
              <a:rPr lang="fr-CH" sz="2000" b="1" dirty="0"/>
              <a:t>et valeurs exprimés dans la Loi de Dieu. </a:t>
            </a:r>
            <a:br>
              <a:rPr lang="fr-CH" sz="2000" b="1" dirty="0"/>
            </a:br>
            <a:r>
              <a:rPr lang="fr-CH" sz="2000" b="1" dirty="0"/>
              <a:t>Mais cela... n'est-ce pas le salut par les œuvres ?</a:t>
            </a:r>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8003" y="2030329"/>
            <a:ext cx="4177060" cy="3961397"/>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1945005" y="1559681"/>
            <a:ext cx="4756968" cy="1107996"/>
          </a:xfrm>
          <a:prstGeom prst="rect">
            <a:avLst/>
          </a:prstGeom>
          <a:noFill/>
        </p:spPr>
        <p:txBody>
          <a:bodyPr wrap="square">
            <a:spAutoFit/>
          </a:bodyPr>
          <a:lstStyle/>
          <a:p>
            <a:pPr>
              <a:spcBef>
                <a:spcPts val="600"/>
              </a:spcBef>
            </a:pPr>
            <a:r>
              <a:rPr lang="fr-CH" sz="2200" b="1" dirty="0"/>
              <a:t>Le succès du point de vue divin ne coïncide pas avec le succès du point de vue humain.</a:t>
            </a:r>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6" y="1724477"/>
            <a:ext cx="1630045" cy="1813560"/>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1945004" y="2569118"/>
            <a:ext cx="5129563" cy="1446550"/>
          </a:xfrm>
          <a:prstGeom prst="rect">
            <a:avLst/>
          </a:prstGeom>
          <a:noFill/>
        </p:spPr>
        <p:txBody>
          <a:bodyPr wrap="square">
            <a:spAutoFit/>
          </a:bodyPr>
          <a:lstStyle/>
          <a:p>
            <a:pPr algn="ctr">
              <a:spcBef>
                <a:spcPts val="600"/>
              </a:spcBef>
            </a:pPr>
            <a:r>
              <a:rPr lang="fr-CH" sz="2200" b="1" dirty="0"/>
              <a:t>L'éphémère succès en ce monde peut s'obtenir en transgressant les lois divines et humaines, mais non le succès véritable et éternel (Josué 1.8).</a:t>
            </a:r>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0" y="4895767"/>
            <a:ext cx="6960267" cy="1446550"/>
          </a:xfrm>
          <a:prstGeom prst="rect">
            <a:avLst/>
          </a:prstGeom>
          <a:noFill/>
        </p:spPr>
        <p:txBody>
          <a:bodyPr wrap="square">
            <a:spAutoFit/>
          </a:bodyPr>
          <a:lstStyle/>
          <a:p>
            <a:pPr>
              <a:spcBef>
                <a:spcPts val="600"/>
              </a:spcBef>
            </a:pPr>
            <a:r>
              <a:rPr lang="fr-CH" sz="2200" b="1" dirty="0"/>
              <a:t>Nullement. La foi et la Loi ne s'excluent pas, mais se complètent (Romains 3.31). Quand nous parlons de Loi, nous parlons de la façon dont nous devons vivre, non de la façon dont nous sommes sauvés. </a:t>
            </a:r>
          </a:p>
        </p:txBody>
      </p:sp>
      <p:sp>
        <p:nvSpPr>
          <p:cNvPr id="2" name="ZoneTexte 1">
            <a:extLst>
              <a:ext uri="{FF2B5EF4-FFF2-40B4-BE49-F238E27FC236}">
                <a16:creationId xmlns:a16="http://schemas.microsoft.com/office/drawing/2014/main" id="{DE26FE7F-5118-01FF-40B8-6EE5CB7B4245}"/>
              </a:ext>
            </a:extLst>
          </p:cNvPr>
          <p:cNvSpPr txBox="1"/>
          <p:nvPr/>
        </p:nvSpPr>
        <p:spPr>
          <a:xfrm>
            <a:off x="114299" y="6323398"/>
            <a:ext cx="9610724" cy="430887"/>
          </a:xfrm>
          <a:prstGeom prst="rect">
            <a:avLst/>
          </a:prstGeom>
          <a:noFill/>
        </p:spPr>
        <p:txBody>
          <a:bodyPr wrap="square" rtlCol="0">
            <a:spAutoFit/>
          </a:bodyPr>
          <a:lstStyle/>
          <a:p>
            <a:r>
              <a:rPr kumimoji="0" lang="fr-CH" sz="2200" b="1" i="0" u="none" strike="noStrike" kern="1200" cap="none" spc="0" normalizeH="0" baseline="0" noProof="0" dirty="0">
                <a:ln>
                  <a:noFill/>
                </a:ln>
                <a:effectLst/>
                <a:uLnTx/>
                <a:uFillTx/>
                <a:latin typeface="Aptos" panose="02110004020202020204"/>
              </a:rPr>
              <a:t>Notre relation avec Dieu se manifeste dans notre obéissance à sa volonté.</a:t>
            </a:r>
            <a:endParaRPr lang="fr-CH" dirty="0"/>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pic>
        <p:nvPicPr>
          <p:cNvPr id="5" name="Picture 4" descr="A white rectangular object with a light shining on it&#10;&#10;AI-generated content may be incorrect.">
            <a:extLst>
              <a:ext uri="{FF2B5EF4-FFF2-40B4-BE49-F238E27FC236}">
                <a16:creationId xmlns:a16="http://schemas.microsoft.com/office/drawing/2014/main" id="{41F0CC99-9CA8-E726-31B2-04BBF425B2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5137954-64E7-E690-D1C2-B5680EE0A36D}"/>
              </a:ext>
            </a:extLst>
          </p:cNvPr>
          <p:cNvSpPr txBox="1"/>
          <p:nvPr/>
        </p:nvSpPr>
        <p:spPr>
          <a:xfrm>
            <a:off x="2187178" y="982177"/>
            <a:ext cx="7817644" cy="4970591"/>
          </a:xfrm>
          <a:prstGeom prst="rect">
            <a:avLst/>
          </a:prstGeom>
          <a:noFill/>
        </p:spPr>
        <p:txBody>
          <a:bodyPr wrap="square">
            <a:spAutoFit/>
          </a:bodyPr>
          <a:lstStyle/>
          <a:p>
            <a:pPr>
              <a:spcBef>
                <a:spcPts val="600"/>
              </a:spcBef>
            </a:pPr>
            <a:r>
              <a:rPr lang="fr-CH" sz="2600" b="1" dirty="0">
                <a:latin typeface="Constantia" panose="02030602050306030303" pitchFamily="18" charset="0"/>
              </a:rPr>
              <a:t>« Le chrétien ne cesse d’avoir un grand secours avec le Seigneur. Comment interviendra-t-il en notre faveur? Nous pouvons l’ignorer, mais ce que nous savons, c’est qu’il n’abandonnera jamais celui qui se confie en lui. </a:t>
            </a:r>
          </a:p>
          <a:p>
            <a:pPr>
              <a:spcBef>
                <a:spcPts val="600"/>
              </a:spcBef>
            </a:pPr>
            <a:r>
              <a:rPr lang="fr-CH" sz="2600" b="1" dirty="0">
                <a:latin typeface="Constantia" panose="02030602050306030303" pitchFamily="18" charset="0"/>
              </a:rPr>
              <a:t>Que de fois il nous a dirigés de manière à faire échouer les plans de l’ennemi! Si nous pouvions nous en rendre compte, nous avancerions résolument sans jamais maugréer. Notre foi serait solide, et nulle épreuve n’arriverait à nous ébranler. Dieu serait notre sagesse et notre force, et il accomplirait sa volonté par notre moyen.»</a:t>
            </a:r>
          </a:p>
        </p:txBody>
      </p:sp>
      <p:sp>
        <p:nvSpPr>
          <p:cNvPr id="4" name="CuadroTexto 3">
            <a:extLst>
              <a:ext uri="{FF2B5EF4-FFF2-40B4-BE49-F238E27FC236}">
                <a16:creationId xmlns:a16="http://schemas.microsoft.com/office/drawing/2014/main" id="{C3AD8FDC-C75C-4C5C-ACBD-0A3B9B006561}"/>
              </a:ext>
            </a:extLst>
          </p:cNvPr>
          <p:cNvSpPr txBox="1"/>
          <p:nvPr/>
        </p:nvSpPr>
        <p:spPr>
          <a:xfrm>
            <a:off x="4425575" y="136572"/>
            <a:ext cx="3340851" cy="338554"/>
          </a:xfrm>
          <a:prstGeom prst="rect">
            <a:avLst/>
          </a:prstGeom>
          <a:noFill/>
        </p:spPr>
        <p:txBody>
          <a:bodyPr wrap="none" rtlCol="0">
            <a:spAutoFit/>
          </a:bodyPr>
          <a:lstStyle/>
          <a:p>
            <a:pPr algn="r"/>
            <a:r>
              <a:rPr lang="fr-CH" sz="1600" b="1" dirty="0"/>
              <a:t>E. G. W. (Prophètes et Rois, p. 436)</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pic>
        <p:nvPicPr>
          <p:cNvPr id="4" name="Picture 3" descr="A person with a beard holding a staff&#10;&#10;AI-generated content may be incorrect.">
            <a:extLst>
              <a:ext uri="{FF2B5EF4-FFF2-40B4-BE49-F238E27FC236}">
                <a16:creationId xmlns:a16="http://schemas.microsoft.com/office/drawing/2014/main" id="{BC66AD50-C80A-493C-5275-E276C09FD08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17E2717-27B8-44A6-0770-9173FB2C6416}"/>
              </a:ext>
            </a:extLst>
          </p:cNvPr>
          <p:cNvSpPr txBox="1"/>
          <p:nvPr/>
        </p:nvSpPr>
        <p:spPr>
          <a:xfrm>
            <a:off x="6473074" y="335846"/>
            <a:ext cx="5254222" cy="6186309"/>
          </a:xfrm>
          <a:prstGeom prst="rect">
            <a:avLst/>
          </a:prstGeom>
          <a:noFill/>
        </p:spPr>
        <p:txBody>
          <a:bodyPr wrap="square">
            <a:normAutofit lnSpcReduction="10000"/>
            <a:scene3d>
              <a:camera prst="orthographicFront"/>
              <a:lightRig rig="threePt" dir="t"/>
            </a:scene3d>
            <a:sp3d extrusionH="57150">
              <a:bevelT w="38100" h="38100"/>
            </a:sp3d>
          </a:bodyPr>
          <a:lstStyle/>
          <a:p>
            <a:pPr lvl="0" algn="ctr">
              <a:spcBef>
                <a:spcPts val="1200"/>
              </a:spcBef>
              <a:defRPr/>
            </a:pPr>
            <a:r>
              <a:rPr lang="fr-CH" sz="3600" b="1" dirty="0">
                <a:ln w="12700" cmpd="sng">
                  <a:noFill/>
                  <a:prstDash val="solid"/>
                </a:ln>
                <a:solidFill>
                  <a:srgbClr val="693F17"/>
                </a:solidFill>
                <a:latin typeface="Comic Sans MS" panose="030F0702030302020204" pitchFamily="66" charset="0"/>
              </a:rPr>
              <a:t>« Fortifie-toi seulement et aie bon courage, en agissant fidèlement selon toute la loi que Moïse, mon serviteur, t'a prescrite ; ne t'en détourne ni à droite ni à gauche, afin de réussir dans tout ce que tu entreprendras. » </a:t>
            </a:r>
            <a:r>
              <a:rPr kumimoji="0" lang="fr-CH" sz="2800" b="1" i="0" u="none" strike="noStrike" kern="1200" cap="none" spc="0" normalizeH="0" baseline="0" noProof="0" dirty="0">
                <a:ln w="12700" cmpd="sng">
                  <a:noFill/>
                  <a:prstDash val="solid"/>
                </a:ln>
                <a:solidFill>
                  <a:srgbClr val="174169"/>
                </a:solidFill>
                <a:effectLst/>
                <a:uLnTx/>
                <a:uFillTx/>
                <a:latin typeface="Comic Sans MS" panose="030F0702030302020204" pitchFamily="66" charset="0"/>
                <a:ea typeface="+mn-ea"/>
                <a:cs typeface="+mn-cs"/>
              </a:rPr>
              <a:t>Josué 1.7</a:t>
            </a:r>
          </a:p>
        </p:txBody>
      </p:sp>
    </p:spTree>
    <p:extLst>
      <p:ext uri="{BB962C8B-B14F-4D97-AF65-F5344CB8AC3E}">
        <p14:creationId xmlns:p14="http://schemas.microsoft.com/office/powerpoint/2010/main" val="21498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265047" y="3696422"/>
            <a:ext cx="4260273" cy="2862322"/>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srgbClr val="0462B8"/>
                </a:solidFill>
                <a:effectLst/>
                <a:uLnTx/>
                <a:uFillTx/>
                <a:latin typeface="Aptos" panose="02110004020202020204"/>
                <a:ea typeface="+mn-ea"/>
                <a:cs typeface="+mn-cs"/>
              </a:rPr>
              <a:t>Introducción (Josué 1.1-3)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Moïse </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et Josué</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Estructura du libre</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s-ES" sz="2000" b="1" i="0" u="none" strike="noStrike" kern="1200" cap="none" spc="0" normalizeH="0" baseline="0" noProof="0" dirty="0">
                <a:ln>
                  <a:noFill/>
                </a:ln>
                <a:solidFill>
                  <a:srgbClr val="D10164"/>
                </a:solidFill>
                <a:effectLst/>
                <a:uLnTx/>
                <a:uFillTx/>
                <a:latin typeface="Aptos" panose="02110004020202020204"/>
                <a:ea typeface="+mn-ea"/>
                <a:cs typeface="+mn-cs"/>
              </a:rPr>
              <a:t>La misión de Josué (Josué 1.4-9)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Hériter des promesses</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Effort et courage</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Le succès de la mission</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9" y="199863"/>
            <a:ext cx="75057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Après 40 ans de pèlerinage, une nouvelle génération s’est levée et le temps est venu de conquérir la terre promise. </a:t>
            </a:r>
            <a:br>
              <a:rPr kumimoji="0" lang="fr-CH" sz="2000" b="1" i="0" u="none" strike="noStrike" kern="1200" cap="none" spc="0" normalizeH="0" baseline="0" noProof="0" dirty="0">
                <a:ln>
                  <a:noFill/>
                </a:ln>
                <a:effectLst/>
                <a:uLnTx/>
                <a:uFillTx/>
                <a:latin typeface="Aptos" panose="02110004020202020204"/>
                <a:ea typeface="+mn-ea"/>
                <a:cs typeface="+mn-cs"/>
              </a:rPr>
            </a:br>
            <a:r>
              <a:rPr kumimoji="0" lang="fr-CH" sz="2000" b="1" i="0" u="none" strike="noStrike" kern="1200" cap="none" spc="0" normalizeH="0" baseline="0" noProof="0" dirty="0">
                <a:ln>
                  <a:noFill/>
                </a:ln>
                <a:effectLst/>
                <a:uLnTx/>
                <a:uFillTx/>
                <a:latin typeface="Aptos" panose="02110004020202020204"/>
                <a:ea typeface="+mn-ea"/>
                <a:cs typeface="+mn-cs"/>
              </a:rPr>
              <a:t>Moïse est mort, et un nouveau chef a été choisi par Dieu </a:t>
            </a:r>
            <a:br>
              <a:rPr kumimoji="0" lang="fr-CH" sz="2000" b="1" i="0" u="none" strike="noStrike" kern="1200" cap="none" spc="0" normalizeH="0" baseline="0" noProof="0" dirty="0">
                <a:ln>
                  <a:noFill/>
                </a:ln>
                <a:effectLst/>
                <a:uLnTx/>
                <a:uFillTx/>
                <a:latin typeface="Aptos" panose="02110004020202020204"/>
                <a:ea typeface="+mn-ea"/>
                <a:cs typeface="+mn-cs"/>
              </a:rPr>
            </a:br>
            <a:r>
              <a:rPr kumimoji="0" lang="fr-CH" sz="2000" b="1" i="0" u="none" strike="noStrike" kern="1200" cap="none" spc="0" normalizeH="0" baseline="0" noProof="0" dirty="0">
                <a:ln>
                  <a:noFill/>
                </a:ln>
                <a:effectLst/>
                <a:uLnTx/>
                <a:uFillTx/>
                <a:latin typeface="Aptos" panose="02110004020202020204"/>
                <a:ea typeface="+mn-ea"/>
                <a:cs typeface="+mn-cs"/>
              </a:rPr>
              <a:t>pour cette tâche : Josué.</a:t>
            </a:r>
            <a:endParaRPr kumimoji="0" lang="es-ES" sz="2000" b="1" i="0" u="none" strike="noStrike" kern="1200" cap="none" spc="0" normalizeH="0" baseline="0" noProof="0" dirty="0">
              <a:ln>
                <a:noFill/>
              </a:ln>
              <a:effectLst/>
              <a:uLnTx/>
              <a:uFillTx/>
              <a:latin typeface="Aptos" panose="02110004020202020204"/>
              <a:ea typeface="+mn-ea"/>
              <a:cs typeface="+mn-cs"/>
            </a:endParaRPr>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3716" y="759178"/>
            <a:ext cx="3451096" cy="52755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26029" y="3528832"/>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298194">
            <a:off x="5135880" y="456369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298194">
            <a:off x="5135880" y="547744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298194">
            <a:off x="5135880" y="624124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298194">
            <a:off x="5135880" y="417057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298194">
            <a:off x="5135880" y="585405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723412" flipH="1">
            <a:off x="4475340" y="3838834"/>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723412" flipH="1">
            <a:off x="4475339" y="5145393"/>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000500" y="2238442"/>
            <a:ext cx="7505701"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Alors que la génération actuelle (nous) se trouve à la </a:t>
            </a:r>
            <a:br>
              <a:rPr kumimoji="0" lang="fr-CH" sz="2000" b="1" i="0" u="none" strike="noStrike" kern="1200" cap="none" spc="0" normalizeH="0" baseline="0" noProof="0" dirty="0">
                <a:ln>
                  <a:noFill/>
                </a:ln>
                <a:effectLst/>
                <a:uLnTx/>
                <a:uFillTx/>
                <a:latin typeface="Aptos" panose="02110004020202020204"/>
                <a:ea typeface="+mn-ea"/>
                <a:cs typeface="+mn-cs"/>
              </a:rPr>
            </a:br>
            <a:r>
              <a:rPr kumimoji="0" lang="fr-CH" sz="2000" b="1" i="0" u="none" strike="noStrike" kern="1200" cap="none" spc="0" normalizeH="0" baseline="0" noProof="0" dirty="0">
                <a:ln>
                  <a:noFill/>
                </a:ln>
                <a:effectLst/>
                <a:uLnTx/>
                <a:uFillTx/>
                <a:latin typeface="Aptos" panose="02110004020202020204"/>
                <a:ea typeface="+mn-ea"/>
                <a:cs typeface="+mn-cs"/>
              </a:rPr>
              <a:t>frontière de la Canaan céleste, l’appel divin résonne encore puissamment : « Efforcez-vous seulement et soyez très courageux.» (Josué 1:7).</a:t>
            </a:r>
            <a:endParaRPr kumimoji="0" lang="es-ES" sz="2000" b="1" i="0" u="none" strike="noStrike" kern="1200" cap="none" spc="0" normalizeH="0" baseline="0" noProof="0" dirty="0">
              <a:ln>
                <a:noFill/>
              </a:ln>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477AD200-724B-8F5C-6260-8DD615C4C3D5}"/>
              </a:ext>
            </a:extLst>
          </p:cNvPr>
          <p:cNvSpPr txBox="1"/>
          <p:nvPr/>
        </p:nvSpPr>
        <p:spPr>
          <a:xfrm>
            <a:off x="4000500" y="1523302"/>
            <a:ext cx="81915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effectLst/>
                <a:uLnTx/>
                <a:uFillTx/>
                <a:latin typeface="Aptos" panose="02110004020202020204"/>
                <a:ea typeface="+mn-ea"/>
                <a:cs typeface="+mn-cs"/>
              </a:rPr>
              <a:t>Avant d’entreprendre la conquête, le nouveau dirigeant et la nouvelle génération sont appelés à faire entièrement confiance à Dieu.</a:t>
            </a:r>
            <a:endParaRPr kumimoji="0" lang="es-ES" sz="2000" b="1" i="0" u="none" strike="noStrike" kern="1200" cap="none" spc="0" normalizeH="0" baseline="0" noProof="0" dirty="0">
              <a:ln>
                <a:noFill/>
              </a:ln>
              <a:effectLst/>
              <a:uLnTx/>
              <a:uFillTx/>
              <a:latin typeface="Aptos" panose="02110004020202020204"/>
              <a:ea typeface="+mn-ea"/>
              <a:cs typeface="+mn-cs"/>
            </a:endParaRPr>
          </a:p>
        </p:txBody>
      </p:sp>
    </p:spTree>
    <p:extLst>
      <p:ext uri="{BB962C8B-B14F-4D97-AF65-F5344CB8AC3E}">
        <p14:creationId xmlns:p14="http://schemas.microsoft.com/office/powerpoint/2010/main" val="160835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ard with a picture of a person and a drum&#10;&#10;AI-generated content may be incorrect.">
            <a:extLst>
              <a:ext uri="{FF2B5EF4-FFF2-40B4-BE49-F238E27FC236}">
                <a16:creationId xmlns:a16="http://schemas.microsoft.com/office/drawing/2014/main" id="{DAA49763-B6F8-E43D-009D-D5FAE873939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3"/>
                  <a:srcRect/>
                  <a:stretch>
                    <a:fillRect/>
                  </a:stretch>
                </a:blipFill>
              </a:defRPr>
            </a:lvl1pPr>
          </a:lstStyle>
          <a:p>
            <a:r>
              <a:rPr lang="fr-CH" dirty="0"/>
              <a:t>INTRODUCTION</a:t>
            </a:r>
          </a:p>
          <a:p>
            <a:r>
              <a:rPr lang="fr-CH" sz="5400" dirty="0"/>
              <a:t>(JOSUÉ 1.1-4)</a:t>
            </a: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pic>
        <p:nvPicPr>
          <p:cNvPr id="22" name="Picture 21" descr="A blue and white background&#10;&#10;AI-generated content may be incorrect.">
            <a:extLst>
              <a:ext uri="{FF2B5EF4-FFF2-40B4-BE49-F238E27FC236}">
                <a16:creationId xmlns:a16="http://schemas.microsoft.com/office/drawing/2014/main" id="{72ED6DF5-7134-308F-A49C-FF4CB0B802C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69441"/>
          </a:xfrm>
          <a:prstGeom prst="rect">
            <a:avLst/>
          </a:prstGeom>
          <a:noFill/>
        </p:spPr>
        <p:txBody>
          <a:bodyPr wrap="square">
            <a:spAutoFit/>
          </a:bodyPr>
          <a:lstStyle/>
          <a:p>
            <a:pPr algn="ctr"/>
            <a:r>
              <a:rPr lang="fr-CH"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MOÏSE ET JOSUÉ</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19051" y="743354"/>
            <a:ext cx="6648450" cy="892552"/>
          </a:xfrm>
          <a:prstGeom prst="rect">
            <a:avLst/>
          </a:prstGeom>
          <a:noFill/>
        </p:spPr>
        <p:txBody>
          <a:bodyPr wrap="square">
            <a:spAutoFit/>
          </a:bodyPr>
          <a:lstStyle/>
          <a:p>
            <a:pPr algn="ctr"/>
            <a:r>
              <a:rPr lang="fr-CH"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Après la mort de Moïse, serviteur de l'Éternel, l'Éternel dit à Josué, fils de </a:t>
            </a:r>
            <a:r>
              <a:rPr lang="fr-CH" b="1" dirty="0" err="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Nun</a:t>
            </a:r>
            <a:r>
              <a:rPr lang="fr-CH"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serviteur de Moïse » </a:t>
            </a:r>
            <a:r>
              <a:rPr lang="fr-CH"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(Josué 1.1)</a:t>
            </a:r>
            <a:endParaRPr lang="fr-CH"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fr-CH" sz="2000" b="1" dirty="0"/>
              <a:t>Dans le premier chapitre de Josué, Moïse est mentionné onze fois, et son nom apparaît de nombreuses fois tout au long du livre.</a:t>
            </a:r>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1854084064"/>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586305"/>
            <a:ext cx="6329363" cy="2246769"/>
          </a:xfrm>
          <a:prstGeom prst="rect">
            <a:avLst/>
          </a:prstGeom>
          <a:noFill/>
        </p:spPr>
        <p:txBody>
          <a:bodyPr wrap="square" rtlCol="0">
            <a:spAutoFit/>
          </a:bodyPr>
          <a:lstStyle/>
          <a:p>
            <a:pPr>
              <a:spcBef>
                <a:spcPts val="600"/>
              </a:spcBef>
            </a:pPr>
            <a:r>
              <a:rPr lang="fr-CH" sz="2000" b="1" dirty="0"/>
              <a:t>Bien que le premier chapitre de Josué enregistre la transition entre les deux grands chefs d'Israël, aucun des deux n'est le véritable protagoniste du livre. </a:t>
            </a:r>
            <a:br>
              <a:rPr lang="fr-CH" sz="2000" b="1" dirty="0"/>
            </a:br>
            <a:r>
              <a:rPr lang="fr-CH" sz="2000" b="1" dirty="0"/>
              <a:t>Le personnage le plus important est Dieu lui-même, dont les paroles donnent le ton au livre, et dont la conduite est le thème dominant. Il n'y a aucun doute sur qui était le véritable chef d'Israël.</a:t>
            </a:r>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240503" y="2620878"/>
            <a:ext cx="6329363" cy="430887"/>
          </a:xfrm>
          <a:prstGeom prst="rect">
            <a:avLst/>
          </a:prstGeom>
          <a:noFill/>
        </p:spPr>
        <p:txBody>
          <a:bodyPr wrap="square">
            <a:spAutoFit/>
          </a:bodyPr>
          <a:lstStyle/>
          <a:p>
            <a:pPr>
              <a:spcBef>
                <a:spcPts val="600"/>
              </a:spcBef>
            </a:pPr>
            <a:r>
              <a:rPr lang="fr-CH" sz="2200" b="1" dirty="0"/>
              <a:t>Nombreuses similitudes entre les deux chefs :</a:t>
            </a:r>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hite surface with a light brown border&#10;&#10;AI-generated content may be incorrect.">
            <a:extLst>
              <a:ext uri="{FF2B5EF4-FFF2-40B4-BE49-F238E27FC236}">
                <a16:creationId xmlns:a16="http://schemas.microsoft.com/office/drawing/2014/main" id="{DF02C3D7-8CC7-3DCB-14EC-34AF0AF032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C3436FD-8243-B72C-C93D-9878B3F09D7C}"/>
              </a:ext>
            </a:extLst>
          </p:cNvPr>
          <p:cNvSpPr txBox="1"/>
          <p:nvPr/>
        </p:nvSpPr>
        <p:spPr>
          <a:xfrm>
            <a:off x="2057399" y="1351508"/>
            <a:ext cx="10048875" cy="5124480"/>
          </a:xfrm>
          <a:prstGeom prst="rect">
            <a:avLst/>
          </a:prstGeom>
          <a:noFill/>
        </p:spPr>
        <p:txBody>
          <a:bodyPr wrap="square">
            <a:spAutoFit/>
          </a:bodyPr>
          <a:lstStyle/>
          <a:p>
            <a:pPr algn="ctr">
              <a:spcBef>
                <a:spcPts val="600"/>
              </a:spcBef>
            </a:pPr>
            <a:r>
              <a:rPr lang="fr-CH" sz="2400" b="1" dirty="0">
                <a:latin typeface="Constantia" panose="02030602050306030303" pitchFamily="18" charset="0"/>
              </a:rPr>
              <a:t>« Josué, le nouveau conducteur attitré de la nation, était connu comme un guerrier courageux, résolu, persévérant, prompt et incorruptible. </a:t>
            </a:r>
          </a:p>
          <a:p>
            <a:pPr>
              <a:spcBef>
                <a:spcPts val="600"/>
              </a:spcBef>
            </a:pPr>
            <a:r>
              <a:rPr lang="fr-CH" sz="2400" dirty="0">
                <a:effectLst>
                  <a:outerShdw blurRad="38100" dist="38100" dir="2700000" algn="tl">
                    <a:srgbClr val="000000">
                      <a:alpha val="43137"/>
                    </a:srgbClr>
                  </a:outerShdw>
                </a:effectLst>
                <a:latin typeface="Constantia" panose="02030602050306030303" pitchFamily="18" charset="0"/>
              </a:rPr>
              <a:t>Paternel envers ceux qui lui étaient confiés, il était animé d’une piété vivante. Ces vertus et ces talents allaient être tout particulièrement appréciés par les Hébreux à cette période de leur histoire.</a:t>
            </a:r>
          </a:p>
          <a:p>
            <a:pPr>
              <a:spcBef>
                <a:spcPts val="600"/>
              </a:spcBef>
            </a:pPr>
            <a:r>
              <a:rPr lang="fr-CH" sz="2400" dirty="0">
                <a:effectLst>
                  <a:outerShdw blurRad="38100" dist="38100" dir="2700000" algn="tl">
                    <a:srgbClr val="000000">
                      <a:alpha val="43137"/>
                    </a:srgbClr>
                  </a:outerShdw>
                </a:effectLst>
                <a:latin typeface="Constantia" panose="02030602050306030303" pitchFamily="18" charset="0"/>
              </a:rPr>
              <a:t> </a:t>
            </a:r>
            <a:r>
              <a:rPr lang="fr-CH" sz="2400" b="1" dirty="0">
                <a:latin typeface="Constantia" panose="02030602050306030303" pitchFamily="18" charset="0"/>
              </a:rPr>
              <a:t>Durant le séjour au désert, il avait servi Moïse en qualité de premier ministre. Par sa simplicité, sa modestie, sa fermeté quand d’autres fléchissaient, par son courage dans le danger, il avait prouvé, bien avant d’être appelé à cette charge, qu’il possédait les qualités nécessaires pour la remplir. </a:t>
            </a:r>
          </a:p>
          <a:p>
            <a:pPr algn="ctr">
              <a:spcBef>
                <a:spcPts val="600"/>
              </a:spcBef>
            </a:pPr>
            <a:r>
              <a:rPr lang="fr-CH" sz="2400" b="1" dirty="0">
                <a:latin typeface="Constantia" panose="02030602050306030303" pitchFamily="18" charset="0"/>
              </a:rPr>
              <a:t>Tel était l’homme divinement choisi pour conduire les armées d’Israël dans la terre promise. »</a:t>
            </a:r>
          </a:p>
        </p:txBody>
      </p:sp>
      <p:sp>
        <p:nvSpPr>
          <p:cNvPr id="4" name="CuadroTexto 3">
            <a:extLst>
              <a:ext uri="{FF2B5EF4-FFF2-40B4-BE49-F238E27FC236}">
                <a16:creationId xmlns:a16="http://schemas.microsoft.com/office/drawing/2014/main" id="{65956EB0-61B3-D096-DBC3-9D07238CBDF5}"/>
              </a:ext>
            </a:extLst>
          </p:cNvPr>
          <p:cNvSpPr txBox="1"/>
          <p:nvPr/>
        </p:nvSpPr>
        <p:spPr>
          <a:xfrm>
            <a:off x="4148799" y="275644"/>
            <a:ext cx="5560686" cy="400110"/>
          </a:xfrm>
          <a:prstGeom prst="rect">
            <a:avLst/>
          </a:prstGeom>
          <a:noFill/>
        </p:spPr>
        <p:txBody>
          <a:bodyPr wrap="square" rtlCol="0">
            <a:spAutoFit/>
          </a:bodyPr>
          <a:lstStyle/>
          <a:p>
            <a:pPr algn="r"/>
            <a:r>
              <a:rPr lang="fr-CH" sz="2000" b="1" dirty="0"/>
              <a:t>( E. G. White, </a:t>
            </a:r>
            <a:r>
              <a:rPr lang="fr-CH" sz="2000" b="1" i="1" dirty="0"/>
              <a:t>Patriarches et Prophètes</a:t>
            </a:r>
            <a:r>
              <a:rPr lang="fr-CH" sz="2000" b="1" dirty="0"/>
              <a:t>, p. 464 )</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urple and white rectangle&#10;&#10;AI-generated content may be incorrect.">
            <a:extLst>
              <a:ext uri="{FF2B5EF4-FFF2-40B4-BE49-F238E27FC236}">
                <a16:creationId xmlns:a16="http://schemas.microsoft.com/office/drawing/2014/main" id="{5BF0DBE7-2C3B-2BA3-04C9-6B669929AA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fr-CH"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STRUCTURE DU LIVRE</a:t>
            </a: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08631"/>
            <a:ext cx="6648450" cy="1631216"/>
          </a:xfrm>
          <a:prstGeom prst="rect">
            <a:avLst/>
          </a:prstGeom>
          <a:noFill/>
        </p:spPr>
        <p:txBody>
          <a:bodyPr wrap="square" rtlCol="0">
            <a:spAutoFit/>
          </a:bodyPr>
          <a:lstStyle/>
          <a:p>
            <a:pPr>
              <a:spcBef>
                <a:spcPts val="600"/>
              </a:spcBef>
            </a:pPr>
            <a:r>
              <a:rPr lang="fr-CH" sz="2000" b="1" dirty="0"/>
              <a:t>Le livre de Josué présente l'accomplissement des promesses que Dieu fit à Israël quand il les fit sortir d'Égypte, c'est-à-dire leur donner Canaan. Tant le préambule (chapitre 1) que le livre lui-même se divisent en quatre grandes sections :</a:t>
            </a:r>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241262631"/>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00075" y="599331"/>
            <a:ext cx="10991850" cy="646331"/>
          </a:xfrm>
          <a:prstGeom prst="rect">
            <a:avLst/>
          </a:prstGeom>
          <a:noFill/>
        </p:spPr>
        <p:txBody>
          <a:bodyPr wrap="square">
            <a:spAutoFit/>
          </a:bodyPr>
          <a:lstStyle/>
          <a:p>
            <a:pPr algn="ctr"/>
            <a:r>
              <a:rPr lang="fr-CH"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Moïse, mon serviteur, est mort ; maintenant, lève-toi, passe ce Jourdain, toi et tout ce peuple, pour entrer dans le pays que je donne aux enfants d'Israël. » (Josué 1.2)</a:t>
            </a: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2643928124"/>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4" name="Picture 3" descr="A poster with a picture of a person and a child&#10;&#10;AI-generated content may be incorrect.">
            <a:extLst>
              <a:ext uri="{FF2B5EF4-FFF2-40B4-BE49-F238E27FC236}">
                <a16:creationId xmlns:a16="http://schemas.microsoft.com/office/drawing/2014/main" id="{0168DD3C-4BAE-9B47-A104-88623572F1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58114" y="2086425"/>
            <a:ext cx="8033886" cy="2954655"/>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3"/>
                  <a:srcRect/>
                  <a:stretch>
                    <a:fillRect/>
                  </a:stretch>
                </a:blipFill>
              </a:defRPr>
            </a:lvl1pPr>
          </a:lstStyle>
          <a:p>
            <a:r>
              <a:rPr lang="fr-CH" dirty="0"/>
              <a:t>LA MISSION DE JOSUÉ</a:t>
            </a:r>
          </a:p>
          <a:p>
            <a:r>
              <a:rPr lang="fr-CH" sz="5400" dirty="0"/>
              <a:t>(JOSUÉ 1.4-9)</a:t>
            </a: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green and white rectangle&#10;&#10;AI-generated content may be incorrect.">
            <a:extLst>
              <a:ext uri="{FF2B5EF4-FFF2-40B4-BE49-F238E27FC236}">
                <a16:creationId xmlns:a16="http://schemas.microsoft.com/office/drawing/2014/main" id="{E5C7D89A-F26E-919A-4FEC-C8B4CB756DE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fr-CH" sz="4400" b="1" spc="300" dirty="0">
                <a:ln w="6600">
                  <a:solidFill>
                    <a:schemeClr val="accent2"/>
                  </a:solidFill>
                  <a:prstDash val="solid"/>
                </a:ln>
                <a:solidFill>
                  <a:srgbClr val="FFFFFF"/>
                </a:solidFill>
                <a:effectLst>
                  <a:outerShdw dist="12700" dir="2700000" algn="tl" rotWithShape="0">
                    <a:schemeClr val="accent2"/>
                  </a:outerShdw>
                </a:effectLst>
              </a:rPr>
              <a:t>HÉRITER DES PROMESSES</a:t>
            </a: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fr-CH" b="1" dirty="0">
                <a:solidFill>
                  <a:srgbClr val="FFD743"/>
                </a:solidFill>
                <a:effectLst>
                  <a:outerShdw blurRad="38100" dist="38100" dir="2700000" algn="tl">
                    <a:srgbClr val="000000">
                      <a:alpha val="43137"/>
                    </a:srgbClr>
                  </a:outerShdw>
                </a:effectLst>
                <a:latin typeface="Comic Sans MS" panose="030F0702030302020204" pitchFamily="66" charset="0"/>
              </a:rPr>
              <a:t>« Tout lieu que foulera la plante de votre pied, je vous le donne, comme je l'ai dit à Moïse. » (Josué 1.3)</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361949" y="1392556"/>
            <a:ext cx="8083580" cy="1015663"/>
          </a:xfrm>
          <a:prstGeom prst="rect">
            <a:avLst/>
          </a:prstGeom>
          <a:noFill/>
        </p:spPr>
        <p:txBody>
          <a:bodyPr wrap="square" rtlCol="0">
            <a:spAutoFit/>
          </a:bodyPr>
          <a:lstStyle/>
          <a:p>
            <a:pPr>
              <a:spcBef>
                <a:spcPts val="600"/>
              </a:spcBef>
            </a:pPr>
            <a:r>
              <a:rPr lang="fr-CH" sz="2000" b="1" dirty="0"/>
              <a:t>Dans Josué 1.3, Dieu s'exprime au « présent prophétique ». Il parle de Canaan comme si elle était déjà donnée à Israël. Cela signifie que Dieu leur donnait la pleine assurance du succès de la conquête.</a:t>
            </a:r>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CH" sz="1400" b="1" dirty="0"/>
              <a:t>EUPHRATE</a:t>
            </a: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CH" sz="1400" b="1" dirty="0"/>
              <a:t>DÉSERT</a:t>
            </a: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CH" sz="1400" b="1" dirty="0"/>
              <a:t>MÉDITERRANÉE</a:t>
            </a: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CH" sz="1400" b="1" dirty="0"/>
              <a:t>JOURDAIN</a:t>
            </a: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196909" y="3530262"/>
            <a:ext cx="3912785" cy="1323439"/>
          </a:xfrm>
          <a:prstGeom prst="rect">
            <a:avLst/>
          </a:prstGeom>
          <a:noFill/>
        </p:spPr>
        <p:txBody>
          <a:bodyPr wrap="square">
            <a:spAutoFit/>
          </a:bodyPr>
          <a:lstStyle/>
          <a:p>
            <a:pPr>
              <a:spcBef>
                <a:spcPts val="600"/>
              </a:spcBef>
            </a:pPr>
            <a:r>
              <a:rPr lang="fr-CH" sz="2000" b="1" dirty="0"/>
              <a:t>Puis, il s'adresse à Josué et lui assure que, s'il s'efforce et est courageux, personne ne pourra lui résister (Josué 1.5-6).</a:t>
            </a:r>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949" y="3449507"/>
            <a:ext cx="3583888" cy="201593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124576" y="4922818"/>
            <a:ext cx="2158873" cy="1695450"/>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02108" y="5465444"/>
            <a:ext cx="5893892" cy="1323439"/>
          </a:xfrm>
          <a:prstGeom prst="rect">
            <a:avLst/>
          </a:prstGeom>
          <a:noFill/>
        </p:spPr>
        <p:txBody>
          <a:bodyPr wrap="square">
            <a:spAutoFit/>
          </a:bodyPr>
          <a:lstStyle/>
          <a:p>
            <a:pPr algn="ctr">
              <a:spcBef>
                <a:spcPts val="600"/>
              </a:spcBef>
            </a:pPr>
            <a:r>
              <a:rPr lang="fr-CH" sz="2000" b="1" dirty="0"/>
              <a:t>Mais la victoire ne résidait pas dans l'effort de Josué, mais dans la présence de Dieu. Il lui assura, comme il nous assure à chacun de nous : « je serai avec toi » (Josué 1.5 ; Matthieu 28.20).</a:t>
            </a:r>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361949" y="2352828"/>
            <a:ext cx="8083580" cy="1015663"/>
          </a:xfrm>
          <a:prstGeom prst="rect">
            <a:avLst/>
          </a:prstGeom>
          <a:noFill/>
        </p:spPr>
        <p:txBody>
          <a:bodyPr wrap="square">
            <a:spAutoFit/>
          </a:bodyPr>
          <a:lstStyle/>
          <a:p>
            <a:pPr>
              <a:spcBef>
                <a:spcPts val="600"/>
              </a:spcBef>
            </a:pPr>
            <a:r>
              <a:rPr lang="fr-CH" sz="2000" b="1" dirty="0"/>
              <a:t>Ensuite, il leur rappelle les limites qu'atteindra la conquête </a:t>
            </a:r>
            <a:r>
              <a:rPr lang="fr-CH" sz="2000" b="1" dirty="0">
                <a:solidFill>
                  <a:schemeClr val="accent1">
                    <a:lumMod val="50000"/>
                  </a:schemeClr>
                </a:solidFill>
              </a:rPr>
              <a:t>(Josué 1.4)</a:t>
            </a:r>
            <a:r>
              <a:rPr lang="fr-CH" sz="2000" b="1" dirty="0">
                <a:solidFill>
                  <a:schemeClr val="bg1"/>
                </a:solidFill>
              </a:rPr>
              <a:t> </a:t>
            </a:r>
            <a:r>
              <a:rPr lang="fr-CH" sz="2000" b="1" dirty="0"/>
              <a:t>: </a:t>
            </a:r>
            <a:r>
              <a:rPr lang="fr-CH" sz="2000" b="1" dirty="0">
                <a:solidFill>
                  <a:srgbClr val="451F18"/>
                </a:solidFill>
              </a:rPr>
              <a:t>la bande entre le fleuve Jourdain (est) et la mer Méditerranée (ouest), depuis le désert (sud) jusqu'au fleuve Euphrate (nord).</a:t>
            </a:r>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682</TotalTime>
  <Words>1430</Words>
  <Application>Microsoft Office PowerPoint</Application>
  <PresentationFormat>Panorámica</PresentationFormat>
  <Paragraphs>81</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109</cp:revision>
  <dcterms:created xsi:type="dcterms:W3CDTF">2025-09-05T17:18:48Z</dcterms:created>
  <dcterms:modified xsi:type="dcterms:W3CDTF">2025-09-29T05:23:18Z</dcterms:modified>
</cp:coreProperties>
</file>