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sldIdLst>
    <p:sldId id="1045" r:id="rId3"/>
    <p:sldId id="301" r:id="rId4"/>
    <p:sldId id="1040" r:id="rId5"/>
    <p:sldId id="302" r:id="rId6"/>
    <p:sldId id="1041" r:id="rId7"/>
    <p:sldId id="303" r:id="rId8"/>
    <p:sldId id="258" r:id="rId9"/>
    <p:sldId id="304" r:id="rId10"/>
    <p:sldId id="259" r:id="rId11"/>
    <p:sldId id="305" r:id="rId12"/>
    <p:sldId id="260" r:id="rId13"/>
    <p:sldId id="307" r:id="rId14"/>
    <p:sldId id="261" r:id="rId15"/>
    <p:sldId id="308" r:id="rId16"/>
    <p:sldId id="310" r:id="rId17"/>
    <p:sldId id="299" r:id="rId18"/>
    <p:sldId id="311" r:id="rId19"/>
    <p:sldId id="1044" r:id="rId20"/>
    <p:sldId id="309" r:id="rId21"/>
    <p:sldId id="1043" r:id="rId22"/>
    <p:sldId id="296" r:id="rId23"/>
    <p:sldId id="1042" r:id="rId24"/>
  </p:sldIdLst>
  <p:sldSz cx="12192000" cy="6858000"/>
  <p:notesSz cx="6858000" cy="9144000"/>
  <p:embeddedFontLst>
    <p:embeddedFont>
      <p:font typeface="Brush Script MT" panose="03060802040406070304" pitchFamily="66" charset="0"/>
      <p:italic r:id="rId26"/>
    </p:embeddedFont>
    <p:embeddedFont>
      <p:font typeface="Comic Sans MS" panose="030F0702030302020204" pitchFamily="66"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A2800"/>
    <a:srgbClr val="9900FF"/>
    <a:srgbClr val="663300"/>
    <a:srgbClr val="9933FF"/>
    <a:srgbClr val="FFFF99"/>
    <a:srgbClr val="0066FF"/>
    <a:srgbClr val="198CFF"/>
    <a:srgbClr val="AD65BB"/>
    <a:srgbClr val="D4AE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5" autoAdjust="0"/>
    <p:restoredTop sz="94694"/>
  </p:normalViewPr>
  <p:slideViewPr>
    <p:cSldViewPr snapToGrid="0">
      <p:cViewPr varScale="1">
        <p:scale>
          <a:sx n="101" d="100"/>
          <a:sy n="101" d="100"/>
        </p:scale>
        <p:origin x="2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fr-FR" sz="1700" b="1" dirty="0"/>
            <a:t>Il engloutit l'armée égyptienne dans la mer Rouge </a:t>
          </a:r>
          <a:r>
            <a:rPr lang="fr-FR" sz="1400" b="1" dirty="0">
              <a:solidFill>
                <a:schemeClr val="accent4">
                  <a:lumMod val="50000"/>
                </a:schemeClr>
              </a:solidFill>
            </a:rPr>
            <a:t>(Exode 14.24-28)</a:t>
          </a:r>
          <a:endParaRPr lang="fr-FR" sz="1400" dirty="0">
            <a:solidFill>
              <a:schemeClr val="accent4">
                <a:lumMod val="50000"/>
              </a:schemeClr>
            </a:solidFill>
          </a:endParaRPr>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pPr>
            <a:lnSpc>
              <a:spcPct val="90000"/>
            </a:lnSpc>
            <a:spcBef>
              <a:spcPct val="0"/>
            </a:spcBef>
            <a:spcAft>
              <a:spcPct val="35000"/>
            </a:spcAft>
          </a:pPr>
          <a:r>
            <a:rPr lang="fr-FR" sz="1700" b="1" kern="1200" dirty="0"/>
            <a:t>Il utilisa la grêle contre les Cananéens   </a:t>
          </a:r>
          <a:r>
            <a:rPr lang="fr-FR" sz="1400" b="1" kern="1200" dirty="0">
              <a:solidFill>
                <a:schemeClr val="accent4">
                  <a:lumMod val="50000"/>
                </a:schemeClr>
              </a:solidFill>
              <a:latin typeface="Aptos" panose="02110004020202020204"/>
              <a:ea typeface="+mn-ea"/>
              <a:cs typeface="+mn-cs"/>
            </a:rPr>
            <a:t>(Josué 10.11)</a:t>
          </a:r>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fr-FR" sz="1700" b="1" kern="1200" dirty="0">
              <a:solidFill>
                <a:prstClr val="black">
                  <a:hueOff val="0"/>
                  <a:satOff val="0"/>
                  <a:lumOff val="0"/>
                  <a:alphaOff val="0"/>
                </a:prstClr>
              </a:solidFill>
              <a:latin typeface="Aptos" panose="02110004020202020204"/>
              <a:ea typeface="+mn-ea"/>
              <a:cs typeface="+mn-cs"/>
            </a:rPr>
            <a:t>Il détruisit ceux qui méprisaient Élie                            </a:t>
          </a:r>
          <a:r>
            <a:rPr lang="fr-FR" sz="1400" b="1" kern="1200" dirty="0">
              <a:solidFill>
                <a:schemeClr val="accent4">
                  <a:lumMod val="50000"/>
                </a:schemeClr>
              </a:solidFill>
              <a:latin typeface="Aptos" panose="02110004020202020204"/>
              <a:ea typeface="+mn-ea"/>
              <a:cs typeface="+mn-cs"/>
            </a:rPr>
            <a:t>(2 Rois 1.9-10)</a:t>
          </a:r>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fr-FR" sz="1700" b="1" kern="1200" dirty="0">
              <a:solidFill>
                <a:prstClr val="black">
                  <a:hueOff val="0"/>
                  <a:satOff val="0"/>
                  <a:lumOff val="0"/>
                  <a:alphaOff val="0"/>
                </a:prstClr>
              </a:solidFill>
              <a:latin typeface="Aptos" panose="02110004020202020204"/>
              <a:ea typeface="+mn-ea"/>
              <a:cs typeface="+mn-cs"/>
            </a:rPr>
            <a:t>Il envoya des ours contre ceux qui se moquaient d'Élisée                  </a:t>
          </a:r>
          <a:r>
            <a:rPr lang="fr-FR" sz="1400" b="1" kern="1200" dirty="0">
              <a:solidFill>
                <a:schemeClr val="accent4">
                  <a:lumMod val="50000"/>
                </a:schemeClr>
              </a:solidFill>
              <a:latin typeface="Aptos" panose="02110004020202020204"/>
              <a:ea typeface="+mn-ea"/>
              <a:cs typeface="+mn-cs"/>
            </a:rPr>
            <a:t>(2 Rois 2.23-24)</a:t>
          </a:r>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fr-FR" sz="1700" b="1" kern="1200" dirty="0">
              <a:solidFill>
                <a:prstClr val="black">
                  <a:hueOff val="0"/>
                  <a:satOff val="0"/>
                  <a:lumOff val="0"/>
                  <a:alphaOff val="0"/>
                </a:prstClr>
              </a:solidFill>
              <a:latin typeface="Aptos" panose="02110004020202020204"/>
              <a:ea typeface="+mn-ea"/>
              <a:cs typeface="+mn-cs"/>
            </a:rPr>
            <a:t>Il obtint la paix en aveuglant l'armée syrienne </a:t>
          </a:r>
          <a:r>
            <a:rPr lang="fr-FR" sz="1400" b="1" kern="1200" dirty="0">
              <a:solidFill>
                <a:schemeClr val="accent4">
                  <a:lumMod val="50000"/>
                </a:schemeClr>
              </a:solidFill>
            </a:rPr>
            <a:t>(2 Rois 6.14-23)</a:t>
          </a:r>
          <a:endParaRPr lang="fr-FR" sz="1400" kern="1200" dirty="0">
            <a:solidFill>
              <a:schemeClr val="accent4">
                <a:lumMod val="50000"/>
              </a:schemeClr>
            </a:solidFill>
          </a:endParaRPr>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fr-FR" sz="1700" b="1" kern="1200" dirty="0">
              <a:solidFill>
                <a:prstClr val="black">
                  <a:hueOff val="0"/>
                  <a:satOff val="0"/>
                  <a:lumOff val="0"/>
                  <a:alphaOff val="0"/>
                </a:prstClr>
              </a:solidFill>
              <a:latin typeface="Aptos" panose="02110004020202020204"/>
              <a:ea typeface="+mn-ea"/>
              <a:cs typeface="+mn-cs"/>
            </a:rPr>
            <a:t>Il fit combattre entre eux les Ammonites et les Moabites        </a:t>
          </a:r>
          <a:r>
            <a:rPr lang="fr-FR" sz="1400" b="1" kern="1200" dirty="0">
              <a:solidFill>
                <a:schemeClr val="accent4">
                  <a:lumMod val="50000"/>
                </a:schemeClr>
              </a:solidFill>
              <a:latin typeface="Aptos" panose="02110004020202020204"/>
              <a:ea typeface="+mn-ea"/>
              <a:cs typeface="+mn-cs"/>
            </a:rPr>
            <a:t>(2Chroniques 20.15-17, 22-24)</a:t>
          </a:r>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fr-FR" sz="1700" b="1" kern="1200" dirty="0">
              <a:solidFill>
                <a:prstClr val="black">
                  <a:hueOff val="0"/>
                  <a:satOff val="0"/>
                  <a:lumOff val="0"/>
                  <a:alphaOff val="0"/>
                </a:prstClr>
              </a:solidFill>
              <a:latin typeface="Aptos" panose="02110004020202020204"/>
              <a:ea typeface="+mn-ea"/>
              <a:cs typeface="+mn-cs"/>
            </a:rPr>
            <a:t>Il tua 185 000 Assyriens en une nuit                           </a:t>
          </a:r>
          <a:r>
            <a:rPr lang="fr-FR" sz="1400" b="1" kern="1200" dirty="0">
              <a:solidFill>
                <a:schemeClr val="accent4">
                  <a:lumMod val="50000"/>
                </a:schemeClr>
              </a:solidFill>
              <a:latin typeface="Aptos" panose="02110004020202020204"/>
              <a:ea typeface="+mn-ea"/>
              <a:cs typeface="+mn-cs"/>
            </a:rPr>
            <a:t>(2 Rois 19.35)</a:t>
          </a:r>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fr-FR" sz="1700" b="1" kern="1200" dirty="0">
              <a:solidFill>
                <a:prstClr val="black">
                  <a:hueOff val="0"/>
                  <a:satOff val="0"/>
                  <a:lumOff val="0"/>
                  <a:alphaOff val="0"/>
                </a:prstClr>
              </a:solidFill>
              <a:latin typeface="Aptos" panose="02110004020202020204"/>
              <a:ea typeface="+mn-ea"/>
              <a:cs typeface="+mn-cs"/>
            </a:rPr>
            <a:t>Il envoya une maladie mortelle à Hérode        </a:t>
          </a:r>
          <a:r>
            <a:rPr lang="fr-FR" sz="1400" b="1" kern="1200" dirty="0">
              <a:solidFill>
                <a:schemeClr val="accent4">
                  <a:lumMod val="50000"/>
                </a:schemeClr>
              </a:solidFill>
              <a:latin typeface="Aptos" panose="02110004020202020204"/>
              <a:ea typeface="+mn-ea"/>
              <a:cs typeface="+mn-cs"/>
            </a:rPr>
            <a:t>(Actes 12.21-23)</a:t>
          </a:r>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2928"/>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LinFactNeighborY="-544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LinFactNeighborY="-5440">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Y="-544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4094" y="82034"/>
          <a:ext cx="1948483" cy="134250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4094" y="1424551"/>
          <a:ext cx="1948483" cy="7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b="1" kern="1200" dirty="0"/>
            <a:t>Il engloutit l'armée égyptienne dans la mer Rouge </a:t>
          </a:r>
          <a:r>
            <a:rPr lang="fr-FR" sz="1400" b="1" kern="1200" dirty="0">
              <a:solidFill>
                <a:schemeClr val="accent4">
                  <a:lumMod val="50000"/>
                </a:schemeClr>
              </a:solidFill>
            </a:rPr>
            <a:t>(Exode 14.24-28)</a:t>
          </a:r>
          <a:endParaRPr lang="fr-FR" sz="1400" kern="1200" dirty="0">
            <a:solidFill>
              <a:schemeClr val="accent4">
                <a:lumMod val="50000"/>
              </a:schemeClr>
            </a:solidFill>
          </a:endParaRPr>
        </a:p>
      </dsp:txBody>
      <dsp:txXfrm>
        <a:off x="4094" y="1424551"/>
        <a:ext cx="1948483" cy="722887"/>
      </dsp:txXfrm>
    </dsp:sp>
    <dsp:sp modelId="{757B839D-7B20-456D-B4B6-143DC0100211}">
      <dsp:nvSpPr>
        <dsp:cNvPr id="0" name=""/>
        <dsp:cNvSpPr/>
      </dsp:nvSpPr>
      <dsp:spPr>
        <a:xfrm>
          <a:off x="2147508" y="82034"/>
          <a:ext cx="1948483" cy="134250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47508" y="1424551"/>
          <a:ext cx="1948483" cy="7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b="1" kern="1200" dirty="0"/>
            <a:t>Il utilisa la grêle contre les Cananéens   </a:t>
          </a:r>
          <a:r>
            <a:rPr lang="fr-FR" sz="1400" b="1" kern="1200" dirty="0">
              <a:solidFill>
                <a:schemeClr val="accent4">
                  <a:lumMod val="50000"/>
                </a:schemeClr>
              </a:solidFill>
              <a:latin typeface="Aptos" panose="02110004020202020204"/>
              <a:ea typeface="+mn-ea"/>
              <a:cs typeface="+mn-cs"/>
            </a:rPr>
            <a:t>(Josué 10.11)</a:t>
          </a:r>
        </a:p>
      </dsp:txBody>
      <dsp:txXfrm>
        <a:off x="2147508" y="1424551"/>
        <a:ext cx="1948483" cy="722887"/>
      </dsp:txXfrm>
    </dsp:sp>
    <dsp:sp modelId="{904D2415-2BA8-4F18-9433-3CE93F7B6EAA}">
      <dsp:nvSpPr>
        <dsp:cNvPr id="0" name=""/>
        <dsp:cNvSpPr/>
      </dsp:nvSpPr>
      <dsp:spPr>
        <a:xfrm>
          <a:off x="4290921" y="82034"/>
          <a:ext cx="1948483" cy="134250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90921" y="1424551"/>
          <a:ext cx="1948483" cy="7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b="1" kern="1200" dirty="0">
              <a:solidFill>
                <a:prstClr val="black">
                  <a:hueOff val="0"/>
                  <a:satOff val="0"/>
                  <a:lumOff val="0"/>
                  <a:alphaOff val="0"/>
                </a:prstClr>
              </a:solidFill>
              <a:latin typeface="Aptos" panose="02110004020202020204"/>
              <a:ea typeface="+mn-ea"/>
              <a:cs typeface="+mn-cs"/>
            </a:rPr>
            <a:t>Il détruisit ceux qui méprisaient Élie                            </a:t>
          </a:r>
          <a:r>
            <a:rPr lang="fr-FR" sz="1400" b="1" kern="1200" dirty="0">
              <a:solidFill>
                <a:schemeClr val="accent4">
                  <a:lumMod val="50000"/>
                </a:schemeClr>
              </a:solidFill>
              <a:latin typeface="Aptos" panose="02110004020202020204"/>
              <a:ea typeface="+mn-ea"/>
              <a:cs typeface="+mn-cs"/>
            </a:rPr>
            <a:t>(2 Rois 1.9-10)</a:t>
          </a:r>
        </a:p>
      </dsp:txBody>
      <dsp:txXfrm>
        <a:off x="4290921" y="1424551"/>
        <a:ext cx="1948483" cy="722887"/>
      </dsp:txXfrm>
    </dsp:sp>
    <dsp:sp modelId="{5C4AF684-2DF3-4B8B-966D-28B11D58D499}">
      <dsp:nvSpPr>
        <dsp:cNvPr id="0" name=""/>
        <dsp:cNvSpPr/>
      </dsp:nvSpPr>
      <dsp:spPr>
        <a:xfrm>
          <a:off x="6434335" y="82034"/>
          <a:ext cx="1948483" cy="134250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434335" y="1424551"/>
          <a:ext cx="1948483" cy="7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b="1" kern="1200" dirty="0">
              <a:solidFill>
                <a:prstClr val="black">
                  <a:hueOff val="0"/>
                  <a:satOff val="0"/>
                  <a:lumOff val="0"/>
                  <a:alphaOff val="0"/>
                </a:prstClr>
              </a:solidFill>
              <a:latin typeface="Aptos" panose="02110004020202020204"/>
              <a:ea typeface="+mn-ea"/>
              <a:cs typeface="+mn-cs"/>
            </a:rPr>
            <a:t>Il envoya des ours contre ceux qui se moquaient d'Élisée                  </a:t>
          </a:r>
          <a:r>
            <a:rPr lang="fr-FR" sz="1400" b="1" kern="1200" dirty="0">
              <a:solidFill>
                <a:schemeClr val="accent4">
                  <a:lumMod val="50000"/>
                </a:schemeClr>
              </a:solidFill>
              <a:latin typeface="Aptos" panose="02110004020202020204"/>
              <a:ea typeface="+mn-ea"/>
              <a:cs typeface="+mn-cs"/>
            </a:rPr>
            <a:t>(2 Rois 2.23-24)</a:t>
          </a:r>
        </a:p>
      </dsp:txBody>
      <dsp:txXfrm>
        <a:off x="6434335" y="1424551"/>
        <a:ext cx="1948483" cy="722887"/>
      </dsp:txXfrm>
    </dsp:sp>
    <dsp:sp modelId="{4CBDC65A-48E1-48B3-9145-1F0726CA8B43}">
      <dsp:nvSpPr>
        <dsp:cNvPr id="0" name=""/>
        <dsp:cNvSpPr/>
      </dsp:nvSpPr>
      <dsp:spPr>
        <a:xfrm>
          <a:off x="4094" y="2892890"/>
          <a:ext cx="1948483" cy="134250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094" y="4235379"/>
          <a:ext cx="1948483" cy="7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b="1" kern="1200" dirty="0">
              <a:solidFill>
                <a:prstClr val="black">
                  <a:hueOff val="0"/>
                  <a:satOff val="0"/>
                  <a:lumOff val="0"/>
                  <a:alphaOff val="0"/>
                </a:prstClr>
              </a:solidFill>
              <a:latin typeface="Aptos" panose="02110004020202020204"/>
              <a:ea typeface="+mn-ea"/>
              <a:cs typeface="+mn-cs"/>
            </a:rPr>
            <a:t>Il obtint la paix en aveuglant l'armée syrienne </a:t>
          </a:r>
          <a:r>
            <a:rPr lang="fr-FR" sz="1400" b="1" kern="1200" dirty="0">
              <a:solidFill>
                <a:schemeClr val="accent4">
                  <a:lumMod val="50000"/>
                </a:schemeClr>
              </a:solidFill>
            </a:rPr>
            <a:t>(2 Rois 6.14-23)</a:t>
          </a:r>
          <a:endParaRPr lang="fr-FR" sz="1400" kern="1200" dirty="0">
            <a:solidFill>
              <a:schemeClr val="accent4">
                <a:lumMod val="50000"/>
              </a:schemeClr>
            </a:solidFill>
          </a:endParaRPr>
        </a:p>
      </dsp:txBody>
      <dsp:txXfrm>
        <a:off x="4094" y="4235379"/>
        <a:ext cx="1948483" cy="722887"/>
      </dsp:txXfrm>
    </dsp:sp>
    <dsp:sp modelId="{0A9C59B1-EF7A-4EE3-990B-90F62DBD97A6}">
      <dsp:nvSpPr>
        <dsp:cNvPr id="0" name=""/>
        <dsp:cNvSpPr/>
      </dsp:nvSpPr>
      <dsp:spPr>
        <a:xfrm>
          <a:off x="2147508" y="2892890"/>
          <a:ext cx="1948483" cy="134250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47508" y="4235379"/>
          <a:ext cx="1948483" cy="7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b="1" kern="1200" dirty="0">
              <a:solidFill>
                <a:prstClr val="black">
                  <a:hueOff val="0"/>
                  <a:satOff val="0"/>
                  <a:lumOff val="0"/>
                  <a:alphaOff val="0"/>
                </a:prstClr>
              </a:solidFill>
              <a:latin typeface="Aptos" panose="02110004020202020204"/>
              <a:ea typeface="+mn-ea"/>
              <a:cs typeface="+mn-cs"/>
            </a:rPr>
            <a:t>Il fit combattre entre eux les Ammonites et les Moabites        </a:t>
          </a:r>
          <a:r>
            <a:rPr lang="fr-FR" sz="1400" b="1" kern="1200" dirty="0">
              <a:solidFill>
                <a:schemeClr val="accent4">
                  <a:lumMod val="50000"/>
                </a:schemeClr>
              </a:solidFill>
              <a:latin typeface="Aptos" panose="02110004020202020204"/>
              <a:ea typeface="+mn-ea"/>
              <a:cs typeface="+mn-cs"/>
            </a:rPr>
            <a:t>(2Chroniques 20.15-17, 22-24)</a:t>
          </a:r>
        </a:p>
      </dsp:txBody>
      <dsp:txXfrm>
        <a:off x="2147508" y="4235379"/>
        <a:ext cx="1948483" cy="722887"/>
      </dsp:txXfrm>
    </dsp:sp>
    <dsp:sp modelId="{4F6CC5CB-B937-457C-8DFC-B65159823B9E}">
      <dsp:nvSpPr>
        <dsp:cNvPr id="0" name=""/>
        <dsp:cNvSpPr/>
      </dsp:nvSpPr>
      <dsp:spPr>
        <a:xfrm>
          <a:off x="4290921" y="2892890"/>
          <a:ext cx="1948483" cy="134250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290921" y="4235379"/>
          <a:ext cx="1948483" cy="7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b="1" kern="1200" dirty="0">
              <a:solidFill>
                <a:prstClr val="black">
                  <a:hueOff val="0"/>
                  <a:satOff val="0"/>
                  <a:lumOff val="0"/>
                  <a:alphaOff val="0"/>
                </a:prstClr>
              </a:solidFill>
              <a:latin typeface="Aptos" panose="02110004020202020204"/>
              <a:ea typeface="+mn-ea"/>
              <a:cs typeface="+mn-cs"/>
            </a:rPr>
            <a:t>Il tua 185 000 Assyriens en une nuit                           </a:t>
          </a:r>
          <a:r>
            <a:rPr lang="fr-FR" sz="1400" b="1" kern="1200" dirty="0">
              <a:solidFill>
                <a:schemeClr val="accent4">
                  <a:lumMod val="50000"/>
                </a:schemeClr>
              </a:solidFill>
              <a:latin typeface="Aptos" panose="02110004020202020204"/>
              <a:ea typeface="+mn-ea"/>
              <a:cs typeface="+mn-cs"/>
            </a:rPr>
            <a:t>(2 Rois 19.35)</a:t>
          </a:r>
        </a:p>
      </dsp:txBody>
      <dsp:txXfrm>
        <a:off x="4290921" y="4235379"/>
        <a:ext cx="1948483" cy="722887"/>
      </dsp:txXfrm>
    </dsp:sp>
    <dsp:sp modelId="{F95BCE85-5770-4976-8131-85D8FBC85E8A}">
      <dsp:nvSpPr>
        <dsp:cNvPr id="0" name=""/>
        <dsp:cNvSpPr/>
      </dsp:nvSpPr>
      <dsp:spPr>
        <a:xfrm>
          <a:off x="6434335" y="2892890"/>
          <a:ext cx="1948483" cy="134250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434335" y="4235379"/>
          <a:ext cx="1948483" cy="7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fr-FR" sz="1700" b="1" kern="1200" dirty="0">
              <a:solidFill>
                <a:prstClr val="black">
                  <a:hueOff val="0"/>
                  <a:satOff val="0"/>
                  <a:lumOff val="0"/>
                  <a:alphaOff val="0"/>
                </a:prstClr>
              </a:solidFill>
              <a:latin typeface="Aptos" panose="02110004020202020204"/>
              <a:ea typeface="+mn-ea"/>
              <a:cs typeface="+mn-cs"/>
            </a:rPr>
            <a:t>Il envoya une maladie mortelle à Hérode        </a:t>
          </a:r>
          <a:r>
            <a:rPr lang="fr-FR" sz="1400" b="1" kern="1200" dirty="0">
              <a:solidFill>
                <a:schemeClr val="accent4">
                  <a:lumMod val="50000"/>
                </a:schemeClr>
              </a:solidFill>
              <a:latin typeface="Aptos" panose="02110004020202020204"/>
              <a:ea typeface="+mn-ea"/>
              <a:cs typeface="+mn-cs"/>
            </a:rPr>
            <a:t>(Actes 12.21-23)</a:t>
          </a:r>
        </a:p>
      </dsp:txBody>
      <dsp:txXfrm>
        <a:off x="6434335" y="4235379"/>
        <a:ext cx="1948483" cy="72288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BE25C-10C1-4475-8F1D-83EB65FABE28}" type="datetimeFigureOut">
              <a:rPr lang="fr-CH" smtClean="0"/>
              <a:t>20.10.2025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63B11-31B1-4F71-9F0D-9ECFA43F9DED}" type="slidenum">
              <a:rPr lang="fr-CH" smtClean="0"/>
              <a:t>‹Nº›</a:t>
            </a:fld>
            <a:endParaRPr lang="fr-CH"/>
          </a:p>
        </p:txBody>
      </p:sp>
    </p:spTree>
    <p:extLst>
      <p:ext uri="{BB962C8B-B14F-4D97-AF65-F5344CB8AC3E}">
        <p14:creationId xmlns:p14="http://schemas.microsoft.com/office/powerpoint/2010/main" val="384749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6E463B11-31B1-4F71-9F0D-9ECFA43F9DED}" type="slidenum">
              <a:rPr lang="fr-CH" smtClean="0"/>
              <a:t>2</a:t>
            </a:fld>
            <a:endParaRPr lang="fr-CH"/>
          </a:p>
        </p:txBody>
      </p:sp>
    </p:spTree>
    <p:extLst>
      <p:ext uri="{BB962C8B-B14F-4D97-AF65-F5344CB8AC3E}">
        <p14:creationId xmlns:p14="http://schemas.microsoft.com/office/powerpoint/2010/main" val="179396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6E463B11-31B1-4F71-9F0D-9ECFA43F9DED}" type="slidenum">
              <a:rPr lang="fr-CH" smtClean="0"/>
              <a:t>6</a:t>
            </a:fld>
            <a:endParaRPr lang="fr-CH"/>
          </a:p>
        </p:txBody>
      </p:sp>
    </p:spTree>
    <p:extLst>
      <p:ext uri="{BB962C8B-B14F-4D97-AF65-F5344CB8AC3E}">
        <p14:creationId xmlns:p14="http://schemas.microsoft.com/office/powerpoint/2010/main" val="30746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7C4746C-6AD5-0645-9E6E-48098932E912}" type="slidenum">
              <a:rPr lang="fr-FR" smtClean="0"/>
              <a:t>18</a:t>
            </a:fld>
            <a:endParaRPr lang="fr-FR"/>
          </a:p>
        </p:txBody>
      </p:sp>
    </p:spTree>
    <p:extLst>
      <p:ext uri="{BB962C8B-B14F-4D97-AF65-F5344CB8AC3E}">
        <p14:creationId xmlns:p14="http://schemas.microsoft.com/office/powerpoint/2010/main" val="335697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7C4746C-6AD5-0645-9E6E-48098932E912}" type="slidenum">
              <a:rPr lang="fr-FR" smtClean="0"/>
              <a:t>20</a:t>
            </a:fld>
            <a:endParaRPr lang="fr-FR"/>
          </a:p>
        </p:txBody>
      </p:sp>
    </p:spTree>
    <p:extLst>
      <p:ext uri="{BB962C8B-B14F-4D97-AF65-F5344CB8AC3E}">
        <p14:creationId xmlns:p14="http://schemas.microsoft.com/office/powerpoint/2010/main" val="261505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7C4746C-6AD5-0645-9E6E-48098932E912}" type="slidenum">
              <a:rPr lang="fr-FR" smtClean="0"/>
              <a:t>22</a:t>
            </a:fld>
            <a:endParaRPr lang="fr-FR"/>
          </a:p>
        </p:txBody>
      </p:sp>
    </p:spTree>
    <p:extLst>
      <p:ext uri="{BB962C8B-B14F-4D97-AF65-F5344CB8AC3E}">
        <p14:creationId xmlns:p14="http://schemas.microsoft.com/office/powerpoint/2010/main" val="58163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20/10/2025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20/10/2025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20/10/2025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20/10/2025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3.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5.png"/><Relationship Id="rId5" Type="http://schemas.microsoft.com/office/2007/relationships/hdphoto" Target="../media/hdphoto1.wdp"/><Relationship Id="rId4" Type="http://schemas.openxmlformats.org/officeDocument/2006/relationships/image" Target="../media/image64.png"/><Relationship Id="rId9" Type="http://schemas.openxmlformats.org/officeDocument/2006/relationships/image" Target="../media/image67.jpeg"/></Relationships>
</file>

<file path=ppt/slides/_rels/slide2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pic>
        <p:nvPicPr>
          <p:cNvPr id="3" name="Picture 2" descr="A hand holding a sword&#10;&#10;AI-generated content may be incorrect.">
            <a:extLst>
              <a:ext uri="{FF2B5EF4-FFF2-40B4-BE49-F238E27FC236}">
                <a16:creationId xmlns:a16="http://schemas.microsoft.com/office/drawing/2014/main" id="{8A996539-D6AB-C485-5757-9D74CE4FEA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A1BC79C-2CB9-F701-4E6D-AE1F2F259CBD}"/>
              </a:ext>
            </a:extLst>
          </p:cNvPr>
          <p:cNvSpPr txBox="1"/>
          <p:nvPr/>
        </p:nvSpPr>
        <p:spPr>
          <a:xfrm>
            <a:off x="0" y="1590199"/>
            <a:ext cx="5353050" cy="4154984"/>
          </a:xfrm>
          <a:prstGeom prst="rect">
            <a:avLst/>
          </a:prstGeom>
          <a:noFill/>
        </p:spPr>
        <p:txBody>
          <a:bodyPr wrap="square" rtlCol="0">
            <a:spAutoFit/>
          </a:bodyPr>
          <a:lstStyle/>
          <a:p>
            <a:pPr algn="ctr"/>
            <a:r>
              <a:rPr lang="fr-FR" sz="6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LE CONFLIT DERRIÈRE TOUS LES CONFLITS</a:t>
            </a:r>
          </a:p>
        </p:txBody>
      </p:sp>
      <p:sp>
        <p:nvSpPr>
          <p:cNvPr id="5" name="CuadroTexto 4">
            <a:extLst>
              <a:ext uri="{FF2B5EF4-FFF2-40B4-BE49-F238E27FC236}">
                <a16:creationId xmlns:a16="http://schemas.microsoft.com/office/drawing/2014/main" id="{BBE26351-3123-4F00-A98D-4B49D6304629}"/>
              </a:ext>
            </a:extLst>
          </p:cNvPr>
          <p:cNvSpPr txBox="1"/>
          <p:nvPr/>
        </p:nvSpPr>
        <p:spPr>
          <a:xfrm>
            <a:off x="369869" y="6419095"/>
            <a:ext cx="3098605" cy="338554"/>
          </a:xfrm>
          <a:prstGeom prst="rect">
            <a:avLst/>
          </a:prstGeom>
          <a:noFill/>
        </p:spPr>
        <p:txBody>
          <a:bodyPr wrap="none" rtlCol="0">
            <a:spAutoFit/>
          </a:bodyPr>
          <a:lstStyle/>
          <a:p>
            <a:r>
              <a:rPr lang="fr-FR" sz="1600" b="1" dirty="0">
                <a:solidFill>
                  <a:srgbClr val="FAD5B0"/>
                </a:solidFill>
                <a:effectLst>
                  <a:outerShdw blurRad="38100" dist="38100" dir="2700000" algn="tl">
                    <a:srgbClr val="000000">
                      <a:alpha val="43137"/>
                    </a:srgbClr>
                  </a:outerShdw>
                </a:effectLst>
              </a:rPr>
              <a:t>Leçon 4 pour le 25 octobre 2025</a:t>
            </a:r>
          </a:p>
        </p:txBody>
      </p:sp>
    </p:spTree>
    <p:extLst>
      <p:ext uri="{BB962C8B-B14F-4D97-AF65-F5344CB8AC3E}">
        <p14:creationId xmlns:p14="http://schemas.microsoft.com/office/powerpoint/2010/main" val="169160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9434D8-BD73-6F8A-7B7D-02EC35C2454E}"/>
              </a:ext>
            </a:extLst>
          </p:cNvPr>
          <p:cNvSpPr txBox="1"/>
          <p:nvPr/>
        </p:nvSpPr>
        <p:spPr>
          <a:xfrm>
            <a:off x="3251200" y="228600"/>
            <a:ext cx="8572500" cy="4154984"/>
          </a:xfrm>
          <a:prstGeom prst="rect">
            <a:avLst/>
          </a:prstGeom>
          <a:noFill/>
        </p:spPr>
        <p:txBody>
          <a:bodyPr wrap="square" rtlCol="0">
            <a:spAutoFit/>
          </a:bodyPr>
          <a:lstStyle/>
          <a:p>
            <a:pPr algn="ctr"/>
            <a:r>
              <a:rPr lang="fr-FR" sz="2200" dirty="0">
                <a:effectLst>
                  <a:outerShdw blurRad="38100" dist="38100" dir="2700000" algn="tl">
                    <a:srgbClr val="000000">
                      <a:alpha val="43137"/>
                    </a:srgbClr>
                  </a:outerShdw>
                </a:effectLst>
              </a:rPr>
              <a:t>« Quand Josué sortit le matin avant la prise de Jéricho, un guerrier complètement équipé pour la bataille apparut devant lui. </a:t>
            </a:r>
            <a:br>
              <a:rPr lang="fr-FR" sz="2200" dirty="0">
                <a:effectLst>
                  <a:outerShdw blurRad="38100" dist="38100" dir="2700000" algn="tl">
                    <a:srgbClr val="000000">
                      <a:alpha val="43137"/>
                    </a:srgbClr>
                  </a:outerShdw>
                </a:effectLst>
              </a:rPr>
            </a:br>
            <a:r>
              <a:rPr lang="fr-FR" sz="2200" dirty="0">
                <a:effectLst>
                  <a:outerShdw blurRad="38100" dist="38100" dir="2700000" algn="tl">
                    <a:srgbClr val="000000">
                      <a:alpha val="43137"/>
                    </a:srgbClr>
                  </a:outerShdw>
                </a:effectLst>
              </a:rPr>
              <a:t>Et Josué lui demanda : </a:t>
            </a:r>
            <a:r>
              <a:rPr lang="fr-FR" sz="2200" dirty="0">
                <a:solidFill>
                  <a:schemeClr val="bg2">
                    <a:lumMod val="50000"/>
                  </a:schemeClr>
                </a:solidFill>
                <a:effectLst>
                  <a:outerShdw blurRad="38100" dist="38100" dir="2700000" algn="tl">
                    <a:srgbClr val="000000">
                      <a:alpha val="43137"/>
                    </a:srgbClr>
                  </a:outerShdw>
                </a:effectLst>
              </a:rPr>
              <a:t>« Es-tu des nôtres ou de nos ennemis ? » </a:t>
            </a:r>
            <a:br>
              <a:rPr lang="fr-FR" sz="2200" dirty="0">
                <a:solidFill>
                  <a:schemeClr val="bg2">
                    <a:lumMod val="50000"/>
                  </a:schemeClr>
                </a:solidFill>
                <a:effectLst>
                  <a:outerShdw blurRad="38100" dist="38100" dir="2700000" algn="tl">
                    <a:srgbClr val="000000">
                      <a:alpha val="43137"/>
                    </a:srgbClr>
                  </a:outerShdw>
                </a:effectLst>
              </a:rPr>
            </a:br>
            <a:r>
              <a:rPr lang="fr-FR" sz="2200" dirty="0"/>
              <a:t>Il répondit : </a:t>
            </a:r>
            <a:r>
              <a:rPr lang="fr-FR" sz="2200" dirty="0">
                <a:solidFill>
                  <a:srgbClr val="0033CC"/>
                </a:solidFill>
                <a:effectLst>
                  <a:outerShdw blurRad="38100" dist="38100" dir="2700000" algn="tl">
                    <a:srgbClr val="000000">
                      <a:alpha val="43137"/>
                    </a:srgbClr>
                  </a:outerShdw>
                </a:effectLst>
              </a:rPr>
              <a:t>« Non, mais je suis le chef de l’armée de l’Éternel, </a:t>
            </a:r>
            <a:br>
              <a:rPr lang="fr-FR" sz="2200" dirty="0">
                <a:solidFill>
                  <a:srgbClr val="0033CC"/>
                </a:solidFill>
                <a:effectLst>
                  <a:outerShdw blurRad="38100" dist="38100" dir="2700000" algn="tl">
                    <a:srgbClr val="000000">
                      <a:alpha val="43137"/>
                    </a:srgbClr>
                  </a:outerShdw>
                </a:effectLst>
              </a:rPr>
            </a:br>
            <a:r>
              <a:rPr lang="fr-FR" sz="2200" dirty="0">
                <a:solidFill>
                  <a:srgbClr val="0033CC"/>
                </a:solidFill>
                <a:effectLst>
                  <a:outerShdw blurRad="38100" dist="38100" dir="2700000" algn="tl">
                    <a:srgbClr val="000000">
                      <a:alpha val="43137"/>
                    </a:srgbClr>
                  </a:outerShdw>
                </a:effectLst>
              </a:rPr>
              <a:t>j’arrive maintenant. » </a:t>
            </a:r>
          </a:p>
          <a:p>
            <a:pPr algn="just"/>
            <a:endParaRPr lang="fr-FR" sz="2200" dirty="0">
              <a:solidFill>
                <a:srgbClr val="0033CC"/>
              </a:solidFill>
            </a:endParaRPr>
          </a:p>
          <a:p>
            <a:pPr algn="ctr"/>
            <a:r>
              <a:rPr lang="fr-FR" sz="2200" dirty="0">
                <a:solidFill>
                  <a:srgbClr val="0033CC"/>
                </a:solidFill>
                <a:effectLst>
                  <a:outerShdw blurRad="38100" dist="38100" dir="2700000" algn="tl">
                    <a:srgbClr val="000000">
                      <a:alpha val="43137"/>
                    </a:srgbClr>
                  </a:outerShdw>
                </a:effectLst>
              </a:rPr>
              <a:t>Si les yeux de Josué avaient pu être ouverts comme l’avaient été ceux du serviteur d’Élisée à Dothan, et s’il avait pu en supporter la vue, </a:t>
            </a:r>
            <a:br>
              <a:rPr lang="fr-FR" sz="2200" dirty="0">
                <a:solidFill>
                  <a:srgbClr val="0033CC"/>
                </a:solidFill>
                <a:effectLst>
                  <a:outerShdw blurRad="38100" dist="38100" dir="2700000" algn="tl">
                    <a:srgbClr val="000000">
                      <a:alpha val="43137"/>
                    </a:srgbClr>
                  </a:outerShdw>
                </a:effectLst>
              </a:rPr>
            </a:br>
            <a:r>
              <a:rPr lang="fr-FR" sz="2200" dirty="0">
                <a:solidFill>
                  <a:schemeClr val="tx1">
                    <a:lumMod val="95000"/>
                    <a:lumOff val="5000"/>
                  </a:schemeClr>
                </a:solidFill>
                <a:effectLst>
                  <a:outerShdw blurRad="38100" dist="38100" dir="2700000" algn="tl">
                    <a:srgbClr val="000000">
                      <a:alpha val="43137"/>
                    </a:srgbClr>
                  </a:outerShdw>
                </a:effectLst>
                <a:highlight>
                  <a:srgbClr val="00FFFF"/>
                </a:highlight>
              </a:rPr>
              <a:t>il aurait vu les anges du Seigneur camper tout autour des enfants d’Israël, car l’armée  bien formée du ciel était venue pour lutter en faveur du peuple de Dieu </a:t>
            </a:r>
            <a:br>
              <a:rPr lang="fr-FR" sz="2200" dirty="0">
                <a:solidFill>
                  <a:srgbClr val="0033CC"/>
                </a:solidFill>
                <a:effectLst>
                  <a:outerShdw blurRad="38100" dist="38100" dir="2700000" algn="tl">
                    <a:srgbClr val="000000">
                      <a:alpha val="43137"/>
                    </a:srgbClr>
                  </a:outerShdw>
                </a:effectLst>
                <a:highlight>
                  <a:srgbClr val="00FFFF"/>
                </a:highlight>
              </a:rPr>
            </a:br>
            <a:r>
              <a:rPr lang="fr-FR" sz="2200" dirty="0">
                <a:solidFill>
                  <a:schemeClr val="bg2">
                    <a:lumMod val="50000"/>
                  </a:schemeClr>
                </a:solidFill>
                <a:effectLst>
                  <a:outerShdw blurRad="38100" dist="38100" dir="2700000" algn="tl">
                    <a:srgbClr val="000000">
                      <a:alpha val="43137"/>
                    </a:srgbClr>
                  </a:outerShdw>
                </a:effectLst>
              </a:rPr>
              <a:t>et le Capitaine de l’armée du Seigneur était là pour diriger. »</a:t>
            </a:r>
            <a:endParaRPr lang="fr-CH" sz="2200" dirty="0">
              <a:solidFill>
                <a:schemeClr val="bg2">
                  <a:lumMod val="50000"/>
                </a:schemeClr>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9C80A928-FFC5-B0AC-CD7C-CF12983A809F}"/>
              </a:ext>
            </a:extLst>
          </p:cNvPr>
          <p:cNvSpPr txBox="1"/>
          <p:nvPr/>
        </p:nvSpPr>
        <p:spPr>
          <a:xfrm>
            <a:off x="698500" y="4604518"/>
            <a:ext cx="11125200" cy="1446550"/>
          </a:xfrm>
          <a:prstGeom prst="rect">
            <a:avLst/>
          </a:prstGeom>
          <a:noFill/>
        </p:spPr>
        <p:txBody>
          <a:bodyPr wrap="square" rtlCol="0">
            <a:spAutoFit/>
          </a:bodyPr>
          <a:lstStyle/>
          <a:p>
            <a:pPr algn="ctr"/>
            <a:r>
              <a:rPr lang="fr-FR" sz="2200" dirty="0">
                <a:solidFill>
                  <a:srgbClr val="FF0000"/>
                </a:solidFill>
                <a:effectLst>
                  <a:outerShdw blurRad="38100" dist="38100" dir="2700000" algn="tl">
                    <a:srgbClr val="000000">
                      <a:alpha val="43137"/>
                    </a:srgbClr>
                  </a:outerShdw>
                </a:effectLst>
              </a:rPr>
              <a:t>«</a:t>
            </a:r>
            <a:r>
              <a:rPr lang="fr-FR" sz="2200" dirty="0">
                <a:effectLst>
                  <a:outerShdw blurRad="38100" dist="38100" dir="2700000" algn="tl">
                    <a:srgbClr val="000000">
                      <a:alpha val="43137"/>
                    </a:srgbClr>
                  </a:outerShdw>
                </a:effectLst>
              </a:rPr>
              <a:t> </a:t>
            </a:r>
            <a:r>
              <a:rPr lang="fr-FR" sz="2200" dirty="0">
                <a:solidFill>
                  <a:srgbClr val="FF0000"/>
                </a:solidFill>
                <a:effectLst>
                  <a:outerShdw blurRad="38100" dist="38100" dir="2700000" algn="tl">
                    <a:srgbClr val="000000">
                      <a:alpha val="43137"/>
                    </a:srgbClr>
                  </a:outerShdw>
                </a:effectLst>
              </a:rPr>
              <a:t>Quand Jéricho tomba, aucune main humaine ne toucha les murs de la ville</a:t>
            </a:r>
            <a:r>
              <a:rPr lang="fr-FR" sz="2200" dirty="0">
                <a:effectLst>
                  <a:outerShdw blurRad="38100" dist="38100" dir="2700000" algn="tl">
                    <a:srgbClr val="000000">
                      <a:alpha val="43137"/>
                    </a:srgbClr>
                  </a:outerShdw>
                </a:effectLst>
              </a:rPr>
              <a:t>, </a:t>
            </a:r>
            <a:br>
              <a:rPr lang="fr-FR" sz="2200" dirty="0">
                <a:effectLst>
                  <a:outerShdw blurRad="38100" dist="38100" dir="2700000" algn="tl">
                    <a:srgbClr val="000000">
                      <a:alpha val="43137"/>
                    </a:srgbClr>
                  </a:outerShdw>
                </a:effectLst>
              </a:rPr>
            </a:br>
            <a:r>
              <a:rPr lang="fr-FR" sz="2200" dirty="0">
                <a:effectLst>
                  <a:outerShdw blurRad="38100" dist="38100" dir="2700000" algn="tl">
                    <a:srgbClr val="000000">
                      <a:alpha val="43137"/>
                    </a:srgbClr>
                  </a:outerShdw>
                </a:effectLst>
              </a:rPr>
              <a:t>car les anges du Seigneur renversèrent les fortifications et entrèrent dans la forteresse de l’ennemi. Ce ne fut pas Israël qui prit Jéricho, mais le Capitaine de l’armée du Seigneur. </a:t>
            </a:r>
            <a:r>
              <a:rPr lang="fr-FR" sz="2200" dirty="0">
                <a:solidFill>
                  <a:schemeClr val="bg2">
                    <a:lumMod val="50000"/>
                  </a:schemeClr>
                </a:solidFill>
                <a:effectLst>
                  <a:outerShdw blurRad="38100" dist="38100" dir="2700000" algn="tl">
                    <a:srgbClr val="000000">
                      <a:alpha val="43137"/>
                    </a:srgbClr>
                  </a:outerShdw>
                </a:effectLst>
              </a:rPr>
              <a:t>Mais Israël eut à réaliser sa part pour démontrer sa foi au Capitaine de son salut. »</a:t>
            </a:r>
            <a:endParaRPr lang="fr-CH" sz="2200"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F6476D90-332D-E4C2-528C-A1E92F138800}"/>
              </a:ext>
            </a:extLst>
          </p:cNvPr>
          <p:cNvSpPr txBox="1"/>
          <p:nvPr/>
        </p:nvSpPr>
        <p:spPr>
          <a:xfrm>
            <a:off x="3073400" y="6167735"/>
            <a:ext cx="6578600" cy="461665"/>
          </a:xfrm>
          <a:prstGeom prst="rect">
            <a:avLst/>
          </a:prstGeom>
          <a:noFill/>
        </p:spPr>
        <p:txBody>
          <a:bodyPr wrap="square" rtlCol="0">
            <a:spAutoFit/>
          </a:bodyPr>
          <a:lstStyle/>
          <a:p>
            <a:pPr algn="ctr"/>
            <a:r>
              <a:rPr lang="fr-FR" sz="2400" dirty="0">
                <a:ln>
                  <a:solidFill>
                    <a:srgbClr val="663300"/>
                  </a:solidFill>
                </a:ln>
                <a:effectLst>
                  <a:outerShdw blurRad="38100" dist="38100" dir="2700000" algn="tl">
                    <a:srgbClr val="000000">
                      <a:alpha val="43137"/>
                    </a:srgbClr>
                  </a:outerShdw>
                </a:effectLst>
                <a:highlight>
                  <a:srgbClr val="FFFF99"/>
                </a:highlight>
              </a:rPr>
              <a:t>      Commentaire d’Ellen White sur Josué 5.13-14</a:t>
            </a:r>
            <a:endParaRPr lang="fr-CH" sz="2400" dirty="0">
              <a:ln>
                <a:solidFill>
                  <a:srgbClr val="663300"/>
                </a:solidFill>
              </a:ln>
              <a:highlight>
                <a:srgbClr val="FFFF99"/>
              </a:highlight>
            </a:endParaRPr>
          </a:p>
        </p:txBody>
      </p:sp>
      <p:pic>
        <p:nvPicPr>
          <p:cNvPr id="6146" name="Picture 2" descr="Jéricho : plus de 297 illustrations et dessins de stock libres de droits  proposés sous licence | Shutterstock">
            <a:extLst>
              <a:ext uri="{FF2B5EF4-FFF2-40B4-BE49-F238E27FC236}">
                <a16:creationId xmlns:a16="http://schemas.microsoft.com/office/drawing/2014/main" id="{DA5100B5-8AA0-7898-4139-FA28F256D30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9686" y="2497634"/>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tholic print #PSM2 - PATRON SAINT Michael Archangel 5X7&quot; ready to be  framed | eBay">
            <a:extLst>
              <a:ext uri="{FF2B5EF4-FFF2-40B4-BE49-F238E27FC236}">
                <a16:creationId xmlns:a16="http://schemas.microsoft.com/office/drawing/2014/main" id="{89EAE7E8-B52D-C7A9-2829-738027BA24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022" y="228600"/>
            <a:ext cx="1660678" cy="215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orful background with a swirl&#10;&#10;AI-generated content may be incorrect.">
            <a:extLst>
              <a:ext uri="{FF2B5EF4-FFF2-40B4-BE49-F238E27FC236}">
                <a16:creationId xmlns:a16="http://schemas.microsoft.com/office/drawing/2014/main" id="{A4BD3A54-2F1F-5322-3415-87AEC32A22E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4BAA220-E39F-2297-A53C-C599B1D8AF9C}"/>
              </a:ext>
            </a:extLst>
          </p:cNvPr>
          <p:cNvSpPr txBox="1"/>
          <p:nvPr/>
        </p:nvSpPr>
        <p:spPr>
          <a:xfrm>
            <a:off x="3203766" y="57150"/>
            <a:ext cx="8988233" cy="707886"/>
          </a:xfrm>
          <a:prstGeom prst="rect">
            <a:avLst/>
          </a:prstGeom>
          <a:noFill/>
        </p:spPr>
        <p:txBody>
          <a:bodyPr wrap="square">
            <a:spAutoFit/>
          </a:bodyPr>
          <a:lstStyle/>
          <a:p>
            <a:pPr lvl="0" algn="ctr"/>
            <a:r>
              <a:rPr lang="fr-FR" sz="4000" b="1" dirty="0">
                <a:ln w="6600">
                  <a:solidFill>
                    <a:srgbClr val="FFBDBD">
                      <a:lumMod val="25000"/>
                    </a:srgbClr>
                  </a:solidFill>
                  <a:prstDash val="solid"/>
                </a:ln>
                <a:solidFill>
                  <a:srgbClr val="FFFFFF"/>
                </a:solidFill>
                <a:effectLst>
                  <a:outerShdw dist="38100" dir="2700000" algn="tl" rotWithShape="0">
                    <a:srgbClr val="FFBDBD">
                      <a:lumMod val="25000"/>
                    </a:srgbClr>
                  </a:outerShdw>
                </a:effectLst>
              </a:rPr>
              <a:t>LE PRINCE DE L'ARMÉE DU MAL</a:t>
            </a:r>
          </a:p>
        </p:txBody>
      </p:sp>
      <p:sp>
        <p:nvSpPr>
          <p:cNvPr id="5" name="CuadroTexto 4">
            <a:extLst>
              <a:ext uri="{FF2B5EF4-FFF2-40B4-BE49-F238E27FC236}">
                <a16:creationId xmlns:a16="http://schemas.microsoft.com/office/drawing/2014/main" id="{4BA11B6E-0A58-8687-223A-3C11CA7A1476}"/>
              </a:ext>
            </a:extLst>
          </p:cNvPr>
          <p:cNvSpPr txBox="1"/>
          <p:nvPr/>
        </p:nvSpPr>
        <p:spPr>
          <a:xfrm>
            <a:off x="3597143" y="650398"/>
            <a:ext cx="8201478" cy="646331"/>
          </a:xfrm>
          <a:prstGeom prst="rect">
            <a:avLst/>
          </a:prstGeom>
          <a:solidFill>
            <a:schemeClr val="accent2">
              <a:lumMod val="40000"/>
              <a:lumOff val="60000"/>
            </a:schemeClr>
          </a:solidFill>
        </p:spPr>
        <p:txBody>
          <a:bodyPr wrap="square">
            <a:spAutoFit/>
          </a:bodyPr>
          <a:lstStyle/>
          <a:p>
            <a:pPr algn="ctr"/>
            <a:r>
              <a:rPr lang="fr-FR" b="1" dirty="0">
                <a:solidFill>
                  <a:schemeClr val="tx2">
                    <a:lumMod val="20000"/>
                    <a:lumOff val="8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Te voilà tombé du ciel, Astre brillant, fils de l'aurore! Tu es abattu à terre, Toi, le vainqueur des nations! »</a:t>
            </a:r>
            <a:r>
              <a:rPr lang="es-ES" b="1" dirty="0">
                <a:solidFill>
                  <a:schemeClr val="tx2">
                    <a:lumMod val="20000"/>
                    <a:lumOff val="8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s-ES" b="1" dirty="0" err="1">
                <a:solidFill>
                  <a:schemeClr val="tx2">
                    <a:lumMod val="20000"/>
                    <a:lumOff val="8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Ésaïe</a:t>
            </a:r>
            <a:r>
              <a:rPr lang="es-ES" b="1" dirty="0">
                <a:solidFill>
                  <a:schemeClr val="tx2">
                    <a:lumMod val="20000"/>
                    <a:lumOff val="8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14.12)</a:t>
            </a:r>
          </a:p>
        </p:txBody>
      </p:sp>
      <p:sp>
        <p:nvSpPr>
          <p:cNvPr id="6" name="CuadroTexto 5">
            <a:extLst>
              <a:ext uri="{FF2B5EF4-FFF2-40B4-BE49-F238E27FC236}">
                <a16:creationId xmlns:a16="http://schemas.microsoft.com/office/drawing/2014/main" id="{99804E98-4651-3CA4-72B5-4D45DBD4BFFD}"/>
              </a:ext>
            </a:extLst>
          </p:cNvPr>
          <p:cNvSpPr txBox="1"/>
          <p:nvPr/>
        </p:nvSpPr>
        <p:spPr>
          <a:xfrm>
            <a:off x="3253941" y="1283368"/>
            <a:ext cx="8880908" cy="1015663"/>
          </a:xfrm>
          <a:prstGeom prst="rect">
            <a:avLst/>
          </a:prstGeom>
          <a:noFill/>
        </p:spPr>
        <p:txBody>
          <a:bodyPr wrap="square" rtlCol="0">
            <a:spAutoFit/>
          </a:bodyPr>
          <a:lstStyle/>
          <a:p>
            <a:pPr>
              <a:spcBef>
                <a:spcPts val="600"/>
              </a:spcBef>
            </a:pPr>
            <a:r>
              <a:rPr lang="fr-FR" sz="2000" b="1" dirty="0">
                <a:solidFill>
                  <a:schemeClr val="bg1"/>
                </a:solidFill>
                <a:effectLst>
                  <a:glow rad="88900">
                    <a:schemeClr val="bg2">
                      <a:lumMod val="25000"/>
                    </a:schemeClr>
                  </a:glow>
                  <a:outerShdw blurRad="38100" dist="38100" dir="2700000" algn="tl">
                    <a:srgbClr val="000000">
                      <a:alpha val="43137"/>
                    </a:srgbClr>
                  </a:outerShdw>
                </a:effectLst>
              </a:rPr>
              <a:t>On peut dire qu'il a inventé la guerre. Il est né prince, chérubin de premier ordre, aux côtés de Dieu, marchant sur des charbons ardents, précieux, parfait</a:t>
            </a:r>
            <a:r>
              <a:rPr lang="es-ES" sz="2000" b="1" dirty="0">
                <a:solidFill>
                  <a:schemeClr val="bg1"/>
                </a:solidFill>
                <a:effectLst>
                  <a:glow rad="88900">
                    <a:schemeClr val="bg2">
                      <a:lumMod val="25000"/>
                    </a:schemeClr>
                  </a:glow>
                  <a:outerShdw blurRad="38100" dist="38100" dir="2700000" algn="tl">
                    <a:srgbClr val="000000">
                      <a:alpha val="43137"/>
                    </a:srgbClr>
                  </a:outerShdw>
                </a:effectLst>
              </a:rPr>
              <a:t>… </a:t>
            </a:r>
            <a:r>
              <a:rPr lang="es-ES" sz="2000" b="1" dirty="0">
                <a:solidFill>
                  <a:schemeClr val="tx2">
                    <a:lumMod val="60000"/>
                    <a:lumOff val="40000"/>
                  </a:schemeClr>
                </a:solidFill>
                <a:effectLst>
                  <a:glow rad="88900">
                    <a:schemeClr val="bg2">
                      <a:lumMod val="25000"/>
                    </a:schemeClr>
                  </a:glow>
                  <a:outerShdw blurRad="38100" dist="38100" dir="2700000" algn="tl">
                    <a:srgbClr val="000000">
                      <a:alpha val="43137"/>
                    </a:srgbClr>
                  </a:outerShdw>
                </a:effectLst>
              </a:rPr>
              <a:t>(Ezéchiel  28.12-15).</a:t>
            </a: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89942" y="2963269"/>
            <a:ext cx="3415916" cy="2554545"/>
          </a:xfrm>
          <a:prstGeom prst="rect">
            <a:avLst/>
          </a:prstGeom>
          <a:solidFill>
            <a:schemeClr val="accent3">
              <a:lumMod val="40000"/>
              <a:lumOff val="60000"/>
            </a:schemeClr>
          </a:solidFill>
          <a:ln w="38100">
            <a:solidFill>
              <a:srgbClr val="663300"/>
            </a:solidFill>
          </a:ln>
        </p:spPr>
        <p:txBody>
          <a:bodyPr wrap="square">
            <a:spAutoFit/>
          </a:bodyPr>
          <a:lstStyle/>
          <a:p>
            <a:pPr lvl="0" algn="ctr">
              <a:spcBef>
                <a:spcPts val="600"/>
              </a:spcBef>
            </a:pPr>
            <a:r>
              <a:rPr lang="fr-FR" sz="2000" dirty="0">
                <a:ln w="0"/>
                <a:solidFill>
                  <a:srgbClr val="0033CC"/>
                </a:solidFill>
                <a:effectLst>
                  <a:outerShdw blurRad="38100" dist="19050" dir="2700000" algn="tl" rotWithShape="0">
                    <a:schemeClr val="dk1">
                      <a:alpha val="40000"/>
                    </a:schemeClr>
                  </a:outerShdw>
                </a:effectLst>
              </a:rPr>
              <a:t>Bien qu'il ait échoué dans </a:t>
            </a:r>
            <a:br>
              <a:rPr lang="fr-FR" sz="2000" dirty="0">
                <a:ln w="0"/>
                <a:solidFill>
                  <a:srgbClr val="0033CC"/>
                </a:solidFill>
                <a:effectLst>
                  <a:outerShdw blurRad="38100" dist="19050" dir="2700000" algn="tl" rotWithShape="0">
                    <a:schemeClr val="dk1">
                      <a:alpha val="40000"/>
                    </a:schemeClr>
                  </a:outerShdw>
                </a:effectLst>
              </a:rPr>
            </a:br>
            <a:r>
              <a:rPr lang="fr-FR" sz="2000" dirty="0">
                <a:ln w="0"/>
                <a:solidFill>
                  <a:srgbClr val="0033CC"/>
                </a:solidFill>
                <a:effectLst>
                  <a:outerShdw blurRad="38100" dist="19050" dir="2700000" algn="tl" rotWithShape="0">
                    <a:schemeClr val="dk1">
                      <a:alpha val="40000"/>
                    </a:schemeClr>
                  </a:outerShdw>
                </a:effectLst>
              </a:rPr>
              <a:t>sa rébellion, depuis lors l'univers fut enveloppé dans une guerre. </a:t>
            </a:r>
            <a:r>
              <a:rPr lang="fr-FR" sz="2000" dirty="0">
                <a:ln w="0"/>
                <a:solidFill>
                  <a:srgbClr val="663300"/>
                </a:solidFill>
                <a:effectLst>
                  <a:outerShdw blurRad="38100" dist="19050" dir="2700000" algn="tl" rotWithShape="0">
                    <a:schemeClr val="dk1">
                      <a:alpha val="40000"/>
                    </a:schemeClr>
                  </a:outerShdw>
                </a:effectLst>
              </a:rPr>
              <a:t>En s'emparant de la Terre, Satan et ses anges ont un unique but : </a:t>
            </a:r>
            <a:r>
              <a:rPr lang="fr-FR" sz="2000" dirty="0">
                <a:ln w="0"/>
                <a:solidFill>
                  <a:srgbClr val="9900FF"/>
                </a:solidFill>
                <a:effectLst>
                  <a:outerShdw blurRad="38100" dist="19050" dir="2700000" algn="tl" rotWithShape="0">
                    <a:schemeClr val="dk1">
                      <a:alpha val="40000"/>
                    </a:schemeClr>
                  </a:outerShdw>
                </a:effectLst>
              </a:rPr>
              <a:t>frustrer les plans de Dieu pour sauver la race humaine.</a:t>
            </a: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3130645" y="2277207"/>
            <a:ext cx="8930160" cy="707886"/>
          </a:xfrm>
          <a:prstGeom prst="rect">
            <a:avLst/>
          </a:prstGeom>
          <a:solidFill>
            <a:srgbClr val="FFFF00"/>
          </a:solidFill>
        </p:spPr>
        <p:txBody>
          <a:bodyPr wrap="square">
            <a:spAutoFit/>
          </a:bodyPr>
          <a:lstStyle/>
          <a:p>
            <a:pPr>
              <a:spcBef>
                <a:spcPts val="600"/>
              </a:spcBef>
            </a:pPr>
            <a:r>
              <a:rPr lang="fr-CH" sz="2000" b="1" dirty="0">
                <a:solidFill>
                  <a:schemeClr val="tx2">
                    <a:lumMod val="60000"/>
                    <a:lumOff val="40000"/>
                  </a:schemeClr>
                </a:solidFill>
                <a:effectLst>
                  <a:glow rad="88900">
                    <a:schemeClr val="bg2">
                      <a:lumMod val="25000"/>
                    </a:schemeClr>
                  </a:glow>
                  <a:outerShdw blurRad="38100" dist="38100" dir="2700000" algn="tl">
                    <a:srgbClr val="000000">
                      <a:alpha val="43137"/>
                    </a:srgbClr>
                  </a:outerShdw>
                </a:effectLst>
              </a:rPr>
              <a:t>Doté de libre arbitre — comme tous les êtres intelligents créés par Dieu — Lucifer décida de se rebeller et d'usurper le trône de Dieu </a:t>
            </a:r>
            <a:r>
              <a:rPr lang="es-ES" sz="2000" b="1" dirty="0">
                <a:solidFill>
                  <a:schemeClr val="bg1"/>
                </a:solidFill>
                <a:effectLst>
                  <a:glow rad="88900">
                    <a:schemeClr val="bg2">
                      <a:lumMod val="25000"/>
                    </a:schemeClr>
                  </a:glow>
                  <a:outerShdw blurRad="38100" dist="38100" dir="2700000" algn="tl">
                    <a:srgbClr val="000000">
                      <a:alpha val="43137"/>
                    </a:srgbClr>
                  </a:outerShdw>
                </a:effectLst>
              </a:rPr>
              <a:t>( Esaïe 14 : 12-14).</a:t>
            </a:r>
          </a:p>
        </p:txBody>
      </p:sp>
      <p:sp>
        <p:nvSpPr>
          <p:cNvPr id="8" name="CuadroTexto 7">
            <a:extLst>
              <a:ext uri="{FF2B5EF4-FFF2-40B4-BE49-F238E27FC236}">
                <a16:creationId xmlns:a16="http://schemas.microsoft.com/office/drawing/2014/main" id="{B3F5715B-6C2F-63B5-5A88-DDCEDD9AE252}"/>
              </a:ext>
            </a:extLst>
          </p:cNvPr>
          <p:cNvSpPr txBox="1"/>
          <p:nvPr/>
        </p:nvSpPr>
        <p:spPr>
          <a:xfrm>
            <a:off x="3322985" y="5803768"/>
            <a:ext cx="3382873" cy="1015663"/>
          </a:xfrm>
          <a:prstGeom prst="rect">
            <a:avLst/>
          </a:prstGeom>
          <a:solidFill>
            <a:srgbClr val="FFFF99"/>
          </a:solidFill>
          <a:ln w="38100">
            <a:solidFill>
              <a:srgbClr val="663300"/>
            </a:solidFill>
          </a:ln>
        </p:spPr>
        <p:txBody>
          <a:bodyPr wrap="square">
            <a:spAutoFit/>
          </a:bodyPr>
          <a:lstStyle/>
          <a:p>
            <a:pPr lvl="0" algn="ctr">
              <a:spcBef>
                <a:spcPts val="600"/>
              </a:spcBef>
            </a:pPr>
            <a:r>
              <a:rPr lang="fr-FR" sz="2000" b="1" dirty="0">
                <a:solidFill>
                  <a:prstClr val="white"/>
                </a:solidFill>
                <a:effectLst>
                  <a:glow rad="88900">
                    <a:srgbClr val="FFBDBD">
                      <a:lumMod val="25000"/>
                    </a:srgbClr>
                  </a:glow>
                  <a:outerShdw blurRad="38100" dist="38100" dir="2700000" algn="tl">
                    <a:srgbClr val="000000">
                      <a:alpha val="43137"/>
                    </a:srgbClr>
                  </a:outerShdw>
                </a:effectLst>
              </a:rPr>
              <a:t>La conquête de Canaan </a:t>
            </a:r>
            <a:br>
              <a:rPr lang="fr-FR" sz="2000" b="1" dirty="0">
                <a:solidFill>
                  <a:prstClr val="white"/>
                </a:solidFill>
                <a:effectLst>
                  <a:glow rad="88900">
                    <a:srgbClr val="FFBDBD">
                      <a:lumMod val="25000"/>
                    </a:srgbClr>
                  </a:glow>
                  <a:outerShdw blurRad="38100" dist="38100" dir="2700000" algn="tl">
                    <a:srgbClr val="000000">
                      <a:alpha val="43137"/>
                    </a:srgbClr>
                  </a:outerShdw>
                </a:effectLst>
              </a:rPr>
            </a:br>
            <a:r>
              <a:rPr lang="fr-FR" sz="2000" b="1" dirty="0">
                <a:solidFill>
                  <a:prstClr val="white"/>
                </a:solidFill>
                <a:effectLst>
                  <a:glow rad="88900">
                    <a:srgbClr val="FFBDBD">
                      <a:lumMod val="25000"/>
                    </a:srgbClr>
                  </a:glow>
                  <a:outerShdw blurRad="38100" dist="38100" dir="2700000" algn="tl">
                    <a:srgbClr val="000000">
                      <a:alpha val="43137"/>
                    </a:srgbClr>
                  </a:outerShdw>
                </a:effectLst>
              </a:rPr>
              <a:t>fut une bataille importante dans cette guerre.</a:t>
            </a: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6" grpId="0" animBg="1"/>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B1373D-1C43-DE07-F374-F76DED8ECD5E}"/>
              </a:ext>
            </a:extLst>
          </p:cNvPr>
          <p:cNvSpPr txBox="1"/>
          <p:nvPr/>
        </p:nvSpPr>
        <p:spPr>
          <a:xfrm>
            <a:off x="2565400" y="292100"/>
            <a:ext cx="9385300" cy="2831544"/>
          </a:xfrm>
          <a:prstGeom prst="rect">
            <a:avLst/>
          </a:prstGeom>
          <a:noFill/>
        </p:spPr>
        <p:txBody>
          <a:bodyPr wrap="square" rtlCol="0">
            <a:spAutoFit/>
          </a:bodyPr>
          <a:lstStyle/>
          <a:p>
            <a:r>
              <a:rPr lang="fr-FR" sz="2800" b="1" dirty="0">
                <a:solidFill>
                  <a:srgbClr val="0033CC"/>
                </a:solidFill>
                <a:highlight>
                  <a:srgbClr val="00FF00"/>
                </a:highlight>
              </a:rPr>
              <a:t>Guerre au ciel  </a:t>
            </a:r>
            <a:endParaRPr lang="fr-CH" sz="2800" dirty="0">
              <a:solidFill>
                <a:srgbClr val="0033CC"/>
              </a:solidFill>
              <a:highlight>
                <a:srgbClr val="00FF00"/>
              </a:highlight>
            </a:endParaRPr>
          </a:p>
          <a:p>
            <a:pPr algn="ctr"/>
            <a:r>
              <a:rPr lang="fr-FR" dirty="0"/>
              <a:t>	</a:t>
            </a:r>
            <a:r>
              <a:rPr lang="fr-FR" dirty="0">
                <a:highlight>
                  <a:srgbClr val="00FFFF"/>
                </a:highlight>
              </a:rPr>
              <a:t>« </a:t>
            </a:r>
            <a:r>
              <a:rPr lang="fr-FR" sz="2200" dirty="0">
                <a:highlight>
                  <a:srgbClr val="00FFFF"/>
                </a:highlight>
              </a:rPr>
              <a:t>Satan s'est toujours efforcé d'ensorceler les esprits par de subtils mystères. Il séduisit Ève de cette façon, et il tente de charmer les hommes aujourd'hui par les mêmes tactiques. </a:t>
            </a:r>
            <a:r>
              <a:rPr lang="fr-FR" sz="2200" dirty="0">
                <a:solidFill>
                  <a:srgbClr val="9933FF"/>
                </a:solidFill>
                <a:effectLst>
                  <a:outerShdw blurRad="38100" dist="38100" dir="2700000" algn="tl">
                    <a:srgbClr val="000000">
                      <a:alpha val="43137"/>
                    </a:srgbClr>
                  </a:outerShdw>
                </a:effectLst>
              </a:rPr>
              <a:t>Ceux qui, dans leur effort pour justifier une erreur, citent à faux la Parole de Dieu, suivent l'exemple de celui qui induisit Ève en erreur et tenta le Christ dans le désert. </a:t>
            </a:r>
          </a:p>
          <a:p>
            <a:pPr algn="ctr"/>
            <a:r>
              <a:rPr lang="fr-FR" sz="2200" dirty="0">
                <a:solidFill>
                  <a:srgbClr val="0033CC"/>
                </a:solidFill>
                <a:effectLst>
                  <a:outerShdw blurRad="38100" dist="38100" dir="2700000" algn="tl">
                    <a:srgbClr val="000000">
                      <a:alpha val="43137"/>
                    </a:srgbClr>
                  </a:outerShdw>
                </a:effectLst>
                <a:highlight>
                  <a:srgbClr val="FFFF99"/>
                </a:highlight>
              </a:rPr>
              <a:t>L'ennemi substitue ses affirmations mensongères à la Parole de Dieu.</a:t>
            </a:r>
            <a:endParaRPr lang="fr-CH" sz="2200" dirty="0">
              <a:solidFill>
                <a:srgbClr val="0033CC"/>
              </a:solidFill>
              <a:effectLst>
                <a:outerShdw blurRad="38100" dist="38100" dir="2700000" algn="tl">
                  <a:srgbClr val="000000">
                    <a:alpha val="43137"/>
                  </a:srgbClr>
                </a:outerShdw>
              </a:effectLst>
              <a:highlight>
                <a:srgbClr val="FFFF99"/>
              </a:highlight>
            </a:endParaRPr>
          </a:p>
          <a:p>
            <a:endParaRPr lang="fr-CH" dirty="0"/>
          </a:p>
        </p:txBody>
      </p:sp>
      <p:sp>
        <p:nvSpPr>
          <p:cNvPr id="4" name="ZoneTexte 3">
            <a:extLst>
              <a:ext uri="{FF2B5EF4-FFF2-40B4-BE49-F238E27FC236}">
                <a16:creationId xmlns:a16="http://schemas.microsoft.com/office/drawing/2014/main" id="{57BA7324-5F67-F939-0EB3-267E5CE4CBD8}"/>
              </a:ext>
            </a:extLst>
          </p:cNvPr>
          <p:cNvSpPr txBox="1"/>
          <p:nvPr/>
        </p:nvSpPr>
        <p:spPr>
          <a:xfrm>
            <a:off x="3111500" y="3011082"/>
            <a:ext cx="8724900" cy="1446550"/>
          </a:xfrm>
          <a:prstGeom prst="rect">
            <a:avLst/>
          </a:prstGeom>
          <a:noFill/>
        </p:spPr>
        <p:txBody>
          <a:bodyPr wrap="square" rtlCol="0">
            <a:spAutoFit/>
          </a:bodyPr>
          <a:lstStyle/>
          <a:p>
            <a:pPr algn="just"/>
            <a:r>
              <a:rPr lang="fr-FR" sz="2200" dirty="0">
                <a:solidFill>
                  <a:srgbClr val="0033CC"/>
                </a:solidFill>
                <a:effectLst>
                  <a:outerShdw blurRad="38100" dist="38100" dir="2700000" algn="tl">
                    <a:srgbClr val="000000">
                      <a:alpha val="43137"/>
                    </a:srgbClr>
                  </a:outerShdw>
                </a:effectLst>
                <a:highlight>
                  <a:srgbClr val="FFFF99"/>
                </a:highlight>
              </a:rPr>
              <a:t>La même puissance séductrice </a:t>
            </a:r>
            <a:r>
              <a:rPr lang="fr-FR" sz="2200" dirty="0">
                <a:effectLst>
                  <a:outerShdw blurRad="38100" dist="38100" dir="2700000" algn="tl">
                    <a:srgbClr val="000000">
                      <a:alpha val="43137"/>
                    </a:srgbClr>
                  </a:outerShdw>
                </a:effectLst>
                <a:highlight>
                  <a:srgbClr val="FFFF99"/>
                </a:highlight>
              </a:rPr>
              <a:t>qui trompa les anges dans les cieux </a:t>
            </a:r>
            <a:br>
              <a:rPr lang="fr-FR" sz="2200" dirty="0">
                <a:highlight>
                  <a:srgbClr val="FFFF99"/>
                </a:highlight>
              </a:rPr>
            </a:br>
            <a:r>
              <a:rPr lang="fr-FR" sz="2200" dirty="0">
                <a:solidFill>
                  <a:srgbClr val="0033CC"/>
                </a:solidFill>
                <a:effectLst>
                  <a:outerShdw blurRad="38100" dist="38100" dir="2700000" algn="tl">
                    <a:srgbClr val="000000">
                      <a:alpha val="43137"/>
                    </a:srgbClr>
                  </a:outerShdw>
                </a:effectLst>
                <a:highlight>
                  <a:srgbClr val="FFFF99"/>
                </a:highlight>
              </a:rPr>
              <a:t>agit aujourd'hui sur les esprits humains</a:t>
            </a:r>
            <a:r>
              <a:rPr lang="fr-FR" sz="2200" dirty="0">
                <a:solidFill>
                  <a:srgbClr val="0033CC"/>
                </a:solidFill>
                <a:effectLst>
                  <a:outerShdw blurRad="38100" dist="38100" dir="2700000" algn="tl">
                    <a:srgbClr val="000000">
                      <a:alpha val="43137"/>
                    </a:srgbClr>
                  </a:outerShdw>
                </a:effectLst>
              </a:rPr>
              <a:t>. </a:t>
            </a:r>
            <a:r>
              <a:rPr lang="fr-FR" sz="2200" dirty="0">
                <a:solidFill>
                  <a:srgbClr val="9933FF"/>
                </a:solidFill>
                <a:effectLst>
                  <a:outerShdw blurRad="38100" dist="38100" dir="2700000" algn="tl">
                    <a:srgbClr val="000000">
                      <a:alpha val="43137"/>
                    </a:srgbClr>
                  </a:outerShdw>
                </a:effectLst>
              </a:rPr>
              <a:t>Par ses fausses insinuations, Lucifer gagna la confiance des anges, et il y eut guerre dans le ciel. Michel et ses anges combattirent Satan et ses adeptes....</a:t>
            </a:r>
            <a:r>
              <a:rPr lang="fr-FR" sz="2200" dirty="0">
                <a:effectLst>
                  <a:outerShdw blurRad="38100" dist="38100" dir="2700000" algn="tl">
                    <a:srgbClr val="000000">
                      <a:alpha val="43137"/>
                    </a:srgbClr>
                  </a:outerShdw>
                </a:effectLst>
              </a:rPr>
              <a:t> </a:t>
            </a:r>
            <a:endParaRPr lang="fr-CH" dirty="0">
              <a:effectLst>
                <a:outerShdw blurRad="38100" dist="38100" dir="2700000" algn="tl">
                  <a:srgbClr val="000000">
                    <a:alpha val="43137"/>
                  </a:srgbClr>
                </a:outerShdw>
              </a:effectLst>
            </a:endParaRPr>
          </a:p>
        </p:txBody>
      </p:sp>
      <p:sp>
        <p:nvSpPr>
          <p:cNvPr id="5" name="ZoneTexte 4">
            <a:extLst>
              <a:ext uri="{FF2B5EF4-FFF2-40B4-BE49-F238E27FC236}">
                <a16:creationId xmlns:a16="http://schemas.microsoft.com/office/drawing/2014/main" id="{C41AEAF0-C044-0247-14A0-6273B28112DF}"/>
              </a:ext>
            </a:extLst>
          </p:cNvPr>
          <p:cNvSpPr txBox="1"/>
          <p:nvPr/>
        </p:nvSpPr>
        <p:spPr>
          <a:xfrm>
            <a:off x="2400300" y="4670842"/>
            <a:ext cx="9550400" cy="2123658"/>
          </a:xfrm>
          <a:prstGeom prst="rect">
            <a:avLst/>
          </a:prstGeom>
          <a:noFill/>
        </p:spPr>
        <p:txBody>
          <a:bodyPr wrap="square" rtlCol="0">
            <a:spAutoFit/>
          </a:bodyPr>
          <a:lstStyle/>
          <a:p>
            <a:pPr algn="just"/>
            <a:r>
              <a:rPr lang="fr-FR" sz="2200" dirty="0">
                <a:solidFill>
                  <a:srgbClr val="FF0000"/>
                </a:solidFill>
                <a:effectLst>
                  <a:outerShdw blurRad="38100" dist="38100" dir="2700000" algn="tl">
                    <a:srgbClr val="000000">
                      <a:alpha val="43137"/>
                    </a:srgbClr>
                  </a:outerShdw>
                </a:effectLst>
              </a:rPr>
              <a:t>« </a:t>
            </a:r>
            <a:r>
              <a:rPr lang="fr-FR" sz="2200" dirty="0">
                <a:solidFill>
                  <a:srgbClr val="FF0000"/>
                </a:solidFill>
                <a:effectLst>
                  <a:outerShdw blurRad="38100" dist="38100" dir="2700000" algn="tl">
                    <a:srgbClr val="000000">
                      <a:alpha val="43137"/>
                    </a:srgbClr>
                  </a:outerShdw>
                </a:effectLst>
                <a:highlight>
                  <a:srgbClr val="FFFF99"/>
                </a:highlight>
              </a:rPr>
              <a:t>Certains ont reçu de Dieu des instructions et des avertissements, mais ils les ont délibérément ignorés. Ils ont marché comme des aveugles dans les filets préparés par Satan.</a:t>
            </a:r>
            <a:r>
              <a:rPr lang="fr-FR" sz="2200" dirty="0">
                <a:solidFill>
                  <a:srgbClr val="FF0000"/>
                </a:solidFill>
                <a:effectLst>
                  <a:outerShdw blurRad="38100" dist="38100" dir="2700000" algn="tl">
                    <a:srgbClr val="000000">
                      <a:alpha val="43137"/>
                    </a:srgbClr>
                  </a:outerShdw>
                </a:effectLst>
              </a:rPr>
              <a:t> </a:t>
            </a:r>
            <a:r>
              <a:rPr lang="fr-FR" sz="2200" dirty="0">
                <a:solidFill>
                  <a:srgbClr val="FF0000"/>
                </a:solidFill>
                <a:effectLst>
                  <a:outerShdw blurRad="38100" dist="38100" dir="2700000" algn="tl">
                    <a:srgbClr val="000000">
                      <a:alpha val="43137"/>
                    </a:srgbClr>
                  </a:outerShdw>
                </a:effectLst>
                <a:highlight>
                  <a:srgbClr val="00FFFF"/>
                </a:highlight>
              </a:rPr>
              <a:t>Ce dernier joue le jeu de la vie pour leurs âmes. Certains, qui pourraient aider ces âmes prises dans les filets de Satan, se laissent eux-mêmes prendre et deviennent les prisonniers du maître séducteur. »</a:t>
            </a:r>
            <a:endParaRPr lang="fr-CH" sz="2200" dirty="0">
              <a:solidFill>
                <a:srgbClr val="FF0000"/>
              </a:solidFill>
              <a:effectLst>
                <a:outerShdw blurRad="38100" dist="38100" dir="2700000" algn="tl">
                  <a:srgbClr val="000000">
                    <a:alpha val="43137"/>
                  </a:srgbClr>
                </a:outerShdw>
              </a:effectLst>
              <a:highlight>
                <a:srgbClr val="00FFFF"/>
              </a:highlight>
            </a:endParaRPr>
          </a:p>
        </p:txBody>
      </p:sp>
      <p:pic>
        <p:nvPicPr>
          <p:cNvPr id="8194" name="Picture 2" descr="Super Zéro, Super méchant: Leçon 1 Qui est Satan ? - Levangelisation,  section Enfants">
            <a:extLst>
              <a:ext uri="{FF2B5EF4-FFF2-40B4-BE49-F238E27FC236}">
                <a16:creationId xmlns:a16="http://schemas.microsoft.com/office/drawing/2014/main" id="{254E464D-2D1F-EE3C-50FB-10D4EBB76C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44747" y="3937000"/>
            <a:ext cx="1920315"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514F8E2-A9F2-E61E-D174-1C61E0F5D735}"/>
              </a:ext>
            </a:extLst>
          </p:cNvPr>
          <p:cNvSpPr txBox="1"/>
          <p:nvPr/>
        </p:nvSpPr>
        <p:spPr>
          <a:xfrm>
            <a:off x="6527800" y="174129"/>
            <a:ext cx="4445000" cy="369332"/>
          </a:xfrm>
          <a:prstGeom prst="rect">
            <a:avLst/>
          </a:prstGeom>
          <a:noFill/>
        </p:spPr>
        <p:txBody>
          <a:bodyPr wrap="square" rtlCol="0">
            <a:spAutoFit/>
          </a:bodyPr>
          <a:lstStyle/>
          <a:p>
            <a:pPr algn="ctr"/>
            <a:r>
              <a:rPr lang="fr-FR" dirty="0">
                <a:solidFill>
                  <a:srgbClr val="9933FF"/>
                </a:solidFill>
                <a:effectLst>
                  <a:outerShdw blurRad="38100" dist="38100" dir="2700000" algn="tl">
                    <a:srgbClr val="000000">
                      <a:alpha val="43137"/>
                    </a:srgbClr>
                  </a:outerShdw>
                </a:effectLst>
                <a:highlight>
                  <a:srgbClr val="FFFF00"/>
                </a:highlight>
              </a:rPr>
              <a:t>E. G. White, </a:t>
            </a:r>
            <a:r>
              <a:rPr lang="fr-FR" i="1" dirty="0">
                <a:effectLst>
                  <a:outerShdw blurRad="38100" dist="38100" dir="2700000" algn="tl">
                    <a:srgbClr val="000000">
                      <a:alpha val="43137"/>
                    </a:srgbClr>
                  </a:outerShdw>
                </a:effectLst>
                <a:highlight>
                  <a:srgbClr val="FFFF00"/>
                </a:highlight>
              </a:rPr>
              <a:t>Levez vos yeux en haut,</a:t>
            </a:r>
            <a:r>
              <a:rPr lang="fr-FR" dirty="0">
                <a:effectLst>
                  <a:outerShdw blurRad="38100" dist="38100" dir="2700000" algn="tl">
                    <a:srgbClr val="000000">
                      <a:alpha val="43137"/>
                    </a:srgbClr>
                  </a:outerShdw>
                </a:effectLst>
                <a:highlight>
                  <a:srgbClr val="FFFF00"/>
                </a:highlight>
              </a:rPr>
              <a:t> p. 330.</a:t>
            </a:r>
            <a:endParaRPr lang="fr-CH" dirty="0">
              <a:effectLst>
                <a:outerShdw blurRad="38100" dist="38100" dir="2700000" algn="tl">
                  <a:srgbClr val="000000">
                    <a:alpha val="43137"/>
                  </a:srgbClr>
                </a:outerShdw>
              </a:effectLst>
              <a:highlight>
                <a:srgbClr val="FFFF00"/>
              </a:highlight>
            </a:endParaRPr>
          </a:p>
        </p:txBody>
      </p:sp>
      <p:pic>
        <p:nvPicPr>
          <p:cNvPr id="3" name="Picture 8" descr="Image d’Épingle Story">
            <a:extLst>
              <a:ext uri="{FF2B5EF4-FFF2-40B4-BE49-F238E27FC236}">
                <a16:creationId xmlns:a16="http://schemas.microsoft.com/office/drawing/2014/main" id="{42F4C657-0B39-27C6-C32A-B23677F322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71878" y="290294"/>
            <a:ext cx="1764792" cy="2390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Qui est Notre Ennemi ? | Le¸on 4 | Explorateurs">
            <a:extLst>
              <a:ext uri="{FF2B5EF4-FFF2-40B4-BE49-F238E27FC236}">
                <a16:creationId xmlns:a16="http://schemas.microsoft.com/office/drawing/2014/main" id="{12BFBA07-5CF8-FA75-EE3B-8AE8983FF769}"/>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977" y="1869872"/>
            <a:ext cx="2323853" cy="1533743"/>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81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flowered background&#10;&#10;AI-generated content may be incorrect.">
            <a:extLst>
              <a:ext uri="{FF2B5EF4-FFF2-40B4-BE49-F238E27FC236}">
                <a16:creationId xmlns:a16="http://schemas.microsoft.com/office/drawing/2014/main" id="{737B2561-683F-CF15-96E9-9F90461D3DE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AD91DDD-FB32-FD34-222A-302574B0768F}"/>
              </a:ext>
            </a:extLst>
          </p:cNvPr>
          <p:cNvSpPr txBox="1"/>
          <p:nvPr/>
        </p:nvSpPr>
        <p:spPr>
          <a:xfrm>
            <a:off x="74509" y="-34905"/>
            <a:ext cx="9543511" cy="769441"/>
          </a:xfrm>
          <a:prstGeom prst="rect">
            <a:avLst/>
          </a:prstGeom>
          <a:noFill/>
        </p:spPr>
        <p:txBody>
          <a:bodyPr wrap="square">
            <a:spAutoFit/>
          </a:bodyPr>
          <a:lstStyle/>
          <a:p>
            <a:pPr lvl="0" algn="ctr">
              <a:spcAft>
                <a:spcPts val="600"/>
              </a:spcAft>
            </a:pPr>
            <a:r>
              <a:rPr lang="fr-FR" sz="4400" b="1" dirty="0">
                <a:ln w="22225">
                  <a:solidFill>
                    <a:srgbClr val="FFCC00"/>
                  </a:solidFill>
                  <a:prstDash val="solid"/>
                </a:ln>
                <a:solidFill>
                  <a:srgbClr val="FFCC00">
                    <a:lumMod val="40000"/>
                    <a:lumOff val="60000"/>
                  </a:srgbClr>
                </a:solidFill>
                <a:effectLst>
                  <a:outerShdw blurRad="38100" dist="38100" dir="2700000" algn="tl">
                    <a:srgbClr val="000000">
                      <a:alpha val="43137"/>
                    </a:srgbClr>
                  </a:outerShdw>
                </a:effectLst>
              </a:rPr>
              <a:t>LE GUERRIER LE PLUS PUISSANT</a:t>
            </a:r>
          </a:p>
        </p:txBody>
      </p:sp>
      <p:sp>
        <p:nvSpPr>
          <p:cNvPr id="5" name="CuadroTexto 4">
            <a:extLst>
              <a:ext uri="{FF2B5EF4-FFF2-40B4-BE49-F238E27FC236}">
                <a16:creationId xmlns:a16="http://schemas.microsoft.com/office/drawing/2014/main" id="{42492405-82B5-4777-C757-895AEECD9629}"/>
              </a:ext>
            </a:extLst>
          </p:cNvPr>
          <p:cNvSpPr txBox="1"/>
          <p:nvPr/>
        </p:nvSpPr>
        <p:spPr>
          <a:xfrm>
            <a:off x="395662" y="623153"/>
            <a:ext cx="8693196" cy="369332"/>
          </a:xfrm>
          <a:prstGeom prst="rect">
            <a:avLst/>
          </a:prstGeom>
          <a:noFill/>
        </p:spPr>
        <p:txBody>
          <a:bodyPr wrap="square">
            <a:spAutoFit/>
          </a:bodyPr>
          <a:lstStyle/>
          <a:p>
            <a:pPr lvl="0" algn="ctr">
              <a:spcAft>
                <a:spcPts val="600"/>
              </a:spcAft>
            </a:pPr>
            <a:r>
              <a:rPr lang="fr-FR" b="1" dirty="0">
                <a:solidFill>
                  <a:prstClr val="white"/>
                </a:solidFill>
                <a:effectLst>
                  <a:outerShdw blurRad="38100" dist="38100" dir="2700000" algn="tl">
                    <a:srgbClr val="000000">
                      <a:alpha val="43137"/>
                    </a:srgbClr>
                  </a:outerShdw>
                </a:effectLst>
                <a:latin typeface="Comic Sans MS" panose="030F0702030302020204" pitchFamily="66" charset="0"/>
              </a:rPr>
              <a:t>« L'Éternel est un vaillant guerrier ; L'Éternel est son nom » </a:t>
            </a:r>
            <a:r>
              <a:rPr lang="fr-FR" b="1" dirty="0">
                <a:solidFill>
                  <a:srgbClr val="FFFF00"/>
                </a:solidFill>
                <a:effectLst>
                  <a:outerShdw blurRad="38100" dist="38100" dir="2700000" algn="tl">
                    <a:srgbClr val="000000">
                      <a:alpha val="43137"/>
                    </a:srgbClr>
                  </a:outerShdw>
                </a:effectLst>
                <a:latin typeface="Comic Sans MS" panose="030F0702030302020204" pitchFamily="66" charset="0"/>
              </a:rPr>
              <a:t>(Exode 15.3)</a:t>
            </a:r>
            <a:endParaRPr lang="fr-FR" sz="14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09" y="1133475"/>
            <a:ext cx="9356043" cy="707886"/>
          </a:xfrm>
          <a:prstGeom prst="rect">
            <a:avLst/>
          </a:prstGeom>
          <a:noFill/>
        </p:spPr>
        <p:txBody>
          <a:bodyPr wrap="square" rtlCol="0">
            <a:spAutoFit/>
          </a:bodyPr>
          <a:lstStyle/>
          <a:p>
            <a:pPr algn="ctr">
              <a:spcBef>
                <a:spcPts val="600"/>
              </a:spcBef>
            </a:pPr>
            <a:r>
              <a:rPr lang="fr-FR" sz="2000" b="1" dirty="0">
                <a:solidFill>
                  <a:prstClr val="black"/>
                </a:solidFill>
                <a:effectLst>
                  <a:outerShdw blurRad="38100" dist="38100" dir="2700000" algn="tl">
                    <a:srgbClr val="000000">
                      <a:alpha val="43137"/>
                    </a:srgbClr>
                  </a:outerShdw>
                </a:effectLst>
                <a:highlight>
                  <a:srgbClr val="00FFFF"/>
                </a:highlight>
              </a:rPr>
              <a:t>Dieu lui-même est présenté comme un « vaillant guerrier », </a:t>
            </a:r>
            <a:br>
              <a:rPr lang="fr-FR" sz="2000" b="1" dirty="0">
                <a:solidFill>
                  <a:prstClr val="black"/>
                </a:solidFill>
                <a:effectLst>
                  <a:outerShdw blurRad="38100" dist="38100" dir="2700000" algn="tl">
                    <a:srgbClr val="000000">
                      <a:alpha val="43137"/>
                    </a:srgbClr>
                  </a:outerShdw>
                </a:effectLst>
                <a:highlight>
                  <a:srgbClr val="00FFFF"/>
                </a:highlight>
              </a:rPr>
            </a:br>
            <a:r>
              <a:rPr lang="fr-FR" sz="2000" b="1" dirty="0">
                <a:solidFill>
                  <a:prstClr val="black"/>
                </a:solidFill>
                <a:effectLst>
                  <a:outerShdw blurRad="38100" dist="38100" dir="2700000" algn="tl">
                    <a:srgbClr val="000000">
                      <a:alpha val="43137"/>
                    </a:srgbClr>
                  </a:outerShdw>
                </a:effectLst>
                <a:highlight>
                  <a:srgbClr val="00FFFF"/>
                </a:highlight>
              </a:rPr>
              <a:t>le guerrier le plus puissant dans la bataille    </a:t>
            </a:r>
            <a:r>
              <a:rPr lang="es-ES" sz="2000" b="1" dirty="0"/>
              <a:t> </a:t>
            </a:r>
            <a:r>
              <a:rPr lang="es-ES" sz="2000" b="1" dirty="0">
                <a:solidFill>
                  <a:srgbClr val="9933FF"/>
                </a:solidFill>
              </a:rPr>
              <a:t>(Éxode 15.3; Psaume 24.8).</a:t>
            </a: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6034" y="2939227"/>
            <a:ext cx="3752680" cy="3744644"/>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45728" y="3278832"/>
            <a:ext cx="4424462" cy="1938992"/>
          </a:xfrm>
          <a:prstGeom prst="rect">
            <a:avLst/>
          </a:prstGeom>
          <a:noFill/>
        </p:spPr>
        <p:txBody>
          <a:bodyPr wrap="square">
            <a:spAutoFit/>
          </a:bodyPr>
          <a:lstStyle/>
          <a:p>
            <a:pPr lvl="0" algn="ctr">
              <a:spcBef>
                <a:spcPts val="600"/>
              </a:spcBef>
            </a:pPr>
            <a:r>
              <a:rPr lang="fr-FR" sz="2000" b="1" dirty="0">
                <a:solidFill>
                  <a:prstClr val="black"/>
                </a:solidFill>
                <a:highlight>
                  <a:srgbClr val="00FFFF"/>
                </a:highlight>
              </a:rPr>
              <a:t>Dieu désire éradiquer le mal de la Terre. C'est pourquoi Il expulsa de Canaan ceux qui avaient décidé de prendre part au camp de Satan, et accorda la terre au peuple qui avait pris part pour Lui.</a:t>
            </a:r>
          </a:p>
        </p:txBody>
      </p:sp>
      <p:sp>
        <p:nvSpPr>
          <p:cNvPr id="4" name="CuadroTexto 3">
            <a:extLst>
              <a:ext uri="{FF2B5EF4-FFF2-40B4-BE49-F238E27FC236}">
                <a16:creationId xmlns:a16="http://schemas.microsoft.com/office/drawing/2014/main" id="{38C2E43E-0B88-4589-94A7-BAB4410E7E2D}"/>
              </a:ext>
            </a:extLst>
          </p:cNvPr>
          <p:cNvSpPr txBox="1"/>
          <p:nvPr/>
        </p:nvSpPr>
        <p:spPr>
          <a:xfrm>
            <a:off x="0" y="1841361"/>
            <a:ext cx="9356043" cy="1323439"/>
          </a:xfrm>
          <a:prstGeom prst="rect">
            <a:avLst/>
          </a:prstGeom>
          <a:solidFill>
            <a:schemeClr val="accent2">
              <a:lumMod val="20000"/>
              <a:lumOff val="80000"/>
            </a:schemeClr>
          </a:solidFill>
        </p:spPr>
        <p:txBody>
          <a:bodyPr wrap="square">
            <a:spAutoFit/>
          </a:bodyPr>
          <a:lstStyle/>
          <a:p>
            <a:pPr lvl="0" algn="ctr">
              <a:spcBef>
                <a:spcPts val="600"/>
              </a:spcBef>
            </a:pPr>
            <a:r>
              <a:rPr lang="fr-FR" sz="2000" b="1" dirty="0">
                <a:solidFill>
                  <a:srgbClr val="0033CC"/>
                </a:solidFill>
                <a:highlight>
                  <a:srgbClr val="FFFF00"/>
                </a:highlight>
              </a:rPr>
              <a:t>Mais Dieu n'est pas en guerre contre les êtres humains, mais contre les puissances spirituelles auxquelles ils adhèrent. C'est pourquoi les plaies sont présentées comme une guerre contre les dieux d'Égypte, c'est-à-dire les démons </a:t>
            </a:r>
            <a:r>
              <a:rPr lang="fr-FR" sz="2000" b="1" dirty="0">
                <a:solidFill>
                  <a:prstClr val="black"/>
                </a:solidFill>
                <a:highlight>
                  <a:srgbClr val="FFFF00"/>
                </a:highlight>
              </a:rPr>
              <a:t>(Exode 12.12 ; Deutéronome 32.17).</a:t>
            </a:r>
          </a:p>
        </p:txBody>
      </p:sp>
      <p:sp>
        <p:nvSpPr>
          <p:cNvPr id="9" name="CuadroTexto 8">
            <a:extLst>
              <a:ext uri="{FF2B5EF4-FFF2-40B4-BE49-F238E27FC236}">
                <a16:creationId xmlns:a16="http://schemas.microsoft.com/office/drawing/2014/main" id="{F8654F35-E26B-E97B-E696-569377D1203E}"/>
              </a:ext>
            </a:extLst>
          </p:cNvPr>
          <p:cNvSpPr txBox="1"/>
          <p:nvPr/>
        </p:nvSpPr>
        <p:spPr>
          <a:xfrm>
            <a:off x="4055858" y="5191521"/>
            <a:ext cx="4424462" cy="1631216"/>
          </a:xfrm>
          <a:prstGeom prst="rect">
            <a:avLst/>
          </a:prstGeom>
          <a:noFill/>
        </p:spPr>
        <p:txBody>
          <a:bodyPr wrap="square">
            <a:spAutoFit/>
          </a:bodyPr>
          <a:lstStyle/>
          <a:p>
            <a:pPr algn="ctr">
              <a:spcBef>
                <a:spcPts val="600"/>
              </a:spcBef>
            </a:pPr>
            <a:r>
              <a:rPr lang="es-ES" sz="2000" b="1" dirty="0">
                <a:highlight>
                  <a:srgbClr val="FFFF00"/>
                </a:highlight>
              </a:rPr>
              <a:t>Hoy la guerra continúa, pero no por un territorio. La pelea es por cada familia, por cada individuo. No hay terreno neutral. O estamos con Dios, o estamos con el enemigo.</a:t>
            </a: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8FF4665-950C-A6AD-12F1-BB1E926B7916}"/>
              </a:ext>
            </a:extLst>
          </p:cNvPr>
          <p:cNvSpPr txBox="1"/>
          <p:nvPr/>
        </p:nvSpPr>
        <p:spPr>
          <a:xfrm>
            <a:off x="3101151" y="265867"/>
            <a:ext cx="8915400" cy="5601533"/>
          </a:xfrm>
          <a:prstGeom prst="rect">
            <a:avLst/>
          </a:prstGeom>
          <a:noFill/>
        </p:spPr>
        <p:txBody>
          <a:bodyPr wrap="square" rtlCol="0">
            <a:spAutoFit/>
          </a:bodyPr>
          <a:lstStyle/>
          <a:p>
            <a:pPr algn="ctr">
              <a:buNone/>
            </a:pPr>
            <a:r>
              <a:rPr lang="fr-FR" sz="2800" b="1" dirty="0">
                <a:solidFill>
                  <a:srgbClr val="3465A4"/>
                </a:solidFill>
                <a:effectLst/>
                <a:latin typeface="Calibri" panose="020F0502020204030204" pitchFamily="34" charset="0"/>
                <a:ea typeface="MS Minngs"/>
              </a:rPr>
              <a:t>Le Seigneur combattra pour vous</a:t>
            </a:r>
            <a:endParaRPr lang="fr-CH" sz="2800" dirty="0">
              <a:effectLst/>
              <a:latin typeface="Times New Roman" panose="02020603050405020304" pitchFamily="18" charset="0"/>
              <a:ea typeface="MS Minngs"/>
            </a:endParaRPr>
          </a:p>
          <a:p>
            <a:pPr algn="ctr">
              <a:buNone/>
            </a:pPr>
            <a:r>
              <a:rPr lang="fr-FR" sz="2200" dirty="0">
                <a:solidFill>
                  <a:schemeClr val="bg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Obéissant aux instructions divines, </a:t>
            </a:r>
            <a:r>
              <a:rPr lang="fr-FR" sz="22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Josué mit l'armée d'Israël </a:t>
            </a:r>
            <a:br>
              <a:rPr lang="fr-FR" sz="22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en ordre de marche</a:t>
            </a:r>
            <a:r>
              <a:rPr lang="fr-FR" sz="2200" dirty="0">
                <a:solidFill>
                  <a:schemeClr val="bg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200" dirty="0">
                <a:solidFill>
                  <a:srgbClr val="99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Aucun assaut ne serait donné</a:t>
            </a:r>
            <a:r>
              <a:rPr lang="fr-FR" sz="2200" dirty="0">
                <a:solidFill>
                  <a:schemeClr val="bg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Il s'agirait simplement de faire,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au son des trompettes, le tour de la ville. </a:t>
            </a:r>
          </a:p>
          <a:p>
            <a:pPr algn="ctr">
              <a:buNone/>
            </a:pPr>
            <a:endParaRPr lang="fr-FR" sz="2200" dirty="0">
              <a:solidFill>
                <a:schemeClr val="bg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ctr">
              <a:buNone/>
            </a:pPr>
            <a: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La tête de l'armée était composée d'une troupe d'élite, à laquelle </a:t>
            </a:r>
            <a:b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on ne demanda ni habileté particulière, ni prouesses, </a:t>
            </a:r>
            <a:b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mais une simple obéissance aux ordres donnés. </a:t>
            </a:r>
          </a:p>
          <a:p>
            <a:pPr algn="ctr">
              <a:buNone/>
            </a:pPr>
            <a:r>
              <a:rPr lang="fr-FR" sz="22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Puis venait l'arche auréolée de gloire et portée par les prêtres </a:t>
            </a:r>
            <a:br>
              <a:rPr lang="fr-FR" sz="22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revêtus de leurs vêtements sacrés. </a:t>
            </a:r>
          </a:p>
          <a:p>
            <a:pPr algn="just">
              <a:buNone/>
            </a:pPr>
            <a:endParaRPr lang="fr-FR" sz="22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ctr">
              <a:buNone/>
            </a:pPr>
            <a:r>
              <a:rPr lang="fr-FR" sz="2200" dirty="0">
                <a:solidFill>
                  <a:srgbClr val="0033CC"/>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L'armée suivait, </a:t>
            </a: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chaque tribu évoluant sous son étendard.</a:t>
            </a:r>
            <a:r>
              <a:rPr lang="fr-FR" sz="22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 Telle</a:t>
            </a:r>
            <a:br>
              <a:rPr lang="fr-FR" sz="22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br>
            <a:r>
              <a:rPr lang="fr-FR" sz="22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fut </a:t>
            </a:r>
            <a:r>
              <a:rPr lang="fr-FR" sz="2200" dirty="0">
                <a:solidFill>
                  <a:srgbClr val="0033CC"/>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la procession guerrière qui fit le tour de la ville condamnée. </a:t>
            </a:r>
            <a:br>
              <a:rPr lang="fr-FR" sz="22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br>
            <a:r>
              <a:rPr lang="fr-FR" sz="22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On n'entendit d'autre bruit que celui des pas des hommes </a:t>
            </a:r>
            <a:br>
              <a:rPr lang="fr-FR" sz="22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le son solennel des trompettes répercuté par les collines et ricochant dans les rues de Jéricho...</a:t>
            </a:r>
            <a:endParaRPr lang="fr-CH" dirty="0"/>
          </a:p>
        </p:txBody>
      </p:sp>
      <p:sp>
        <p:nvSpPr>
          <p:cNvPr id="5" name="ZoneTexte 4">
            <a:extLst>
              <a:ext uri="{FF2B5EF4-FFF2-40B4-BE49-F238E27FC236}">
                <a16:creationId xmlns:a16="http://schemas.microsoft.com/office/drawing/2014/main" id="{C381DDDE-7730-D023-5460-46C1C1464F11}"/>
              </a:ext>
            </a:extLst>
          </p:cNvPr>
          <p:cNvSpPr txBox="1"/>
          <p:nvPr/>
        </p:nvSpPr>
        <p:spPr>
          <a:xfrm>
            <a:off x="5511800" y="5867400"/>
            <a:ext cx="3721100" cy="461665"/>
          </a:xfrm>
          <a:prstGeom prst="rect">
            <a:avLst/>
          </a:prstGeom>
          <a:noFill/>
          <a:ln w="38100">
            <a:solidFill>
              <a:srgbClr val="0033CC"/>
            </a:solidFill>
          </a:ln>
        </p:spPr>
        <p:txBody>
          <a:bodyPr wrap="square" rtlCol="0">
            <a:spAutoFit/>
          </a:bodyPr>
          <a:lstStyle/>
          <a:p>
            <a:r>
              <a:rPr lang="fr-FR" sz="2400" i="1" dirty="0">
                <a:effectLst>
                  <a:outerShdw blurRad="38100" dist="38100" dir="2700000" algn="tl">
                    <a:srgbClr val="000000">
                      <a:alpha val="43137"/>
                    </a:srgbClr>
                  </a:outerShdw>
                </a:effectLst>
                <a:highlight>
                  <a:srgbClr val="FFFF00"/>
                </a:highlight>
              </a:rPr>
              <a:t>(Christ triomphant,</a:t>
            </a:r>
            <a:r>
              <a:rPr lang="fr-FR" sz="2400" dirty="0">
                <a:effectLst>
                  <a:outerShdw blurRad="38100" dist="38100" dir="2700000" algn="tl">
                    <a:srgbClr val="000000">
                      <a:alpha val="43137"/>
                    </a:srgbClr>
                  </a:outerShdw>
                </a:effectLst>
                <a:highlight>
                  <a:srgbClr val="FFFF00"/>
                </a:highlight>
              </a:rPr>
              <a:t> p. 136.)</a:t>
            </a:r>
            <a:endParaRPr lang="fr-CH" sz="2400" dirty="0">
              <a:effectLst>
                <a:outerShdw blurRad="38100" dist="38100" dir="2700000" algn="tl">
                  <a:srgbClr val="000000">
                    <a:alpha val="43137"/>
                  </a:srgbClr>
                </a:outerShdw>
              </a:effectLst>
              <a:highlight>
                <a:srgbClr val="FFFF00"/>
              </a:highlight>
            </a:endParaRPr>
          </a:p>
        </p:txBody>
      </p:sp>
      <p:pic>
        <p:nvPicPr>
          <p:cNvPr id="2050" name="Picture 2" descr="Holy Home : Het huistijdschrift">
            <a:extLst>
              <a:ext uri="{FF2B5EF4-FFF2-40B4-BE49-F238E27FC236}">
                <a16:creationId xmlns:a16="http://schemas.microsoft.com/office/drawing/2014/main" id="{969B9B5A-8FAE-B1EE-5237-B106BD5282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27847" y="3473450"/>
            <a:ext cx="2999551" cy="2393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gnone trompette de jéricho jaune intense - Jardin &amp; Plantes">
            <a:extLst>
              <a:ext uri="{FF2B5EF4-FFF2-40B4-BE49-F238E27FC236}">
                <a16:creationId xmlns:a16="http://schemas.microsoft.com/office/drawing/2014/main" id="{71331742-CC6B-07C6-A9B3-BF8861E11B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6061" y="265867"/>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CDC898B-3FB3-99B1-F30D-8D61C5879DCE}"/>
              </a:ext>
            </a:extLst>
          </p:cNvPr>
          <p:cNvSpPr txBox="1"/>
          <p:nvPr/>
        </p:nvSpPr>
        <p:spPr>
          <a:xfrm>
            <a:off x="632795" y="2506801"/>
            <a:ext cx="2367373" cy="369332"/>
          </a:xfrm>
          <a:prstGeom prst="rect">
            <a:avLst/>
          </a:prstGeom>
          <a:noFill/>
        </p:spPr>
        <p:txBody>
          <a:bodyPr wrap="square" rtlCol="0">
            <a:spAutoFit/>
          </a:bodyPr>
          <a:lstStyle/>
          <a:p>
            <a:pPr algn="ctr"/>
            <a:r>
              <a:rPr lang="fr-CH" dirty="0">
                <a:effectLst>
                  <a:outerShdw blurRad="38100" dist="38100" dir="2700000" algn="tl">
                    <a:srgbClr val="000000">
                      <a:alpha val="43137"/>
                    </a:srgbClr>
                  </a:outerShdw>
                </a:effectLst>
                <a:highlight>
                  <a:srgbClr val="00FFFF"/>
                </a:highlight>
              </a:rPr>
              <a:t>Trompette de Jéricho.</a:t>
            </a:r>
          </a:p>
        </p:txBody>
      </p:sp>
    </p:spTree>
    <p:extLst>
      <p:ext uri="{BB962C8B-B14F-4D97-AF65-F5344CB8AC3E}">
        <p14:creationId xmlns:p14="http://schemas.microsoft.com/office/powerpoint/2010/main" val="10499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449253-7420-EFE7-03BD-21CC6D8B22F9}"/>
              </a:ext>
            </a:extLst>
          </p:cNvPr>
          <p:cNvSpPr txBox="1"/>
          <p:nvPr/>
        </p:nvSpPr>
        <p:spPr>
          <a:xfrm>
            <a:off x="2501900" y="304800"/>
            <a:ext cx="9359900" cy="1446550"/>
          </a:xfrm>
          <a:prstGeom prst="rect">
            <a:avLst/>
          </a:prstGeom>
          <a:noFill/>
        </p:spPr>
        <p:txBody>
          <a:bodyPr wrap="square" rtlCol="0">
            <a:spAutoFit/>
          </a:bodyPr>
          <a:lstStyle/>
          <a:p>
            <a:pPr algn="just"/>
            <a:r>
              <a:rPr lang="fr-FR" sz="22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9933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même scénario se déroula six jours d'affilée</a:t>
            </a:r>
            <a:r>
              <a:rPr lang="fr-FR" sz="22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très bonne heure,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septième,</a:t>
            </a:r>
            <a:r>
              <a:rPr lang="fr-FR" sz="22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Josué rallia ses troupes et leur enjoignit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faire sept fois le tour de la ville</a:t>
            </a:r>
            <a:r>
              <a:rPr lang="fr-FR" sz="22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après quoi, à un signal donné par les trompettes, l'armée pousserait une grande clameur : </a:t>
            </a:r>
            <a:r>
              <a:rPr lang="fr-FR" sz="2200" dirty="0">
                <a:solidFill>
                  <a:srgbClr val="0033CC"/>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c'est alors que Dieu leur livrerait la ville...</a:t>
            </a:r>
            <a:endParaRPr lang="fr-CH" dirty="0">
              <a:solidFill>
                <a:srgbClr val="0033CC"/>
              </a:solidFill>
              <a:effectLst>
                <a:outerShdw blurRad="38100" dist="38100" dir="2700000" algn="tl">
                  <a:srgbClr val="000000">
                    <a:alpha val="43137"/>
                  </a:srgbClr>
                </a:outerShdw>
              </a:effectLst>
              <a:highlight>
                <a:srgbClr val="00FFFF"/>
              </a:highlight>
            </a:endParaRPr>
          </a:p>
        </p:txBody>
      </p:sp>
      <p:sp>
        <p:nvSpPr>
          <p:cNvPr id="3" name="ZoneTexte 2">
            <a:extLst>
              <a:ext uri="{FF2B5EF4-FFF2-40B4-BE49-F238E27FC236}">
                <a16:creationId xmlns:a16="http://schemas.microsoft.com/office/drawing/2014/main" id="{586F605B-E6B5-31B7-E83A-C5E1FC48E4E8}"/>
              </a:ext>
            </a:extLst>
          </p:cNvPr>
          <p:cNvSpPr txBox="1"/>
          <p:nvPr/>
        </p:nvSpPr>
        <p:spPr>
          <a:xfrm>
            <a:off x="3302000" y="1936125"/>
            <a:ext cx="8559800" cy="2800767"/>
          </a:xfrm>
          <a:prstGeom prst="rect">
            <a:avLst/>
          </a:prstGeom>
          <a:noFill/>
        </p:spPr>
        <p:txBody>
          <a:bodyPr wrap="square" rtlCol="0">
            <a:spAutoFit/>
          </a:bodyPr>
          <a:lstStyle/>
          <a:p>
            <a:pPr marL="342900" indent="-342900" algn="just">
              <a:buClr>
                <a:srgbClr val="FFFF99"/>
              </a:buClr>
              <a:buFont typeface="Wingdings" panose="05000000000000000000" pitchFamily="2" charset="2"/>
              <a:buChar char="q"/>
            </a:pPr>
            <a:r>
              <a:rPr lang="fr-FR" sz="2200" dirty="0">
                <a:solidFill>
                  <a:srgbClr val="9933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 septième circuit complété, l'armée s'arrêta.</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r>
              <a:rPr lang="fr-FR" sz="22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trompettes, depuis quelque  temps  silencieux, firent retentir des éclats si monstrueux que l'on crut entendre trembler la terre. </a:t>
            </a:r>
          </a:p>
          <a:p>
            <a:pPr marL="342900" indent="-342900" algn="just">
              <a:buClr>
                <a:srgbClr val="FFFF99"/>
              </a:buClr>
              <a:buFont typeface="Wingdings" panose="05000000000000000000" pitchFamily="2" charset="2"/>
              <a:buChar char="q"/>
            </a:pP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Alors, les massives murailles de la ville, tours et créneaux ébranlés depuis leur base, oscillèrent et vinrent s'abattre lourdement sur le sol dans un effroyable fracas. </a:t>
            </a:r>
          </a:p>
          <a:p>
            <a:pPr marL="342900" indent="-342900" algn="ctr">
              <a:buClr>
                <a:srgbClr val="FFFF99"/>
              </a:buClr>
              <a:buFont typeface="Wingdings" panose="05000000000000000000" pitchFamily="2" charset="2"/>
              <a:buChar char="q"/>
            </a:pPr>
            <a:r>
              <a:rPr lang="fr-FR" sz="2200" dirty="0">
                <a:solidFill>
                  <a:srgbClr val="9933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Paralysés de terreur, les habitants n'offrirent aucune résistance à l'armée israélite qui prit possession de la cité..</a:t>
            </a:r>
            <a:endParaRPr lang="fr-CH" sz="2200" dirty="0">
              <a:solidFill>
                <a:srgbClr val="9933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B17466B-2177-2E20-B242-5E8349E83609}"/>
              </a:ext>
            </a:extLst>
          </p:cNvPr>
          <p:cNvSpPr txBox="1"/>
          <p:nvPr/>
        </p:nvSpPr>
        <p:spPr>
          <a:xfrm>
            <a:off x="876300" y="4921667"/>
            <a:ext cx="10553700" cy="1446550"/>
          </a:xfrm>
          <a:prstGeom prst="rect">
            <a:avLst/>
          </a:prstGeom>
          <a:noFill/>
        </p:spPr>
        <p:txBody>
          <a:bodyPr wrap="square" rtlCol="0">
            <a:spAutoFit/>
          </a:bodyPr>
          <a:lstStyle/>
          <a:p>
            <a:pPr algn="just"/>
            <a:r>
              <a:rPr lang="fr-FR" sz="22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Cette victoire n'avait pas été obtenue par la bravoure du seul peuple d'Israël, </a:t>
            </a:r>
            <a:r>
              <a:rPr lang="fr-FR" sz="2200" dirty="0">
                <a:solidFill>
                  <a:srgbClr val="0033CC"/>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mais grâce à l'Éternel</a:t>
            </a:r>
            <a:r>
              <a:rPr lang="fr-FR" sz="2200" dirty="0">
                <a:solidFill>
                  <a:schemeClr val="accent4">
                    <a:lumMod val="40000"/>
                    <a:lumOff val="60000"/>
                  </a:schemeClr>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a:t>
            </a:r>
            <a:r>
              <a:rPr lang="fr-FR" sz="2200" dirty="0">
                <a:solidFill>
                  <a:schemeClr val="accent4">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Ainsi, tels les premiers fruits de la terre, Jéricho, avec tout ce qu'elle renfermait, devait lui être consacrée... </a:t>
            </a:r>
            <a:r>
              <a:rPr lang="fr-FR" sz="22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Seules, selon la parole des espions, la fidèle Rahab et sa famille furent épargnées. </a:t>
            </a:r>
            <a:r>
              <a:rPr lang="fr-FR" sz="2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r-CH" dirty="0">
              <a:solidFill>
                <a:schemeClr val="accent4">
                  <a:lumMod val="75000"/>
                </a:schemeClr>
              </a:solidFill>
            </a:endParaRPr>
          </a:p>
        </p:txBody>
      </p:sp>
      <p:sp>
        <p:nvSpPr>
          <p:cNvPr id="5" name="ZoneTexte 4">
            <a:extLst>
              <a:ext uri="{FF2B5EF4-FFF2-40B4-BE49-F238E27FC236}">
                <a16:creationId xmlns:a16="http://schemas.microsoft.com/office/drawing/2014/main" id="{67BDE1D2-C16C-C173-A366-072FAA5E42B8}"/>
              </a:ext>
            </a:extLst>
          </p:cNvPr>
          <p:cNvSpPr txBox="1"/>
          <p:nvPr/>
        </p:nvSpPr>
        <p:spPr>
          <a:xfrm>
            <a:off x="7581900" y="6137384"/>
            <a:ext cx="3733800" cy="461665"/>
          </a:xfrm>
          <a:prstGeom prst="rect">
            <a:avLst/>
          </a:prstGeom>
          <a:noFill/>
          <a:ln w="38100">
            <a:solidFill>
              <a:srgbClr val="0033CC"/>
            </a:solidFill>
          </a:ln>
        </p:spPr>
        <p:txBody>
          <a:bodyPr wrap="square" rtlCol="0">
            <a:spAutoFit/>
          </a:bodyPr>
          <a:lstStyle/>
          <a:p>
            <a:r>
              <a:rPr lang="fr-FR" sz="2400" i="1" dirty="0">
                <a:effectLst>
                  <a:outerShdw blurRad="38100" dist="38100" dir="2700000" algn="tl">
                    <a:srgbClr val="000000">
                      <a:alpha val="43137"/>
                    </a:srgbClr>
                  </a:outerShdw>
                </a:effectLst>
                <a:highlight>
                  <a:srgbClr val="FFFF00"/>
                </a:highlight>
              </a:rPr>
              <a:t>(Christ triomphant,</a:t>
            </a:r>
            <a:r>
              <a:rPr lang="fr-FR" sz="2400" dirty="0">
                <a:effectLst>
                  <a:outerShdw blurRad="38100" dist="38100" dir="2700000" algn="tl">
                    <a:srgbClr val="000000">
                      <a:alpha val="43137"/>
                    </a:srgbClr>
                  </a:outerShdw>
                </a:effectLst>
                <a:highlight>
                  <a:srgbClr val="FFFF00"/>
                </a:highlight>
              </a:rPr>
              <a:t> p. 136.)</a:t>
            </a:r>
            <a:endParaRPr lang="fr-CH" sz="2400" dirty="0">
              <a:effectLst>
                <a:outerShdw blurRad="38100" dist="38100" dir="2700000" algn="tl">
                  <a:srgbClr val="000000">
                    <a:alpha val="43137"/>
                  </a:srgbClr>
                </a:outerShdw>
              </a:effectLst>
              <a:highlight>
                <a:srgbClr val="FFFF00"/>
              </a:highlight>
            </a:endParaRPr>
          </a:p>
        </p:txBody>
      </p:sp>
      <p:pic>
        <p:nvPicPr>
          <p:cNvPr id="1026" name="Picture 2" descr="La prise de Jéricho - Josué 6:6-20 - La Bible - Le Grand Défi">
            <a:extLst>
              <a:ext uri="{FF2B5EF4-FFF2-40B4-BE49-F238E27FC236}">
                <a16:creationId xmlns:a16="http://schemas.microsoft.com/office/drawing/2014/main" id="{C8D18C81-6106-8E88-761D-D9E4CBA705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467" y="2746046"/>
            <a:ext cx="3239333" cy="2083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sch mbanga officiel - Aimez la page Dasch mbanga officiel | Facebook">
            <a:extLst>
              <a:ext uri="{FF2B5EF4-FFF2-40B4-BE49-F238E27FC236}">
                <a16:creationId xmlns:a16="http://schemas.microsoft.com/office/drawing/2014/main" id="{2154D9B1-9E1B-3A01-B51E-CA1F7B087A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467" y="205828"/>
            <a:ext cx="2183247" cy="266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8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pic>
        <p:nvPicPr>
          <p:cNvPr id="5" name="Picture 4" descr="A wooden frame with a white background&#10;&#10;AI-generated content may be incorrect.">
            <a:extLst>
              <a:ext uri="{FF2B5EF4-FFF2-40B4-BE49-F238E27FC236}">
                <a16:creationId xmlns:a16="http://schemas.microsoft.com/office/drawing/2014/main" id="{57336FD4-FE47-DD1A-2D4D-44F49B5DE3B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8CB36BB3-845F-0303-F0FF-906F0685FE1E}"/>
              </a:ext>
            </a:extLst>
          </p:cNvPr>
          <p:cNvSpPr txBox="1"/>
          <p:nvPr/>
        </p:nvSpPr>
        <p:spPr>
          <a:xfrm>
            <a:off x="3252787" y="1720304"/>
            <a:ext cx="5686425" cy="313932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spcBef>
                <a:spcPts val="0"/>
              </a:spcBef>
              <a:spcAft>
                <a:spcPts val="600"/>
              </a:spcAft>
              <a:buClrTx/>
              <a:buSzTx/>
              <a:buFontTx/>
              <a:buNone/>
              <a:tabLst/>
              <a:defRPr/>
            </a:pPr>
            <a:r>
              <a:rPr kumimoji="0" lang="fr-FR" sz="6600" b="1" i="0" u="none" strike="noStrike" kern="1200" cap="none" spc="0" normalizeH="0" baseline="0" noProof="0" dirty="0">
                <a:ln/>
                <a:solidFill>
                  <a:srgbClr val="FFBDBD">
                    <a:lumMod val="75000"/>
                  </a:srgbClr>
                </a:solidFill>
                <a:effectLst>
                  <a:reflection blurRad="6350" stA="55000" endA="300" endPos="36000" dir="5400000" sy="-100000" algn="bl" rotWithShape="0"/>
                </a:effectLst>
                <a:uLnTx/>
                <a:uFillTx/>
                <a:latin typeface="Aptos" panose="02110004020202020204"/>
                <a:ea typeface="+mn-ea"/>
                <a:cs typeface="+mn-cs"/>
              </a:rPr>
              <a:t>LES STRATÉGIES DU CONFLIT</a:t>
            </a:r>
          </a:p>
        </p:txBody>
      </p:sp>
      <p:pic>
        <p:nvPicPr>
          <p:cNvPr id="2" name="Picture 4" descr="Dasch mbanga officiel - Aimez la page Dasch mbanga officiel | Facebook">
            <a:extLst>
              <a:ext uri="{FF2B5EF4-FFF2-40B4-BE49-F238E27FC236}">
                <a16:creationId xmlns:a16="http://schemas.microsoft.com/office/drawing/2014/main" id="{83497647-1391-859B-5C0E-A184069FE0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499" y="1936204"/>
            <a:ext cx="3155501" cy="385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3354A2C-6111-8C33-C70C-869980C0CDAE}"/>
              </a:ext>
            </a:extLst>
          </p:cNvPr>
          <p:cNvSpPr txBox="1"/>
          <p:nvPr/>
        </p:nvSpPr>
        <p:spPr>
          <a:xfrm>
            <a:off x="3136900" y="419100"/>
            <a:ext cx="8394700" cy="5262979"/>
          </a:xfrm>
          <a:prstGeom prst="rect">
            <a:avLst/>
          </a:prstGeom>
          <a:noFill/>
        </p:spPr>
        <p:txBody>
          <a:bodyPr wrap="square" rtlCol="0">
            <a:spAutoFit/>
          </a:bodyPr>
          <a:lstStyle/>
          <a:p>
            <a:pPr marL="342900" indent="-342900" algn="just">
              <a:buClr>
                <a:schemeClr val="accent5">
                  <a:lumMod val="75000"/>
                </a:schemeClr>
              </a:buClr>
              <a:buFont typeface="Wingdings" panose="05000000000000000000" pitchFamily="2" charset="2"/>
              <a:buChar char="q"/>
            </a:pPr>
            <a:r>
              <a:rPr lang="fr-FR" sz="2400" dirty="0">
                <a:solidFill>
                  <a:srgbClr val="0033CC"/>
                </a:solidFill>
                <a:effectLst>
                  <a:outerShdw blurRad="38100" dist="38100" dir="2700000" algn="tl">
                    <a:srgbClr val="000000">
                      <a:alpha val="43137"/>
                    </a:srgbClr>
                  </a:outerShdw>
                </a:effectLst>
              </a:rPr>
              <a:t>Cette destruction complète n'était que l'exécution de l'ordre donné antérieurement par Moïse concernant les habitants de Canaan :</a:t>
            </a:r>
            <a:r>
              <a:rPr lang="fr-FR" sz="2400" dirty="0"/>
              <a:t> </a:t>
            </a:r>
            <a:r>
              <a:rPr lang="fr-FR" sz="2400" dirty="0">
                <a:solidFill>
                  <a:srgbClr val="FF0000"/>
                </a:solidFill>
                <a:effectLst>
                  <a:outerShdw blurRad="38100" dist="38100" dir="2700000" algn="tl">
                    <a:srgbClr val="000000">
                      <a:alpha val="43137"/>
                    </a:srgbClr>
                  </a:outerShdw>
                </a:effectLst>
              </a:rPr>
              <a:t>« Tu les voueras entièrement à l'interdit »</a:t>
            </a:r>
            <a:r>
              <a:rPr lang="fr-FR" sz="2400" dirty="0"/>
              <a:t> </a:t>
            </a:r>
            <a:r>
              <a:rPr lang="fr-FR" sz="2400" i="1" dirty="0">
                <a:solidFill>
                  <a:srgbClr val="663300"/>
                </a:solidFill>
                <a:effectLst>
                  <a:outerShdw blurRad="38100" dist="38100" dir="2700000" algn="tl">
                    <a:srgbClr val="000000">
                      <a:alpha val="43137"/>
                    </a:srgbClr>
                  </a:outerShdw>
                </a:effectLst>
              </a:rPr>
              <a:t>(Deutéronome 7.2 ; 20.17)</a:t>
            </a:r>
            <a:r>
              <a:rPr lang="fr-FR" sz="2400" dirty="0">
                <a:solidFill>
                  <a:srgbClr val="663300"/>
                </a:solidFill>
                <a:effectLst>
                  <a:outerShdw blurRad="38100" dist="38100" dir="2700000" algn="tl">
                    <a:srgbClr val="000000">
                      <a:alpha val="43137"/>
                    </a:srgbClr>
                  </a:outerShdw>
                </a:effectLst>
              </a:rPr>
              <a:t>... </a:t>
            </a:r>
          </a:p>
          <a:p>
            <a:pPr marL="342900" indent="-342900" algn="just">
              <a:buClr>
                <a:schemeClr val="accent5">
                  <a:lumMod val="75000"/>
                </a:schemeClr>
              </a:buClr>
              <a:buFont typeface="Wingdings" panose="05000000000000000000" pitchFamily="2" charset="2"/>
              <a:buChar char="q"/>
            </a:pPr>
            <a:endParaRPr lang="fr-FR" sz="2400" dirty="0">
              <a:solidFill>
                <a:srgbClr val="663300"/>
              </a:solidFill>
              <a:effectLst>
                <a:outerShdw blurRad="38100" dist="38100" dir="2700000" algn="tl">
                  <a:srgbClr val="000000">
                    <a:alpha val="43137"/>
                  </a:srgbClr>
                </a:outerShdw>
              </a:effectLst>
            </a:endParaRPr>
          </a:p>
          <a:p>
            <a:pPr marL="800100" lvl="1" indent="-342900" algn="just">
              <a:buClr>
                <a:schemeClr val="accent5">
                  <a:lumMod val="75000"/>
                </a:schemeClr>
              </a:buClr>
              <a:buFont typeface="Wingdings" panose="05000000000000000000" pitchFamily="2" charset="2"/>
              <a:buChar char="q"/>
            </a:pPr>
            <a:r>
              <a:rPr lang="fr-FR" sz="2400" dirty="0">
                <a:solidFill>
                  <a:srgbClr val="9933FF"/>
                </a:solidFill>
                <a:effectLst>
                  <a:outerShdw blurRad="38100" dist="38100" dir="2700000" algn="tl">
                    <a:srgbClr val="000000">
                      <a:alpha val="43137"/>
                    </a:srgbClr>
                  </a:outerShdw>
                </a:effectLst>
              </a:rPr>
              <a:t> Il en est beaucoup pour qui ces ordres paraissent contraires à l'esprit d'amour et de miséricorde recommandé ailleurs dans la Bible. </a:t>
            </a:r>
          </a:p>
          <a:p>
            <a:pPr marL="342900" indent="-342900" algn="just">
              <a:buClr>
                <a:schemeClr val="accent5">
                  <a:lumMod val="75000"/>
                </a:schemeClr>
              </a:buClr>
              <a:buFont typeface="Wingdings" panose="05000000000000000000" pitchFamily="2" charset="2"/>
              <a:buChar char="q"/>
            </a:pPr>
            <a:endParaRPr lang="fr-FR" sz="2400" dirty="0">
              <a:solidFill>
                <a:srgbClr val="9933FF"/>
              </a:solidFill>
              <a:effectLst>
                <a:outerShdw blurRad="38100" dist="38100" dir="2700000" algn="tl">
                  <a:srgbClr val="000000">
                    <a:alpha val="43137"/>
                  </a:srgbClr>
                </a:outerShdw>
              </a:effectLst>
            </a:endParaRPr>
          </a:p>
          <a:p>
            <a:pPr marL="342900" indent="-342900" algn="just">
              <a:buClr>
                <a:schemeClr val="accent5">
                  <a:lumMod val="75000"/>
                </a:schemeClr>
              </a:buClr>
              <a:buFont typeface="Wingdings" panose="05000000000000000000" pitchFamily="2" charset="2"/>
              <a:buChar char="q"/>
            </a:pPr>
            <a:r>
              <a:rPr lang="fr-FR" sz="2400" dirty="0">
                <a:effectLst>
                  <a:outerShdw blurRad="38100" dist="38100" dir="2700000" algn="tl">
                    <a:srgbClr val="000000">
                      <a:alpha val="43137"/>
                    </a:srgbClr>
                  </a:outerShdw>
                </a:effectLst>
              </a:rPr>
              <a:t>Mais ils étaient en réalité dictés par une sagesse et une bonté infinie... </a:t>
            </a:r>
            <a:r>
              <a:rPr lang="fr-FR" sz="2400" dirty="0">
                <a:solidFill>
                  <a:srgbClr val="FF0000"/>
                </a:solidFill>
                <a:effectLst>
                  <a:outerShdw blurRad="38100" dist="38100" dir="2700000" algn="tl">
                    <a:srgbClr val="000000">
                      <a:alpha val="43137"/>
                    </a:srgbClr>
                  </a:outerShdw>
                </a:effectLst>
                <a:highlight>
                  <a:srgbClr val="FFFF00"/>
                </a:highlight>
              </a:rPr>
              <a:t>Les Cananéens s'étaient livrés au paganisme le plus immonde. </a:t>
            </a:r>
            <a:r>
              <a:rPr lang="fr-FR" sz="2400" dirty="0">
                <a:solidFill>
                  <a:srgbClr val="0033CC"/>
                </a:solidFill>
                <a:effectLst>
                  <a:outerShdw blurRad="38100" dist="38100" dir="2700000" algn="tl">
                    <a:srgbClr val="000000">
                      <a:alpha val="43137"/>
                    </a:srgbClr>
                  </a:outerShdw>
                </a:effectLst>
              </a:rPr>
              <a:t>Il était donc nécessaire de purifier ce pays d'un mal qui, autrement, aurait sûrement compromis les plans de la bonté divine.</a:t>
            </a:r>
            <a:endParaRPr lang="fr-CH" sz="2400" dirty="0">
              <a:solidFill>
                <a:srgbClr val="0033CC"/>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F733FE79-5745-3477-F19B-39B7390F8E0B}"/>
              </a:ext>
            </a:extLst>
          </p:cNvPr>
          <p:cNvSpPr txBox="1"/>
          <p:nvPr/>
        </p:nvSpPr>
        <p:spPr>
          <a:xfrm>
            <a:off x="5560446" y="5699244"/>
            <a:ext cx="3556000" cy="461665"/>
          </a:xfrm>
          <a:prstGeom prst="rect">
            <a:avLst/>
          </a:prstGeom>
          <a:noFill/>
          <a:ln w="38100">
            <a:solidFill>
              <a:srgbClr val="0033CC"/>
            </a:solidFill>
          </a:ln>
        </p:spPr>
        <p:txBody>
          <a:bodyPr wrap="square" rtlCol="0">
            <a:spAutoFit/>
          </a:bodyPr>
          <a:lstStyle/>
          <a:p>
            <a:r>
              <a:rPr lang="fr-FR" sz="2400" i="1" dirty="0">
                <a:highlight>
                  <a:srgbClr val="FFFF00"/>
                </a:highlight>
              </a:rPr>
              <a:t>Christ triomphant,</a:t>
            </a:r>
            <a:r>
              <a:rPr lang="fr-FR" sz="2400" dirty="0">
                <a:highlight>
                  <a:srgbClr val="FFFF00"/>
                </a:highlight>
              </a:rPr>
              <a:t> p. 136.</a:t>
            </a:r>
            <a:endParaRPr lang="fr-CH" sz="2400" dirty="0">
              <a:highlight>
                <a:srgbClr val="FFFF00"/>
              </a:highlight>
            </a:endParaRPr>
          </a:p>
        </p:txBody>
      </p:sp>
      <p:pic>
        <p:nvPicPr>
          <p:cNvPr id="3074" name="Picture 2" descr="Les murs de Jéricho - GoodSalt">
            <a:extLst>
              <a:ext uri="{FF2B5EF4-FFF2-40B4-BE49-F238E27FC236}">
                <a16:creationId xmlns:a16="http://schemas.microsoft.com/office/drawing/2014/main" id="{BB8D66AA-8CE4-06B7-E084-80232ABFFB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8765" y="419100"/>
            <a:ext cx="2728135" cy="34702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6" name="Picture 4" descr="The walls of jericho : résultats (593) d'images libres de droits, de photos  de stock et d'illustrations | Shutterstock">
            <a:extLst>
              <a:ext uri="{FF2B5EF4-FFF2-40B4-BE49-F238E27FC236}">
                <a16:creationId xmlns:a16="http://schemas.microsoft.com/office/drawing/2014/main" id="{98219188-8D60-67AE-A28D-F35E053385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924" y="4212282"/>
            <a:ext cx="2856369" cy="222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6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pic>
        <p:nvPicPr>
          <p:cNvPr id="10" name="Picture 9" descr="A purple and green background&#10;&#10;AI-generated content may be incorrect.">
            <a:extLst>
              <a:ext uri="{FF2B5EF4-FFF2-40B4-BE49-F238E27FC236}">
                <a16:creationId xmlns:a16="http://schemas.microsoft.com/office/drawing/2014/main" id="{CF80E84F-DE29-153C-F1D3-0912407AA45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306E77E-824E-E79A-4AD2-BD55A8C8C000}"/>
              </a:ext>
            </a:extLst>
          </p:cNvPr>
          <p:cNvSpPr txBox="1"/>
          <p:nvPr/>
        </p:nvSpPr>
        <p:spPr>
          <a:xfrm>
            <a:off x="2104103" y="-47625"/>
            <a:ext cx="10087896" cy="769441"/>
          </a:xfrm>
          <a:prstGeom prst="rect">
            <a:avLst/>
          </a:prstGeom>
          <a:noFill/>
        </p:spPr>
        <p:txBody>
          <a:bodyPr wrap="square">
            <a:spAutoFit/>
          </a:bodyPr>
          <a:lstStyle/>
          <a:p>
            <a:pPr algn="ctr"/>
            <a:r>
              <a:rPr lang="fr-FR" sz="4400" b="1"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DIEU COMBATTANT POUR NOUS</a:t>
            </a:r>
          </a:p>
        </p:txBody>
      </p:sp>
      <p:sp>
        <p:nvSpPr>
          <p:cNvPr id="5" name="CuadroTexto 4">
            <a:extLst>
              <a:ext uri="{FF2B5EF4-FFF2-40B4-BE49-F238E27FC236}">
                <a16:creationId xmlns:a16="http://schemas.microsoft.com/office/drawing/2014/main" id="{F799DC3E-4BB5-CEBB-A498-297DE81453F4}"/>
              </a:ext>
            </a:extLst>
          </p:cNvPr>
          <p:cNvSpPr txBox="1"/>
          <p:nvPr/>
        </p:nvSpPr>
        <p:spPr>
          <a:xfrm>
            <a:off x="2466513" y="646253"/>
            <a:ext cx="9363075"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1">
                    <a:lumMod val="75000"/>
                  </a:schemeClr>
                </a:solidFill>
                <a:latin typeface="Comic Sans MS" panose="030F0702030302020204" pitchFamily="66" charset="0"/>
              </a:rPr>
              <a:t>« L'Éternel combattra pour vous ; et vous, gardez le silence » (Exode 14.14)</a:t>
            </a:r>
            <a:endParaRPr lang="fr-FR" sz="14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3" y="2072074"/>
            <a:ext cx="3392128" cy="2862322"/>
          </a:xfrm>
          <a:prstGeom prst="rect">
            <a:avLst/>
          </a:prstGeom>
          <a:noFill/>
        </p:spPr>
        <p:txBody>
          <a:bodyPr wrap="square" rtlCol="0">
            <a:spAutoFit/>
          </a:bodyPr>
          <a:lstStyle/>
          <a:p>
            <a:pPr>
              <a:spcBef>
                <a:spcPts val="600"/>
              </a:spcBef>
            </a:pPr>
            <a:r>
              <a:rPr lang="fr-FR" sz="2000" b="1" dirty="0"/>
              <a:t>Le plan original de Dieu était de conquérir Canaan par des moyens surnaturels, sans qu'Israël ait besoin de combattre </a:t>
            </a:r>
            <a:r>
              <a:rPr lang="fr-FR" sz="2000" b="1" dirty="0">
                <a:solidFill>
                  <a:schemeClr val="accent4">
                    <a:lumMod val="50000"/>
                  </a:schemeClr>
                </a:solidFill>
              </a:rPr>
              <a:t>(Exode 23.28)</a:t>
            </a:r>
            <a:r>
              <a:rPr lang="fr-FR" sz="2000" b="1" dirty="0"/>
              <a:t>. Si ce n'avait été l'incrédulité du peuple, c'est ainsi que cela se serait passé.</a:t>
            </a:r>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3289401004"/>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2" y="4934396"/>
            <a:ext cx="3529781" cy="1938992"/>
          </a:xfrm>
          <a:prstGeom prst="rect">
            <a:avLst/>
          </a:prstGeom>
          <a:noFill/>
        </p:spPr>
        <p:txBody>
          <a:bodyPr wrap="square">
            <a:spAutoFit/>
          </a:bodyPr>
          <a:lstStyle/>
          <a:p>
            <a:pPr>
              <a:spcBef>
                <a:spcPts val="600"/>
              </a:spcBef>
            </a:pPr>
            <a:r>
              <a:rPr lang="fr-FR" sz="2000" b="1" dirty="0"/>
              <a:t>La Bible rapporte quelques exemples de ce que Dieu peut faire pour délivrer son peuple, sans qu'ils aient besoin de prendre aucune arme contre leurs ennemis :</a:t>
            </a:r>
          </a:p>
        </p:txBody>
      </p:sp>
    </p:spTree>
    <p:extLst>
      <p:ext uri="{BB962C8B-B14F-4D97-AF65-F5344CB8AC3E}">
        <p14:creationId xmlns:p14="http://schemas.microsoft.com/office/powerpoint/2010/main" val="352023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0"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3D0433A-8C1E-44AF-96CE-D90F56042720}"/>
                                            </p:graphicEl>
                                          </p:spTgt>
                                        </p:tgtEl>
                                      </p:cBhvr>
                                    </p:animEffect>
                                    <p:anim calcmode="lin" valueType="num">
                                      <p:cBhvr>
                                        <p:cTn id="43"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47"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E757CD2-5AC5-4C31-9D32-1EFB8D294F36}"/>
                                            </p:graphicEl>
                                          </p:spTgt>
                                        </p:tgtEl>
                                      </p:cBhvr>
                                    </p:animEffect>
                                    <p:anim calcmode="lin" valueType="num">
                                      <p:cBhvr>
                                        <p:cTn id="50"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56"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757B839D-7B20-456D-B4B6-143DC0100211}"/>
                                            </p:graphicEl>
                                          </p:spTgt>
                                        </p:tgtEl>
                                      </p:cBhvr>
                                    </p:animEffect>
                                    <p:anim calcmode="lin" valueType="num">
                                      <p:cBhvr>
                                        <p:cTn id="59"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63"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CDD1B923-0554-47D2-B5DA-2B4A636516FF}"/>
                                            </p:graphicEl>
                                          </p:spTgt>
                                        </p:tgtEl>
                                      </p:cBhvr>
                                    </p:animEffect>
                                    <p:anim calcmode="lin" valueType="num">
                                      <p:cBhvr>
                                        <p:cTn id="66"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2"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904D2415-2BA8-4F18-9433-3CE93F7B6EAA}"/>
                                            </p:graphicEl>
                                          </p:spTgt>
                                        </p:tgtEl>
                                      </p:cBhvr>
                                    </p:animEffect>
                                    <p:anim calcmode="lin" valueType="num">
                                      <p:cBhvr>
                                        <p:cTn id="75"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79"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4525255B-8D77-4012-BE5E-E4EB429C9CB4}"/>
                                            </p:graphicEl>
                                          </p:spTgt>
                                        </p:tgtEl>
                                      </p:cBhvr>
                                    </p:animEffect>
                                    <p:anim calcmode="lin" valueType="num">
                                      <p:cBhvr>
                                        <p:cTn id="82"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88"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5C4AF684-2DF3-4B8B-966D-28B11D58D499}"/>
                                            </p:graphicEl>
                                          </p:spTgt>
                                        </p:tgtEl>
                                      </p:cBhvr>
                                    </p:animEffect>
                                    <p:anim calcmode="lin" valueType="num">
                                      <p:cBhvr>
                                        <p:cTn id="91"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95"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9FE05CCC-A7F8-4C62-8BFB-B92E514CF5B4}"/>
                                            </p:graphicEl>
                                          </p:spTgt>
                                        </p:tgtEl>
                                      </p:cBhvr>
                                    </p:animEffect>
                                    <p:anim calcmode="lin" valueType="num">
                                      <p:cBhvr>
                                        <p:cTn id="98"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04"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4CBDC65A-48E1-48B3-9145-1F0726CA8B43}"/>
                                            </p:graphicEl>
                                          </p:spTgt>
                                        </p:tgtEl>
                                      </p:cBhvr>
                                    </p:animEffect>
                                    <p:anim calcmode="lin" valueType="num">
                                      <p:cBhvr>
                                        <p:cTn id="107"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1"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888CD5AF-F0C3-4E6E-AB9C-7E49EE3ED2D0}"/>
                                            </p:graphicEl>
                                          </p:spTgt>
                                        </p:tgtEl>
                                      </p:cBhvr>
                                    </p:animEffect>
                                    <p:anim calcmode="lin" valueType="num">
                                      <p:cBhvr>
                                        <p:cTn id="114"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0"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A9C59B1-EF7A-4EE3-990B-90F62DBD97A6}"/>
                                            </p:graphicEl>
                                          </p:spTgt>
                                        </p:tgtEl>
                                      </p:cBhvr>
                                    </p:animEffect>
                                    <p:anim calcmode="lin" valueType="num">
                                      <p:cBhvr>
                                        <p:cTn id="123"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27"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A76C2F7A-02A4-4F61-B3CF-7C2E22359C45}"/>
                                            </p:graphicEl>
                                          </p:spTgt>
                                        </p:tgtEl>
                                      </p:cBhvr>
                                    </p:animEffect>
                                    <p:anim calcmode="lin" valueType="num">
                                      <p:cBhvr>
                                        <p:cTn id="130"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36"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4">
                                            <p:graphicEl>
                                              <a:dgm id="{4F6CC5CB-B937-457C-8DFC-B65159823B9E}"/>
                                            </p:graphicEl>
                                          </p:spTgt>
                                        </p:tgtEl>
                                      </p:cBhvr>
                                    </p:animEffect>
                                    <p:anim calcmode="lin" valueType="num">
                                      <p:cBhvr>
                                        <p:cTn id="139"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43"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C8F6436D-D0B0-426F-8EAB-9F96A44736FE}"/>
                                            </p:graphicEl>
                                          </p:spTgt>
                                        </p:tgtEl>
                                      </p:cBhvr>
                                    </p:animEffect>
                                    <p:anim calcmode="lin" valueType="num">
                                      <p:cBhvr>
                                        <p:cTn id="146"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2"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4">
                                            <p:graphicEl>
                                              <a:dgm id="{F95BCE85-5770-4976-8131-85D8FBC85E8A}"/>
                                            </p:graphicEl>
                                          </p:spTgt>
                                        </p:tgtEl>
                                      </p:cBhvr>
                                    </p:animEffect>
                                    <p:anim calcmode="lin" valueType="num">
                                      <p:cBhvr>
                                        <p:cTn id="155"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59"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9BB03BA7-5AA5-494E-BEBE-CF14B064CDCD}"/>
                                            </p:graphicEl>
                                          </p:spTgt>
                                        </p:tgtEl>
                                      </p:cBhvr>
                                    </p:animEffect>
                                    <p:anim calcmode="lin" valueType="num">
                                      <p:cBhvr>
                                        <p:cTn id="162"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DB24315-4657-A32F-9968-B506215624A9}"/>
              </a:ext>
            </a:extLst>
          </p:cNvPr>
          <p:cNvSpPr txBox="1"/>
          <p:nvPr/>
        </p:nvSpPr>
        <p:spPr>
          <a:xfrm>
            <a:off x="3302000" y="139700"/>
            <a:ext cx="8712200" cy="6740307"/>
          </a:xfrm>
          <a:prstGeom prst="rect">
            <a:avLst/>
          </a:prstGeom>
          <a:noFill/>
        </p:spPr>
        <p:txBody>
          <a:bodyPr wrap="square" rtlCol="0">
            <a:spAutoFit/>
          </a:bodyPr>
          <a:lstStyle/>
          <a:p>
            <a:pPr>
              <a:buClr>
                <a:srgbClr val="FF0000"/>
              </a:buClr>
            </a:pPr>
            <a:r>
              <a:rPr lang="fr-FR" sz="2400" b="1" dirty="0">
                <a:solidFill>
                  <a:srgbClr val="0033CC"/>
                </a:solidFill>
              </a:rPr>
              <a:t>			Le Seigneur est un guerrier</a:t>
            </a:r>
            <a:endParaRPr lang="fr-CH" sz="2400" dirty="0">
              <a:solidFill>
                <a:srgbClr val="0033CC"/>
              </a:solidFill>
            </a:endParaRPr>
          </a:p>
          <a:p>
            <a:pPr marL="285750" indent="-285750" algn="ctr">
              <a:buClr>
                <a:srgbClr val="FF0000"/>
              </a:buClr>
              <a:buFont typeface="Wingdings" panose="05000000000000000000" pitchFamily="2" charset="2"/>
              <a:buChar char="q"/>
            </a:pPr>
            <a:r>
              <a:rPr lang="fr-FR" dirty="0"/>
              <a:t>	</a:t>
            </a:r>
            <a:r>
              <a:rPr lang="fr-FR" sz="2400" dirty="0">
                <a:effectLst>
                  <a:outerShdw blurRad="38100" dist="38100" dir="2700000" algn="tl">
                    <a:srgbClr val="000000">
                      <a:alpha val="43137"/>
                    </a:srgbClr>
                  </a:outerShdw>
                </a:effectLst>
              </a:rPr>
              <a:t>Le cortège des Hébreux marchait en ordre parfait. </a:t>
            </a:r>
            <a:r>
              <a:rPr lang="fr-FR" sz="2400" dirty="0">
                <a:solidFill>
                  <a:schemeClr val="bg2">
                    <a:lumMod val="50000"/>
                  </a:schemeClr>
                </a:solidFill>
                <a:effectLst>
                  <a:outerShdw blurRad="38100" dist="38100" dir="2700000" algn="tl">
                    <a:srgbClr val="000000">
                      <a:alpha val="43137"/>
                    </a:srgbClr>
                  </a:outerShdw>
                </a:effectLst>
              </a:rPr>
              <a:t>En tête il y avait un groupe d'hommes d'élite en tenue de combat ; pour le moment, ces hommes ne devaient pas faire usage de leurs armes, mais ils devaient croire et obéir aux instructions qui leur avaient été données. </a:t>
            </a:r>
            <a:br>
              <a:rPr lang="fr-FR" sz="2400" dirty="0">
                <a:solidFill>
                  <a:schemeClr val="bg2">
                    <a:lumMod val="50000"/>
                  </a:schemeClr>
                </a:solidFill>
                <a:effectLst>
                  <a:outerShdw blurRad="38100" dist="38100" dir="2700000" algn="tl">
                    <a:srgbClr val="000000">
                      <a:alpha val="43137"/>
                    </a:srgbClr>
                  </a:outerShdw>
                </a:effectLst>
              </a:rPr>
            </a:br>
            <a:r>
              <a:rPr lang="fr-FR" sz="2400" dirty="0">
                <a:solidFill>
                  <a:srgbClr val="0033CC"/>
                </a:solidFill>
                <a:effectLst>
                  <a:outerShdw blurRad="38100" dist="38100" dir="2700000" algn="tl">
                    <a:srgbClr val="000000">
                      <a:alpha val="43137"/>
                    </a:srgbClr>
                  </a:outerShdw>
                </a:effectLst>
              </a:rPr>
              <a:t>Derrière eux venaient sept prêtres munis de trompettes. </a:t>
            </a:r>
            <a:br>
              <a:rPr lang="fr-FR" sz="2400" dirty="0">
                <a:solidFill>
                  <a:srgbClr val="0033CC"/>
                </a:solidFill>
                <a:effectLst>
                  <a:outerShdw blurRad="38100" dist="38100" dir="2700000" algn="tl">
                    <a:srgbClr val="000000">
                      <a:alpha val="43137"/>
                    </a:srgbClr>
                  </a:outerShdw>
                </a:effectLst>
              </a:rPr>
            </a:br>
            <a:r>
              <a:rPr lang="fr-FR" sz="2400" dirty="0">
                <a:solidFill>
                  <a:srgbClr val="9933FF"/>
                </a:solidFill>
                <a:effectLst>
                  <a:outerShdw blurRad="38100" dist="38100" dir="2700000" algn="tl">
                    <a:srgbClr val="000000">
                      <a:alpha val="43137"/>
                    </a:srgbClr>
                  </a:outerShdw>
                </a:effectLst>
              </a:rPr>
              <a:t>Ensuite, on pouvait voir le coffre de Dieu, étincelant d'or et auréolé de gloire, porté par des prêtres revêtus de riches vêtements, emblèmes de leur </a:t>
            </a:r>
            <a:r>
              <a:rPr lang="fr-FR" sz="2400" dirty="0">
                <a:solidFill>
                  <a:schemeClr val="bg2">
                    <a:lumMod val="50000"/>
                  </a:schemeClr>
                </a:solidFill>
                <a:effectLst>
                  <a:outerShdw blurRad="38100" dist="38100" dir="2700000" algn="tl">
                    <a:srgbClr val="000000">
                      <a:alpha val="43137"/>
                    </a:srgbClr>
                  </a:outerShdw>
                </a:effectLst>
              </a:rPr>
              <a:t>ministère sacré. </a:t>
            </a:r>
          </a:p>
          <a:p>
            <a:pPr marL="285750" indent="-285750" algn="ctr">
              <a:buClr>
                <a:srgbClr val="FF0000"/>
              </a:buClr>
              <a:buFont typeface="Wingdings" panose="05000000000000000000" pitchFamily="2" charset="2"/>
              <a:buChar char="q"/>
            </a:pPr>
            <a:endParaRPr lang="fr-FR" sz="2400" dirty="0">
              <a:solidFill>
                <a:schemeClr val="bg2">
                  <a:lumMod val="50000"/>
                </a:schemeClr>
              </a:solidFill>
              <a:effectLst>
                <a:outerShdw blurRad="38100" dist="38100" dir="2700000" algn="tl">
                  <a:srgbClr val="000000">
                    <a:alpha val="43137"/>
                  </a:srgbClr>
                </a:outerShdw>
              </a:effectLst>
            </a:endParaRPr>
          </a:p>
          <a:p>
            <a:pPr marL="342900" indent="-342900" algn="ctr">
              <a:buClr>
                <a:srgbClr val="FF0000"/>
              </a:buClr>
              <a:buFont typeface="Wingdings" panose="05000000000000000000" pitchFamily="2" charset="2"/>
              <a:buChar char="q"/>
            </a:pPr>
            <a:r>
              <a:rPr lang="fr-FR" sz="2400" dirty="0">
                <a:solidFill>
                  <a:srgbClr val="0033CC"/>
                </a:solidFill>
                <a:effectLst>
                  <a:outerShdw blurRad="38100" dist="38100" dir="2700000" algn="tl">
                    <a:srgbClr val="000000">
                      <a:alpha val="43137"/>
                    </a:srgbClr>
                  </a:outerShdw>
                </a:effectLst>
              </a:rPr>
              <a:t>Enfin, clôturant le cortège, l'imposante armée d'Israël </a:t>
            </a:r>
            <a:br>
              <a:rPr lang="fr-FR" sz="2400" dirty="0">
                <a:solidFill>
                  <a:srgbClr val="0033CC"/>
                </a:solidFill>
                <a:effectLst>
                  <a:outerShdw blurRad="38100" dist="38100" dir="2700000" algn="tl">
                    <a:srgbClr val="000000">
                      <a:alpha val="43137"/>
                    </a:srgbClr>
                  </a:outerShdw>
                </a:effectLst>
              </a:rPr>
            </a:br>
            <a:r>
              <a:rPr lang="fr-FR" sz="2400" dirty="0">
                <a:solidFill>
                  <a:srgbClr val="0033CC"/>
                </a:solidFill>
                <a:effectLst>
                  <a:outerShdw blurRad="38100" dist="38100" dir="2700000" algn="tl">
                    <a:srgbClr val="000000">
                      <a:alpha val="43137"/>
                    </a:srgbClr>
                  </a:outerShdw>
                </a:effectLst>
              </a:rPr>
              <a:t>avançait en rangs, chaque tribu sous sa bannière respective.</a:t>
            </a:r>
            <a:br>
              <a:rPr lang="fr-FR" sz="2400" dirty="0">
                <a:solidFill>
                  <a:srgbClr val="0033CC"/>
                </a:solidFill>
                <a:effectLst>
                  <a:outerShdw blurRad="38100" dist="38100" dir="2700000" algn="tl">
                    <a:srgbClr val="000000">
                      <a:alpha val="43137"/>
                    </a:srgbClr>
                  </a:outerShdw>
                </a:effectLst>
              </a:rPr>
            </a:br>
            <a:r>
              <a:rPr lang="fr-FR" sz="2400" dirty="0">
                <a:effectLst>
                  <a:outerShdw blurRad="38100" dist="38100" dir="2700000" algn="tl">
                    <a:srgbClr val="000000">
                      <a:alpha val="43137"/>
                    </a:srgbClr>
                  </a:outerShdw>
                </a:effectLst>
              </a:rPr>
              <a:t> </a:t>
            </a:r>
            <a:r>
              <a:rPr lang="fr-FR" sz="2400" dirty="0">
                <a:solidFill>
                  <a:srgbClr val="FF0000"/>
                </a:solidFill>
                <a:effectLst>
                  <a:outerShdw blurRad="38100" dist="38100" dir="2700000" algn="tl">
                    <a:srgbClr val="000000">
                      <a:alpha val="43137"/>
                    </a:srgbClr>
                  </a:outerShdw>
                </a:effectLst>
              </a:rPr>
              <a:t>C'est ainsi que tous faisaient le tour de la ville, avec le coffre de Dieu. </a:t>
            </a:r>
            <a:r>
              <a:rPr lang="fr-FR" sz="2400" dirty="0">
                <a:solidFill>
                  <a:srgbClr val="9933FF"/>
                </a:solidFill>
                <a:effectLst>
                  <a:outerShdw blurRad="38100" dist="38100" dir="2700000" algn="tl">
                    <a:srgbClr val="000000">
                      <a:alpha val="43137"/>
                    </a:srgbClr>
                  </a:outerShdw>
                </a:effectLst>
              </a:rPr>
              <a:t>On n'entendait aucun bruit, si ce n'est celui des pas de la multitude et le son grave des trompettes répercuté par les collines et qui retentissait dans les rues de Jéricho.</a:t>
            </a:r>
            <a:endParaRPr lang="fr-CH" sz="2400" dirty="0">
              <a:solidFill>
                <a:srgbClr val="9933FF"/>
              </a:solidFill>
              <a:effectLst>
                <a:outerShdw blurRad="38100" dist="38100" dir="2700000" algn="tl">
                  <a:srgbClr val="000000">
                    <a:alpha val="43137"/>
                  </a:srgbClr>
                </a:outerShdw>
              </a:effectLst>
            </a:endParaRPr>
          </a:p>
          <a:p>
            <a:pPr marL="342900" indent="-342900" algn="just">
              <a:buClr>
                <a:srgbClr val="FF0000"/>
              </a:buClr>
              <a:buFont typeface="Wingdings" panose="05000000000000000000" pitchFamily="2" charset="2"/>
              <a:buChar char="Ø"/>
            </a:pPr>
            <a:endParaRPr lang="fr-CH" sz="2400" dirty="0">
              <a:solidFill>
                <a:srgbClr val="9933FF"/>
              </a:solidFill>
              <a:effectLst>
                <a:outerShdw blurRad="38100" dist="38100" dir="2700000" algn="tl">
                  <a:srgbClr val="000000">
                    <a:alpha val="43137"/>
                  </a:srgbClr>
                </a:outerShdw>
              </a:effectLst>
            </a:endParaRPr>
          </a:p>
        </p:txBody>
      </p:sp>
      <p:pic>
        <p:nvPicPr>
          <p:cNvPr id="4098" name="Picture 2" descr="Destruction des murs de Jéricho, Allemagne, 20e siècle, 1er quart | Musée  d'art et d'histoire du Judaïsme">
            <a:extLst>
              <a:ext uri="{FF2B5EF4-FFF2-40B4-BE49-F238E27FC236}">
                <a16:creationId xmlns:a16="http://schemas.microsoft.com/office/drawing/2014/main" id="{EC9D2D25-8F78-4DCC-1E4E-2A4D2250CD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00" y="4140200"/>
            <a:ext cx="3537331"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Aimer à faire trembler les murs de Jéricho">
            <a:extLst>
              <a:ext uri="{FF2B5EF4-FFF2-40B4-BE49-F238E27FC236}">
                <a16:creationId xmlns:a16="http://schemas.microsoft.com/office/drawing/2014/main" id="{4AE68F63-196F-A6AA-23A0-DD5CD28FC8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800" y="596900"/>
            <a:ext cx="3536536" cy="2374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7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A1D928-0B2A-A951-A7DE-7E72D6799DC1}"/>
              </a:ext>
            </a:extLst>
          </p:cNvPr>
          <p:cNvSpPr txBox="1"/>
          <p:nvPr/>
        </p:nvSpPr>
        <p:spPr>
          <a:xfrm>
            <a:off x="3314700" y="254000"/>
            <a:ext cx="8445500" cy="2215991"/>
          </a:xfrm>
          <a:prstGeom prst="rect">
            <a:avLst/>
          </a:prstGeom>
          <a:noFill/>
        </p:spPr>
        <p:txBody>
          <a:bodyPr wrap="square" rtlCol="0">
            <a:spAutoFit/>
          </a:bodyPr>
          <a:lstStyle/>
          <a:p>
            <a:pPr algn="just"/>
            <a:r>
              <a:rPr lang="fr-FR" sz="2800" dirty="0"/>
              <a:t>«</a:t>
            </a:r>
            <a:r>
              <a:rPr lang="fr-FR" sz="2200" dirty="0"/>
              <a:t> Les descendants d’Adam </a:t>
            </a:r>
            <a:r>
              <a:rPr lang="fr-FR" sz="2200" dirty="0">
                <a:highlight>
                  <a:srgbClr val="FFFF00"/>
                </a:highlight>
              </a:rPr>
              <a:t>transmirent de père en fils, d’une génération à l’autre, la connaissance de la loi de Dieu</a:t>
            </a:r>
            <a:r>
              <a:rPr lang="fr-FR" sz="2200" dirty="0"/>
              <a:t>. </a:t>
            </a:r>
            <a:r>
              <a:rPr lang="fr-FR" sz="2200" dirty="0">
                <a:solidFill>
                  <a:srgbClr val="0033CC"/>
                </a:solidFill>
              </a:rPr>
              <a:t>Ceux qui acceptèrent le moyen de salut si gracieusement offert aux hommes, et qui suivirent la voie de l’obéissance furent si peu nombreux, et le monde fut bientôt si corrompu, que, pour le purifier, le déluge devint une nécessité. </a:t>
            </a:r>
            <a:endParaRPr lang="fr-CH" sz="2200" dirty="0">
              <a:solidFill>
                <a:srgbClr val="0033CC"/>
              </a:solidFill>
            </a:endParaRPr>
          </a:p>
        </p:txBody>
      </p:sp>
      <p:sp>
        <p:nvSpPr>
          <p:cNvPr id="3" name="ZoneTexte 2">
            <a:extLst>
              <a:ext uri="{FF2B5EF4-FFF2-40B4-BE49-F238E27FC236}">
                <a16:creationId xmlns:a16="http://schemas.microsoft.com/office/drawing/2014/main" id="{2F443E5B-FF87-0467-0240-7050A1E3797F}"/>
              </a:ext>
            </a:extLst>
          </p:cNvPr>
          <p:cNvSpPr txBox="1"/>
          <p:nvPr/>
        </p:nvSpPr>
        <p:spPr>
          <a:xfrm>
            <a:off x="3492500" y="2578100"/>
            <a:ext cx="8064500" cy="2123658"/>
          </a:xfrm>
          <a:prstGeom prst="rect">
            <a:avLst/>
          </a:prstGeom>
          <a:noFill/>
        </p:spPr>
        <p:txBody>
          <a:bodyPr wrap="square" rtlCol="0">
            <a:spAutoFit/>
          </a:bodyPr>
          <a:lstStyle/>
          <a:p>
            <a:pPr algn="just">
              <a:buNone/>
            </a:pPr>
            <a:r>
              <a:rPr lang="fr-FR" sz="2200" dirty="0">
                <a:highlight>
                  <a:srgbClr val="FFFF00"/>
                </a:highlight>
              </a:rPr>
              <a:t>La loi, conservée par Noé et sa famille, fut communiquée par eux à leurs descendants.</a:t>
            </a:r>
            <a:r>
              <a:rPr lang="fr-FR" sz="2200" dirty="0"/>
              <a:t> </a:t>
            </a:r>
            <a:r>
              <a:rPr lang="fr-FR" sz="2200" dirty="0">
                <a:solidFill>
                  <a:srgbClr val="0033CC"/>
                </a:solidFill>
              </a:rPr>
              <a:t>Plus tard, les hommes s’étant de nouveau égarés dans le mal, Dieu choisit Abraham dont il déclara : </a:t>
            </a:r>
            <a:r>
              <a:rPr lang="fr-FR" sz="2200" dirty="0">
                <a:solidFill>
                  <a:schemeClr val="accent3"/>
                </a:solidFill>
                <a:effectLst>
                  <a:outerShdw blurRad="38100" dist="38100" dir="2700000" algn="tl">
                    <a:srgbClr val="000000">
                      <a:alpha val="43137"/>
                    </a:srgbClr>
                  </a:outerShdw>
                </a:effectLst>
              </a:rPr>
              <a:t>« Abraham a obéi à ma voix et a observé ce que je lui avais ordonné, mes commandements, mes préceptes et mes lois » </a:t>
            </a:r>
            <a:r>
              <a:rPr lang="fr-FR" sz="2200" dirty="0">
                <a:solidFill>
                  <a:schemeClr val="accent2">
                    <a:lumMod val="50000"/>
                  </a:schemeClr>
                </a:solidFill>
                <a:effectLst>
                  <a:outerShdw blurRad="38100" dist="38100" dir="2700000" algn="tl">
                    <a:srgbClr val="000000">
                      <a:alpha val="43137"/>
                    </a:srgbClr>
                  </a:outerShdw>
                </a:effectLst>
              </a:rPr>
              <a:t>(Genèse 26.5). (</a:t>
            </a:r>
            <a:r>
              <a:rPr lang="fr-FR" sz="2200" i="1" dirty="0"/>
              <a:t>Patriarches et Prophètes </a:t>
            </a:r>
            <a:r>
              <a:rPr lang="fr-FR" sz="2200" dirty="0"/>
              <a:t>.339.2.) </a:t>
            </a:r>
            <a:endParaRPr lang="fr-CH" dirty="0"/>
          </a:p>
        </p:txBody>
      </p:sp>
      <p:sp>
        <p:nvSpPr>
          <p:cNvPr id="4" name="ZoneTexte 3">
            <a:extLst>
              <a:ext uri="{FF2B5EF4-FFF2-40B4-BE49-F238E27FC236}">
                <a16:creationId xmlns:a16="http://schemas.microsoft.com/office/drawing/2014/main" id="{97C9A8B4-8332-FE06-6932-C6282A55811F}"/>
              </a:ext>
            </a:extLst>
          </p:cNvPr>
          <p:cNvSpPr txBox="1"/>
          <p:nvPr/>
        </p:nvSpPr>
        <p:spPr>
          <a:xfrm>
            <a:off x="558800" y="4813300"/>
            <a:ext cx="10998200" cy="1877437"/>
          </a:xfrm>
          <a:prstGeom prst="rect">
            <a:avLst/>
          </a:prstGeom>
          <a:noFill/>
        </p:spPr>
        <p:txBody>
          <a:bodyPr wrap="square" rtlCol="0">
            <a:spAutoFit/>
          </a:bodyPr>
          <a:lstStyle/>
          <a:p>
            <a:r>
              <a:rPr lang="fr-FR" sz="2200" dirty="0">
                <a:solidFill>
                  <a:srgbClr val="0033CC"/>
                </a:solidFill>
              </a:rPr>
              <a:t>Rappelant la loi proclamée au Sinaï, Néhémie déclare : </a:t>
            </a:r>
            <a:r>
              <a:rPr lang="fr-FR" sz="2200" dirty="0">
                <a:highlight>
                  <a:srgbClr val="FFFF00"/>
                </a:highlight>
              </a:rPr>
              <a:t>« Tu descendis sur la montagne du Sinaï ; tu leur parlas du haut des cieux, et tu leur donnas des lois justes, des enseignements vrais, des préceptes et des commandements excellents » </a:t>
            </a:r>
            <a:r>
              <a:rPr lang="fr-FR" sz="2200" dirty="0">
                <a:solidFill>
                  <a:schemeClr val="accent2">
                    <a:lumMod val="50000"/>
                  </a:schemeClr>
                </a:solidFill>
                <a:effectLst>
                  <a:outerShdw blurRad="38100" dist="38100" dir="2700000" algn="tl">
                    <a:srgbClr val="000000">
                      <a:alpha val="43137"/>
                    </a:srgbClr>
                  </a:outerShdw>
                </a:effectLst>
              </a:rPr>
              <a:t>(Néhémie 9.13</a:t>
            </a:r>
            <a:r>
              <a:rPr lang="fr-FR" sz="2200" dirty="0">
                <a:solidFill>
                  <a:schemeClr val="accent2">
                    <a:lumMod val="50000"/>
                  </a:schemeClr>
                </a:solidFill>
              </a:rPr>
              <a:t>). </a:t>
            </a:r>
            <a:r>
              <a:rPr lang="fr-FR" sz="2200" dirty="0">
                <a:solidFill>
                  <a:schemeClr val="accent3"/>
                </a:solidFill>
                <a:effectLst>
                  <a:outerShdw blurRad="38100" dist="38100" dir="2700000" algn="tl">
                    <a:srgbClr val="000000">
                      <a:alpha val="43137"/>
                    </a:srgbClr>
                  </a:outerShdw>
                </a:effectLst>
              </a:rPr>
              <a:t>... l’apôtre Paul affirme que la loi est </a:t>
            </a:r>
            <a:r>
              <a:rPr lang="fr-FR" sz="2200" dirty="0">
                <a:solidFill>
                  <a:srgbClr val="0066FF"/>
                </a:solidFill>
              </a:rPr>
              <a:t>«</a:t>
            </a:r>
            <a:r>
              <a:rPr lang="fr-FR" sz="2200" dirty="0">
                <a:solidFill>
                  <a:srgbClr val="0066FF"/>
                </a:solidFill>
                <a:effectLst>
                  <a:outerShdw blurRad="38100" dist="38100" dir="2700000" algn="tl">
                    <a:srgbClr val="000000">
                      <a:alpha val="43137"/>
                    </a:srgbClr>
                  </a:outerShdw>
                </a:effectLst>
                <a:highlight>
                  <a:srgbClr val="FFFF00"/>
                </a:highlight>
              </a:rPr>
              <a:t> </a:t>
            </a:r>
            <a:r>
              <a:rPr lang="fr-FR" sz="2200" dirty="0">
                <a:effectLst>
                  <a:outerShdw blurRad="38100" dist="38100" dir="2700000" algn="tl">
                    <a:srgbClr val="000000">
                      <a:alpha val="43137"/>
                    </a:srgbClr>
                  </a:outerShdw>
                </a:effectLst>
                <a:highlight>
                  <a:srgbClr val="FFFF00"/>
                </a:highlight>
              </a:rPr>
              <a:t>sainte, et le commandement saint, juste et bon »</a:t>
            </a:r>
            <a:r>
              <a:rPr lang="fr-FR" sz="2200" dirty="0"/>
              <a:t> </a:t>
            </a:r>
            <a:r>
              <a:rPr kumimoji="0" lang="fr-FR" sz="2200" b="0" i="0" u="none" strike="noStrike" kern="1200" cap="none" spc="0" normalizeH="0" baseline="0" noProof="0" dirty="0">
                <a:ln>
                  <a:noFill/>
                </a:ln>
                <a:solidFill>
                  <a:srgbClr val="663300"/>
                </a:solidFill>
                <a:effectLst/>
                <a:uLnTx/>
                <a:uFillTx/>
                <a:latin typeface="Aptos" panose="02110004020202020204"/>
                <a:ea typeface="+mn-ea"/>
                <a:cs typeface="+mn-cs"/>
              </a:rPr>
              <a:t>(Genèse 26.5). (</a:t>
            </a:r>
            <a:r>
              <a:rPr kumimoji="0" lang="fr-FR" sz="2200" b="0" i="1" u="none" strike="noStrike" kern="1200" cap="none" spc="0" normalizeH="0" baseline="0" noProof="0" dirty="0">
                <a:ln>
                  <a:noFill/>
                </a:ln>
                <a:solidFill>
                  <a:srgbClr val="663300"/>
                </a:solidFill>
                <a:effectLst/>
                <a:uLnTx/>
                <a:uFillTx/>
                <a:latin typeface="Aptos" panose="02110004020202020204"/>
                <a:ea typeface="+mn-ea"/>
                <a:cs typeface="+mn-cs"/>
              </a:rPr>
              <a:t>Patriarches et Prophètes </a:t>
            </a:r>
            <a:r>
              <a:rPr kumimoji="0" lang="fr-FR" sz="2200" b="0" i="0" u="none" strike="noStrike" kern="1200" cap="none" spc="0" normalizeH="0" baseline="0" noProof="0" dirty="0">
                <a:ln>
                  <a:noFill/>
                </a:ln>
                <a:solidFill>
                  <a:srgbClr val="663300"/>
                </a:solidFill>
                <a:effectLst/>
                <a:uLnTx/>
                <a:uFillTx/>
                <a:latin typeface="Aptos" panose="02110004020202020204"/>
                <a:ea typeface="+mn-ea"/>
                <a:cs typeface="+mn-cs"/>
              </a:rPr>
              <a:t>.339.2.) </a:t>
            </a:r>
            <a:r>
              <a:rPr kumimoji="0" lang="fr-FR" sz="2800" b="0" i="0" u="none" strike="noStrike" kern="1200" cap="none" spc="0" normalizeH="0" baseline="0" noProof="0" dirty="0">
                <a:ln>
                  <a:noFill/>
                </a:ln>
                <a:solidFill>
                  <a:srgbClr val="663300"/>
                </a:solidFill>
                <a:effectLst/>
                <a:uLnTx/>
                <a:uFillTx/>
                <a:latin typeface="Aptos" panose="02110004020202020204"/>
                <a:ea typeface="+mn-ea"/>
                <a:cs typeface="+mn-cs"/>
              </a:rPr>
              <a:t>»</a:t>
            </a:r>
            <a:endParaRPr lang="fr-CH" sz="2800" dirty="0">
              <a:solidFill>
                <a:srgbClr val="663300"/>
              </a:solidFill>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425CDDDC-A0C9-15AB-A35C-3E0846334DE1}"/>
              </a:ext>
            </a:extLst>
          </p:cNvPr>
          <p:cNvPicPr>
            <a:picLocks noChangeAspect="1" noChangeArrowheads="1"/>
          </p:cNvPicPr>
          <p:nvPr/>
        </p:nvPicPr>
        <p:blipFill>
          <a:blip r:embed="rId3" cstate="email">
            <a:clrChange>
              <a:clrFrom>
                <a:srgbClr val="EEEEEB"/>
              </a:clrFrom>
              <a:clrTo>
                <a:srgbClr val="EEEEEB">
                  <a:alpha val="0"/>
                </a:srgbClr>
              </a:clrTo>
            </a:clrChange>
            <a:extLst>
              <a:ext uri="{28A0092B-C50C-407E-A947-70E740481C1C}">
                <a14:useLocalDpi xmlns:a14="http://schemas.microsoft.com/office/drawing/2010/main"/>
              </a:ext>
            </a:extLst>
          </a:blip>
          <a:srcRect/>
          <a:stretch>
            <a:fillRect/>
          </a:stretch>
        </p:blipFill>
        <p:spPr bwMode="auto">
          <a:xfrm>
            <a:off x="165718" y="838200"/>
            <a:ext cx="3183114" cy="316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1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orange swirly background&#10;&#10;AI-generated content may be incorrect.">
            <a:extLst>
              <a:ext uri="{FF2B5EF4-FFF2-40B4-BE49-F238E27FC236}">
                <a16:creationId xmlns:a16="http://schemas.microsoft.com/office/drawing/2014/main" id="{33281D4C-963A-3317-6E7A-0D4D7DAEEE4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fr-FR"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NOUS COMBATTONS POUR DIEU</a:t>
            </a: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923330"/>
          </a:xfrm>
          <a:prstGeom prst="rect">
            <a:avLst/>
          </a:prstGeom>
          <a:noFill/>
        </p:spPr>
        <p:txBody>
          <a:bodyPr wrap="square">
            <a:spAutoFit/>
          </a:bodyPr>
          <a:lstStyle/>
          <a:p>
            <a:pPr algn="ctr"/>
            <a:r>
              <a:rPr lang="fr-FR" b="1" dirty="0">
                <a:solidFill>
                  <a:srgbClr val="FFFF00"/>
                </a:solidFill>
                <a:effectLst>
                  <a:outerShdw blurRad="38100" dist="38100" dir="2700000" algn="tl">
                    <a:srgbClr val="000000">
                      <a:alpha val="43137"/>
                    </a:srgbClr>
                  </a:outerShdw>
                </a:effectLst>
                <a:latin typeface="Comic Sans MS" panose="030F0702030302020204" pitchFamily="66" charset="0"/>
              </a:rPr>
              <a:t>« Ils dévouèrent par interdit, au fil de l'épée, tout ce qui était dans la ville, hommes et femmes, enfants et vieillards, jusqu'aux bœufs, aux brebis et aux ânes » </a:t>
            </a:r>
            <a:r>
              <a:rPr lang="fr-FR"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(Josué 6.21)</a:t>
            </a:r>
          </a:p>
        </p:txBody>
      </p:sp>
      <p:sp>
        <p:nvSpPr>
          <p:cNvPr id="6" name="CuadroTexto 5">
            <a:extLst>
              <a:ext uri="{FF2B5EF4-FFF2-40B4-BE49-F238E27FC236}">
                <a16:creationId xmlns:a16="http://schemas.microsoft.com/office/drawing/2014/main" id="{03098606-346F-C6D4-50E5-06FCE59642AC}"/>
              </a:ext>
            </a:extLst>
          </p:cNvPr>
          <p:cNvSpPr txBox="1"/>
          <p:nvPr/>
        </p:nvSpPr>
        <p:spPr>
          <a:xfrm>
            <a:off x="266700" y="1369758"/>
            <a:ext cx="6276976" cy="1323439"/>
          </a:xfrm>
          <a:prstGeom prst="rect">
            <a:avLst/>
          </a:prstGeom>
          <a:noFill/>
        </p:spPr>
        <p:txBody>
          <a:bodyPr wrap="square" rtlCol="0">
            <a:spAutoFit/>
          </a:bodyPr>
          <a:lstStyle/>
          <a:p>
            <a:pPr>
              <a:spcBef>
                <a:spcPts val="600"/>
              </a:spcBef>
            </a:pPr>
            <a:r>
              <a:rPr lang="fr-FR" sz="2000" b="1" dirty="0">
                <a:solidFill>
                  <a:schemeClr val="bg1"/>
                </a:solidFill>
                <a:effectLst>
                  <a:glow rad="127000">
                    <a:srgbClr val="9A2800"/>
                  </a:glow>
                  <a:outerShdw blurRad="38100" dist="38100" dir="2700000" algn="tl">
                    <a:srgbClr val="000000">
                      <a:alpha val="43137"/>
                    </a:srgbClr>
                  </a:outerShdw>
                </a:effectLst>
              </a:rPr>
              <a:t>Tout comme ce fut le cas avec les antédiluviens, ou avec Sodome et Gomorrhe, les Cananéens avaient franchi les limites de la grâce et s'étaient enrôlés avec Satan </a:t>
            </a:r>
            <a:r>
              <a:rPr lang="fr-FR" sz="2000" b="1" dirty="0">
                <a:solidFill>
                  <a:srgbClr val="FFFF00"/>
                </a:solidFill>
                <a:effectLst>
                  <a:glow rad="127000">
                    <a:srgbClr val="9A2800"/>
                  </a:glow>
                  <a:outerShdw blurRad="38100" dist="38100" dir="2700000" algn="tl">
                    <a:srgbClr val="000000">
                      <a:alpha val="43137"/>
                    </a:srgbClr>
                  </a:outerShdw>
                </a:effectLst>
              </a:rPr>
              <a:t>(Genèse 6.5 ; 18.20-21 ; 15.16)</a:t>
            </a:r>
            <a:r>
              <a:rPr lang="fr-FR" sz="2000" b="1" dirty="0">
                <a:solidFill>
                  <a:schemeClr val="bg1"/>
                </a:solidFill>
                <a:effectLst>
                  <a:glow rad="127000">
                    <a:srgbClr val="9A2800"/>
                  </a:glow>
                  <a:outerShdw blurRad="38100" dist="38100" dir="2700000" algn="tl">
                    <a:srgbClr val="000000">
                      <a:alpha val="43137"/>
                    </a:srgbClr>
                  </a:outerShdw>
                </a:effectLst>
              </a:rPr>
              <a:t>.</a:t>
            </a: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709148" y="1413839"/>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7" y="1413840"/>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136491" y="2852719"/>
            <a:ext cx="9055509" cy="1015663"/>
          </a:xfrm>
          <a:prstGeom prst="rect">
            <a:avLst/>
          </a:prstGeom>
          <a:noFill/>
        </p:spPr>
        <p:txBody>
          <a:bodyPr wrap="square">
            <a:spAutoFit/>
          </a:bodyPr>
          <a:lstStyle/>
          <a:p>
            <a:pPr>
              <a:spcBef>
                <a:spcPts val="600"/>
              </a:spcBef>
            </a:pPr>
            <a:r>
              <a:rPr lang="fr-FR" sz="2000" b="1" dirty="0">
                <a:solidFill>
                  <a:schemeClr val="bg1"/>
                </a:solidFill>
                <a:effectLst>
                  <a:glow rad="127000">
                    <a:srgbClr val="9A2800"/>
                  </a:glow>
                  <a:outerShdw blurRad="38100" dist="38100" dir="2700000" algn="tl">
                    <a:srgbClr val="000000">
                      <a:alpha val="43137"/>
                    </a:srgbClr>
                  </a:outerShdw>
                </a:effectLst>
              </a:rPr>
              <a:t>Ils étaient tous destinés à la seconde mort, la mort éternelle. Prolonger leur vie ici ne changerait pas leur destinée finale. Et Dieu permit à cette occasion (la prise de Canaan) qu'Israël prenne part active au massacre.</a:t>
            </a: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2963" y="2752188"/>
            <a:ext cx="2962967"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3136489" y="3918734"/>
            <a:ext cx="5559835" cy="1631216"/>
          </a:xfrm>
          <a:prstGeom prst="rect">
            <a:avLst/>
          </a:prstGeom>
          <a:noFill/>
        </p:spPr>
        <p:txBody>
          <a:bodyPr wrap="square">
            <a:spAutoFit/>
          </a:bodyPr>
          <a:lstStyle/>
          <a:p>
            <a:pPr>
              <a:spcBef>
                <a:spcPts val="600"/>
              </a:spcBef>
            </a:pPr>
            <a:r>
              <a:rPr lang="fr-FR" sz="2000" b="1" dirty="0">
                <a:solidFill>
                  <a:schemeClr val="bg1"/>
                </a:solidFill>
                <a:effectLst>
                  <a:glow rad="127000">
                    <a:srgbClr val="9A2800"/>
                  </a:glow>
                  <a:outerShdw blurRad="38100" dist="38100" dir="2700000" algn="tl">
                    <a:srgbClr val="000000">
                      <a:alpha val="43137"/>
                    </a:srgbClr>
                  </a:outerShdw>
                </a:effectLst>
              </a:rPr>
              <a:t>Pourquoi ne pas le faire Lui-même, comme Il l'avait planifié ? À cause de leur incrédulité. La première fois qu'Israël connut la guerre fut après avoir déclaré : « L'Éternel est-il au milieu de nous, ou n'y est-il pas ? » </a:t>
            </a:r>
            <a:r>
              <a:rPr lang="fr-FR" sz="1600" b="1" dirty="0">
                <a:solidFill>
                  <a:schemeClr val="bg1"/>
                </a:solidFill>
                <a:effectLst>
                  <a:glow rad="127000">
                    <a:srgbClr val="9A2800"/>
                  </a:glow>
                  <a:outerShdw blurRad="38100" dist="38100" dir="2700000" algn="tl">
                    <a:srgbClr val="000000">
                      <a:alpha val="43137"/>
                    </a:srgbClr>
                  </a:outerShdw>
                </a:effectLst>
              </a:rPr>
              <a:t>(Exode 17.7-9).</a:t>
            </a:r>
            <a:endParaRPr lang="fr-FR" sz="2000" b="1" dirty="0">
              <a:solidFill>
                <a:schemeClr val="bg1"/>
              </a:solidFill>
              <a:effectLst>
                <a:glow rad="127000">
                  <a:srgbClr val="9A2800"/>
                </a:glow>
                <a:outerShdw blurRad="38100" dist="38100" dir="2700000" algn="tl">
                  <a:srgbClr val="000000">
                    <a:alpha val="43137"/>
                  </a:srgbClr>
                </a:outerShdw>
              </a:effectLst>
            </a:endParaRP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660990" y="3920624"/>
            <a:ext cx="3467881"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134756" y="5494642"/>
            <a:ext cx="5292104" cy="1323439"/>
          </a:xfrm>
          <a:prstGeom prst="rect">
            <a:avLst/>
          </a:prstGeom>
          <a:noFill/>
        </p:spPr>
        <p:txBody>
          <a:bodyPr wrap="square">
            <a:spAutoFit/>
          </a:bodyPr>
          <a:lstStyle/>
          <a:p>
            <a:pPr>
              <a:spcBef>
                <a:spcPts val="600"/>
              </a:spcBef>
            </a:pPr>
            <a:r>
              <a:rPr lang="fr-FR" sz="2000" b="1" dirty="0">
                <a:solidFill>
                  <a:schemeClr val="bg1"/>
                </a:solidFill>
                <a:effectLst>
                  <a:glow rad="127000">
                    <a:srgbClr val="9A2800"/>
                  </a:glow>
                  <a:outerShdw blurRad="38100" dist="38100" dir="2700000" algn="tl">
                    <a:srgbClr val="000000">
                      <a:alpha val="43137"/>
                    </a:srgbClr>
                  </a:outerShdw>
                </a:effectLst>
              </a:rPr>
              <a:t>En prenant part active à la bataille (physique pour eux, spirituelle pour nous), nous développons une confiance inconditionnelle dans l'aide de Dieu.</a:t>
            </a:r>
          </a:p>
        </p:txBody>
      </p:sp>
    </p:spTree>
    <p:extLst>
      <p:ext uri="{BB962C8B-B14F-4D97-AF65-F5344CB8AC3E}">
        <p14:creationId xmlns:p14="http://schemas.microsoft.com/office/powerpoint/2010/main" val="337187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rry picture of a person holding a camera&#10;&#10;AI-generated content may be incorrect.">
            <a:extLst>
              <a:ext uri="{FF2B5EF4-FFF2-40B4-BE49-F238E27FC236}">
                <a16:creationId xmlns:a16="http://schemas.microsoft.com/office/drawing/2014/main" id="{EACB34A5-6C7E-87CB-9469-51B20A8F5CC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6F95FD13-FD2D-3FC6-31AB-18F0BD854C33}"/>
              </a:ext>
            </a:extLst>
          </p:cNvPr>
          <p:cNvSpPr txBox="1"/>
          <p:nvPr/>
        </p:nvSpPr>
        <p:spPr>
          <a:xfrm>
            <a:off x="1755365" y="1298508"/>
            <a:ext cx="9512403" cy="5262979"/>
          </a:xfrm>
          <a:prstGeom prst="rect">
            <a:avLst/>
          </a:prstGeom>
          <a:noFill/>
        </p:spPr>
        <p:txBody>
          <a:bodyPr wrap="square">
            <a:spAutoFit/>
          </a:bodyPr>
          <a:lstStyle/>
          <a:p>
            <a:pPr lvl="0">
              <a:spcBef>
                <a:spcPts val="600"/>
              </a:spcBef>
            </a:pPr>
            <a:r>
              <a:rPr lang="fr-FR" sz="2800" b="1" dirty="0">
                <a:solidFill>
                  <a:srgbClr val="0033CC"/>
                </a:solidFill>
                <a:latin typeface="Constantia" panose="02030602050306030303" pitchFamily="18" charset="0"/>
              </a:rPr>
              <a:t>« Chaque jour nous appelle à de nouveaux combats. Une guerre incessante se livre dans toute âme entre le prince des ténèbres et le Prince de la vie...</a:t>
            </a:r>
            <a:r>
              <a:rPr lang="fr-FR" sz="2800" b="1" dirty="0">
                <a:solidFill>
                  <a:srgbClr val="FFFF00"/>
                </a:solidFill>
                <a:latin typeface="Constantia" panose="02030602050306030303" pitchFamily="18" charset="0"/>
              </a:rPr>
              <a:t> </a:t>
            </a:r>
            <a:r>
              <a:rPr lang="fr-FR" sz="2800" b="1" dirty="0">
                <a:solidFill>
                  <a:srgbClr val="FF0000"/>
                </a:solidFill>
                <a:latin typeface="Constantia" panose="02030602050306030303" pitchFamily="18" charset="0"/>
              </a:rPr>
              <a:t>Les enfants de Dieu doivent s'abandonner au Seigneur pour qu'il prenne toutes les initiatives et pour qu'il livre lui-même la bataille à leur place en comptant toutefois sur leur collaboration.</a:t>
            </a:r>
            <a:r>
              <a:rPr lang="fr-FR" sz="2800" b="1" dirty="0">
                <a:solidFill>
                  <a:srgbClr val="9A2800"/>
                </a:solidFill>
                <a:latin typeface="Constantia" panose="02030602050306030303" pitchFamily="18" charset="0"/>
              </a:rPr>
              <a:t> </a:t>
            </a:r>
            <a:r>
              <a:rPr lang="fr-FR" sz="2800" b="1" dirty="0">
                <a:solidFill>
                  <a:srgbClr val="0033CC"/>
                </a:solidFill>
                <a:latin typeface="Constantia" panose="02030602050306030303" pitchFamily="18" charset="0"/>
              </a:rPr>
              <a:t>Le Prince de la vie est le chef du combat ; il désire demeurer avec nous dans nos luttes quotidiennes afin que nous puissions rester fidèles à nos principes et que nos passions soient soumises à sa grâce. </a:t>
            </a:r>
            <a:r>
              <a:rPr lang="fr-FR" sz="2800" b="1" dirty="0">
                <a:solidFill>
                  <a:srgbClr val="FF0000"/>
                </a:solidFill>
                <a:latin typeface="Constantia" panose="02030602050306030303" pitchFamily="18" charset="0"/>
              </a:rPr>
              <a:t>Ainsi sortirons-nous triomphalement de nos combats, affermis par celui qui nous a tant aimés.  »</a:t>
            </a:r>
          </a:p>
        </p:txBody>
      </p:sp>
      <p:sp>
        <p:nvSpPr>
          <p:cNvPr id="4" name="CuadroTexto 3">
            <a:extLst>
              <a:ext uri="{FF2B5EF4-FFF2-40B4-BE49-F238E27FC236}">
                <a16:creationId xmlns:a16="http://schemas.microsoft.com/office/drawing/2014/main" id="{C58D3F03-19FB-ED16-7298-574C4B38E9D3}"/>
              </a:ext>
            </a:extLst>
          </p:cNvPr>
          <p:cNvSpPr txBox="1"/>
          <p:nvPr/>
        </p:nvSpPr>
        <p:spPr>
          <a:xfrm>
            <a:off x="3531906" y="388846"/>
            <a:ext cx="5459694" cy="400110"/>
          </a:xfrm>
          <a:prstGeom prst="rect">
            <a:avLst/>
          </a:prstGeom>
          <a:noFill/>
        </p:spPr>
        <p:txBody>
          <a:bodyPr wrap="square" rtlCol="0">
            <a:spAutoFit/>
          </a:bodyPr>
          <a:lstStyle/>
          <a:p>
            <a:pPr algn="r">
              <a:spcAft>
                <a:spcPts val="600"/>
              </a:spcAft>
            </a:pPr>
            <a:r>
              <a:rPr lang="es-ES" sz="2000" b="1" dirty="0">
                <a:solidFill>
                  <a:schemeClr val="accent6">
                    <a:lumMod val="75000"/>
                  </a:schemeClr>
                </a:solidFill>
              </a:rPr>
              <a:t>(E. G. White, </a:t>
            </a:r>
            <a:r>
              <a:rPr lang="es-ES" sz="2000" b="1" i="1" dirty="0">
                <a:solidFill>
                  <a:schemeClr val="accent6">
                    <a:lumMod val="75000"/>
                  </a:schemeClr>
                </a:solidFill>
              </a:rPr>
              <a:t>Conflicto y valor</a:t>
            </a:r>
            <a:r>
              <a:rPr lang="es-ES" sz="2000" b="1" dirty="0">
                <a:solidFill>
                  <a:schemeClr val="accent6">
                    <a:lumMod val="75000"/>
                  </a:schemeClr>
                </a:solidFill>
              </a:rPr>
              <a:t>, 21 de abril)</a:t>
            </a:r>
            <a:endParaRPr lang="es-ES" sz="2000" b="1">
              <a:solidFill>
                <a:schemeClr val="accent6">
                  <a:lumMod val="75000"/>
                </a:schemeClr>
              </a:solidFill>
            </a:endParaRPr>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ree on a rocky shore&#10;&#10;AI-generated content may be incorrect.">
            <a:extLst>
              <a:ext uri="{FF2B5EF4-FFF2-40B4-BE49-F238E27FC236}">
                <a16:creationId xmlns:a16="http://schemas.microsoft.com/office/drawing/2014/main" id="{AD42E10E-8CCD-6AE5-EFF2-0B2834A1E70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ZoneTexte 2">
            <a:extLst>
              <a:ext uri="{FF2B5EF4-FFF2-40B4-BE49-F238E27FC236}">
                <a16:creationId xmlns:a16="http://schemas.microsoft.com/office/drawing/2014/main" id="{EDCFE7DC-01BB-5D72-D6B3-7868F5898235}"/>
              </a:ext>
            </a:extLst>
          </p:cNvPr>
          <p:cNvSpPr txBox="1"/>
          <p:nvPr/>
        </p:nvSpPr>
        <p:spPr>
          <a:xfrm>
            <a:off x="586169" y="1054875"/>
            <a:ext cx="4770861" cy="1200329"/>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Georgia" panose="02040502050405020303" pitchFamily="18" charset="0"/>
                <a:ea typeface="+mn-ea"/>
                <a:cs typeface="+mn-cs"/>
              </a:rPr>
              <a:t> </a:t>
            </a:r>
            <a:r>
              <a:rPr kumimoji="0" lang="fr-CH"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eorgia" panose="02040502050405020303" pitchFamily="18" charset="0"/>
                <a:ea typeface="+mn-ea"/>
                <a:cs typeface="+mn-cs"/>
              </a:rPr>
              <a:t>(22:10</a:t>
            </a:r>
            <a:r>
              <a:rPr kumimoji="0" lang="fr-CH"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fr-CH"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mn-cs"/>
              </a:rPr>
              <a:t>Oui, tu m'as fait sortir du sein maternel, Tu m'as mis en sûreté sur les mamelles de ma mère;</a:t>
            </a:r>
            <a:endParaRPr kumimoji="0" lang="fr-CH"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94F044EB-EEF7-D33B-47F9-9B3F4C79BFEE}"/>
              </a:ext>
            </a:extLst>
          </p:cNvPr>
          <p:cNvSpPr txBox="1"/>
          <p:nvPr/>
        </p:nvSpPr>
        <p:spPr>
          <a:xfrm>
            <a:off x="1070739" y="2551809"/>
            <a:ext cx="3801720" cy="1569660"/>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Georgia" panose="02040502050405020303" pitchFamily="18" charset="0"/>
                <a:ea typeface="+mn-ea"/>
                <a:cs typeface="+mn-cs"/>
              </a:rPr>
              <a:t>  </a:t>
            </a:r>
            <a:r>
              <a:rPr kumimoji="0" lang="fr-CH"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eorgia" panose="02040502050405020303" pitchFamily="18" charset="0"/>
                <a:ea typeface="+mn-ea"/>
                <a:cs typeface="+mn-cs"/>
              </a:rPr>
              <a:t>(22:11) </a:t>
            </a:r>
            <a:r>
              <a:rPr kumimoji="0" lang="fr-CH"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mn-cs"/>
              </a:rPr>
              <a:t>Dès le sein maternel j'ai été sous ta garde, Dès le ventre de ma mère tu as été mon Dieu.</a:t>
            </a:r>
          </a:p>
        </p:txBody>
      </p:sp>
      <p:sp>
        <p:nvSpPr>
          <p:cNvPr id="2" name="Titre 1">
            <a:extLst>
              <a:ext uri="{FF2B5EF4-FFF2-40B4-BE49-F238E27FC236}">
                <a16:creationId xmlns:a16="http://schemas.microsoft.com/office/drawing/2014/main" id="{9E22812F-6F8C-E99C-4C75-4A4DCA884FED}"/>
              </a:ext>
            </a:extLst>
          </p:cNvPr>
          <p:cNvSpPr txBox="1">
            <a:spLocks/>
          </p:cNvSpPr>
          <p:nvPr/>
        </p:nvSpPr>
        <p:spPr>
          <a:xfrm>
            <a:off x="5594860" y="4680550"/>
            <a:ext cx="3350988" cy="1223151"/>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H" sz="4000" b="0" i="0" u="none" strike="noStrike" kern="1200" cap="none" spc="0" normalizeH="0" baseline="0" noProof="0" dirty="0">
                <a:ln>
                  <a:noFill/>
                </a:ln>
                <a:solidFill>
                  <a:srgbClr val="FF0000"/>
                </a:solidFill>
                <a:effectLst/>
                <a:uLnTx/>
                <a:uFillTx/>
                <a:latin typeface="Brush Script MT" panose="03060802040406070304" pitchFamily="66" charset="0"/>
                <a:ea typeface="+mn-ea"/>
                <a:cs typeface="+mn-cs"/>
              </a:rPr>
              <a:t>JE MEDITE</a:t>
            </a:r>
          </a:p>
        </p:txBody>
      </p:sp>
      <p:sp>
        <p:nvSpPr>
          <p:cNvPr id="6" name="Rectangle 5">
            <a:extLst>
              <a:ext uri="{FF2B5EF4-FFF2-40B4-BE49-F238E27FC236}">
                <a16:creationId xmlns:a16="http://schemas.microsoft.com/office/drawing/2014/main" id="{46CB7BE8-8E19-A194-D167-272927A1E03D}"/>
              </a:ext>
            </a:extLst>
          </p:cNvPr>
          <p:cNvSpPr/>
          <p:nvPr/>
        </p:nvSpPr>
        <p:spPr>
          <a:xfrm>
            <a:off x="9183679" y="5146550"/>
            <a:ext cx="2422152" cy="1203450"/>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H" sz="4000" b="0" i="0" u="none" strike="noStrike" kern="1200" cap="none" spc="0" normalizeH="0" baseline="0" noProof="0" dirty="0">
                <a:ln>
                  <a:noFill/>
                </a:ln>
                <a:solidFill>
                  <a:srgbClr val="FFFF00"/>
                </a:solidFill>
                <a:effectLst/>
                <a:uLnTx/>
                <a:uFillTx/>
                <a:latin typeface="Brush Script MT" panose="03060802040406070304" pitchFamily="66" charset="0"/>
                <a:ea typeface="+mn-ea"/>
                <a:cs typeface="+mn-cs"/>
              </a:rPr>
              <a:t>Amen !</a:t>
            </a:r>
          </a:p>
        </p:txBody>
      </p:sp>
      <p:sp>
        <p:nvSpPr>
          <p:cNvPr id="5" name="ZoneTexte 4">
            <a:extLst>
              <a:ext uri="{FF2B5EF4-FFF2-40B4-BE49-F238E27FC236}">
                <a16:creationId xmlns:a16="http://schemas.microsoft.com/office/drawing/2014/main" id="{7C0F2009-082A-BF4D-6D9F-DBFD130E080D}"/>
              </a:ext>
            </a:extLst>
          </p:cNvPr>
          <p:cNvSpPr txBox="1"/>
          <p:nvPr/>
        </p:nvSpPr>
        <p:spPr>
          <a:xfrm>
            <a:off x="586169" y="4418074"/>
            <a:ext cx="4770861" cy="1200329"/>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Georgia" panose="02040502050405020303" pitchFamily="18" charset="0"/>
                <a:ea typeface="+mn-ea"/>
                <a:cs typeface="+mn-cs"/>
              </a:rPr>
              <a:t> </a:t>
            </a:r>
            <a:r>
              <a:rPr kumimoji="0" lang="fr-CH"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eorgia" panose="02040502050405020303" pitchFamily="18" charset="0"/>
                <a:ea typeface="+mn-ea"/>
                <a:cs typeface="+mn-cs"/>
              </a:rPr>
              <a:t>(22:12</a:t>
            </a:r>
            <a:r>
              <a:rPr kumimoji="0" lang="fr-CH"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a:t>
            </a:r>
            <a:r>
              <a:rPr kumimoji="0" lang="fr-CH"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Ne t'éloigne pas de moi quand la détresse est proche, Quand personne ne vient à mon secours!</a:t>
            </a:r>
            <a:endParaRPr kumimoji="0" lang="fr-CH" sz="2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67D070B-2A30-E27A-8A34-1C66D41ADFF9}"/>
              </a:ext>
            </a:extLst>
          </p:cNvPr>
          <p:cNvSpPr txBox="1"/>
          <p:nvPr/>
        </p:nvSpPr>
        <p:spPr>
          <a:xfrm>
            <a:off x="1428549" y="296605"/>
            <a:ext cx="3086100" cy="461665"/>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prstClr val="black">
                    <a:lumMod val="95000"/>
                    <a:lumOff val="5000"/>
                  </a:prstClr>
                </a:solidFill>
                <a:effectLst>
                  <a:outerShdw blurRad="38100" dist="38100" dir="2700000" algn="tl">
                    <a:srgbClr val="000000">
                      <a:alpha val="43137"/>
                    </a:srgbClr>
                  </a:outerShdw>
                </a:effectLst>
                <a:uLnTx/>
                <a:uFillTx/>
                <a:latin typeface="Georgia" panose="02040502050405020303"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Georgia" panose="02040502050405020303" pitchFamily="18" charset="0"/>
                <a:ea typeface="+mn-ea"/>
                <a:cs typeface="+mn-cs"/>
              </a:rPr>
              <a:t>Psaume 22: 10-12</a:t>
            </a:r>
          </a:p>
        </p:txBody>
      </p:sp>
    </p:spTree>
    <p:extLst>
      <p:ext uri="{BB962C8B-B14F-4D97-AF65-F5344CB8AC3E}">
        <p14:creationId xmlns:p14="http://schemas.microsoft.com/office/powerpoint/2010/main" val="37649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pic>
        <p:nvPicPr>
          <p:cNvPr id="5" name="Picture 4" descr="A person with a beard and a beard&#10;&#10;AI-generated content may be incorrect.">
            <a:extLst>
              <a:ext uri="{FF2B5EF4-FFF2-40B4-BE49-F238E27FC236}">
                <a16:creationId xmlns:a16="http://schemas.microsoft.com/office/drawing/2014/main" id="{20A65863-0038-B6BA-52EA-329EFDAB904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A55B01A-FB7F-6F83-E3F6-48DE6C9A00BF}"/>
              </a:ext>
            </a:extLst>
          </p:cNvPr>
          <p:cNvSpPr txBox="1"/>
          <p:nvPr/>
        </p:nvSpPr>
        <p:spPr>
          <a:xfrm>
            <a:off x="104357" y="101260"/>
            <a:ext cx="4439068" cy="6359698"/>
          </a:xfrm>
          <a:prstGeom prst="rect">
            <a:avLst/>
          </a:prstGeom>
          <a:noFill/>
        </p:spPr>
        <p:txBody>
          <a:bodyPr wrap="square">
            <a:no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fr-FR"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Il n'y a point eu de jour comme celui-là, </a:t>
            </a:r>
            <a:br>
              <a:rPr kumimoji="0" lang="fr-FR"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ni avant ni après, où l'Éternel </a:t>
            </a:r>
            <a:br>
              <a:rPr kumimoji="0" lang="fr-FR"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ait écouté la voix d'un homme ; </a:t>
            </a:r>
            <a:br>
              <a:rPr kumimoji="0" lang="fr-FR"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FR"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car l'Éternel combattait pour </a:t>
            </a:r>
            <a:r>
              <a:rPr kumimoji="0" lang="fr-FR"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Israël »</a:t>
            </a:r>
            <a:endParaRPr kumimoji="0" lang="fr-FR"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3" name="TextBox 2">
            <a:extLst>
              <a:ext uri="{FF2B5EF4-FFF2-40B4-BE49-F238E27FC236}">
                <a16:creationId xmlns:a16="http://schemas.microsoft.com/office/drawing/2014/main" id="{AB141F66-F7F0-06DE-D29D-EB50B1211335}"/>
              </a:ext>
            </a:extLst>
          </p:cNvPr>
          <p:cNvSpPr txBox="1"/>
          <p:nvPr/>
        </p:nvSpPr>
        <p:spPr>
          <a:xfrm>
            <a:off x="0" y="6074704"/>
            <a:ext cx="4439068" cy="584775"/>
          </a:xfrm>
          <a:prstGeom prst="rect">
            <a:avLst/>
          </a:prstGeom>
          <a:noFill/>
        </p:spPr>
        <p:txBody>
          <a:bodyPr wrap="square">
            <a:spAutoFit/>
          </a:bodyPr>
          <a:lstStyle>
            <a:defPPr>
              <a:defRPr lang="es-ES"/>
            </a:defPPr>
            <a:lvl1pPr lvl="0" algn="ctr">
              <a:spcBef>
                <a:spcPts val="2400"/>
              </a:spcBef>
              <a:defRPr sz="3800"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defRPr>
            </a:lvl1p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fr-FR" sz="3200" b="1" i="0" u="none" strike="noStrike" kern="1200" cap="none" spc="0" normalizeH="0" baseline="0" noProof="0" dirty="0">
                <a:ln w="12700" cmpd="sng">
                  <a:solidFill>
                    <a:srgbClr val="FFC000"/>
                  </a:solidFill>
                  <a:prstDash val="solid"/>
                </a:ln>
                <a:solidFill>
                  <a:srgbClr val="0033CC"/>
                </a:solidFill>
                <a:effectLst>
                  <a:outerShdw blurRad="38100" dist="38100" dir="2700000" algn="tl">
                    <a:srgbClr val="000000">
                      <a:alpha val="43137"/>
                    </a:srgbClr>
                  </a:outerShdw>
                </a:effectLst>
                <a:uLnTx/>
                <a:uFillTx/>
                <a:latin typeface="Comic Sans MS" panose="030F0702030302020204" pitchFamily="66" charset="0"/>
                <a:ea typeface="+mn-ea"/>
                <a:cs typeface="+mn-cs"/>
              </a:rPr>
              <a:t>Josué 10.14</a:t>
            </a:r>
          </a:p>
        </p:txBody>
      </p:sp>
    </p:spTree>
    <p:extLst>
      <p:ext uri="{BB962C8B-B14F-4D97-AF65-F5344CB8AC3E}">
        <p14:creationId xmlns:p14="http://schemas.microsoft.com/office/powerpoint/2010/main" val="98847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43734E8-16CD-0BF8-78DC-5439C98BC880}"/>
              </a:ext>
            </a:extLst>
          </p:cNvPr>
          <p:cNvSpPr txBox="1"/>
          <p:nvPr/>
        </p:nvSpPr>
        <p:spPr>
          <a:xfrm>
            <a:off x="2565400" y="330200"/>
            <a:ext cx="8966200" cy="1785104"/>
          </a:xfrm>
          <a:prstGeom prst="rect">
            <a:avLst/>
          </a:prstGeom>
          <a:noFill/>
        </p:spPr>
        <p:txBody>
          <a:bodyPr wrap="square" rtlCol="0">
            <a:spAutoFit/>
          </a:bodyPr>
          <a:lstStyle/>
          <a:p>
            <a:pPr algn="just"/>
            <a:r>
              <a:rPr lang="fr-FR" sz="2200" dirty="0">
                <a:solidFill>
                  <a:srgbClr val="0033CC"/>
                </a:solidFill>
                <a:effectLst>
                  <a:outerShdw blurRad="38100" dist="38100" dir="2700000" algn="tl">
                    <a:srgbClr val="000000">
                      <a:alpha val="43137"/>
                    </a:srgbClr>
                  </a:outerShdw>
                </a:effectLst>
              </a:rPr>
              <a:t>« </a:t>
            </a:r>
            <a:r>
              <a:rPr lang="fr-FR" sz="2200" dirty="0">
                <a:solidFill>
                  <a:srgbClr val="0033CC"/>
                </a:solidFill>
                <a:effectLst>
                  <a:outerShdw blurRad="38100" dist="38100" dir="2700000" algn="tl">
                    <a:srgbClr val="000000">
                      <a:alpha val="43137"/>
                    </a:srgbClr>
                  </a:outerShdw>
                </a:effectLst>
                <a:highlight>
                  <a:srgbClr val="FFFF00"/>
                </a:highlight>
              </a:rPr>
              <a:t>Le monde entier sera jugé à la mesure de la loi morale selon les possibilités de connaissance </a:t>
            </a:r>
            <a:r>
              <a:rPr lang="fr-FR" sz="2200" dirty="0">
                <a:solidFill>
                  <a:srgbClr val="9933FF"/>
                </a:solidFill>
                <a:effectLst>
                  <a:outerShdw blurRad="38100" dist="38100" dir="2700000" algn="tl">
                    <a:srgbClr val="000000">
                      <a:alpha val="43137"/>
                    </a:srgbClr>
                  </a:outerShdw>
                </a:effectLst>
              </a:rPr>
              <a:t>soit par la raison</a:t>
            </a:r>
            <a:r>
              <a:rPr lang="fr-FR" sz="2200" dirty="0">
                <a:effectLst>
                  <a:outerShdw blurRad="38100" dist="38100" dir="2700000" algn="tl">
                    <a:srgbClr val="000000">
                      <a:alpha val="43137"/>
                    </a:srgbClr>
                  </a:outerShdw>
                </a:effectLst>
              </a:rPr>
              <a:t>, </a:t>
            </a:r>
            <a:r>
              <a:rPr lang="fr-FR" sz="2200" dirty="0">
                <a:solidFill>
                  <a:srgbClr val="9933FF"/>
                </a:solidFill>
                <a:effectLst>
                  <a:outerShdw blurRad="38100" dist="38100" dir="2700000" algn="tl">
                    <a:srgbClr val="000000">
                      <a:alpha val="43137"/>
                    </a:srgbClr>
                  </a:outerShdw>
                </a:effectLst>
              </a:rPr>
              <a:t>soit par la tradition</a:t>
            </a:r>
            <a:r>
              <a:rPr lang="fr-FR" sz="2200" dirty="0">
                <a:effectLst>
                  <a:outerShdw blurRad="38100" dist="38100" dir="2700000" algn="tl">
                    <a:srgbClr val="000000">
                      <a:alpha val="43137"/>
                    </a:srgbClr>
                  </a:outerShdw>
                </a:effectLst>
              </a:rPr>
              <a:t>, </a:t>
            </a:r>
            <a:r>
              <a:rPr lang="fr-FR" sz="2200" dirty="0">
                <a:solidFill>
                  <a:srgbClr val="9933FF"/>
                </a:solidFill>
                <a:effectLst>
                  <a:outerShdw blurRad="38100" dist="38100" dir="2700000" algn="tl">
                    <a:srgbClr val="000000">
                      <a:alpha val="43137"/>
                    </a:srgbClr>
                  </a:outerShdw>
                </a:effectLst>
              </a:rPr>
              <a:t>soit par la Parole écrite. </a:t>
            </a:r>
            <a:r>
              <a:rPr lang="fr-FR" sz="2200" dirty="0">
                <a:solidFill>
                  <a:srgbClr val="663300"/>
                </a:solidFill>
                <a:effectLst>
                  <a:outerShdw blurRad="38100" dist="38100" dir="2700000" algn="tl">
                    <a:srgbClr val="000000">
                      <a:alpha val="43137"/>
                    </a:srgbClr>
                  </a:outerShdw>
                </a:effectLst>
              </a:rPr>
              <a:t>Dans la loi nous admirons la bonté de Dieu, qui en révélant aux hommes l'immutabilité des principes de justice, cherche à les protéger des maux qui résultent de leurs transgressions.</a:t>
            </a:r>
            <a:endParaRPr lang="fr-CH" sz="2200" dirty="0">
              <a:solidFill>
                <a:srgbClr val="663300"/>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7AA90626-8BCE-AF64-E619-A08DE6CD8D52}"/>
              </a:ext>
            </a:extLst>
          </p:cNvPr>
          <p:cNvSpPr txBox="1"/>
          <p:nvPr/>
        </p:nvSpPr>
        <p:spPr>
          <a:xfrm>
            <a:off x="3302000" y="2327250"/>
            <a:ext cx="8229600" cy="2400657"/>
          </a:xfrm>
          <a:prstGeom prst="rect">
            <a:avLst/>
          </a:prstGeom>
          <a:noFill/>
        </p:spPr>
        <p:txBody>
          <a:bodyPr wrap="square" rtlCol="0">
            <a:spAutoFit/>
          </a:bodyPr>
          <a:lstStyle/>
          <a:p>
            <a:pPr algn="ctr"/>
            <a:r>
              <a:rPr lang="fr-FR" sz="2200" dirty="0">
                <a:solidFill>
                  <a:srgbClr val="9933FF"/>
                </a:solidFill>
                <a:effectLst>
                  <a:outerShdw blurRad="38100" dist="38100" dir="2700000" algn="tl">
                    <a:srgbClr val="000000">
                      <a:alpha val="43137"/>
                    </a:srgbClr>
                  </a:outerShdw>
                </a:effectLst>
                <a:highlight>
                  <a:srgbClr val="FFFF00"/>
                </a:highlight>
              </a:rPr>
              <a:t>La loi est l'expression de la pensée de Dieu.</a:t>
            </a:r>
            <a:r>
              <a:rPr lang="fr-FR" sz="2200" dirty="0">
                <a:solidFill>
                  <a:srgbClr val="9933FF"/>
                </a:solidFill>
                <a:effectLst>
                  <a:outerShdw blurRad="38100" dist="38100" dir="2700000" algn="tl">
                    <a:srgbClr val="000000">
                      <a:alpha val="43137"/>
                    </a:srgbClr>
                  </a:outerShdw>
                </a:effectLst>
              </a:rPr>
              <a:t> </a:t>
            </a:r>
            <a:br>
              <a:rPr lang="fr-FR" sz="2200" dirty="0">
                <a:solidFill>
                  <a:srgbClr val="9933FF"/>
                </a:solidFill>
                <a:effectLst>
                  <a:outerShdw blurRad="38100" dist="38100" dir="2700000" algn="tl">
                    <a:srgbClr val="000000">
                      <a:alpha val="43137"/>
                    </a:srgbClr>
                  </a:outerShdw>
                </a:effectLst>
              </a:rPr>
            </a:br>
            <a:r>
              <a:rPr lang="fr-FR" sz="2200" dirty="0">
                <a:solidFill>
                  <a:schemeClr val="accent6">
                    <a:lumMod val="75000"/>
                  </a:schemeClr>
                </a:solidFill>
                <a:effectLst>
                  <a:outerShdw blurRad="38100" dist="38100" dir="2700000" algn="tl">
                    <a:srgbClr val="000000">
                      <a:alpha val="43137"/>
                    </a:srgbClr>
                  </a:outerShdw>
                </a:effectLst>
              </a:rPr>
              <a:t>Quand nous la recevons en Christ elle devient notre pensée. </a:t>
            </a:r>
          </a:p>
          <a:p>
            <a:pPr algn="just"/>
            <a:r>
              <a:rPr lang="fr-FR" sz="2200" dirty="0">
                <a:solidFill>
                  <a:srgbClr val="0033CC"/>
                </a:solidFill>
                <a:effectLst>
                  <a:outerShdw blurRad="38100" dist="38100" dir="2700000" algn="tl">
                    <a:srgbClr val="000000">
                      <a:alpha val="43137"/>
                    </a:srgbClr>
                  </a:outerShdw>
                </a:effectLst>
              </a:rPr>
              <a:t>Elle nous élève au-dessus des désirs et des tendances de notre nature, au-dessus des tentations qui entraînent au péché. </a:t>
            </a:r>
            <a:r>
              <a:rPr lang="fr-FR" sz="2200" dirty="0">
                <a:solidFill>
                  <a:srgbClr val="C00000"/>
                </a:solidFill>
                <a:effectLst>
                  <a:outerShdw blurRad="38100" dist="38100" dir="2700000" algn="tl">
                    <a:srgbClr val="000000">
                      <a:alpha val="43137"/>
                    </a:srgbClr>
                  </a:outerShdw>
                </a:effectLst>
                <a:highlight>
                  <a:srgbClr val="FFFF00"/>
                </a:highlight>
              </a:rPr>
              <a:t>« Il y a beaucoup de paix pour ceux qui aiment ta loi, et il ne leur arrive aucun malheur » </a:t>
            </a:r>
            <a:r>
              <a:rPr lang="fr-FR" sz="2200" dirty="0">
                <a:solidFill>
                  <a:srgbClr val="0033CC"/>
                </a:solidFill>
                <a:effectLst>
                  <a:outerShdw blurRad="38100" dist="38100" dir="2700000" algn="tl">
                    <a:srgbClr val="000000">
                      <a:alpha val="43137"/>
                    </a:srgbClr>
                  </a:outerShdw>
                </a:effectLst>
              </a:rPr>
              <a:t>(Psaume 119.165).</a:t>
            </a:r>
            <a:endParaRPr lang="fr-CH" sz="2200" dirty="0">
              <a:solidFill>
                <a:srgbClr val="0033CC"/>
              </a:solidFill>
              <a:effectLst>
                <a:outerShdw blurRad="38100" dist="38100" dir="2700000" algn="tl">
                  <a:srgbClr val="000000">
                    <a:alpha val="43137"/>
                  </a:srgbClr>
                </a:outerShdw>
              </a:effectLst>
            </a:endParaRPr>
          </a:p>
          <a:p>
            <a:endParaRPr lang="fr-CH" dirty="0"/>
          </a:p>
        </p:txBody>
      </p:sp>
      <p:sp>
        <p:nvSpPr>
          <p:cNvPr id="5" name="ZoneTexte 4">
            <a:extLst>
              <a:ext uri="{FF2B5EF4-FFF2-40B4-BE49-F238E27FC236}">
                <a16:creationId xmlns:a16="http://schemas.microsoft.com/office/drawing/2014/main" id="{7544D347-B07C-CDB3-D8B4-2D652E9F16FE}"/>
              </a:ext>
            </a:extLst>
          </p:cNvPr>
          <p:cNvSpPr txBox="1"/>
          <p:nvPr/>
        </p:nvSpPr>
        <p:spPr>
          <a:xfrm>
            <a:off x="4838700" y="5278407"/>
            <a:ext cx="6692900" cy="1107996"/>
          </a:xfrm>
          <a:prstGeom prst="rect">
            <a:avLst/>
          </a:prstGeom>
          <a:noFill/>
        </p:spPr>
        <p:txBody>
          <a:bodyPr wrap="square" rtlCol="0">
            <a:spAutoFit/>
          </a:bodyPr>
          <a:lstStyle/>
          <a:p>
            <a:pPr algn="just"/>
            <a:r>
              <a:rPr lang="fr-FR" sz="2200" dirty="0">
                <a:solidFill>
                  <a:srgbClr val="9933FF"/>
                </a:solidFill>
                <a:effectLst>
                  <a:outerShdw blurRad="38100" dist="38100" dir="2700000" algn="tl">
                    <a:srgbClr val="000000">
                      <a:alpha val="43137"/>
                    </a:srgbClr>
                  </a:outerShdw>
                </a:effectLst>
                <a:highlight>
                  <a:srgbClr val="FFFF00"/>
                </a:highlight>
              </a:rPr>
              <a:t>… Reçue en Christ, (la loi de Dieu) produit en nous la pureté de caractère qui fera notre allégresse pendant l'éternité. » </a:t>
            </a:r>
            <a:r>
              <a:rPr lang="fr-FR" sz="2200" i="1" dirty="0">
                <a:solidFill>
                  <a:srgbClr val="0033CC"/>
                </a:solidFill>
                <a:effectLst>
                  <a:outerShdw blurRad="38100" dist="38100" dir="2700000" algn="tl">
                    <a:srgbClr val="000000">
                      <a:alpha val="43137"/>
                    </a:srgbClr>
                  </a:outerShdw>
                </a:effectLst>
                <a:highlight>
                  <a:srgbClr val="FFFF00"/>
                </a:highlight>
              </a:rPr>
              <a:t>(La  foi par laquelle je vis, p. 83)</a:t>
            </a:r>
            <a:endParaRPr lang="fr-CH" sz="2200" i="1" dirty="0">
              <a:solidFill>
                <a:srgbClr val="0033CC"/>
              </a:solidFill>
              <a:effectLst>
                <a:outerShdw blurRad="38100" dist="38100" dir="2700000" algn="tl">
                  <a:srgbClr val="000000">
                    <a:alpha val="43137"/>
                  </a:srgbClr>
                </a:outerShdw>
              </a:effectLst>
              <a:highlight>
                <a:srgbClr val="FFFF00"/>
              </a:highlight>
            </a:endParaRPr>
          </a:p>
        </p:txBody>
      </p:sp>
      <p:pic>
        <p:nvPicPr>
          <p:cNvPr id="2050" name="Picture 2">
            <a:extLst>
              <a:ext uri="{FF2B5EF4-FFF2-40B4-BE49-F238E27FC236}">
                <a16:creationId xmlns:a16="http://schemas.microsoft.com/office/drawing/2014/main" id="{DA2B73E8-76F2-082A-FB43-954BD228DF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501" y="206296"/>
            <a:ext cx="1958999" cy="1847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5E315E5-CBC5-19A0-90DB-9A06EF9F57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400" y="2262601"/>
            <a:ext cx="2465306" cy="2465306"/>
          </a:xfrm>
          <a:prstGeom prst="rect">
            <a:avLst/>
          </a:prstGeom>
          <a:ln>
            <a:solidFill>
              <a:srgbClr val="0033CC"/>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C9C6185-0A81-0BE7-7B3D-074E7D720E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3909" y="4768735"/>
            <a:ext cx="1712994" cy="1759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5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nk and green background with a red line&#10;&#10;AI-generated content may be incorrect.">
            <a:extLst>
              <a:ext uri="{FF2B5EF4-FFF2-40B4-BE49-F238E27FC236}">
                <a16:creationId xmlns:a16="http://schemas.microsoft.com/office/drawing/2014/main" id="{CBE1FBDC-0FAC-DFA7-5DD0-9A1C723066C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99" y="3147596"/>
            <a:ext cx="5295900" cy="3565177"/>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fr-FR" sz="2000" b="1" dirty="0">
                <a:solidFill>
                  <a:srgbClr val="0070C0"/>
                </a:solidFill>
              </a:rPr>
              <a:t>Les parties en conflit :</a:t>
            </a:r>
          </a:p>
          <a:p>
            <a:pPr lvl="1">
              <a:spcBef>
                <a:spcPts val="600"/>
              </a:spcBef>
            </a:pPr>
            <a:r>
              <a:rPr lang="fr-FR" sz="2000" b="1" dirty="0"/>
              <a:t>Le Prince de l'armée de Dieu..</a:t>
            </a:r>
          </a:p>
          <a:p>
            <a:pPr lvl="1">
              <a:spcBef>
                <a:spcPts val="600"/>
              </a:spcBef>
            </a:pPr>
            <a:r>
              <a:rPr lang="fr-FR" sz="2000" b="1" dirty="0"/>
              <a:t>Le prince de l'armée du mal.</a:t>
            </a:r>
          </a:p>
          <a:p>
            <a:pPr lvl="1">
              <a:spcBef>
                <a:spcPts val="600"/>
              </a:spcBef>
            </a:pPr>
            <a:r>
              <a:rPr lang="fr-FR" sz="2000" b="1" dirty="0"/>
              <a:t>Le Guerrier le plus puissant.</a:t>
            </a:r>
          </a:p>
          <a:p>
            <a:pPr>
              <a:spcBef>
                <a:spcPts val="1800"/>
              </a:spcBef>
            </a:pPr>
            <a:r>
              <a:rPr lang="fr-FR" sz="2000" b="1" dirty="0">
                <a:solidFill>
                  <a:srgbClr val="0070C0"/>
                </a:solidFill>
              </a:rPr>
              <a:t>Les stratégies du conflit :</a:t>
            </a:r>
          </a:p>
          <a:p>
            <a:pPr lvl="1">
              <a:spcBef>
                <a:spcPts val="600"/>
              </a:spcBef>
            </a:pPr>
            <a:r>
              <a:rPr lang="fr-FR" sz="2000" b="1" dirty="0"/>
              <a:t>Dieu combattant pour nous.</a:t>
            </a:r>
          </a:p>
          <a:p>
            <a:pPr lvl="1">
              <a:spcBef>
                <a:spcPts val="600"/>
              </a:spcBef>
            </a:pPr>
            <a:r>
              <a:rPr lang="fr-FR" sz="2000" b="1" dirty="0"/>
              <a:t>Nous combattant pour Dieu.</a:t>
            </a:r>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49849"/>
            <a:ext cx="7038975" cy="1015663"/>
          </a:xfrm>
          <a:prstGeom prst="rect">
            <a:avLst/>
          </a:prstGeom>
          <a:noFill/>
        </p:spPr>
        <p:txBody>
          <a:bodyPr wrap="square" rtlCol="0">
            <a:spAutoFit/>
          </a:bodyPr>
          <a:lstStyle/>
          <a:p>
            <a:pPr>
              <a:spcBef>
                <a:spcPts val="600"/>
              </a:spcBef>
            </a:pPr>
            <a:r>
              <a:rPr lang="fr-FR" sz="2000" b="1" dirty="0"/>
              <a:t>La conquête de Canaan fut une guerre d'extermination ordonnée par Dieu. </a:t>
            </a:r>
            <a:r>
              <a:rPr lang="fr-FR" sz="2000" b="1" dirty="0">
                <a:solidFill>
                  <a:srgbClr val="FF0000"/>
                </a:solidFill>
              </a:rPr>
              <a:t>Mais, si Dieu est amour, pourquoi ordonna-t-Il un tel massacre ?</a:t>
            </a:r>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20437"/>
            <a:ext cx="7038975" cy="1323439"/>
          </a:xfrm>
          <a:prstGeom prst="rect">
            <a:avLst/>
          </a:prstGeom>
          <a:noFill/>
        </p:spPr>
        <p:txBody>
          <a:bodyPr wrap="square">
            <a:spAutoFit/>
          </a:bodyPr>
          <a:lstStyle/>
          <a:p>
            <a:pPr algn="ctr">
              <a:spcBef>
                <a:spcPts val="600"/>
              </a:spcBef>
            </a:pPr>
            <a:r>
              <a:rPr lang="fr-FR" sz="2000" b="1" dirty="0">
                <a:solidFill>
                  <a:srgbClr val="9A2800"/>
                </a:solidFill>
              </a:rPr>
              <a:t>Nous devons élargir notre vision au-delà du visible</a:t>
            </a:r>
            <a:r>
              <a:rPr lang="fr-FR" sz="2000" b="1" dirty="0"/>
              <a:t>, </a:t>
            </a:r>
            <a:br>
              <a:rPr lang="fr-FR" sz="2000" b="1" dirty="0"/>
            </a:br>
            <a:r>
              <a:rPr lang="fr-FR" sz="2000" b="1" i="1" dirty="0">
                <a:solidFill>
                  <a:schemeClr val="accent4">
                    <a:lumMod val="75000"/>
                  </a:schemeClr>
                </a:solidFill>
              </a:rPr>
              <a:t>jusqu'à pouvoir observer le conflit qui se trouve derrière tous les conflits</a:t>
            </a:r>
            <a:r>
              <a:rPr lang="fr-FR" sz="2000" b="1" dirty="0"/>
              <a:t> (y compris la conquête de Canaan) : </a:t>
            </a:r>
            <a:br>
              <a:rPr lang="fr-FR" sz="2000" b="1" dirty="0"/>
            </a:br>
            <a:r>
              <a:rPr lang="fr-FR" sz="2000" b="1" dirty="0"/>
              <a:t>le grand conflit entre Christ et Satan, entre le bien et le mal.</a:t>
            </a:r>
          </a:p>
        </p:txBody>
      </p:sp>
      <p:sp>
        <p:nvSpPr>
          <p:cNvPr id="8" name="CuadroTexto 7">
            <a:extLst>
              <a:ext uri="{FF2B5EF4-FFF2-40B4-BE49-F238E27FC236}">
                <a16:creationId xmlns:a16="http://schemas.microsoft.com/office/drawing/2014/main" id="{B2D322DB-3433-7D33-C67F-A898235D8B08}"/>
              </a:ext>
            </a:extLst>
          </p:cNvPr>
          <p:cNvSpPr txBox="1"/>
          <p:nvPr/>
        </p:nvSpPr>
        <p:spPr>
          <a:xfrm>
            <a:off x="198417" y="1065512"/>
            <a:ext cx="7038974" cy="707886"/>
          </a:xfrm>
          <a:prstGeom prst="rect">
            <a:avLst/>
          </a:prstGeom>
          <a:noFill/>
        </p:spPr>
        <p:txBody>
          <a:bodyPr wrap="square">
            <a:spAutoFit/>
          </a:bodyPr>
          <a:lstStyle/>
          <a:p>
            <a:pPr algn="ctr">
              <a:spcBef>
                <a:spcPts val="600"/>
              </a:spcBef>
            </a:pPr>
            <a:r>
              <a:rPr lang="fr-FR" sz="2000" b="1" dirty="0">
                <a:solidFill>
                  <a:schemeClr val="accent5"/>
                </a:solidFill>
              </a:rPr>
              <a:t>Pour pouvoir avoir un petit aperçu des raisons de ces événements, nous devons « faire un zoom ».</a:t>
            </a:r>
          </a:p>
        </p:txBody>
      </p:sp>
    </p:spTree>
    <p:extLst>
      <p:ext uri="{BB962C8B-B14F-4D97-AF65-F5344CB8AC3E}">
        <p14:creationId xmlns:p14="http://schemas.microsoft.com/office/powerpoint/2010/main" val="244124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FA6D4A-1187-5CF2-24F3-C80563BEC216}"/>
              </a:ext>
            </a:extLst>
          </p:cNvPr>
          <p:cNvSpPr txBox="1"/>
          <p:nvPr/>
        </p:nvSpPr>
        <p:spPr>
          <a:xfrm>
            <a:off x="2717800" y="230862"/>
            <a:ext cx="8801100" cy="3139321"/>
          </a:xfrm>
          <a:prstGeom prst="rect">
            <a:avLst/>
          </a:prstGeom>
          <a:noFill/>
        </p:spPr>
        <p:txBody>
          <a:bodyPr wrap="square" rtlCol="0">
            <a:spAutoFit/>
          </a:bodyPr>
          <a:lstStyle/>
          <a:p>
            <a:pPr algn="just"/>
            <a:r>
              <a:rPr lang="fr-FR" sz="2200" dirty="0">
                <a:solidFill>
                  <a:srgbClr val="FF0000"/>
                </a:solidFill>
                <a:effectLst>
                  <a:outerShdw blurRad="38100" dist="38100" dir="2700000" algn="tl">
                    <a:srgbClr val="000000">
                      <a:alpha val="43137"/>
                    </a:srgbClr>
                  </a:outerShdw>
                </a:effectLst>
                <a:highlight>
                  <a:srgbClr val="FFFF00"/>
                </a:highlight>
              </a:rPr>
              <a:t>Chaque jour nous appelle à de nouveaux combats.</a:t>
            </a:r>
            <a:r>
              <a:rPr lang="fr-FR" sz="2200" dirty="0">
                <a:solidFill>
                  <a:srgbClr val="FF0000"/>
                </a:solidFill>
                <a:effectLst>
                  <a:outerShdw blurRad="38100" dist="38100" dir="2700000" algn="tl">
                    <a:srgbClr val="000000">
                      <a:alpha val="43137"/>
                    </a:srgbClr>
                  </a:outerShdw>
                </a:effectLst>
              </a:rPr>
              <a:t> </a:t>
            </a:r>
            <a:r>
              <a:rPr lang="fr-FR" sz="2200" dirty="0">
                <a:solidFill>
                  <a:srgbClr val="0033CC"/>
                </a:solidFill>
                <a:effectLst>
                  <a:outerShdw blurRad="38100" dist="38100" dir="2700000" algn="tl">
                    <a:srgbClr val="000000">
                      <a:alpha val="43137"/>
                    </a:srgbClr>
                  </a:outerShdw>
                </a:effectLst>
              </a:rPr>
              <a:t>Une guerre incessante se livre dans toute âme entre le prince des ténèbres et le Prince de la vie... </a:t>
            </a:r>
          </a:p>
          <a:p>
            <a:pPr algn="just"/>
            <a:r>
              <a:rPr lang="fr-FR" sz="2200" dirty="0">
                <a:solidFill>
                  <a:srgbClr val="0033CC"/>
                </a:solidFill>
                <a:effectLst>
                  <a:outerShdw blurRad="38100" dist="38100" dir="2700000" algn="tl">
                    <a:srgbClr val="000000">
                      <a:alpha val="43137"/>
                    </a:srgbClr>
                  </a:outerShdw>
                </a:effectLst>
              </a:rPr>
              <a:t>Les enfants de Dieu doivent s'abandonner au Seigneur pour qu'il prenne toutes les initiatives et pour qu'il livre lui-même la bataille à leur place en comptant toutefois sur leur collaboration. </a:t>
            </a:r>
          </a:p>
          <a:p>
            <a:pPr algn="just"/>
            <a:r>
              <a:rPr lang="fr-FR" sz="2200" dirty="0">
                <a:solidFill>
                  <a:srgbClr val="9933FF"/>
                </a:solidFill>
                <a:effectLst>
                  <a:outerShdw blurRad="38100" dist="38100" dir="2700000" algn="tl">
                    <a:srgbClr val="000000">
                      <a:alpha val="43137"/>
                    </a:srgbClr>
                  </a:outerShdw>
                </a:effectLst>
                <a:highlight>
                  <a:srgbClr val="FFFF00"/>
                </a:highlight>
              </a:rPr>
              <a:t>Le Prince de la vie est le chef du combat ; il désire demeurer avec nous dans nos luttes quotidiennes afin que nous puissions rester fidèles à nos principes et que nos passions soient soumises à sa grâce.</a:t>
            </a:r>
            <a:endParaRPr lang="fr-CH" sz="2200" dirty="0">
              <a:solidFill>
                <a:srgbClr val="9933FF"/>
              </a:solidFill>
              <a:effectLst>
                <a:outerShdw blurRad="38100" dist="38100" dir="2700000" algn="tl">
                  <a:srgbClr val="000000">
                    <a:alpha val="43137"/>
                  </a:srgbClr>
                </a:outerShdw>
              </a:effectLst>
              <a:highlight>
                <a:srgbClr val="FFFF00"/>
              </a:highlight>
            </a:endParaRPr>
          </a:p>
        </p:txBody>
      </p:sp>
      <p:sp>
        <p:nvSpPr>
          <p:cNvPr id="3" name="ZoneTexte 2">
            <a:extLst>
              <a:ext uri="{FF2B5EF4-FFF2-40B4-BE49-F238E27FC236}">
                <a16:creationId xmlns:a16="http://schemas.microsoft.com/office/drawing/2014/main" id="{CC72E3C6-559D-649F-CF92-C300FDE64605}"/>
              </a:ext>
            </a:extLst>
          </p:cNvPr>
          <p:cNvSpPr txBox="1"/>
          <p:nvPr/>
        </p:nvSpPr>
        <p:spPr>
          <a:xfrm>
            <a:off x="4876800" y="3553767"/>
            <a:ext cx="6642100" cy="2831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200" dirty="0">
                <a:solidFill>
                  <a:srgbClr val="663300"/>
                </a:solidFill>
                <a:effectLst>
                  <a:outerShdw blurRad="38100" dist="38100" dir="2700000" algn="tl">
                    <a:srgbClr val="000000">
                      <a:alpha val="43137"/>
                    </a:srgbClr>
                  </a:outerShdw>
                </a:effectLst>
              </a:rPr>
              <a:t>Ainsi sortirons-nous triomphalement de nos combats, affermis par celui qui nous a tant aimés. </a:t>
            </a:r>
            <a:r>
              <a:rPr lang="fr-FR" sz="2200" dirty="0">
                <a:solidFill>
                  <a:schemeClr val="bg2">
                    <a:lumMod val="50000"/>
                  </a:schemeClr>
                </a:solidFill>
                <a:effectLst>
                  <a:outerShdw blurRad="38100" dist="38100" dir="2700000" algn="tl">
                    <a:srgbClr val="000000">
                      <a:alpha val="43137"/>
                    </a:srgbClr>
                  </a:outerShdw>
                </a:effectLst>
                <a:highlight>
                  <a:srgbClr val="FFFF00"/>
                </a:highlight>
              </a:rPr>
              <a:t>Jésus a vécu sur notre terre, il connaît le pouvoir de chaque tentation, il sait parfaitement comment nous pouvons échapper au danger.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200" dirty="0">
                <a:solidFill>
                  <a:schemeClr val="bg2">
                    <a:lumMod val="50000"/>
                  </a:schemeClr>
                </a:solidFill>
                <a:effectLst>
                  <a:outerShdw blurRad="38100" dist="38100" dir="2700000" algn="tl">
                    <a:srgbClr val="000000">
                      <a:alpha val="43137"/>
                    </a:srgbClr>
                  </a:outerShdw>
                </a:effectLst>
                <a:highlight>
                  <a:srgbClr val="FFFF00"/>
                </a:highlight>
              </a:rPr>
              <a:t> </a:t>
            </a:r>
            <a:br>
              <a:rPr lang="fr-FR" sz="2200" dirty="0">
                <a:solidFill>
                  <a:schemeClr val="bg2">
                    <a:lumMod val="50000"/>
                  </a:schemeClr>
                </a:solidFill>
                <a:effectLst>
                  <a:outerShdw blurRad="38100" dist="38100" dir="2700000" algn="tl">
                    <a:srgbClr val="000000">
                      <a:alpha val="43137"/>
                    </a:srgbClr>
                  </a:outerShdw>
                </a:effectLst>
                <a:highlight>
                  <a:srgbClr val="FFFF00"/>
                </a:highlight>
              </a:rPr>
            </a:br>
            <a:r>
              <a:rPr kumimoji="0" lang="fr-FR" sz="24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ptos" panose="02110004020202020204"/>
                <a:ea typeface="+mn-ea"/>
                <a:cs typeface="+mn-cs"/>
              </a:rPr>
              <a:t>( Puissance de la grâce, p. 36.). </a:t>
            </a:r>
            <a:endParaRPr kumimoji="0" lang="fr-CH" sz="1800" b="0" i="1" u="none" strike="noStrike" kern="1200" cap="none" spc="0" normalizeH="0" baseline="0" noProof="0" dirty="0">
              <a:ln>
                <a:noFill/>
              </a:ln>
              <a:solidFill>
                <a:srgbClr val="FF0000"/>
              </a:solidFill>
              <a:effectLst/>
              <a:uLnTx/>
              <a:uFillTx/>
              <a:latin typeface="Aptos" panose="02110004020202020204"/>
              <a:ea typeface="+mn-ea"/>
              <a:cs typeface="+mn-cs"/>
            </a:endParaRPr>
          </a:p>
          <a:p>
            <a:pPr algn="just"/>
            <a:endParaRPr lang="fr-FR" sz="2200" dirty="0">
              <a:solidFill>
                <a:schemeClr val="bg2">
                  <a:lumMod val="50000"/>
                </a:schemeClr>
              </a:solidFill>
              <a:effectLst>
                <a:outerShdw blurRad="38100" dist="38100" dir="2700000" algn="tl">
                  <a:srgbClr val="000000">
                    <a:alpha val="43137"/>
                  </a:srgbClr>
                </a:outerShdw>
              </a:effectLst>
              <a:highlight>
                <a:srgbClr val="FFFF00"/>
              </a:highlight>
            </a:endParaRPr>
          </a:p>
        </p:txBody>
      </p:sp>
      <p:pic>
        <p:nvPicPr>
          <p:cNvPr id="4098" name="Picture 2" descr="Image d’Épingle Story">
            <a:extLst>
              <a:ext uri="{FF2B5EF4-FFF2-40B4-BE49-F238E27FC236}">
                <a16:creationId xmlns:a16="http://schemas.microsoft.com/office/drawing/2014/main" id="{A33639AC-13AA-5D68-A85F-2F2287E1B8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3979" y="3487818"/>
            <a:ext cx="3202821" cy="320282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F3DAEE6-32E5-D78A-CBF8-1C983E44DAC5}"/>
              </a:ext>
            </a:extLst>
          </p:cNvPr>
          <p:cNvSpPr txBox="1"/>
          <p:nvPr/>
        </p:nvSpPr>
        <p:spPr>
          <a:xfrm>
            <a:off x="5041900" y="6077535"/>
            <a:ext cx="6311900" cy="461665"/>
          </a:xfrm>
          <a:prstGeom prst="rect">
            <a:avLst/>
          </a:prstGeom>
          <a:noFill/>
        </p:spPr>
        <p:txBody>
          <a:bodyPr wrap="square" rtlCol="0">
            <a:spAutoFit/>
          </a:bodyPr>
          <a:lstStyle/>
          <a:p>
            <a:r>
              <a:rPr lang="fr-FR" sz="2400" i="1" dirty="0">
                <a:solidFill>
                  <a:srgbClr val="FF0000"/>
                </a:solidFill>
                <a:effectLst>
                  <a:outerShdw blurRad="38100" dist="38100" dir="2700000" algn="tl">
                    <a:srgbClr val="000000">
                      <a:alpha val="43137"/>
                    </a:srgbClr>
                  </a:outerShdw>
                </a:effectLst>
                <a:highlight>
                  <a:srgbClr val="00FFFF"/>
                </a:highlight>
              </a:rPr>
              <a:t> Commentaire d’Ellen White sur Josué 5.13,14.</a:t>
            </a:r>
            <a:endParaRPr lang="fr-CH" dirty="0"/>
          </a:p>
        </p:txBody>
      </p:sp>
      <p:pic>
        <p:nvPicPr>
          <p:cNvPr id="4100" name="Picture 4">
            <a:extLst>
              <a:ext uri="{FF2B5EF4-FFF2-40B4-BE49-F238E27FC236}">
                <a16:creationId xmlns:a16="http://schemas.microsoft.com/office/drawing/2014/main" id="{0C9347B9-75F2-2136-DEB6-EA68D19CAF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8900" y="546100"/>
            <a:ext cx="24638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ooden frame with a white background&#10;&#10;AI-generated content may be incorrect.">
            <a:extLst>
              <a:ext uri="{FF2B5EF4-FFF2-40B4-BE49-F238E27FC236}">
                <a16:creationId xmlns:a16="http://schemas.microsoft.com/office/drawing/2014/main" id="{C0465C86-F71C-789C-EB38-53971636E5E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074" name="Picture 2">
            <a:extLst>
              <a:ext uri="{FF2B5EF4-FFF2-40B4-BE49-F238E27FC236}">
                <a16:creationId xmlns:a16="http://schemas.microsoft.com/office/drawing/2014/main" id="{01A5EEE2-F351-E13F-B4E4-8C164738368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168011"/>
            <a:ext cx="2697461" cy="268998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CB57167-DE58-C7BB-D6A1-E156599E68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0725" y="4255705"/>
            <a:ext cx="2514600" cy="2514600"/>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2" name="AutoShape 6">
            <a:extLst>
              <a:ext uri="{FF2B5EF4-FFF2-40B4-BE49-F238E27FC236}">
                <a16:creationId xmlns:a16="http://schemas.microsoft.com/office/drawing/2014/main" id="{33DC7FF5-A15F-6C40-FFC1-2FA6EB1CC37C}"/>
              </a:ext>
            </a:extLst>
          </p:cNvPr>
          <p:cNvSpPr>
            <a:spLocks noChangeAspect="1" noChangeArrowheads="1"/>
          </p:cNvSpPr>
          <p:nvPr/>
        </p:nvSpPr>
        <p:spPr bwMode="auto">
          <a:xfrm>
            <a:off x="5943600" y="3276600"/>
            <a:ext cx="2209800" cy="220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3080" name="Picture 8">
            <a:extLst>
              <a:ext uri="{FF2B5EF4-FFF2-40B4-BE49-F238E27FC236}">
                <a16:creationId xmlns:a16="http://schemas.microsoft.com/office/drawing/2014/main" id="{358BA3D8-D0F0-DE5F-890F-78A9F75D34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15390" y="1791105"/>
            <a:ext cx="1485494" cy="144023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33E759B-159A-3D8C-953D-98A0F3C22DC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161619" y="1791105"/>
            <a:ext cx="1625193" cy="148549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2">
            <a:extLst>
              <a:ext uri="{FF2B5EF4-FFF2-40B4-BE49-F238E27FC236}">
                <a16:creationId xmlns:a16="http://schemas.microsoft.com/office/drawing/2014/main" id="{CA1ACE36-CF42-E260-53F9-67A02DC58023}"/>
              </a:ext>
            </a:extLst>
          </p:cNvPr>
          <p:cNvSpPr txBox="1"/>
          <p:nvPr/>
        </p:nvSpPr>
        <p:spPr>
          <a:xfrm>
            <a:off x="3100387" y="3276600"/>
            <a:ext cx="5686425" cy="2437462"/>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fr-FR" sz="6000" b="1" dirty="0">
                <a:ln/>
                <a:solidFill>
                  <a:schemeClr val="accent5">
                    <a:lumMod val="60000"/>
                    <a:lumOff val="40000"/>
                  </a:schemeClr>
                </a:solidFill>
                <a:effectLst>
                  <a:reflection blurRad="6350" stA="55000" endA="300" endPos="45500" dir="5400000" sy="-100000" algn="bl" rotWithShape="0"/>
                </a:effectLst>
              </a:rPr>
              <a:t>LES PARTIES EN </a:t>
            </a:r>
          </a:p>
          <a:p>
            <a:pPr algn="ctr">
              <a:lnSpc>
                <a:spcPts val="9500"/>
              </a:lnSpc>
            </a:pPr>
            <a:r>
              <a:rPr lang="fr-FR" sz="6000" b="1" dirty="0">
                <a:ln/>
                <a:solidFill>
                  <a:schemeClr val="accent5">
                    <a:lumMod val="60000"/>
                    <a:lumOff val="40000"/>
                  </a:schemeClr>
                </a:solidFill>
                <a:effectLst>
                  <a:reflection blurRad="6350" stA="55000" endA="300" endPos="45500" dir="5400000" sy="-100000" algn="bl" rotWithShape="0"/>
                </a:effectLst>
              </a:rPr>
              <a:t>CONFLIT</a:t>
            </a:r>
          </a:p>
        </p:txBody>
      </p:sp>
      <p:pic>
        <p:nvPicPr>
          <p:cNvPr id="6" name="Picture 4" descr="Catholic print #PSM2 - PATRON SAINT Michael Archangel 5X7&quot; ready to be  framed | eBay">
            <a:extLst>
              <a:ext uri="{FF2B5EF4-FFF2-40B4-BE49-F238E27FC236}">
                <a16:creationId xmlns:a16="http://schemas.microsoft.com/office/drawing/2014/main" id="{841C7D75-0EEE-6EB5-9E5B-3D8A4FBA97F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45855" y="731020"/>
            <a:ext cx="1995487" cy="288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9FBC041-4280-E6FE-5164-D4CD3760B8AA}"/>
              </a:ext>
            </a:extLst>
          </p:cNvPr>
          <p:cNvSpPr txBox="1"/>
          <p:nvPr/>
        </p:nvSpPr>
        <p:spPr>
          <a:xfrm>
            <a:off x="3187700" y="342900"/>
            <a:ext cx="8788400" cy="6340197"/>
          </a:xfrm>
          <a:prstGeom prst="rect">
            <a:avLst/>
          </a:prstGeom>
          <a:noFill/>
        </p:spPr>
        <p:txBody>
          <a:bodyPr wrap="square" rtlCol="0">
            <a:spAutoFit/>
          </a:bodyPr>
          <a:lstStyle/>
          <a:p>
            <a:pPr algn="just">
              <a:buNone/>
            </a:pPr>
            <a:r>
              <a:rPr lang="fr-FR" sz="2800" b="1" dirty="0">
                <a:solidFill>
                  <a:srgbClr val="3465A4"/>
                </a:solidFill>
                <a:effectLst/>
                <a:latin typeface="Calibri" panose="020F0502020204030204" pitchFamily="34" charset="0"/>
                <a:ea typeface="MS Minngs"/>
              </a:rPr>
              <a:t>Chef de l’armée du Seigneur</a:t>
            </a:r>
            <a:endParaRPr lang="fr-CH" sz="2800" dirty="0">
              <a:effectLst/>
              <a:latin typeface="Times New Roman" panose="02020603050405020304" pitchFamily="18" charset="0"/>
              <a:ea typeface="MS Minngs"/>
            </a:endParaRPr>
          </a:p>
          <a:p>
            <a:pPr marL="285750" indent="-285750" algn="just">
              <a:buClr>
                <a:srgbClr val="9933FF"/>
              </a:buClr>
              <a:buFont typeface="Wingdings" panose="05000000000000000000" pitchFamily="2" charset="2"/>
              <a:buChar char="q"/>
            </a:pPr>
            <a:r>
              <a:rPr lang="fr-FR" sz="1800" dirty="0">
                <a:effectLst/>
                <a:latin typeface="Calibri" panose="020F0502020204030204" pitchFamily="34" charset="0"/>
                <a:ea typeface="MS Minngs"/>
              </a:rPr>
              <a:t>	</a:t>
            </a:r>
            <a:r>
              <a:rPr lang="fr-FR" sz="1800" dirty="0">
                <a:solidFill>
                  <a:srgbClr val="0033CC"/>
                </a:solidFill>
                <a:effectLst/>
                <a:latin typeface="Calibri" panose="020F0502020204030204" pitchFamily="34" charset="0"/>
                <a:ea typeface="MS Minngs"/>
              </a:rPr>
              <a:t>« </a:t>
            </a: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S'étant éloigné des armées d'Israël pour méditer et demander au Seigneur de l'assister tout spécialement de sa présence, Josué vit devant lui un homme de haute stature, portant des vêtements de guerrier et une épée nue dans sa main. </a:t>
            </a:r>
          </a:p>
          <a:p>
            <a:pPr marL="342900" indent="-342900" algn="just">
              <a:buClr>
                <a:srgbClr val="9933FF"/>
              </a:buClr>
              <a:buFont typeface="Wingdings" panose="05000000000000000000" pitchFamily="2" charset="2"/>
              <a:buChar char="q"/>
            </a:pPr>
            <a:endPar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marL="342900" indent="-342900" algn="just">
              <a:buClr>
                <a:srgbClr val="9933FF"/>
              </a:buClr>
              <a:buFont typeface="Wingdings" panose="05000000000000000000" pitchFamily="2" charset="2"/>
              <a:buChar char="q"/>
            </a:pPr>
            <a:r>
              <a:rPr lang="fr-FR" sz="2000" dirty="0">
                <a:solidFill>
                  <a:srgbClr val="99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Josué vit tout de suite qu'il n'était pas en présence d'un homme faisant partie des armées d'Israël, et pourtant, il n'avait pas l'apparence d'un ennemi. </a:t>
            </a:r>
          </a:p>
          <a:p>
            <a:pPr algn="just">
              <a:buClr>
                <a:srgbClr val="9933FF"/>
              </a:buClr>
            </a:pPr>
            <a:endPar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marL="342900" indent="-342900" algn="just">
              <a:buClr>
                <a:srgbClr val="9933FF"/>
              </a:buClr>
              <a:buFont typeface="Wingdings" panose="05000000000000000000" pitchFamily="2" charset="2"/>
              <a:buChar char="q"/>
            </a:pP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Aussi s'empressa-t-il de lui demander </a:t>
            </a: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Es-tu de notre côté ou du côté de nos ennemis ? </a:t>
            </a:r>
            <a:r>
              <a:rPr lang="fr-FR" sz="20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Ni l'un ni l'autre</a:t>
            </a: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répondit l'homme. </a:t>
            </a: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Je suis le chef de l'armée du Seigneur et je viens d'arriver. </a:t>
            </a:r>
          </a:p>
          <a:p>
            <a:pPr marL="342900" indent="-342900" algn="just">
              <a:buClr>
                <a:srgbClr val="9933FF"/>
              </a:buClr>
              <a:buFont typeface="Wingdings" panose="05000000000000000000" pitchFamily="2" charset="2"/>
              <a:buChar char="q"/>
            </a:pPr>
            <a:endPar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marL="342900" indent="-342900" algn="just">
              <a:buClr>
                <a:srgbClr val="9933FF"/>
              </a:buClr>
              <a:buFont typeface="Wingdings" panose="05000000000000000000" pitchFamily="2" charset="2"/>
              <a:buChar char="q"/>
            </a:pP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Alors Josué se jeta la face contre terre et lui dit :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Je suis ton serviteur, que m'ordonnes-tu ? </a:t>
            </a:r>
            <a:r>
              <a:rPr lang="fr-FR" sz="2000" dirty="0">
                <a:solidFill>
                  <a:srgbClr val="0033CC"/>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chef de l'armée du Seigneur lui répondit </a:t>
            </a: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99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Enlève tes sandales, car tu te trouves dans un endroit saint. Et Josué obéit ». </a:t>
            </a:r>
          </a:p>
          <a:p>
            <a:pPr marL="342900" indent="-342900" algn="just">
              <a:buClr>
                <a:srgbClr val="9933FF"/>
              </a:buClr>
              <a:buFont typeface="Wingdings" panose="05000000000000000000" pitchFamily="2" charset="2"/>
              <a:buChar char="q"/>
            </a:pPr>
            <a:endParaRPr lang="fr-FR" sz="2000"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marL="342900" indent="-342900" algn="ctr">
              <a:buClr>
                <a:srgbClr val="9933FF"/>
              </a:buClr>
              <a:buFont typeface="Wingdings" panose="05000000000000000000" pitchFamily="2" charset="2"/>
              <a:buChar char="q"/>
            </a:pPr>
            <a:r>
              <a:rPr lang="fr-FR" sz="2000"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(Josué 5.13-15.) »</a:t>
            </a:r>
            <a:endParaRPr lang="fr-CH" sz="2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endParaRPr lang="fr-CH" dirty="0"/>
          </a:p>
        </p:txBody>
      </p:sp>
      <p:pic>
        <p:nvPicPr>
          <p:cNvPr id="5122" name="Picture 2" descr="Poster Michael the Archangel with sword and shield, sky backdrop – Tableau  | Europosters">
            <a:extLst>
              <a:ext uri="{FF2B5EF4-FFF2-40B4-BE49-F238E27FC236}">
                <a16:creationId xmlns:a16="http://schemas.microsoft.com/office/drawing/2014/main" id="{9B307B6D-BB7C-6E97-CCB3-17F95CF47C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03200" y="342900"/>
            <a:ext cx="2794000" cy="2935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Catholic print #PSM2 - PATRON SAINT Michael Archangel 5X7&quot; ready to be  framed | eBay">
            <a:extLst>
              <a:ext uri="{FF2B5EF4-FFF2-40B4-BE49-F238E27FC236}">
                <a16:creationId xmlns:a16="http://schemas.microsoft.com/office/drawing/2014/main" id="{6AF3FF01-37A4-5B7A-E9F3-AC02050206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5044" y="3802875"/>
            <a:ext cx="1995487" cy="2880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tream Les vêtements du souverain sacrificateur (1/3) l'ephod, la ceinture,  les 2 pierres d'onyx by Église AdD Montauban | Listen online for free on  SoundCloud">
            <a:extLst>
              <a:ext uri="{FF2B5EF4-FFF2-40B4-BE49-F238E27FC236}">
                <a16:creationId xmlns:a16="http://schemas.microsoft.com/office/drawing/2014/main" id="{4293F572-714B-DB32-E953-C4F7EFDB489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0309" y="3671509"/>
            <a:ext cx="2299891" cy="229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2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yellow and white background&#10;&#10;AI-generated content may be incorrect.">
            <a:extLst>
              <a:ext uri="{FF2B5EF4-FFF2-40B4-BE49-F238E27FC236}">
                <a16:creationId xmlns:a16="http://schemas.microsoft.com/office/drawing/2014/main" id="{1B19DC2B-FFAD-33EA-987F-F4F8DA1FFC1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A1BEEAE-4BB3-B43A-3FBD-3AE7981E40AD}"/>
              </a:ext>
            </a:extLst>
          </p:cNvPr>
          <p:cNvSpPr txBox="1"/>
          <p:nvPr/>
        </p:nvSpPr>
        <p:spPr>
          <a:xfrm>
            <a:off x="206829" y="213081"/>
            <a:ext cx="115824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fr-FR" sz="4400" b="1" dirty="0">
                <a:ln w="12700">
                  <a:solidFill>
                    <a:srgbClr val="00CC00">
                      <a:lumMod val="50000"/>
                    </a:srgbClr>
                  </a:solidFill>
                  <a:prstDash val="solid"/>
                </a:ln>
                <a:pattFill prst="narHorz">
                  <a:fgClr>
                    <a:srgbClr val="00CC00"/>
                  </a:fgClr>
                  <a:bgClr>
                    <a:srgbClr val="00CC00">
                      <a:lumMod val="40000"/>
                      <a:lumOff val="60000"/>
                    </a:srgbClr>
                  </a:bgClr>
                </a:pattFill>
                <a:effectLst>
                  <a:innerShdw blurRad="177800">
                    <a:srgbClr val="FF66CC">
                      <a:lumMod val="50000"/>
                    </a:srgbClr>
                  </a:innerShdw>
                </a:effectLst>
              </a:rPr>
              <a:t>LE PRINCE DE L'ARMÉE DE DIEU</a:t>
            </a:r>
          </a:p>
        </p:txBody>
      </p:sp>
      <p:sp>
        <p:nvSpPr>
          <p:cNvPr id="5" name="CuadroTexto 4">
            <a:extLst>
              <a:ext uri="{FF2B5EF4-FFF2-40B4-BE49-F238E27FC236}">
                <a16:creationId xmlns:a16="http://schemas.microsoft.com/office/drawing/2014/main" id="{665E955C-DC12-0BB0-E284-3672B1C90DFA}"/>
              </a:ext>
            </a:extLst>
          </p:cNvPr>
          <p:cNvSpPr txBox="1"/>
          <p:nvPr/>
        </p:nvSpPr>
        <p:spPr>
          <a:xfrm>
            <a:off x="315312" y="1075982"/>
            <a:ext cx="7447242" cy="1200329"/>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lvl="0" algn="ctr"/>
            <a:r>
              <a:rPr lang="fr-FR" b="1" dirty="0">
                <a:solidFill>
                  <a:srgbClr val="C15629"/>
                </a:solidFill>
                <a:effectLst>
                  <a:outerShdw blurRad="38100" dist="38100" dir="2700000" algn="tl">
                    <a:srgbClr val="000000">
                      <a:alpha val="43137"/>
                    </a:srgbClr>
                  </a:outerShdw>
                </a:effectLst>
                <a:latin typeface="Comic Sans MS" panose="030F0702030302020204" pitchFamily="66" charset="0"/>
              </a:rPr>
              <a:t>« Il répondit : Non, mais je suis le chef de l'armée de l'Éternel, j'arrive maintenant. Josué tomba le visage contre terre, se prosterna, et lui dit : Qu'est-ce que mon seigneur dit à son serviteur ? » </a:t>
            </a:r>
            <a:r>
              <a:rPr lang="fr-FR" b="1" dirty="0">
                <a:solidFill>
                  <a:srgbClr val="C15629"/>
                </a:solidFill>
                <a:latin typeface="Comic Sans MS" panose="030F0702030302020204" pitchFamily="66" charset="0"/>
              </a:rPr>
              <a:t>(Josué 5.14)</a:t>
            </a:r>
          </a:p>
        </p:txBody>
      </p:sp>
      <p:sp>
        <p:nvSpPr>
          <p:cNvPr id="6" name="CuadroTexto 5">
            <a:extLst>
              <a:ext uri="{FF2B5EF4-FFF2-40B4-BE49-F238E27FC236}">
                <a16:creationId xmlns:a16="http://schemas.microsoft.com/office/drawing/2014/main" id="{6A3F8CC0-5585-BCA2-94F5-145B6B34CAE1}"/>
              </a:ext>
            </a:extLst>
          </p:cNvPr>
          <p:cNvSpPr txBox="1"/>
          <p:nvPr/>
        </p:nvSpPr>
        <p:spPr>
          <a:xfrm>
            <a:off x="355600" y="2315506"/>
            <a:ext cx="7340599" cy="1015663"/>
          </a:xfrm>
          <a:prstGeom prst="rect">
            <a:avLst/>
          </a:prstGeom>
          <a:solidFill>
            <a:schemeClr val="accent2">
              <a:lumMod val="40000"/>
              <a:lumOff val="60000"/>
            </a:schemeClr>
          </a:solidFill>
          <a:ln w="38100">
            <a:solidFill>
              <a:schemeClr val="tx1"/>
            </a:solidFill>
          </a:ln>
        </p:spPr>
        <p:txBody>
          <a:bodyPr wrap="square" rtlCol="0">
            <a:spAutoFit/>
          </a:bodyPr>
          <a:lstStyle/>
          <a:p>
            <a:pPr lvl="0" algn="ctr">
              <a:spcBef>
                <a:spcPts val="600"/>
              </a:spcBef>
            </a:pPr>
            <a:r>
              <a:rPr lang="fr-FR" sz="2000" b="1" dirty="0">
                <a:solidFill>
                  <a:srgbClr val="0070C0"/>
                </a:solidFill>
              </a:rPr>
              <a:t>Tandis que Josué priait près de Jéricho, cherchant la direction divine pour prendre la ville, </a:t>
            </a:r>
            <a:r>
              <a:rPr lang="fr-FR" sz="2000" b="1" dirty="0">
                <a:solidFill>
                  <a:srgbClr val="FF0000"/>
                </a:solidFill>
              </a:rPr>
              <a:t>un guerrier se présenta devant lui avec son épée nue</a:t>
            </a:r>
            <a:r>
              <a:rPr lang="fr-FR" sz="2000" b="1" dirty="0">
                <a:solidFill>
                  <a:prstClr val="black"/>
                </a:solidFill>
              </a:rPr>
              <a:t> </a:t>
            </a:r>
            <a:r>
              <a:rPr lang="fr-FR" sz="2000" b="1" dirty="0">
                <a:solidFill>
                  <a:srgbClr val="663300"/>
                </a:solidFill>
              </a:rPr>
              <a:t>(Josué 5.13).</a:t>
            </a:r>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3167" y="783882"/>
            <a:ext cx="3213521" cy="4284694"/>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5600700" y="5068576"/>
            <a:ext cx="6591300" cy="1708160"/>
          </a:xfrm>
          <a:prstGeom prst="rect">
            <a:avLst/>
          </a:prstGeom>
          <a:noFill/>
          <a:ln>
            <a:solidFill>
              <a:srgbClr val="663300"/>
            </a:solidFill>
          </a:ln>
        </p:spPr>
        <p:txBody>
          <a:bodyPr wrap="square">
            <a:spAutoFit/>
          </a:bodyPr>
          <a:lstStyle/>
          <a:p>
            <a:pPr algn="ctr">
              <a:spcBef>
                <a:spcPts val="600"/>
              </a:spcBef>
            </a:pPr>
            <a:r>
              <a:rPr lang="fr-FR" sz="2000" b="1" dirty="0">
                <a:solidFill>
                  <a:schemeClr val="accent5">
                    <a:lumMod val="75000"/>
                  </a:schemeClr>
                </a:solidFill>
                <a:highlight>
                  <a:srgbClr val="FFFF00"/>
                </a:highlight>
              </a:rPr>
              <a:t>La prière avait été exaucée. Pour rassurer Josué, Dieu lui-même prit le commandement de l'opération. </a:t>
            </a:r>
          </a:p>
          <a:p>
            <a:pPr algn="ctr">
              <a:spcBef>
                <a:spcPts val="600"/>
              </a:spcBef>
            </a:pPr>
            <a:r>
              <a:rPr lang="fr-FR" sz="2000" b="1" dirty="0">
                <a:solidFill>
                  <a:prstClr val="black"/>
                </a:solidFill>
                <a:highlight>
                  <a:srgbClr val="00FFFF"/>
                </a:highlight>
              </a:rPr>
              <a:t>En tant que général visible d'Israël, Josué devait seulement suivre les ordres </a:t>
            </a:r>
            <a:r>
              <a:rPr lang="fr-FR" sz="2000" b="1" dirty="0">
                <a:solidFill>
                  <a:srgbClr val="FF0000"/>
                </a:solidFill>
                <a:highlight>
                  <a:srgbClr val="00FFFF"/>
                </a:highlight>
              </a:rPr>
              <a:t>du véritable </a:t>
            </a:r>
            <a:br>
              <a:rPr lang="fr-FR" sz="2000" b="1" dirty="0">
                <a:solidFill>
                  <a:srgbClr val="FF0000"/>
                </a:solidFill>
                <a:highlight>
                  <a:srgbClr val="00FFFF"/>
                </a:highlight>
              </a:rPr>
            </a:br>
            <a:r>
              <a:rPr lang="fr-FR" sz="2000" b="1" dirty="0">
                <a:solidFill>
                  <a:srgbClr val="FF0000"/>
                </a:solidFill>
                <a:highlight>
                  <a:srgbClr val="00FFFF"/>
                </a:highlight>
              </a:rPr>
              <a:t>Général en Chef : Dieu.</a:t>
            </a:r>
            <a:endParaRPr lang="es-ES" sz="2000" b="1" dirty="0">
              <a:solidFill>
                <a:srgbClr val="FF0000"/>
              </a:solidFill>
              <a:highlight>
                <a:srgbClr val="00FFFF"/>
              </a:highlight>
            </a:endParaRPr>
          </a:p>
        </p:txBody>
      </p:sp>
      <p:sp>
        <p:nvSpPr>
          <p:cNvPr id="9" name="CuadroTexto 8">
            <a:extLst>
              <a:ext uri="{FF2B5EF4-FFF2-40B4-BE49-F238E27FC236}">
                <a16:creationId xmlns:a16="http://schemas.microsoft.com/office/drawing/2014/main" id="{9DD0DA1F-7D1A-0DCE-4AEB-C0933E37F2E5}"/>
              </a:ext>
            </a:extLst>
          </p:cNvPr>
          <p:cNvSpPr txBox="1"/>
          <p:nvPr/>
        </p:nvSpPr>
        <p:spPr>
          <a:xfrm>
            <a:off x="2292139" y="4504583"/>
            <a:ext cx="3213521" cy="2246769"/>
          </a:xfrm>
          <a:prstGeom prst="rect">
            <a:avLst/>
          </a:prstGeom>
          <a:ln w="38100">
            <a:solidFill>
              <a:srgbClr val="6633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ts val="600"/>
              </a:spcBef>
            </a:pPr>
            <a:r>
              <a:rPr lang="fr-FR" sz="2000" b="1" dirty="0">
                <a:solidFill>
                  <a:srgbClr val="9900FF"/>
                </a:solidFill>
              </a:rPr>
              <a:t>En exigeant l'adoration, il montra qu'il était Dieu lui-même, en la personne de Jésus — </a:t>
            </a:r>
            <a:r>
              <a:rPr lang="fr-FR" sz="2000" b="1" dirty="0">
                <a:solidFill>
                  <a:srgbClr val="0033CC"/>
                </a:solidFill>
              </a:rPr>
              <a:t>connu comme Michel dans le livre </a:t>
            </a:r>
            <a:br>
              <a:rPr lang="fr-FR" sz="2000" b="1" dirty="0">
                <a:solidFill>
                  <a:srgbClr val="0033CC"/>
                </a:solidFill>
              </a:rPr>
            </a:br>
            <a:r>
              <a:rPr lang="fr-FR" sz="2000" b="1" dirty="0">
                <a:solidFill>
                  <a:srgbClr val="0033CC"/>
                </a:solidFill>
              </a:rPr>
              <a:t>de Daniel</a:t>
            </a:r>
            <a:br>
              <a:rPr lang="fr-FR" sz="2000" b="1" dirty="0">
                <a:solidFill>
                  <a:srgbClr val="0033CC"/>
                </a:solidFill>
              </a:rPr>
            </a:br>
            <a:r>
              <a:rPr lang="es-ES" sz="2000" b="1" dirty="0">
                <a:solidFill>
                  <a:srgbClr val="663300"/>
                </a:solidFill>
              </a:rPr>
              <a:t>(Josué 5.15; Daniel 12.1).</a:t>
            </a:r>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92138" y="3451042"/>
            <a:ext cx="6267661" cy="1015663"/>
          </a:xfrm>
          <a:prstGeom prst="rect">
            <a:avLst/>
          </a:prstGeom>
          <a:solidFill>
            <a:schemeClr val="tx2">
              <a:lumMod val="20000"/>
              <a:lumOff val="80000"/>
            </a:schemeClr>
          </a:solidFill>
          <a:ln w="38100">
            <a:solidFill>
              <a:schemeClr val="tx1"/>
            </a:solidFill>
          </a:ln>
        </p:spPr>
        <p:txBody>
          <a:bodyPr wrap="square">
            <a:spAutoFit/>
          </a:bodyPr>
          <a:lstStyle/>
          <a:p>
            <a:pPr lvl="0" algn="ctr">
              <a:spcBef>
                <a:spcPts val="600"/>
              </a:spcBef>
            </a:pPr>
            <a:r>
              <a:rPr lang="fr-FR" sz="2000" b="1" dirty="0">
                <a:solidFill>
                  <a:prstClr val="black"/>
                </a:solidFill>
              </a:rPr>
              <a:t>Interrogé par Josué, ce personnage nia son appartenance à quelque armée terrestre que ce soit. Il était le Prince de l'armée de Dieu </a:t>
            </a:r>
            <a:r>
              <a:rPr lang="es-ES" sz="2000" b="1" dirty="0">
                <a:solidFill>
                  <a:srgbClr val="663300"/>
                </a:solidFill>
              </a:rPr>
              <a:t>(Josué 5.14).</a:t>
            </a:r>
          </a:p>
        </p:txBody>
      </p:sp>
      <p:pic>
        <p:nvPicPr>
          <p:cNvPr id="2" name="Picture 4" descr="Catholic print #PSM2 - PATRON SAINT Michael Archangel 5X7&quot; ready to be  framed | eBay">
            <a:extLst>
              <a:ext uri="{FF2B5EF4-FFF2-40B4-BE49-F238E27FC236}">
                <a16:creationId xmlns:a16="http://schemas.microsoft.com/office/drawing/2014/main" id="{677192D5-52C6-0365-4502-493708B12B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546" y="4682681"/>
            <a:ext cx="1460281" cy="189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9" grpId="0" animBg="1"/>
      <p:bldP spid="11" grpId="0" animBg="1"/>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1266</TotalTime>
  <Words>3129</Words>
  <Application>Microsoft Office PowerPoint</Application>
  <PresentationFormat>Panorámica</PresentationFormat>
  <Paragraphs>126</Paragraphs>
  <Slides>22</Slides>
  <Notes>5</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22</vt:i4>
      </vt:variant>
    </vt:vector>
  </HeadingPairs>
  <TitlesOfParts>
    <vt:vector size="34" baseType="lpstr">
      <vt:lpstr>Calibri</vt:lpstr>
      <vt:lpstr>Brush Script MT</vt:lpstr>
      <vt:lpstr>Aptos</vt:lpstr>
      <vt:lpstr>Georgia</vt:lpstr>
      <vt:lpstr>Wingdings</vt:lpstr>
      <vt:lpstr>Times New Roman</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73</cp:revision>
  <dcterms:created xsi:type="dcterms:W3CDTF">2025-10-04T16:02:48Z</dcterms:created>
  <dcterms:modified xsi:type="dcterms:W3CDTF">2025-10-20T18:52:23Z</dcterms:modified>
</cp:coreProperties>
</file>