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fr-FR" sz="2400" b="1" noProof="0" dirty="0">
              <a:solidFill>
                <a:srgbClr val="A1730B"/>
              </a:solidFill>
            </a:rPr>
            <a:t>Une question d'iniquité</a:t>
          </a: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fr-FR" sz="2400" b="1" noProof="0" dirty="0">
              <a:solidFill>
                <a:srgbClr val="207D0D"/>
              </a:solidFill>
            </a:rPr>
            <a:t>Une question de justice</a:t>
          </a: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fr-FR" sz="2400" b="1" noProof="0" dirty="0">
              <a:solidFill>
                <a:srgbClr val="0F6F68"/>
              </a:solidFill>
            </a:rPr>
            <a:t>Le concept biblique de la guerre</a:t>
          </a: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fr-FR" sz="2400" b="1" noProof="0" dirty="0">
              <a:solidFill>
                <a:srgbClr val="232098"/>
              </a:solidFill>
            </a:rPr>
            <a:t>Détruits par leur propre choix</a:t>
          </a: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fr-FR" sz="2400" b="1" noProof="0" dirty="0">
              <a:solidFill>
                <a:srgbClr val="842076"/>
              </a:solidFill>
            </a:rPr>
            <a:t>Rechercher la paix</a:t>
          </a: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fr-FR" sz="1800" b="1" noProof="0" dirty="0">
              <a:effectLst>
                <a:outerShdw blurRad="38100" dist="38100" dir="2700000" algn="tl">
                  <a:srgbClr val="000000">
                    <a:alpha val="43137"/>
                  </a:srgbClr>
                </a:outerShdw>
              </a:effectLst>
            </a:rPr>
            <a:t>Une armée professionnelle n'était pas permise</a:t>
          </a: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fr-FR" sz="1800" b="1" noProof="0" dirty="0">
              <a:effectLst>
                <a:outerShdw blurRad="38100" dist="38100" dir="2700000" algn="tl">
                  <a:srgbClr val="000000">
                    <a:alpha val="43137"/>
                  </a:srgbClr>
                </a:outerShdw>
              </a:effectLst>
            </a:rPr>
            <a:t>Les soldats ne recevaient pas de solde et, parfois, ne pouvaient même pas prendre de butin</a:t>
          </a: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fr-FR" sz="1800" b="1" noProof="0" dirty="0">
              <a:effectLst>
                <a:outerShdw blurRad="38100" dist="38100" dir="2700000" algn="tl">
                  <a:srgbClr val="000000">
                    <a:alpha val="43137"/>
                  </a:srgbClr>
                </a:outerShdw>
              </a:effectLst>
            </a:rPr>
            <a:t>On ne permettait de faire la guerre que pour la conquête ou la défense de la Terre Promise à ce moment historique particulier</a:t>
          </a: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fr-FR" sz="1800" b="1" noProof="0" dirty="0">
              <a:effectLst>
                <a:outerShdw blurRad="38100" dist="38100" dir="2700000" algn="tl">
                  <a:srgbClr val="000000">
                    <a:alpha val="43137"/>
                  </a:srgbClr>
                </a:outerShdw>
              </a:effectLst>
            </a:rPr>
            <a:t>Elles étaient dirigées par des prophètes inspirés par Dieu (comme Moïse ou Josué)</a:t>
          </a: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fr-FR" sz="1800" b="1" noProof="0" dirty="0">
              <a:effectLst>
                <a:outerShdw blurRad="38100" dist="38100" dir="2700000" algn="tl">
                  <a:srgbClr val="000000">
                    <a:alpha val="43137"/>
                  </a:srgbClr>
                </a:outerShdw>
              </a:effectLst>
            </a:rPr>
            <a:t>Une préparation spirituelle était exigée avant la bataille</a:t>
          </a: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fr-FR" sz="1800" b="1" noProof="0" dirty="0">
              <a:effectLst>
                <a:outerShdw blurRad="38100" dist="38100" dir="2700000" algn="tl">
                  <a:srgbClr val="000000">
                    <a:alpha val="43137"/>
                  </a:srgbClr>
                </a:outerShdw>
              </a:effectLst>
            </a:rPr>
            <a:t>L'Israélite qui ne respectait pas les normes de la guerre était traité comme un ennemi.</a:t>
          </a: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fr-FR" sz="1800" b="1" noProof="0" dirty="0">
              <a:effectLst>
                <a:outerShdw blurRad="38100" dist="38100" dir="2700000" algn="tl">
                  <a:srgbClr val="000000">
                    <a:alpha val="43137"/>
                  </a:srgbClr>
                </a:outerShdw>
              </a:effectLst>
            </a:rPr>
            <a:t>En de nombreuses occasions, Dieu intervint directement dans la bataille.</a:t>
          </a: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custScaleY="133753">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custScaleY="131794">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custScaleY="134472">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fr-FR" sz="2000" b="1" noProof="0" dirty="0">
              <a:effectLst>
                <a:outerShdw blurRad="38100" dist="38100" dir="2700000" algn="tl">
                  <a:srgbClr val="000000">
                    <a:alpha val="43137"/>
                  </a:srgbClr>
                </a:outerShdw>
              </a:effectLst>
            </a:rPr>
            <a:t>Ceux qui étaient destinés à la destruction et qui obéissaient à Dieu pouvaient vivre (par exemple, Rahab)</a:t>
          </a: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fr-FR" sz="2000" b="1" noProof="0" dirty="0">
              <a:effectLst>
                <a:outerShdw blurRad="38100" dist="38100" dir="2700000" algn="tl">
                  <a:srgbClr val="000000">
                    <a:alpha val="43137"/>
                  </a:srgbClr>
                </a:outerShdw>
              </a:effectLst>
            </a:rPr>
            <a:t>Les Israélites qui désobéissaient à Dieu devaient mourir (par exemple, </a:t>
          </a:r>
          <a:r>
            <a:rPr lang="fr-FR" sz="2000" b="1" noProof="0" dirty="0" err="1">
              <a:effectLst>
                <a:outerShdw blurRad="38100" dist="38100" dir="2700000" algn="tl">
                  <a:srgbClr val="000000">
                    <a:alpha val="43137"/>
                  </a:srgbClr>
                </a:outerShdw>
              </a:effectLst>
            </a:rPr>
            <a:t>Acan</a:t>
          </a:r>
          <a:r>
            <a:rPr lang="fr-FR" sz="2000" b="1" noProof="0" dirty="0">
              <a:effectLst>
                <a:outerShdw blurRad="38100" dist="38100" dir="2700000" algn="tl">
                  <a:srgbClr val="000000">
                    <a:alpha val="43137"/>
                  </a:srgbClr>
                </a:outerShdw>
              </a:effectLst>
            </a:rPr>
            <a:t>)</a:t>
          </a: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custScaleX="110875" custScaleY="12179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custScaleX="110875">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fr-FR" sz="2400" b="1" kern="1200" noProof="0" dirty="0">
              <a:solidFill>
                <a:srgbClr val="A1730B"/>
              </a:solidFill>
            </a:rPr>
            <a:t>Une question d'iniquité</a:t>
          </a: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fr-FR" sz="2400" b="1" kern="1200" noProof="0" dirty="0">
              <a:solidFill>
                <a:srgbClr val="207D0D"/>
              </a:solidFill>
            </a:rPr>
            <a:t>Une question de justice</a:t>
          </a: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fr-FR" sz="2400" b="1" kern="1200" noProof="0" dirty="0">
              <a:solidFill>
                <a:srgbClr val="0F6F68"/>
              </a:solidFill>
            </a:rPr>
            <a:t>Le concept biblique de la guerre</a:t>
          </a: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fr-FR" sz="2400" b="1" kern="1200" noProof="0" dirty="0">
              <a:solidFill>
                <a:srgbClr val="232098"/>
              </a:solidFill>
            </a:rPr>
            <a:t>Détruits par leur propre choix</a:t>
          </a: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fr-FR" sz="2400" b="1" kern="1200" noProof="0" dirty="0">
              <a:solidFill>
                <a:srgbClr val="842076"/>
              </a:solidFill>
            </a:rPr>
            <a:t>Rechercher la paix</a:t>
          </a: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Une armée professionnelle n'était pas permise</a:t>
          </a: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752771"/>
          <a:ext cx="8709446" cy="549492"/>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Les soldats ne recevaient pas de solde et, parfois, ne pouvaient même pas prendre de butin</a:t>
          </a:r>
        </a:p>
      </dsp:txBody>
      <dsp:txXfrm>
        <a:off x="689155" y="752771"/>
        <a:ext cx="8709446" cy="549492"/>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On ne permettait de faire la guerre que pour la conquête ou la défense de la Terre Promise à ce moment historique particulier</a:t>
          </a: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1989544"/>
          <a:ext cx="8440474" cy="541444"/>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Elles étaient dirigées par des prophètes inspirés par Dieu (comme Moïse ou Josué)</a:t>
          </a:r>
        </a:p>
      </dsp:txBody>
      <dsp:txXfrm>
        <a:off x="958127" y="1989544"/>
        <a:ext cx="8440474" cy="541444"/>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Une préparation spirituelle était exigée avant la bataille</a:t>
          </a: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16793"/>
          <a:ext cx="8709446" cy="55244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L'Israélite qui ne respectait pas les normes de la guerre était traité comme un ennemi.</a:t>
          </a:r>
        </a:p>
      </dsp:txBody>
      <dsp:txXfrm>
        <a:off x="689155" y="3216793"/>
        <a:ext cx="8709446" cy="55244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noProof="0" dirty="0">
              <a:effectLst>
                <a:outerShdw blurRad="38100" dist="38100" dir="2700000" algn="tl">
                  <a:srgbClr val="000000">
                    <a:alpha val="43137"/>
                  </a:srgbClr>
                </a:outerShdw>
              </a:effectLst>
            </a:rPr>
            <a:t>En de nombreuses occasions, Dieu intervint directement dans la bataille.</a:t>
          </a: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48892" y="131"/>
          <a:ext cx="2547781" cy="1679185"/>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Ceux qui étaient destinés à la destruction et qui obéissaient à Dieu pouvaient vivre (par exemple, Rahab)</a:t>
          </a:r>
        </a:p>
      </dsp:txBody>
      <dsp:txXfrm>
        <a:off x="348892" y="131"/>
        <a:ext cx="2547781" cy="1679185"/>
      </dsp:txXfrm>
    </dsp:sp>
    <dsp:sp modelId="{3128F560-8630-45CC-81ED-844341F038CC}">
      <dsp:nvSpPr>
        <dsp:cNvPr id="0" name=""/>
        <dsp:cNvSpPr/>
      </dsp:nvSpPr>
      <dsp:spPr>
        <a:xfrm>
          <a:off x="348892" y="1909105"/>
          <a:ext cx="2547781" cy="1378732"/>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noProof="0" dirty="0">
              <a:effectLst>
                <a:outerShdw blurRad="38100" dist="38100" dir="2700000" algn="tl">
                  <a:srgbClr val="000000">
                    <a:alpha val="43137"/>
                  </a:srgbClr>
                </a:outerShdw>
              </a:effectLst>
            </a:rPr>
            <a:t>Les Israélites qui désobéissaient à Dieu devaient mourir (par exemple, </a:t>
          </a:r>
          <a:r>
            <a:rPr lang="fr-FR" sz="2000" b="1" kern="1200" noProof="0" dirty="0" err="1">
              <a:effectLst>
                <a:outerShdw blurRad="38100" dist="38100" dir="2700000" algn="tl">
                  <a:srgbClr val="000000">
                    <a:alpha val="43137"/>
                  </a:srgbClr>
                </a:outerShdw>
              </a:effectLst>
            </a:rPr>
            <a:t>Acan</a:t>
          </a:r>
          <a:r>
            <a:rPr lang="fr-FR" sz="2000" b="1" kern="1200" noProof="0" dirty="0">
              <a:effectLst>
                <a:outerShdw blurRad="38100" dist="38100" dir="2700000" algn="tl">
                  <a:srgbClr val="000000">
                    <a:alpha val="43137"/>
                  </a:srgbClr>
                </a:outerShdw>
              </a:effectLst>
            </a:rPr>
            <a:t>)</a:t>
          </a:r>
        </a:p>
      </dsp:txBody>
      <dsp:txXfrm>
        <a:off x="348892" y="1909105"/>
        <a:ext cx="2547781" cy="137873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29/10/2025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29/10/2025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29/10/2025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29/10/2025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7391400" y="111294"/>
            <a:ext cx="4724401"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fr-FR" sz="5400" b="1" noProof="0"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DIEU COMBAT POUR VOUS</a:t>
            </a: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830997"/>
          </a:xfrm>
          <a:prstGeom prst="rect">
            <a:avLst/>
          </a:prstGeom>
          <a:noFill/>
        </p:spPr>
        <p:txBody>
          <a:bodyPr wrap="square" rtlCol="0">
            <a:spAutoFit/>
          </a:bodyPr>
          <a:lstStyle/>
          <a:p>
            <a:r>
              <a:rPr lang="fr-FR" sz="1600" b="1" noProof="0" dirty="0">
                <a:solidFill>
                  <a:srgbClr val="7B4F3D"/>
                </a:solidFill>
              </a:rPr>
              <a:t>Leçon 5 </a:t>
            </a:r>
            <a:br>
              <a:rPr lang="fr-FR" sz="1600" b="1" noProof="0" dirty="0">
                <a:solidFill>
                  <a:srgbClr val="7B4F3D"/>
                </a:solidFill>
              </a:rPr>
            </a:br>
            <a:r>
              <a:rPr lang="fr-FR" sz="1600" b="1" noProof="0" dirty="0">
                <a:solidFill>
                  <a:srgbClr val="7B4F3D"/>
                </a:solidFill>
              </a:rPr>
              <a:t>pour le 1er novembre 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5" y="94119"/>
            <a:ext cx="5629276" cy="341632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36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 Josué prit en même temps tous ces rois et leur pays, car l'Éternel, le Dieu d'Israël, combattait pour Israël.»</a:t>
            </a: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5" y="3686144"/>
            <a:ext cx="2362200" cy="461665"/>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Josué 10.42</a:t>
            </a:r>
            <a:endParaRPr kumimoji="0" lang="fr-FR" sz="2400" b="0" i="0" u="none" strike="noStrike" kern="1200" cap="none" spc="0" normalizeH="0" baseline="0" noProof="0" dirty="0">
              <a:ln>
                <a:noFill/>
              </a:ln>
              <a:solidFill>
                <a:srgbClr val="613E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4180586575"/>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991350" cy="707886"/>
          </a:xfrm>
          <a:prstGeom prst="rect">
            <a:avLst/>
          </a:prstGeom>
          <a:noFill/>
        </p:spPr>
        <p:txBody>
          <a:bodyPr wrap="square" rtlCol="0">
            <a:spAutoFit/>
          </a:bodyPr>
          <a:lstStyle/>
          <a:p>
            <a:pPr>
              <a:spcBef>
                <a:spcPts val="600"/>
              </a:spcBef>
            </a:pPr>
            <a:r>
              <a:rPr lang="fr-FR" sz="2000" b="1" noProof="0" dirty="0"/>
              <a:t>Comprendre la guerre qui a conduit Israël à prendre possession du pays de Canaan n'est pas une affaire facile.</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4" y="2349356"/>
            <a:ext cx="6991349" cy="1323439"/>
          </a:xfrm>
          <a:prstGeom prst="rect">
            <a:avLst/>
          </a:prstGeom>
          <a:noFill/>
        </p:spPr>
        <p:txBody>
          <a:bodyPr wrap="square">
            <a:spAutoFit/>
          </a:bodyPr>
          <a:lstStyle/>
          <a:p>
            <a:pPr>
              <a:spcBef>
                <a:spcPts val="600"/>
              </a:spcBef>
            </a:pPr>
            <a:r>
              <a:rPr lang="fr-FR" sz="2000" b="1" noProof="0" dirty="0"/>
              <a:t>Pour pouvoir comprendre quelque chose de ce problème, nous devons approfondir le concept biblique de la guerre, et les valeurs morales qui étaient en jeu à ce moment critique de l'histoire.</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991350" cy="784830"/>
          </a:xfrm>
          <a:prstGeom prst="rect">
            <a:avLst/>
          </a:prstGeom>
          <a:noFill/>
        </p:spPr>
        <p:txBody>
          <a:bodyPr wrap="square">
            <a:spAutoFit/>
          </a:bodyPr>
          <a:lstStyle/>
          <a:p>
            <a:pPr>
              <a:spcBef>
                <a:spcPts val="600"/>
              </a:spcBef>
            </a:pPr>
            <a:r>
              <a:rPr lang="fr-FR" sz="2000" b="1" noProof="0" dirty="0"/>
              <a:t>Alors, pourquoi la mort de tant de personnes ? </a:t>
            </a:r>
          </a:p>
          <a:p>
            <a:pPr>
              <a:spcBef>
                <a:spcPts val="600"/>
              </a:spcBef>
            </a:pPr>
            <a:r>
              <a:rPr lang="fr-FR" sz="2000" b="1" noProof="0" dirty="0"/>
              <a:t>Cette guerre peut-elle être considérée comme « sainte » ?</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991350" cy="707886"/>
          </a:xfrm>
          <a:prstGeom prst="rect">
            <a:avLst/>
          </a:prstGeom>
          <a:noFill/>
        </p:spPr>
        <p:txBody>
          <a:bodyPr wrap="square">
            <a:spAutoFit/>
          </a:bodyPr>
          <a:lstStyle/>
          <a:p>
            <a:pPr>
              <a:spcBef>
                <a:spcPts val="600"/>
              </a:spcBef>
            </a:pPr>
            <a:r>
              <a:rPr lang="fr-FR" sz="2000" b="1" noProof="0" dirty="0"/>
              <a:t>De même qu'il n'a jamais été dans le dessein de Dieu que le péché existe, la guerre n'a jamais été dans son dessein.</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400" b="1" noProof="0" dirty="0">
                <a:ln/>
                <a:solidFill>
                  <a:schemeClr val="accent3"/>
                </a:solidFill>
              </a:rPr>
              <a:t>UNE QUESTION D'INIQUITÉ</a:t>
            </a: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noProof="0" dirty="0">
                <a:solidFill>
                  <a:srgbClr val="1B91A1"/>
                </a:solidFill>
                <a:latin typeface="Comic Sans MS" panose="030F0702030302020204" pitchFamily="66" charset="0"/>
              </a:rPr>
              <a:t>« À la quatrième génération, ils reviendront ici ; </a:t>
            </a:r>
            <a:br>
              <a:rPr lang="fr-FR" b="1" noProof="0" dirty="0">
                <a:solidFill>
                  <a:srgbClr val="1B91A1"/>
                </a:solidFill>
                <a:latin typeface="Comic Sans MS" panose="030F0702030302020204" pitchFamily="66" charset="0"/>
              </a:rPr>
            </a:br>
            <a:r>
              <a:rPr lang="fr-FR" b="1" noProof="0" dirty="0">
                <a:solidFill>
                  <a:srgbClr val="1B91A1"/>
                </a:solidFill>
                <a:latin typeface="Comic Sans MS" panose="030F0702030302020204" pitchFamily="66" charset="0"/>
              </a:rPr>
              <a:t>car l'iniquité des </a:t>
            </a:r>
            <a:r>
              <a:rPr lang="fr-FR" b="1" noProof="0" dirty="0" err="1">
                <a:solidFill>
                  <a:srgbClr val="1B91A1"/>
                </a:solidFill>
                <a:latin typeface="Comic Sans MS" panose="030F0702030302020204" pitchFamily="66" charset="0"/>
              </a:rPr>
              <a:t>Amoréens</a:t>
            </a:r>
            <a:r>
              <a:rPr lang="fr-FR" b="1" noProof="0" dirty="0">
                <a:solidFill>
                  <a:srgbClr val="1B91A1"/>
                </a:solidFill>
                <a:latin typeface="Comic Sans MS" panose="030F0702030302020204" pitchFamily="66" charset="0"/>
              </a:rPr>
              <a:t> n'est pas encore à son comble » </a:t>
            </a:r>
            <a:r>
              <a:rPr lang="fr-FR" sz="1400" b="1" noProof="0" dirty="0">
                <a:solidFill>
                  <a:srgbClr val="1B91A1"/>
                </a:solidFill>
                <a:latin typeface="Comic Sans MS" panose="030F0702030302020204" pitchFamily="66" charset="0"/>
              </a:rPr>
              <a:t>(Genèse 15.16)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fr-FR" sz="2000" b="1" noProof="0" dirty="0"/>
              <a:t>L'archéologie a révélé que la religion de Canaan était exactement ce que la Bible dit : sorcellerie, divination, communication avec les morts, spiritisme... et sacrifice d'enfants ! (Deutéronome 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402711" cy="3170099"/>
          </a:xfrm>
          <a:prstGeom prst="rect">
            <a:avLst/>
          </a:prstGeom>
          <a:noFill/>
        </p:spPr>
        <p:txBody>
          <a:bodyPr wrap="square">
            <a:spAutoFit/>
          </a:bodyPr>
          <a:lstStyle/>
          <a:p>
            <a:pPr>
              <a:spcBef>
                <a:spcPts val="600"/>
              </a:spcBef>
            </a:pPr>
            <a:r>
              <a:rPr lang="fr-FR" sz="2000" b="1" noProof="0" dirty="0"/>
              <a:t>Finalement, il fallait mettre fin à ces rites aberrants qui abaissaient la moralité des personnes et favorisaient toutes sortes de vices. L'extermination des Cananéens éviterait </a:t>
            </a:r>
            <a:br>
              <a:rPr lang="fr-FR" sz="2000" b="1" noProof="0" dirty="0"/>
            </a:br>
            <a:r>
              <a:rPr lang="fr-FR" sz="2000" b="1" noProof="0" dirty="0"/>
              <a:t>— au moins pendant un temps — la dégradation morale de l'humanité.</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fr-FR" sz="2000" b="1" noProof="0" dirty="0"/>
              <a:t>Bien que ces pratiques fussent déjà courantes au temps d'Abraham, Dieu leur accorda plus de 400 ans pour qu'ils rectifient leur conduite.</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fr-FR" sz="2000" b="1" noProof="0" dirty="0"/>
              <a:t>À cela s'ajoute le rite de la « prostitution sacrée » — qui de sacré n'avait </a:t>
            </a:r>
            <a:br>
              <a:rPr lang="fr-FR" sz="2000" b="1" noProof="0" dirty="0"/>
            </a:br>
            <a:r>
              <a:rPr lang="fr-FR" sz="2000" b="1" noProof="0" dirty="0"/>
              <a:t>que bien peu — pratiquée tant par les prêtres que par les prêtresses.</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fr-FR" sz="4400" b="1" noProof="0" dirty="0">
                <a:ln/>
                <a:solidFill>
                  <a:srgbClr val="118B9D"/>
                </a:solidFill>
                <a:effectLst>
                  <a:outerShdw blurRad="38100" dist="38100" dir="2700000" algn="tl">
                    <a:srgbClr val="000000">
                      <a:alpha val="43137"/>
                    </a:srgbClr>
                  </a:outerShdw>
                </a:effectLst>
              </a:rPr>
              <a:t>UNE QUESTION DE JUSTICE</a:t>
            </a:r>
          </a:p>
        </p:txBody>
      </p:sp>
      <p:sp>
        <p:nvSpPr>
          <p:cNvPr id="5" name="CuadroTexto 4">
            <a:extLst>
              <a:ext uri="{FF2B5EF4-FFF2-40B4-BE49-F238E27FC236}">
                <a16:creationId xmlns:a16="http://schemas.microsoft.com/office/drawing/2014/main" id="{B263949E-1CA8-59A1-B650-D4FDC84EBD80}"/>
              </a:ext>
            </a:extLst>
          </p:cNvPr>
          <p:cNvSpPr txBox="1"/>
          <p:nvPr/>
        </p:nvSpPr>
        <p:spPr>
          <a:xfrm>
            <a:off x="828675" y="683716"/>
            <a:ext cx="10534650"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noProof="0" dirty="0">
                <a:solidFill>
                  <a:schemeClr val="accent2">
                    <a:lumMod val="50000"/>
                  </a:schemeClr>
                </a:solidFill>
                <a:latin typeface="Comic Sans MS" panose="030F0702030302020204" pitchFamily="66" charset="0"/>
              </a:rPr>
              <a:t>« Dieu est un juste juge, Dieu s'irrite en tout temps. Si le méchant ne se convertit pas, Dieu aiguise son épée, Il bande son arc, et il vise.» </a:t>
            </a:r>
            <a:r>
              <a:rPr lang="fr-FR" sz="1400" b="1" noProof="0" dirty="0">
                <a:solidFill>
                  <a:schemeClr val="accent2">
                    <a:lumMod val="50000"/>
                  </a:schemeClr>
                </a:solidFill>
                <a:latin typeface="Comic Sans MS" panose="030F0702030302020204" pitchFamily="66" charset="0"/>
              </a:rPr>
              <a:t>(Psaume 7.12-13)</a:t>
            </a:r>
            <a:endParaRPr lang="fr-FR" sz="1100" b="1" noProof="0"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460256"/>
            <a:ext cx="7771644" cy="1323439"/>
          </a:xfrm>
          <a:prstGeom prst="rect">
            <a:avLst/>
          </a:prstGeom>
          <a:noFill/>
        </p:spPr>
        <p:txBody>
          <a:bodyPr wrap="square" rtlCol="0">
            <a:spAutoFit/>
          </a:bodyPr>
          <a:lstStyle/>
          <a:p>
            <a:pPr>
              <a:spcBef>
                <a:spcPts val="600"/>
              </a:spcBef>
            </a:pPr>
            <a:r>
              <a:rPr lang="fr-FR" sz="2000" b="1" noProof="0" dirty="0"/>
              <a:t>L'amour et la justice sont le fondement du caractère de Dieu. Cela fait de Lui un juge juste et impartial, qui diffère le châtiment afin que le pécheur se convertisse, mais qui ne tolérera pas le mal pour toujours.</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587" y="3799358"/>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663498"/>
            <a:ext cx="5129971" cy="2246769"/>
          </a:xfrm>
          <a:prstGeom prst="rect">
            <a:avLst/>
          </a:prstGeom>
          <a:noFill/>
        </p:spPr>
        <p:txBody>
          <a:bodyPr wrap="square">
            <a:spAutoFit/>
          </a:bodyPr>
          <a:lstStyle/>
          <a:p>
            <a:pPr>
              <a:spcBef>
                <a:spcPts val="600"/>
              </a:spcBef>
            </a:pPr>
            <a:r>
              <a:rPr lang="fr-FR" sz="2000" b="1" noProof="0" dirty="0"/>
              <a:t>Le désir de Dieu était d'établir sur ce territoire un gouvernement juste, qui soit un exemple pour toutes les nations, les motivant à élever leurs concepts moraux, et à parvenir ainsi à un état de paix et de justice au niveau mondial </a:t>
            </a:r>
            <a:br>
              <a:rPr lang="fr-FR" sz="2000" b="1" noProof="0" dirty="0"/>
            </a:br>
            <a:r>
              <a:rPr lang="fr-FR" sz="2000" b="1" noProof="0" dirty="0"/>
              <a:t>(Deutéronome 4.5-6).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715765"/>
            <a:ext cx="7771643" cy="1015663"/>
          </a:xfrm>
          <a:prstGeom prst="rect">
            <a:avLst/>
          </a:prstGeom>
          <a:noFill/>
        </p:spPr>
        <p:txBody>
          <a:bodyPr wrap="square">
            <a:spAutoFit/>
          </a:bodyPr>
          <a:lstStyle/>
          <a:p>
            <a:pPr>
              <a:spcBef>
                <a:spcPts val="600"/>
              </a:spcBef>
            </a:pPr>
            <a:r>
              <a:rPr lang="fr-FR" sz="2000" b="1" noProof="0" dirty="0"/>
              <a:t>La guerre pour conquérir Canaan ne fut pas menée pour des motifs impérialistes, mais par l'ordre divin d'exécuter le châtiment que méritaient ses habitants iniques.</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842337"/>
            <a:ext cx="5142743" cy="1015663"/>
          </a:xfrm>
          <a:prstGeom prst="rect">
            <a:avLst/>
          </a:prstGeom>
          <a:noFill/>
        </p:spPr>
        <p:txBody>
          <a:bodyPr wrap="square">
            <a:spAutoFit/>
          </a:bodyPr>
          <a:lstStyle/>
          <a:p>
            <a:pPr>
              <a:spcBef>
                <a:spcPts val="600"/>
              </a:spcBef>
            </a:pPr>
            <a:r>
              <a:rPr lang="fr-FR" sz="2000" b="1" noProof="0" dirty="0"/>
              <a:t>Comme guerrier et juge, Dieu s'engage à établir, stabiliser et maintenir le règne de la loi, qui est le reflet de son caractère.</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fr-FR" sz="4400" b="1" spc="50" noProof="0" dirty="0">
                <a:ln w="0"/>
                <a:solidFill>
                  <a:schemeClr val="bg2">
                    <a:lumMod val="60000"/>
                    <a:lumOff val="40000"/>
                  </a:schemeClr>
                </a:solidFill>
                <a:effectLst>
                  <a:innerShdw blurRad="63500" dist="50800" dir="13500000">
                    <a:srgbClr val="000000">
                      <a:alpha val="50000"/>
                    </a:srgbClr>
                  </a:innerShdw>
                </a:effectLst>
              </a:rPr>
              <a:t>LE CONCEPT BIBLIQUE DE LA GUERRE</a:t>
            </a: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fr-FR" b="1" noProof="0"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Sache aujourd'hui que l'Éternel, ton Dieu, marchera lui-même devant toi comme un feu dévorant, c'est lui qui les détruira, qui les humiliera devant toi ; et tu les chasseras, tu les feras périr promptement, comme l'Éternel te l'a dit » </a:t>
            </a:r>
            <a:r>
              <a:rPr lang="fr-FR" sz="1400" b="1" noProof="0"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(Deutéronome 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1383756" cy="707886"/>
          </a:xfrm>
          <a:prstGeom prst="rect">
            <a:avLst/>
          </a:prstGeom>
          <a:noFill/>
        </p:spPr>
        <p:txBody>
          <a:bodyPr wrap="square" rtlCol="0">
            <a:spAutoFit/>
          </a:bodyPr>
          <a:lstStyle/>
          <a:p>
            <a:pPr>
              <a:spcBef>
                <a:spcPts val="600"/>
              </a:spcBef>
            </a:pPr>
            <a:r>
              <a:rPr lang="fr-FR" sz="2000" b="1" noProof="0" dirty="0"/>
              <a:t>Bibliquement, les guerres devaient être limitées à des situations spécifiques, et étaient définies par Dieu lui-même. Voici les normes qui régissaient les guerres autorisées par Dieu :</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945642670"/>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fr-FR" sz="4400" b="1"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DÉTRUITS PAR LEUR PROPRE CHOIX</a:t>
            </a: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616636"/>
            <a:ext cx="9753600" cy="923330"/>
          </a:xfrm>
          <a:prstGeom prst="rect">
            <a:avLst/>
          </a:prstGeom>
          <a:noFill/>
        </p:spPr>
        <p:txBody>
          <a:bodyPr wrap="square">
            <a:spAutoFit/>
          </a:bodyPr>
          <a:lstStyle/>
          <a:p>
            <a:pPr algn="ctr"/>
            <a:r>
              <a:rPr lang="fr-FR" b="1" noProof="0" dirty="0">
                <a:solidFill>
                  <a:schemeClr val="accent5">
                    <a:lumMod val="75000"/>
                  </a:schemeClr>
                </a:solidFill>
                <a:latin typeface="Comic Sans MS" panose="030F0702030302020204" pitchFamily="66" charset="0"/>
              </a:rPr>
              <a:t>« Josué battit tout le pays, la montagne, le midi, la plaine et les coteaux, et il en battit tous les rois ; il ne laissa échapper personne, et il dévoua par interdit tout ce qui respirait, comme l'avait ordonné l'Éternel, le Dieu d'Israël » </a:t>
            </a:r>
            <a:r>
              <a:rPr lang="fr-FR" sz="1400" b="1" noProof="0" dirty="0">
                <a:solidFill>
                  <a:schemeClr val="accent5">
                    <a:lumMod val="75000"/>
                  </a:schemeClr>
                </a:solidFill>
                <a:latin typeface="Comic Sans MS" panose="030F0702030302020204" pitchFamily="66" charset="0"/>
              </a:rPr>
              <a:t>(Josué 10.40)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fr-FR" sz="2000" b="1" noProof="0" dirty="0"/>
              <a:t>Tout le territoire de Canaan fut déclaré anathème, c'est-à-dire voué à la destruction. Tout être vivant devait mourir (Deutéronome 20.16-18 ; Josué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2511476014"/>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fr-FR" sz="2000" b="1" noProof="0" dirty="0"/>
              <a:t>Aux yeux de Dieu, Cananéens et Israélites étaient vus de la même manière : impartialement. La différence consista en ce que les uns décidèrent de s'obstiner dans leur rébellion contre Dieu, et les autres décidèrent de lui obéir.</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7987" y="1570998"/>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723851"/>
            <a:ext cx="6176888" cy="400110"/>
          </a:xfrm>
          <a:prstGeom prst="rect">
            <a:avLst/>
          </a:prstGeom>
          <a:noFill/>
        </p:spPr>
        <p:txBody>
          <a:bodyPr wrap="square">
            <a:spAutoFit/>
          </a:bodyPr>
          <a:lstStyle/>
          <a:p>
            <a:pPr>
              <a:spcBef>
                <a:spcPts val="600"/>
              </a:spcBef>
            </a:pPr>
            <a:r>
              <a:rPr lang="fr-FR" sz="2000" b="1" noProof="0" dirty="0"/>
              <a:t>Cependant, il y avait des exceptions :</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fr-FR" sz="2000" b="1" noProof="0" dirty="0"/>
              <a:t>Maintenant, la décision reste la nôtre. Quand Jésus reviendra, nous serons sauvés ou détruits par notre propre choix.</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07886"/>
          </a:xfrm>
          <a:prstGeom prst="rect">
            <a:avLst/>
          </a:prstGeom>
          <a:noFill/>
        </p:spPr>
        <p:txBody>
          <a:bodyPr wrap="square">
            <a:spAutoFit/>
          </a:bodyPr>
          <a:lstStyle/>
          <a:p>
            <a:pPr algn="ctr"/>
            <a:r>
              <a:rPr lang="fr-FR" sz="4000" b="1" spc="300" noProof="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RECHERCHER LA PAIX</a:t>
            </a: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46331"/>
          </a:xfrm>
          <a:prstGeom prst="rect">
            <a:avLst/>
          </a:prstGeom>
          <a:noFill/>
        </p:spPr>
        <p:txBody>
          <a:bodyPr wrap="square">
            <a:spAutoFit/>
          </a:bodyPr>
          <a:lstStyle/>
          <a:p>
            <a:pPr algn="ctr"/>
            <a:r>
              <a:rPr lang="fr-FR" b="1" noProof="0"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Je ferai de la paix ton gouvernement, et de la justice tes magistrats » </a:t>
            </a:r>
            <a:r>
              <a:rPr lang="fr-FR" sz="1600" b="1" noProof="0"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(Ésaïe 60.17b)</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505652" y="1277654"/>
            <a:ext cx="6718398" cy="1015663"/>
          </a:xfrm>
          <a:prstGeom prst="rect">
            <a:avLst/>
          </a:prstGeom>
          <a:noFill/>
        </p:spPr>
        <p:txBody>
          <a:bodyPr wrap="square" rtlCol="0">
            <a:spAutoFit/>
          </a:bodyPr>
          <a:lstStyle/>
          <a:p>
            <a:pPr>
              <a:spcBef>
                <a:spcPts val="600"/>
              </a:spcBef>
            </a:pPr>
            <a:r>
              <a:rPr lang="fr-FR" sz="2000" b="1" noProof="0" dirty="0"/>
              <a:t>Jésus est appelé le « Prince de la paix » (Ésaïe 9.5). Il est venu apporter la paix, et il régnera dans la paix </a:t>
            </a:r>
            <a:br>
              <a:rPr lang="fr-FR" sz="2000" b="1" noProof="0" dirty="0"/>
            </a:br>
            <a:r>
              <a:rPr lang="fr-FR" sz="2000" b="1" noProof="0" dirty="0"/>
              <a:t>(Jean 14.27 ; Ésaïe 60.17).</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93839" y="3239831"/>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84594" y="3239832"/>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3839" y="5132630"/>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88453" y="5132631"/>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2246769"/>
          </a:xfrm>
          <a:prstGeom prst="rect">
            <a:avLst/>
          </a:prstGeom>
          <a:noFill/>
        </p:spPr>
        <p:txBody>
          <a:bodyPr wrap="square">
            <a:spAutoFit/>
          </a:bodyPr>
          <a:lstStyle/>
          <a:p>
            <a:pPr>
              <a:spcBef>
                <a:spcPts val="600"/>
              </a:spcBef>
            </a:pPr>
            <a:r>
              <a:rPr lang="fr-FR" sz="2000" b="1" noProof="0" dirty="0"/>
              <a:t>Lorsque l'armée syrienne assiégea Dothan pour capturer le prophète Élisée, celui-ci ne demanda pas à Dieu que l'armée céleste qui l'entourait détruise les Syriens. Au lieu de cela, il demanda de conduire l'armée syrienne aveuglée jusqu'à Samarie pour, une fois là-bas, obtenir la paix entre les deux nations en guerre (2 Rois 6.12-23).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5" r="2245"/>
          <a:stretch>
            <a:fillRect/>
          </a:stretch>
        </p:blipFill>
        <p:spPr>
          <a:xfrm>
            <a:off x="125129" y="144045"/>
            <a:ext cx="5255394"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74363" y="4728128"/>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4" name="CuadroTexto 3">
            <a:extLst>
              <a:ext uri="{FF2B5EF4-FFF2-40B4-BE49-F238E27FC236}">
                <a16:creationId xmlns:a16="http://schemas.microsoft.com/office/drawing/2014/main" id="{4593192A-7A98-1414-E81F-1352CBCC36EE}"/>
              </a:ext>
            </a:extLst>
          </p:cNvPr>
          <p:cNvSpPr txBox="1"/>
          <p:nvPr/>
        </p:nvSpPr>
        <p:spPr>
          <a:xfrm>
            <a:off x="5505651" y="2206920"/>
            <a:ext cx="6686347" cy="1015663"/>
          </a:xfrm>
          <a:prstGeom prst="rect">
            <a:avLst/>
          </a:prstGeom>
          <a:noFill/>
        </p:spPr>
        <p:txBody>
          <a:bodyPr wrap="square">
            <a:spAutoFit/>
          </a:bodyPr>
          <a:lstStyle/>
          <a:p>
            <a:pPr>
              <a:spcBef>
                <a:spcPts val="600"/>
              </a:spcBef>
            </a:pPr>
            <a:r>
              <a:rPr lang="fr-FR" sz="2000" b="1" noProof="0" dirty="0"/>
              <a:t>Mais, jusqu'à ce que son royaume de paix devienne une réalité, nous demeurons sur un territoire en guerre, plongé dans le conflit cosmique entre le bien et le mal.</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873137"/>
            <a:ext cx="5804034" cy="1015663"/>
          </a:xfrm>
          <a:prstGeom prst="rect">
            <a:avLst/>
          </a:prstGeom>
          <a:noFill/>
        </p:spPr>
        <p:txBody>
          <a:bodyPr wrap="square">
            <a:spAutoFit/>
          </a:bodyPr>
          <a:lstStyle/>
          <a:p>
            <a:pPr>
              <a:spcBef>
                <a:spcPts val="600"/>
              </a:spcBef>
            </a:pPr>
            <a:r>
              <a:rPr lang="fr-FR" sz="2000" b="1" noProof="0" dirty="0"/>
              <a:t>Ceci est l'exemple que Jésus nous a enseigné. Rechercher toujours la paix dans le conflit. Vaincre le mal par le bien (Romains 12.20-21).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434164" y="1225689"/>
            <a:ext cx="10532344" cy="5293757"/>
          </a:xfrm>
          <a:prstGeom prst="rect">
            <a:avLst/>
          </a:prstGeom>
          <a:noFill/>
        </p:spPr>
        <p:txBody>
          <a:bodyPr wrap="square">
            <a:spAutoFit/>
          </a:bodyPr>
          <a:lstStyle/>
          <a:p>
            <a:pPr>
              <a:spcBef>
                <a:spcPts val="600"/>
              </a:spcBef>
            </a:pPr>
            <a:r>
              <a:rPr lang="fr-FR" sz="2600" b="1" noProof="0" dirty="0">
                <a:solidFill>
                  <a:srgbClr val="11471E"/>
                </a:solidFill>
                <a:latin typeface="Constantia" panose="02030602050306030303" pitchFamily="18" charset="0"/>
              </a:rPr>
              <a:t>« Cette destruction complète n’était que l’exécution de l’ordre donné antérieurement par Moïse concernant les habitants de Canaan [...] Il en est beaucoup pour qui ces ordres paraissent contraires à l’esprit d’amour et de miséricorde recommandé ailleurs dans la Bible. Mais ils étaient en réalité dictés par une sagesse et une bonté infinies. Dieu voulait établir Israël en Canaan pour en faire une nation et un gouvernement qui fussent un avant-goût de son royaume sur la terre. Israël ne devait pas seulement être le dépositaire de la vraie foi: il était chargé d’en faire connaître les principes dans le monde entier. Or, les Cananéens s’étaient livrés au paganisme le plus immonde. Il était donc nécessaire de purifier ce pays d’un mal qui, autrement, aurait sûrement compromis les plans de la bonté divine »</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7429737" y="6519446"/>
            <a:ext cx="4610109" cy="338554"/>
          </a:xfrm>
          <a:prstGeom prst="rect">
            <a:avLst/>
          </a:prstGeom>
          <a:noFill/>
        </p:spPr>
        <p:txBody>
          <a:bodyPr wrap="none" rtlCol="0">
            <a:spAutoFit/>
          </a:bodyPr>
          <a:lstStyle/>
          <a:p>
            <a:pPr algn="r"/>
            <a:r>
              <a:rPr lang="fr-FR" sz="1600" b="1" noProof="0" dirty="0">
                <a:solidFill>
                  <a:srgbClr val="11471E"/>
                </a:solidFill>
              </a:rPr>
              <a:t>Ellen G. White (</a:t>
            </a:r>
            <a:r>
              <a:rPr lang="fr-FR" sz="1600" b="1" i="1" noProof="0" dirty="0">
                <a:solidFill>
                  <a:srgbClr val="11471E"/>
                </a:solidFill>
              </a:rPr>
              <a:t>Patriarches et Prophètes</a:t>
            </a:r>
            <a:r>
              <a:rPr lang="fr-FR" sz="1600" b="1" noProof="0" dirty="0">
                <a:solidFill>
                  <a:srgbClr val="11471E"/>
                </a:solidFill>
              </a:rPr>
              <a:t>, p. 466)</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TotalTime>
  <Words>1221</Words>
  <Application>Microsoft Office PowerPoint</Application>
  <PresentationFormat>Panorámica</PresentationFormat>
  <Paragraphs>53</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2025-10-06T14:35:36Z</dcterms:created>
  <dcterms:modified xsi:type="dcterms:W3CDTF">2025-10-29T06:45:02Z</dcterms:modified>
</cp:coreProperties>
</file>