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1"/>
  </p:notesMasterIdLst>
  <p:sldIdLst>
    <p:sldId id="406" r:id="rId4"/>
    <p:sldId id="298" r:id="rId5"/>
    <p:sldId id="301" r:id="rId6"/>
    <p:sldId id="407" r:id="rId7"/>
    <p:sldId id="302" r:id="rId8"/>
    <p:sldId id="408" r:id="rId9"/>
    <p:sldId id="303" r:id="rId10"/>
    <p:sldId id="409" r:id="rId11"/>
    <p:sldId id="304" r:id="rId12"/>
    <p:sldId id="410" r:id="rId13"/>
    <p:sldId id="305" r:id="rId14"/>
    <p:sldId id="411" r:id="rId15"/>
    <p:sldId id="306" r:id="rId16"/>
    <p:sldId id="412" r:id="rId17"/>
    <p:sldId id="307" r:id="rId18"/>
    <p:sldId id="264" r:id="rId19"/>
    <p:sldId id="405" r:id="rId20"/>
  </p:sldIdLst>
  <p:sldSz cx="12192000" cy="6858000"/>
  <p:notesSz cx="6858000" cy="9144000"/>
  <p:embeddedFontLst>
    <p:embeddedFont>
      <p:font typeface="Brush Script MT" panose="03060802040406070304" pitchFamily="66" charset="0"/>
      <p:italic r:id="rId22"/>
    </p:embeddedFont>
    <p:embeddedFont>
      <p:font typeface="Comic Sans MS" panose="030F0702030302020204" pitchFamily="66" charset="0"/>
      <p:regular r:id="rId23"/>
      <p:bold r:id="rId24"/>
      <p:italic r:id="rId25"/>
      <p:boldItalic r:id="rId2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FE"/>
    <a:srgbClr val="663300"/>
    <a:srgbClr val="00FFFF"/>
    <a:srgbClr val="F4D5DA"/>
    <a:srgbClr val="9933FF"/>
    <a:srgbClr val="C0324A"/>
    <a:srgbClr val="CC66FF"/>
    <a:srgbClr val="14A1B4"/>
    <a:srgbClr val="118B9D"/>
    <a:srgbClr val="C83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5" autoAdjust="0"/>
    <p:restoredTop sz="96327"/>
  </p:normalViewPr>
  <p:slideViewPr>
    <p:cSldViewPr snapToGrid="0">
      <p:cViewPr varScale="1">
        <p:scale>
          <a:sx n="107" d="100"/>
          <a:sy n="107"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3928A-C6BC-432C-BE5E-E7E18D219E01}" type="doc">
      <dgm:prSet loTypeId="urn:microsoft.com/office/officeart/2005/8/layout/target3" loCatId="relationship" qsTypeId="urn:microsoft.com/office/officeart/2005/8/quickstyle/3d2" qsCatId="3D" csTypeId="urn:microsoft.com/office/officeart/2005/8/colors/colorful2" csCatId="colorful" phldr="1"/>
      <dgm:spPr/>
      <dgm:t>
        <a:bodyPr/>
        <a:lstStyle/>
        <a:p>
          <a:endParaRPr lang="es-ES"/>
        </a:p>
      </dgm:t>
    </dgm:pt>
    <dgm:pt modelId="{AE433D04-6EB5-4006-8958-D5179171A1F7}">
      <dgm:prSet custT="1"/>
      <dgm:spPr>
        <a:solidFill>
          <a:srgbClr val="FAE4B4"/>
        </a:solidFill>
        <a:effectLst>
          <a:outerShdw blurRad="50800" dist="38100" dir="2700000" algn="tl" rotWithShape="0">
            <a:prstClr val="black">
              <a:alpha val="40000"/>
            </a:prstClr>
          </a:outerShdw>
        </a:effectLst>
      </dgm:spPr>
      <dgm:t>
        <a:bodyPr>
          <a:sp3d extrusionH="57150">
            <a:bevelT w="38100" h="38100"/>
          </a:sp3d>
        </a:bodyPr>
        <a:lstStyle/>
        <a:p>
          <a:r>
            <a:rPr lang="fr-CH" sz="2400" b="1" dirty="0">
              <a:solidFill>
                <a:srgbClr val="A1730B"/>
              </a:solidFill>
            </a:rPr>
            <a:t>Une question d'iniquité</a:t>
          </a:r>
          <a:endParaRPr lang="fr-CH" sz="2400" dirty="0">
            <a:solidFill>
              <a:srgbClr val="A1730B"/>
            </a:solidFill>
          </a:endParaRPr>
        </a:p>
      </dgm:t>
    </dgm:pt>
    <dgm:pt modelId="{37C755AE-53CA-40C9-AD3A-4CDC29FEAA28}" type="parTrans" cxnId="{7AC0E954-39D5-4BE5-9BEA-58EC299865F4}">
      <dgm:prSet/>
      <dgm:spPr/>
      <dgm:t>
        <a:bodyPr/>
        <a:lstStyle/>
        <a:p>
          <a:endParaRPr lang="es-ES" sz="2400"/>
        </a:p>
      </dgm:t>
    </dgm:pt>
    <dgm:pt modelId="{CF58C825-9064-4537-B7AD-877413D81262}" type="sibTrans" cxnId="{7AC0E954-39D5-4BE5-9BEA-58EC299865F4}">
      <dgm:prSet/>
      <dgm:spPr/>
      <dgm:t>
        <a:bodyPr/>
        <a:lstStyle/>
        <a:p>
          <a:endParaRPr lang="es-ES" sz="2400"/>
        </a:p>
      </dgm:t>
    </dgm:pt>
    <dgm:pt modelId="{22C32DE7-C756-4C96-A207-302B75A2F22C}">
      <dgm:prSet custT="1"/>
      <dgm:spPr>
        <a:solidFill>
          <a:srgbClr val="C2F7B7"/>
        </a:solidFill>
      </dgm:spPr>
      <dgm:t>
        <a:bodyPr>
          <a:sp3d extrusionH="57150">
            <a:bevelT w="38100" h="38100"/>
          </a:sp3d>
        </a:bodyPr>
        <a:lstStyle/>
        <a:p>
          <a:r>
            <a:rPr lang="fr-CH" sz="2400" b="1" dirty="0">
              <a:solidFill>
                <a:srgbClr val="207D0D"/>
              </a:solidFill>
            </a:rPr>
            <a:t>Une question de justice</a:t>
          </a:r>
          <a:endParaRPr lang="fr-CH" sz="2400" dirty="0">
            <a:solidFill>
              <a:srgbClr val="207D0D"/>
            </a:solidFill>
          </a:endParaRPr>
        </a:p>
      </dgm:t>
    </dgm:pt>
    <dgm:pt modelId="{9111370F-573B-4A34-A8D4-05E3F12CC45A}" type="parTrans" cxnId="{1A87D714-BBED-485B-B667-2C3601D9B6EC}">
      <dgm:prSet/>
      <dgm:spPr/>
      <dgm:t>
        <a:bodyPr/>
        <a:lstStyle/>
        <a:p>
          <a:endParaRPr lang="es-ES" sz="2400"/>
        </a:p>
      </dgm:t>
    </dgm:pt>
    <dgm:pt modelId="{1D4A4545-CB96-4CF7-A90E-13E0293EDA3B}" type="sibTrans" cxnId="{1A87D714-BBED-485B-B667-2C3601D9B6EC}">
      <dgm:prSet/>
      <dgm:spPr/>
      <dgm:t>
        <a:bodyPr/>
        <a:lstStyle/>
        <a:p>
          <a:endParaRPr lang="es-ES" sz="2400"/>
        </a:p>
      </dgm:t>
    </dgm:pt>
    <dgm:pt modelId="{9AF2CBA0-0272-4705-88D5-CD6BA9AC72F5}">
      <dgm:prSet custT="1"/>
      <dgm:spPr>
        <a:solidFill>
          <a:srgbClr val="B5F5F0"/>
        </a:solidFill>
      </dgm:spPr>
      <dgm:t>
        <a:bodyPr>
          <a:sp3d extrusionH="57150">
            <a:bevelT w="38100" h="38100"/>
          </a:sp3d>
        </a:bodyPr>
        <a:lstStyle/>
        <a:p>
          <a:r>
            <a:rPr lang="fr-CH" sz="2400" b="1" dirty="0">
              <a:solidFill>
                <a:srgbClr val="0F6F68"/>
              </a:solidFill>
            </a:rPr>
            <a:t>Le concept biblique de la guerre</a:t>
          </a:r>
          <a:endParaRPr lang="fr-CH" sz="2400" dirty="0">
            <a:solidFill>
              <a:srgbClr val="0F6F68"/>
            </a:solidFill>
          </a:endParaRPr>
        </a:p>
      </dgm:t>
    </dgm:pt>
    <dgm:pt modelId="{4E96001F-ACC2-4F0C-B71F-75433B6E39C9}" type="parTrans" cxnId="{3D5925FC-E8AE-46F7-B6B0-D1B1CD0FFB97}">
      <dgm:prSet/>
      <dgm:spPr/>
      <dgm:t>
        <a:bodyPr/>
        <a:lstStyle/>
        <a:p>
          <a:endParaRPr lang="es-ES" sz="2400"/>
        </a:p>
      </dgm:t>
    </dgm:pt>
    <dgm:pt modelId="{9651A267-EE6D-4DBF-9948-749B21B0ED7C}" type="sibTrans" cxnId="{3D5925FC-E8AE-46F7-B6B0-D1B1CD0FFB97}">
      <dgm:prSet/>
      <dgm:spPr/>
      <dgm:t>
        <a:bodyPr/>
        <a:lstStyle/>
        <a:p>
          <a:endParaRPr lang="es-ES" sz="2400"/>
        </a:p>
      </dgm:t>
    </dgm:pt>
    <dgm:pt modelId="{FC3B17C6-1CC7-47AC-AFD2-B5A36D0AD1EB}">
      <dgm:prSet custT="1"/>
      <dgm:spPr>
        <a:solidFill>
          <a:srgbClr val="CDCCF4"/>
        </a:solidFill>
      </dgm:spPr>
      <dgm:t>
        <a:bodyPr>
          <a:sp3d extrusionH="57150">
            <a:bevelT w="38100" h="38100"/>
          </a:sp3d>
        </a:bodyPr>
        <a:lstStyle/>
        <a:p>
          <a:r>
            <a:rPr lang="fr-CH" sz="2400" b="1" dirty="0">
              <a:solidFill>
                <a:srgbClr val="232098"/>
              </a:solidFill>
            </a:rPr>
            <a:t>Détruits par leur propre choix</a:t>
          </a:r>
          <a:endParaRPr lang="fr-CH" sz="2400" dirty="0">
            <a:solidFill>
              <a:srgbClr val="232098"/>
            </a:solidFill>
          </a:endParaRPr>
        </a:p>
      </dgm:t>
    </dgm:pt>
    <dgm:pt modelId="{808C29B8-F993-4708-A2D9-A21A2E1E3F6F}" type="parTrans" cxnId="{F33155D7-7623-46FD-B739-46B23EB27C4C}">
      <dgm:prSet/>
      <dgm:spPr/>
      <dgm:t>
        <a:bodyPr/>
        <a:lstStyle/>
        <a:p>
          <a:endParaRPr lang="es-ES" sz="2400"/>
        </a:p>
      </dgm:t>
    </dgm:pt>
    <dgm:pt modelId="{AD7BFCA9-C8FE-469E-A453-095EE57E3BCC}" type="sibTrans" cxnId="{F33155D7-7623-46FD-B739-46B23EB27C4C}">
      <dgm:prSet/>
      <dgm:spPr/>
      <dgm:t>
        <a:bodyPr/>
        <a:lstStyle/>
        <a:p>
          <a:endParaRPr lang="es-ES" sz="2400"/>
        </a:p>
      </dgm:t>
    </dgm:pt>
    <dgm:pt modelId="{BAF3D90C-48C1-4010-AECC-9D06B7116FF7}">
      <dgm:prSet custT="1"/>
      <dgm:spPr>
        <a:solidFill>
          <a:srgbClr val="F5D3F0"/>
        </a:solidFill>
      </dgm:spPr>
      <dgm:t>
        <a:bodyPr>
          <a:sp3d extrusionH="57150">
            <a:bevelT w="38100" h="38100"/>
          </a:sp3d>
        </a:bodyPr>
        <a:lstStyle/>
        <a:p>
          <a:r>
            <a:rPr lang="fr-CH" sz="2400" b="1" dirty="0">
              <a:solidFill>
                <a:srgbClr val="842076"/>
              </a:solidFill>
            </a:rPr>
            <a:t>Rechercher la paix</a:t>
          </a:r>
          <a:endParaRPr lang="fr-CH" sz="2400" dirty="0">
            <a:solidFill>
              <a:srgbClr val="842076"/>
            </a:solidFill>
          </a:endParaRPr>
        </a:p>
      </dgm:t>
    </dgm:pt>
    <dgm:pt modelId="{1BEACF7E-DFC7-4A3C-92AD-C52D1BC88701}" type="parTrans" cxnId="{E4B133F6-4D3D-4734-9042-57B5E326DCF9}">
      <dgm:prSet/>
      <dgm:spPr/>
      <dgm:t>
        <a:bodyPr/>
        <a:lstStyle/>
        <a:p>
          <a:endParaRPr lang="es-ES" sz="2400"/>
        </a:p>
      </dgm:t>
    </dgm:pt>
    <dgm:pt modelId="{AD5484A5-59A0-4B95-9332-1B6B97C8391E}" type="sibTrans" cxnId="{E4B133F6-4D3D-4734-9042-57B5E326DCF9}">
      <dgm:prSet/>
      <dgm:spPr/>
      <dgm:t>
        <a:bodyPr/>
        <a:lstStyle/>
        <a:p>
          <a:endParaRPr lang="es-ES" sz="2400"/>
        </a:p>
      </dgm:t>
    </dgm:pt>
    <dgm:pt modelId="{BBD45A0C-FDEF-484E-AF67-B32694327FDA}" type="pres">
      <dgm:prSet presAssocID="{2633928A-C6BC-432C-BE5E-E7E18D219E01}" presName="Name0" presStyleCnt="0">
        <dgm:presLayoutVars>
          <dgm:chMax val="7"/>
          <dgm:dir/>
          <dgm:animLvl val="lvl"/>
          <dgm:resizeHandles val="exact"/>
        </dgm:presLayoutVars>
      </dgm:prSet>
      <dgm:spPr/>
    </dgm:pt>
    <dgm:pt modelId="{462FD557-DC1C-4D92-9C46-D5D41FEB10E4}" type="pres">
      <dgm:prSet presAssocID="{AE433D04-6EB5-4006-8958-D5179171A1F7}" presName="circle1" presStyleLbl="node1" presStyleIdx="0" presStyleCnt="5"/>
      <dgm:spPr>
        <a:effectLst>
          <a:outerShdw blurRad="50800" dist="38100" dir="2700000" algn="tl" rotWithShape="0">
            <a:prstClr val="black">
              <a:alpha val="40000"/>
            </a:prstClr>
          </a:outerShdw>
        </a:effectLst>
      </dgm:spPr>
    </dgm:pt>
    <dgm:pt modelId="{FA982AC0-616A-42EE-9FB6-1083E3172F3B}" type="pres">
      <dgm:prSet presAssocID="{AE433D04-6EB5-4006-8958-D5179171A1F7}" presName="space" presStyleCnt="0"/>
      <dgm:spPr/>
    </dgm:pt>
    <dgm:pt modelId="{AF6B4EAE-865B-4500-A4C9-40F519E4D2AA}" type="pres">
      <dgm:prSet presAssocID="{AE433D04-6EB5-4006-8958-D5179171A1F7}" presName="rect1" presStyleLbl="alignAcc1" presStyleIdx="0" presStyleCnt="5"/>
      <dgm:spPr/>
    </dgm:pt>
    <dgm:pt modelId="{7D1E2A21-55CA-4020-BAD4-9064B3DF4678}" type="pres">
      <dgm:prSet presAssocID="{22C32DE7-C756-4C96-A207-302B75A2F22C}" presName="vertSpace2" presStyleLbl="node1" presStyleIdx="0" presStyleCnt="5"/>
      <dgm:spPr/>
    </dgm:pt>
    <dgm:pt modelId="{70FA5046-234F-49C1-A7DB-A934C6D5A7FB}" type="pres">
      <dgm:prSet presAssocID="{22C32DE7-C756-4C96-A207-302B75A2F22C}" presName="circle2" presStyleLbl="node1" presStyleIdx="1" presStyleCnt="5"/>
      <dgm:spPr/>
    </dgm:pt>
    <dgm:pt modelId="{165CA017-8E2B-4B9D-810D-609940850FB3}" type="pres">
      <dgm:prSet presAssocID="{22C32DE7-C756-4C96-A207-302B75A2F22C}" presName="rect2" presStyleLbl="alignAcc1" presStyleIdx="1" presStyleCnt="5"/>
      <dgm:spPr/>
    </dgm:pt>
    <dgm:pt modelId="{83C92DC4-4201-4026-99BC-F46CF448281C}" type="pres">
      <dgm:prSet presAssocID="{9AF2CBA0-0272-4705-88D5-CD6BA9AC72F5}" presName="vertSpace3" presStyleLbl="node1" presStyleIdx="1" presStyleCnt="5"/>
      <dgm:spPr/>
    </dgm:pt>
    <dgm:pt modelId="{2C343801-7DFB-4419-A2C6-0702909ED7A9}" type="pres">
      <dgm:prSet presAssocID="{9AF2CBA0-0272-4705-88D5-CD6BA9AC72F5}" presName="circle3" presStyleLbl="node1" presStyleIdx="2" presStyleCnt="5"/>
      <dgm:spPr/>
    </dgm:pt>
    <dgm:pt modelId="{A41CD4EF-5E4C-4702-9728-A1108EAD5149}" type="pres">
      <dgm:prSet presAssocID="{9AF2CBA0-0272-4705-88D5-CD6BA9AC72F5}" presName="rect3" presStyleLbl="alignAcc1" presStyleIdx="2" presStyleCnt="5"/>
      <dgm:spPr/>
    </dgm:pt>
    <dgm:pt modelId="{CA6186D9-B40B-4FD4-ABFE-A7805D5EDE02}" type="pres">
      <dgm:prSet presAssocID="{FC3B17C6-1CC7-47AC-AFD2-B5A36D0AD1EB}" presName="vertSpace4" presStyleLbl="node1" presStyleIdx="2" presStyleCnt="5"/>
      <dgm:spPr/>
    </dgm:pt>
    <dgm:pt modelId="{D3EA1FA7-2952-42BA-832A-482A7A02E1B9}" type="pres">
      <dgm:prSet presAssocID="{FC3B17C6-1CC7-47AC-AFD2-B5A36D0AD1EB}" presName="circle4" presStyleLbl="node1" presStyleIdx="3" presStyleCnt="5"/>
      <dgm:spPr/>
    </dgm:pt>
    <dgm:pt modelId="{6EF1FB0D-3FAB-45D8-A1E5-71F2832C3673}" type="pres">
      <dgm:prSet presAssocID="{FC3B17C6-1CC7-47AC-AFD2-B5A36D0AD1EB}" presName="rect4" presStyleLbl="alignAcc1" presStyleIdx="3" presStyleCnt="5"/>
      <dgm:spPr/>
    </dgm:pt>
    <dgm:pt modelId="{7BB43C89-99EF-4BF6-8962-2784CD35959E}" type="pres">
      <dgm:prSet presAssocID="{BAF3D90C-48C1-4010-AECC-9D06B7116FF7}" presName="vertSpace5" presStyleLbl="node1" presStyleIdx="3" presStyleCnt="5"/>
      <dgm:spPr/>
    </dgm:pt>
    <dgm:pt modelId="{71446DB9-0538-4BBB-8AD0-73B4BDD479C5}" type="pres">
      <dgm:prSet presAssocID="{BAF3D90C-48C1-4010-AECC-9D06B7116FF7}" presName="circle5" presStyleLbl="node1" presStyleIdx="4" presStyleCnt="5"/>
      <dgm:spPr/>
    </dgm:pt>
    <dgm:pt modelId="{4EE64B60-A514-4181-9FE1-3973B09F54C9}" type="pres">
      <dgm:prSet presAssocID="{BAF3D90C-48C1-4010-AECC-9D06B7116FF7}" presName="rect5" presStyleLbl="alignAcc1" presStyleIdx="4" presStyleCnt="5"/>
      <dgm:spPr/>
    </dgm:pt>
    <dgm:pt modelId="{0EA9499F-4E61-42F7-B786-DCDCD0A0E9CA}" type="pres">
      <dgm:prSet presAssocID="{AE433D04-6EB5-4006-8958-D5179171A1F7}" presName="rect1ParTxNoCh" presStyleLbl="alignAcc1" presStyleIdx="4" presStyleCnt="5">
        <dgm:presLayoutVars>
          <dgm:chMax val="1"/>
          <dgm:bulletEnabled val="1"/>
        </dgm:presLayoutVars>
      </dgm:prSet>
      <dgm:spPr/>
    </dgm:pt>
    <dgm:pt modelId="{246462AB-3F3B-41F6-A00E-04C698E0E6EC}" type="pres">
      <dgm:prSet presAssocID="{22C32DE7-C756-4C96-A207-302B75A2F22C}" presName="rect2ParTxNoCh" presStyleLbl="alignAcc1" presStyleIdx="4" presStyleCnt="5">
        <dgm:presLayoutVars>
          <dgm:chMax val="1"/>
          <dgm:bulletEnabled val="1"/>
        </dgm:presLayoutVars>
      </dgm:prSet>
      <dgm:spPr/>
    </dgm:pt>
    <dgm:pt modelId="{BAF8B9FC-6C51-4FD7-A1E4-8BAC82459494}" type="pres">
      <dgm:prSet presAssocID="{9AF2CBA0-0272-4705-88D5-CD6BA9AC72F5}" presName="rect3ParTxNoCh" presStyleLbl="alignAcc1" presStyleIdx="4" presStyleCnt="5">
        <dgm:presLayoutVars>
          <dgm:chMax val="1"/>
          <dgm:bulletEnabled val="1"/>
        </dgm:presLayoutVars>
      </dgm:prSet>
      <dgm:spPr/>
    </dgm:pt>
    <dgm:pt modelId="{BED16A15-566D-4661-B6ED-4ED275A79530}" type="pres">
      <dgm:prSet presAssocID="{FC3B17C6-1CC7-47AC-AFD2-B5A36D0AD1EB}" presName="rect4ParTxNoCh" presStyleLbl="alignAcc1" presStyleIdx="4" presStyleCnt="5">
        <dgm:presLayoutVars>
          <dgm:chMax val="1"/>
          <dgm:bulletEnabled val="1"/>
        </dgm:presLayoutVars>
      </dgm:prSet>
      <dgm:spPr/>
    </dgm:pt>
    <dgm:pt modelId="{0FE03D82-DD87-4ECF-B395-2CF0F44154AE}" type="pres">
      <dgm:prSet presAssocID="{BAF3D90C-48C1-4010-AECC-9D06B7116FF7}" presName="rect5ParTxNoCh" presStyleLbl="alignAcc1" presStyleIdx="4" presStyleCnt="5">
        <dgm:presLayoutVars>
          <dgm:chMax val="1"/>
          <dgm:bulletEnabled val="1"/>
        </dgm:presLayoutVars>
      </dgm:prSet>
      <dgm:spPr/>
    </dgm:pt>
  </dgm:ptLst>
  <dgm:cxnLst>
    <dgm:cxn modelId="{1A87D714-BBED-485B-B667-2C3601D9B6EC}" srcId="{2633928A-C6BC-432C-BE5E-E7E18D219E01}" destId="{22C32DE7-C756-4C96-A207-302B75A2F22C}" srcOrd="1" destOrd="0" parTransId="{9111370F-573B-4A34-A8D4-05E3F12CC45A}" sibTransId="{1D4A4545-CB96-4CF7-A90E-13E0293EDA3B}"/>
    <dgm:cxn modelId="{E7244048-C124-4420-A531-4ED8AFF7D8CC}" type="presOf" srcId="{2633928A-C6BC-432C-BE5E-E7E18D219E01}" destId="{BBD45A0C-FDEF-484E-AF67-B32694327FDA}" srcOrd="0" destOrd="0" presId="urn:microsoft.com/office/officeart/2005/8/layout/target3"/>
    <dgm:cxn modelId="{DC86A848-D6D7-4599-8ACB-A3AE37131AF5}" type="presOf" srcId="{22C32DE7-C756-4C96-A207-302B75A2F22C}" destId="{165CA017-8E2B-4B9D-810D-609940850FB3}" srcOrd="0" destOrd="0" presId="urn:microsoft.com/office/officeart/2005/8/layout/target3"/>
    <dgm:cxn modelId="{7AC0E954-39D5-4BE5-9BEA-58EC299865F4}" srcId="{2633928A-C6BC-432C-BE5E-E7E18D219E01}" destId="{AE433D04-6EB5-4006-8958-D5179171A1F7}" srcOrd="0" destOrd="0" parTransId="{37C755AE-53CA-40C9-AD3A-4CDC29FEAA28}" sibTransId="{CF58C825-9064-4537-B7AD-877413D81262}"/>
    <dgm:cxn modelId="{BCDDA68A-BA06-4EC4-9301-8A1BF9806E2E}" type="presOf" srcId="{FC3B17C6-1CC7-47AC-AFD2-B5A36D0AD1EB}" destId="{BED16A15-566D-4661-B6ED-4ED275A79530}" srcOrd="1" destOrd="0" presId="urn:microsoft.com/office/officeart/2005/8/layout/target3"/>
    <dgm:cxn modelId="{38B1838E-E6E0-4F9D-81FB-747F2DA077E1}" type="presOf" srcId="{AE433D04-6EB5-4006-8958-D5179171A1F7}" destId="{0EA9499F-4E61-42F7-B786-DCDCD0A0E9CA}" srcOrd="1" destOrd="0" presId="urn:microsoft.com/office/officeart/2005/8/layout/target3"/>
    <dgm:cxn modelId="{23B95B9A-3C7C-49BB-93D3-2BEEB5798132}" type="presOf" srcId="{AE433D04-6EB5-4006-8958-D5179171A1F7}" destId="{AF6B4EAE-865B-4500-A4C9-40F519E4D2AA}" srcOrd="0" destOrd="0" presId="urn:microsoft.com/office/officeart/2005/8/layout/target3"/>
    <dgm:cxn modelId="{256459AE-AD5C-4264-B40E-0F9D21C91A8F}" type="presOf" srcId="{BAF3D90C-48C1-4010-AECC-9D06B7116FF7}" destId="{0FE03D82-DD87-4ECF-B395-2CF0F44154AE}" srcOrd="1" destOrd="0" presId="urn:microsoft.com/office/officeart/2005/8/layout/target3"/>
    <dgm:cxn modelId="{09C3D0B8-4DAE-44FE-80C8-38F1887FBCBA}" type="presOf" srcId="{BAF3D90C-48C1-4010-AECC-9D06B7116FF7}" destId="{4EE64B60-A514-4181-9FE1-3973B09F54C9}" srcOrd="0" destOrd="0" presId="urn:microsoft.com/office/officeart/2005/8/layout/target3"/>
    <dgm:cxn modelId="{92F376C0-4BB7-4448-B385-7C8014D1E0C1}" type="presOf" srcId="{FC3B17C6-1CC7-47AC-AFD2-B5A36D0AD1EB}" destId="{6EF1FB0D-3FAB-45D8-A1E5-71F2832C3673}" srcOrd="0" destOrd="0" presId="urn:microsoft.com/office/officeart/2005/8/layout/target3"/>
    <dgm:cxn modelId="{F8284BCF-7713-4BB7-92AA-82F4610387FE}" type="presOf" srcId="{9AF2CBA0-0272-4705-88D5-CD6BA9AC72F5}" destId="{BAF8B9FC-6C51-4FD7-A1E4-8BAC82459494}" srcOrd="1" destOrd="0" presId="urn:microsoft.com/office/officeart/2005/8/layout/target3"/>
    <dgm:cxn modelId="{558A68D5-B1E8-4376-8CEA-3B18DA842B3E}" type="presOf" srcId="{9AF2CBA0-0272-4705-88D5-CD6BA9AC72F5}" destId="{A41CD4EF-5E4C-4702-9728-A1108EAD5149}" srcOrd="0" destOrd="0" presId="urn:microsoft.com/office/officeart/2005/8/layout/target3"/>
    <dgm:cxn modelId="{F33155D7-7623-46FD-B739-46B23EB27C4C}" srcId="{2633928A-C6BC-432C-BE5E-E7E18D219E01}" destId="{FC3B17C6-1CC7-47AC-AFD2-B5A36D0AD1EB}" srcOrd="3" destOrd="0" parTransId="{808C29B8-F993-4708-A2D9-A21A2E1E3F6F}" sibTransId="{AD7BFCA9-C8FE-469E-A453-095EE57E3BCC}"/>
    <dgm:cxn modelId="{F010DFEF-B0F3-436A-92D2-DBC5FE902246}" type="presOf" srcId="{22C32DE7-C756-4C96-A207-302B75A2F22C}" destId="{246462AB-3F3B-41F6-A00E-04C698E0E6EC}" srcOrd="1" destOrd="0" presId="urn:microsoft.com/office/officeart/2005/8/layout/target3"/>
    <dgm:cxn modelId="{E4B133F6-4D3D-4734-9042-57B5E326DCF9}" srcId="{2633928A-C6BC-432C-BE5E-E7E18D219E01}" destId="{BAF3D90C-48C1-4010-AECC-9D06B7116FF7}" srcOrd="4" destOrd="0" parTransId="{1BEACF7E-DFC7-4A3C-92AD-C52D1BC88701}" sibTransId="{AD5484A5-59A0-4B95-9332-1B6B97C8391E}"/>
    <dgm:cxn modelId="{3D5925FC-E8AE-46F7-B6B0-D1B1CD0FFB97}" srcId="{2633928A-C6BC-432C-BE5E-E7E18D219E01}" destId="{9AF2CBA0-0272-4705-88D5-CD6BA9AC72F5}" srcOrd="2" destOrd="0" parTransId="{4E96001F-ACC2-4F0C-B71F-75433B6E39C9}" sibTransId="{9651A267-EE6D-4DBF-9948-749B21B0ED7C}"/>
    <dgm:cxn modelId="{CF82FAF2-0280-40F7-A75B-EAE230C17AD6}" type="presParOf" srcId="{BBD45A0C-FDEF-484E-AF67-B32694327FDA}" destId="{462FD557-DC1C-4D92-9C46-D5D41FEB10E4}" srcOrd="0" destOrd="0" presId="urn:microsoft.com/office/officeart/2005/8/layout/target3"/>
    <dgm:cxn modelId="{5424D9FA-371F-485D-9C67-5F830CB39FDD}" type="presParOf" srcId="{BBD45A0C-FDEF-484E-AF67-B32694327FDA}" destId="{FA982AC0-616A-42EE-9FB6-1083E3172F3B}" srcOrd="1" destOrd="0" presId="urn:microsoft.com/office/officeart/2005/8/layout/target3"/>
    <dgm:cxn modelId="{AF259180-EE1B-4B5C-8DC2-761A4E57D886}" type="presParOf" srcId="{BBD45A0C-FDEF-484E-AF67-B32694327FDA}" destId="{AF6B4EAE-865B-4500-A4C9-40F519E4D2AA}" srcOrd="2" destOrd="0" presId="urn:microsoft.com/office/officeart/2005/8/layout/target3"/>
    <dgm:cxn modelId="{18AAD547-38F9-463C-AA7E-F3726B7117A8}" type="presParOf" srcId="{BBD45A0C-FDEF-484E-AF67-B32694327FDA}" destId="{7D1E2A21-55CA-4020-BAD4-9064B3DF4678}" srcOrd="3" destOrd="0" presId="urn:microsoft.com/office/officeart/2005/8/layout/target3"/>
    <dgm:cxn modelId="{2AE0A4A0-1CDA-4DBB-9C98-62325403A437}" type="presParOf" srcId="{BBD45A0C-FDEF-484E-AF67-B32694327FDA}" destId="{70FA5046-234F-49C1-A7DB-A934C6D5A7FB}" srcOrd="4" destOrd="0" presId="urn:microsoft.com/office/officeart/2005/8/layout/target3"/>
    <dgm:cxn modelId="{1BCA4E19-B4EA-46DD-A36A-F27D2B2B4D0C}" type="presParOf" srcId="{BBD45A0C-FDEF-484E-AF67-B32694327FDA}" destId="{165CA017-8E2B-4B9D-810D-609940850FB3}" srcOrd="5" destOrd="0" presId="urn:microsoft.com/office/officeart/2005/8/layout/target3"/>
    <dgm:cxn modelId="{C3980C35-F3B4-4977-B7E0-5BFB5F460C63}" type="presParOf" srcId="{BBD45A0C-FDEF-484E-AF67-B32694327FDA}" destId="{83C92DC4-4201-4026-99BC-F46CF448281C}" srcOrd="6" destOrd="0" presId="urn:microsoft.com/office/officeart/2005/8/layout/target3"/>
    <dgm:cxn modelId="{F9367446-6C75-434B-A3A7-F0BAF4C02FAC}" type="presParOf" srcId="{BBD45A0C-FDEF-484E-AF67-B32694327FDA}" destId="{2C343801-7DFB-4419-A2C6-0702909ED7A9}" srcOrd="7" destOrd="0" presId="urn:microsoft.com/office/officeart/2005/8/layout/target3"/>
    <dgm:cxn modelId="{EE36A3FD-63C1-4EFC-B122-3DADAB7E9532}" type="presParOf" srcId="{BBD45A0C-FDEF-484E-AF67-B32694327FDA}" destId="{A41CD4EF-5E4C-4702-9728-A1108EAD5149}" srcOrd="8" destOrd="0" presId="urn:microsoft.com/office/officeart/2005/8/layout/target3"/>
    <dgm:cxn modelId="{6D6540DB-C3D2-4536-883A-D157A79669CA}" type="presParOf" srcId="{BBD45A0C-FDEF-484E-AF67-B32694327FDA}" destId="{CA6186D9-B40B-4FD4-ABFE-A7805D5EDE02}" srcOrd="9" destOrd="0" presId="urn:microsoft.com/office/officeart/2005/8/layout/target3"/>
    <dgm:cxn modelId="{DDA61E71-2150-42FA-A79A-DF0A26DEE9E9}" type="presParOf" srcId="{BBD45A0C-FDEF-484E-AF67-B32694327FDA}" destId="{D3EA1FA7-2952-42BA-832A-482A7A02E1B9}" srcOrd="10" destOrd="0" presId="urn:microsoft.com/office/officeart/2005/8/layout/target3"/>
    <dgm:cxn modelId="{9205B672-0CA8-4808-ABAF-A0A5088350C2}" type="presParOf" srcId="{BBD45A0C-FDEF-484E-AF67-B32694327FDA}" destId="{6EF1FB0D-3FAB-45D8-A1E5-71F2832C3673}" srcOrd="11" destOrd="0" presId="urn:microsoft.com/office/officeart/2005/8/layout/target3"/>
    <dgm:cxn modelId="{61F6BD87-A537-4550-8683-00A248577A20}" type="presParOf" srcId="{BBD45A0C-FDEF-484E-AF67-B32694327FDA}" destId="{7BB43C89-99EF-4BF6-8962-2784CD35959E}" srcOrd="12" destOrd="0" presId="urn:microsoft.com/office/officeart/2005/8/layout/target3"/>
    <dgm:cxn modelId="{B907CCF0-9C0C-4C95-AB27-DB80BFC67451}" type="presParOf" srcId="{BBD45A0C-FDEF-484E-AF67-B32694327FDA}" destId="{71446DB9-0538-4BBB-8AD0-73B4BDD479C5}" srcOrd="13" destOrd="0" presId="urn:microsoft.com/office/officeart/2005/8/layout/target3"/>
    <dgm:cxn modelId="{61D21D4C-F84E-46C4-9A50-085982918B9D}" type="presParOf" srcId="{BBD45A0C-FDEF-484E-AF67-B32694327FDA}" destId="{4EE64B60-A514-4181-9FE1-3973B09F54C9}" srcOrd="14" destOrd="0" presId="urn:microsoft.com/office/officeart/2005/8/layout/target3"/>
    <dgm:cxn modelId="{D7138E1C-EF0A-435A-B73A-CA63EC466333}" type="presParOf" srcId="{BBD45A0C-FDEF-484E-AF67-B32694327FDA}" destId="{0EA9499F-4E61-42F7-B786-DCDCD0A0E9CA}" srcOrd="15" destOrd="0" presId="urn:microsoft.com/office/officeart/2005/8/layout/target3"/>
    <dgm:cxn modelId="{6AA72E6F-701F-4663-B0B3-25CAE02C99F9}" type="presParOf" srcId="{BBD45A0C-FDEF-484E-AF67-B32694327FDA}" destId="{246462AB-3F3B-41F6-A00E-04C698E0E6EC}" srcOrd="16" destOrd="0" presId="urn:microsoft.com/office/officeart/2005/8/layout/target3"/>
    <dgm:cxn modelId="{9CB2BE53-122A-4225-9590-B221B9F26721}" type="presParOf" srcId="{BBD45A0C-FDEF-484E-AF67-B32694327FDA}" destId="{BAF8B9FC-6C51-4FD7-A1E4-8BAC82459494}" srcOrd="17" destOrd="0" presId="urn:microsoft.com/office/officeart/2005/8/layout/target3"/>
    <dgm:cxn modelId="{F29D472A-BAA9-43B5-95BF-D1E01D3A42FE}" type="presParOf" srcId="{BBD45A0C-FDEF-484E-AF67-B32694327FDA}" destId="{BED16A15-566D-4661-B6ED-4ED275A79530}" srcOrd="18" destOrd="0" presId="urn:microsoft.com/office/officeart/2005/8/layout/target3"/>
    <dgm:cxn modelId="{BCB483A3-440B-4E6B-AB7C-CDA79E020D80}" type="presParOf" srcId="{BBD45A0C-FDEF-484E-AF67-B32694327FDA}" destId="{0FE03D82-DD87-4ECF-B395-2CF0F44154AE}"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4117A8-3B85-464D-8EB8-EE9CDA9076E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23B37DCD-0D87-423E-B47D-4817FCD6413F}">
      <dgm:prSet custT="1"/>
      <dgm:spPr>
        <a:solidFill>
          <a:schemeClr val="accent2">
            <a:lumMod val="75000"/>
          </a:schemeClr>
        </a:solidFill>
      </dgm:spPr>
      <dgm:t>
        <a:bodyPr/>
        <a:lstStyle/>
        <a:p>
          <a:r>
            <a:rPr lang="fr-CH" sz="2000" b="1" dirty="0">
              <a:effectLst>
                <a:outerShdw blurRad="38100" dist="38100" dir="2700000" algn="tl">
                  <a:srgbClr val="000000">
                    <a:alpha val="43137"/>
                  </a:srgbClr>
                </a:outerShdw>
              </a:effectLst>
            </a:rPr>
            <a:t>Une armée professionnelle n'était pas permise</a:t>
          </a:r>
          <a:endParaRPr lang="fr-CH" sz="2000" dirty="0">
            <a:effectLst>
              <a:outerShdw blurRad="38100" dist="38100" dir="2700000" algn="tl">
                <a:srgbClr val="000000">
                  <a:alpha val="43137"/>
                </a:srgbClr>
              </a:outerShdw>
            </a:effectLst>
          </a:endParaRPr>
        </a:p>
      </dgm:t>
    </dgm:pt>
    <dgm:pt modelId="{54556794-F482-4468-95F2-B983BAF9D3FC}" type="par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88ADA3D6-E7AB-471D-9C68-A586A43CEA42}" type="sibTrans" cxnId="{06E054CE-EEF2-41EA-B460-C689E167E0A4}">
      <dgm:prSet/>
      <dgm:spPr/>
      <dgm:t>
        <a:bodyPr/>
        <a:lstStyle/>
        <a:p>
          <a:endParaRPr lang="es-ES" sz="1800">
            <a:effectLst>
              <a:outerShdw blurRad="38100" dist="38100" dir="2700000" algn="tl">
                <a:srgbClr val="000000">
                  <a:alpha val="43137"/>
                </a:srgbClr>
              </a:outerShdw>
            </a:effectLst>
          </a:endParaRPr>
        </a:p>
      </dgm:t>
    </dgm:pt>
    <dgm:pt modelId="{A393383E-ADEE-47AC-8177-9F2C8C72B4A4}">
      <dgm:prSet custT="1"/>
      <dgm:spPr>
        <a:solidFill>
          <a:schemeClr val="accent3"/>
        </a:solidFill>
      </dgm:spPr>
      <dgm:t>
        <a:bodyPr/>
        <a:lstStyle/>
        <a:p>
          <a:r>
            <a:rPr lang="fr-CH" sz="2000" b="1" dirty="0">
              <a:effectLst>
                <a:outerShdw blurRad="38100" dist="38100" dir="2700000" algn="tl">
                  <a:srgbClr val="000000">
                    <a:alpha val="43137"/>
                  </a:srgbClr>
                </a:outerShdw>
              </a:effectLst>
            </a:rPr>
            <a:t>Les soldats ne recevaient pas de solde et, parfois, ne pouvaient même pas prendre de butin</a:t>
          </a:r>
          <a:endParaRPr lang="fr-CH" sz="2000" dirty="0">
            <a:effectLst>
              <a:outerShdw blurRad="38100" dist="38100" dir="2700000" algn="tl">
                <a:srgbClr val="000000">
                  <a:alpha val="43137"/>
                </a:srgbClr>
              </a:outerShdw>
            </a:effectLst>
          </a:endParaRPr>
        </a:p>
      </dgm:t>
    </dgm:pt>
    <dgm:pt modelId="{732AF0F9-24E0-4A90-BD92-BAFED05B8899}" type="par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7A125CCB-3254-43E0-963A-8F17A943A91A}" type="sibTrans" cxnId="{70970A0B-A551-47AE-B8D2-F79A2A8A26D3}">
      <dgm:prSet/>
      <dgm:spPr/>
      <dgm:t>
        <a:bodyPr/>
        <a:lstStyle/>
        <a:p>
          <a:endParaRPr lang="es-ES" sz="1800">
            <a:effectLst>
              <a:outerShdw blurRad="38100" dist="38100" dir="2700000" algn="tl">
                <a:srgbClr val="000000">
                  <a:alpha val="43137"/>
                </a:srgbClr>
              </a:outerShdw>
            </a:effectLst>
          </a:endParaRPr>
        </a:p>
      </dgm:t>
    </dgm:pt>
    <dgm:pt modelId="{36DDDD7D-99E4-4F14-BAA0-B20D022BEF4E}">
      <dgm:prSet custT="1"/>
      <dgm:spPr>
        <a:solidFill>
          <a:schemeClr val="accent4">
            <a:lumMod val="75000"/>
          </a:schemeClr>
        </a:solidFill>
      </dgm:spPr>
      <dgm:t>
        <a:bodyPr/>
        <a:lstStyle/>
        <a:p>
          <a:r>
            <a:rPr lang="fr-CH" sz="2000" b="1" dirty="0">
              <a:solidFill>
                <a:schemeClr val="bg1"/>
              </a:solidFill>
              <a:effectLst>
                <a:outerShdw blurRad="38100" dist="38100" dir="2700000" algn="tl">
                  <a:srgbClr val="000000">
                    <a:alpha val="43137"/>
                  </a:srgbClr>
                </a:outerShdw>
              </a:effectLst>
            </a:rPr>
            <a:t>On ne permettait de faire la guerre que pour la conquête ou la défense de la Terre Promise à ce moment historique particulier</a:t>
          </a:r>
          <a:endParaRPr lang="fr-CH" sz="2000" dirty="0">
            <a:solidFill>
              <a:schemeClr val="bg1"/>
            </a:solidFill>
            <a:effectLst>
              <a:outerShdw blurRad="38100" dist="38100" dir="2700000" algn="tl">
                <a:srgbClr val="000000">
                  <a:alpha val="43137"/>
                </a:srgbClr>
              </a:outerShdw>
            </a:effectLst>
          </a:endParaRPr>
        </a:p>
      </dgm:t>
    </dgm:pt>
    <dgm:pt modelId="{45F5BC2C-6B18-4829-A846-1408D63D4E4C}" type="par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E696BA73-B54A-4D51-8F76-ACE0035DEA7B}" type="sibTrans" cxnId="{8E49374A-48E6-42DB-946A-C6EE16D8AB6C}">
      <dgm:prSet/>
      <dgm:spPr/>
      <dgm:t>
        <a:bodyPr/>
        <a:lstStyle/>
        <a:p>
          <a:endParaRPr lang="es-ES" sz="1800">
            <a:effectLst>
              <a:outerShdw blurRad="38100" dist="38100" dir="2700000" algn="tl">
                <a:srgbClr val="000000">
                  <a:alpha val="43137"/>
                </a:srgbClr>
              </a:outerShdw>
            </a:effectLst>
          </a:endParaRPr>
        </a:p>
      </dgm:t>
    </dgm:pt>
    <dgm:pt modelId="{5294D617-DB68-4E82-A3E8-1BBCA6121661}">
      <dgm:prSet custT="1"/>
      <dgm:spPr>
        <a:solidFill>
          <a:schemeClr val="accent1">
            <a:lumMod val="75000"/>
          </a:schemeClr>
        </a:solidFill>
      </dgm:spPr>
      <dgm:t>
        <a:bodyPr/>
        <a:lstStyle/>
        <a:p>
          <a:r>
            <a:rPr lang="fr-CH" sz="2000" b="1" dirty="0">
              <a:effectLst>
                <a:outerShdw blurRad="38100" dist="38100" dir="2700000" algn="tl">
                  <a:srgbClr val="000000">
                    <a:alpha val="43137"/>
                  </a:srgbClr>
                </a:outerShdw>
              </a:effectLst>
            </a:rPr>
            <a:t>Elles étaient dirigées par des prophètes inspirés par Dieu (comme Moïse ou Josué)</a:t>
          </a:r>
          <a:endParaRPr lang="fr-CH" sz="2000" dirty="0">
            <a:effectLst>
              <a:outerShdw blurRad="38100" dist="38100" dir="2700000" algn="tl">
                <a:srgbClr val="000000">
                  <a:alpha val="43137"/>
                </a:srgbClr>
              </a:outerShdw>
            </a:effectLst>
          </a:endParaRPr>
        </a:p>
      </dgm:t>
    </dgm:pt>
    <dgm:pt modelId="{91F51059-CDD8-4FBD-B466-74521E05F3F0}" type="par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8D8F8C01-6B80-4EBA-BB6A-867624752982}" type="sibTrans" cxnId="{B76134A0-B1D8-4080-B2F9-7F8D2EFB7596}">
      <dgm:prSet/>
      <dgm:spPr/>
      <dgm:t>
        <a:bodyPr/>
        <a:lstStyle/>
        <a:p>
          <a:endParaRPr lang="es-ES" sz="1800">
            <a:effectLst>
              <a:outerShdw blurRad="38100" dist="38100" dir="2700000" algn="tl">
                <a:srgbClr val="000000">
                  <a:alpha val="43137"/>
                </a:srgbClr>
              </a:outerShdw>
            </a:effectLst>
          </a:endParaRPr>
        </a:p>
      </dgm:t>
    </dgm:pt>
    <dgm:pt modelId="{D4DEF73A-3336-4A37-AB77-F9595996330C}">
      <dgm:prSet custT="1"/>
      <dgm:spPr>
        <a:solidFill>
          <a:schemeClr val="accent6">
            <a:lumMod val="75000"/>
          </a:schemeClr>
        </a:solidFill>
      </dgm:spPr>
      <dgm:t>
        <a:bodyPr/>
        <a:lstStyle/>
        <a:p>
          <a:r>
            <a:rPr lang="fr-CH" sz="2000" b="1" dirty="0">
              <a:effectLst>
                <a:outerShdw blurRad="38100" dist="38100" dir="2700000" algn="tl">
                  <a:srgbClr val="000000">
                    <a:alpha val="43137"/>
                  </a:srgbClr>
                </a:outerShdw>
              </a:effectLst>
            </a:rPr>
            <a:t>Une préparation spirituelle était exigée avant la bataille</a:t>
          </a:r>
          <a:endParaRPr lang="fr-CH" sz="2000" dirty="0">
            <a:effectLst>
              <a:outerShdw blurRad="38100" dist="38100" dir="2700000" algn="tl">
                <a:srgbClr val="000000">
                  <a:alpha val="43137"/>
                </a:srgbClr>
              </a:outerShdw>
            </a:effectLst>
          </a:endParaRPr>
        </a:p>
      </dgm:t>
    </dgm:pt>
    <dgm:pt modelId="{C639B923-72A8-4B35-B2F7-699CED0FB4A8}" type="par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788DF166-FE73-4785-94EE-5A05E63C034E}" type="sibTrans" cxnId="{2E4DE256-A45A-4981-B256-CB8D7FED8F68}">
      <dgm:prSet/>
      <dgm:spPr/>
      <dgm:t>
        <a:bodyPr/>
        <a:lstStyle/>
        <a:p>
          <a:endParaRPr lang="es-ES" sz="1800">
            <a:effectLst>
              <a:outerShdw blurRad="38100" dist="38100" dir="2700000" algn="tl">
                <a:srgbClr val="000000">
                  <a:alpha val="43137"/>
                </a:srgbClr>
              </a:outerShdw>
            </a:effectLst>
          </a:endParaRPr>
        </a:p>
      </dgm:t>
    </dgm:pt>
    <dgm:pt modelId="{2F36F573-8B56-4A5E-BD09-715B88EBBAF9}">
      <dgm:prSet custT="1"/>
      <dgm:spPr>
        <a:solidFill>
          <a:schemeClr val="accent5">
            <a:lumMod val="75000"/>
          </a:schemeClr>
        </a:solidFill>
      </dgm:spPr>
      <dgm:t>
        <a:bodyPr/>
        <a:lstStyle/>
        <a:p>
          <a:r>
            <a:rPr lang="fr-CH" sz="2000" b="1" dirty="0">
              <a:effectLst>
                <a:outerShdw blurRad="38100" dist="38100" dir="2700000" algn="tl">
                  <a:srgbClr val="000000">
                    <a:alpha val="43137"/>
                  </a:srgbClr>
                </a:outerShdw>
              </a:effectLst>
            </a:rPr>
            <a:t>L'Israélite qui ne respectait pas les normes de la guerre était traité comme un ennemi.</a:t>
          </a:r>
          <a:endParaRPr lang="fr-CH" sz="2000" dirty="0">
            <a:effectLst>
              <a:outerShdw blurRad="38100" dist="38100" dir="2700000" algn="tl">
                <a:srgbClr val="000000">
                  <a:alpha val="43137"/>
                </a:srgbClr>
              </a:outerShdw>
            </a:effectLst>
          </a:endParaRPr>
        </a:p>
      </dgm:t>
    </dgm:pt>
    <dgm:pt modelId="{9D0B9892-321B-4CC8-A7F2-F4B103480627}" type="par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5018FAEA-973A-445F-8815-7762FE861EC9}" type="sibTrans" cxnId="{802B978E-E4DF-429E-BF88-D0F0206E82E3}">
      <dgm:prSet/>
      <dgm:spPr/>
      <dgm:t>
        <a:bodyPr/>
        <a:lstStyle/>
        <a:p>
          <a:endParaRPr lang="es-ES" sz="1800">
            <a:effectLst>
              <a:outerShdw blurRad="38100" dist="38100" dir="2700000" algn="tl">
                <a:srgbClr val="000000">
                  <a:alpha val="43137"/>
                </a:srgbClr>
              </a:outerShdw>
            </a:effectLst>
          </a:endParaRPr>
        </a:p>
      </dgm:t>
    </dgm:pt>
    <dgm:pt modelId="{07726CF8-0423-487B-A4E7-36E3988DD8D8}">
      <dgm:prSet custT="1"/>
      <dgm:spPr>
        <a:solidFill>
          <a:schemeClr val="bg2">
            <a:lumMod val="75000"/>
          </a:schemeClr>
        </a:solidFill>
      </dgm:spPr>
      <dgm:t>
        <a:bodyPr/>
        <a:lstStyle/>
        <a:p>
          <a:r>
            <a:rPr lang="fr-CH" sz="2000" b="1" dirty="0">
              <a:effectLst>
                <a:outerShdw blurRad="38100" dist="38100" dir="2700000" algn="tl">
                  <a:srgbClr val="000000">
                    <a:alpha val="43137"/>
                  </a:srgbClr>
                </a:outerShdw>
              </a:effectLst>
            </a:rPr>
            <a:t>En de nombreuses occasions, Dieu intervint directement dans la bataille.</a:t>
          </a:r>
          <a:endParaRPr lang="fr-CH" sz="2000" dirty="0">
            <a:effectLst>
              <a:outerShdw blurRad="38100" dist="38100" dir="2700000" algn="tl">
                <a:srgbClr val="000000">
                  <a:alpha val="43137"/>
                </a:srgbClr>
              </a:outerShdw>
            </a:effectLst>
          </a:endParaRPr>
        </a:p>
      </dgm:t>
    </dgm:pt>
    <dgm:pt modelId="{27F8A350-264A-4F41-872E-0124CDBBA1EE}" type="par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1AF48AD-1886-4781-BD3D-547C99AA4E5A}" type="sibTrans" cxnId="{1D10AFAE-FFA4-4B12-BBF6-434471910E3F}">
      <dgm:prSet/>
      <dgm:spPr/>
      <dgm:t>
        <a:bodyPr/>
        <a:lstStyle/>
        <a:p>
          <a:endParaRPr lang="es-ES" sz="1800">
            <a:effectLst>
              <a:outerShdw blurRad="38100" dist="38100" dir="2700000" algn="tl">
                <a:srgbClr val="000000">
                  <a:alpha val="43137"/>
                </a:srgbClr>
              </a:outerShdw>
            </a:effectLst>
          </a:endParaRPr>
        </a:p>
      </dgm:t>
    </dgm:pt>
    <dgm:pt modelId="{76433225-962B-4252-8A0D-732D99ED9BD7}" type="pres">
      <dgm:prSet presAssocID="{3A4117A8-3B85-464D-8EB8-EE9CDA9076E6}" presName="Name0" presStyleCnt="0">
        <dgm:presLayoutVars>
          <dgm:chMax val="7"/>
          <dgm:chPref val="7"/>
          <dgm:dir/>
        </dgm:presLayoutVars>
      </dgm:prSet>
      <dgm:spPr/>
    </dgm:pt>
    <dgm:pt modelId="{8338ADA5-2E3A-4718-A1C2-56ACBA80F0C4}" type="pres">
      <dgm:prSet presAssocID="{3A4117A8-3B85-464D-8EB8-EE9CDA9076E6}" presName="Name1" presStyleCnt="0"/>
      <dgm:spPr/>
    </dgm:pt>
    <dgm:pt modelId="{43722382-AD08-473E-9B28-96E94670C5F8}" type="pres">
      <dgm:prSet presAssocID="{3A4117A8-3B85-464D-8EB8-EE9CDA9076E6}" presName="cycle" presStyleCnt="0"/>
      <dgm:spPr/>
    </dgm:pt>
    <dgm:pt modelId="{89750D3D-E4BA-4F3E-837C-9F32844D329D}" type="pres">
      <dgm:prSet presAssocID="{3A4117A8-3B85-464D-8EB8-EE9CDA9076E6}" presName="srcNode" presStyleLbl="node1" presStyleIdx="0" presStyleCnt="7"/>
      <dgm:spPr/>
    </dgm:pt>
    <dgm:pt modelId="{9BFF7371-E42F-4AE2-BB9A-98491E9DACC9}" type="pres">
      <dgm:prSet presAssocID="{3A4117A8-3B85-464D-8EB8-EE9CDA9076E6}" presName="conn" presStyleLbl="parChTrans1D2" presStyleIdx="0" presStyleCnt="1"/>
      <dgm:spPr/>
    </dgm:pt>
    <dgm:pt modelId="{90FCD930-D56F-43E6-8B50-BB401A9FA054}" type="pres">
      <dgm:prSet presAssocID="{3A4117A8-3B85-464D-8EB8-EE9CDA9076E6}" presName="extraNode" presStyleLbl="node1" presStyleIdx="0" presStyleCnt="7"/>
      <dgm:spPr/>
    </dgm:pt>
    <dgm:pt modelId="{B780D5E0-135E-4455-85E4-04A16522833C}" type="pres">
      <dgm:prSet presAssocID="{3A4117A8-3B85-464D-8EB8-EE9CDA9076E6}" presName="dstNode" presStyleLbl="node1" presStyleIdx="0" presStyleCnt="7"/>
      <dgm:spPr/>
    </dgm:pt>
    <dgm:pt modelId="{24154291-EA21-463F-8989-C20BFCE21A66}" type="pres">
      <dgm:prSet presAssocID="{23B37DCD-0D87-423E-B47D-4817FCD6413F}" presName="text_1" presStyleLbl="node1" presStyleIdx="0" presStyleCnt="7">
        <dgm:presLayoutVars>
          <dgm:bulletEnabled val="1"/>
        </dgm:presLayoutVars>
      </dgm:prSet>
      <dgm:spPr/>
    </dgm:pt>
    <dgm:pt modelId="{4E48C622-2FAE-48EA-A5D4-EB92A99C329E}" type="pres">
      <dgm:prSet presAssocID="{23B37DCD-0D87-423E-B47D-4817FCD6413F}" presName="accent_1" presStyleCnt="0"/>
      <dgm:spPr/>
    </dgm:pt>
    <dgm:pt modelId="{AE74F7CC-BEAC-4A37-851F-82FF8547FEF0}" type="pres">
      <dgm:prSet presAssocID="{23B37DCD-0D87-423E-B47D-4817FCD6413F}" presName="accentRepeatNode" presStyleLbl="solidFgAcc1" presStyleIdx="0" presStyleCnt="7"/>
      <dgm:spPr>
        <a:solidFill>
          <a:schemeClr val="accent2">
            <a:lumMod val="40000"/>
            <a:lumOff val="60000"/>
          </a:schemeClr>
        </a:solidFill>
        <a:scene3d>
          <a:camera prst="orthographicFront"/>
          <a:lightRig rig="threePt" dir="t"/>
        </a:scene3d>
        <a:sp3d>
          <a:bevelT/>
        </a:sp3d>
      </dgm:spPr>
    </dgm:pt>
    <dgm:pt modelId="{6217C05A-B1F4-4ED6-B575-E5B67FAC8085}" type="pres">
      <dgm:prSet presAssocID="{A393383E-ADEE-47AC-8177-9F2C8C72B4A4}" presName="text_2" presStyleLbl="node1" presStyleIdx="1" presStyleCnt="7" custScaleY="140205" custLinFactNeighborY="-6956">
        <dgm:presLayoutVars>
          <dgm:bulletEnabled val="1"/>
        </dgm:presLayoutVars>
      </dgm:prSet>
      <dgm:spPr/>
    </dgm:pt>
    <dgm:pt modelId="{F48634D7-696F-4D55-B543-BFDC0D53CCED}" type="pres">
      <dgm:prSet presAssocID="{A393383E-ADEE-47AC-8177-9F2C8C72B4A4}" presName="accent_2" presStyleCnt="0"/>
      <dgm:spPr/>
    </dgm:pt>
    <dgm:pt modelId="{084B62E5-F22E-4F07-B5B1-770FC4A73F38}" type="pres">
      <dgm:prSet presAssocID="{A393383E-ADEE-47AC-8177-9F2C8C72B4A4}" presName="accentRepeatNode" presStyleLbl="solidFgAcc1" presStyleIdx="1" presStyleCnt="7" custLinFactNeighborY="-5564"/>
      <dgm:spPr>
        <a:solidFill>
          <a:schemeClr val="accent3">
            <a:lumMod val="40000"/>
            <a:lumOff val="60000"/>
          </a:schemeClr>
        </a:solidFill>
        <a:scene3d>
          <a:camera prst="orthographicFront"/>
          <a:lightRig rig="threePt" dir="t"/>
        </a:scene3d>
        <a:sp3d>
          <a:bevelT/>
        </a:sp3d>
      </dgm:spPr>
    </dgm:pt>
    <dgm:pt modelId="{38128BB0-E918-4A63-8D8F-D120DA0FE575}" type="pres">
      <dgm:prSet presAssocID="{36DDDD7D-99E4-4F14-BAA0-B20D022BEF4E}" presName="text_3" presStyleLbl="node1" presStyleIdx="2" presStyleCnt="7" custScaleY="148968" custLinFactNeighborY="10434">
        <dgm:presLayoutVars>
          <dgm:bulletEnabled val="1"/>
        </dgm:presLayoutVars>
      </dgm:prSet>
      <dgm:spPr/>
    </dgm:pt>
    <dgm:pt modelId="{F1C4FCCE-B4BF-4088-ABF9-2487B9906721}" type="pres">
      <dgm:prSet presAssocID="{36DDDD7D-99E4-4F14-BAA0-B20D022BEF4E}" presName="accent_3" presStyleCnt="0"/>
      <dgm:spPr/>
    </dgm:pt>
    <dgm:pt modelId="{281349C6-0B2D-4342-BA0D-1069848ADF44}" type="pres">
      <dgm:prSet presAssocID="{36DDDD7D-99E4-4F14-BAA0-B20D022BEF4E}" presName="accentRepeatNode" presStyleLbl="solidFgAcc1" presStyleIdx="2" presStyleCnt="7" custLinFactNeighborY="8346"/>
      <dgm:spPr>
        <a:solidFill>
          <a:schemeClr val="accent4">
            <a:lumMod val="40000"/>
            <a:lumOff val="60000"/>
          </a:schemeClr>
        </a:solidFill>
        <a:scene3d>
          <a:camera prst="orthographicFront"/>
          <a:lightRig rig="threePt" dir="t"/>
        </a:scene3d>
        <a:sp3d>
          <a:bevelT/>
        </a:sp3d>
      </dgm:spPr>
    </dgm:pt>
    <dgm:pt modelId="{1DCE2BA5-D9E7-462A-B62F-97CD8A40DB03}" type="pres">
      <dgm:prSet presAssocID="{5294D617-DB68-4E82-A3E8-1BBCA6121661}" presName="text_4" presStyleLbl="node1" presStyleIdx="3" presStyleCnt="7" custScaleY="140205" custLinFactNeighborY="24346">
        <dgm:presLayoutVars>
          <dgm:bulletEnabled val="1"/>
        </dgm:presLayoutVars>
      </dgm:prSet>
      <dgm:spPr/>
    </dgm:pt>
    <dgm:pt modelId="{51F2428A-C1C4-4275-9BBF-6240157A27FF}" type="pres">
      <dgm:prSet presAssocID="{5294D617-DB68-4E82-A3E8-1BBCA6121661}" presName="accent_4" presStyleCnt="0"/>
      <dgm:spPr/>
    </dgm:pt>
    <dgm:pt modelId="{65A11B11-D3EA-424D-9450-54F6BB2D110C}" type="pres">
      <dgm:prSet presAssocID="{5294D617-DB68-4E82-A3E8-1BBCA6121661}" presName="accentRepeatNode" presStyleLbl="solidFgAcc1" presStyleIdx="3" presStyleCnt="7" custLinFactNeighborY="19474"/>
      <dgm:spPr>
        <a:solidFill>
          <a:schemeClr val="accent1">
            <a:lumMod val="40000"/>
            <a:lumOff val="60000"/>
          </a:schemeClr>
        </a:solidFill>
        <a:ln>
          <a:solidFill>
            <a:schemeClr val="accent1"/>
          </a:solidFill>
        </a:ln>
        <a:scene3d>
          <a:camera prst="orthographicFront"/>
          <a:lightRig rig="threePt" dir="t"/>
        </a:scene3d>
        <a:sp3d>
          <a:bevelT/>
        </a:sp3d>
      </dgm:spPr>
    </dgm:pt>
    <dgm:pt modelId="{080E79A0-2389-4C01-901B-EC399F7A70FB}" type="pres">
      <dgm:prSet presAssocID="{D4DEF73A-3336-4A37-AB77-F9595996330C}" presName="text_5" presStyleLbl="node1" presStyleIdx="4" presStyleCnt="7" custLinFactNeighborY="27824">
        <dgm:presLayoutVars>
          <dgm:bulletEnabled val="1"/>
        </dgm:presLayoutVars>
      </dgm:prSet>
      <dgm:spPr/>
    </dgm:pt>
    <dgm:pt modelId="{A4077703-079B-4EC0-8C6E-03140FFB2FB8}" type="pres">
      <dgm:prSet presAssocID="{D4DEF73A-3336-4A37-AB77-F9595996330C}" presName="accent_5" presStyleCnt="0"/>
      <dgm:spPr/>
    </dgm:pt>
    <dgm:pt modelId="{8831F3A7-B6A1-4F0C-9F12-00A36A593EC3}" type="pres">
      <dgm:prSet presAssocID="{D4DEF73A-3336-4A37-AB77-F9595996330C}" presName="accentRepeatNode" presStyleLbl="solidFgAcc1" presStyleIdx="4" presStyleCnt="7" custLinFactNeighborY="22256"/>
      <dgm:spPr>
        <a:solidFill>
          <a:schemeClr val="accent6">
            <a:lumMod val="60000"/>
            <a:lumOff val="40000"/>
          </a:schemeClr>
        </a:solidFill>
        <a:scene3d>
          <a:camera prst="orthographicFront"/>
          <a:lightRig rig="threePt" dir="t"/>
        </a:scene3d>
        <a:sp3d>
          <a:bevelT/>
        </a:sp3d>
      </dgm:spPr>
    </dgm:pt>
    <dgm:pt modelId="{20B86878-CB99-4878-9CAF-DAA83D8B4BBA}" type="pres">
      <dgm:prSet presAssocID="{2F36F573-8B56-4A5E-BD09-715B88EBBAF9}" presName="text_6" presStyleLbl="node1" presStyleIdx="5" presStyleCnt="7" custScaleX="100000" custScaleY="140205" custLinFactNeighborX="-25" custLinFactNeighborY="20868">
        <dgm:presLayoutVars>
          <dgm:bulletEnabled val="1"/>
        </dgm:presLayoutVars>
      </dgm:prSet>
      <dgm:spPr/>
    </dgm:pt>
    <dgm:pt modelId="{4DA1F37C-3DF8-4223-90D5-7965F20528AD}" type="pres">
      <dgm:prSet presAssocID="{2F36F573-8B56-4A5E-BD09-715B88EBBAF9}" presName="accent_6" presStyleCnt="0"/>
      <dgm:spPr/>
    </dgm:pt>
    <dgm:pt modelId="{25949BFB-8531-4404-AC7B-DE8EACFB641D}" type="pres">
      <dgm:prSet presAssocID="{2F36F573-8B56-4A5E-BD09-715B88EBBAF9}" presName="accentRepeatNode" presStyleLbl="solidFgAcc1" presStyleIdx="5" presStyleCnt="7" custLinFactNeighborY="11128"/>
      <dgm:spPr>
        <a:solidFill>
          <a:schemeClr val="accent5">
            <a:lumMod val="40000"/>
            <a:lumOff val="60000"/>
          </a:schemeClr>
        </a:solidFill>
        <a:ln>
          <a:solidFill>
            <a:schemeClr val="accent5"/>
          </a:solidFill>
        </a:ln>
        <a:scene3d>
          <a:camera prst="orthographicFront"/>
          <a:lightRig rig="threePt" dir="t"/>
        </a:scene3d>
        <a:sp3d>
          <a:bevelT/>
        </a:sp3d>
      </dgm:spPr>
    </dgm:pt>
    <dgm:pt modelId="{E1558316-8C16-4EDD-93C8-298AAF0743A7}" type="pres">
      <dgm:prSet presAssocID="{07726CF8-0423-487B-A4E7-36E3988DD8D8}" presName="text_7" presStyleLbl="node1" presStyleIdx="6" presStyleCnt="7" custLinFactNeighborY="13912">
        <dgm:presLayoutVars>
          <dgm:bulletEnabled val="1"/>
        </dgm:presLayoutVars>
      </dgm:prSet>
      <dgm:spPr/>
    </dgm:pt>
    <dgm:pt modelId="{3F55D7C5-E765-4C85-90F5-A332C6A157D0}" type="pres">
      <dgm:prSet presAssocID="{07726CF8-0423-487B-A4E7-36E3988DD8D8}" presName="accent_7" presStyleCnt="0"/>
      <dgm:spPr/>
    </dgm:pt>
    <dgm:pt modelId="{FEF755CF-ECD6-4835-8D5C-EA830F06A519}" type="pres">
      <dgm:prSet presAssocID="{07726CF8-0423-487B-A4E7-36E3988DD8D8}" presName="accentRepeatNode" presStyleLbl="solidFgAcc1" presStyleIdx="6" presStyleCnt="7" custLinFactNeighborY="11128"/>
      <dgm:spPr>
        <a:solidFill>
          <a:schemeClr val="bg2">
            <a:lumMod val="40000"/>
            <a:lumOff val="60000"/>
          </a:schemeClr>
        </a:solidFill>
        <a:ln>
          <a:solidFill>
            <a:schemeClr val="bg2"/>
          </a:solidFill>
        </a:ln>
        <a:scene3d>
          <a:camera prst="orthographicFront"/>
          <a:lightRig rig="threePt" dir="t"/>
        </a:scene3d>
        <a:sp3d>
          <a:bevelT/>
        </a:sp3d>
      </dgm:spPr>
    </dgm:pt>
  </dgm:ptLst>
  <dgm:cxnLst>
    <dgm:cxn modelId="{B1E6DD03-8BAD-4900-9953-82274FDC1860}" type="presOf" srcId="{5294D617-DB68-4E82-A3E8-1BBCA6121661}" destId="{1DCE2BA5-D9E7-462A-B62F-97CD8A40DB03}" srcOrd="0" destOrd="0" presId="urn:microsoft.com/office/officeart/2008/layout/VerticalCurvedList"/>
    <dgm:cxn modelId="{70970A0B-A551-47AE-B8D2-F79A2A8A26D3}" srcId="{3A4117A8-3B85-464D-8EB8-EE9CDA9076E6}" destId="{A393383E-ADEE-47AC-8177-9F2C8C72B4A4}" srcOrd="1" destOrd="0" parTransId="{732AF0F9-24E0-4A90-BD92-BAFED05B8899}" sibTransId="{7A125CCB-3254-43E0-963A-8F17A943A91A}"/>
    <dgm:cxn modelId="{7913421F-7691-49ED-ABF4-BAB3F0254DFD}" type="presOf" srcId="{2F36F573-8B56-4A5E-BD09-715B88EBBAF9}" destId="{20B86878-CB99-4878-9CAF-DAA83D8B4BBA}" srcOrd="0" destOrd="0" presId="urn:microsoft.com/office/officeart/2008/layout/VerticalCurvedList"/>
    <dgm:cxn modelId="{03AA8B29-E701-484E-AC50-C2D8A26400F0}" type="presOf" srcId="{23B37DCD-0D87-423E-B47D-4817FCD6413F}" destId="{24154291-EA21-463F-8989-C20BFCE21A66}" srcOrd="0" destOrd="0" presId="urn:microsoft.com/office/officeart/2008/layout/VerticalCurvedList"/>
    <dgm:cxn modelId="{AEFEB32B-E74B-4A1B-93C6-56125F0AB68B}" type="presOf" srcId="{A393383E-ADEE-47AC-8177-9F2C8C72B4A4}" destId="{6217C05A-B1F4-4ED6-B575-E5B67FAC8085}" srcOrd="0" destOrd="0" presId="urn:microsoft.com/office/officeart/2008/layout/VerticalCurvedList"/>
    <dgm:cxn modelId="{5508993E-066A-4B71-A645-F5D3CE16364E}" type="presOf" srcId="{D4DEF73A-3336-4A37-AB77-F9595996330C}" destId="{080E79A0-2389-4C01-901B-EC399F7A70FB}" srcOrd="0" destOrd="0" presId="urn:microsoft.com/office/officeart/2008/layout/VerticalCurvedList"/>
    <dgm:cxn modelId="{8E49374A-48E6-42DB-946A-C6EE16D8AB6C}" srcId="{3A4117A8-3B85-464D-8EB8-EE9CDA9076E6}" destId="{36DDDD7D-99E4-4F14-BAA0-B20D022BEF4E}" srcOrd="2" destOrd="0" parTransId="{45F5BC2C-6B18-4829-A846-1408D63D4E4C}" sibTransId="{E696BA73-B54A-4D51-8F76-ACE0035DEA7B}"/>
    <dgm:cxn modelId="{EF53A94A-9F5F-4A26-A343-F40237AF623F}" type="presOf" srcId="{3A4117A8-3B85-464D-8EB8-EE9CDA9076E6}" destId="{76433225-962B-4252-8A0D-732D99ED9BD7}" srcOrd="0" destOrd="0" presId="urn:microsoft.com/office/officeart/2008/layout/VerticalCurvedList"/>
    <dgm:cxn modelId="{2E4DE256-A45A-4981-B256-CB8D7FED8F68}" srcId="{3A4117A8-3B85-464D-8EB8-EE9CDA9076E6}" destId="{D4DEF73A-3336-4A37-AB77-F9595996330C}" srcOrd="4" destOrd="0" parTransId="{C639B923-72A8-4B35-B2F7-699CED0FB4A8}" sibTransId="{788DF166-FE73-4785-94EE-5A05E63C034E}"/>
    <dgm:cxn modelId="{802B978E-E4DF-429E-BF88-D0F0206E82E3}" srcId="{3A4117A8-3B85-464D-8EB8-EE9CDA9076E6}" destId="{2F36F573-8B56-4A5E-BD09-715B88EBBAF9}" srcOrd="5" destOrd="0" parTransId="{9D0B9892-321B-4CC8-A7F2-F4B103480627}" sibTransId="{5018FAEA-973A-445F-8815-7762FE861EC9}"/>
    <dgm:cxn modelId="{28E0BA99-EE23-4ED7-81A7-55D6BA60AD7C}" type="presOf" srcId="{36DDDD7D-99E4-4F14-BAA0-B20D022BEF4E}" destId="{38128BB0-E918-4A63-8D8F-D120DA0FE575}" srcOrd="0" destOrd="0" presId="urn:microsoft.com/office/officeart/2008/layout/VerticalCurvedList"/>
    <dgm:cxn modelId="{B76134A0-B1D8-4080-B2F9-7F8D2EFB7596}" srcId="{3A4117A8-3B85-464D-8EB8-EE9CDA9076E6}" destId="{5294D617-DB68-4E82-A3E8-1BBCA6121661}" srcOrd="3" destOrd="0" parTransId="{91F51059-CDD8-4FBD-B466-74521E05F3F0}" sibTransId="{8D8F8C01-6B80-4EBA-BB6A-867624752982}"/>
    <dgm:cxn modelId="{1D10AFAE-FFA4-4B12-BBF6-434471910E3F}" srcId="{3A4117A8-3B85-464D-8EB8-EE9CDA9076E6}" destId="{07726CF8-0423-487B-A4E7-36E3988DD8D8}" srcOrd="6" destOrd="0" parTransId="{27F8A350-264A-4F41-872E-0124CDBBA1EE}" sibTransId="{71AF48AD-1886-4781-BD3D-547C99AA4E5A}"/>
    <dgm:cxn modelId="{06E054CE-EEF2-41EA-B460-C689E167E0A4}" srcId="{3A4117A8-3B85-464D-8EB8-EE9CDA9076E6}" destId="{23B37DCD-0D87-423E-B47D-4817FCD6413F}" srcOrd="0" destOrd="0" parTransId="{54556794-F482-4468-95F2-B983BAF9D3FC}" sibTransId="{88ADA3D6-E7AB-471D-9C68-A586A43CEA42}"/>
    <dgm:cxn modelId="{4C4EEDDB-5EE6-43D9-95BF-85332AA2F904}" type="presOf" srcId="{07726CF8-0423-487B-A4E7-36E3988DD8D8}" destId="{E1558316-8C16-4EDD-93C8-298AAF0743A7}" srcOrd="0" destOrd="0" presId="urn:microsoft.com/office/officeart/2008/layout/VerticalCurvedList"/>
    <dgm:cxn modelId="{23CAC1FF-9D4B-4519-B550-FEB6070E4E6C}" type="presOf" srcId="{88ADA3D6-E7AB-471D-9C68-A586A43CEA42}" destId="{9BFF7371-E42F-4AE2-BB9A-98491E9DACC9}" srcOrd="0" destOrd="0" presId="urn:microsoft.com/office/officeart/2008/layout/VerticalCurvedList"/>
    <dgm:cxn modelId="{9BD92F8E-325D-4A91-A90D-9EB3FD423BDD}" type="presParOf" srcId="{76433225-962B-4252-8A0D-732D99ED9BD7}" destId="{8338ADA5-2E3A-4718-A1C2-56ACBA80F0C4}" srcOrd="0" destOrd="0" presId="urn:microsoft.com/office/officeart/2008/layout/VerticalCurvedList"/>
    <dgm:cxn modelId="{27D721E2-9DDF-49E1-8283-8DFACD91A3A4}" type="presParOf" srcId="{8338ADA5-2E3A-4718-A1C2-56ACBA80F0C4}" destId="{43722382-AD08-473E-9B28-96E94670C5F8}" srcOrd="0" destOrd="0" presId="urn:microsoft.com/office/officeart/2008/layout/VerticalCurvedList"/>
    <dgm:cxn modelId="{413D1461-227B-4105-8156-16D1B4332A77}" type="presParOf" srcId="{43722382-AD08-473E-9B28-96E94670C5F8}" destId="{89750D3D-E4BA-4F3E-837C-9F32844D329D}" srcOrd="0" destOrd="0" presId="urn:microsoft.com/office/officeart/2008/layout/VerticalCurvedList"/>
    <dgm:cxn modelId="{26528C9E-BDCC-4123-BF60-75C3760B9425}" type="presParOf" srcId="{43722382-AD08-473E-9B28-96E94670C5F8}" destId="{9BFF7371-E42F-4AE2-BB9A-98491E9DACC9}" srcOrd="1" destOrd="0" presId="urn:microsoft.com/office/officeart/2008/layout/VerticalCurvedList"/>
    <dgm:cxn modelId="{33F62DB1-2B22-4C03-BC55-162E26457CC5}" type="presParOf" srcId="{43722382-AD08-473E-9B28-96E94670C5F8}" destId="{90FCD930-D56F-43E6-8B50-BB401A9FA054}" srcOrd="2" destOrd="0" presId="urn:microsoft.com/office/officeart/2008/layout/VerticalCurvedList"/>
    <dgm:cxn modelId="{D7DFE159-1146-4ADD-B701-5319BA39E53E}" type="presParOf" srcId="{43722382-AD08-473E-9B28-96E94670C5F8}" destId="{B780D5E0-135E-4455-85E4-04A16522833C}" srcOrd="3" destOrd="0" presId="urn:microsoft.com/office/officeart/2008/layout/VerticalCurvedList"/>
    <dgm:cxn modelId="{AB6B8E9A-4807-4043-B484-1557A7DE2F15}" type="presParOf" srcId="{8338ADA5-2E3A-4718-A1C2-56ACBA80F0C4}" destId="{24154291-EA21-463F-8989-C20BFCE21A66}" srcOrd="1" destOrd="0" presId="urn:microsoft.com/office/officeart/2008/layout/VerticalCurvedList"/>
    <dgm:cxn modelId="{D237CCD5-C466-43B8-99A8-C6B0576AF072}" type="presParOf" srcId="{8338ADA5-2E3A-4718-A1C2-56ACBA80F0C4}" destId="{4E48C622-2FAE-48EA-A5D4-EB92A99C329E}" srcOrd="2" destOrd="0" presId="urn:microsoft.com/office/officeart/2008/layout/VerticalCurvedList"/>
    <dgm:cxn modelId="{AD255041-9FA6-43B7-8143-36DBFEDCA4F6}" type="presParOf" srcId="{4E48C622-2FAE-48EA-A5D4-EB92A99C329E}" destId="{AE74F7CC-BEAC-4A37-851F-82FF8547FEF0}" srcOrd="0" destOrd="0" presId="urn:microsoft.com/office/officeart/2008/layout/VerticalCurvedList"/>
    <dgm:cxn modelId="{8FB0B64C-36AA-4AAD-9767-0AB0E516AE6D}" type="presParOf" srcId="{8338ADA5-2E3A-4718-A1C2-56ACBA80F0C4}" destId="{6217C05A-B1F4-4ED6-B575-E5B67FAC8085}" srcOrd="3" destOrd="0" presId="urn:microsoft.com/office/officeart/2008/layout/VerticalCurvedList"/>
    <dgm:cxn modelId="{C5570B48-87FD-4D14-A8FC-EB90FD323B09}" type="presParOf" srcId="{8338ADA5-2E3A-4718-A1C2-56ACBA80F0C4}" destId="{F48634D7-696F-4D55-B543-BFDC0D53CCED}" srcOrd="4" destOrd="0" presId="urn:microsoft.com/office/officeart/2008/layout/VerticalCurvedList"/>
    <dgm:cxn modelId="{9720DB31-07F0-441B-B903-CC1E350DBF00}" type="presParOf" srcId="{F48634D7-696F-4D55-B543-BFDC0D53CCED}" destId="{084B62E5-F22E-4F07-B5B1-770FC4A73F38}" srcOrd="0" destOrd="0" presId="urn:microsoft.com/office/officeart/2008/layout/VerticalCurvedList"/>
    <dgm:cxn modelId="{104E3216-79D5-4440-907E-D16C9DA6B1C3}" type="presParOf" srcId="{8338ADA5-2E3A-4718-A1C2-56ACBA80F0C4}" destId="{38128BB0-E918-4A63-8D8F-D120DA0FE575}" srcOrd="5" destOrd="0" presId="urn:microsoft.com/office/officeart/2008/layout/VerticalCurvedList"/>
    <dgm:cxn modelId="{D5D1DBE8-987B-402C-A94A-1000D1057BD2}" type="presParOf" srcId="{8338ADA5-2E3A-4718-A1C2-56ACBA80F0C4}" destId="{F1C4FCCE-B4BF-4088-ABF9-2487B9906721}" srcOrd="6" destOrd="0" presId="urn:microsoft.com/office/officeart/2008/layout/VerticalCurvedList"/>
    <dgm:cxn modelId="{778D6308-DA57-4A6B-9EE2-F70A16B217EE}" type="presParOf" srcId="{F1C4FCCE-B4BF-4088-ABF9-2487B9906721}" destId="{281349C6-0B2D-4342-BA0D-1069848ADF44}" srcOrd="0" destOrd="0" presId="urn:microsoft.com/office/officeart/2008/layout/VerticalCurvedList"/>
    <dgm:cxn modelId="{39A759CC-00B0-4CEC-ADB2-02B63DCC326F}" type="presParOf" srcId="{8338ADA5-2E3A-4718-A1C2-56ACBA80F0C4}" destId="{1DCE2BA5-D9E7-462A-B62F-97CD8A40DB03}" srcOrd="7" destOrd="0" presId="urn:microsoft.com/office/officeart/2008/layout/VerticalCurvedList"/>
    <dgm:cxn modelId="{D9DAB355-2836-44FF-B518-6105E8D188E6}" type="presParOf" srcId="{8338ADA5-2E3A-4718-A1C2-56ACBA80F0C4}" destId="{51F2428A-C1C4-4275-9BBF-6240157A27FF}" srcOrd="8" destOrd="0" presId="urn:microsoft.com/office/officeart/2008/layout/VerticalCurvedList"/>
    <dgm:cxn modelId="{D45F9F9F-4892-482E-90E9-C373EF089945}" type="presParOf" srcId="{51F2428A-C1C4-4275-9BBF-6240157A27FF}" destId="{65A11B11-D3EA-424D-9450-54F6BB2D110C}" srcOrd="0" destOrd="0" presId="urn:microsoft.com/office/officeart/2008/layout/VerticalCurvedList"/>
    <dgm:cxn modelId="{61203A46-557C-4510-A94F-65EE899854A3}" type="presParOf" srcId="{8338ADA5-2E3A-4718-A1C2-56ACBA80F0C4}" destId="{080E79A0-2389-4C01-901B-EC399F7A70FB}" srcOrd="9" destOrd="0" presId="urn:microsoft.com/office/officeart/2008/layout/VerticalCurvedList"/>
    <dgm:cxn modelId="{E91F4648-425D-411C-9D55-5BBD27FA2D38}" type="presParOf" srcId="{8338ADA5-2E3A-4718-A1C2-56ACBA80F0C4}" destId="{A4077703-079B-4EC0-8C6E-03140FFB2FB8}" srcOrd="10" destOrd="0" presId="urn:microsoft.com/office/officeart/2008/layout/VerticalCurvedList"/>
    <dgm:cxn modelId="{DA7B8A67-C10D-46D1-9D16-68B9970C884C}" type="presParOf" srcId="{A4077703-079B-4EC0-8C6E-03140FFB2FB8}" destId="{8831F3A7-B6A1-4F0C-9F12-00A36A593EC3}" srcOrd="0" destOrd="0" presId="urn:microsoft.com/office/officeart/2008/layout/VerticalCurvedList"/>
    <dgm:cxn modelId="{0C4F5BFD-2914-4BEA-A6AA-9FE039259CB3}" type="presParOf" srcId="{8338ADA5-2E3A-4718-A1C2-56ACBA80F0C4}" destId="{20B86878-CB99-4878-9CAF-DAA83D8B4BBA}" srcOrd="11" destOrd="0" presId="urn:microsoft.com/office/officeart/2008/layout/VerticalCurvedList"/>
    <dgm:cxn modelId="{9566A153-9477-495E-B265-1C448AEB297F}" type="presParOf" srcId="{8338ADA5-2E3A-4718-A1C2-56ACBA80F0C4}" destId="{4DA1F37C-3DF8-4223-90D5-7965F20528AD}" srcOrd="12" destOrd="0" presId="urn:microsoft.com/office/officeart/2008/layout/VerticalCurvedList"/>
    <dgm:cxn modelId="{F9D38A7A-715C-4638-AA1C-62830B3BA79A}" type="presParOf" srcId="{4DA1F37C-3DF8-4223-90D5-7965F20528AD}" destId="{25949BFB-8531-4404-AC7B-DE8EACFB641D}" srcOrd="0" destOrd="0" presId="urn:microsoft.com/office/officeart/2008/layout/VerticalCurvedList"/>
    <dgm:cxn modelId="{724D5DAB-6400-453F-9390-F94D88DDA7DC}" type="presParOf" srcId="{8338ADA5-2E3A-4718-A1C2-56ACBA80F0C4}" destId="{E1558316-8C16-4EDD-93C8-298AAF0743A7}" srcOrd="13" destOrd="0" presId="urn:microsoft.com/office/officeart/2008/layout/VerticalCurvedList"/>
    <dgm:cxn modelId="{78D8E501-0D79-4AD5-A377-9D715D8B7DE0}" type="presParOf" srcId="{8338ADA5-2E3A-4718-A1C2-56ACBA80F0C4}" destId="{3F55D7C5-E765-4C85-90F5-A332C6A157D0}" srcOrd="14" destOrd="0" presId="urn:microsoft.com/office/officeart/2008/layout/VerticalCurvedList"/>
    <dgm:cxn modelId="{ED24321E-C3CF-4561-8E7F-25C55D5056CE}" type="presParOf" srcId="{3F55D7C5-E765-4C85-90F5-A332C6A157D0}" destId="{FEF755CF-ECD6-4835-8D5C-EA830F06A51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7D338-FDF5-473E-B7D2-08343D6A1971}"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s-ES"/>
        </a:p>
      </dgm:t>
    </dgm:pt>
    <dgm:pt modelId="{700D6962-527A-456D-B91F-63CAB74E891E}">
      <dgm:prSet custT="1">
        <dgm:style>
          <a:lnRef idx="0">
            <a:schemeClr val="accent1"/>
          </a:lnRef>
          <a:fillRef idx="3">
            <a:schemeClr val="accent1"/>
          </a:fillRef>
          <a:effectRef idx="3">
            <a:schemeClr val="accent1"/>
          </a:effectRef>
          <a:fontRef idx="minor">
            <a:schemeClr val="lt1"/>
          </a:fontRef>
        </dgm:style>
      </dgm:prSet>
      <dgm:spPr>
        <a:solidFill>
          <a:schemeClr val="accent1">
            <a:lumMod val="75000"/>
          </a:schemeClr>
        </a:solidFill>
        <a:scene3d>
          <a:camera prst="orthographicFront"/>
          <a:lightRig rig="threePt" dir="t"/>
        </a:scene3d>
        <a:sp3d>
          <a:bevelT prst="relaxedInset"/>
        </a:sp3d>
      </dgm:spPr>
      <dgm:t>
        <a:bodyPr/>
        <a:lstStyle/>
        <a:p>
          <a:r>
            <a:rPr lang="fr-CH" sz="1800" b="1" dirty="0">
              <a:effectLst>
                <a:outerShdw blurRad="38100" dist="38100" dir="2700000" algn="tl">
                  <a:srgbClr val="000000">
                    <a:alpha val="43137"/>
                  </a:srgbClr>
                </a:outerShdw>
              </a:effectLst>
            </a:rPr>
            <a:t>Ceux qui étaient destinés à la destruction et qui obéissaient à Dieu pouvaient vivre (par exemple, Rahab)</a:t>
          </a:r>
          <a:endParaRPr lang="fr-CH" sz="1800" dirty="0">
            <a:effectLst>
              <a:outerShdw blurRad="38100" dist="38100" dir="2700000" algn="tl">
                <a:srgbClr val="000000">
                  <a:alpha val="43137"/>
                </a:srgbClr>
              </a:outerShdw>
            </a:effectLst>
          </a:endParaRPr>
        </a:p>
      </dgm:t>
    </dgm:pt>
    <dgm:pt modelId="{91440976-1088-4CC9-A9CB-EA0CC16A4871}" type="parTrans" cxnId="{EE104FF2-0DD3-4BAD-A22C-CDCE41BBD40D}">
      <dgm:prSet/>
      <dgm:spPr/>
      <dgm:t>
        <a:bodyPr/>
        <a:lstStyle/>
        <a:p>
          <a:endParaRPr lang="es-ES" sz="2000"/>
        </a:p>
      </dgm:t>
    </dgm:pt>
    <dgm:pt modelId="{1B2A0339-9337-444F-A5D2-AD063E2B3BD8}" type="sibTrans" cxnId="{EE104FF2-0DD3-4BAD-A22C-CDCE41BBD40D}">
      <dgm:prSet/>
      <dgm:spPr/>
      <dgm:t>
        <a:bodyPr/>
        <a:lstStyle/>
        <a:p>
          <a:endParaRPr lang="es-ES" sz="2000"/>
        </a:p>
      </dgm:t>
    </dgm:pt>
    <dgm:pt modelId="{08BFC935-EC74-448F-8D89-C6F864F0B084}">
      <dgm:prSet custT="1">
        <dgm:style>
          <a:lnRef idx="0">
            <a:schemeClr val="accent5"/>
          </a:lnRef>
          <a:fillRef idx="3">
            <a:schemeClr val="accent5"/>
          </a:fillRef>
          <a:effectRef idx="3">
            <a:schemeClr val="accent5"/>
          </a:effectRef>
          <a:fontRef idx="minor">
            <a:schemeClr val="lt1"/>
          </a:fontRef>
        </dgm:style>
      </dgm:prSet>
      <dgm:spPr>
        <a:solidFill>
          <a:schemeClr val="accent5"/>
        </a:solidFill>
        <a:scene3d>
          <a:camera prst="orthographicFront"/>
          <a:lightRig rig="threePt" dir="t"/>
        </a:scene3d>
        <a:sp3d>
          <a:bevelT prst="relaxedInset"/>
        </a:sp3d>
      </dgm:spPr>
      <dgm:t>
        <a:bodyPr/>
        <a:lstStyle/>
        <a:p>
          <a:r>
            <a:rPr lang="fr-CH" sz="1800" b="1" dirty="0">
              <a:effectLst>
                <a:outerShdw blurRad="38100" dist="38100" dir="2700000" algn="tl">
                  <a:srgbClr val="000000">
                    <a:alpha val="43137"/>
                  </a:srgbClr>
                </a:outerShdw>
              </a:effectLst>
            </a:rPr>
            <a:t>Les Israélites qui désobéissaient à Dieu devaient mourir (par exemple, </a:t>
          </a:r>
          <a:r>
            <a:rPr lang="fr-CH" sz="1800" b="1" dirty="0" err="1">
              <a:effectLst>
                <a:outerShdw blurRad="38100" dist="38100" dir="2700000" algn="tl">
                  <a:srgbClr val="000000">
                    <a:alpha val="43137"/>
                  </a:srgbClr>
                </a:outerShdw>
              </a:effectLst>
            </a:rPr>
            <a:t>Acan</a:t>
          </a:r>
          <a:r>
            <a:rPr lang="fr-CH" sz="1800" b="1" dirty="0">
              <a:effectLst>
                <a:outerShdw blurRad="38100" dist="38100" dir="2700000" algn="tl">
                  <a:srgbClr val="000000">
                    <a:alpha val="43137"/>
                  </a:srgbClr>
                </a:outerShdw>
              </a:effectLst>
            </a:rPr>
            <a:t>)</a:t>
          </a:r>
          <a:endParaRPr lang="fr-CH" sz="1800" dirty="0">
            <a:effectLst>
              <a:outerShdw blurRad="38100" dist="38100" dir="2700000" algn="tl">
                <a:srgbClr val="000000">
                  <a:alpha val="43137"/>
                </a:srgbClr>
              </a:outerShdw>
            </a:effectLst>
          </a:endParaRPr>
        </a:p>
      </dgm:t>
    </dgm:pt>
    <dgm:pt modelId="{2AF3875C-5B63-4E0C-B509-D9611BA21B9E}" type="parTrans" cxnId="{0C9E658C-5C00-4B24-943C-D4AE3667A156}">
      <dgm:prSet/>
      <dgm:spPr/>
      <dgm:t>
        <a:bodyPr/>
        <a:lstStyle/>
        <a:p>
          <a:endParaRPr lang="es-ES" sz="2000"/>
        </a:p>
      </dgm:t>
    </dgm:pt>
    <dgm:pt modelId="{0A02DA83-49C5-4C75-ADB8-4D0D95DA8A7F}" type="sibTrans" cxnId="{0C9E658C-5C00-4B24-943C-D4AE3667A156}">
      <dgm:prSet/>
      <dgm:spPr/>
      <dgm:t>
        <a:bodyPr/>
        <a:lstStyle/>
        <a:p>
          <a:endParaRPr lang="es-ES" sz="2000"/>
        </a:p>
      </dgm:t>
    </dgm:pt>
    <dgm:pt modelId="{3DC4C608-A0C4-486B-AE00-1F07AFBEFEF9}" type="pres">
      <dgm:prSet presAssocID="{CBC7D338-FDF5-473E-B7D2-08343D6A1971}" presName="diagram" presStyleCnt="0">
        <dgm:presLayoutVars>
          <dgm:dir/>
          <dgm:resizeHandles val="exact"/>
        </dgm:presLayoutVars>
      </dgm:prSet>
      <dgm:spPr/>
    </dgm:pt>
    <dgm:pt modelId="{E3888C61-A3FC-47D8-9C8A-06939183A8E0}" type="pres">
      <dgm:prSet presAssocID="{700D6962-527A-456D-B91F-63CAB74E891E}" presName="node" presStyleLbl="node1" presStyleIdx="0" presStyleCnt="2" custScaleY="124053">
        <dgm:presLayoutVars>
          <dgm:bulletEnabled val="1"/>
        </dgm:presLayoutVars>
      </dgm:prSet>
      <dgm:spPr/>
    </dgm:pt>
    <dgm:pt modelId="{75278DA7-DC32-476E-9A02-732F2DEB1F2F}" type="pres">
      <dgm:prSet presAssocID="{1B2A0339-9337-444F-A5D2-AD063E2B3BD8}" presName="sibTrans" presStyleCnt="0"/>
      <dgm:spPr/>
    </dgm:pt>
    <dgm:pt modelId="{3128F560-8630-45CC-81ED-844341F038CC}" type="pres">
      <dgm:prSet presAssocID="{08BFC935-EC74-448F-8D89-C6F864F0B084}" presName="node" presStyleLbl="node1" presStyleIdx="1" presStyleCnt="2">
        <dgm:presLayoutVars>
          <dgm:bulletEnabled val="1"/>
        </dgm:presLayoutVars>
      </dgm:prSet>
      <dgm:spPr/>
    </dgm:pt>
  </dgm:ptLst>
  <dgm:cxnLst>
    <dgm:cxn modelId="{9B42932D-2494-4E35-A6A8-1BCFF16C0545}" type="presOf" srcId="{08BFC935-EC74-448F-8D89-C6F864F0B084}" destId="{3128F560-8630-45CC-81ED-844341F038CC}" srcOrd="0" destOrd="0" presId="urn:microsoft.com/office/officeart/2005/8/layout/default"/>
    <dgm:cxn modelId="{B912B78B-B1FC-4423-A169-77B774395E3D}" type="presOf" srcId="{700D6962-527A-456D-B91F-63CAB74E891E}" destId="{E3888C61-A3FC-47D8-9C8A-06939183A8E0}" srcOrd="0" destOrd="0" presId="urn:microsoft.com/office/officeart/2005/8/layout/default"/>
    <dgm:cxn modelId="{0C9E658C-5C00-4B24-943C-D4AE3667A156}" srcId="{CBC7D338-FDF5-473E-B7D2-08343D6A1971}" destId="{08BFC935-EC74-448F-8D89-C6F864F0B084}" srcOrd="1" destOrd="0" parTransId="{2AF3875C-5B63-4E0C-B509-D9611BA21B9E}" sibTransId="{0A02DA83-49C5-4C75-ADB8-4D0D95DA8A7F}"/>
    <dgm:cxn modelId="{7C0FF4B8-67C2-4455-9167-5504C3D42B32}" type="presOf" srcId="{CBC7D338-FDF5-473E-B7D2-08343D6A1971}" destId="{3DC4C608-A0C4-486B-AE00-1F07AFBEFEF9}" srcOrd="0" destOrd="0" presId="urn:microsoft.com/office/officeart/2005/8/layout/default"/>
    <dgm:cxn modelId="{EE104FF2-0DD3-4BAD-A22C-CDCE41BBD40D}" srcId="{CBC7D338-FDF5-473E-B7D2-08343D6A1971}" destId="{700D6962-527A-456D-B91F-63CAB74E891E}" srcOrd="0" destOrd="0" parTransId="{91440976-1088-4CC9-A9CB-EA0CC16A4871}" sibTransId="{1B2A0339-9337-444F-A5D2-AD063E2B3BD8}"/>
    <dgm:cxn modelId="{6139F0C8-DDD1-42BD-91E4-EE699BCA5184}" type="presParOf" srcId="{3DC4C608-A0C4-486B-AE00-1F07AFBEFEF9}" destId="{E3888C61-A3FC-47D8-9C8A-06939183A8E0}" srcOrd="0" destOrd="0" presId="urn:microsoft.com/office/officeart/2005/8/layout/default"/>
    <dgm:cxn modelId="{A0965EFF-1704-4DBA-A14E-4ED1E22C72F9}" type="presParOf" srcId="{3DC4C608-A0C4-486B-AE00-1F07AFBEFEF9}" destId="{75278DA7-DC32-476E-9A02-732F2DEB1F2F}" srcOrd="1" destOrd="0" presId="urn:microsoft.com/office/officeart/2005/8/layout/default"/>
    <dgm:cxn modelId="{EEEDBDF0-91BA-4F27-B249-25D28C6A5AA2}" type="presParOf" srcId="{3DC4C608-A0C4-486B-AE00-1F07AFBEFEF9}" destId="{3128F560-8630-45CC-81ED-844341F038CC}"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FD557-DC1C-4D92-9C46-D5D41FEB10E4}">
      <dsp:nvSpPr>
        <dsp:cNvPr id="0" name=""/>
        <dsp:cNvSpPr/>
      </dsp:nvSpPr>
      <dsp:spPr>
        <a:xfrm>
          <a:off x="0" y="0"/>
          <a:ext cx="2793204" cy="2793204"/>
        </a:xfrm>
        <a:prstGeom prst="pie">
          <a:avLst>
            <a:gd name="adj1" fmla="val 54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F6B4EAE-865B-4500-A4C9-40F519E4D2AA}">
      <dsp:nvSpPr>
        <dsp:cNvPr id="0" name=""/>
        <dsp:cNvSpPr/>
      </dsp:nvSpPr>
      <dsp:spPr>
        <a:xfrm>
          <a:off x="1396602" y="0"/>
          <a:ext cx="6042422" cy="2793204"/>
        </a:xfrm>
        <a:prstGeom prst="rect">
          <a:avLst/>
        </a:prstGeom>
        <a:solidFill>
          <a:srgbClr val="FAE4B4"/>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fr-CH" sz="2400" b="1" kern="1200" dirty="0">
              <a:solidFill>
                <a:srgbClr val="A1730B"/>
              </a:solidFill>
            </a:rPr>
            <a:t>Une question d'iniquité</a:t>
          </a:r>
          <a:endParaRPr lang="fr-CH" sz="2400" kern="1200" dirty="0">
            <a:solidFill>
              <a:srgbClr val="A1730B"/>
            </a:solidFill>
          </a:endParaRPr>
        </a:p>
      </dsp:txBody>
      <dsp:txXfrm>
        <a:off x="1396602" y="0"/>
        <a:ext cx="6042422" cy="446912"/>
      </dsp:txXfrm>
    </dsp:sp>
    <dsp:sp modelId="{70FA5046-234F-49C1-A7DB-A934C6D5A7FB}">
      <dsp:nvSpPr>
        <dsp:cNvPr id="0" name=""/>
        <dsp:cNvSpPr/>
      </dsp:nvSpPr>
      <dsp:spPr>
        <a:xfrm>
          <a:off x="293286" y="446912"/>
          <a:ext cx="2206631" cy="2206631"/>
        </a:xfrm>
        <a:prstGeom prst="pie">
          <a:avLst>
            <a:gd name="adj1" fmla="val 5400000"/>
            <a:gd name="adj2" fmla="val 16200000"/>
          </a:avLst>
        </a:prstGeom>
        <a:gradFill rotWithShape="0">
          <a:gsLst>
            <a:gs pos="0">
              <a:schemeClr val="accent2">
                <a:hueOff val="3981173"/>
                <a:satOff val="-4110"/>
                <a:lumOff val="-3726"/>
                <a:alphaOff val="0"/>
                <a:satMod val="103000"/>
                <a:lumMod val="102000"/>
                <a:tint val="94000"/>
              </a:schemeClr>
            </a:gs>
            <a:gs pos="50000">
              <a:schemeClr val="accent2">
                <a:hueOff val="3981173"/>
                <a:satOff val="-4110"/>
                <a:lumOff val="-3726"/>
                <a:alphaOff val="0"/>
                <a:satMod val="110000"/>
                <a:lumMod val="100000"/>
                <a:shade val="100000"/>
              </a:schemeClr>
            </a:gs>
            <a:gs pos="100000">
              <a:schemeClr val="accent2">
                <a:hueOff val="3981173"/>
                <a:satOff val="-4110"/>
                <a:lumOff val="-372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5CA017-8E2B-4B9D-810D-609940850FB3}">
      <dsp:nvSpPr>
        <dsp:cNvPr id="0" name=""/>
        <dsp:cNvSpPr/>
      </dsp:nvSpPr>
      <dsp:spPr>
        <a:xfrm>
          <a:off x="1396602" y="446912"/>
          <a:ext cx="6042422" cy="2206631"/>
        </a:xfrm>
        <a:prstGeom prst="rect">
          <a:avLst/>
        </a:prstGeom>
        <a:solidFill>
          <a:srgbClr val="C2F7B7"/>
        </a:solidFill>
        <a:ln w="12700" cap="flat" cmpd="sng" algn="ctr">
          <a:solidFill>
            <a:schemeClr val="accent2">
              <a:hueOff val="3981173"/>
              <a:satOff val="-4110"/>
              <a:lumOff val="-3726"/>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fr-CH" sz="2400" b="1" kern="1200" dirty="0">
              <a:solidFill>
                <a:srgbClr val="207D0D"/>
              </a:solidFill>
            </a:rPr>
            <a:t>Une question de justice</a:t>
          </a:r>
          <a:endParaRPr lang="fr-CH" sz="2400" kern="1200" dirty="0">
            <a:solidFill>
              <a:srgbClr val="207D0D"/>
            </a:solidFill>
          </a:endParaRPr>
        </a:p>
      </dsp:txBody>
      <dsp:txXfrm>
        <a:off x="1396602" y="446912"/>
        <a:ext cx="6042422" cy="446912"/>
      </dsp:txXfrm>
    </dsp:sp>
    <dsp:sp modelId="{2C343801-7DFB-4419-A2C6-0702909ED7A9}">
      <dsp:nvSpPr>
        <dsp:cNvPr id="0" name=""/>
        <dsp:cNvSpPr/>
      </dsp:nvSpPr>
      <dsp:spPr>
        <a:xfrm>
          <a:off x="586573" y="893825"/>
          <a:ext cx="1620058" cy="1620058"/>
        </a:xfrm>
        <a:prstGeom prst="pie">
          <a:avLst>
            <a:gd name="adj1" fmla="val 5400000"/>
            <a:gd name="adj2" fmla="val 16200000"/>
          </a:avLst>
        </a:prstGeom>
        <a:gradFill rotWithShape="0">
          <a:gsLst>
            <a:gs pos="0">
              <a:schemeClr val="accent2">
                <a:hueOff val="7962347"/>
                <a:satOff val="-8219"/>
                <a:lumOff val="-7451"/>
                <a:alphaOff val="0"/>
                <a:satMod val="103000"/>
                <a:lumMod val="102000"/>
                <a:tint val="94000"/>
              </a:schemeClr>
            </a:gs>
            <a:gs pos="50000">
              <a:schemeClr val="accent2">
                <a:hueOff val="7962347"/>
                <a:satOff val="-8219"/>
                <a:lumOff val="-7451"/>
                <a:alphaOff val="0"/>
                <a:satMod val="110000"/>
                <a:lumMod val="100000"/>
                <a:shade val="100000"/>
              </a:schemeClr>
            </a:gs>
            <a:gs pos="100000">
              <a:schemeClr val="accent2">
                <a:hueOff val="7962347"/>
                <a:satOff val="-8219"/>
                <a:lumOff val="-745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1CD4EF-5E4C-4702-9728-A1108EAD5149}">
      <dsp:nvSpPr>
        <dsp:cNvPr id="0" name=""/>
        <dsp:cNvSpPr/>
      </dsp:nvSpPr>
      <dsp:spPr>
        <a:xfrm>
          <a:off x="1396602" y="893825"/>
          <a:ext cx="6042422" cy="1620058"/>
        </a:xfrm>
        <a:prstGeom prst="rect">
          <a:avLst/>
        </a:prstGeom>
        <a:solidFill>
          <a:srgbClr val="B5F5F0"/>
        </a:solidFill>
        <a:ln w="12700" cap="flat" cmpd="sng" algn="ctr">
          <a:solidFill>
            <a:schemeClr val="accent2">
              <a:hueOff val="7962347"/>
              <a:satOff val="-8219"/>
              <a:lumOff val="-7451"/>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fr-CH" sz="2400" b="1" kern="1200" dirty="0">
              <a:solidFill>
                <a:srgbClr val="0F6F68"/>
              </a:solidFill>
            </a:rPr>
            <a:t>Le concept biblique de la guerre</a:t>
          </a:r>
          <a:endParaRPr lang="fr-CH" sz="2400" kern="1200" dirty="0">
            <a:solidFill>
              <a:srgbClr val="0F6F68"/>
            </a:solidFill>
          </a:endParaRPr>
        </a:p>
      </dsp:txBody>
      <dsp:txXfrm>
        <a:off x="1396602" y="893825"/>
        <a:ext cx="6042422" cy="446912"/>
      </dsp:txXfrm>
    </dsp:sp>
    <dsp:sp modelId="{D3EA1FA7-2952-42BA-832A-482A7A02E1B9}">
      <dsp:nvSpPr>
        <dsp:cNvPr id="0" name=""/>
        <dsp:cNvSpPr/>
      </dsp:nvSpPr>
      <dsp:spPr>
        <a:xfrm>
          <a:off x="879859" y="1340738"/>
          <a:ext cx="1033485" cy="1033485"/>
        </a:xfrm>
        <a:prstGeom prst="pie">
          <a:avLst>
            <a:gd name="adj1" fmla="val 5400000"/>
            <a:gd name="adj2" fmla="val 16200000"/>
          </a:avLst>
        </a:prstGeom>
        <a:gradFill rotWithShape="0">
          <a:gsLst>
            <a:gs pos="0">
              <a:schemeClr val="accent2">
                <a:hueOff val="11943520"/>
                <a:satOff val="-12329"/>
                <a:lumOff val="-11177"/>
                <a:alphaOff val="0"/>
                <a:satMod val="103000"/>
                <a:lumMod val="102000"/>
                <a:tint val="94000"/>
              </a:schemeClr>
            </a:gs>
            <a:gs pos="50000">
              <a:schemeClr val="accent2">
                <a:hueOff val="11943520"/>
                <a:satOff val="-12329"/>
                <a:lumOff val="-11177"/>
                <a:alphaOff val="0"/>
                <a:satMod val="110000"/>
                <a:lumMod val="100000"/>
                <a:shade val="100000"/>
              </a:schemeClr>
            </a:gs>
            <a:gs pos="100000">
              <a:schemeClr val="accent2">
                <a:hueOff val="11943520"/>
                <a:satOff val="-12329"/>
                <a:lumOff val="-1117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EF1FB0D-3FAB-45D8-A1E5-71F2832C3673}">
      <dsp:nvSpPr>
        <dsp:cNvPr id="0" name=""/>
        <dsp:cNvSpPr/>
      </dsp:nvSpPr>
      <dsp:spPr>
        <a:xfrm>
          <a:off x="1396602" y="1340738"/>
          <a:ext cx="6042422" cy="1033485"/>
        </a:xfrm>
        <a:prstGeom prst="rect">
          <a:avLst/>
        </a:prstGeom>
        <a:solidFill>
          <a:srgbClr val="CDCCF4"/>
        </a:solidFill>
        <a:ln w="12700" cap="flat" cmpd="sng" algn="ctr">
          <a:solidFill>
            <a:schemeClr val="accent2">
              <a:hueOff val="11943520"/>
              <a:satOff val="-12329"/>
              <a:lumOff val="-11177"/>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fr-CH" sz="2400" b="1" kern="1200" dirty="0">
              <a:solidFill>
                <a:srgbClr val="232098"/>
              </a:solidFill>
            </a:rPr>
            <a:t>Détruits par leur propre choix</a:t>
          </a:r>
          <a:endParaRPr lang="fr-CH" sz="2400" kern="1200" dirty="0">
            <a:solidFill>
              <a:srgbClr val="232098"/>
            </a:solidFill>
          </a:endParaRPr>
        </a:p>
      </dsp:txBody>
      <dsp:txXfrm>
        <a:off x="1396602" y="1340738"/>
        <a:ext cx="6042422" cy="446912"/>
      </dsp:txXfrm>
    </dsp:sp>
    <dsp:sp modelId="{71446DB9-0538-4BBB-8AD0-73B4BDD479C5}">
      <dsp:nvSpPr>
        <dsp:cNvPr id="0" name=""/>
        <dsp:cNvSpPr/>
      </dsp:nvSpPr>
      <dsp:spPr>
        <a:xfrm>
          <a:off x="1173146" y="1787651"/>
          <a:ext cx="446912" cy="446912"/>
        </a:xfrm>
        <a:prstGeom prst="pie">
          <a:avLst>
            <a:gd name="adj1" fmla="val 5400000"/>
            <a:gd name="adj2" fmla="val 16200000"/>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EE64B60-A514-4181-9FE1-3973B09F54C9}">
      <dsp:nvSpPr>
        <dsp:cNvPr id="0" name=""/>
        <dsp:cNvSpPr/>
      </dsp:nvSpPr>
      <dsp:spPr>
        <a:xfrm>
          <a:off x="1396602" y="1787651"/>
          <a:ext cx="6042422" cy="446912"/>
        </a:xfrm>
        <a:prstGeom prst="rect">
          <a:avLst/>
        </a:prstGeom>
        <a:solidFill>
          <a:srgbClr val="F5D3F0"/>
        </a:solidFill>
        <a:ln w="12700" cap="flat" cmpd="sng" algn="ctr">
          <a:solidFill>
            <a:schemeClr val="accent2">
              <a:hueOff val="15924694"/>
              <a:satOff val="-16438"/>
              <a:lumOff val="-14903"/>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sp3d extrusionH="57150">
            <a:bevelT w="38100" h="38100"/>
          </a:sp3d>
        </a:bodyPr>
        <a:lstStyle/>
        <a:p>
          <a:pPr marL="0" lvl="0" indent="0" algn="ctr" defTabSz="1066800">
            <a:lnSpc>
              <a:spcPct val="90000"/>
            </a:lnSpc>
            <a:spcBef>
              <a:spcPct val="0"/>
            </a:spcBef>
            <a:spcAft>
              <a:spcPct val="35000"/>
            </a:spcAft>
            <a:buNone/>
          </a:pPr>
          <a:r>
            <a:rPr lang="fr-CH" sz="2400" b="1" kern="1200" dirty="0">
              <a:solidFill>
                <a:srgbClr val="842076"/>
              </a:solidFill>
            </a:rPr>
            <a:t>Rechercher la paix</a:t>
          </a:r>
          <a:endParaRPr lang="fr-CH" sz="2400" kern="1200" dirty="0">
            <a:solidFill>
              <a:srgbClr val="842076"/>
            </a:solidFill>
          </a:endParaRPr>
        </a:p>
      </dsp:txBody>
      <dsp:txXfrm>
        <a:off x="1396602" y="1787651"/>
        <a:ext cx="6042422" cy="446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F7371-E42F-4AE2-BB9A-98491E9DACC9}">
      <dsp:nvSpPr>
        <dsp:cNvPr id="0" name=""/>
        <dsp:cNvSpPr/>
      </dsp:nvSpPr>
      <dsp:spPr>
        <a:xfrm>
          <a:off x="-5108802" y="-782931"/>
          <a:ext cx="6086397" cy="6086397"/>
        </a:xfrm>
        <a:prstGeom prst="blockArc">
          <a:avLst>
            <a:gd name="adj1" fmla="val 18900000"/>
            <a:gd name="adj2" fmla="val 2700000"/>
            <a:gd name="adj3" fmla="val 355"/>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154291-EA21-463F-8989-C20BFCE21A66}">
      <dsp:nvSpPr>
        <dsp:cNvPr id="0" name=""/>
        <dsp:cNvSpPr/>
      </dsp:nvSpPr>
      <dsp:spPr>
        <a:xfrm>
          <a:off x="317115" y="205503"/>
          <a:ext cx="9081486" cy="410826"/>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50800" rIns="50800" bIns="50800" numCol="1" spcCol="1270" anchor="ctr" anchorCtr="0">
          <a:noAutofit/>
        </a:bodyPr>
        <a:lstStyle/>
        <a:p>
          <a:pPr marL="0" lvl="0" indent="0" algn="l"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Une armée professionnelle n'était pas permise</a:t>
          </a:r>
          <a:endParaRPr lang="fr-CH" sz="2000" kern="1200" dirty="0">
            <a:effectLst>
              <a:outerShdw blurRad="38100" dist="38100" dir="2700000" algn="tl">
                <a:srgbClr val="000000">
                  <a:alpha val="43137"/>
                </a:srgbClr>
              </a:outerShdw>
            </a:effectLst>
          </a:endParaRPr>
        </a:p>
      </dsp:txBody>
      <dsp:txXfrm>
        <a:off x="317115" y="205503"/>
        <a:ext cx="9081486" cy="410826"/>
      </dsp:txXfrm>
    </dsp:sp>
    <dsp:sp modelId="{AE74F7CC-BEAC-4A37-851F-82FF8547FEF0}">
      <dsp:nvSpPr>
        <dsp:cNvPr id="0" name=""/>
        <dsp:cNvSpPr/>
      </dsp:nvSpPr>
      <dsp:spPr>
        <a:xfrm>
          <a:off x="60349" y="154150"/>
          <a:ext cx="513532" cy="513532"/>
        </a:xfrm>
        <a:prstGeom prst="ellipse">
          <a:avLst/>
        </a:prstGeom>
        <a:solidFill>
          <a:schemeClr val="accent2">
            <a:lumMod val="40000"/>
            <a:lumOff val="6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217C05A-B1F4-4ED6-B575-E5B67FAC8085}">
      <dsp:nvSpPr>
        <dsp:cNvPr id="0" name=""/>
        <dsp:cNvSpPr/>
      </dsp:nvSpPr>
      <dsp:spPr>
        <a:xfrm>
          <a:off x="689155" y="710940"/>
          <a:ext cx="8709446" cy="57599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50800" rIns="50800" bIns="50800" numCol="1" spcCol="1270" anchor="ctr" anchorCtr="0">
          <a:noAutofit/>
        </a:bodyPr>
        <a:lstStyle/>
        <a:p>
          <a:pPr marL="0" lvl="0" indent="0" algn="l"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Les soldats ne recevaient pas de solde et, parfois, ne pouvaient même pas prendre de butin</a:t>
          </a:r>
          <a:endParaRPr lang="fr-CH" sz="2000" kern="1200" dirty="0">
            <a:effectLst>
              <a:outerShdw blurRad="38100" dist="38100" dir="2700000" algn="tl">
                <a:srgbClr val="000000">
                  <a:alpha val="43137"/>
                </a:srgbClr>
              </a:outerShdw>
            </a:effectLst>
          </a:endParaRPr>
        </a:p>
      </dsp:txBody>
      <dsp:txXfrm>
        <a:off x="689155" y="710940"/>
        <a:ext cx="8709446" cy="575998"/>
      </dsp:txXfrm>
    </dsp:sp>
    <dsp:sp modelId="{084B62E5-F22E-4F07-B5B1-770FC4A73F38}">
      <dsp:nvSpPr>
        <dsp:cNvPr id="0" name=""/>
        <dsp:cNvSpPr/>
      </dsp:nvSpPr>
      <dsp:spPr>
        <a:xfrm>
          <a:off x="432389" y="742178"/>
          <a:ext cx="513532" cy="513532"/>
        </a:xfrm>
        <a:prstGeom prst="ellipse">
          <a:avLst/>
        </a:prstGeom>
        <a:solidFill>
          <a:schemeClr val="accent3">
            <a:lumMod val="40000"/>
            <a:lumOff val="6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38128BB0-E918-4A63-8D8F-D120DA0FE575}">
      <dsp:nvSpPr>
        <dsp:cNvPr id="0" name=""/>
        <dsp:cNvSpPr/>
      </dsp:nvSpPr>
      <dsp:spPr>
        <a:xfrm>
          <a:off x="893031" y="1380532"/>
          <a:ext cx="8505570" cy="611999"/>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50800" rIns="50800" bIns="50800" numCol="1" spcCol="1270" anchor="ctr" anchorCtr="0">
          <a:noAutofit/>
        </a:bodyPr>
        <a:lstStyle/>
        <a:p>
          <a:pPr marL="0" lvl="0" indent="0" algn="l" defTabSz="889000">
            <a:lnSpc>
              <a:spcPct val="90000"/>
            </a:lnSpc>
            <a:spcBef>
              <a:spcPct val="0"/>
            </a:spcBef>
            <a:spcAft>
              <a:spcPct val="35000"/>
            </a:spcAft>
            <a:buNone/>
          </a:pPr>
          <a:r>
            <a:rPr lang="fr-CH" sz="2000" b="1" kern="1200" dirty="0">
              <a:solidFill>
                <a:schemeClr val="bg1"/>
              </a:solidFill>
              <a:effectLst>
                <a:outerShdw blurRad="38100" dist="38100" dir="2700000" algn="tl">
                  <a:srgbClr val="000000">
                    <a:alpha val="43137"/>
                  </a:srgbClr>
                </a:outerShdw>
              </a:effectLst>
            </a:rPr>
            <a:t>On ne permettait de faire la guerre que pour la conquête ou la défense de la Terre Promise à ce moment historique particulier</a:t>
          </a:r>
          <a:endParaRPr lang="fr-CH" sz="2000" kern="1200" dirty="0">
            <a:solidFill>
              <a:schemeClr val="bg1"/>
            </a:solidFill>
            <a:effectLst>
              <a:outerShdw blurRad="38100" dist="38100" dir="2700000" algn="tl">
                <a:srgbClr val="000000">
                  <a:alpha val="43137"/>
                </a:srgbClr>
              </a:outerShdw>
            </a:effectLst>
          </a:endParaRPr>
        </a:p>
      </dsp:txBody>
      <dsp:txXfrm>
        <a:off x="893031" y="1380532"/>
        <a:ext cx="8505570" cy="611999"/>
      </dsp:txXfrm>
    </dsp:sp>
    <dsp:sp modelId="{281349C6-0B2D-4342-BA0D-1069848ADF44}">
      <dsp:nvSpPr>
        <dsp:cNvPr id="0" name=""/>
        <dsp:cNvSpPr/>
      </dsp:nvSpPr>
      <dsp:spPr>
        <a:xfrm>
          <a:off x="636265" y="1429759"/>
          <a:ext cx="513532" cy="513532"/>
        </a:xfrm>
        <a:prstGeom prst="ellipse">
          <a:avLst/>
        </a:prstGeom>
        <a:solidFill>
          <a:schemeClr val="accent4">
            <a:lumMod val="40000"/>
            <a:lumOff val="6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1DCE2BA5-D9E7-462A-B62F-97CD8A40DB03}">
      <dsp:nvSpPr>
        <dsp:cNvPr id="0" name=""/>
        <dsp:cNvSpPr/>
      </dsp:nvSpPr>
      <dsp:spPr>
        <a:xfrm>
          <a:off x="958127" y="2072287"/>
          <a:ext cx="8440474" cy="575998"/>
        </a:xfrm>
        <a:prstGeom prst="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50800" rIns="50800" bIns="50800" numCol="1" spcCol="1270" anchor="ctr" anchorCtr="0">
          <a:noAutofit/>
        </a:bodyPr>
        <a:lstStyle/>
        <a:p>
          <a:pPr marL="0" lvl="0" indent="0" algn="l"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Elles étaient dirigées par des prophètes inspirés par Dieu (comme Moïse ou Josué)</a:t>
          </a:r>
          <a:endParaRPr lang="fr-CH" sz="2000" kern="1200" dirty="0">
            <a:effectLst>
              <a:outerShdw blurRad="38100" dist="38100" dir="2700000" algn="tl">
                <a:srgbClr val="000000">
                  <a:alpha val="43137"/>
                </a:srgbClr>
              </a:outerShdw>
            </a:effectLst>
          </a:endParaRPr>
        </a:p>
      </dsp:txBody>
      <dsp:txXfrm>
        <a:off x="958127" y="2072287"/>
        <a:ext cx="8440474" cy="575998"/>
      </dsp:txXfrm>
    </dsp:sp>
    <dsp:sp modelId="{65A11B11-D3EA-424D-9450-54F6BB2D110C}">
      <dsp:nvSpPr>
        <dsp:cNvPr id="0" name=""/>
        <dsp:cNvSpPr/>
      </dsp:nvSpPr>
      <dsp:spPr>
        <a:xfrm>
          <a:off x="701360" y="2103506"/>
          <a:ext cx="513532" cy="513532"/>
        </a:xfrm>
        <a:prstGeom prst="ellipse">
          <a:avLst/>
        </a:prstGeom>
        <a:solidFill>
          <a:schemeClr val="accent1">
            <a:lumMod val="40000"/>
            <a:lumOff val="6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80E79A0-2389-4C01-901B-EC399F7A70FB}">
      <dsp:nvSpPr>
        <dsp:cNvPr id="0" name=""/>
        <dsp:cNvSpPr/>
      </dsp:nvSpPr>
      <dsp:spPr>
        <a:xfrm>
          <a:off x="893031" y="2785763"/>
          <a:ext cx="8505570" cy="410826"/>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50800" rIns="50800" bIns="50800" numCol="1" spcCol="1270" anchor="ctr" anchorCtr="0">
          <a:noAutofit/>
        </a:bodyPr>
        <a:lstStyle/>
        <a:p>
          <a:pPr marL="0" lvl="0" indent="0" algn="l"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Une préparation spirituelle était exigée avant la bataille</a:t>
          </a:r>
          <a:endParaRPr lang="fr-CH" sz="2000" kern="1200" dirty="0">
            <a:effectLst>
              <a:outerShdw blurRad="38100" dist="38100" dir="2700000" algn="tl">
                <a:srgbClr val="000000">
                  <a:alpha val="43137"/>
                </a:srgbClr>
              </a:outerShdw>
            </a:effectLst>
          </a:endParaRPr>
        </a:p>
      </dsp:txBody>
      <dsp:txXfrm>
        <a:off x="893031" y="2785763"/>
        <a:ext cx="8505570" cy="410826"/>
      </dsp:txXfrm>
    </dsp:sp>
    <dsp:sp modelId="{8831F3A7-B6A1-4F0C-9F12-00A36A593EC3}">
      <dsp:nvSpPr>
        <dsp:cNvPr id="0" name=""/>
        <dsp:cNvSpPr/>
      </dsp:nvSpPr>
      <dsp:spPr>
        <a:xfrm>
          <a:off x="636265" y="2734393"/>
          <a:ext cx="513532" cy="513532"/>
        </a:xfrm>
        <a:prstGeom prst="ellipse">
          <a:avLst/>
        </a:prstGeom>
        <a:solidFill>
          <a:schemeClr val="accent6">
            <a:lumMod val="60000"/>
            <a:lumOff val="4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20B86878-CB99-4878-9CAF-DAA83D8B4BBA}">
      <dsp:nvSpPr>
        <dsp:cNvPr id="0" name=""/>
        <dsp:cNvSpPr/>
      </dsp:nvSpPr>
      <dsp:spPr>
        <a:xfrm>
          <a:off x="686978" y="3290748"/>
          <a:ext cx="8709446" cy="575998"/>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50800" rIns="50800" bIns="50800" numCol="1" spcCol="1270" anchor="ctr" anchorCtr="0">
          <a:noAutofit/>
        </a:bodyPr>
        <a:lstStyle/>
        <a:p>
          <a:pPr marL="0" lvl="0" indent="0" algn="l"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L'Israélite qui ne respectait pas les normes de la guerre était traité comme un ennemi.</a:t>
          </a:r>
          <a:endParaRPr lang="fr-CH" sz="2000" kern="1200" dirty="0">
            <a:effectLst>
              <a:outerShdw blurRad="38100" dist="38100" dir="2700000" algn="tl">
                <a:srgbClr val="000000">
                  <a:alpha val="43137"/>
                </a:srgbClr>
              </a:outerShdw>
            </a:effectLst>
          </a:endParaRPr>
        </a:p>
      </dsp:txBody>
      <dsp:txXfrm>
        <a:off x="686978" y="3290748"/>
        <a:ext cx="8709446" cy="575998"/>
      </dsp:txXfrm>
    </dsp:sp>
    <dsp:sp modelId="{25949BFB-8531-4404-AC7B-DE8EACFB641D}">
      <dsp:nvSpPr>
        <dsp:cNvPr id="0" name=""/>
        <dsp:cNvSpPr/>
      </dsp:nvSpPr>
      <dsp:spPr>
        <a:xfrm>
          <a:off x="432389" y="3293396"/>
          <a:ext cx="513532" cy="513532"/>
        </a:xfrm>
        <a:prstGeom prst="ellipse">
          <a:avLst/>
        </a:prstGeom>
        <a:solidFill>
          <a:schemeClr val="accent5">
            <a:lumMod val="40000"/>
            <a:lumOff val="60000"/>
          </a:schemeClr>
        </a:solidFill>
        <a:ln w="12700" cap="flat" cmpd="sng" algn="ctr">
          <a:solidFill>
            <a:schemeClr val="accent5"/>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E1558316-8C16-4EDD-93C8-298AAF0743A7}">
      <dsp:nvSpPr>
        <dsp:cNvPr id="0" name=""/>
        <dsp:cNvSpPr/>
      </dsp:nvSpPr>
      <dsp:spPr>
        <a:xfrm>
          <a:off x="317115" y="3961358"/>
          <a:ext cx="9081486" cy="410826"/>
        </a:xfrm>
        <a:prstGeom prst="rect">
          <a:avLst/>
        </a:prstGeom>
        <a:solidFill>
          <a:schemeClr val="bg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6093" tIns="50800" rIns="50800" bIns="50800" numCol="1" spcCol="1270" anchor="ctr" anchorCtr="0">
          <a:noAutofit/>
        </a:bodyPr>
        <a:lstStyle/>
        <a:p>
          <a:pPr marL="0" lvl="0" indent="0" algn="l"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En de nombreuses occasions, Dieu intervint directement dans la bataille.</a:t>
          </a:r>
          <a:endParaRPr lang="fr-CH" sz="2000" kern="1200" dirty="0">
            <a:effectLst>
              <a:outerShdw blurRad="38100" dist="38100" dir="2700000" algn="tl">
                <a:srgbClr val="000000">
                  <a:alpha val="43137"/>
                </a:srgbClr>
              </a:outerShdw>
            </a:effectLst>
          </a:endParaRPr>
        </a:p>
      </dsp:txBody>
      <dsp:txXfrm>
        <a:off x="317115" y="3961358"/>
        <a:ext cx="9081486" cy="410826"/>
      </dsp:txXfrm>
    </dsp:sp>
    <dsp:sp modelId="{FEF755CF-ECD6-4835-8D5C-EA830F06A519}">
      <dsp:nvSpPr>
        <dsp:cNvPr id="0" name=""/>
        <dsp:cNvSpPr/>
      </dsp:nvSpPr>
      <dsp:spPr>
        <a:xfrm>
          <a:off x="60349" y="3909997"/>
          <a:ext cx="513532" cy="513532"/>
        </a:xfrm>
        <a:prstGeom prst="ellipse">
          <a:avLst/>
        </a:prstGeom>
        <a:solidFill>
          <a:schemeClr val="bg2">
            <a:lumMod val="40000"/>
            <a:lumOff val="60000"/>
          </a:schemeClr>
        </a:solidFill>
        <a:ln w="12700" cap="flat" cmpd="sng" algn="ctr">
          <a:solidFill>
            <a:schemeClr val="bg2"/>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88C61-A3FC-47D8-9C8A-06939183A8E0}">
      <dsp:nvSpPr>
        <dsp:cNvPr id="0" name=""/>
        <dsp:cNvSpPr/>
      </dsp:nvSpPr>
      <dsp:spPr>
        <a:xfrm>
          <a:off x="484933" y="567"/>
          <a:ext cx="2275700" cy="1693844"/>
        </a:xfrm>
        <a:prstGeom prst="rect">
          <a:avLst/>
        </a:prstGeom>
        <a:solidFill>
          <a:schemeClr val="accent1">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Ceux qui étaient destinés à la destruction et qui obéissaient à Dieu pouvaient vivre (par exemple, Rahab)</a:t>
          </a:r>
          <a:endParaRPr lang="fr-CH" sz="1800" kern="1200" dirty="0">
            <a:effectLst>
              <a:outerShdw blurRad="38100" dist="38100" dir="2700000" algn="tl">
                <a:srgbClr val="000000">
                  <a:alpha val="43137"/>
                </a:srgbClr>
              </a:outerShdw>
            </a:effectLst>
          </a:endParaRPr>
        </a:p>
      </dsp:txBody>
      <dsp:txXfrm>
        <a:off x="484933" y="567"/>
        <a:ext cx="2275700" cy="1693844"/>
      </dsp:txXfrm>
    </dsp:sp>
    <dsp:sp modelId="{3128F560-8630-45CC-81ED-844341F038CC}">
      <dsp:nvSpPr>
        <dsp:cNvPr id="0" name=""/>
        <dsp:cNvSpPr/>
      </dsp:nvSpPr>
      <dsp:spPr>
        <a:xfrm>
          <a:off x="484933" y="1921981"/>
          <a:ext cx="2275700" cy="1365420"/>
        </a:xfrm>
        <a:prstGeom prst="rect">
          <a:avLst/>
        </a:prstGeom>
        <a:solidFill>
          <a:schemeClr val="accent5"/>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H" sz="1800" b="1" kern="1200" dirty="0">
              <a:effectLst>
                <a:outerShdw blurRad="38100" dist="38100" dir="2700000" algn="tl">
                  <a:srgbClr val="000000">
                    <a:alpha val="43137"/>
                  </a:srgbClr>
                </a:outerShdw>
              </a:effectLst>
            </a:rPr>
            <a:t>Les Israélites qui désobéissaient à Dieu devaient mourir (par exemple, </a:t>
          </a:r>
          <a:r>
            <a:rPr lang="fr-CH" sz="1800" b="1" kern="1200" dirty="0" err="1">
              <a:effectLst>
                <a:outerShdw blurRad="38100" dist="38100" dir="2700000" algn="tl">
                  <a:srgbClr val="000000">
                    <a:alpha val="43137"/>
                  </a:srgbClr>
                </a:outerShdw>
              </a:effectLst>
            </a:rPr>
            <a:t>Acan</a:t>
          </a:r>
          <a:r>
            <a:rPr lang="fr-CH" sz="1800" b="1" kern="1200" dirty="0">
              <a:effectLst>
                <a:outerShdw blurRad="38100" dist="38100" dir="2700000" algn="tl">
                  <a:srgbClr val="000000">
                    <a:alpha val="43137"/>
                  </a:srgbClr>
                </a:outerShdw>
              </a:effectLst>
            </a:rPr>
            <a:t>)</a:t>
          </a:r>
          <a:endParaRPr lang="fr-CH" sz="1800" kern="1200" dirty="0">
            <a:effectLst>
              <a:outerShdw blurRad="38100" dist="38100" dir="2700000" algn="tl">
                <a:srgbClr val="000000">
                  <a:alpha val="43137"/>
                </a:srgbClr>
              </a:outerShdw>
            </a:effectLst>
          </a:endParaRPr>
        </a:p>
      </dsp:txBody>
      <dsp:txXfrm>
        <a:off x="484933" y="1921981"/>
        <a:ext cx="2275700" cy="136542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0FCAE-4238-45F0-BA7E-625D530A3F72}" type="datetimeFigureOut">
              <a:rPr lang="es-ES" smtClean="0"/>
              <a:t>29/10/2025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0ECE3-9DDC-426C-BE52-EEFB55A6A241}" type="slidenum">
              <a:rPr lang="es-ES" smtClean="0"/>
              <a:t>‹Nº›</a:t>
            </a:fld>
            <a:endParaRPr lang="es-ES"/>
          </a:p>
        </p:txBody>
      </p:sp>
    </p:spTree>
    <p:extLst>
      <p:ext uri="{BB962C8B-B14F-4D97-AF65-F5344CB8AC3E}">
        <p14:creationId xmlns:p14="http://schemas.microsoft.com/office/powerpoint/2010/main" val="20451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85A58-AB5A-888B-9610-DEFCC781CAA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52E4C23-9735-93A4-5B3F-3540EC08EB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210B86-2DD0-1526-7C7C-21C18A48D531}"/>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1BE1A08E-17D8-4C5B-97F0-2C80571C2F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520BFE-FB92-412C-968E-547767D88FA2}"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52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F310ECE3-9DDC-426C-BE52-EEFB55A6A241}" type="slidenum">
              <a:rPr lang="es-ES" smtClean="0"/>
              <a:t>11</a:t>
            </a:fld>
            <a:endParaRPr lang="es-ES"/>
          </a:p>
        </p:txBody>
      </p:sp>
    </p:spTree>
    <p:extLst>
      <p:ext uri="{BB962C8B-B14F-4D97-AF65-F5344CB8AC3E}">
        <p14:creationId xmlns:p14="http://schemas.microsoft.com/office/powerpoint/2010/main" val="271176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F310ECE3-9DDC-426C-BE52-EEFB55A6A241}" type="slidenum">
              <a:rPr lang="es-ES" smtClean="0"/>
              <a:t>17</a:t>
            </a:fld>
            <a:endParaRPr lang="es-ES"/>
          </a:p>
        </p:txBody>
      </p:sp>
    </p:spTree>
    <p:extLst>
      <p:ext uri="{BB962C8B-B14F-4D97-AF65-F5344CB8AC3E}">
        <p14:creationId xmlns:p14="http://schemas.microsoft.com/office/powerpoint/2010/main" val="66320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A3937-C155-F926-6E99-9E4DF3F97F0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414AAEA-353E-5823-6220-E831C2CDEA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FFB6B10-D190-3463-1E16-8FB55C2A9632}"/>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5" name="Marcador de pie de página 4">
            <a:extLst>
              <a:ext uri="{FF2B5EF4-FFF2-40B4-BE49-F238E27FC236}">
                <a16:creationId xmlns:a16="http://schemas.microsoft.com/office/drawing/2014/main" id="{925CE2E0-2140-560C-F0D7-8401D43A7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97352-8207-9BBE-CFBC-F21D05531CC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5768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C1E73-39EB-20B6-A66D-9E833AB88B3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6899ECF-D331-E569-EDD5-D6E29998918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CD5B3E1-FDD4-B360-7F76-FF7162FAB18C}"/>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5" name="Marcador de pie de página 4">
            <a:extLst>
              <a:ext uri="{FF2B5EF4-FFF2-40B4-BE49-F238E27FC236}">
                <a16:creationId xmlns:a16="http://schemas.microsoft.com/office/drawing/2014/main" id="{205A1B13-4640-31A8-B199-B7C8FD1C78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169F13-B872-2E76-82C6-EF0A47BF3209}"/>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868241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79DF2A-8464-D3B0-52C0-F30A166CA1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4D537F8-0488-F346-F6A0-A3083046BB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1F73FB-19AF-E0ED-B141-0C9C0D004D59}"/>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5" name="Marcador de pie de página 4">
            <a:extLst>
              <a:ext uri="{FF2B5EF4-FFF2-40B4-BE49-F238E27FC236}">
                <a16:creationId xmlns:a16="http://schemas.microsoft.com/office/drawing/2014/main" id="{0925111B-7F1B-3687-32D1-DF19A382F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0A95DA-F953-D0C5-136D-C88FF6907794}"/>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1878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968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519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4703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9585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894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2885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94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33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F2C1E-540C-7092-DA03-E35E9B5EC4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61844D-71FC-F7CE-91FF-C303E52F179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219B5F-614E-3BEC-FE5A-E3E9D65808D6}"/>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5" name="Marcador de pie de página 4">
            <a:extLst>
              <a:ext uri="{FF2B5EF4-FFF2-40B4-BE49-F238E27FC236}">
                <a16:creationId xmlns:a16="http://schemas.microsoft.com/office/drawing/2014/main" id="{1466CA47-678A-D51E-C8B0-8BD59302A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F089C06-A0A7-AF1E-4E72-8B41CF417C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7415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0231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216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3236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728710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472122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126614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845423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fr-CH"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1454239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fr-CH"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2913746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fr-CH"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201813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AF338-F40C-D320-A6E3-AACC1312D2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7A15E39-F963-8C8A-C15D-89C7B5604A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F0B8F8-8667-43EA-EC75-0D6C6F43EB50}"/>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5" name="Marcador de pie de página 4">
            <a:extLst>
              <a:ext uri="{FF2B5EF4-FFF2-40B4-BE49-F238E27FC236}">
                <a16:creationId xmlns:a16="http://schemas.microsoft.com/office/drawing/2014/main" id="{C410A15E-D88F-87AC-3087-62FE318DB0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B17323-B689-266C-A54A-2ACDD32586A0}"/>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9464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752666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fr-CH"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645965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3908474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14CE076-F495-4C7A-8EAE-B9DEA638BF1F}" type="datetimeFigureOut">
              <a:rPr lang="fr-CH" smtClean="0">
                <a:solidFill>
                  <a:prstClr val="black">
                    <a:tint val="75000"/>
                  </a:prstClr>
                </a:solidFill>
              </a:rPr>
              <a:pPr/>
              <a:t>29.10.2025</a:t>
            </a:fld>
            <a:endParaRPr lang="fr-CH"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fr-CH"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EB20F35-4C5B-4007-8557-3A5EF07654D0}"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89975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511C8-44BA-BA63-325F-054F575975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D5EE9D-A7BF-7539-01F5-49EFC92604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9772D2-7996-5CFD-1338-D94C60ADE30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512F3B1-1242-0316-B584-65E83671CAA1}"/>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6" name="Marcador de pie de página 5">
            <a:extLst>
              <a:ext uri="{FF2B5EF4-FFF2-40B4-BE49-F238E27FC236}">
                <a16:creationId xmlns:a16="http://schemas.microsoft.com/office/drawing/2014/main" id="{E511A4A0-F39D-D181-E8CF-E80D66F739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C58479-A836-FFF8-3918-2C46E70C95EC}"/>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00211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7FAEB-3A49-AB90-6E88-8F9E22CFF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51DE35-E681-2C79-956A-31E72BB80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6C961AB-291F-8DE5-4930-49873CCB943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CED47AF-5261-9F44-155C-839B76D22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4E1C5ED-6EC6-1F51-B7B4-D4319B26F2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BE2451-FDC6-8D55-55A5-0EA1A9014973}"/>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8" name="Marcador de pie de página 7">
            <a:extLst>
              <a:ext uri="{FF2B5EF4-FFF2-40B4-BE49-F238E27FC236}">
                <a16:creationId xmlns:a16="http://schemas.microsoft.com/office/drawing/2014/main" id="{6B64A53B-26B6-4FC8-9FD1-38D3C468D0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C55B8CD-077D-C16B-3A7A-D6D08BEB5C6E}"/>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1538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127FC-ADD8-5DB9-1BE1-98A139F389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F861AAF-665C-B31B-27D1-E9AFDB081C53}"/>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4" name="Marcador de pie de página 3">
            <a:extLst>
              <a:ext uri="{FF2B5EF4-FFF2-40B4-BE49-F238E27FC236}">
                <a16:creationId xmlns:a16="http://schemas.microsoft.com/office/drawing/2014/main" id="{9BA19FEF-7483-3143-B3BC-6C81986C9D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2B76B13-279B-6340-E3D1-B17749FF6B46}"/>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383815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15AE7D-64D9-1B2D-77CE-0F45CB5563CF}"/>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3" name="Marcador de pie de página 2">
            <a:extLst>
              <a:ext uri="{FF2B5EF4-FFF2-40B4-BE49-F238E27FC236}">
                <a16:creationId xmlns:a16="http://schemas.microsoft.com/office/drawing/2014/main" id="{EBB902AF-2B69-99BF-2042-FB7509B6F5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C25650C-60A4-37EB-5E4C-F376015B48F1}"/>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198762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C7F831-4A1D-8FC3-8E51-B66871479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A7419B-88D4-90DB-6876-154F8EAD1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2873B70-B7F7-1983-8C0D-446170031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C788EA-9184-ACE9-4355-C5F33649A25F}"/>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6" name="Marcador de pie de página 5">
            <a:extLst>
              <a:ext uri="{FF2B5EF4-FFF2-40B4-BE49-F238E27FC236}">
                <a16:creationId xmlns:a16="http://schemas.microsoft.com/office/drawing/2014/main" id="{277CEE82-01C1-FC67-E948-FEFCB9BC3D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AEEC07-18D5-2CBC-5B1F-9EF32B2B568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240008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9DF38-9B3B-D4E0-230D-71C8F3BA64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67B86A8-2EC4-6971-A788-4BCAA09654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BD5FE35-E496-51C7-5A06-99D58622F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9E5235-8AD6-3C43-2D87-5BF605A58DD8}"/>
              </a:ext>
            </a:extLst>
          </p:cNvPr>
          <p:cNvSpPr>
            <a:spLocks noGrp="1"/>
          </p:cNvSpPr>
          <p:nvPr>
            <p:ph type="dt" sz="half" idx="10"/>
          </p:nvPr>
        </p:nvSpPr>
        <p:spPr/>
        <p:txBody>
          <a:bodyPr/>
          <a:lstStyle/>
          <a:p>
            <a:fld id="{65C4432A-7186-4879-A084-736CB60F48A3}" type="datetimeFigureOut">
              <a:rPr lang="es-ES" smtClean="0"/>
              <a:t>29/10/2025</a:t>
            </a:fld>
            <a:endParaRPr lang="es-ES"/>
          </a:p>
        </p:txBody>
      </p:sp>
      <p:sp>
        <p:nvSpPr>
          <p:cNvPr id="6" name="Marcador de pie de página 5">
            <a:extLst>
              <a:ext uri="{FF2B5EF4-FFF2-40B4-BE49-F238E27FC236}">
                <a16:creationId xmlns:a16="http://schemas.microsoft.com/office/drawing/2014/main" id="{967C0242-2B19-D4D7-81B3-95599BAAF8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34BE4D1-BF11-5B11-BE7F-CC55E3D640EB}"/>
              </a:ext>
            </a:extLst>
          </p:cNvPr>
          <p:cNvSpPr>
            <a:spLocks noGrp="1"/>
          </p:cNvSpPr>
          <p:nvPr>
            <p:ph type="sldNum" sz="quarter" idx="12"/>
          </p:nvPr>
        </p:nvSpPr>
        <p:spPr/>
        <p:txBody>
          <a:bodyPr/>
          <a:lstStyle/>
          <a:p>
            <a:fld id="{9A3C5EC8-985F-493E-8E89-BDF38E32BEA5}" type="slidenum">
              <a:rPr lang="es-ES" smtClean="0"/>
              <a:t>‹Nº›</a:t>
            </a:fld>
            <a:endParaRPr lang="es-ES"/>
          </a:p>
        </p:txBody>
      </p:sp>
    </p:spTree>
    <p:extLst>
      <p:ext uri="{BB962C8B-B14F-4D97-AF65-F5344CB8AC3E}">
        <p14:creationId xmlns:p14="http://schemas.microsoft.com/office/powerpoint/2010/main" val="41644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2AA7AD-2734-AF86-8A96-D5998D84B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DA2C2E7-384B-60A8-5F09-FEBEB68A9D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FA628C-3CBA-53CB-5DF5-218CB40DD2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C4432A-7186-4879-A084-736CB60F48A3}" type="datetimeFigureOut">
              <a:rPr lang="es-ES" smtClean="0"/>
              <a:t>29/10/2025</a:t>
            </a:fld>
            <a:endParaRPr lang="es-ES"/>
          </a:p>
        </p:txBody>
      </p:sp>
      <p:sp>
        <p:nvSpPr>
          <p:cNvPr id="5" name="Marcador de pie de página 4">
            <a:extLst>
              <a:ext uri="{FF2B5EF4-FFF2-40B4-BE49-F238E27FC236}">
                <a16:creationId xmlns:a16="http://schemas.microsoft.com/office/drawing/2014/main" id="{55ED2299-4E24-5A43-42CD-2FA31FFFD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0B3E87B-222C-30B0-52B9-CF9AC172AD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3C5EC8-985F-493E-8E89-BDF38E32BEA5}" type="slidenum">
              <a:rPr lang="es-ES" smtClean="0"/>
              <a:t>‹Nº›</a:t>
            </a:fld>
            <a:endParaRPr lang="es-ES"/>
          </a:p>
        </p:txBody>
      </p:sp>
    </p:spTree>
    <p:extLst>
      <p:ext uri="{BB962C8B-B14F-4D97-AF65-F5344CB8AC3E}">
        <p14:creationId xmlns:p14="http://schemas.microsoft.com/office/powerpoint/2010/main" val="149012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29/10/2025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162080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fr-FR" dirty="0">
              <a:solidFill>
                <a:srgbClr val="000000"/>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fr-FR" dirty="0">
              <a:solidFill>
                <a:srgbClr val="000000"/>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59B7F96-5E34-44EA-AD6B-9E44408E8379}" type="slidenum">
              <a:rPr lang="fr-FR" altLang="fr-FR" smtClean="0">
                <a:solidFill>
                  <a:srgbClr val="000000"/>
                </a:solidFill>
              </a:rPr>
              <a:pPr fontAlgn="base">
                <a:spcBef>
                  <a:spcPct val="0"/>
                </a:spcBef>
                <a:spcAft>
                  <a:spcPct val="0"/>
                </a:spcAft>
                <a:defRPr/>
              </a:pPr>
              <a:t>‹Nº›</a:t>
            </a:fld>
            <a:endParaRPr lang="fr-FR" altLang="fr-FR" dirty="0">
              <a:solidFill>
                <a:srgbClr val="000000"/>
              </a:solidFill>
            </a:endParaRPr>
          </a:p>
        </p:txBody>
      </p:sp>
    </p:spTree>
    <p:extLst>
      <p:ext uri="{BB962C8B-B14F-4D97-AF65-F5344CB8AC3E}">
        <p14:creationId xmlns:p14="http://schemas.microsoft.com/office/powerpoint/2010/main" val="3447735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4.jpeg"/><Relationship Id="rId7" Type="http://schemas.openxmlformats.org/officeDocument/2006/relationships/diagramQuickStyle" Target="../diagrams/quickStyle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5.jpeg"/><Relationship Id="rId9" Type="http://schemas.microsoft.com/office/2007/relationships/diagramDrawing" Target="../diagrams/drawing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3.jpeg"/><Relationship Id="rId5" Type="http://schemas.openxmlformats.org/officeDocument/2006/relationships/diagramQuickStyle" Target="../diagrams/quickStyle3.xml"/><Relationship Id="rId10" Type="http://schemas.openxmlformats.org/officeDocument/2006/relationships/image" Target="../media/image32.jpeg"/><Relationship Id="rId4" Type="http://schemas.openxmlformats.org/officeDocument/2006/relationships/diagramLayout" Target="../diagrams/layout3.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48.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bible-en-ligne.net/bible,05O-20-2,deuteronome.php" TargetMode="External"/><Relationship Id="rId7" Type="http://schemas.openxmlformats.org/officeDocument/2006/relationships/image" Target="../media/image5.png"/><Relationship Id="rId2" Type="http://schemas.openxmlformats.org/officeDocument/2006/relationships/hyperlink" Target="https://bible-en-ligne.net/bible,05O-20-1,deuteronome.php"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bible-en-ligne.net/bible,05O-20-4,deuteronome.php" TargetMode="External"/><Relationship Id="rId10" Type="http://schemas.openxmlformats.org/officeDocument/2006/relationships/image" Target="../media/image8.png"/><Relationship Id="rId4" Type="http://schemas.openxmlformats.org/officeDocument/2006/relationships/hyperlink" Target="https://bible-en-ligne.net/bible,05O-20-3,deuteronome.php"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6" name="Picture 5" descr="A group of people in a desert&#10;&#10;AI-generated content may be incorrect.">
            <a:extLst>
              <a:ext uri="{FF2B5EF4-FFF2-40B4-BE49-F238E27FC236}">
                <a16:creationId xmlns:a16="http://schemas.microsoft.com/office/drawing/2014/main" id="{3DC7B3D7-D3C3-13CA-0CDB-3220B901175E}"/>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A6C3C31C-0044-B975-5D83-C3D7B0C5F731}"/>
              </a:ext>
            </a:extLst>
          </p:cNvPr>
          <p:cNvSpPr txBox="1"/>
          <p:nvPr/>
        </p:nvSpPr>
        <p:spPr>
          <a:xfrm>
            <a:off x="7391400" y="111294"/>
            <a:ext cx="4724401" cy="1754326"/>
          </a:xfrm>
          <a:prstGeom prst="rect">
            <a:avLst/>
          </a:prstGeom>
          <a:noFill/>
        </p:spPr>
        <p:txBody>
          <a:bodyPr wrap="square" rtlCol="0">
            <a:spAutoFit/>
            <a:scene3d>
              <a:camera prst="orthographicFront"/>
              <a:lightRig rig="brightRoom" dir="t"/>
            </a:scene3d>
            <a:sp3d extrusionH="57150">
              <a:bevelT w="69850" h="38100" prst="cross"/>
            </a:sp3d>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5400" b="1" i="0" u="none" strike="noStrike" kern="1200" cap="none" spc="0" normalizeH="0" baseline="0" noProof="0" dirty="0">
                <a:ln w="12700">
                  <a:solidFill>
                    <a:srgbClr val="E3B84B">
                      <a:lumMod val="50000"/>
                    </a:srgbClr>
                  </a:solidFill>
                  <a:prstDash val="solid"/>
                </a:ln>
                <a:solidFill>
                  <a:srgbClr val="E17A4B"/>
                </a:solidFill>
                <a:effectLst>
                  <a:outerShdw dist="38100" dir="2640000" algn="bl" rotWithShape="0">
                    <a:srgbClr val="E3B84B">
                      <a:lumMod val="50000"/>
                    </a:srgbClr>
                  </a:outerShdw>
                </a:effectLst>
                <a:uLnTx/>
                <a:uFillTx/>
                <a:latin typeface="Aptos" panose="02110004020202020204"/>
                <a:ea typeface="+mn-ea"/>
                <a:cs typeface="+mn-cs"/>
              </a:rPr>
              <a:t>DIEU COMBAT POUR VOUS</a:t>
            </a:r>
          </a:p>
        </p:txBody>
      </p:sp>
      <p:sp>
        <p:nvSpPr>
          <p:cNvPr id="5" name="CuadroTexto 4">
            <a:extLst>
              <a:ext uri="{FF2B5EF4-FFF2-40B4-BE49-F238E27FC236}">
                <a16:creationId xmlns:a16="http://schemas.microsoft.com/office/drawing/2014/main" id="{A83F102F-C706-09F1-2B1C-F5EEF4B0E39F}"/>
              </a:ext>
            </a:extLst>
          </p:cNvPr>
          <p:cNvSpPr txBox="1"/>
          <p:nvPr/>
        </p:nvSpPr>
        <p:spPr>
          <a:xfrm>
            <a:off x="-122768" y="5284908"/>
            <a:ext cx="178117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t>Leçon 5 </a:t>
            </a:r>
            <a:b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br>
            <a: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t>pour le 1er novembre 2025</a:t>
            </a:r>
          </a:p>
        </p:txBody>
      </p:sp>
    </p:spTree>
    <p:extLst>
      <p:ext uri="{BB962C8B-B14F-4D97-AF65-F5344CB8AC3E}">
        <p14:creationId xmlns:p14="http://schemas.microsoft.com/office/powerpoint/2010/main" val="20229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DB8A5E-AB2C-7671-AF12-51C30D62941F}"/>
            </a:ext>
          </a:extLst>
        </p:cNvPr>
        <p:cNvGrpSpPr/>
        <p:nvPr/>
      </p:nvGrpSpPr>
      <p:grpSpPr>
        <a:xfrm>
          <a:off x="0" y="0"/>
          <a:ext cx="0" cy="0"/>
          <a:chOff x="0" y="0"/>
          <a:chExt cx="0" cy="0"/>
        </a:xfrm>
      </p:grpSpPr>
      <p:pic>
        <p:nvPicPr>
          <p:cNvPr id="7" name="Picture 6" descr="A purple and white background&#10;&#10;AI-generated content may be incorrect.">
            <a:extLst>
              <a:ext uri="{FF2B5EF4-FFF2-40B4-BE49-F238E27FC236}">
                <a16:creationId xmlns:a16="http://schemas.microsoft.com/office/drawing/2014/main" id="{405FEE19-C618-0E86-AFFE-CC07DEDBA88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Imagen 8" descr="Imagen que contiene bailarín, persona, deporte, hombre&#10;&#10;El contenido generado por IA puede ser incorrecto.">
            <a:extLst>
              <a:ext uri="{FF2B5EF4-FFF2-40B4-BE49-F238E27FC236}">
                <a16:creationId xmlns:a16="http://schemas.microsoft.com/office/drawing/2014/main" id="{DCABE28D-6258-3247-3771-2B5B4C017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458" y="459721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 name="Imagen 10" descr="Un grupo de personas disfrazadas posando&#10;&#10;El contenido generado por IA puede ser incorrecto.">
            <a:extLst>
              <a:ext uri="{FF2B5EF4-FFF2-40B4-BE49-F238E27FC236}">
                <a16:creationId xmlns:a16="http://schemas.microsoft.com/office/drawing/2014/main" id="{20CA9841-9291-76E9-9C08-D17307C631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459" y="2394769"/>
            <a:ext cx="2757949" cy="2068462"/>
          </a:xfrm>
          <a:prstGeom prst="ellipse">
            <a:avLst/>
          </a:prstGeom>
          <a:ln w="63500" cap="rnd">
            <a:solidFill>
              <a:schemeClr val="bg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C7118395-C89A-BF19-E912-F8FE08B86D16}"/>
              </a:ext>
            </a:extLst>
          </p:cNvPr>
          <p:cNvSpPr txBox="1"/>
          <p:nvPr/>
        </p:nvSpPr>
        <p:spPr>
          <a:xfrm>
            <a:off x="0" y="0"/>
            <a:ext cx="121920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50" normalizeH="0" baseline="0" noProof="0" dirty="0">
                <a:ln w="0"/>
                <a:solidFill>
                  <a:srgbClr val="CCCC00">
                    <a:lumMod val="60000"/>
                    <a:lumOff val="40000"/>
                  </a:srgbClr>
                </a:solidFill>
                <a:effectLst>
                  <a:innerShdw blurRad="63500" dist="50800" dir="13500000">
                    <a:srgbClr val="000000">
                      <a:alpha val="50000"/>
                    </a:srgbClr>
                  </a:innerShdw>
                </a:effectLst>
                <a:uLnTx/>
                <a:uFillTx/>
                <a:latin typeface="Aptos" panose="02110004020202020204"/>
                <a:ea typeface="+mn-ea"/>
                <a:cs typeface="+mn-cs"/>
              </a:rPr>
              <a:t>LE CONCEPT BIBLIQUE DE LA GUERRE</a:t>
            </a:r>
          </a:p>
        </p:txBody>
      </p:sp>
      <p:sp>
        <p:nvSpPr>
          <p:cNvPr id="5" name="CuadroTexto 4">
            <a:extLst>
              <a:ext uri="{FF2B5EF4-FFF2-40B4-BE49-F238E27FC236}">
                <a16:creationId xmlns:a16="http://schemas.microsoft.com/office/drawing/2014/main" id="{BA298BCF-C03B-2046-4033-E19FB1C3D54B}"/>
              </a:ext>
            </a:extLst>
          </p:cNvPr>
          <p:cNvSpPr txBox="1"/>
          <p:nvPr/>
        </p:nvSpPr>
        <p:spPr>
          <a:xfrm>
            <a:off x="700087" y="645616"/>
            <a:ext cx="1079182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800" b="1" i="0" u="none" strike="noStrike" kern="1200" cap="none" spc="0" normalizeH="0" baseline="0" noProof="0" dirty="0">
                <a:ln>
                  <a:noFill/>
                </a:ln>
                <a:solidFill>
                  <a:srgbClr val="B1319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“Sache aujourd'hui que l'Éternel, ton Dieu, marchera lui-même devant toi comme un feu dévorant, c'est lui qui les détruira, qui les humiliera devant toi ; et tu les chasseras, tu les feras périr promptement, comme l'Éternel te l'a dit.” </a:t>
            </a:r>
            <a:r>
              <a:rPr kumimoji="0" lang="fr-CH" sz="1400" b="1" i="0" u="none" strike="noStrike" kern="1200" cap="none" spc="0" normalizeH="0" baseline="0" noProof="0" dirty="0">
                <a:ln>
                  <a:noFill/>
                </a:ln>
                <a:solidFill>
                  <a:srgbClr val="B1319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fr-CH" b="1" i="0" u="none" strike="noStrike" kern="1200" cap="none" spc="0" normalizeH="0" baseline="0" noProof="0" dirty="0">
                <a:ln>
                  <a:noFill/>
                </a:ln>
                <a:solidFill>
                  <a:srgbClr val="B1319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Deutéronome 9.3</a:t>
            </a:r>
            <a:r>
              <a:rPr kumimoji="0" lang="fr-CH" sz="1400" b="1" i="0" u="none" strike="noStrike" kern="1200" cap="none" spc="0" normalizeH="0" baseline="0" noProof="0" dirty="0">
                <a:ln>
                  <a:noFill/>
                </a:ln>
                <a:solidFill>
                  <a:srgbClr val="B1319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p:txBody>
      </p:sp>
      <p:sp>
        <p:nvSpPr>
          <p:cNvPr id="6" name="CuadroTexto 5">
            <a:extLst>
              <a:ext uri="{FF2B5EF4-FFF2-40B4-BE49-F238E27FC236}">
                <a16:creationId xmlns:a16="http://schemas.microsoft.com/office/drawing/2014/main" id="{ECFB18C0-DB58-7E22-5E3A-63331E288116}"/>
              </a:ext>
            </a:extLst>
          </p:cNvPr>
          <p:cNvSpPr txBox="1"/>
          <p:nvPr/>
        </p:nvSpPr>
        <p:spPr>
          <a:xfrm>
            <a:off x="108156" y="1626098"/>
            <a:ext cx="110279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Bibliquement, les guerres devaient être limitées à des situations spécifiques, et étaient définies par Dieu lui-même. Voici les normes qui régissaient les guerres autorisées par Dieu :</a:t>
            </a:r>
          </a:p>
        </p:txBody>
      </p:sp>
      <p:graphicFrame>
        <p:nvGraphicFramePr>
          <p:cNvPr id="4" name="Diagrama 3">
            <a:extLst>
              <a:ext uri="{FF2B5EF4-FFF2-40B4-BE49-F238E27FC236}">
                <a16:creationId xmlns:a16="http://schemas.microsoft.com/office/drawing/2014/main" id="{DFB86971-4B8E-A0D5-6C42-2FA207A17575}"/>
              </a:ext>
            </a:extLst>
          </p:cNvPr>
          <p:cNvGraphicFramePr/>
          <p:nvPr>
            <p:extLst>
              <p:ext uri="{D42A27DB-BD31-4B8C-83A1-F6EECF244321}">
                <p14:modId xmlns:p14="http://schemas.microsoft.com/office/powerpoint/2010/main" val="396599898"/>
              </p:ext>
            </p:extLst>
          </p:nvPr>
        </p:nvGraphicFramePr>
        <p:xfrm>
          <a:off x="2703554" y="2279136"/>
          <a:ext cx="9458951" cy="45205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0319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3"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3)">
                                      <p:cBhvr>
                                        <p:cTn id="24" dur="750"/>
                                        <p:tgtEl>
                                          <p:spTgt spid="11"/>
                                        </p:tgtEl>
                                      </p:cBhvr>
                                    </p:animEffect>
                                  </p:childTnLst>
                                </p:cTn>
                              </p:par>
                              <p:par>
                                <p:cTn id="25" presetID="21" presetClass="entr" presetSubtype="3"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3)">
                                      <p:cBhvr>
                                        <p:cTn id="27" dur="750"/>
                                        <p:tgtEl>
                                          <p:spTgt spid="9"/>
                                        </p:tgtEl>
                                      </p:cBhvr>
                                    </p:animEffect>
                                  </p:childTnLst>
                                </p:cTn>
                              </p:par>
                            </p:childTnLst>
                          </p:cTn>
                        </p:par>
                        <p:par>
                          <p:cTn id="28" fill="hold">
                            <p:stCondLst>
                              <p:cond delay="7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9BFF7371-E42F-4AE2-BB9A-98491E9DACC9}"/>
                                            </p:graphicEl>
                                          </p:spTgt>
                                        </p:tgtEl>
                                        <p:attrNameLst>
                                          <p:attrName>style.visibility</p:attrName>
                                        </p:attrNameLst>
                                      </p:cBhvr>
                                      <p:to>
                                        <p:strVal val="visible"/>
                                      </p:to>
                                    </p:set>
                                    <p:animEffect transition="in" filter="wipe(left)">
                                      <p:cBhvr>
                                        <p:cTn id="36" dur="500"/>
                                        <p:tgtEl>
                                          <p:spTgt spid="4">
                                            <p:graphicEl>
                                              <a:dgm id="{9BFF7371-E42F-4AE2-BB9A-98491E9DACC9}"/>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graphicEl>
                                              <a:dgm id="{AE74F7CC-BEAC-4A37-851F-82FF8547FEF0}"/>
                                            </p:graphicEl>
                                          </p:spTgt>
                                        </p:tgtEl>
                                        <p:attrNameLst>
                                          <p:attrName>style.visibility</p:attrName>
                                        </p:attrNameLst>
                                      </p:cBhvr>
                                      <p:to>
                                        <p:strVal val="visible"/>
                                      </p:to>
                                    </p:set>
                                    <p:anim calcmode="lin" valueType="num">
                                      <p:cBhvr>
                                        <p:cTn id="39" dur="500" fill="hold"/>
                                        <p:tgtEl>
                                          <p:spTgt spid="4">
                                            <p:graphicEl>
                                              <a:dgm id="{AE74F7CC-BEAC-4A37-851F-82FF8547FEF0}"/>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AE74F7CC-BEAC-4A37-851F-82FF8547FEF0}"/>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AE74F7CC-BEAC-4A37-851F-82FF8547FEF0}"/>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graphicEl>
                                              <a:dgm id="{24154291-EA21-463F-8989-C20BFCE21A66}"/>
                                            </p:graphicEl>
                                          </p:spTgt>
                                        </p:tgtEl>
                                        <p:attrNameLst>
                                          <p:attrName>style.visibility</p:attrName>
                                        </p:attrNameLst>
                                      </p:cBhvr>
                                      <p:to>
                                        <p:strVal val="visible"/>
                                      </p:to>
                                    </p:set>
                                    <p:animEffect transition="in" filter="wipe(left)">
                                      <p:cBhvr>
                                        <p:cTn id="45" dur="500"/>
                                        <p:tgtEl>
                                          <p:spTgt spid="4">
                                            <p:graphicEl>
                                              <a:dgm id="{24154291-EA21-463F-8989-C20BFCE21A6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graphicEl>
                                              <a:dgm id="{084B62E5-F22E-4F07-B5B1-770FC4A73F38}"/>
                                            </p:graphicEl>
                                          </p:spTgt>
                                        </p:tgtEl>
                                        <p:attrNameLst>
                                          <p:attrName>style.visibility</p:attrName>
                                        </p:attrNameLst>
                                      </p:cBhvr>
                                      <p:to>
                                        <p:strVal val="visible"/>
                                      </p:to>
                                    </p:set>
                                    <p:anim calcmode="lin" valueType="num">
                                      <p:cBhvr>
                                        <p:cTn id="50" dur="500" fill="hold"/>
                                        <p:tgtEl>
                                          <p:spTgt spid="4">
                                            <p:graphicEl>
                                              <a:dgm id="{084B62E5-F22E-4F07-B5B1-770FC4A73F38}"/>
                                            </p:graphicEl>
                                          </p:spTgt>
                                        </p:tgtEl>
                                        <p:attrNameLst>
                                          <p:attrName>ppt_w</p:attrName>
                                        </p:attrNameLst>
                                      </p:cBhvr>
                                      <p:tavLst>
                                        <p:tav tm="0">
                                          <p:val>
                                            <p:fltVal val="0"/>
                                          </p:val>
                                        </p:tav>
                                        <p:tav tm="100000">
                                          <p:val>
                                            <p:strVal val="#ppt_w"/>
                                          </p:val>
                                        </p:tav>
                                      </p:tavLst>
                                    </p:anim>
                                    <p:anim calcmode="lin" valueType="num">
                                      <p:cBhvr>
                                        <p:cTn id="51" dur="500" fill="hold"/>
                                        <p:tgtEl>
                                          <p:spTgt spid="4">
                                            <p:graphicEl>
                                              <a:dgm id="{084B62E5-F22E-4F07-B5B1-770FC4A73F38}"/>
                                            </p:graphicEl>
                                          </p:spTgt>
                                        </p:tgtEl>
                                        <p:attrNameLst>
                                          <p:attrName>ppt_h</p:attrName>
                                        </p:attrNameLst>
                                      </p:cBhvr>
                                      <p:tavLst>
                                        <p:tav tm="0">
                                          <p:val>
                                            <p:fltVal val="0"/>
                                          </p:val>
                                        </p:tav>
                                        <p:tav tm="100000">
                                          <p:val>
                                            <p:strVal val="#ppt_h"/>
                                          </p:val>
                                        </p:tav>
                                      </p:tavLst>
                                    </p:anim>
                                    <p:animEffect transition="in" filter="fade">
                                      <p:cBhvr>
                                        <p:cTn id="52" dur="500"/>
                                        <p:tgtEl>
                                          <p:spTgt spid="4">
                                            <p:graphicEl>
                                              <a:dgm id="{084B62E5-F22E-4F07-B5B1-770FC4A73F38}"/>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
                                            <p:graphicEl>
                                              <a:dgm id="{6217C05A-B1F4-4ED6-B575-E5B67FAC8085}"/>
                                            </p:graphicEl>
                                          </p:spTgt>
                                        </p:tgtEl>
                                        <p:attrNameLst>
                                          <p:attrName>style.visibility</p:attrName>
                                        </p:attrNameLst>
                                      </p:cBhvr>
                                      <p:to>
                                        <p:strVal val="visible"/>
                                      </p:to>
                                    </p:set>
                                    <p:animEffect transition="in" filter="wipe(left)">
                                      <p:cBhvr>
                                        <p:cTn id="56" dur="500"/>
                                        <p:tgtEl>
                                          <p:spTgt spid="4">
                                            <p:graphicEl>
                                              <a:dgm id="{6217C05A-B1F4-4ED6-B575-E5B67FAC808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
                                            <p:graphicEl>
                                              <a:dgm id="{281349C6-0B2D-4342-BA0D-1069848ADF44}"/>
                                            </p:graphicEl>
                                          </p:spTgt>
                                        </p:tgtEl>
                                        <p:attrNameLst>
                                          <p:attrName>style.visibility</p:attrName>
                                        </p:attrNameLst>
                                      </p:cBhvr>
                                      <p:to>
                                        <p:strVal val="visible"/>
                                      </p:to>
                                    </p:set>
                                    <p:anim calcmode="lin" valueType="num">
                                      <p:cBhvr>
                                        <p:cTn id="61" dur="500" fill="hold"/>
                                        <p:tgtEl>
                                          <p:spTgt spid="4">
                                            <p:graphicEl>
                                              <a:dgm id="{281349C6-0B2D-4342-BA0D-1069848ADF44}"/>
                                            </p:graphicEl>
                                          </p:spTgt>
                                        </p:tgtEl>
                                        <p:attrNameLst>
                                          <p:attrName>ppt_w</p:attrName>
                                        </p:attrNameLst>
                                      </p:cBhvr>
                                      <p:tavLst>
                                        <p:tav tm="0">
                                          <p:val>
                                            <p:fltVal val="0"/>
                                          </p:val>
                                        </p:tav>
                                        <p:tav tm="100000">
                                          <p:val>
                                            <p:strVal val="#ppt_w"/>
                                          </p:val>
                                        </p:tav>
                                      </p:tavLst>
                                    </p:anim>
                                    <p:anim calcmode="lin" valueType="num">
                                      <p:cBhvr>
                                        <p:cTn id="62" dur="500" fill="hold"/>
                                        <p:tgtEl>
                                          <p:spTgt spid="4">
                                            <p:graphicEl>
                                              <a:dgm id="{281349C6-0B2D-4342-BA0D-1069848ADF44}"/>
                                            </p:graphicEl>
                                          </p:spTgt>
                                        </p:tgtEl>
                                        <p:attrNameLst>
                                          <p:attrName>ppt_h</p:attrName>
                                        </p:attrNameLst>
                                      </p:cBhvr>
                                      <p:tavLst>
                                        <p:tav tm="0">
                                          <p:val>
                                            <p:fltVal val="0"/>
                                          </p:val>
                                        </p:tav>
                                        <p:tav tm="100000">
                                          <p:val>
                                            <p:strVal val="#ppt_h"/>
                                          </p:val>
                                        </p:tav>
                                      </p:tavLst>
                                    </p:anim>
                                    <p:animEffect transition="in" filter="fade">
                                      <p:cBhvr>
                                        <p:cTn id="63" dur="500"/>
                                        <p:tgtEl>
                                          <p:spTgt spid="4">
                                            <p:graphicEl>
                                              <a:dgm id="{281349C6-0B2D-4342-BA0D-1069848ADF44}"/>
                                            </p:graphicEl>
                                          </p:spTgt>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
                                            <p:graphicEl>
                                              <a:dgm id="{38128BB0-E918-4A63-8D8F-D120DA0FE575}"/>
                                            </p:graphicEl>
                                          </p:spTgt>
                                        </p:tgtEl>
                                        <p:attrNameLst>
                                          <p:attrName>style.visibility</p:attrName>
                                        </p:attrNameLst>
                                      </p:cBhvr>
                                      <p:to>
                                        <p:strVal val="visible"/>
                                      </p:to>
                                    </p:set>
                                    <p:animEffect transition="in" filter="wipe(left)">
                                      <p:cBhvr>
                                        <p:cTn id="67" dur="500"/>
                                        <p:tgtEl>
                                          <p:spTgt spid="4">
                                            <p:graphicEl>
                                              <a:dgm id="{38128BB0-E918-4A63-8D8F-D120DA0FE575}"/>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4">
                                            <p:graphicEl>
                                              <a:dgm id="{65A11B11-D3EA-424D-9450-54F6BB2D110C}"/>
                                            </p:graphicEl>
                                          </p:spTgt>
                                        </p:tgtEl>
                                        <p:attrNameLst>
                                          <p:attrName>style.visibility</p:attrName>
                                        </p:attrNameLst>
                                      </p:cBhvr>
                                      <p:to>
                                        <p:strVal val="visible"/>
                                      </p:to>
                                    </p:set>
                                    <p:anim calcmode="lin" valueType="num">
                                      <p:cBhvr>
                                        <p:cTn id="72" dur="500" fill="hold"/>
                                        <p:tgtEl>
                                          <p:spTgt spid="4">
                                            <p:graphicEl>
                                              <a:dgm id="{65A11B11-D3EA-424D-9450-54F6BB2D110C}"/>
                                            </p:graphicEl>
                                          </p:spTgt>
                                        </p:tgtEl>
                                        <p:attrNameLst>
                                          <p:attrName>ppt_w</p:attrName>
                                        </p:attrNameLst>
                                      </p:cBhvr>
                                      <p:tavLst>
                                        <p:tav tm="0">
                                          <p:val>
                                            <p:fltVal val="0"/>
                                          </p:val>
                                        </p:tav>
                                        <p:tav tm="100000">
                                          <p:val>
                                            <p:strVal val="#ppt_w"/>
                                          </p:val>
                                        </p:tav>
                                      </p:tavLst>
                                    </p:anim>
                                    <p:anim calcmode="lin" valueType="num">
                                      <p:cBhvr>
                                        <p:cTn id="73" dur="500" fill="hold"/>
                                        <p:tgtEl>
                                          <p:spTgt spid="4">
                                            <p:graphicEl>
                                              <a:dgm id="{65A11B11-D3EA-424D-9450-54F6BB2D110C}"/>
                                            </p:graphicEl>
                                          </p:spTgt>
                                        </p:tgtEl>
                                        <p:attrNameLst>
                                          <p:attrName>ppt_h</p:attrName>
                                        </p:attrNameLst>
                                      </p:cBhvr>
                                      <p:tavLst>
                                        <p:tav tm="0">
                                          <p:val>
                                            <p:fltVal val="0"/>
                                          </p:val>
                                        </p:tav>
                                        <p:tav tm="100000">
                                          <p:val>
                                            <p:strVal val="#ppt_h"/>
                                          </p:val>
                                        </p:tav>
                                      </p:tavLst>
                                    </p:anim>
                                    <p:animEffect transition="in" filter="fade">
                                      <p:cBhvr>
                                        <p:cTn id="74" dur="500"/>
                                        <p:tgtEl>
                                          <p:spTgt spid="4">
                                            <p:graphicEl>
                                              <a:dgm id="{65A11B11-D3EA-424D-9450-54F6BB2D110C}"/>
                                            </p:graphicEl>
                                          </p:spTgt>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
                                            <p:graphicEl>
                                              <a:dgm id="{1DCE2BA5-D9E7-462A-B62F-97CD8A40DB03}"/>
                                            </p:graphicEl>
                                          </p:spTgt>
                                        </p:tgtEl>
                                        <p:attrNameLst>
                                          <p:attrName>style.visibility</p:attrName>
                                        </p:attrNameLst>
                                      </p:cBhvr>
                                      <p:to>
                                        <p:strVal val="visible"/>
                                      </p:to>
                                    </p:set>
                                    <p:animEffect transition="in" filter="wipe(left)">
                                      <p:cBhvr>
                                        <p:cTn id="78" dur="500"/>
                                        <p:tgtEl>
                                          <p:spTgt spid="4">
                                            <p:graphicEl>
                                              <a:dgm id="{1DCE2BA5-D9E7-462A-B62F-97CD8A40DB03}"/>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4">
                                            <p:graphicEl>
                                              <a:dgm id="{8831F3A7-B6A1-4F0C-9F12-00A36A593EC3}"/>
                                            </p:graphicEl>
                                          </p:spTgt>
                                        </p:tgtEl>
                                        <p:attrNameLst>
                                          <p:attrName>style.visibility</p:attrName>
                                        </p:attrNameLst>
                                      </p:cBhvr>
                                      <p:to>
                                        <p:strVal val="visible"/>
                                      </p:to>
                                    </p:set>
                                    <p:anim calcmode="lin" valueType="num">
                                      <p:cBhvr>
                                        <p:cTn id="83" dur="500" fill="hold"/>
                                        <p:tgtEl>
                                          <p:spTgt spid="4">
                                            <p:graphicEl>
                                              <a:dgm id="{8831F3A7-B6A1-4F0C-9F12-00A36A593EC3}"/>
                                            </p:graphicEl>
                                          </p:spTgt>
                                        </p:tgtEl>
                                        <p:attrNameLst>
                                          <p:attrName>ppt_w</p:attrName>
                                        </p:attrNameLst>
                                      </p:cBhvr>
                                      <p:tavLst>
                                        <p:tav tm="0">
                                          <p:val>
                                            <p:fltVal val="0"/>
                                          </p:val>
                                        </p:tav>
                                        <p:tav tm="100000">
                                          <p:val>
                                            <p:strVal val="#ppt_w"/>
                                          </p:val>
                                        </p:tav>
                                      </p:tavLst>
                                    </p:anim>
                                    <p:anim calcmode="lin" valueType="num">
                                      <p:cBhvr>
                                        <p:cTn id="84" dur="500" fill="hold"/>
                                        <p:tgtEl>
                                          <p:spTgt spid="4">
                                            <p:graphicEl>
                                              <a:dgm id="{8831F3A7-B6A1-4F0C-9F12-00A36A593EC3}"/>
                                            </p:graphicEl>
                                          </p:spTgt>
                                        </p:tgtEl>
                                        <p:attrNameLst>
                                          <p:attrName>ppt_h</p:attrName>
                                        </p:attrNameLst>
                                      </p:cBhvr>
                                      <p:tavLst>
                                        <p:tav tm="0">
                                          <p:val>
                                            <p:fltVal val="0"/>
                                          </p:val>
                                        </p:tav>
                                        <p:tav tm="100000">
                                          <p:val>
                                            <p:strVal val="#ppt_h"/>
                                          </p:val>
                                        </p:tav>
                                      </p:tavLst>
                                    </p:anim>
                                    <p:animEffect transition="in" filter="fade">
                                      <p:cBhvr>
                                        <p:cTn id="85" dur="500"/>
                                        <p:tgtEl>
                                          <p:spTgt spid="4">
                                            <p:graphicEl>
                                              <a:dgm id="{8831F3A7-B6A1-4F0C-9F12-00A36A593EC3}"/>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
                                            <p:graphicEl>
                                              <a:dgm id="{080E79A0-2389-4C01-901B-EC399F7A70FB}"/>
                                            </p:graphicEl>
                                          </p:spTgt>
                                        </p:tgtEl>
                                        <p:attrNameLst>
                                          <p:attrName>style.visibility</p:attrName>
                                        </p:attrNameLst>
                                      </p:cBhvr>
                                      <p:to>
                                        <p:strVal val="visible"/>
                                      </p:to>
                                    </p:set>
                                    <p:animEffect transition="in" filter="wipe(left)">
                                      <p:cBhvr>
                                        <p:cTn id="89" dur="500"/>
                                        <p:tgtEl>
                                          <p:spTgt spid="4">
                                            <p:graphicEl>
                                              <a:dgm id="{080E79A0-2389-4C01-901B-EC399F7A70FB}"/>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25949BFB-8531-4404-AC7B-DE8EACFB641D}"/>
                                            </p:graphicEl>
                                          </p:spTgt>
                                        </p:tgtEl>
                                        <p:attrNameLst>
                                          <p:attrName>style.visibility</p:attrName>
                                        </p:attrNameLst>
                                      </p:cBhvr>
                                      <p:to>
                                        <p:strVal val="visible"/>
                                      </p:to>
                                    </p:set>
                                    <p:anim calcmode="lin" valueType="num">
                                      <p:cBhvr>
                                        <p:cTn id="94" dur="500" fill="hold"/>
                                        <p:tgtEl>
                                          <p:spTgt spid="4">
                                            <p:graphicEl>
                                              <a:dgm id="{25949BFB-8531-4404-AC7B-DE8EACFB641D}"/>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25949BFB-8531-4404-AC7B-DE8EACFB641D}"/>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25949BFB-8531-4404-AC7B-DE8EACFB641D}"/>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
                                            <p:graphicEl>
                                              <a:dgm id="{20B86878-CB99-4878-9CAF-DAA83D8B4BBA}"/>
                                            </p:graphicEl>
                                          </p:spTgt>
                                        </p:tgtEl>
                                        <p:attrNameLst>
                                          <p:attrName>style.visibility</p:attrName>
                                        </p:attrNameLst>
                                      </p:cBhvr>
                                      <p:to>
                                        <p:strVal val="visible"/>
                                      </p:to>
                                    </p:set>
                                    <p:animEffect transition="in" filter="wipe(left)">
                                      <p:cBhvr>
                                        <p:cTn id="100" dur="500"/>
                                        <p:tgtEl>
                                          <p:spTgt spid="4">
                                            <p:graphicEl>
                                              <a:dgm id="{20B86878-CB99-4878-9CAF-DAA83D8B4BB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graphicEl>
                                              <a:dgm id="{FEF755CF-ECD6-4835-8D5C-EA830F06A519}"/>
                                            </p:graphicEl>
                                          </p:spTgt>
                                        </p:tgtEl>
                                        <p:attrNameLst>
                                          <p:attrName>style.visibility</p:attrName>
                                        </p:attrNameLst>
                                      </p:cBhvr>
                                      <p:to>
                                        <p:strVal val="visible"/>
                                      </p:to>
                                    </p:set>
                                    <p:anim calcmode="lin" valueType="num">
                                      <p:cBhvr>
                                        <p:cTn id="105" dur="500" fill="hold"/>
                                        <p:tgtEl>
                                          <p:spTgt spid="4">
                                            <p:graphicEl>
                                              <a:dgm id="{FEF755CF-ECD6-4835-8D5C-EA830F06A519}"/>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FEF755CF-ECD6-4835-8D5C-EA830F06A519}"/>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FEF755CF-ECD6-4835-8D5C-EA830F06A519}"/>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
                                            <p:graphicEl>
                                              <a:dgm id="{E1558316-8C16-4EDD-93C8-298AAF0743A7}"/>
                                            </p:graphicEl>
                                          </p:spTgt>
                                        </p:tgtEl>
                                        <p:attrNameLst>
                                          <p:attrName>style.visibility</p:attrName>
                                        </p:attrNameLst>
                                      </p:cBhvr>
                                      <p:to>
                                        <p:strVal val="visible"/>
                                      </p:to>
                                    </p:set>
                                    <p:animEffect transition="in" filter="wipe(left)">
                                      <p:cBhvr>
                                        <p:cTn id="111" dur="500"/>
                                        <p:tgtEl>
                                          <p:spTgt spid="4">
                                            <p:graphicEl>
                                              <a:dgm id="{E1558316-8C16-4EDD-93C8-298AAF0743A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85A7CE-2A9E-EF02-B726-A26A85DC5390}"/>
              </a:ext>
            </a:extLst>
          </p:cNvPr>
          <p:cNvSpPr txBox="1"/>
          <p:nvPr/>
        </p:nvSpPr>
        <p:spPr>
          <a:xfrm>
            <a:off x="3002844" y="58846"/>
            <a:ext cx="8642685" cy="6740307"/>
          </a:xfrm>
          <a:prstGeom prst="rect">
            <a:avLst/>
          </a:prstGeom>
          <a:noFill/>
        </p:spPr>
        <p:txBody>
          <a:bodyPr wrap="square" rtlCol="0">
            <a:spAutoFit/>
          </a:bodyPr>
          <a:lstStyle/>
          <a:p>
            <a:pPr algn="ctr"/>
            <a:r>
              <a:rPr lang="fr-CH" sz="2400" dirty="0">
                <a:solidFill>
                  <a:srgbClr val="FF0000"/>
                </a:solidFill>
                <a:effectLst>
                  <a:outerShdw blurRad="38100" dist="38100" dir="2700000" algn="tl">
                    <a:srgbClr val="000000">
                      <a:alpha val="43137"/>
                    </a:srgbClr>
                  </a:outerShdw>
                </a:effectLst>
                <a:highlight>
                  <a:srgbClr val="FFFF00"/>
                </a:highlight>
              </a:rPr>
              <a:t>«La paix intérieure et une conscience libre de toute offense envers Dieu stimuleront et vivifieront l'esprit comme la rosée répandue sur les plantes fragiles... </a:t>
            </a:r>
            <a:br>
              <a:rPr lang="fr-CH" sz="2400" dirty="0">
                <a:solidFill>
                  <a:srgbClr val="0004FE"/>
                </a:solidFill>
                <a:effectLst>
                  <a:outerShdw blurRad="38100" dist="38100" dir="2700000" algn="tl">
                    <a:srgbClr val="000000">
                      <a:alpha val="43137"/>
                    </a:srgbClr>
                  </a:outerShdw>
                </a:effectLst>
              </a:rPr>
            </a:br>
            <a:endParaRPr lang="fr-CH" sz="2400" dirty="0">
              <a:solidFill>
                <a:srgbClr val="0004FE"/>
              </a:solidFill>
              <a:effectLst>
                <a:outerShdw blurRad="38100" dist="38100" dir="2700000" algn="tl">
                  <a:srgbClr val="000000">
                    <a:alpha val="43137"/>
                  </a:srgbClr>
                </a:outerShdw>
              </a:effectLst>
            </a:endParaRPr>
          </a:p>
          <a:p>
            <a:pPr algn="ctr"/>
            <a:r>
              <a:rPr lang="fr-CH" sz="2400" dirty="0">
                <a:solidFill>
                  <a:schemeClr val="accent6">
                    <a:lumMod val="75000"/>
                  </a:schemeClr>
                </a:solidFill>
                <a:effectLst>
                  <a:outerShdw blurRad="38100" dist="38100" dir="2700000" algn="tl">
                    <a:srgbClr val="000000">
                      <a:alpha val="43137"/>
                    </a:srgbClr>
                  </a:outerShdw>
                </a:effectLst>
                <a:highlight>
                  <a:srgbClr val="00FFFF"/>
                </a:highlight>
              </a:rPr>
              <a:t>On prend alors plaisir aux méditations parce qu'elles sont sanctifiées. La sérénité que vous posséderez sera un bienfait pour tous ceux avec lesquels vous entrerez en contact. </a:t>
            </a:r>
          </a:p>
          <a:p>
            <a:pPr algn="ctr"/>
            <a:endParaRPr lang="fr-CH" sz="2400" dirty="0">
              <a:solidFill>
                <a:srgbClr val="9933FF"/>
              </a:solidFill>
              <a:effectLst>
                <a:outerShdw blurRad="38100" dist="38100" dir="2700000" algn="tl">
                  <a:srgbClr val="000000">
                    <a:alpha val="43137"/>
                  </a:srgbClr>
                </a:outerShdw>
              </a:effectLst>
              <a:highlight>
                <a:srgbClr val="00FFFF"/>
              </a:highlight>
            </a:endParaRPr>
          </a:p>
          <a:p>
            <a:pPr algn="ctr"/>
            <a:r>
              <a:rPr lang="fr-CH" sz="2400" dirty="0">
                <a:solidFill>
                  <a:srgbClr val="0004FE"/>
                </a:solidFill>
                <a:effectLst>
                  <a:outerShdw blurRad="38100" dist="38100" dir="2700000" algn="tl">
                    <a:srgbClr val="000000">
                      <a:alpha val="43137"/>
                    </a:srgbClr>
                  </a:outerShdw>
                </a:effectLst>
                <a:highlight>
                  <a:srgbClr val="FFFF00"/>
                </a:highlight>
              </a:rPr>
              <a:t>Avec le temps, cette paix et ce calme vous deviendront naturels et répandront leur rayonnement autour de vous et se réfléchiront sur vous-même. </a:t>
            </a:r>
          </a:p>
          <a:p>
            <a:pPr algn="ctr"/>
            <a:endParaRPr lang="fr-CH" sz="2400" dirty="0">
              <a:solidFill>
                <a:srgbClr val="0004FE"/>
              </a:solidFill>
              <a:effectLst>
                <a:outerShdw blurRad="38100" dist="38100" dir="2700000" algn="tl">
                  <a:srgbClr val="000000">
                    <a:alpha val="43137"/>
                  </a:srgbClr>
                </a:outerShdw>
              </a:effectLst>
            </a:endParaRPr>
          </a:p>
          <a:p>
            <a:pPr algn="ctr"/>
            <a:r>
              <a:rPr lang="fr-CH" sz="2400" dirty="0">
                <a:solidFill>
                  <a:schemeClr val="accent6">
                    <a:lumMod val="75000"/>
                  </a:schemeClr>
                </a:solidFill>
                <a:effectLst>
                  <a:outerShdw blurRad="38100" dist="38100" dir="2700000" algn="tl">
                    <a:srgbClr val="000000">
                      <a:alpha val="43137"/>
                    </a:srgbClr>
                  </a:outerShdw>
                </a:effectLst>
                <a:highlight>
                  <a:srgbClr val="00FFFF"/>
                </a:highlight>
              </a:rPr>
              <a:t>Plus vous goûterez cette paix céleste et cette quiétude intérieure, plus elle grandira. Il s'agit d'une joie vivante, dynamique qui, loin de frapper de torpeur les énergies </a:t>
            </a:r>
            <a:br>
              <a:rPr lang="fr-CH" sz="2400" dirty="0">
                <a:solidFill>
                  <a:schemeClr val="accent6">
                    <a:lumMod val="75000"/>
                  </a:schemeClr>
                </a:solidFill>
                <a:effectLst>
                  <a:outerShdw blurRad="38100" dist="38100" dir="2700000" algn="tl">
                    <a:srgbClr val="000000">
                      <a:alpha val="43137"/>
                    </a:srgbClr>
                  </a:outerShdw>
                </a:effectLst>
                <a:highlight>
                  <a:srgbClr val="00FFFF"/>
                </a:highlight>
              </a:rPr>
            </a:br>
            <a:r>
              <a:rPr lang="fr-CH" sz="2400" dirty="0">
                <a:solidFill>
                  <a:schemeClr val="accent6">
                    <a:lumMod val="75000"/>
                  </a:schemeClr>
                </a:solidFill>
                <a:effectLst>
                  <a:outerShdw blurRad="38100" dist="38100" dir="2700000" algn="tl">
                    <a:srgbClr val="000000">
                      <a:alpha val="43137"/>
                    </a:srgbClr>
                  </a:outerShdw>
                </a:effectLst>
                <a:highlight>
                  <a:srgbClr val="00FFFF"/>
                </a:highlight>
              </a:rPr>
              <a:t>morales, les stimule en vue d'une activité accrue. </a:t>
            </a:r>
          </a:p>
          <a:p>
            <a:pPr algn="ctr"/>
            <a:endParaRPr lang="fr-CH" sz="2400" dirty="0">
              <a:solidFill>
                <a:srgbClr val="9933FF"/>
              </a:solidFill>
              <a:effectLst>
                <a:outerShdw blurRad="38100" dist="38100" dir="2700000" algn="tl">
                  <a:srgbClr val="000000">
                    <a:alpha val="43137"/>
                  </a:srgbClr>
                </a:outerShdw>
              </a:effectLst>
              <a:highlight>
                <a:srgbClr val="00FFFF"/>
              </a:highlight>
            </a:endParaRPr>
          </a:p>
          <a:p>
            <a:pPr algn="just"/>
            <a:r>
              <a:rPr lang="fr-CH" sz="2400" dirty="0">
                <a:solidFill>
                  <a:schemeClr val="tx2"/>
                </a:solidFill>
                <a:effectLst>
                  <a:outerShdw blurRad="38100" dist="38100" dir="2700000" algn="tl">
                    <a:srgbClr val="000000">
                      <a:alpha val="43137"/>
                    </a:srgbClr>
                  </a:outerShdw>
                </a:effectLst>
                <a:highlight>
                  <a:srgbClr val="00FF00"/>
                </a:highlight>
              </a:rPr>
              <a:t>La paix parfaite est un attribut du ciel que possèdent les anges. »</a:t>
            </a:r>
            <a:endParaRPr lang="fr-CH" sz="2400" dirty="0">
              <a:solidFill>
                <a:schemeClr val="tx2"/>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endParaRPr>
          </a:p>
        </p:txBody>
      </p:sp>
      <p:pic>
        <p:nvPicPr>
          <p:cNvPr id="5" name="Picture 8">
            <a:extLst>
              <a:ext uri="{FF2B5EF4-FFF2-40B4-BE49-F238E27FC236}">
                <a16:creationId xmlns:a16="http://schemas.microsoft.com/office/drawing/2014/main" id="{AAA1011F-08AD-3AFD-5608-FE7E2D18939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8878" y="3053861"/>
            <a:ext cx="2084111" cy="3282244"/>
          </a:xfrm>
          <a:prstGeom prst="rect">
            <a:avLst/>
          </a:prstGeom>
          <a:noFill/>
          <a:extLst>
            <a:ext uri="{909E8E84-426E-40DD-AFC4-6F175D3DCCD1}">
              <a14:hiddenFill xmlns:a14="http://schemas.microsoft.com/office/drawing/2010/main">
                <a:solidFill>
                  <a:srgbClr val="FFFFFF"/>
                </a:solidFill>
              </a14:hiddenFill>
            </a:ext>
          </a:extLst>
        </p:spPr>
      </p:pic>
      <p:sp>
        <p:nvSpPr>
          <p:cNvPr id="6" name="Phylactère : pensées 5">
            <a:extLst>
              <a:ext uri="{FF2B5EF4-FFF2-40B4-BE49-F238E27FC236}">
                <a16:creationId xmlns:a16="http://schemas.microsoft.com/office/drawing/2014/main" id="{5FD5DE8D-F884-8709-4466-A717793C80F0}"/>
              </a:ext>
            </a:extLst>
          </p:cNvPr>
          <p:cNvSpPr/>
          <p:nvPr/>
        </p:nvSpPr>
        <p:spPr>
          <a:xfrm>
            <a:off x="79022" y="146756"/>
            <a:ext cx="2923822" cy="2133600"/>
          </a:xfrm>
          <a:prstGeom prst="cloudCallout">
            <a:avLst>
              <a:gd name="adj1" fmla="val 85330"/>
              <a:gd name="adj2" fmla="val 3753"/>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(Pour un bon équilibre mental et spirituel, </a:t>
            </a:r>
            <a:b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Vol 1, p. 337.2.)</a:t>
            </a:r>
            <a:endParaRPr lang="fr-CH"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ngs"/>
            </a:endParaRPr>
          </a:p>
        </p:txBody>
      </p:sp>
      <p:pic>
        <p:nvPicPr>
          <p:cNvPr id="3" name="Picture 2" descr="Prière à mon ange gardien">
            <a:extLst>
              <a:ext uri="{FF2B5EF4-FFF2-40B4-BE49-F238E27FC236}">
                <a16:creationId xmlns:a16="http://schemas.microsoft.com/office/drawing/2014/main" id="{498CF2F1-29C6-5AA9-A362-1695C4352B8F}"/>
              </a:ext>
            </a:extLst>
          </p:cNvPr>
          <p:cNvPicPr>
            <a:picLocks noChangeAspect="1" noChangeArrowheads="1"/>
          </p:cNvPicPr>
          <p:nvPr/>
        </p:nvPicPr>
        <p:blipFill>
          <a:blip r:embed="rId4">
            <a:duotone>
              <a:prstClr val="black"/>
              <a:schemeClr val="accent5">
                <a:tint val="45000"/>
                <a:satMod val="400000"/>
              </a:schemeClr>
            </a:duotone>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65253" y="3531653"/>
            <a:ext cx="1691909" cy="20919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in zerbrechlich-schöner Engel als wunderschöne Wandverzierung.">
            <a:extLst>
              <a:ext uri="{FF2B5EF4-FFF2-40B4-BE49-F238E27FC236}">
                <a16:creationId xmlns:a16="http://schemas.microsoft.com/office/drawing/2014/main" id="{8CFE1560-2FF1-389F-E5E6-D402ACD872E1}"/>
              </a:ext>
            </a:extLst>
          </p:cNvPr>
          <p:cNvPicPr>
            <a:picLocks noChangeAspect="1" noChangeArrowheads="1"/>
          </p:cNvPicPr>
          <p:nvPr/>
        </p:nvPicPr>
        <p:blipFill>
          <a:blip r:embed="rId5" cstate="screen">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rot="659971" flipH="1">
            <a:off x="2625182" y="3940929"/>
            <a:ext cx="1173093" cy="1273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92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blue paint on a wall&#10;&#10;AI-generated content may be incorrect.">
            <a:extLst>
              <a:ext uri="{FF2B5EF4-FFF2-40B4-BE49-F238E27FC236}">
                <a16:creationId xmlns:a16="http://schemas.microsoft.com/office/drawing/2014/main" id="{3A6B72C5-14EE-33F2-15A8-73E31C11486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BAF33CC-D118-44B2-57DE-9A6E342767DB}"/>
              </a:ext>
            </a:extLst>
          </p:cNvPr>
          <p:cNvSpPr txBox="1"/>
          <p:nvPr/>
        </p:nvSpPr>
        <p:spPr>
          <a:xfrm>
            <a:off x="2282336" y="0"/>
            <a:ext cx="990966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D91934"/>
                  </a:outerShdw>
                </a:effectLst>
                <a:uLnTx/>
                <a:uFillTx/>
                <a:latin typeface="Aptos" panose="02110004020202020204"/>
                <a:ea typeface="+mn-ea"/>
                <a:cs typeface="+mn-cs"/>
              </a:rPr>
              <a:t>DÉTRUITS PAR LEUR PROPRE CHOIX</a:t>
            </a:r>
          </a:p>
        </p:txBody>
      </p:sp>
      <p:sp>
        <p:nvSpPr>
          <p:cNvPr id="5" name="CuadroTexto 4">
            <a:extLst>
              <a:ext uri="{FF2B5EF4-FFF2-40B4-BE49-F238E27FC236}">
                <a16:creationId xmlns:a16="http://schemas.microsoft.com/office/drawing/2014/main" id="{3A6E1E90-FACD-4D7C-2AC4-875A408269A8}"/>
              </a:ext>
            </a:extLst>
          </p:cNvPr>
          <p:cNvSpPr txBox="1"/>
          <p:nvPr/>
        </p:nvSpPr>
        <p:spPr>
          <a:xfrm>
            <a:off x="2204304" y="616636"/>
            <a:ext cx="9909663" cy="969496"/>
          </a:xfrm>
          <a:prstGeom prst="rect">
            <a:avLst/>
          </a:prstGeom>
          <a:solidFill>
            <a:schemeClr val="bg2">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1900" b="1" i="0" u="none" strike="noStrike" kern="1200" cap="none" spc="0" normalizeH="0" baseline="0" noProof="0" dirty="0">
                <a:ln>
                  <a:noFill/>
                </a:ln>
                <a:solidFill>
                  <a:srgbClr val="D91934">
                    <a:lumMod val="75000"/>
                  </a:srgbClr>
                </a:solidFill>
                <a:effectLst/>
                <a:uLnTx/>
                <a:uFillTx/>
                <a:latin typeface="Comic Sans MS" panose="030F0702030302020204" pitchFamily="66" charset="0"/>
                <a:ea typeface="+mn-ea"/>
                <a:cs typeface="+mn-cs"/>
              </a:rPr>
              <a:t>“Josué battit tout le pays, la montagne, le midi, la plaine et les coteaux, et il en battit tous les rois ; il ne laissa échapper personne, et il dévoua par interdit tout ce qui respirait, comme l'avait ordonné l'Éternel, le Dieu d'Israël.” </a:t>
            </a:r>
            <a:r>
              <a:rPr kumimoji="0" lang="fr-CH" b="1" i="0" u="none" strike="noStrike" kern="1200" cap="none" spc="0" normalizeH="0" baseline="0" noProof="0" dirty="0">
                <a:ln>
                  <a:noFill/>
                </a:ln>
                <a:solidFill>
                  <a:srgbClr val="D91934">
                    <a:lumMod val="75000"/>
                  </a:srgbClr>
                </a:solidFill>
                <a:effectLst/>
                <a:uLnTx/>
                <a:uFillTx/>
                <a:latin typeface="Comic Sans MS" panose="030F0702030302020204" pitchFamily="66" charset="0"/>
                <a:ea typeface="+mn-ea"/>
                <a:cs typeface="+mn-cs"/>
              </a:rPr>
              <a:t>(Josué 10:40)</a:t>
            </a:r>
          </a:p>
        </p:txBody>
      </p:sp>
      <p:sp>
        <p:nvSpPr>
          <p:cNvPr id="6" name="CuadroTexto 5">
            <a:extLst>
              <a:ext uri="{FF2B5EF4-FFF2-40B4-BE49-F238E27FC236}">
                <a16:creationId xmlns:a16="http://schemas.microsoft.com/office/drawing/2014/main" id="{495D6F0C-59B7-4BC2-F850-E1F8D2191D44}"/>
              </a:ext>
            </a:extLst>
          </p:cNvPr>
          <p:cNvSpPr txBox="1"/>
          <p:nvPr/>
        </p:nvSpPr>
        <p:spPr>
          <a:xfrm>
            <a:off x="145254" y="1694975"/>
            <a:ext cx="61768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Tout le territoire de Canaan fut déclaré anathème, c'est-à-dire voué à la destruction. Tout être vivant devait mourir (Deutéronome 20.16-18 ; Josué 10.40).</a:t>
            </a:r>
          </a:p>
        </p:txBody>
      </p:sp>
      <p:graphicFrame>
        <p:nvGraphicFramePr>
          <p:cNvPr id="15" name="Diagrama 14">
            <a:extLst>
              <a:ext uri="{FF2B5EF4-FFF2-40B4-BE49-F238E27FC236}">
                <a16:creationId xmlns:a16="http://schemas.microsoft.com/office/drawing/2014/main" id="{F75B1A08-66DB-0E4D-DBA7-79405482F5C8}"/>
              </a:ext>
            </a:extLst>
          </p:cNvPr>
          <p:cNvGraphicFramePr/>
          <p:nvPr>
            <p:extLst>
              <p:ext uri="{D42A27DB-BD31-4B8C-83A1-F6EECF244321}">
                <p14:modId xmlns:p14="http://schemas.microsoft.com/office/powerpoint/2010/main" val="1144768062"/>
              </p:ext>
            </p:extLst>
          </p:nvPr>
        </p:nvGraphicFramePr>
        <p:xfrm>
          <a:off x="6185175" y="1734303"/>
          <a:ext cx="3245567" cy="3287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0357B5CD-4097-D560-08CD-0953ECB4E433}"/>
              </a:ext>
            </a:extLst>
          </p:cNvPr>
          <p:cNvSpPr txBox="1"/>
          <p:nvPr/>
        </p:nvSpPr>
        <p:spPr>
          <a:xfrm>
            <a:off x="2653104" y="5101409"/>
            <a:ext cx="946086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Aux yeux de Dieu, Cananéens et Israélites étaient vus de la même manière : impartialement. La différence consista en ce que les uns décidèrent de s'obstiner dans leur rébellion contre Dieu, et les autres décidèrent de lui obéir.</a:t>
            </a:r>
          </a:p>
        </p:txBody>
      </p:sp>
      <p:pic>
        <p:nvPicPr>
          <p:cNvPr id="10" name="Imagen 9" descr="Imagen que contiene persona, edificio, exterior, hombre&#10;&#10;El contenido generado por IA puede ser incorrecto.">
            <a:extLst>
              <a:ext uri="{FF2B5EF4-FFF2-40B4-BE49-F238E27FC236}">
                <a16:creationId xmlns:a16="http://schemas.microsoft.com/office/drawing/2014/main" id="{B5618BD7-EDBD-18ED-D036-B898125BE0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27391" y="1570998"/>
            <a:ext cx="2619355" cy="3414070"/>
          </a:xfrm>
          <a:prstGeom prst="snip2DiagRect">
            <a:avLst/>
          </a:prstGeom>
          <a:solidFill>
            <a:srgbClr val="FFFFFF">
              <a:shade val="85000"/>
            </a:srgbClr>
          </a:solidFill>
          <a:ln w="381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Un niño acostado en un sillón&#10;&#10;El contenido generado por IA puede ser incorrecto.">
            <a:extLst>
              <a:ext uri="{FF2B5EF4-FFF2-40B4-BE49-F238E27FC236}">
                <a16:creationId xmlns:a16="http://schemas.microsoft.com/office/drawing/2014/main" id="{6A84B33F-6FAD-03A7-8DD0-901915095FD6}"/>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50432" y="3199656"/>
            <a:ext cx="3156394" cy="1831563"/>
          </a:xfrm>
          <a:prstGeom prst="snip2DiagRect">
            <a:avLst>
              <a:gd name="adj1" fmla="val 18795"/>
              <a:gd name="adj2" fmla="val 0"/>
            </a:avLst>
          </a:prstGeom>
          <a:solidFill>
            <a:srgbClr val="FFFFFF">
              <a:shade val="85000"/>
            </a:srgbClr>
          </a:solidFill>
          <a:ln w="381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Dibujo de una persona&#10;&#10;El contenido generado por IA puede ser incorrecto.">
            <a:extLst>
              <a:ext uri="{FF2B5EF4-FFF2-40B4-BE49-F238E27FC236}">
                <a16:creationId xmlns:a16="http://schemas.microsoft.com/office/drawing/2014/main" id="{E92C5D29-A065-CA1D-4E8C-79E758AD4FE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172" y="221901"/>
            <a:ext cx="2075116" cy="1254768"/>
          </a:xfrm>
          <a:prstGeom prst="rect">
            <a:avLst/>
          </a:prstGeom>
          <a:ln>
            <a:noFill/>
          </a:ln>
          <a:effectLst>
            <a:reflection blurRad="12700" stA="30000" endPos="11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17" name="Grupo 16">
            <a:extLst>
              <a:ext uri="{FF2B5EF4-FFF2-40B4-BE49-F238E27FC236}">
                <a16:creationId xmlns:a16="http://schemas.microsoft.com/office/drawing/2014/main" id="{3F9809C8-0E0D-AE6E-4E63-CB7EC8C3E3C4}"/>
              </a:ext>
            </a:extLst>
          </p:cNvPr>
          <p:cNvGrpSpPr/>
          <p:nvPr/>
        </p:nvGrpSpPr>
        <p:grpSpPr>
          <a:xfrm>
            <a:off x="302822" y="3134686"/>
            <a:ext cx="2120633" cy="3618123"/>
            <a:chOff x="262880" y="3113109"/>
            <a:chExt cx="2120633" cy="3618123"/>
          </a:xfrm>
        </p:grpSpPr>
        <p:pic>
          <p:nvPicPr>
            <p:cNvPr id="4" name="Imagen 3" descr="Imagen en blanco y negro de una oveja&#10;&#10;El contenido generado por IA puede ser incorrecto.">
              <a:extLst>
                <a:ext uri="{FF2B5EF4-FFF2-40B4-BE49-F238E27FC236}">
                  <a16:creationId xmlns:a16="http://schemas.microsoft.com/office/drawing/2014/main" id="{DE42EEE1-111B-BC2E-26F9-61B9A060D0F4}"/>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265518" y="3113109"/>
              <a:ext cx="2117995" cy="1767741"/>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p:spPr>
        </p:pic>
        <p:pic>
          <p:nvPicPr>
            <p:cNvPr id="16" name="Imagen 15" descr="Imagen en blanco y negro de una oveja&#10;&#10;El contenido generado por IA puede ser incorrecto.">
              <a:extLst>
                <a:ext uri="{FF2B5EF4-FFF2-40B4-BE49-F238E27FC236}">
                  <a16:creationId xmlns:a16="http://schemas.microsoft.com/office/drawing/2014/main" id="{AA09BBF5-8744-AF83-14D2-3D53B11729C5}"/>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262880" y="4963491"/>
              <a:ext cx="2120633" cy="176774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grpSp>
      <p:sp>
        <p:nvSpPr>
          <p:cNvPr id="7" name="CuadroTexto 6">
            <a:extLst>
              <a:ext uri="{FF2B5EF4-FFF2-40B4-BE49-F238E27FC236}">
                <a16:creationId xmlns:a16="http://schemas.microsoft.com/office/drawing/2014/main" id="{26A00ED2-B2A2-CEB1-35EF-7D12C9DA8F0C}"/>
              </a:ext>
            </a:extLst>
          </p:cNvPr>
          <p:cNvSpPr txBox="1"/>
          <p:nvPr/>
        </p:nvSpPr>
        <p:spPr>
          <a:xfrm>
            <a:off x="145253" y="2723851"/>
            <a:ext cx="617688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Cependant, il y avait des exceptions :</a:t>
            </a:r>
          </a:p>
        </p:txBody>
      </p:sp>
      <p:sp>
        <p:nvSpPr>
          <p:cNvPr id="11" name="CuadroTexto 10">
            <a:extLst>
              <a:ext uri="{FF2B5EF4-FFF2-40B4-BE49-F238E27FC236}">
                <a16:creationId xmlns:a16="http://schemas.microsoft.com/office/drawing/2014/main" id="{589A78BE-DF31-1F93-AB79-9041F5BBD3BF}"/>
              </a:ext>
            </a:extLst>
          </p:cNvPr>
          <p:cNvSpPr txBox="1"/>
          <p:nvPr/>
        </p:nvSpPr>
        <p:spPr>
          <a:xfrm>
            <a:off x="3317630" y="6117072"/>
            <a:ext cx="7335527" cy="707886"/>
          </a:xfrm>
          <a:prstGeom prst="rect">
            <a:avLst/>
          </a:prstGeom>
          <a:solidFill>
            <a:schemeClr val="bg2">
              <a:lumMod val="60000"/>
              <a:lumOff val="40000"/>
            </a:schemeClr>
          </a:solid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uLnTx/>
                <a:uFillTx/>
                <a:latin typeface="Aptos" panose="02110004020202020204"/>
                <a:ea typeface="+mn-ea"/>
                <a:cs typeface="+mn-cs"/>
              </a:rPr>
              <a:t>Maintenant, la décision reste la nôtre. Quand Jésus reviendra, </a:t>
            </a:r>
            <a:br>
              <a:rPr kumimoji="0" lang="fr-CH" sz="2000" b="1" i="0" u="none" strike="noStrike" kern="120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uLnTx/>
                <a:uFillTx/>
                <a:latin typeface="Aptos" panose="02110004020202020204"/>
                <a:ea typeface="+mn-ea"/>
                <a:cs typeface="+mn-cs"/>
              </a:rPr>
            </a:br>
            <a:r>
              <a:rPr kumimoji="0" lang="fr-CH" sz="2000" b="1" i="0" u="none" strike="noStrike" kern="1200" normalizeH="0" baseline="0" noProof="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uLnTx/>
                <a:uFillTx/>
                <a:latin typeface="Aptos" panose="02110004020202020204"/>
                <a:ea typeface="+mn-ea"/>
                <a:cs typeface="+mn-cs"/>
              </a:rPr>
              <a:t>nous serons sauvés ou détruits par notre propre choix.</a:t>
            </a:r>
          </a:p>
        </p:txBody>
      </p:sp>
    </p:spTree>
    <p:extLst>
      <p:ext uri="{BB962C8B-B14F-4D97-AF65-F5344CB8AC3E}">
        <p14:creationId xmlns:p14="http://schemas.microsoft.com/office/powerpoint/2010/main" val="326841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900" decel="100000" fill="hold"/>
                                        <p:tgtEl>
                                          <p:spTgt spid="1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15">
                                            <p:graphicEl>
                                              <a:dgm id="{E3888C61-A3FC-47D8-9C8A-06939183A8E0}"/>
                                            </p:graphicEl>
                                          </p:spTgt>
                                        </p:tgtEl>
                                        <p:attrNameLst>
                                          <p:attrName>style.visibility</p:attrName>
                                        </p:attrNameLst>
                                      </p:cBhvr>
                                      <p:to>
                                        <p:strVal val="visible"/>
                                      </p:to>
                                    </p:set>
                                    <p:animEffect transition="in" filter="randombar(horizontal)">
                                      <p:cBhvr>
                                        <p:cTn id="49" dur="500"/>
                                        <p:tgtEl>
                                          <p:spTgt spid="15">
                                            <p:graphicEl>
                                              <a:dgm id="{E3888C61-A3FC-47D8-9C8A-06939183A8E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par>
                          <p:cTn id="58" fill="hold">
                            <p:stCondLst>
                              <p:cond delay="1000"/>
                            </p:stCondLst>
                            <p:childTnLst>
                              <p:par>
                                <p:cTn id="59" presetID="14" presetClass="entr" presetSubtype="10" fill="hold" grpId="0" nodeType="afterEffect">
                                  <p:stCondLst>
                                    <p:cond delay="0"/>
                                  </p:stCondLst>
                                  <p:childTnLst>
                                    <p:set>
                                      <p:cBhvr>
                                        <p:cTn id="60" dur="1" fill="hold">
                                          <p:stCondLst>
                                            <p:cond delay="0"/>
                                          </p:stCondLst>
                                        </p:cTn>
                                        <p:tgtEl>
                                          <p:spTgt spid="15">
                                            <p:graphicEl>
                                              <a:dgm id="{3128F560-8630-45CC-81ED-844341F038CC}"/>
                                            </p:graphicEl>
                                          </p:spTgt>
                                        </p:tgtEl>
                                        <p:attrNameLst>
                                          <p:attrName>style.visibility</p:attrName>
                                        </p:attrNameLst>
                                      </p:cBhvr>
                                      <p:to>
                                        <p:strVal val="visible"/>
                                      </p:to>
                                    </p:set>
                                    <p:animEffect transition="in" filter="randombar(horizontal)">
                                      <p:cBhvr>
                                        <p:cTn id="61" dur="500"/>
                                        <p:tgtEl>
                                          <p:spTgt spid="15">
                                            <p:graphicEl>
                                              <a:dgm id="{3128F560-8630-45CC-81ED-844341F038CC}"/>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style.rotation</p:attrName>
                                        </p:attrNameLst>
                                      </p:cBhvr>
                                      <p:tavLst>
                                        <p:tav tm="0">
                                          <p:val>
                                            <p:fltVal val="90"/>
                                          </p:val>
                                        </p:tav>
                                        <p:tav tm="100000">
                                          <p:val>
                                            <p:fltVal val="0"/>
                                          </p:val>
                                        </p:tav>
                                      </p:tavLst>
                                    </p:anim>
                                    <p:animEffect transition="in" filter="fade">
                                      <p:cBhvr>
                                        <p:cTn id="74" dur="1000"/>
                                        <p:tgtEl>
                                          <p:spTgt spid="17"/>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lef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5" grpId="0" uiExpand="1">
        <p:bldSub>
          <a:bldDgm bld="one"/>
        </p:bldSub>
      </p:bldGraphic>
      <p:bldP spid="8" grpId="0"/>
      <p:bldP spid="7"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777CC4-B9CF-942E-40D8-A4B0F3C52A81}"/>
              </a:ext>
            </a:extLst>
          </p:cNvPr>
          <p:cNvSpPr txBox="1"/>
          <p:nvPr/>
        </p:nvSpPr>
        <p:spPr>
          <a:xfrm>
            <a:off x="4515555" y="2090172"/>
            <a:ext cx="7111999" cy="2554545"/>
          </a:xfrm>
          <a:prstGeom prst="rect">
            <a:avLst/>
          </a:prstGeom>
          <a:solidFill>
            <a:schemeClr val="bg2">
              <a:lumMod val="60000"/>
              <a:lumOff val="40000"/>
            </a:schemeClr>
          </a:solidFill>
        </p:spPr>
        <p:txBody>
          <a:bodyPr wrap="square" rtlCol="0">
            <a:spAutoFit/>
          </a:bodyPr>
          <a:lstStyle/>
          <a:p>
            <a:pPr algn="just"/>
            <a:r>
              <a:rPr lang="fr-FR" sz="2000" b="1" dirty="0">
                <a:solidFill>
                  <a:schemeClr val="tx2"/>
                </a:solidFill>
              </a:rPr>
              <a:t>Comment le Seigneur endurcit-il le cœur des hommes ? </a:t>
            </a:r>
            <a:br>
              <a:rPr lang="fr-FR" sz="2000" dirty="0"/>
            </a:br>
            <a:r>
              <a:rPr lang="fr-FR" sz="2000" dirty="0">
                <a:solidFill>
                  <a:srgbClr val="0004FE"/>
                </a:solidFill>
                <a:effectLst>
                  <a:outerShdw blurRad="38100" dist="38100" dir="2700000" algn="tl">
                    <a:srgbClr val="000000">
                      <a:alpha val="43137"/>
                    </a:srgbClr>
                  </a:outerShdw>
                </a:effectLst>
              </a:rPr>
              <a:t>De la même manière </a:t>
            </a:r>
            <a:r>
              <a:rPr lang="fr-FR" sz="2000" b="1" dirty="0">
                <a:solidFill>
                  <a:schemeClr val="tx2"/>
                </a:solidFill>
                <a:highlight>
                  <a:srgbClr val="F4D5DA"/>
                </a:highlight>
              </a:rPr>
              <a:t>que le cœur de </a:t>
            </a:r>
            <a:r>
              <a:rPr lang="fr-FR" sz="2000" b="1" dirty="0">
                <a:solidFill>
                  <a:srgbClr val="0004FE"/>
                </a:solidFill>
                <a:highlight>
                  <a:srgbClr val="F4D5DA"/>
                </a:highlight>
              </a:rPr>
              <a:t>Pharaon</a:t>
            </a:r>
            <a:r>
              <a:rPr lang="fr-FR" sz="2000" b="1" dirty="0">
                <a:solidFill>
                  <a:schemeClr val="tx2"/>
                </a:solidFill>
                <a:highlight>
                  <a:srgbClr val="F4D5DA"/>
                </a:highlight>
              </a:rPr>
              <a:t> a été endurci</a:t>
            </a:r>
            <a:r>
              <a:rPr lang="fr-FR" sz="2000" dirty="0">
                <a:highlight>
                  <a:srgbClr val="F4D5DA"/>
                </a:highlight>
              </a:rPr>
              <a:t>. </a:t>
            </a:r>
            <a:r>
              <a:rPr lang="fr-FR" sz="2000" dirty="0">
                <a:solidFill>
                  <a:srgbClr val="0004FE"/>
                </a:solidFill>
                <a:effectLst>
                  <a:outerShdw blurRad="38100" dist="38100" dir="2700000" algn="tl">
                    <a:srgbClr val="000000">
                      <a:alpha val="43137"/>
                    </a:srgbClr>
                  </a:outerShdw>
                </a:effectLst>
              </a:rPr>
              <a:t>Dieu envoya à ce roi un message d'avertissement et de miséricorde, mais il refusa de reconnaître le Dieu des cieux et ne voulut pas prêter obéissance à Ses commandements. </a:t>
            </a:r>
          </a:p>
          <a:p>
            <a:pPr algn="just"/>
            <a:r>
              <a:rPr lang="fr-FR" sz="2000" dirty="0">
                <a:solidFill>
                  <a:srgbClr val="0004FE"/>
                </a:solidFill>
                <a:effectLst>
                  <a:outerShdw blurRad="38100" dist="38100" dir="2700000" algn="tl">
                    <a:srgbClr val="000000">
                      <a:alpha val="43137"/>
                    </a:srgbClr>
                  </a:outerShdw>
                </a:effectLst>
              </a:rPr>
              <a:t>Il demanda : </a:t>
            </a:r>
            <a:r>
              <a:rPr lang="fr-FR" sz="2000" dirty="0">
                <a:solidFill>
                  <a:srgbClr val="FF0000"/>
                </a:solidFill>
                <a:effectLst>
                  <a:outerShdw blurRad="38100" dist="38100" dir="2700000" algn="tl">
                    <a:srgbClr val="000000">
                      <a:alpha val="43137"/>
                    </a:srgbClr>
                  </a:outerShdw>
                </a:effectLst>
                <a:highlight>
                  <a:srgbClr val="00FFFF"/>
                </a:highlight>
              </a:rPr>
              <a:t>« Qui est le Seigneur (YHWH), pour que je l'écoute ? »</a:t>
            </a:r>
            <a:r>
              <a:rPr lang="fr-FR" sz="2000" dirty="0">
                <a:solidFill>
                  <a:srgbClr val="FF0000"/>
                </a:solidFill>
                <a:effectLst>
                  <a:outerShdw blurRad="38100" dist="38100" dir="2700000" algn="tl">
                    <a:srgbClr val="000000">
                      <a:alpha val="43137"/>
                    </a:srgbClr>
                  </a:outerShdw>
                </a:effectLst>
              </a:rPr>
              <a:t> (Exode 5.2) </a:t>
            </a:r>
            <a:r>
              <a:rPr lang="fr-FR" sz="2000" dirty="0">
                <a:solidFill>
                  <a:srgbClr val="9933FF"/>
                </a:solidFill>
                <a:effectLst>
                  <a:outerShdw blurRad="38100" dist="38100" dir="2700000" algn="tl">
                    <a:srgbClr val="000000">
                      <a:alpha val="43137"/>
                    </a:srgbClr>
                  </a:outerShdw>
                </a:effectLst>
              </a:rPr>
              <a:t>Le Seigneur lui donna la preuve de Sa puissance en réalisant des signes et des miracles devant lui.</a:t>
            </a:r>
            <a:endParaRPr lang="fr-CH" sz="20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174957BB-1680-0004-BDB9-DF4E73866336}"/>
              </a:ext>
            </a:extLst>
          </p:cNvPr>
          <p:cNvSpPr txBox="1"/>
          <p:nvPr/>
        </p:nvSpPr>
        <p:spPr>
          <a:xfrm>
            <a:off x="1873956" y="151727"/>
            <a:ext cx="9753598" cy="1646605"/>
          </a:xfrm>
          <a:prstGeom prst="rect">
            <a:avLst/>
          </a:prstGeom>
          <a:solidFill>
            <a:schemeClr val="bg2">
              <a:lumMod val="60000"/>
              <a:lumOff val="40000"/>
            </a:schemeClr>
          </a:solidFill>
        </p:spPr>
        <p:txBody>
          <a:bodyPr wrap="square" rtlCol="0">
            <a:spAutoFit/>
          </a:bodyPr>
          <a:lstStyle/>
          <a:p>
            <a:pPr algn="just"/>
            <a:r>
              <a:rPr lang="fr-FR" sz="2100" b="1" dirty="0">
                <a:solidFill>
                  <a:schemeClr val="tx2"/>
                </a:solidFill>
              </a:rPr>
              <a:t>La ville de Jéricho </a:t>
            </a:r>
            <a:r>
              <a:rPr lang="fr-FR" sz="2000" dirty="0">
                <a:effectLst>
                  <a:outerShdw blurRad="38100" dist="38100" dir="2700000" algn="tl">
                    <a:srgbClr val="000000">
                      <a:alpha val="43137"/>
                    </a:srgbClr>
                  </a:outerShdw>
                </a:effectLst>
                <a:highlight>
                  <a:srgbClr val="00FFFF"/>
                </a:highlight>
              </a:rPr>
              <a:t>était vouée à l'idolâtrie la plus extravagante. Les habitants étaient très riches, mais ils considéraient toutes les richesses que Dieu leur avait données comme des dons de leurs dieux.</a:t>
            </a:r>
            <a:r>
              <a:rPr lang="fr-FR" sz="2000" dirty="0">
                <a:effectLst>
                  <a:outerShdw blurRad="38100" dist="38100" dir="2700000" algn="tl">
                    <a:srgbClr val="000000">
                      <a:alpha val="43137"/>
                    </a:srgbClr>
                  </a:outerShdw>
                </a:effectLst>
              </a:rPr>
              <a:t> </a:t>
            </a:r>
            <a:r>
              <a:rPr lang="fr-FR" sz="2000" dirty="0">
                <a:solidFill>
                  <a:schemeClr val="accent5">
                    <a:lumMod val="50000"/>
                  </a:schemeClr>
                </a:solidFill>
                <a:effectLst>
                  <a:outerShdw blurRad="38100" dist="38100" dir="2700000" algn="tl">
                    <a:srgbClr val="000000">
                      <a:alpha val="43137"/>
                    </a:srgbClr>
                  </a:outerShdw>
                </a:effectLst>
              </a:rPr>
              <a:t>Ils avaient de l'or et de l'argent en abondance</a:t>
            </a:r>
            <a:r>
              <a:rPr lang="fr-FR" sz="2000" dirty="0">
                <a:effectLst>
                  <a:outerShdw blurRad="38100" dist="38100" dir="2700000" algn="tl">
                    <a:srgbClr val="000000">
                      <a:alpha val="43137"/>
                    </a:srgbClr>
                  </a:outerShdw>
                </a:effectLst>
              </a:rPr>
              <a:t>, </a:t>
            </a:r>
            <a:r>
              <a:rPr lang="fr-FR" sz="2000" dirty="0">
                <a:solidFill>
                  <a:srgbClr val="0004FE"/>
                </a:solidFill>
                <a:effectLst>
                  <a:outerShdw blurRad="38100" dist="38100" dir="2700000" algn="tl">
                    <a:srgbClr val="000000">
                      <a:alpha val="43137"/>
                    </a:srgbClr>
                  </a:outerShdw>
                </a:effectLst>
              </a:rPr>
              <a:t>mais, comme le peuple avant le déluge, ils étaient corrompus et blasphémateurs. </a:t>
            </a:r>
            <a:br>
              <a:rPr lang="fr-FR" sz="2000" dirty="0">
                <a:solidFill>
                  <a:srgbClr val="0004FE"/>
                </a:solidFill>
              </a:rPr>
            </a:br>
            <a:r>
              <a:rPr lang="fr-FR" sz="2000" dirty="0">
                <a:solidFill>
                  <a:schemeClr val="tx2"/>
                </a:solidFill>
                <a:effectLst>
                  <a:outerShdw blurRad="38100" dist="38100" dir="2700000" algn="tl">
                    <a:srgbClr val="000000">
                      <a:alpha val="43137"/>
                    </a:srgbClr>
                  </a:outerShdw>
                </a:effectLst>
              </a:rPr>
              <a:t>Ils insultaient et provoquaient le Dieu des cieux par leurs mauvaises actions.</a:t>
            </a:r>
            <a:endParaRPr lang="fr-CH" sz="2000"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220DB4B6-847A-7865-B824-DF6B4C64A697}"/>
              </a:ext>
            </a:extLst>
          </p:cNvPr>
          <p:cNvSpPr txBox="1"/>
          <p:nvPr/>
        </p:nvSpPr>
        <p:spPr>
          <a:xfrm>
            <a:off x="936978" y="4998113"/>
            <a:ext cx="10690576" cy="1661993"/>
          </a:xfrm>
          <a:prstGeom prst="rect">
            <a:avLst/>
          </a:prstGeom>
          <a:noFill/>
        </p:spPr>
        <p:txBody>
          <a:bodyPr wrap="square" rtlCol="0">
            <a:spAutoFit/>
          </a:bodyPr>
          <a:lstStyle/>
          <a:p>
            <a:pPr algn="just"/>
            <a:r>
              <a:rPr lang="fr-FR" sz="2200" b="1" dirty="0">
                <a:solidFill>
                  <a:srgbClr val="9933FF"/>
                </a:solidFill>
                <a:effectLst>
                  <a:outerShdw blurRad="38100" dist="38100" dir="2700000" algn="tl">
                    <a:srgbClr val="000000">
                      <a:alpha val="43137"/>
                    </a:srgbClr>
                  </a:outerShdw>
                </a:effectLst>
              </a:rPr>
              <a:t>Le grand JE SUIS</a:t>
            </a:r>
            <a:r>
              <a:rPr lang="fr-FR" sz="2000" b="1" dirty="0">
                <a:solidFill>
                  <a:srgbClr val="9933FF"/>
                </a:solidFill>
                <a:effectLst>
                  <a:outerShdw blurRad="38100" dist="38100" dir="2700000" algn="tl">
                    <a:srgbClr val="000000">
                      <a:alpha val="43137"/>
                    </a:srgbClr>
                  </a:outerShdw>
                </a:effectLst>
              </a:rPr>
              <a:t> </a:t>
            </a:r>
            <a:r>
              <a:rPr lang="fr-FR" sz="2000" dirty="0">
                <a:solidFill>
                  <a:srgbClr val="0004FE"/>
                </a:solidFill>
                <a:effectLst>
                  <a:outerShdw blurRad="38100" dist="38100" dir="2700000" algn="tl">
                    <a:srgbClr val="000000">
                      <a:alpha val="43137"/>
                    </a:srgbClr>
                  </a:outerShdw>
                </a:effectLst>
              </a:rPr>
              <a:t>a fait connaître à Pharaon ses œuvres puissantes, lui montrant qu'il était le maître des cieux et de la terre, mais le roi a choisi de défier le Dieu des cieux. </a:t>
            </a:r>
            <a:r>
              <a:rPr lang="fr-FR" sz="2000" dirty="0">
                <a:effectLst>
                  <a:outerShdw blurRad="38100" dist="38100" dir="2700000" algn="tl">
                    <a:srgbClr val="000000">
                      <a:alpha val="43137"/>
                    </a:srgbClr>
                  </a:outerShdw>
                </a:effectLst>
                <a:highlight>
                  <a:srgbClr val="00FFFF"/>
                </a:highlight>
              </a:rPr>
              <a:t>Il n'a pas voulu briser son cœur orgueilleux et têtu, afin de recevoir la lumière, même devant le Roi des rois, ,  car il était déterminé à suivre sa propre voie et à mener à bien sa rébellion.</a:t>
            </a:r>
            <a:r>
              <a:rPr lang="fr-FR" sz="2000" dirty="0">
                <a:effectLst>
                  <a:outerShdw blurRad="38100" dist="38100" dir="2700000" algn="tl">
                    <a:srgbClr val="000000">
                      <a:alpha val="43137"/>
                    </a:srgbClr>
                  </a:outerShdw>
                </a:effectLst>
              </a:rPr>
              <a:t> </a:t>
            </a:r>
            <a:r>
              <a:rPr lang="fr-FR" sz="2000" dirty="0">
                <a:solidFill>
                  <a:schemeClr val="tx2"/>
                </a:solidFill>
                <a:effectLst>
                  <a:outerShdw blurRad="38100" dist="38100" dir="2700000" algn="tl">
                    <a:srgbClr val="000000">
                      <a:alpha val="43137"/>
                    </a:srgbClr>
                  </a:outerShdw>
                </a:effectLst>
              </a:rPr>
              <a:t>Il choisit de faire sa propre volonté et d'ignorer l'ordre de Dieu.</a:t>
            </a:r>
            <a:endParaRPr lang="fr-CH" sz="2000" dirty="0">
              <a:solidFill>
                <a:schemeClr val="tx2"/>
              </a:solidFill>
              <a:effectLst>
                <a:outerShdw blurRad="38100" dist="38100" dir="2700000" algn="tl">
                  <a:srgbClr val="000000">
                    <a:alpha val="43137"/>
                  </a:srgbClr>
                </a:outerShdw>
              </a:effectLst>
            </a:endParaRPr>
          </a:p>
        </p:txBody>
      </p:sp>
      <p:sp>
        <p:nvSpPr>
          <p:cNvPr id="5" name="ZoneTexte 4">
            <a:extLst>
              <a:ext uri="{FF2B5EF4-FFF2-40B4-BE49-F238E27FC236}">
                <a16:creationId xmlns:a16="http://schemas.microsoft.com/office/drawing/2014/main" id="{E01ED52E-5C8C-1EC8-7D6D-E90676648DC7}"/>
              </a:ext>
            </a:extLst>
          </p:cNvPr>
          <p:cNvSpPr txBox="1"/>
          <p:nvPr/>
        </p:nvSpPr>
        <p:spPr>
          <a:xfrm>
            <a:off x="8071554" y="6444663"/>
            <a:ext cx="2709334" cy="369332"/>
          </a:xfrm>
          <a:prstGeom prst="rect">
            <a:avLst/>
          </a:prstGeom>
          <a:noFill/>
        </p:spPr>
        <p:txBody>
          <a:bodyPr wrap="square" rtlCol="0">
            <a:spAutoFit/>
          </a:bodyPr>
          <a:lstStyle/>
          <a:p>
            <a:pPr algn="ctr"/>
            <a:r>
              <a:rPr lang="fr-FR" i="1" dirty="0">
                <a:solidFill>
                  <a:srgbClr val="0004FE"/>
                </a:solidFill>
                <a:highlight>
                  <a:srgbClr val="F4D5DA"/>
                </a:highlight>
              </a:rPr>
              <a:t>(Conflit et courage,</a:t>
            </a:r>
            <a:r>
              <a:rPr lang="fr-FR" dirty="0">
                <a:solidFill>
                  <a:srgbClr val="0004FE"/>
                </a:solidFill>
                <a:highlight>
                  <a:srgbClr val="F4D5DA"/>
                </a:highlight>
              </a:rPr>
              <a:t> p. 89)</a:t>
            </a:r>
            <a:endParaRPr lang="fr-CH" dirty="0">
              <a:solidFill>
                <a:srgbClr val="0004FE"/>
              </a:solidFill>
              <a:highlight>
                <a:srgbClr val="F4D5DA"/>
              </a:highlight>
            </a:endParaRPr>
          </a:p>
        </p:txBody>
      </p:sp>
      <p:pic>
        <p:nvPicPr>
          <p:cNvPr id="1026" name="Picture 2" descr="Jesus satan : résultats (2,5 mille) d'images libres de droits, de photos de  stock et d'illustrations | Shutterstock">
            <a:extLst>
              <a:ext uri="{FF2B5EF4-FFF2-40B4-BE49-F238E27FC236}">
                <a16:creationId xmlns:a16="http://schemas.microsoft.com/office/drawing/2014/main" id="{A6C54F38-0579-BAB2-903C-477521BDE7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1271" y="1745460"/>
            <a:ext cx="4364284" cy="290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8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ue and white background&#10;&#10;AI-generated content may be incorrect.">
            <a:extLst>
              <a:ext uri="{FF2B5EF4-FFF2-40B4-BE49-F238E27FC236}">
                <a16:creationId xmlns:a16="http://schemas.microsoft.com/office/drawing/2014/main" id="{7195885C-1ADA-F687-BCDD-449D5490023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6AB29E1-B28E-86C1-F519-85ABA0C3568D}"/>
              </a:ext>
            </a:extLst>
          </p:cNvPr>
          <p:cNvSpPr txBox="1"/>
          <p:nvPr/>
        </p:nvSpPr>
        <p:spPr>
          <a:xfrm>
            <a:off x="4376058" y="0"/>
            <a:ext cx="781594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300" normalizeH="0" baseline="0" noProof="0" dirty="0">
                <a:ln w="10160">
                  <a:solidFill>
                    <a:srgbClr val="D91934"/>
                  </a:solidFill>
                  <a:prstDash val="solid"/>
                </a:ln>
                <a:solidFill>
                  <a:srgbClr val="D91934">
                    <a:lumMod val="40000"/>
                    <a:lumOff val="60000"/>
                  </a:srgbClr>
                </a:solidFill>
                <a:effectLst>
                  <a:outerShdw blurRad="38100" dist="22860" dir="5400000" algn="tl" rotWithShape="0">
                    <a:srgbClr val="D91934">
                      <a:lumMod val="50000"/>
                    </a:srgbClr>
                  </a:outerShdw>
                </a:effectLst>
                <a:uLnTx/>
                <a:uFillTx/>
                <a:latin typeface="Aptos" panose="02110004020202020204"/>
                <a:ea typeface="+mn-ea"/>
                <a:cs typeface="+mn-cs"/>
              </a:rPr>
              <a:t>RECHERCHER LA PAIX</a:t>
            </a:r>
          </a:p>
        </p:txBody>
      </p:sp>
      <p:sp>
        <p:nvSpPr>
          <p:cNvPr id="5" name="CuadroTexto 4">
            <a:extLst>
              <a:ext uri="{FF2B5EF4-FFF2-40B4-BE49-F238E27FC236}">
                <a16:creationId xmlns:a16="http://schemas.microsoft.com/office/drawing/2014/main" id="{093E445B-2D02-F6A5-9379-33EA7E6CF684}"/>
              </a:ext>
            </a:extLst>
          </p:cNvPr>
          <p:cNvSpPr txBox="1"/>
          <p:nvPr/>
        </p:nvSpPr>
        <p:spPr>
          <a:xfrm>
            <a:off x="4445639" y="648648"/>
            <a:ext cx="774636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srgbClr val="48CEE0">
                    <a:lumMod val="40000"/>
                    <a:lumOff val="60000"/>
                  </a:srgbClr>
                </a:solidFill>
                <a:effectLst>
                  <a:glow rad="76200">
                    <a:srgbClr val="1F6AB3"/>
                  </a:glow>
                  <a:outerShdw blurRad="38100" dist="38100" dir="2700000" algn="tl">
                    <a:srgbClr val="000000">
                      <a:alpha val="43137"/>
                    </a:srgbClr>
                  </a:outerShdw>
                </a:effectLst>
                <a:uLnTx/>
                <a:uFillTx/>
                <a:latin typeface="Comic Sans MS" panose="030F0702030302020204" pitchFamily="66" charset="0"/>
                <a:ea typeface="+mn-ea"/>
                <a:cs typeface="+mn-cs"/>
              </a:rPr>
              <a:t>“Je ferai de la paix ton gouvernement, </a:t>
            </a:r>
            <a:br>
              <a:rPr kumimoji="0" lang="fr-CH" sz="2000" b="1" i="0" u="none" strike="noStrike" kern="1200" cap="none" spc="0" normalizeH="0" baseline="0" noProof="0" dirty="0">
                <a:ln>
                  <a:noFill/>
                </a:ln>
                <a:solidFill>
                  <a:srgbClr val="48CEE0">
                    <a:lumMod val="40000"/>
                    <a:lumOff val="60000"/>
                  </a:srgbClr>
                </a:solidFill>
                <a:effectLst>
                  <a:glow rad="76200">
                    <a:srgbClr val="1F6AB3"/>
                  </a:glow>
                  <a:outerShdw blurRad="38100" dist="38100" dir="2700000" algn="tl">
                    <a:srgbClr val="000000">
                      <a:alpha val="43137"/>
                    </a:srgbClr>
                  </a:outerShdw>
                </a:effectLst>
                <a:uLnTx/>
                <a:uFillTx/>
                <a:latin typeface="Comic Sans MS" panose="030F0702030302020204" pitchFamily="66" charset="0"/>
                <a:ea typeface="+mn-ea"/>
                <a:cs typeface="+mn-cs"/>
              </a:rPr>
            </a:br>
            <a:r>
              <a:rPr kumimoji="0" lang="fr-CH" sz="2000" b="1" i="0" u="none" strike="noStrike" kern="1200" cap="none" spc="0" normalizeH="0" baseline="0" noProof="0" dirty="0">
                <a:ln>
                  <a:noFill/>
                </a:ln>
                <a:solidFill>
                  <a:srgbClr val="48CEE0">
                    <a:lumMod val="40000"/>
                    <a:lumOff val="60000"/>
                  </a:srgbClr>
                </a:solidFill>
                <a:effectLst>
                  <a:glow rad="76200">
                    <a:srgbClr val="1F6AB3"/>
                  </a:glow>
                  <a:outerShdw blurRad="38100" dist="38100" dir="2700000" algn="tl">
                    <a:srgbClr val="000000">
                      <a:alpha val="43137"/>
                    </a:srgbClr>
                  </a:outerShdw>
                </a:effectLst>
                <a:uLnTx/>
                <a:uFillTx/>
                <a:latin typeface="Comic Sans MS" panose="030F0702030302020204" pitchFamily="66" charset="0"/>
                <a:ea typeface="+mn-ea"/>
                <a:cs typeface="+mn-cs"/>
              </a:rPr>
              <a:t>Et de la justice tes magistrats.” (Ésaïe 60.17b)</a:t>
            </a:r>
          </a:p>
        </p:txBody>
      </p:sp>
      <p:sp>
        <p:nvSpPr>
          <p:cNvPr id="6" name="CuadroTexto 5">
            <a:extLst>
              <a:ext uri="{FF2B5EF4-FFF2-40B4-BE49-F238E27FC236}">
                <a16:creationId xmlns:a16="http://schemas.microsoft.com/office/drawing/2014/main" id="{7F24439E-B76F-5474-FC46-8C9182995B80}"/>
              </a:ext>
            </a:extLst>
          </p:cNvPr>
          <p:cNvSpPr txBox="1"/>
          <p:nvPr/>
        </p:nvSpPr>
        <p:spPr>
          <a:xfrm>
            <a:off x="4376058" y="1325779"/>
            <a:ext cx="7847992" cy="707886"/>
          </a:xfrm>
          <a:prstGeom prst="rect">
            <a:avLst/>
          </a:prstGeom>
          <a:solidFill>
            <a:schemeClr val="bg2">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chemeClr val="tx2"/>
                </a:solidFill>
                <a:effectLst/>
                <a:uLnTx/>
                <a:uFillTx/>
                <a:latin typeface="Aptos" panose="02110004020202020204"/>
                <a:ea typeface="+mn-ea"/>
                <a:cs typeface="+mn-cs"/>
              </a:rPr>
              <a:t>Jésus est appelé le « Prince de la paix » </a:t>
            </a:r>
            <a: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t>(Ésaïe 9.5). </a:t>
            </a:r>
            <a:r>
              <a:rPr kumimoji="0" lang="fr-CH" sz="2000" b="1" i="0" u="none" strike="noStrike" kern="1200" cap="none" spc="0" normalizeH="0" baseline="0" noProof="0" dirty="0">
                <a:ln>
                  <a:noFill/>
                </a:ln>
                <a:solidFill>
                  <a:schemeClr val="tx2"/>
                </a:solidFill>
                <a:effectLst/>
                <a:uLnTx/>
                <a:uFillTx/>
                <a:latin typeface="Aptos" panose="02110004020202020204"/>
                <a:ea typeface="+mn-ea"/>
                <a:cs typeface="+mn-cs"/>
              </a:rPr>
              <a:t>Il est venu apporter la paix, et il régnera dans la paix </a:t>
            </a:r>
            <a: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t>(Jean 14.27 ; Ésaïe 60.17).</a:t>
            </a:r>
          </a:p>
        </p:txBody>
      </p:sp>
      <p:pic>
        <p:nvPicPr>
          <p:cNvPr id="8" name="Imagen 7" descr="Foto montaje de un caballo&#10;&#10;El contenido generado por IA puede ser incorrecto.">
            <a:extLst>
              <a:ext uri="{FF2B5EF4-FFF2-40B4-BE49-F238E27FC236}">
                <a16:creationId xmlns:a16="http://schemas.microsoft.com/office/drawing/2014/main" id="{FB9B4CAF-0628-BF1D-33F5-B7E430D05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4589" y="3153205"/>
            <a:ext cx="2940919" cy="1654267"/>
          </a:xfrm>
          <a:prstGeom prst="snip2DiagRect">
            <a:avLst>
              <a:gd name="adj1" fmla="val 16873"/>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en frente de edificio&#10;&#10;El contenido generado por IA puede ser incorrecto.">
            <a:extLst>
              <a:ext uri="{FF2B5EF4-FFF2-40B4-BE49-F238E27FC236}">
                <a16:creationId xmlns:a16="http://schemas.microsoft.com/office/drawing/2014/main" id="{450ACE14-9FF3-5985-0C31-BDB2869072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5344" y="3153206"/>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mujer, hombre, vistiendo&#10;&#10;El contenido generado por IA puede ser incorrecto.">
            <a:extLst>
              <a:ext uri="{FF2B5EF4-FFF2-40B4-BE49-F238E27FC236}">
                <a16:creationId xmlns:a16="http://schemas.microsoft.com/office/drawing/2014/main" id="{0317B892-02A0-550D-9184-A53426AC5F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4589" y="5046004"/>
            <a:ext cx="2940919" cy="1654267"/>
          </a:xfrm>
          <a:prstGeom prst="snip2DiagRect">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 hombre&#10;&#10;El contenido generado por IA puede ser incorrecto.">
            <a:extLst>
              <a:ext uri="{FF2B5EF4-FFF2-40B4-BE49-F238E27FC236}">
                <a16:creationId xmlns:a16="http://schemas.microsoft.com/office/drawing/2014/main" id="{5C8B9968-78C9-B62C-4A9B-787C943988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69203" y="5046005"/>
            <a:ext cx="2940919" cy="1654267"/>
          </a:xfrm>
          <a:prstGeom prst="snip2DiagRect">
            <a:avLst>
              <a:gd name="adj1" fmla="val 18037"/>
              <a:gd name="adj2" fmla="val 0"/>
            </a:avLst>
          </a:prstGeom>
          <a:solidFill>
            <a:srgbClr val="FFFFFF">
              <a:shade val="85000"/>
            </a:srgb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79591CEF-A93A-3422-E86A-5676C6EA560B}"/>
              </a:ext>
            </a:extLst>
          </p:cNvPr>
          <p:cNvSpPr txBox="1"/>
          <p:nvPr/>
        </p:nvSpPr>
        <p:spPr>
          <a:xfrm>
            <a:off x="0" y="3403573"/>
            <a:ext cx="5804034" cy="2246769"/>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663300"/>
                </a:solidFill>
                <a:effectLst/>
                <a:uLnTx/>
                <a:uFillTx/>
                <a:latin typeface="Aptos" panose="02110004020202020204"/>
                <a:ea typeface="+mn-ea"/>
                <a:cs typeface="+mn-cs"/>
              </a:rPr>
              <a:t>Lorsque l'armée syrienne assiégea Dothan pour capturer le prophète Élisée, celui-ci ne demanda pas à Dieu que l'armée céleste qui l'entourait détruise les Syriens. </a:t>
            </a:r>
            <a:r>
              <a:rPr kumimoji="0" lang="fr-CH" sz="2000" b="1" i="0" u="none" strike="noStrike" kern="1200" cap="none" spc="0" normalizeH="0" baseline="0" noProof="0" dirty="0">
                <a:ln>
                  <a:noFill/>
                </a:ln>
                <a:solidFill>
                  <a:srgbClr val="FF0000"/>
                </a:solidFill>
                <a:effectLst/>
                <a:uLnTx/>
                <a:uFillTx/>
                <a:latin typeface="Aptos" panose="02110004020202020204"/>
                <a:ea typeface="+mn-ea"/>
                <a:cs typeface="+mn-cs"/>
              </a:rPr>
              <a:t>Au lieu de cela, </a:t>
            </a:r>
            <a:r>
              <a:rPr kumimoji="0" lang="fr-CH" sz="2000" b="1" i="0" u="none" strike="noStrike" kern="1200" cap="none" spc="0" normalizeH="0" baseline="0" noProof="0" dirty="0">
                <a:ln>
                  <a:noFill/>
                </a:ln>
                <a:solidFill>
                  <a:schemeClr val="tx2"/>
                </a:solidFill>
                <a:effectLst/>
                <a:uLnTx/>
                <a:uFillTx/>
                <a:latin typeface="Aptos" panose="02110004020202020204"/>
                <a:ea typeface="+mn-ea"/>
                <a:cs typeface="+mn-cs"/>
              </a:rPr>
              <a:t>il demanda de conduire l'armée syrienne aveuglée jusqu'à Samarie pour, une fois là-bas, obtenir la paix entre les deux nations en guerre </a:t>
            </a:r>
            <a:r>
              <a:rPr kumimoji="0" lang="fr-CH" sz="2000" b="1" i="0" u="none" strike="noStrike" kern="1200" cap="none" spc="0" normalizeH="0" baseline="0" noProof="0" dirty="0">
                <a:ln>
                  <a:noFill/>
                </a:ln>
                <a:solidFill>
                  <a:srgbClr val="0004FE"/>
                </a:solidFill>
                <a:effectLst/>
                <a:uLnTx/>
                <a:uFillTx/>
                <a:latin typeface="Aptos" panose="02110004020202020204"/>
                <a:ea typeface="+mn-ea"/>
                <a:cs typeface="+mn-cs"/>
              </a:rPr>
              <a:t>(2 Rois 6.12-23).</a:t>
            </a:r>
          </a:p>
        </p:txBody>
      </p:sp>
      <p:pic>
        <p:nvPicPr>
          <p:cNvPr id="18" name="Imagen 17" descr="Dibujo de un hombre&#10;&#10;El contenido generado por IA puede ser incorrecto.">
            <a:extLst>
              <a:ext uri="{FF2B5EF4-FFF2-40B4-BE49-F238E27FC236}">
                <a16:creationId xmlns:a16="http://schemas.microsoft.com/office/drawing/2014/main" id="{75C5E1D9-F0BF-167F-6C1C-659474FAE91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219849" y="685066"/>
            <a:ext cx="4005941" cy="2468139"/>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9" name="Diagrama de flujo: decisión 18">
            <a:extLst>
              <a:ext uri="{FF2B5EF4-FFF2-40B4-BE49-F238E27FC236}">
                <a16:creationId xmlns:a16="http://schemas.microsoft.com/office/drawing/2014/main" id="{4938C98C-4459-FC6C-D7B8-72D7E33CCC0D}"/>
              </a:ext>
            </a:extLst>
          </p:cNvPr>
          <p:cNvSpPr/>
          <p:nvPr/>
        </p:nvSpPr>
        <p:spPr>
          <a:xfrm>
            <a:off x="8655113" y="4641502"/>
            <a:ext cx="597505" cy="570471"/>
          </a:xfrm>
          <a:prstGeom prst="flowChartDecision">
            <a:avLst/>
          </a:prstGeom>
          <a:solidFill>
            <a:schemeClr val="accent5">
              <a:lumMod val="50000"/>
            </a:schemeClr>
          </a:solidFill>
          <a:ln w="5715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4593192A-7A98-1414-E81F-1352CBCC36EE}"/>
              </a:ext>
            </a:extLst>
          </p:cNvPr>
          <p:cNvSpPr txBox="1"/>
          <p:nvPr/>
        </p:nvSpPr>
        <p:spPr>
          <a:xfrm>
            <a:off x="4376058" y="2033665"/>
            <a:ext cx="7815941" cy="1015663"/>
          </a:xfrm>
          <a:prstGeom prst="rect">
            <a:avLst/>
          </a:prstGeom>
          <a:solidFill>
            <a:schemeClr val="tx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Mais, jusqu'à ce que son royaume de paix devienne une réalité, </a:t>
            </a:r>
            <a:r>
              <a:rPr kumimoji="0" lang="fr-CH" sz="2000" b="1"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nous demeurons sur un territoire en guerre</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 </a:t>
            </a:r>
            <a:b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plongé dans le conflit cosmique entre le bien et le mal.</a:t>
            </a:r>
          </a:p>
        </p:txBody>
      </p:sp>
      <p:sp>
        <p:nvSpPr>
          <p:cNvPr id="9" name="CuadroTexto 8">
            <a:extLst>
              <a:ext uri="{FF2B5EF4-FFF2-40B4-BE49-F238E27FC236}">
                <a16:creationId xmlns:a16="http://schemas.microsoft.com/office/drawing/2014/main" id="{5FC79913-EC90-0DEE-3577-17A8656DA5B3}"/>
              </a:ext>
            </a:extLst>
          </p:cNvPr>
          <p:cNvSpPr txBox="1"/>
          <p:nvPr/>
        </p:nvSpPr>
        <p:spPr>
          <a:xfrm>
            <a:off x="0" y="5660860"/>
            <a:ext cx="5804034" cy="1015663"/>
          </a:xfrm>
          <a:prstGeom prst="rect">
            <a:avLst/>
          </a:prstGeom>
          <a:solidFill>
            <a:schemeClr val="tx2">
              <a:lumMod val="20000"/>
              <a:lumOff val="80000"/>
            </a:schemeClr>
          </a:solid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FF0000"/>
                </a:solidFill>
                <a:effectLst/>
                <a:uLnTx/>
                <a:uFillTx/>
                <a:latin typeface="Aptos" panose="02110004020202020204"/>
                <a:ea typeface="+mn-ea"/>
                <a:cs typeface="+mn-cs"/>
              </a:rPr>
              <a:t>Ceci est l'exemple que Jésus nous a enseigné. Rechercher toujours la paix dans le conflit. </a:t>
            </a:r>
            <a:r>
              <a:rPr kumimoji="0" lang="fr-CH" sz="2000" b="1" i="0" u="none" strike="noStrike" kern="1200" cap="none" spc="0" normalizeH="0" baseline="0" noProof="0" dirty="0">
                <a:ln>
                  <a:noFill/>
                </a:ln>
                <a:solidFill>
                  <a:srgbClr val="002060"/>
                </a:solidFill>
                <a:effectLst/>
                <a:uLnTx/>
                <a:uFillTx/>
                <a:latin typeface="Aptos" panose="02110004020202020204"/>
                <a:ea typeface="+mn-ea"/>
                <a:cs typeface="+mn-cs"/>
              </a:rPr>
              <a:t>Vaincre le mal par le bien </a:t>
            </a:r>
            <a:r>
              <a:rPr kumimoji="0" lang="fr-CH" sz="2000" b="1" i="0" u="none" strike="noStrike" kern="1200" cap="none" spc="0" normalizeH="0" baseline="0" noProof="0" dirty="0">
                <a:ln>
                  <a:noFill/>
                </a:ln>
                <a:solidFill>
                  <a:srgbClr val="0004FE"/>
                </a:solidFill>
                <a:effectLst/>
                <a:uLnTx/>
                <a:uFillTx/>
                <a:latin typeface="Aptos" panose="02110004020202020204"/>
                <a:ea typeface="+mn-ea"/>
                <a:cs typeface="+mn-cs"/>
              </a:rPr>
              <a:t>(Romains 12.20-21).</a:t>
            </a:r>
          </a:p>
        </p:txBody>
      </p:sp>
    </p:spTree>
    <p:extLst>
      <p:ext uri="{BB962C8B-B14F-4D97-AF65-F5344CB8AC3E}">
        <p14:creationId xmlns:p14="http://schemas.microsoft.com/office/powerpoint/2010/main" val="279247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1000"/>
                            </p:stCondLst>
                            <p:childTnLst>
                              <p:par>
                                <p:cTn id="53" presetID="18" presetClass="entr" presetSubtype="9"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strips(upLeft)">
                                      <p:cBhvr>
                                        <p:cTn id="55" dur="250"/>
                                        <p:tgtEl>
                                          <p:spTgt spid="8"/>
                                        </p:tgtEl>
                                      </p:cBhvr>
                                    </p:animEffect>
                                  </p:childTnLst>
                                </p:cTn>
                              </p:par>
                            </p:childTnLst>
                          </p:cTn>
                        </p:par>
                        <p:par>
                          <p:cTn id="56" fill="hold">
                            <p:stCondLst>
                              <p:cond delay="1250"/>
                            </p:stCondLst>
                            <p:childTnLst>
                              <p:par>
                                <p:cTn id="57" presetID="18" presetClass="entr" presetSubtype="3"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strips(upRight)">
                                      <p:cBhvr>
                                        <p:cTn id="59" dur="250"/>
                                        <p:tgtEl>
                                          <p:spTgt spid="10"/>
                                        </p:tgtEl>
                                      </p:cBhvr>
                                    </p:animEffect>
                                  </p:childTnLst>
                                </p:cTn>
                              </p:par>
                            </p:childTnLst>
                          </p:cTn>
                        </p:par>
                        <p:par>
                          <p:cTn id="60" fill="hold">
                            <p:stCondLst>
                              <p:cond delay="1500"/>
                            </p:stCondLst>
                            <p:childTnLst>
                              <p:par>
                                <p:cTn id="61" presetID="18" presetClass="entr" presetSubtype="12"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trips(downLeft)">
                                      <p:cBhvr>
                                        <p:cTn id="63" dur="250"/>
                                        <p:tgtEl>
                                          <p:spTgt spid="12"/>
                                        </p:tgtEl>
                                      </p:cBhvr>
                                    </p:animEffect>
                                  </p:childTnLst>
                                </p:cTn>
                              </p:par>
                            </p:childTnLst>
                          </p:cTn>
                        </p:par>
                        <p:par>
                          <p:cTn id="64" fill="hold">
                            <p:stCondLst>
                              <p:cond delay="1750"/>
                            </p:stCondLst>
                            <p:childTnLst>
                              <p:par>
                                <p:cTn id="65" presetID="18" presetClass="entr" presetSubtype="6"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strips(downRight)">
                                      <p:cBhvr>
                                        <p:cTn id="67" dur="250"/>
                                        <p:tgtEl>
                                          <p:spTgt spid="14"/>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16" grpId="0" animBg="1"/>
      <p:bldP spid="19" grpId="0" animBg="1"/>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C215F81-8308-9406-7732-1A5743376892}"/>
              </a:ext>
            </a:extLst>
          </p:cNvPr>
          <p:cNvSpPr txBox="1"/>
          <p:nvPr/>
        </p:nvSpPr>
        <p:spPr>
          <a:xfrm>
            <a:off x="3318933" y="248356"/>
            <a:ext cx="8613423" cy="2985433"/>
          </a:xfrm>
          <a:prstGeom prst="rect">
            <a:avLst/>
          </a:prstGeom>
          <a:noFill/>
        </p:spPr>
        <p:txBody>
          <a:bodyPr wrap="square" rtlCol="0">
            <a:spAutoFit/>
          </a:bodyPr>
          <a:lstStyle/>
          <a:p>
            <a:r>
              <a:rPr lang="fr-FR" sz="2400" dirty="0">
                <a:effectLst>
                  <a:outerShdw blurRad="38100" dist="38100" dir="2700000" algn="tl">
                    <a:srgbClr val="000000">
                      <a:alpha val="43137"/>
                    </a:srgbClr>
                  </a:outerShdw>
                </a:effectLst>
                <a:highlight>
                  <a:srgbClr val="FFFF00"/>
                </a:highlight>
              </a:rPr>
              <a:t>«</a:t>
            </a:r>
            <a:r>
              <a:rPr lang="fr-FR" sz="2000" dirty="0">
                <a:effectLst>
                  <a:outerShdw blurRad="38100" dist="38100" dir="2700000" algn="tl">
                    <a:srgbClr val="000000">
                      <a:alpha val="43137"/>
                    </a:srgbClr>
                  </a:outerShdw>
                </a:effectLst>
                <a:highlight>
                  <a:srgbClr val="FFFF00"/>
                </a:highlight>
              </a:rPr>
              <a:t> Chaque fois que le pouvoir de l'intelligence, de l'autorité ou de la force est employé,</a:t>
            </a:r>
            <a:r>
              <a:rPr lang="fr-FR" sz="2000" dirty="0">
                <a:highlight>
                  <a:srgbClr val="FFFF00"/>
                </a:highlight>
              </a:rPr>
              <a:t> </a:t>
            </a:r>
            <a:r>
              <a:rPr lang="fr-FR" sz="2000" dirty="0">
                <a:solidFill>
                  <a:srgbClr val="FF0000"/>
                </a:solidFill>
                <a:effectLst>
                  <a:outerShdw blurRad="38100" dist="38100" dir="2700000" algn="tl">
                    <a:srgbClr val="000000">
                      <a:alpha val="43137"/>
                    </a:srgbClr>
                  </a:outerShdw>
                </a:effectLst>
                <a:highlight>
                  <a:srgbClr val="FFFF00"/>
                </a:highlight>
              </a:rPr>
              <a:t>sans que l'amour soit manifestement présent,</a:t>
            </a:r>
            <a:r>
              <a:rPr lang="fr-FR" sz="2000" dirty="0">
                <a:highlight>
                  <a:srgbClr val="FFFF00"/>
                </a:highlight>
              </a:rPr>
              <a:t> </a:t>
            </a:r>
            <a:r>
              <a:rPr lang="fr-FR" sz="2000" dirty="0">
                <a:solidFill>
                  <a:srgbClr val="0004FE"/>
                </a:solidFill>
                <a:effectLst>
                  <a:outerShdw blurRad="38100" dist="38100" dir="2700000" algn="tl">
                    <a:srgbClr val="000000">
                      <a:alpha val="43137"/>
                    </a:srgbClr>
                  </a:outerShdw>
                </a:effectLst>
                <a:highlight>
                  <a:srgbClr val="FFFF00"/>
                </a:highlight>
              </a:rPr>
              <a:t>le cœur et la volonté de ceux que l'on cherche à atteindre </a:t>
            </a:r>
            <a:r>
              <a:rPr lang="fr-FR" sz="2000" dirty="0">
                <a:solidFill>
                  <a:srgbClr val="FF0000"/>
                </a:solidFill>
                <a:effectLst>
                  <a:outerShdw blurRad="38100" dist="38100" dir="2700000" algn="tl">
                    <a:srgbClr val="000000">
                      <a:alpha val="43137"/>
                    </a:srgbClr>
                  </a:outerShdw>
                </a:effectLst>
                <a:highlight>
                  <a:srgbClr val="FFFF00"/>
                </a:highlight>
              </a:rPr>
              <a:t>adoptent une attitude défensive, rebelle, et leur faculté de résistance s'en trouve accrue. </a:t>
            </a:r>
          </a:p>
          <a:p>
            <a:endParaRPr lang="fr-FR" sz="2000" dirty="0">
              <a:solidFill>
                <a:srgbClr val="FF0000"/>
              </a:solidFill>
              <a:effectLst>
                <a:outerShdw blurRad="38100" dist="38100" dir="2700000" algn="tl">
                  <a:srgbClr val="000000">
                    <a:alpha val="43137"/>
                  </a:srgbClr>
                </a:outerShdw>
              </a:effectLst>
            </a:endParaRPr>
          </a:p>
          <a:p>
            <a:pPr algn="ctr"/>
            <a:r>
              <a:rPr lang="fr-FR" sz="2000" dirty="0">
                <a:solidFill>
                  <a:srgbClr val="FF0000"/>
                </a:solidFill>
                <a:effectLst>
                  <a:outerShdw blurRad="38100" dist="38100" dir="2700000" algn="tl">
                    <a:srgbClr val="000000">
                      <a:alpha val="43137"/>
                    </a:srgbClr>
                  </a:outerShdw>
                </a:effectLst>
                <a:highlight>
                  <a:srgbClr val="00FFFF"/>
                </a:highlight>
              </a:rPr>
              <a:t>Jésus était le Prince de la paix. </a:t>
            </a:r>
            <a:r>
              <a:rPr lang="fr-FR" sz="2000" dirty="0">
                <a:solidFill>
                  <a:srgbClr val="7030A0"/>
                </a:solidFill>
                <a:effectLst>
                  <a:outerShdw blurRad="38100" dist="38100" dir="2700000" algn="tl">
                    <a:srgbClr val="000000">
                      <a:alpha val="43137"/>
                    </a:srgbClr>
                  </a:outerShdw>
                </a:effectLst>
                <a:highlight>
                  <a:srgbClr val="00FFFF"/>
                </a:highlight>
              </a:rPr>
              <a:t>Il est venu dans ce monde </a:t>
            </a:r>
            <a:br>
              <a:rPr lang="fr-FR" sz="2000" dirty="0">
                <a:solidFill>
                  <a:srgbClr val="7030A0"/>
                </a:solidFill>
                <a:effectLst>
                  <a:outerShdw blurRad="38100" dist="38100" dir="2700000" algn="tl">
                    <a:srgbClr val="000000">
                      <a:alpha val="43137"/>
                    </a:srgbClr>
                  </a:outerShdw>
                </a:effectLst>
                <a:highlight>
                  <a:srgbClr val="00FFFF"/>
                </a:highlight>
              </a:rPr>
            </a:br>
            <a:r>
              <a:rPr lang="fr-FR" sz="2000" dirty="0">
                <a:solidFill>
                  <a:srgbClr val="7030A0"/>
                </a:solidFill>
                <a:effectLst>
                  <a:outerShdw blurRad="38100" dist="38100" dir="2700000" algn="tl">
                    <a:srgbClr val="000000">
                      <a:alpha val="43137"/>
                    </a:srgbClr>
                  </a:outerShdw>
                </a:effectLst>
                <a:highlight>
                  <a:srgbClr val="00FFFF"/>
                </a:highlight>
              </a:rPr>
              <a:t>pour soumettre toute résistance et toute autorité à son pouvoir. </a:t>
            </a:r>
          </a:p>
          <a:p>
            <a:pPr algn="ctr"/>
            <a:r>
              <a:rPr lang="fr-FR" sz="2000" dirty="0">
                <a:solidFill>
                  <a:srgbClr val="0004FE"/>
                </a:solidFill>
                <a:effectLst>
                  <a:outerShdw blurRad="38100" dist="38100" dir="2700000" algn="tl">
                    <a:srgbClr val="000000">
                      <a:alpha val="43137"/>
                    </a:srgbClr>
                  </a:outerShdw>
                </a:effectLst>
                <a:highlight>
                  <a:srgbClr val="00FFFF"/>
                </a:highlight>
              </a:rPr>
              <a:t>Il disposait de la sagesse et de la force ; </a:t>
            </a:r>
            <a:r>
              <a:rPr lang="fr-FR" sz="2000" dirty="0">
                <a:solidFill>
                  <a:srgbClr val="7030A0"/>
                </a:solidFill>
                <a:effectLst>
                  <a:outerShdw blurRad="38100" dist="38100" dir="2700000" algn="tl">
                    <a:srgbClr val="000000">
                      <a:alpha val="43137"/>
                    </a:srgbClr>
                  </a:outerShdw>
                </a:effectLst>
                <a:highlight>
                  <a:srgbClr val="00FFFF"/>
                </a:highlight>
              </a:rPr>
              <a:t>mais les moyens qu'il a </a:t>
            </a:r>
            <a:br>
              <a:rPr lang="fr-FR" sz="2000" dirty="0">
                <a:solidFill>
                  <a:srgbClr val="7030A0"/>
                </a:solidFill>
                <a:effectLst>
                  <a:outerShdw blurRad="38100" dist="38100" dir="2700000" algn="tl">
                    <a:srgbClr val="000000">
                      <a:alpha val="43137"/>
                    </a:srgbClr>
                  </a:outerShdw>
                </a:effectLst>
                <a:highlight>
                  <a:srgbClr val="00FFFF"/>
                </a:highlight>
              </a:rPr>
            </a:br>
            <a:r>
              <a:rPr lang="fr-FR" sz="2000" dirty="0">
                <a:solidFill>
                  <a:srgbClr val="7030A0"/>
                </a:solidFill>
                <a:effectLst>
                  <a:outerShdw blurRad="38100" dist="38100" dir="2700000" algn="tl">
                    <a:srgbClr val="000000">
                      <a:alpha val="43137"/>
                    </a:srgbClr>
                  </a:outerShdw>
                </a:effectLst>
                <a:highlight>
                  <a:srgbClr val="00FFFF"/>
                </a:highlight>
              </a:rPr>
              <a:t>utilisés pour triompher du mal furent</a:t>
            </a:r>
            <a:r>
              <a:rPr lang="fr-FR" sz="2000" dirty="0">
                <a:effectLst>
                  <a:outerShdw blurRad="38100" dist="38100" dir="2700000" algn="tl">
                    <a:srgbClr val="000000">
                      <a:alpha val="43137"/>
                    </a:srgbClr>
                  </a:outerShdw>
                </a:effectLst>
                <a:highlight>
                  <a:srgbClr val="00FFFF"/>
                </a:highlight>
              </a:rPr>
              <a:t> </a:t>
            </a:r>
            <a:r>
              <a:rPr lang="fr-FR" sz="2000" dirty="0">
                <a:solidFill>
                  <a:srgbClr val="FF0000"/>
                </a:solidFill>
                <a:effectLst>
                  <a:outerShdw blurRad="38100" dist="38100" dir="2700000" algn="tl">
                    <a:srgbClr val="000000">
                      <a:alpha val="43137"/>
                    </a:srgbClr>
                  </a:outerShdw>
                </a:effectLst>
                <a:highlight>
                  <a:srgbClr val="00FFFF"/>
                </a:highlight>
              </a:rPr>
              <a:t>la sagesse et le pouvoir de l'amour. </a:t>
            </a:r>
            <a:r>
              <a:rPr lang="fr-FR" sz="2400" dirty="0">
                <a:solidFill>
                  <a:srgbClr val="FF0000"/>
                </a:solidFill>
                <a:effectLst>
                  <a:outerShdw blurRad="38100" dist="38100" dir="2700000" algn="tl">
                    <a:srgbClr val="000000">
                      <a:alpha val="43137"/>
                    </a:srgbClr>
                  </a:outerShdw>
                </a:effectLst>
                <a:highlight>
                  <a:srgbClr val="00FFFF"/>
                </a:highlight>
              </a:rPr>
              <a:t>»</a:t>
            </a:r>
            <a:endParaRPr lang="fr-CH" sz="24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3" name="Phylactère : pensées 2">
            <a:extLst>
              <a:ext uri="{FF2B5EF4-FFF2-40B4-BE49-F238E27FC236}">
                <a16:creationId xmlns:a16="http://schemas.microsoft.com/office/drawing/2014/main" id="{055A77A7-5FDF-3AA8-0C32-1080C85CDBFC}"/>
              </a:ext>
            </a:extLst>
          </p:cNvPr>
          <p:cNvSpPr/>
          <p:nvPr/>
        </p:nvSpPr>
        <p:spPr>
          <a:xfrm>
            <a:off x="79022" y="146756"/>
            <a:ext cx="2923822" cy="2133600"/>
          </a:xfrm>
          <a:prstGeom prst="cloudCallout">
            <a:avLst>
              <a:gd name="adj1" fmla="val 50595"/>
              <a:gd name="adj2" fmla="val 52553"/>
            </a:avLst>
          </a:prstGeom>
          <a:solidFill>
            <a:srgbClr val="00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None/>
            </a:pP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(Pour un bon équilibre mental et spirituel, </a:t>
            </a:r>
            <a:b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vol. 1,</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214.3</a:t>
            </a:r>
          </a:p>
          <a:p>
            <a:pPr algn="ctr">
              <a:buNone/>
            </a:pP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Vol 1, p. 337.2.)</a:t>
            </a:r>
            <a:endParaRPr lang="fr-CH" sz="20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MS Minngs"/>
            </a:endParaRPr>
          </a:p>
        </p:txBody>
      </p:sp>
      <p:sp>
        <p:nvSpPr>
          <p:cNvPr id="4" name="ZoneTexte 3">
            <a:extLst>
              <a:ext uri="{FF2B5EF4-FFF2-40B4-BE49-F238E27FC236}">
                <a16:creationId xmlns:a16="http://schemas.microsoft.com/office/drawing/2014/main" id="{8A97FE68-320A-E755-5B50-0A38C0C61B61}"/>
              </a:ext>
            </a:extLst>
          </p:cNvPr>
          <p:cNvSpPr txBox="1"/>
          <p:nvPr/>
        </p:nvSpPr>
        <p:spPr>
          <a:xfrm>
            <a:off x="5362221" y="3429000"/>
            <a:ext cx="6423377" cy="2862322"/>
          </a:xfrm>
          <a:prstGeom prst="rect">
            <a:avLst/>
          </a:prstGeom>
          <a:solidFill>
            <a:schemeClr val="tx2">
              <a:lumMod val="20000"/>
              <a:lumOff val="80000"/>
            </a:schemeClr>
          </a:solidFill>
        </p:spPr>
        <p:txBody>
          <a:bodyPr wrap="square" rtlCol="0">
            <a:spAutoFit/>
          </a:bodyPr>
          <a:lstStyle/>
          <a:p>
            <a:pPr algn="ctr"/>
            <a:r>
              <a:rPr lang="fr-FR" sz="2000" dirty="0">
                <a:solidFill>
                  <a:srgbClr val="FF0000"/>
                </a:solidFill>
                <a:effectLst>
                  <a:outerShdw blurRad="38100" dist="38100" dir="2700000" algn="tl">
                    <a:srgbClr val="000000">
                      <a:alpha val="43137"/>
                    </a:srgbClr>
                  </a:outerShdw>
                </a:effectLst>
                <a:highlight>
                  <a:srgbClr val="FFFF00"/>
                </a:highlight>
              </a:rPr>
              <a:t>« Tout ce que vous voulez que les hommes fassent pour vous, faites-le de même pour eux » </a:t>
            </a:r>
            <a:r>
              <a:rPr lang="fr-FR" sz="2000" dirty="0">
                <a:solidFill>
                  <a:srgbClr val="0004FE"/>
                </a:solidFill>
                <a:effectLst>
                  <a:outerShdw blurRad="38100" dist="38100" dir="2700000" algn="tl">
                    <a:srgbClr val="000000">
                      <a:alpha val="43137"/>
                    </a:srgbClr>
                  </a:outerShdw>
                </a:effectLst>
                <a:highlight>
                  <a:srgbClr val="FFFF00"/>
                </a:highlight>
              </a:rPr>
              <a:t>(Matthieu 7.12). </a:t>
            </a:r>
            <a:br>
              <a:rPr lang="fr-FR" sz="2000" dirty="0">
                <a:solidFill>
                  <a:srgbClr val="0004FE"/>
                </a:solidFill>
                <a:effectLst>
                  <a:outerShdw blurRad="38100" dist="38100" dir="2700000" algn="tl">
                    <a:srgbClr val="000000">
                      <a:alpha val="43137"/>
                    </a:srgbClr>
                  </a:outerShdw>
                </a:effectLst>
                <a:highlight>
                  <a:srgbClr val="FFFF00"/>
                </a:highlight>
              </a:rPr>
            </a:br>
            <a:endParaRPr lang="fr-FR" sz="2000" dirty="0">
              <a:solidFill>
                <a:srgbClr val="0004FE"/>
              </a:solidFill>
              <a:effectLst>
                <a:outerShdw blurRad="38100" dist="38100" dir="2700000" algn="tl">
                  <a:srgbClr val="000000">
                    <a:alpha val="43137"/>
                  </a:srgbClr>
                </a:outerShdw>
              </a:effectLst>
              <a:highlight>
                <a:srgbClr val="FFFF00"/>
              </a:highlight>
            </a:endParaRPr>
          </a:p>
          <a:p>
            <a:pPr algn="ctr"/>
            <a:r>
              <a:rPr lang="fr-FR" sz="2000" dirty="0">
                <a:solidFill>
                  <a:srgbClr val="663300"/>
                </a:solidFill>
                <a:effectLst>
                  <a:outerShdw blurRad="38100" dist="38100" dir="2700000" algn="tl">
                    <a:srgbClr val="000000">
                      <a:alpha val="43137"/>
                    </a:srgbClr>
                  </a:outerShdw>
                </a:effectLst>
                <a:highlight>
                  <a:srgbClr val="FFFF00"/>
                </a:highlight>
              </a:rPr>
              <a:t>Si vous agissez ainsi, vous verrez d'heureux résultats : </a:t>
            </a:r>
            <a:r>
              <a:rPr lang="fr-FR" sz="2000" dirty="0">
                <a:solidFill>
                  <a:srgbClr val="FF0000"/>
                </a:solidFill>
                <a:effectLst>
                  <a:outerShdw blurRad="38100" dist="38100" dir="2700000" algn="tl">
                    <a:srgbClr val="000000">
                      <a:alpha val="43137"/>
                    </a:srgbClr>
                  </a:outerShdw>
                </a:effectLst>
                <a:highlight>
                  <a:srgbClr val="FFFF00"/>
                </a:highlight>
              </a:rPr>
              <a:t>« On vous mesurera avec la mesure dont vous mesurez » </a:t>
            </a:r>
            <a:r>
              <a:rPr lang="fr-FR" sz="2000" dirty="0">
                <a:solidFill>
                  <a:srgbClr val="0004FE"/>
                </a:solidFill>
                <a:effectLst>
                  <a:outerShdw blurRad="38100" dist="38100" dir="2700000" algn="tl">
                    <a:srgbClr val="000000">
                      <a:alpha val="43137"/>
                    </a:srgbClr>
                  </a:outerShdw>
                </a:effectLst>
                <a:highlight>
                  <a:srgbClr val="FFFF00"/>
                </a:highlight>
              </a:rPr>
              <a:t>(Matthieu 7.2).</a:t>
            </a:r>
            <a:r>
              <a:rPr lang="fr-FR" sz="2000" dirty="0">
                <a:effectLst>
                  <a:outerShdw blurRad="38100" dist="38100" dir="2700000" algn="tl">
                    <a:srgbClr val="000000">
                      <a:alpha val="43137"/>
                    </a:srgbClr>
                  </a:outerShdw>
                </a:effectLst>
                <a:highlight>
                  <a:srgbClr val="FFFF00"/>
                </a:highlight>
              </a:rPr>
              <a:t> </a:t>
            </a:r>
          </a:p>
          <a:p>
            <a:pPr algn="ctr"/>
            <a:endParaRPr lang="fr-FR" sz="2000" dirty="0">
              <a:effectLst>
                <a:outerShdw blurRad="38100" dist="38100" dir="2700000" algn="tl">
                  <a:srgbClr val="000000">
                    <a:alpha val="43137"/>
                  </a:srgbClr>
                </a:outerShdw>
              </a:effectLst>
              <a:highlight>
                <a:srgbClr val="FFFF00"/>
              </a:highlight>
            </a:endParaRPr>
          </a:p>
          <a:p>
            <a:pPr algn="just"/>
            <a:r>
              <a:rPr lang="fr-FR" sz="2000" dirty="0">
                <a:ln w="0"/>
                <a:effectLst>
                  <a:outerShdw blurRad="38100" dist="19050" dir="2700000" algn="tl" rotWithShape="0">
                    <a:schemeClr val="dk1">
                      <a:alpha val="40000"/>
                    </a:schemeClr>
                  </a:outerShdw>
                </a:effectLst>
                <a:highlight>
                  <a:srgbClr val="00FFFF"/>
                </a:highlight>
              </a:rPr>
              <a:t>Ce sont de sérieuses raisons qui devraient nous amener à nous aimer les uns les autres d'un amour fervent et pur. </a:t>
            </a:r>
            <a:endParaRPr lang="fr-CH" sz="2000" dirty="0">
              <a:ln w="0"/>
              <a:effectLst>
                <a:outerShdw blurRad="38100" dist="19050" dir="2700000" algn="tl" rotWithShape="0">
                  <a:schemeClr val="dk1">
                    <a:alpha val="40000"/>
                  </a:schemeClr>
                </a:outerShdw>
              </a:effectLst>
              <a:highlight>
                <a:srgbClr val="00FFFF"/>
              </a:highlight>
            </a:endParaRPr>
          </a:p>
        </p:txBody>
      </p:sp>
      <p:pic>
        <p:nvPicPr>
          <p:cNvPr id="6" name="Picture 4">
            <a:extLst>
              <a:ext uri="{FF2B5EF4-FFF2-40B4-BE49-F238E27FC236}">
                <a16:creationId xmlns:a16="http://schemas.microsoft.com/office/drawing/2014/main" id="{E0954ED4-0D69-087F-5027-2AF051118C3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4134" y="2800693"/>
            <a:ext cx="2361334" cy="3553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0BC015F-A23B-4DB2-787E-11CC799CF59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24463" y="3429000"/>
            <a:ext cx="2070026" cy="295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02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A468C5AB-FDB0-7778-3705-B99ADC5DA315}"/>
              </a:ext>
            </a:extLst>
          </p:cNvPr>
          <p:cNvSpPr txBox="1"/>
          <p:nvPr/>
        </p:nvSpPr>
        <p:spPr>
          <a:xfrm>
            <a:off x="5794248" y="372534"/>
            <a:ext cx="6397752" cy="767644"/>
          </a:xfrm>
          <a:prstGeom prst="rect">
            <a:avLst/>
          </a:prstGeom>
        </p:spPr>
        <p:txBody>
          <a:bodyPr vert="horz" lIns="91440" tIns="45720" rIns="91440" bIns="45720" rtlCol="0" anchor="ctr">
            <a:normAutofit fontScale="85000" lnSpcReduction="20000"/>
          </a:bodyPr>
          <a:lstStyle/>
          <a:p>
            <a:pPr algn="ctr">
              <a:lnSpc>
                <a:spcPct val="90000"/>
              </a:lnSpc>
              <a:spcBef>
                <a:spcPct val="0"/>
              </a:spcBef>
              <a:spcAft>
                <a:spcPts val="600"/>
              </a:spcAft>
            </a:pPr>
            <a:r>
              <a:rPr lang="en-US" sz="3200" b="1" dirty="0">
                <a:latin typeface="+mj-lt"/>
                <a:ea typeface="+mj-ea"/>
                <a:cs typeface="+mj-cs"/>
              </a:rPr>
              <a:t>Ellen G. White</a:t>
            </a:r>
          </a:p>
          <a:p>
            <a:pPr algn="ctr">
              <a:lnSpc>
                <a:spcPct val="90000"/>
              </a:lnSpc>
              <a:spcBef>
                <a:spcPct val="0"/>
              </a:spcBef>
              <a:spcAft>
                <a:spcPts val="600"/>
              </a:spcAft>
            </a:pPr>
            <a:r>
              <a:rPr lang="en-US" sz="3200" b="1" dirty="0">
                <a:latin typeface="+mj-lt"/>
                <a:ea typeface="+mj-ea"/>
                <a:cs typeface="+mj-cs"/>
              </a:rPr>
              <a:t> (</a:t>
            </a:r>
            <a:r>
              <a:rPr lang="en-US" sz="3200" b="1" dirty="0" err="1">
                <a:latin typeface="+mj-lt"/>
                <a:ea typeface="+mj-ea"/>
                <a:cs typeface="+mj-cs"/>
              </a:rPr>
              <a:t>Patriarches</a:t>
            </a:r>
            <a:r>
              <a:rPr lang="en-US" sz="3200" b="1" dirty="0">
                <a:latin typeface="+mj-lt"/>
                <a:ea typeface="+mj-ea"/>
                <a:cs typeface="+mj-cs"/>
              </a:rPr>
              <a:t> et </a:t>
            </a:r>
            <a:r>
              <a:rPr lang="en-US" sz="3200" b="1">
                <a:latin typeface="+mj-lt"/>
                <a:ea typeface="+mj-ea"/>
                <a:cs typeface="+mj-cs"/>
              </a:rPr>
              <a:t>Prophètes, </a:t>
            </a:r>
            <a:r>
              <a:rPr lang="en-US" sz="3200" b="1" dirty="0">
                <a:latin typeface="+mj-lt"/>
                <a:ea typeface="+mj-ea"/>
                <a:cs typeface="+mj-cs"/>
              </a:rPr>
              <a:t>p. 466)</a:t>
            </a:r>
          </a:p>
        </p:txBody>
      </p:sp>
      <p:pic>
        <p:nvPicPr>
          <p:cNvPr id="1026" name="Picture 2">
            <a:extLst>
              <a:ext uri="{FF2B5EF4-FFF2-40B4-BE49-F238E27FC236}">
                <a16:creationId xmlns:a16="http://schemas.microsoft.com/office/drawing/2014/main" id="{F8D41AEC-B7D8-856A-9588-CB49E35787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r="-2" b="-2"/>
          <a:stretch>
            <a:fill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081F300-D37E-48A9-5FAA-13C01306246A}"/>
              </a:ext>
            </a:extLst>
          </p:cNvPr>
          <p:cNvSpPr txBox="1"/>
          <p:nvPr/>
        </p:nvSpPr>
        <p:spPr>
          <a:xfrm>
            <a:off x="5894612" y="1254150"/>
            <a:ext cx="6116549" cy="5349850"/>
          </a:xfrm>
          <a:prstGeom prst="rect">
            <a:avLst/>
          </a:prstGeom>
          <a:ln w="38100">
            <a:solidFill>
              <a:schemeClr val="tx1"/>
            </a:solidFill>
          </a:ln>
        </p:spPr>
        <p:txBody>
          <a:bodyPr vert="horz" lIns="91440" tIns="45720" rIns="91440" bIns="45720" rtlCol="0">
            <a:noAutofit/>
          </a:bodyPr>
          <a:lstStyle/>
          <a:p>
            <a:pPr indent="-228600" algn="just">
              <a:lnSpc>
                <a:spcPct val="90000"/>
              </a:lnSpc>
              <a:spcBef>
                <a:spcPts val="600"/>
              </a:spcBef>
              <a:buFont typeface="Arial" panose="020B0604020202020204" pitchFamily="34" charset="0"/>
              <a:buChar char="•"/>
            </a:pPr>
            <a:r>
              <a:rPr lang="fr-CH" sz="2000" b="1" dirty="0">
                <a:highlight>
                  <a:srgbClr val="FFFF00"/>
                </a:highlight>
              </a:rPr>
              <a:t>“Cette destruction complète n’était que l’exécution de l’ordre donné antérieurement par Moïse concernant les habitants de Canaan [...]</a:t>
            </a:r>
            <a:r>
              <a:rPr lang="fr-CH" sz="2000" b="1" dirty="0"/>
              <a:t> </a:t>
            </a:r>
          </a:p>
          <a:p>
            <a:pPr indent="-228600" algn="just">
              <a:lnSpc>
                <a:spcPct val="90000"/>
              </a:lnSpc>
              <a:spcBef>
                <a:spcPts val="600"/>
              </a:spcBef>
              <a:buFont typeface="Arial" panose="020B0604020202020204" pitchFamily="34" charset="0"/>
              <a:buChar char="•"/>
            </a:pPr>
            <a:r>
              <a:rPr lang="fr-CH" sz="2000" b="1" dirty="0">
                <a:solidFill>
                  <a:srgbClr val="FF0000"/>
                </a:solidFill>
                <a:highlight>
                  <a:srgbClr val="00FFFF"/>
                </a:highlight>
              </a:rPr>
              <a:t>Il en est beaucoup pour qui ces ordres paraissent contraires à l’esprit d’amour et de miséricorde recommandé ailleurs dans la Bible. </a:t>
            </a:r>
            <a:r>
              <a:rPr lang="fr-CH" sz="2000" b="1" dirty="0">
                <a:highlight>
                  <a:srgbClr val="00FFFF"/>
                </a:highlight>
              </a:rPr>
              <a:t>Mais ils étaient en réalité dictés par une sagesse et une bonté infinies. </a:t>
            </a:r>
            <a:r>
              <a:rPr lang="es-CL" sz="2000" b="1" noProof="0" dirty="0">
                <a:highlight>
                  <a:srgbClr val="00FFFF"/>
                </a:highlight>
              </a:rPr>
              <a:t>. </a:t>
            </a:r>
          </a:p>
          <a:p>
            <a:pPr indent="-228600" algn="just">
              <a:lnSpc>
                <a:spcPct val="90000"/>
              </a:lnSpc>
              <a:spcBef>
                <a:spcPts val="600"/>
              </a:spcBef>
              <a:buFont typeface="Arial" panose="020B0604020202020204" pitchFamily="34" charset="0"/>
              <a:buChar char="•"/>
            </a:pPr>
            <a:r>
              <a:rPr lang="fr-CH" sz="2000" b="1" dirty="0">
                <a:highlight>
                  <a:srgbClr val="FFFF00"/>
                </a:highlight>
              </a:rPr>
              <a:t>Dieu voulait établir Israël en Canaan pour en faire une nation et un gouvernement qui fussent un avant-goût de son royaume sur la terre.</a:t>
            </a:r>
          </a:p>
          <a:p>
            <a:pPr indent="-228600" algn="just">
              <a:lnSpc>
                <a:spcPct val="90000"/>
              </a:lnSpc>
              <a:spcBef>
                <a:spcPts val="600"/>
              </a:spcBef>
              <a:buFont typeface="Arial" panose="020B0604020202020204" pitchFamily="34" charset="0"/>
              <a:buChar char="•"/>
            </a:pPr>
            <a:r>
              <a:rPr lang="fr-CH" sz="2000" b="1" dirty="0">
                <a:highlight>
                  <a:srgbClr val="00FFFF"/>
                </a:highlight>
              </a:rPr>
              <a:t>Israël ne devait pas seulement être le dépositaire de la vraie foi: il était chargé d’en faire connaître les principes dans le monde entier.</a:t>
            </a:r>
            <a:r>
              <a:rPr lang="fr-CH" sz="2000" b="1" dirty="0"/>
              <a:t> </a:t>
            </a:r>
          </a:p>
          <a:p>
            <a:pPr indent="-228600" algn="just">
              <a:lnSpc>
                <a:spcPct val="90000"/>
              </a:lnSpc>
              <a:spcBef>
                <a:spcPts val="600"/>
              </a:spcBef>
              <a:buFont typeface="Arial" panose="020B0604020202020204" pitchFamily="34" charset="0"/>
              <a:buChar char="•"/>
            </a:pPr>
            <a:r>
              <a:rPr lang="fr-CH" sz="2000" b="1" dirty="0">
                <a:highlight>
                  <a:srgbClr val="FFFF00"/>
                </a:highlight>
              </a:rPr>
              <a:t>Or, les Cananéens s’étaient livrés au paganisme le plus immonde. Il était donc nécessaire de purifier ce pays d’un mal qui, autrement, aurait sûrement compromis les plans de la bonté divine.”</a:t>
            </a:r>
            <a:endParaRPr lang="es-CL" sz="2000" b="1" noProof="0" dirty="0">
              <a:highlight>
                <a:srgbClr val="FFFF00"/>
              </a:highlight>
            </a:endParaRPr>
          </a:p>
        </p:txBody>
      </p:sp>
      <p:pic>
        <p:nvPicPr>
          <p:cNvPr id="2" name="Image 1">
            <a:extLst>
              <a:ext uri="{FF2B5EF4-FFF2-40B4-BE49-F238E27FC236}">
                <a16:creationId xmlns:a16="http://schemas.microsoft.com/office/drawing/2014/main" id="{42EE2808-4720-FCE6-B2AE-8C576E31A0FB}"/>
              </a:ext>
            </a:extLst>
          </p:cNvPr>
          <p:cNvPicPr>
            <a:picLocks noChangeAspect="1"/>
          </p:cNvPicPr>
          <p:nvPr/>
        </p:nvPicPr>
        <p:blipFill>
          <a:blip r:embed="rId3" cstate="screen">
            <a:clrChange>
              <a:clrFrom>
                <a:srgbClr val="B4B6A1"/>
              </a:clrFrom>
              <a:clrTo>
                <a:srgbClr val="B4B6A1">
                  <a:alpha val="0"/>
                </a:srgbClr>
              </a:clrTo>
            </a:clrChange>
            <a:extLst>
              <a:ext uri="{28A0092B-C50C-407E-A947-70E740481C1C}">
                <a14:useLocalDpi xmlns:a14="http://schemas.microsoft.com/office/drawing/2010/main"/>
              </a:ext>
            </a:extLst>
          </a:blip>
          <a:stretch>
            <a:fillRect/>
          </a:stretch>
        </p:blipFill>
        <p:spPr>
          <a:xfrm>
            <a:off x="2473569" y="141112"/>
            <a:ext cx="937846" cy="1486248"/>
          </a:xfrm>
          <a:prstGeom prst="rect">
            <a:avLst/>
          </a:prstGeom>
        </p:spPr>
      </p:pic>
    </p:spTree>
    <p:extLst>
      <p:ext uri="{BB962C8B-B14F-4D97-AF65-F5344CB8AC3E}">
        <p14:creationId xmlns:p14="http://schemas.microsoft.com/office/powerpoint/2010/main" val="318851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Grp="1" noRot="1" noChangeAspect="1" noMove="1" noResize="1" noEditPoints="1" noAdjustHandles="1" noChangeArrowheads="1" noChangeShapeType="1" noCrop="1"/>
          </p:cNvPicPr>
          <p:nvPr/>
        </p:nvPicPr>
        <p:blipFill>
          <a:blip r:embed="rId3" cstate="print"/>
          <a:stretch>
            <a:fillRect/>
          </a:stretch>
        </p:blipFill>
        <p:spPr>
          <a:xfrm>
            <a:off x="-90311" y="0"/>
            <a:ext cx="12282311" cy="6858000"/>
          </a:xfrm>
          <a:prstGeom prst="rect">
            <a:avLst/>
          </a:prstGeom>
        </p:spPr>
      </p:pic>
      <p:sp>
        <p:nvSpPr>
          <p:cNvPr id="3" name="ZoneTexte 2">
            <a:extLst>
              <a:ext uri="{FF2B5EF4-FFF2-40B4-BE49-F238E27FC236}">
                <a16:creationId xmlns:a16="http://schemas.microsoft.com/office/drawing/2014/main" id="{2C2DF15A-AD5E-7A45-7C9A-83B1CA310002}"/>
              </a:ext>
            </a:extLst>
          </p:cNvPr>
          <p:cNvSpPr txBox="1"/>
          <p:nvPr/>
        </p:nvSpPr>
        <p:spPr>
          <a:xfrm>
            <a:off x="270933" y="4611231"/>
            <a:ext cx="5779911" cy="2246769"/>
          </a:xfrm>
          <a:prstGeom prst="rect">
            <a:avLst/>
          </a:prstGeom>
          <a:noFill/>
        </p:spPr>
        <p:txBody>
          <a:bodyPr wrap="square" rtlCol="0">
            <a:spAutoFit/>
          </a:bodyPr>
          <a:lstStyle/>
          <a:p>
            <a:pPr algn="ctr"/>
            <a:r>
              <a:rPr lang="fr-CH" sz="2800" i="1" dirty="0">
                <a:solidFill>
                  <a:srgbClr val="FF0000"/>
                </a:solidFill>
                <a:effectLst>
                  <a:outerShdw blurRad="38100" dist="38100" dir="2700000" algn="tl">
                    <a:srgbClr val="000000">
                      <a:alpha val="43137"/>
                    </a:srgbClr>
                  </a:outerShdw>
                </a:effectLst>
                <a:highlight>
                  <a:srgbClr val="00FFFF"/>
                </a:highlight>
              </a:rPr>
              <a:t>« Humiliez-vous donc sous la puissante main de Dieu, </a:t>
            </a:r>
            <a:r>
              <a:rPr lang="fr-CH" sz="2800" i="1" dirty="0">
                <a:solidFill>
                  <a:srgbClr val="0004FE"/>
                </a:solidFill>
                <a:effectLst>
                  <a:outerShdw blurRad="38100" dist="38100" dir="2700000" algn="tl">
                    <a:srgbClr val="000000">
                      <a:alpha val="43137"/>
                    </a:srgbClr>
                  </a:outerShdw>
                </a:effectLst>
                <a:highlight>
                  <a:srgbClr val="00FFFF"/>
                </a:highlight>
              </a:rPr>
              <a:t>afin qu’il vous élève au temps convenable ; </a:t>
            </a:r>
            <a:r>
              <a:rPr lang="fr-CH" sz="2800" i="1" dirty="0">
                <a:solidFill>
                  <a:srgbClr val="FF0000"/>
                </a:solidFill>
                <a:effectLst>
                  <a:outerShdw blurRad="38100" dist="38100" dir="2700000" algn="tl">
                    <a:srgbClr val="000000">
                      <a:alpha val="43137"/>
                    </a:srgbClr>
                  </a:outerShdw>
                </a:effectLst>
                <a:highlight>
                  <a:srgbClr val="00FFFF"/>
                </a:highlight>
              </a:rPr>
              <a:t>et déchargez-vous sur lui de tous vos soucis, </a:t>
            </a:r>
            <a:br>
              <a:rPr lang="fr-CH" sz="2800" i="1" dirty="0">
                <a:solidFill>
                  <a:srgbClr val="FF0000"/>
                </a:solidFill>
                <a:effectLst>
                  <a:outerShdw blurRad="38100" dist="38100" dir="2700000" algn="tl">
                    <a:srgbClr val="000000">
                      <a:alpha val="43137"/>
                    </a:srgbClr>
                  </a:outerShdw>
                </a:effectLst>
                <a:highlight>
                  <a:srgbClr val="00FFFF"/>
                </a:highlight>
              </a:rPr>
            </a:br>
            <a:r>
              <a:rPr lang="fr-CH" sz="2800" i="1" dirty="0">
                <a:solidFill>
                  <a:srgbClr val="FF0000"/>
                </a:solidFill>
                <a:effectLst>
                  <a:outerShdw blurRad="38100" dist="38100" dir="2700000" algn="tl">
                    <a:srgbClr val="000000">
                      <a:alpha val="43137"/>
                    </a:srgbClr>
                  </a:outerShdw>
                </a:effectLst>
                <a:highlight>
                  <a:srgbClr val="00FFFF"/>
                </a:highlight>
              </a:rPr>
              <a:t>car lui-même prend soin de vous</a:t>
            </a:r>
            <a:r>
              <a:rPr lang="fr-CH" sz="2800" i="1" dirty="0">
                <a:highlight>
                  <a:srgbClr val="00FFFF"/>
                </a:highlight>
              </a:rPr>
              <a:t>.</a:t>
            </a:r>
            <a:endParaRPr lang="fr-CH" dirty="0">
              <a:highlight>
                <a:srgbClr val="00FFFF"/>
              </a:highlight>
            </a:endParaRPr>
          </a:p>
        </p:txBody>
      </p:sp>
      <p:sp>
        <p:nvSpPr>
          <p:cNvPr id="4" name="Titre 1">
            <a:extLst>
              <a:ext uri="{FF2B5EF4-FFF2-40B4-BE49-F238E27FC236}">
                <a16:creationId xmlns:a16="http://schemas.microsoft.com/office/drawing/2014/main" id="{C5A87BD6-7AE3-BAAD-B4A0-5C40C004A6C9}"/>
              </a:ext>
            </a:extLst>
          </p:cNvPr>
          <p:cNvSpPr txBox="1">
            <a:spLocks/>
          </p:cNvSpPr>
          <p:nvPr/>
        </p:nvSpPr>
        <p:spPr>
          <a:xfrm rot="21123284">
            <a:off x="6203704" y="845560"/>
            <a:ext cx="3836854" cy="1377538"/>
          </a:xfrm>
          <a:prstGeom prst="rect">
            <a:avLst/>
          </a:prstGeom>
          <a:gradFill rotWithShape="1">
            <a:gsLst>
              <a:gs pos="0">
                <a:srgbClr val="8971E1">
                  <a:satMod val="103000"/>
                  <a:lumMod val="102000"/>
                  <a:tint val="94000"/>
                </a:srgbClr>
              </a:gs>
              <a:gs pos="50000">
                <a:srgbClr val="8971E1">
                  <a:satMod val="110000"/>
                  <a:lumMod val="100000"/>
                  <a:shade val="100000"/>
                </a:srgbClr>
              </a:gs>
              <a:gs pos="100000">
                <a:srgbClr val="8971E1">
                  <a:lumMod val="99000"/>
                  <a:satMod val="120000"/>
                  <a:shade val="78000"/>
                </a:srgbClr>
              </a:gs>
            </a:gsLst>
            <a:lin ang="5400000" scaled="0"/>
          </a:gradFill>
          <a:ln w="6350" cap="flat" cmpd="sng" algn="ctr">
            <a:solidFill>
              <a:srgbClr val="8971E1"/>
            </a:solidFill>
            <a:prstDash val="solid"/>
            <a:miter lim="800000"/>
          </a:ln>
          <a:effectLst>
            <a:outerShdw blurRad="40000" dist="23000" dir="5400000" rotWithShape="0">
              <a:srgbClr val="000000">
                <a:alpha val="35000"/>
              </a:srgbClr>
            </a:outerShdw>
            <a:softEdge rad="317500"/>
          </a:effectLst>
        </p:spPr>
        <p:txBody>
          <a:bodyPr vert="horz" lIns="91440" tIns="45720" rIns="91440" bIns="45720" rtlCol="0" anchor="ctr">
            <a:normAutofit/>
          </a:bodyPr>
          <a:lstStyle>
            <a:defPPr>
              <a:defRPr lang="fr-FR"/>
            </a:defPPr>
            <a:lvl1pPr algn="ctr">
              <a:lnSpc>
                <a:spcPct val="90000"/>
              </a:lnSpc>
              <a:spcBef>
                <a:spcPct val="0"/>
              </a:spcBef>
              <a:buNone/>
              <a:defRPr sz="4000">
                <a:solidFill>
                  <a:srgbClr val="FFFF00"/>
                </a:solidFill>
                <a:latin typeface="Brush Script MT" panose="03060802040406070304" pitchFamily="66"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H" dirty="0"/>
              <a:t>J’OBSERVE</a:t>
            </a:r>
          </a:p>
        </p:txBody>
      </p:sp>
      <p:sp>
        <p:nvSpPr>
          <p:cNvPr id="5" name="Titre 1">
            <a:extLst>
              <a:ext uri="{FF2B5EF4-FFF2-40B4-BE49-F238E27FC236}">
                <a16:creationId xmlns:a16="http://schemas.microsoft.com/office/drawing/2014/main" id="{284C9DFD-0891-273D-AAC2-2F8019983BF7}"/>
              </a:ext>
            </a:extLst>
          </p:cNvPr>
          <p:cNvSpPr txBox="1">
            <a:spLocks/>
          </p:cNvSpPr>
          <p:nvPr/>
        </p:nvSpPr>
        <p:spPr>
          <a:xfrm>
            <a:off x="7443074" y="2542959"/>
            <a:ext cx="3254581" cy="1095539"/>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0000"/>
                </a:solidFill>
                <a:latin typeface="Brush Script MT" panose="03060802040406070304" pitchFamily="66" charset="0"/>
              </a:rPr>
              <a:t>JE MEDITE</a:t>
            </a:r>
          </a:p>
        </p:txBody>
      </p:sp>
      <p:sp>
        <p:nvSpPr>
          <p:cNvPr id="6" name="Rectangle 5">
            <a:extLst>
              <a:ext uri="{FF2B5EF4-FFF2-40B4-BE49-F238E27FC236}">
                <a16:creationId xmlns:a16="http://schemas.microsoft.com/office/drawing/2014/main" id="{7846CA05-1A0B-24D8-9C3D-9DD3F6F16182}"/>
              </a:ext>
            </a:extLst>
          </p:cNvPr>
          <p:cNvSpPr/>
          <p:nvPr/>
        </p:nvSpPr>
        <p:spPr>
          <a:xfrm>
            <a:off x="8549740" y="3462349"/>
            <a:ext cx="3135217" cy="1229458"/>
          </a:xfrm>
          <a:prstGeom prst="rect">
            <a:avLst/>
          </a:prstGeom>
          <a:solidFill>
            <a:srgbClr val="C0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J’ADHERE</a:t>
            </a:r>
          </a:p>
        </p:txBody>
      </p:sp>
      <p:sp>
        <p:nvSpPr>
          <p:cNvPr id="7" name="Rectangle 6">
            <a:extLst>
              <a:ext uri="{FF2B5EF4-FFF2-40B4-BE49-F238E27FC236}">
                <a16:creationId xmlns:a16="http://schemas.microsoft.com/office/drawing/2014/main" id="{D9B11FB7-4999-E32A-ED29-66F38D6B2301}"/>
              </a:ext>
            </a:extLst>
          </p:cNvPr>
          <p:cNvSpPr/>
          <p:nvPr/>
        </p:nvSpPr>
        <p:spPr>
          <a:xfrm>
            <a:off x="7669724" y="4549286"/>
            <a:ext cx="3562720" cy="1229458"/>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JE PRIE</a:t>
            </a:r>
          </a:p>
        </p:txBody>
      </p:sp>
      <p:sp>
        <p:nvSpPr>
          <p:cNvPr id="8" name="Rectangle 7">
            <a:extLst>
              <a:ext uri="{FF2B5EF4-FFF2-40B4-BE49-F238E27FC236}">
                <a16:creationId xmlns:a16="http://schemas.microsoft.com/office/drawing/2014/main" id="{542AAE45-EF91-5425-F469-C6947206ECE8}"/>
              </a:ext>
            </a:extLst>
          </p:cNvPr>
          <p:cNvSpPr/>
          <p:nvPr/>
        </p:nvSpPr>
        <p:spPr>
          <a:xfrm>
            <a:off x="7876197" y="5446336"/>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pic>
        <p:nvPicPr>
          <p:cNvPr id="10" name="Image 9">
            <a:extLst>
              <a:ext uri="{FF2B5EF4-FFF2-40B4-BE49-F238E27FC236}">
                <a16:creationId xmlns:a16="http://schemas.microsoft.com/office/drawing/2014/main" id="{66DD6B85-C8BF-D223-D995-AC03CB0B0279}"/>
              </a:ext>
            </a:extLst>
          </p:cNvPr>
          <p:cNvPicPr>
            <a:picLocks noChangeAspect="1"/>
          </p:cNvPicPr>
          <p:nvPr/>
        </p:nvPicPr>
        <p:blipFill>
          <a:blip r:embed="rId4">
            <a:clrChange>
              <a:clrFrom>
                <a:srgbClr val="312B16"/>
              </a:clrFrom>
              <a:clrTo>
                <a:srgbClr val="312B16">
                  <a:alpha val="0"/>
                </a:srgbClr>
              </a:clrTo>
            </a:clrChange>
          </a:blip>
          <a:stretch>
            <a:fillRect/>
          </a:stretch>
        </p:blipFill>
        <p:spPr>
          <a:xfrm>
            <a:off x="4235636" y="288224"/>
            <a:ext cx="1606165" cy="2193441"/>
          </a:xfrm>
          <a:prstGeom prst="rect">
            <a:avLst/>
          </a:prstGeom>
          <a:ln>
            <a:noFill/>
          </a:ln>
          <a:effectLst>
            <a:outerShdw blurRad="292100" dist="139700" dir="2700000" algn="tl" rotWithShape="0">
              <a:srgbClr val="333333">
                <a:alpha val="65000"/>
              </a:srgbClr>
            </a:outerShdw>
          </a:effectLst>
        </p:spPr>
      </p:pic>
      <p:sp>
        <p:nvSpPr>
          <p:cNvPr id="12" name="ZoneTexte 11">
            <a:extLst>
              <a:ext uri="{FF2B5EF4-FFF2-40B4-BE49-F238E27FC236}">
                <a16:creationId xmlns:a16="http://schemas.microsoft.com/office/drawing/2014/main" id="{DC4376C5-CD65-206D-B8EF-EF58BC595614}"/>
              </a:ext>
            </a:extLst>
          </p:cNvPr>
          <p:cNvSpPr txBox="1"/>
          <p:nvPr/>
        </p:nvSpPr>
        <p:spPr>
          <a:xfrm>
            <a:off x="270933" y="4241899"/>
            <a:ext cx="1882422" cy="369332"/>
          </a:xfrm>
          <a:prstGeom prst="rect">
            <a:avLst/>
          </a:prstGeom>
          <a:noFill/>
        </p:spPr>
        <p:txBody>
          <a:bodyPr wrap="square">
            <a:spAutoFit/>
          </a:bodyPr>
          <a:lstStyle/>
          <a:p>
            <a:pPr algn="ctr"/>
            <a:r>
              <a:rPr lang="fr-CH" sz="1800" i="1" dirty="0">
                <a:highlight>
                  <a:srgbClr val="FFFF00"/>
                </a:highlight>
              </a:rPr>
              <a:t>(</a:t>
            </a:r>
            <a:r>
              <a:rPr lang="fr-CH" sz="1800" dirty="0">
                <a:highlight>
                  <a:srgbClr val="FFFF00"/>
                </a:highlight>
              </a:rPr>
              <a:t>1 Pierre 5 : 6, 7.) </a:t>
            </a:r>
          </a:p>
        </p:txBody>
      </p:sp>
      <p:pic>
        <p:nvPicPr>
          <p:cNvPr id="9" name="Picture 2" descr="Prière à l'Esprit-Saint pour le salut du Monde - Hozana">
            <a:extLst>
              <a:ext uri="{FF2B5EF4-FFF2-40B4-BE49-F238E27FC236}">
                <a16:creationId xmlns:a16="http://schemas.microsoft.com/office/drawing/2014/main" id="{184837EF-D83C-D872-0E2C-68146566BC59}"/>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556347">
            <a:off x="-242811" y="911521"/>
            <a:ext cx="1595968" cy="1595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rière à l'Esprit-Saint pour le salut du Monde - Hozana">
            <a:extLst>
              <a:ext uri="{FF2B5EF4-FFF2-40B4-BE49-F238E27FC236}">
                <a16:creationId xmlns:a16="http://schemas.microsoft.com/office/drawing/2014/main" id="{C93CE730-9249-D0AC-E8C2-E6D6E5F46682}"/>
              </a:ext>
            </a:extLst>
          </p:cNvPr>
          <p:cNvPicPr>
            <a:picLocks noChangeAspect="1" noChangeArrowheads="1"/>
          </p:cNvPicPr>
          <p:nvPr/>
        </p:nvPicPr>
        <p:blipFill>
          <a:blip r:embed="rId5"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rot="20919860">
            <a:off x="-87257" y="99297"/>
            <a:ext cx="1230410" cy="123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4000"/>
                            </p:stCondLst>
                            <p:childTnLst>
                              <p:par>
                                <p:cTn id="19" presetID="15"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6000"/>
                            </p:stCondLst>
                            <p:childTnLst>
                              <p:par>
                                <p:cTn id="26" presetID="15"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ppt_w</p:attrName>
                                        </p:attrNameLst>
                                      </p:cBhvr>
                                      <p:tavLst>
                                        <p:tav tm="0">
                                          <p:val>
                                            <p:fltVal val="0"/>
                                          </p:val>
                                        </p:tav>
                                        <p:tav tm="100000">
                                          <p:val>
                                            <p:strVal val="#ppt_w"/>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8000"/>
                            </p:stCondLst>
                            <p:childTnLst>
                              <p:par>
                                <p:cTn id="33" presetID="15"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ppt_w</p:attrName>
                                        </p:attrNameLst>
                                      </p:cBhvr>
                                      <p:tavLst>
                                        <p:tav tm="0">
                                          <p:val>
                                            <p:fltVal val="0"/>
                                          </p:val>
                                        </p:tav>
                                        <p:tav tm="100000">
                                          <p:val>
                                            <p:strVal val="#ppt_w"/>
                                          </p:val>
                                        </p:tav>
                                      </p:tavLst>
                                    </p:anim>
                                    <p:anim calcmode="lin" valueType="num">
                                      <p:cBhvr>
                                        <p:cTn id="36" dur="2000" fill="hold"/>
                                        <p:tgtEl>
                                          <p:spTgt spid="8"/>
                                        </p:tgtEl>
                                        <p:attrNameLst>
                                          <p:attrName>ppt_h</p:attrName>
                                        </p:attrNameLst>
                                      </p:cBhvr>
                                      <p:tavLst>
                                        <p:tav tm="0">
                                          <p:val>
                                            <p:fltVal val="0"/>
                                          </p:val>
                                        </p:tav>
                                        <p:tav tm="100000">
                                          <p:val>
                                            <p:strVal val="#ppt_h"/>
                                          </p:val>
                                        </p:tav>
                                      </p:tavLst>
                                    </p:anim>
                                    <p:anim calcmode="lin" valueType="num">
                                      <p:cBhvr>
                                        <p:cTn id="37"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8"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2D10-2995-9AD2-0CA0-4B1DE1787EFB}"/>
            </a:ext>
          </a:extLst>
        </p:cNvPr>
        <p:cNvGrpSpPr/>
        <p:nvPr/>
      </p:nvGrpSpPr>
      <p:grpSpPr>
        <a:xfrm>
          <a:off x="0" y="0"/>
          <a:ext cx="0" cy="0"/>
          <a:chOff x="0" y="0"/>
          <a:chExt cx="0" cy="0"/>
        </a:xfrm>
      </p:grpSpPr>
      <p:pic>
        <p:nvPicPr>
          <p:cNvPr id="6" name="Imagen 5" descr="Dibujo de una persona&#10;&#10;El contenido generado por IA puede ser incorrecto.">
            <a:extLst>
              <a:ext uri="{FF2B5EF4-FFF2-40B4-BE49-F238E27FC236}">
                <a16:creationId xmlns:a16="http://schemas.microsoft.com/office/drawing/2014/main" id="{ADC5E98B-0E7B-C7E2-6F7F-029198911682}"/>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CuadroTexto 1">
            <a:extLst>
              <a:ext uri="{FF2B5EF4-FFF2-40B4-BE49-F238E27FC236}">
                <a16:creationId xmlns:a16="http://schemas.microsoft.com/office/drawing/2014/main" id="{AE28CB7D-9E9E-0C49-BEC6-5B8118AA85CB}"/>
              </a:ext>
            </a:extLst>
          </p:cNvPr>
          <p:cNvSpPr txBox="1"/>
          <p:nvPr/>
        </p:nvSpPr>
        <p:spPr>
          <a:xfrm>
            <a:off x="135927" y="0"/>
            <a:ext cx="6222757" cy="2862322"/>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CH"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 Josué prit en même temps tous ces rois </a:t>
            </a:r>
            <a:br>
              <a:rPr kumimoji="0" lang="fr-CH"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br>
            <a:r>
              <a:rPr kumimoji="0" lang="fr-CH" sz="36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et leur pays, car l'Éternel, le Dieu d'Israël, combattait pour Israël.»</a:t>
            </a:r>
            <a:endParaRPr kumimoji="0" lang="es-ES" sz="28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endParaRPr>
          </a:p>
        </p:txBody>
      </p:sp>
      <p:sp>
        <p:nvSpPr>
          <p:cNvPr id="4" name="CuadroTexto 3">
            <a:extLst>
              <a:ext uri="{FF2B5EF4-FFF2-40B4-BE49-F238E27FC236}">
                <a16:creationId xmlns:a16="http://schemas.microsoft.com/office/drawing/2014/main" id="{07EE901E-494A-3B52-8411-2B6A4BDFE3DA}"/>
              </a:ext>
            </a:extLst>
          </p:cNvPr>
          <p:cNvSpPr txBox="1"/>
          <p:nvPr/>
        </p:nvSpPr>
        <p:spPr>
          <a:xfrm>
            <a:off x="768933" y="3050559"/>
            <a:ext cx="2192112" cy="461665"/>
          </a:xfrm>
          <a:prstGeom prst="rect">
            <a:avLst/>
          </a:prstGeom>
          <a:noFill/>
        </p:spPr>
        <p:txBody>
          <a:bodyPr wrap="square">
            <a:spAutoFit/>
            <a:scene3d>
              <a:camera prst="orthographicFront"/>
              <a:lightRig rig="threePt" dir="t"/>
            </a:scene3d>
            <a:sp3d extrusionH="57150">
              <a:bevelT w="381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613E51"/>
                </a:solidFill>
                <a:effectLst/>
                <a:uLnTx/>
                <a:uFillTx/>
                <a:latin typeface="Comic Sans MS" panose="030F0702030302020204" pitchFamily="66" charset="0"/>
                <a:ea typeface="+mn-ea"/>
                <a:cs typeface="+mn-cs"/>
              </a:rPr>
              <a:t>Josué 10:42</a:t>
            </a:r>
            <a:endParaRPr kumimoji="0" lang="es-ES" sz="2400" b="0" i="0" u="none" strike="noStrike" kern="1200" cap="none" spc="0" normalizeH="0" baseline="0" noProof="0" dirty="0">
              <a:ln>
                <a:noFill/>
              </a:ln>
              <a:solidFill>
                <a:srgbClr val="613E51"/>
              </a:solidFill>
              <a:effectLst/>
              <a:uLnTx/>
              <a:uFillTx/>
              <a:latin typeface="Aptos" panose="02110004020202020204"/>
              <a:ea typeface="+mn-ea"/>
              <a:cs typeface="+mn-cs"/>
            </a:endParaRPr>
          </a:p>
        </p:txBody>
      </p:sp>
      <p:pic>
        <p:nvPicPr>
          <p:cNvPr id="1026" name="Picture 2" descr="Jéricho">
            <a:extLst>
              <a:ext uri="{FF2B5EF4-FFF2-40B4-BE49-F238E27FC236}">
                <a16:creationId xmlns:a16="http://schemas.microsoft.com/office/drawing/2014/main" id="{9FD28940-0510-E225-18E6-AE71A83C377E}"/>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27644" y="1234652"/>
            <a:ext cx="4507230" cy="204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33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CF4806B-90D9-0E75-BF9C-76E86C7DF939}"/>
              </a:ext>
            </a:extLst>
          </p:cNvPr>
          <p:cNvSpPr txBox="1"/>
          <p:nvPr/>
        </p:nvSpPr>
        <p:spPr>
          <a:xfrm>
            <a:off x="2423160" y="264081"/>
            <a:ext cx="9578340" cy="2308324"/>
          </a:xfrm>
          <a:prstGeom prst="rect">
            <a:avLst/>
          </a:prstGeom>
          <a:noFill/>
        </p:spPr>
        <p:txBody>
          <a:bodyPr wrap="square" rtlCol="0">
            <a:spAutoFit/>
          </a:bodyPr>
          <a:lstStyle/>
          <a:p>
            <a:pPr algn="just"/>
            <a:r>
              <a:rPr lang="fr-CH" sz="2400" b="0" i="0" u="none" strike="noStrike" baseline="0" dirty="0">
                <a:solidFill>
                  <a:schemeClr val="tx2"/>
                </a:solidFill>
                <a:highlight>
                  <a:srgbClr val="FFFF00"/>
                </a:highlight>
                <a:latin typeface="Calibri" panose="020F0502020204030204" pitchFamily="34" charset="0"/>
              </a:rPr>
              <a:t>« Le Deutéronome est la répétition de la loi pour une population qui n’a pas connu la captivité en Egypte ou qui l’a connue par les dires de leurs parents. </a:t>
            </a:r>
            <a:br>
              <a:rPr lang="fr-CH" sz="2400" b="0" i="0" u="none" strike="noStrike" baseline="0" dirty="0">
                <a:highlight>
                  <a:srgbClr val="FFFF00"/>
                </a:highlight>
                <a:latin typeface="Calibri" panose="020F0502020204030204" pitchFamily="34" charset="0"/>
              </a:rPr>
            </a:br>
            <a:br>
              <a:rPr lang="fr-CH" sz="2400" b="0" i="0" u="none" strike="noStrike" baseline="0" dirty="0">
                <a:highlight>
                  <a:srgbClr val="FFFF00"/>
                </a:highlight>
                <a:latin typeface="Calibri" panose="020F0502020204030204" pitchFamily="34" charset="0"/>
              </a:rPr>
            </a:br>
            <a:r>
              <a:rPr lang="fr-CH" sz="2400" b="0" i="0" u="none" strike="noStrike" baseline="0" dirty="0">
                <a:solidFill>
                  <a:schemeClr val="tx2"/>
                </a:solidFill>
                <a:highlight>
                  <a:srgbClr val="00FFFF"/>
                </a:highlight>
                <a:latin typeface="Calibri" panose="020F0502020204030204" pitchFamily="34" charset="0"/>
              </a:rPr>
              <a:t>C’est cette population qui va entrer en terre promise et qui va devoir suivre les directives de l’Eternel. Le texte du jour est introduit par une mise en situation extraordinaire :</a:t>
            </a:r>
            <a:r>
              <a:rPr lang="fr-CH" sz="2400" b="0" i="0" u="none" strike="noStrike" baseline="0" dirty="0">
                <a:solidFill>
                  <a:schemeClr val="tx2"/>
                </a:solidFill>
                <a:latin typeface="Calibri" panose="020F0502020204030204" pitchFamily="34" charset="0"/>
              </a:rPr>
              <a:t> </a:t>
            </a:r>
            <a:r>
              <a:rPr lang="fr-CH" sz="2400" b="0" i="0" u="none" strike="noStrike" baseline="0" dirty="0">
                <a:latin typeface="Calibri" panose="020F0502020204030204" pitchFamily="34" charset="0"/>
              </a:rPr>
              <a:t>…</a:t>
            </a:r>
            <a:r>
              <a:rPr lang="fr-CH" sz="2400" b="0" i="0" u="none" strike="noStrike" baseline="0" dirty="0">
                <a:solidFill>
                  <a:schemeClr val="accent3">
                    <a:lumMod val="50000"/>
                  </a:schemeClr>
                </a:solidFill>
                <a:effectLst>
                  <a:outerShdw blurRad="38100" dist="38100" dir="2700000" algn="tl">
                    <a:srgbClr val="000000">
                      <a:alpha val="43137"/>
                    </a:srgbClr>
                  </a:outerShdw>
                </a:effectLst>
                <a:latin typeface="Calibri" panose="020F0502020204030204" pitchFamily="34" charset="0"/>
              </a:rPr>
              <a:t>(Deutéronome. 20.1-4). </a:t>
            </a:r>
            <a:endParaRPr lang="fr-CH" sz="22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DE22C9EA-88EC-A319-85EA-A90550555B7C}"/>
              </a:ext>
            </a:extLst>
          </p:cNvPr>
          <p:cNvSpPr txBox="1"/>
          <p:nvPr/>
        </p:nvSpPr>
        <p:spPr>
          <a:xfrm>
            <a:off x="2263140" y="2572405"/>
            <a:ext cx="9738360" cy="3816429"/>
          </a:xfrm>
          <a:prstGeom prst="rect">
            <a:avLst/>
          </a:prstGeom>
          <a:noFill/>
        </p:spPr>
        <p:txBody>
          <a:bodyPr wrap="square" rtlCol="0">
            <a:spAutoFit/>
          </a:bodyPr>
          <a:lstStyle/>
          <a:p>
            <a:pPr algn="ctr" fontAlgn="base"/>
            <a:r>
              <a:rPr lang="fr-CH" sz="2200" dirty="0">
                <a:highlight>
                  <a:srgbClr val="00FF00"/>
                </a:highlight>
                <a:latin typeface="Arial" panose="020B0604020202020204" pitchFamily="34" charset="0"/>
                <a:cs typeface="Arial" panose="020B0604020202020204" pitchFamily="34" charset="0"/>
                <a:hlinkClick r:id="rId2" tooltip="Deutéronome - Chapitre 20 -  Verset 1"/>
              </a:rPr>
              <a:t>20:1</a:t>
            </a:r>
            <a:r>
              <a:rPr lang="fr-CH" sz="2200" dirty="0">
                <a:latin typeface="Arial" panose="020B0604020202020204" pitchFamily="34" charset="0"/>
                <a:cs typeface="Arial" panose="020B0604020202020204" pitchFamily="34" charset="0"/>
              </a:rPr>
              <a:t> </a:t>
            </a:r>
            <a:r>
              <a:rPr lang="fr-CH" sz="2200" dirty="0">
                <a:solidFill>
                  <a:schemeClr val="tx2"/>
                </a:solidFill>
                <a:latin typeface="Arial" panose="020B0604020202020204" pitchFamily="34" charset="0"/>
                <a:cs typeface="Arial" panose="020B0604020202020204" pitchFamily="34" charset="0"/>
              </a:rPr>
              <a:t>Lorsque tu iras à la guerre contre tes ennemis, et que tu verras des chevaux et des chars, et un peuple plus nombreux que toi, </a:t>
            </a:r>
            <a:r>
              <a:rPr lang="fr-CH" sz="2200" dirty="0">
                <a:solidFill>
                  <a:srgbClr val="0004FE"/>
                </a:solidFill>
                <a:highlight>
                  <a:srgbClr val="00FFFF"/>
                </a:highlight>
                <a:latin typeface="Arial" panose="020B0604020202020204" pitchFamily="34" charset="0"/>
                <a:cs typeface="Arial" panose="020B0604020202020204" pitchFamily="34" charset="0"/>
              </a:rPr>
              <a:t>tu ne les craindras point; car l'Éternel, ton Dieu, qui t'a fait monter du pays d'Égypte, est avec toi.</a:t>
            </a:r>
            <a:br>
              <a:rPr lang="fr-CH" sz="2200" dirty="0">
                <a:solidFill>
                  <a:srgbClr val="0004FE"/>
                </a:solidFill>
                <a:highlight>
                  <a:srgbClr val="00FFFF"/>
                </a:highlight>
                <a:latin typeface="Arial" panose="020B0604020202020204" pitchFamily="34" charset="0"/>
                <a:cs typeface="Arial" panose="020B0604020202020204" pitchFamily="34" charset="0"/>
              </a:rPr>
            </a:br>
            <a:r>
              <a:rPr lang="fr-CH" sz="2200" dirty="0">
                <a:highlight>
                  <a:srgbClr val="00FF00"/>
                </a:highlight>
                <a:latin typeface="Arial" panose="020B0604020202020204" pitchFamily="34" charset="0"/>
                <a:cs typeface="Arial" panose="020B0604020202020204" pitchFamily="34" charset="0"/>
                <a:hlinkClick r:id="rId3" tooltip="Deutéronome - Chapitre 20 -  Verset 2">
                  <a:extLst>
                    <a:ext uri="{A12FA001-AC4F-418D-AE19-62706E023703}">
                      <ahyp:hlinkClr xmlns:ahyp="http://schemas.microsoft.com/office/drawing/2018/hyperlinkcolor" val="tx"/>
                    </a:ext>
                  </a:extLst>
                </a:hlinkClick>
              </a:rPr>
              <a:t>20:2</a:t>
            </a:r>
            <a:r>
              <a:rPr lang="fr-CH" sz="2200" dirty="0">
                <a:latin typeface="Arial" panose="020B0604020202020204" pitchFamily="34" charset="0"/>
                <a:cs typeface="Arial" panose="020B0604020202020204" pitchFamily="34" charset="0"/>
              </a:rPr>
              <a:t> </a:t>
            </a:r>
            <a:r>
              <a:rPr lang="fr-CH" sz="2200" dirty="0">
                <a:solidFill>
                  <a:schemeClr val="tx2"/>
                </a:solidFill>
                <a:latin typeface="Arial" panose="020B0604020202020204" pitchFamily="34" charset="0"/>
                <a:cs typeface="Arial" panose="020B0604020202020204" pitchFamily="34" charset="0"/>
              </a:rPr>
              <a:t>A l'approche du combat, le sacrificateur s'avancera et parlera au peuple.</a:t>
            </a:r>
            <a:br>
              <a:rPr lang="fr-CH" sz="2200" dirty="0">
                <a:solidFill>
                  <a:schemeClr val="tx2"/>
                </a:solidFill>
                <a:latin typeface="Arial" panose="020B0604020202020204" pitchFamily="34" charset="0"/>
                <a:cs typeface="Arial" panose="020B0604020202020204" pitchFamily="34" charset="0"/>
              </a:rPr>
            </a:br>
            <a:endParaRPr lang="fr-CH" sz="2200" dirty="0">
              <a:solidFill>
                <a:schemeClr val="tx2"/>
              </a:solidFill>
              <a:latin typeface="Arial" panose="020B0604020202020204" pitchFamily="34" charset="0"/>
              <a:cs typeface="Arial" panose="020B0604020202020204" pitchFamily="34" charset="0"/>
            </a:endParaRPr>
          </a:p>
          <a:p>
            <a:pPr algn="ctr" fontAlgn="base"/>
            <a:r>
              <a:rPr lang="fr-CH" sz="2200" dirty="0">
                <a:highlight>
                  <a:srgbClr val="00FF00"/>
                </a:highlight>
                <a:latin typeface="Arial" panose="020B0604020202020204" pitchFamily="34" charset="0"/>
                <a:cs typeface="Arial" panose="020B0604020202020204" pitchFamily="34" charset="0"/>
                <a:hlinkClick r:id="rId4" tooltip="Deutéronome - Chapitre 20 -  Verset 3">
                  <a:extLst>
                    <a:ext uri="{A12FA001-AC4F-418D-AE19-62706E023703}">
                      <ahyp:hlinkClr xmlns:ahyp="http://schemas.microsoft.com/office/drawing/2018/hyperlinkcolor" val="tx"/>
                    </a:ext>
                  </a:extLst>
                </a:hlinkClick>
              </a:rPr>
              <a:t>20:3</a:t>
            </a:r>
            <a:r>
              <a:rPr lang="fr-CH" sz="2200" dirty="0">
                <a:latin typeface="Arial" panose="020B0604020202020204" pitchFamily="34" charset="0"/>
                <a:cs typeface="Arial" panose="020B0604020202020204" pitchFamily="34" charset="0"/>
              </a:rPr>
              <a:t> </a:t>
            </a:r>
            <a:r>
              <a:rPr lang="fr-CH" sz="2200" dirty="0">
                <a:solidFill>
                  <a:schemeClr val="tx2"/>
                </a:solidFill>
                <a:latin typeface="Arial" panose="020B0604020202020204" pitchFamily="34" charset="0"/>
                <a:cs typeface="Arial" panose="020B0604020202020204" pitchFamily="34" charset="0"/>
              </a:rPr>
              <a:t>Il leur dira: </a:t>
            </a:r>
            <a:r>
              <a:rPr lang="fr-CH" sz="2200" dirty="0">
                <a:solidFill>
                  <a:srgbClr val="0004FE"/>
                </a:solidFill>
                <a:highlight>
                  <a:srgbClr val="00FFFF"/>
                </a:highlight>
                <a:latin typeface="Arial" panose="020B0604020202020204" pitchFamily="34" charset="0"/>
                <a:cs typeface="Arial" panose="020B0604020202020204" pitchFamily="34" charset="0"/>
              </a:rPr>
              <a:t>Écoute, Israël! Vous allez aujourd'hui livrer bataille à vos ennemis. Que votre coeur ne se trouble point; soyez sans crainte, </a:t>
            </a:r>
            <a:br>
              <a:rPr lang="fr-CH" sz="2200" dirty="0">
                <a:solidFill>
                  <a:srgbClr val="0004FE"/>
                </a:solidFill>
                <a:highlight>
                  <a:srgbClr val="00FFFF"/>
                </a:highlight>
                <a:latin typeface="Arial" panose="020B0604020202020204" pitchFamily="34" charset="0"/>
                <a:cs typeface="Arial" panose="020B0604020202020204" pitchFamily="34" charset="0"/>
              </a:rPr>
            </a:br>
            <a:r>
              <a:rPr lang="fr-CH" sz="2200" dirty="0">
                <a:solidFill>
                  <a:srgbClr val="0004FE"/>
                </a:solidFill>
                <a:highlight>
                  <a:srgbClr val="00FFFF"/>
                </a:highlight>
                <a:latin typeface="Arial" panose="020B0604020202020204" pitchFamily="34" charset="0"/>
                <a:cs typeface="Arial" panose="020B0604020202020204" pitchFamily="34" charset="0"/>
              </a:rPr>
              <a:t>ne vous effrayez pas, ne vous épouvantez pas devant eux.</a:t>
            </a:r>
          </a:p>
          <a:p>
            <a:pPr algn="ctr" fontAlgn="base"/>
            <a:r>
              <a:rPr lang="fr-CH" sz="2200" dirty="0">
                <a:highlight>
                  <a:srgbClr val="00FF00"/>
                </a:highlight>
                <a:latin typeface="Arial" panose="020B0604020202020204" pitchFamily="34" charset="0"/>
                <a:cs typeface="Arial" panose="020B0604020202020204" pitchFamily="34" charset="0"/>
                <a:hlinkClick r:id="rId5" tooltip="Deutéronome - Chapitre 20 -  Verset 4">
                  <a:extLst>
                    <a:ext uri="{A12FA001-AC4F-418D-AE19-62706E023703}">
                      <ahyp:hlinkClr xmlns:ahyp="http://schemas.microsoft.com/office/drawing/2018/hyperlinkcolor" val="tx"/>
                    </a:ext>
                  </a:extLst>
                </a:hlinkClick>
              </a:rPr>
              <a:t>20:4</a:t>
            </a:r>
            <a:r>
              <a:rPr lang="fr-CH" sz="2200" dirty="0">
                <a:latin typeface="Arial" panose="020B0604020202020204" pitchFamily="34" charset="0"/>
                <a:cs typeface="Arial" panose="020B0604020202020204" pitchFamily="34" charset="0"/>
              </a:rPr>
              <a:t> </a:t>
            </a:r>
            <a:r>
              <a:rPr lang="fr-CH" sz="2200" dirty="0">
                <a:solidFill>
                  <a:schemeClr val="tx2"/>
                </a:solidFill>
                <a:highlight>
                  <a:srgbClr val="00FFFF"/>
                </a:highlight>
                <a:latin typeface="Arial" panose="020B0604020202020204" pitchFamily="34" charset="0"/>
                <a:cs typeface="Arial" panose="020B0604020202020204" pitchFamily="34" charset="0"/>
              </a:rPr>
              <a:t>Car l'Éternel, votre Dieu, marche avec vous, </a:t>
            </a:r>
            <a:br>
              <a:rPr lang="fr-CH" sz="2200" dirty="0">
                <a:solidFill>
                  <a:schemeClr val="tx2"/>
                </a:solidFill>
                <a:highlight>
                  <a:srgbClr val="00FFFF"/>
                </a:highlight>
                <a:latin typeface="Arial" panose="020B0604020202020204" pitchFamily="34" charset="0"/>
                <a:cs typeface="Arial" panose="020B0604020202020204" pitchFamily="34" charset="0"/>
              </a:rPr>
            </a:br>
            <a:r>
              <a:rPr lang="fr-CH" sz="2200" dirty="0">
                <a:solidFill>
                  <a:schemeClr val="tx2"/>
                </a:solidFill>
                <a:highlight>
                  <a:srgbClr val="00FFFF"/>
                </a:highlight>
                <a:latin typeface="Arial" panose="020B0604020202020204" pitchFamily="34" charset="0"/>
                <a:cs typeface="Arial" panose="020B0604020202020204" pitchFamily="34" charset="0"/>
              </a:rPr>
              <a:t>pour combattre vos ennemis, pour vous sauver. »</a:t>
            </a:r>
          </a:p>
        </p:txBody>
      </p:sp>
      <p:sp>
        <p:nvSpPr>
          <p:cNvPr id="4" name="ZoneTexte 3">
            <a:extLst>
              <a:ext uri="{FF2B5EF4-FFF2-40B4-BE49-F238E27FC236}">
                <a16:creationId xmlns:a16="http://schemas.microsoft.com/office/drawing/2014/main" id="{2F810B98-2330-2023-5026-73FEE2F16326}"/>
              </a:ext>
            </a:extLst>
          </p:cNvPr>
          <p:cNvSpPr txBox="1"/>
          <p:nvPr/>
        </p:nvSpPr>
        <p:spPr>
          <a:xfrm>
            <a:off x="1634490" y="6388834"/>
            <a:ext cx="10367010" cy="369332"/>
          </a:xfrm>
          <a:prstGeom prst="rect">
            <a:avLst/>
          </a:prstGeom>
          <a:noFill/>
        </p:spPr>
        <p:txBody>
          <a:bodyPr wrap="square" rtlCol="0">
            <a:spAutoFit/>
          </a:bodyPr>
          <a:lstStyle/>
          <a:p>
            <a:pPr lvl="1"/>
            <a:r>
              <a:rPr lang="fr-CH" dirty="0">
                <a:solidFill>
                  <a:srgbClr val="FF0000"/>
                </a:solidFill>
              </a:rPr>
              <a:t>2025, 1er novembre - Leçons de foi tirées du livre de Josué n° 5 | https://adventiste.org/bible page 1 </a:t>
            </a:r>
          </a:p>
        </p:txBody>
      </p:sp>
      <p:pic>
        <p:nvPicPr>
          <p:cNvPr id="5" name="Imagen 18">
            <a:extLst>
              <a:ext uri="{FF2B5EF4-FFF2-40B4-BE49-F238E27FC236}">
                <a16:creationId xmlns:a16="http://schemas.microsoft.com/office/drawing/2014/main" id="{749912F8-F419-07EA-C41C-671399BD3B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17586" y="5662151"/>
            <a:ext cx="845553" cy="218768"/>
          </a:xfrm>
          <a:prstGeom prst="rect">
            <a:avLst/>
          </a:prstGeom>
          <a:effectLst>
            <a:outerShdw blurRad="50800" dist="38100" dir="8100000" algn="tr" rotWithShape="0">
              <a:prstClr val="black">
                <a:alpha val="40000"/>
              </a:prstClr>
            </a:outerShdw>
          </a:effectLst>
        </p:spPr>
      </p:pic>
      <p:pic>
        <p:nvPicPr>
          <p:cNvPr id="6" name="Imagen 19">
            <a:extLst>
              <a:ext uri="{FF2B5EF4-FFF2-40B4-BE49-F238E27FC236}">
                <a16:creationId xmlns:a16="http://schemas.microsoft.com/office/drawing/2014/main" id="{72ADACAE-70DC-02EA-6203-3DA3D9FF58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17586" y="4814984"/>
            <a:ext cx="845553" cy="218768"/>
          </a:xfrm>
          <a:prstGeom prst="rect">
            <a:avLst/>
          </a:prstGeom>
          <a:effectLst>
            <a:outerShdw blurRad="50800" dist="38100" dir="8100000" algn="tr" rotWithShape="0">
              <a:prstClr val="black">
                <a:alpha val="40000"/>
              </a:prstClr>
            </a:outerShdw>
          </a:effectLst>
        </p:spPr>
      </p:pic>
      <p:pic>
        <p:nvPicPr>
          <p:cNvPr id="7" name="Imagen 20">
            <a:extLst>
              <a:ext uri="{FF2B5EF4-FFF2-40B4-BE49-F238E27FC236}">
                <a16:creationId xmlns:a16="http://schemas.microsoft.com/office/drawing/2014/main" id="{D01799A3-8051-F910-69B5-9AB5816222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17587" y="4051811"/>
            <a:ext cx="845553" cy="218768"/>
          </a:xfrm>
          <a:prstGeom prst="rect">
            <a:avLst/>
          </a:prstGeom>
          <a:effectLst>
            <a:outerShdw blurRad="50800" dist="38100" dir="8100000" algn="tr" rotWithShape="0">
              <a:prstClr val="black">
                <a:alpha val="40000"/>
              </a:prstClr>
            </a:outerShdw>
          </a:effectLst>
        </p:spPr>
      </p:pic>
      <p:pic>
        <p:nvPicPr>
          <p:cNvPr id="8" name="Imagen 21">
            <a:extLst>
              <a:ext uri="{FF2B5EF4-FFF2-40B4-BE49-F238E27FC236}">
                <a16:creationId xmlns:a16="http://schemas.microsoft.com/office/drawing/2014/main" id="{DA8837B1-C017-4DBE-D433-3DD6593CE7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17663" y="2696805"/>
            <a:ext cx="845553" cy="218768"/>
          </a:xfrm>
          <a:prstGeom prst="rect">
            <a:avLst/>
          </a:prstGeom>
          <a:effectLst>
            <a:outerShdw blurRad="50800" dist="38100" dir="8100000" algn="tr" rotWithShape="0">
              <a:prstClr val="black">
                <a:alpha val="40000"/>
              </a:prstClr>
            </a:outerShdw>
          </a:effectLst>
        </p:spPr>
      </p:pic>
      <p:pic>
        <p:nvPicPr>
          <p:cNvPr id="10" name="Imagen 11" descr="Logotipo, nombre de la empresa&#10;&#10;Descripción generada automáticamente">
            <a:extLst>
              <a:ext uri="{FF2B5EF4-FFF2-40B4-BE49-F238E27FC236}">
                <a16:creationId xmlns:a16="http://schemas.microsoft.com/office/drawing/2014/main" id="{59AF7936-ABF3-9059-EE59-F966F673ECEA}"/>
              </a:ext>
            </a:extLst>
          </p:cNvPr>
          <p:cNvPicPr>
            <a:picLocks noChangeAspect="1"/>
          </p:cNvPicPr>
          <p:nvPr/>
        </p:nvPicPr>
        <p:blipFill>
          <a:blip r:embed="rId10" cstate="screen">
            <a:duotone>
              <a:prstClr val="black"/>
              <a:srgbClr val="00FFCC">
                <a:tint val="45000"/>
                <a:satMod val="400000"/>
              </a:srgbClr>
            </a:duotone>
            <a:extLst>
              <a:ext uri="{28A0092B-C50C-407E-A947-70E740481C1C}">
                <a14:useLocalDpi xmlns:a14="http://schemas.microsoft.com/office/drawing/2010/main"/>
              </a:ext>
            </a:extLst>
          </a:blip>
          <a:stretch>
            <a:fillRect/>
          </a:stretch>
        </p:blipFill>
        <p:spPr>
          <a:xfrm>
            <a:off x="1537026" y="319657"/>
            <a:ext cx="641345" cy="657424"/>
          </a:xfrm>
          <a:prstGeom prst="rect">
            <a:avLst/>
          </a:prstGeom>
        </p:spPr>
      </p:pic>
      <p:pic>
        <p:nvPicPr>
          <p:cNvPr id="11" name="Imagen 11" descr="Logotipo, nombre de la empresa&#10;&#10;Descripción generada automáticamente">
            <a:extLst>
              <a:ext uri="{FF2B5EF4-FFF2-40B4-BE49-F238E27FC236}">
                <a16:creationId xmlns:a16="http://schemas.microsoft.com/office/drawing/2014/main" id="{3548E052-B692-5742-DFEA-85D42F31266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37025" y="1494976"/>
            <a:ext cx="641345" cy="657424"/>
          </a:xfrm>
          <a:prstGeom prst="rect">
            <a:avLst/>
          </a:prstGeom>
        </p:spPr>
      </p:pic>
    </p:spTree>
    <p:extLst>
      <p:ext uri="{BB962C8B-B14F-4D97-AF65-F5344CB8AC3E}">
        <p14:creationId xmlns:p14="http://schemas.microsoft.com/office/powerpoint/2010/main" val="164322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3"/>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3"/>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ppt_w+.3"/>
                                          </p:val>
                                        </p:tav>
                                        <p:tav tm="100000">
                                          <p:val>
                                            <p:strVal val="#ppt_w"/>
                                          </p:val>
                                        </p:tav>
                                      </p:tavLst>
                                    </p:anim>
                                    <p:anim calcmode="lin" valueType="num">
                                      <p:cBhvr>
                                        <p:cTn id="29" dur="500" fill="hold"/>
                                        <p:tgtEl>
                                          <p:spTgt spid="5"/>
                                        </p:tgtEl>
                                        <p:attrNameLst>
                                          <p:attrName>ppt_h</p:attrName>
                                        </p:attrNameLst>
                                      </p:cBhvr>
                                      <p:tavLst>
                                        <p:tav tm="0">
                                          <p:val>
                                            <p:strVal val="#ppt_h"/>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 calcmode="lin" valueType="num">
                                      <p:cBhvr>
                                        <p:cTn id="45" dur="500" fill="hold"/>
                                        <p:tgtEl>
                                          <p:spTgt spid="11"/>
                                        </p:tgtEl>
                                        <p:attrNameLst>
                                          <p:attrName>style.rotation</p:attrName>
                                        </p:attrNameLst>
                                      </p:cBhvr>
                                      <p:tavLst>
                                        <p:tav tm="0">
                                          <p:val>
                                            <p:fltVal val="90"/>
                                          </p:val>
                                        </p:tav>
                                        <p:tav tm="100000">
                                          <p:val>
                                            <p:fltVal val="0"/>
                                          </p:val>
                                        </p:tav>
                                      </p:tavLst>
                                    </p:anim>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09272F-47F5-D972-CEEA-887DC22843E1}"/>
            </a:ext>
          </a:extLst>
        </p:cNvPr>
        <p:cNvGrpSpPr/>
        <p:nvPr/>
      </p:nvGrpSpPr>
      <p:grpSpPr>
        <a:xfrm>
          <a:off x="0" y="0"/>
          <a:ext cx="0" cy="0"/>
          <a:chOff x="0" y="0"/>
          <a:chExt cx="0" cy="0"/>
        </a:xfrm>
      </p:grpSpPr>
      <p:pic>
        <p:nvPicPr>
          <p:cNvPr id="6" name="Picture 5" descr="A pink and white background&#10;&#10;AI-generated content may be incorrect.">
            <a:extLst>
              <a:ext uri="{FF2B5EF4-FFF2-40B4-BE49-F238E27FC236}">
                <a16:creationId xmlns:a16="http://schemas.microsoft.com/office/drawing/2014/main" id="{AB0033FB-BEE7-DC8A-DBB6-FADFDAA374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aphicFrame>
        <p:nvGraphicFramePr>
          <p:cNvPr id="4" name="Diagrama 3">
            <a:extLst>
              <a:ext uri="{FF2B5EF4-FFF2-40B4-BE49-F238E27FC236}">
                <a16:creationId xmlns:a16="http://schemas.microsoft.com/office/drawing/2014/main" id="{D2EA4760-494A-FB7C-9486-1330D64D03A0}"/>
              </a:ext>
            </a:extLst>
          </p:cNvPr>
          <p:cNvGraphicFramePr/>
          <p:nvPr/>
        </p:nvGraphicFramePr>
        <p:xfrm>
          <a:off x="4495800" y="3867148"/>
          <a:ext cx="7439025" cy="279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450FD92C-8549-C0FB-E8B0-A87C7227018F}"/>
              </a:ext>
            </a:extLst>
          </p:cNvPr>
          <p:cNvSpPr txBox="1"/>
          <p:nvPr/>
        </p:nvSpPr>
        <p:spPr>
          <a:xfrm>
            <a:off x="148315" y="256475"/>
            <a:ext cx="72104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Comprendre la guerre qui a conduit Israël à prendre possession du pays de Canaan n'est pas une affaire facile.</a:t>
            </a:r>
          </a:p>
        </p:txBody>
      </p:sp>
      <p:pic>
        <p:nvPicPr>
          <p:cNvPr id="7" name="Imagen 6" descr="Un grupo de personas en un barco&#10;&#10;El contenido generado por IA puede ser incorrecto.">
            <a:extLst>
              <a:ext uri="{FF2B5EF4-FFF2-40B4-BE49-F238E27FC236}">
                <a16:creationId xmlns:a16="http://schemas.microsoft.com/office/drawing/2014/main" id="{FC98AD17-9172-1F8C-A168-632DD206AF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27925" y="238125"/>
            <a:ext cx="4406900" cy="3305175"/>
          </a:xfrm>
          <a:prstGeom prst="round2DiagRect">
            <a:avLst>
              <a:gd name="adj1" fmla="val 16667"/>
              <a:gd name="adj2" fmla="val 0"/>
            </a:avLst>
          </a:prstGeom>
          <a:ln w="88900" cap="sq">
            <a:solidFill>
              <a:srgbClr val="AB193E"/>
            </a:solidFill>
            <a:miter lim="800000"/>
          </a:ln>
          <a:effectLst>
            <a:outerShdw blurRad="254000" algn="tl" rotWithShape="0">
              <a:srgbClr val="000000">
                <a:alpha val="43000"/>
              </a:srgbClr>
            </a:outerShdw>
          </a:effectLst>
        </p:spPr>
      </p:pic>
      <p:pic>
        <p:nvPicPr>
          <p:cNvPr id="9" name="Imagen 8" descr="Imagen que contiene grupo, hombre, gente, montar a caballo&#10;&#10;El contenido generado por IA puede ser incorrecto.">
            <a:extLst>
              <a:ext uri="{FF2B5EF4-FFF2-40B4-BE49-F238E27FC236}">
                <a16:creationId xmlns:a16="http://schemas.microsoft.com/office/drawing/2014/main" id="{545442D9-F2C4-4151-F1D8-B668CE01114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7175" y="3867148"/>
            <a:ext cx="3843187" cy="2793206"/>
          </a:xfrm>
          <a:prstGeom prst="round2DiagRect">
            <a:avLst>
              <a:gd name="adj1" fmla="val 0"/>
              <a:gd name="adj2" fmla="val 20801"/>
            </a:avLst>
          </a:prstGeom>
          <a:ln w="88900" cap="sq">
            <a:solidFill>
              <a:srgbClr val="AB193E"/>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419F85F8-A90E-23BC-3615-B74F86241908}"/>
              </a:ext>
            </a:extLst>
          </p:cNvPr>
          <p:cNvSpPr txBox="1"/>
          <p:nvPr/>
        </p:nvSpPr>
        <p:spPr>
          <a:xfrm>
            <a:off x="148314" y="2447328"/>
            <a:ext cx="721042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Pour pouvoir comprendre quelque chose de ce problème, nous devons approfondir le concept biblique de la guerre, et les valeurs morales qui étaient en jeu à ce moment critique de l'histoire.</a:t>
            </a:r>
          </a:p>
        </p:txBody>
      </p:sp>
      <p:sp>
        <p:nvSpPr>
          <p:cNvPr id="8" name="CuadroTexto 7">
            <a:extLst>
              <a:ext uri="{FF2B5EF4-FFF2-40B4-BE49-F238E27FC236}">
                <a16:creationId xmlns:a16="http://schemas.microsoft.com/office/drawing/2014/main" id="{A7F3E65F-4EB7-1E41-B190-A4D735E23632}"/>
              </a:ext>
            </a:extLst>
          </p:cNvPr>
          <p:cNvSpPr txBox="1"/>
          <p:nvPr/>
        </p:nvSpPr>
        <p:spPr>
          <a:xfrm>
            <a:off x="148313" y="1710000"/>
            <a:ext cx="721042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Alors</a:t>
            </a:r>
            <a:r>
              <a:rPr kumimoji="0" lang="fr-CH" sz="2000" b="1" i="0" u="none" strike="noStrike" kern="1200" cap="none" spc="0" normalizeH="0" baseline="0" noProof="0" dirty="0">
                <a:ln>
                  <a:noFill/>
                </a:ln>
                <a:solidFill>
                  <a:srgbClr val="FF0000"/>
                </a:solidFill>
                <a:effectLst/>
                <a:uLnTx/>
                <a:uFillTx/>
                <a:latin typeface="Aptos" panose="02110004020202020204"/>
                <a:ea typeface="+mn-ea"/>
                <a:cs typeface="+mn-cs"/>
              </a:rPr>
              <a:t>, pourquoi la mort </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de tant de personnes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Cette guerre peut-elle être considérée comme « </a:t>
            </a:r>
            <a:r>
              <a:rPr kumimoji="0" lang="fr-CH" sz="2000" b="1" i="0" u="none" strike="noStrike" kern="1200" cap="none" spc="0" normalizeH="0" baseline="0" noProof="0" dirty="0">
                <a:ln>
                  <a:noFill/>
                </a:ln>
                <a:solidFill>
                  <a:srgbClr val="FF0000"/>
                </a:solidFill>
                <a:effectLst/>
                <a:uLnTx/>
                <a:uFillTx/>
                <a:latin typeface="Aptos" panose="02110004020202020204"/>
                <a:ea typeface="+mn-ea"/>
                <a:cs typeface="+mn-cs"/>
              </a:rPr>
              <a:t>sainte</a:t>
            </a: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 » ?</a:t>
            </a:r>
          </a:p>
        </p:txBody>
      </p:sp>
      <p:sp>
        <p:nvSpPr>
          <p:cNvPr id="11" name="CuadroTexto 10">
            <a:extLst>
              <a:ext uri="{FF2B5EF4-FFF2-40B4-BE49-F238E27FC236}">
                <a16:creationId xmlns:a16="http://schemas.microsoft.com/office/drawing/2014/main" id="{C1BA3ABD-9338-ABC4-EE61-3D2ADDFFC365}"/>
              </a:ext>
            </a:extLst>
          </p:cNvPr>
          <p:cNvSpPr txBox="1"/>
          <p:nvPr/>
        </p:nvSpPr>
        <p:spPr>
          <a:xfrm>
            <a:off x="148314" y="964361"/>
            <a:ext cx="721042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De même qu'il n'a jamais été dans le dessein de Dieu que le péché existe, la guerre n'a jamais été dans son dessein.</a:t>
            </a:r>
          </a:p>
        </p:txBody>
      </p:sp>
    </p:spTree>
    <p:extLst>
      <p:ext uri="{BB962C8B-B14F-4D97-AF65-F5344CB8AC3E}">
        <p14:creationId xmlns:p14="http://schemas.microsoft.com/office/powerpoint/2010/main" val="305872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
                                            <p:graphicEl>
                                              <a:dgm id="{462FD557-DC1C-4D92-9C46-D5D41FEB10E4}"/>
                                            </p:graphicEl>
                                          </p:spTgt>
                                        </p:tgtEl>
                                        <p:attrNameLst>
                                          <p:attrName>style.visibility</p:attrName>
                                        </p:attrNameLst>
                                      </p:cBhvr>
                                      <p:to>
                                        <p:strVal val="visible"/>
                                      </p:to>
                                    </p:set>
                                    <p:animEffect transition="in" filter="wipe(right)">
                                      <p:cBhvr>
                                        <p:cTn id="35" dur="500"/>
                                        <p:tgtEl>
                                          <p:spTgt spid="4">
                                            <p:graphicEl>
                                              <a:dgm id="{462FD557-DC1C-4D92-9C46-D5D41FEB10E4}"/>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
                                            <p:graphicEl>
                                              <a:dgm id="{AF6B4EAE-865B-4500-A4C9-40F519E4D2AA}"/>
                                            </p:graphicEl>
                                          </p:spTgt>
                                        </p:tgtEl>
                                        <p:attrNameLst>
                                          <p:attrName>style.visibility</p:attrName>
                                        </p:attrNameLst>
                                      </p:cBhvr>
                                      <p:to>
                                        <p:strVal val="visible"/>
                                      </p:to>
                                    </p:set>
                                    <p:animEffect transition="in" filter="wipe(left)">
                                      <p:cBhvr>
                                        <p:cTn id="38" dur="500"/>
                                        <p:tgtEl>
                                          <p:spTgt spid="4">
                                            <p:graphicEl>
                                              <a:dgm id="{AF6B4EAE-865B-4500-A4C9-40F519E4D2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graphicEl>
                                              <a:dgm id="{70FA5046-234F-49C1-A7DB-A934C6D5A7FB}"/>
                                            </p:graphicEl>
                                          </p:spTgt>
                                        </p:tgtEl>
                                        <p:attrNameLst>
                                          <p:attrName>style.visibility</p:attrName>
                                        </p:attrNameLst>
                                      </p:cBhvr>
                                      <p:to>
                                        <p:strVal val="visible"/>
                                      </p:to>
                                    </p:set>
                                    <p:animEffect transition="in" filter="wipe(right)">
                                      <p:cBhvr>
                                        <p:cTn id="43" dur="500"/>
                                        <p:tgtEl>
                                          <p:spTgt spid="4">
                                            <p:graphicEl>
                                              <a:dgm id="{70FA5046-234F-49C1-A7DB-A934C6D5A7F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
                                            <p:graphicEl>
                                              <a:dgm id="{165CA017-8E2B-4B9D-810D-609940850FB3}"/>
                                            </p:graphicEl>
                                          </p:spTgt>
                                        </p:tgtEl>
                                        <p:attrNameLst>
                                          <p:attrName>style.visibility</p:attrName>
                                        </p:attrNameLst>
                                      </p:cBhvr>
                                      <p:to>
                                        <p:strVal val="visible"/>
                                      </p:to>
                                    </p:set>
                                    <p:animEffect transition="in" filter="wipe(left)">
                                      <p:cBhvr>
                                        <p:cTn id="46" dur="500"/>
                                        <p:tgtEl>
                                          <p:spTgt spid="4">
                                            <p:graphicEl>
                                              <a:dgm id="{165CA017-8E2B-4B9D-810D-609940850FB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
                                            <p:graphicEl>
                                              <a:dgm id="{2C343801-7DFB-4419-A2C6-0702909ED7A9}"/>
                                            </p:graphicEl>
                                          </p:spTgt>
                                        </p:tgtEl>
                                        <p:attrNameLst>
                                          <p:attrName>style.visibility</p:attrName>
                                        </p:attrNameLst>
                                      </p:cBhvr>
                                      <p:to>
                                        <p:strVal val="visible"/>
                                      </p:to>
                                    </p:set>
                                    <p:animEffect transition="in" filter="wipe(right)">
                                      <p:cBhvr>
                                        <p:cTn id="51" dur="500"/>
                                        <p:tgtEl>
                                          <p:spTgt spid="4">
                                            <p:graphicEl>
                                              <a:dgm id="{2C343801-7DFB-4419-A2C6-0702909ED7A9}"/>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A41CD4EF-5E4C-4702-9728-A1108EAD5149}"/>
                                            </p:graphicEl>
                                          </p:spTgt>
                                        </p:tgtEl>
                                        <p:attrNameLst>
                                          <p:attrName>style.visibility</p:attrName>
                                        </p:attrNameLst>
                                      </p:cBhvr>
                                      <p:to>
                                        <p:strVal val="visible"/>
                                      </p:to>
                                    </p:set>
                                    <p:animEffect transition="in" filter="wipe(left)">
                                      <p:cBhvr>
                                        <p:cTn id="54" dur="500"/>
                                        <p:tgtEl>
                                          <p:spTgt spid="4">
                                            <p:graphicEl>
                                              <a:dgm id="{A41CD4EF-5E4C-4702-9728-A1108EAD5149}"/>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
                                            <p:graphicEl>
                                              <a:dgm id="{D3EA1FA7-2952-42BA-832A-482A7A02E1B9}"/>
                                            </p:graphicEl>
                                          </p:spTgt>
                                        </p:tgtEl>
                                        <p:attrNameLst>
                                          <p:attrName>style.visibility</p:attrName>
                                        </p:attrNameLst>
                                      </p:cBhvr>
                                      <p:to>
                                        <p:strVal val="visible"/>
                                      </p:to>
                                    </p:set>
                                    <p:animEffect transition="in" filter="wipe(right)">
                                      <p:cBhvr>
                                        <p:cTn id="59" dur="500"/>
                                        <p:tgtEl>
                                          <p:spTgt spid="4">
                                            <p:graphicEl>
                                              <a:dgm id="{D3EA1FA7-2952-42BA-832A-482A7A02E1B9}"/>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
                                            <p:graphicEl>
                                              <a:dgm id="{6EF1FB0D-3FAB-45D8-A1E5-71F2832C3673}"/>
                                            </p:graphicEl>
                                          </p:spTgt>
                                        </p:tgtEl>
                                        <p:attrNameLst>
                                          <p:attrName>style.visibility</p:attrName>
                                        </p:attrNameLst>
                                      </p:cBhvr>
                                      <p:to>
                                        <p:strVal val="visible"/>
                                      </p:to>
                                    </p:set>
                                    <p:animEffect transition="in" filter="wipe(left)">
                                      <p:cBhvr>
                                        <p:cTn id="62" dur="500"/>
                                        <p:tgtEl>
                                          <p:spTgt spid="4">
                                            <p:graphicEl>
                                              <a:dgm id="{6EF1FB0D-3FAB-45D8-A1E5-71F2832C367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
                                            <p:graphicEl>
                                              <a:dgm id="{71446DB9-0538-4BBB-8AD0-73B4BDD479C5}"/>
                                            </p:graphicEl>
                                          </p:spTgt>
                                        </p:tgtEl>
                                        <p:attrNameLst>
                                          <p:attrName>style.visibility</p:attrName>
                                        </p:attrNameLst>
                                      </p:cBhvr>
                                      <p:to>
                                        <p:strVal val="visible"/>
                                      </p:to>
                                    </p:set>
                                    <p:animEffect transition="in" filter="wipe(right)">
                                      <p:cBhvr>
                                        <p:cTn id="67" dur="500"/>
                                        <p:tgtEl>
                                          <p:spTgt spid="4">
                                            <p:graphicEl>
                                              <a:dgm id="{71446DB9-0538-4BBB-8AD0-73B4BDD479C5}"/>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
                                            <p:graphicEl>
                                              <a:dgm id="{4EE64B60-A514-4181-9FE1-3973B09F54C9}"/>
                                            </p:graphicEl>
                                          </p:spTgt>
                                        </p:tgtEl>
                                        <p:attrNameLst>
                                          <p:attrName>style.visibility</p:attrName>
                                        </p:attrNameLst>
                                      </p:cBhvr>
                                      <p:to>
                                        <p:strVal val="visible"/>
                                      </p:to>
                                    </p:set>
                                    <p:animEffect transition="in" filter="wipe(left)">
                                      <p:cBhvr>
                                        <p:cTn id="70" dur="500"/>
                                        <p:tgtEl>
                                          <p:spTgt spid="4">
                                            <p:graphicEl>
                                              <a:dgm id="{4EE64B60-A514-4181-9FE1-3973B09F54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12599DF-E1D4-E5DF-83F3-B948ACD273A3}"/>
              </a:ext>
            </a:extLst>
          </p:cNvPr>
          <p:cNvSpPr txBox="1"/>
          <p:nvPr/>
        </p:nvSpPr>
        <p:spPr>
          <a:xfrm>
            <a:off x="4044461" y="566615"/>
            <a:ext cx="8147539" cy="3170099"/>
          </a:xfrm>
          <a:prstGeom prst="rect">
            <a:avLst/>
          </a:prstGeom>
          <a:noFill/>
        </p:spPr>
        <p:txBody>
          <a:bodyPr wrap="square" rtlCol="0">
            <a:spAutoFit/>
          </a:bodyPr>
          <a:lstStyle/>
          <a:p>
            <a:pPr algn="ctr"/>
            <a:r>
              <a:rPr lang="fr-FR" sz="20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Les Hébreux </a:t>
            </a:r>
            <a:r>
              <a:rPr lang="fr-FR" sz="20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n’ayant pas pris possession de Canaan</a:t>
            </a:r>
            <a:r>
              <a:rPr lang="fr-FR" sz="20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immédiatement après leur sortie d’Égypte, comme ils s’y attendaient, </a:t>
            </a:r>
            <a:r>
              <a:rPr lang="fr-FR" sz="20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nations païennes s’étaient moquées de Dieu et de son peuple. </a:t>
            </a:r>
          </a:p>
          <a:p>
            <a:endParaRPr lang="fr-FR" sz="2000" dirty="0">
              <a:latin typeface="Arial" panose="020B0604020202020204" pitchFamily="34" charset="0"/>
              <a:cs typeface="Arial" panose="020B0604020202020204" pitchFamily="34" charset="0"/>
            </a:endParaRPr>
          </a:p>
          <a:p>
            <a:pPr algn="ctr"/>
            <a:r>
              <a:rPr lang="fr-FR" sz="20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Elles avaient ri de voir celui-ci errer si longtemps dans le désert, </a:t>
            </a:r>
            <a:br>
              <a:rPr lang="fr-FR" sz="20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avaient tourné en dérision leur Dieu, incapable, à leurs yeux, </a:t>
            </a:r>
            <a:br>
              <a:rPr lang="fr-FR" sz="20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leur donner la terre promise. </a:t>
            </a:r>
          </a:p>
          <a:p>
            <a:endParaRPr lang="fr-FR" sz="2000" dirty="0">
              <a:latin typeface="Arial" panose="020B0604020202020204" pitchFamily="34" charset="0"/>
              <a:cs typeface="Arial" panose="020B0604020202020204" pitchFamily="34" charset="0"/>
            </a:endParaRPr>
          </a:p>
          <a:p>
            <a:pPr algn="ctr"/>
            <a:r>
              <a:rPr lang="fr-FR" sz="20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manifestant d’une façon éclatante sa puissance en faveur </a:t>
            </a:r>
            <a:br>
              <a:rPr lang="fr-FR" sz="20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son peuple, le Seigneur venait de mettre fin à leurs sarcasmes. »</a:t>
            </a:r>
            <a:endParaRPr lang="fr-CH" dirty="0"/>
          </a:p>
        </p:txBody>
      </p:sp>
      <p:pic>
        <p:nvPicPr>
          <p:cNvPr id="3" name="Picture 2" descr="Analyse verset par verset du chapitre 12 de l'Apocalypse - Le livre de l'  Apocalypse expliqué verset par verset">
            <a:extLst>
              <a:ext uri="{FF2B5EF4-FFF2-40B4-BE49-F238E27FC236}">
                <a16:creationId xmlns:a16="http://schemas.microsoft.com/office/drawing/2014/main" id="{BD1916C7-318E-C56D-4408-D640E1A741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4739" y="809771"/>
            <a:ext cx="3709722" cy="278229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Bulle narrative : rectangle à coins arrondis 3">
            <a:extLst>
              <a:ext uri="{FF2B5EF4-FFF2-40B4-BE49-F238E27FC236}">
                <a16:creationId xmlns:a16="http://schemas.microsoft.com/office/drawing/2014/main" id="{C0A777EE-EA56-638C-776C-62C361128B8F}"/>
              </a:ext>
            </a:extLst>
          </p:cNvPr>
          <p:cNvSpPr/>
          <p:nvPr/>
        </p:nvSpPr>
        <p:spPr>
          <a:xfrm>
            <a:off x="1718711" y="5168143"/>
            <a:ext cx="3104318" cy="1364403"/>
          </a:xfrm>
          <a:prstGeom prst="wedgeRoundRectCallout">
            <a:avLst>
              <a:gd name="adj1" fmla="val 49124"/>
              <a:gd name="adj2" fmla="val -109235"/>
              <a:gd name="adj3" fmla="val 1666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H" sz="2000" dirty="0">
                <a:ln w="0"/>
                <a:solidFill>
                  <a:schemeClr val="tx1"/>
                </a:solidFill>
                <a:effectLst>
                  <a:outerShdw blurRad="38100" dist="19050" dir="2700000" algn="tl" rotWithShape="0">
                    <a:schemeClr val="dk1">
                      <a:alpha val="40000"/>
                    </a:schemeClr>
                  </a:outerShdw>
                </a:effectLst>
              </a:rPr>
              <a:t>(Ellen White,</a:t>
            </a:r>
          </a:p>
          <a:p>
            <a:pPr algn="ctr"/>
            <a:r>
              <a:rPr lang="fr-FR" sz="20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Patriarches et Prophètes,</a:t>
            </a: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468, et p. 472-473.)</a:t>
            </a:r>
            <a:endParaRPr lang="fr-CH" sz="2000" dirty="0">
              <a:ln w="0"/>
              <a:solidFill>
                <a:schemeClr val="tx1"/>
              </a:solidFill>
              <a:effectLst>
                <a:outerShdw blurRad="38100" dist="19050" dir="2700000" algn="tl" rotWithShape="0">
                  <a:schemeClr val="dk1">
                    <a:alpha val="40000"/>
                  </a:schemeClr>
                </a:outerShdw>
              </a:effectLst>
            </a:endParaRPr>
          </a:p>
        </p:txBody>
      </p:sp>
      <p:sp>
        <p:nvSpPr>
          <p:cNvPr id="5" name="ZoneTexte 4">
            <a:extLst>
              <a:ext uri="{FF2B5EF4-FFF2-40B4-BE49-F238E27FC236}">
                <a16:creationId xmlns:a16="http://schemas.microsoft.com/office/drawing/2014/main" id="{8A669133-8AF9-6304-9C2C-CE6E73CAE239}"/>
              </a:ext>
            </a:extLst>
          </p:cNvPr>
          <p:cNvSpPr txBox="1"/>
          <p:nvPr/>
        </p:nvSpPr>
        <p:spPr>
          <a:xfrm>
            <a:off x="5269230" y="4013713"/>
            <a:ext cx="6743700" cy="1938992"/>
          </a:xfrm>
          <a:prstGeom prst="rect">
            <a:avLst/>
          </a:prstGeom>
          <a:noFill/>
        </p:spPr>
        <p:txBody>
          <a:bodyPr wrap="square" rtlCol="0">
            <a:spAutoFit/>
          </a:bodyPr>
          <a:lstStyle/>
          <a:p>
            <a:pPr algn="ctr"/>
            <a:r>
              <a:rPr lang="fr-FR" sz="2000" dirty="0">
                <a:solidFill>
                  <a:srgbClr val="0004FE"/>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Comme les antédiluviens, les Cananéens ne vivaient </a:t>
            </a:r>
            <a:br>
              <a:rPr lang="fr-FR" sz="2000" dirty="0">
                <a:solidFill>
                  <a:srgbClr val="0004FE"/>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br>
            <a:r>
              <a:rPr lang="fr-FR" sz="2000" dirty="0">
                <a:solidFill>
                  <a:srgbClr val="0004FE"/>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que pour souiller la terre et blasphémer le ciel. </a:t>
            </a:r>
          </a:p>
          <a:p>
            <a:pPr algn="ctr"/>
            <a:endParaRPr lang="fr-FR" sz="20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conséquence, </a:t>
            </a:r>
            <a:r>
              <a:rPr lang="fr-FR" sz="2000" dirty="0">
                <a:solidFill>
                  <a:srgbClr val="0004FE"/>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l’amour et la justice de Dieu </a:t>
            </a:r>
            <a:br>
              <a:rPr lang="fr-FR" sz="2000" dirty="0">
                <a:solidFill>
                  <a:srgbClr val="0004FE"/>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dirty="0">
                <a:solidFill>
                  <a:srgbClr val="0004FE"/>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exigeaient l’exécution sommaire de ces êtres </a:t>
            </a:r>
            <a:br>
              <a:rPr lang="fr-FR" sz="2000" dirty="0">
                <a:solidFill>
                  <a:srgbClr val="0004FE"/>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dirty="0">
                <a:solidFill>
                  <a:srgbClr val="0004FE"/>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rebelles au Seigneur et adversaires de l’homme.</a:t>
            </a:r>
            <a:endParaRPr lang="fr-CH" sz="2000" dirty="0">
              <a:solidFill>
                <a:srgbClr val="0004FE"/>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47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urple rectangle with yellow and orange border&#10;&#10;AI-generated content may be incorrect.">
            <a:extLst>
              <a:ext uri="{FF2B5EF4-FFF2-40B4-BE49-F238E27FC236}">
                <a16:creationId xmlns:a16="http://schemas.microsoft.com/office/drawing/2014/main" id="{340D4D2D-61DD-5D45-36C0-4316F4DCE94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16" name="Conector recto 15">
            <a:extLst>
              <a:ext uri="{FF2B5EF4-FFF2-40B4-BE49-F238E27FC236}">
                <a16:creationId xmlns:a16="http://schemas.microsoft.com/office/drawing/2014/main" id="{A4001E16-43A6-E8E3-20CA-D11E5FEB9504}"/>
              </a:ext>
            </a:extLst>
          </p:cNvPr>
          <p:cNvCxnSpPr>
            <a:cxnSpLocks noGrp="1" noRot="1" noMove="1" noResize="1" noEditPoints="1" noAdjustHandles="1" noChangeArrowheads="1" noChangeShapeType="1"/>
          </p:cNvCxnSpPr>
          <p:nvPr/>
        </p:nvCxnSpPr>
        <p:spPr>
          <a:xfrm>
            <a:off x="0" y="1304925"/>
            <a:ext cx="12115800" cy="0"/>
          </a:xfrm>
          <a:prstGeom prst="line">
            <a:avLst/>
          </a:prstGeom>
          <a:ln w="57150">
            <a:gradFill flip="none" rotWithShape="1">
              <a:gsLst>
                <a:gs pos="0">
                  <a:srgbClr val="0004FE"/>
                </a:gs>
                <a:gs pos="52000">
                  <a:srgbClr val="0004FE"/>
                </a:gs>
                <a:gs pos="52000">
                  <a:srgbClr val="FBCD09"/>
                </a:gs>
                <a:gs pos="100000">
                  <a:srgbClr val="FBCD0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979BF9C8-D64E-39AA-67F0-5CE6E14F55C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0" normalizeH="0" baseline="0" noProof="0" dirty="0">
                <a:ln/>
                <a:solidFill>
                  <a:srgbClr val="B1319F"/>
                </a:solidFill>
                <a:effectLst/>
                <a:uLnTx/>
                <a:uFillTx/>
                <a:latin typeface="Aptos" panose="02110004020202020204"/>
                <a:ea typeface="+mn-ea"/>
                <a:cs typeface="+mn-cs"/>
              </a:rPr>
              <a:t>UNE QUESTION D'INIQUITÉ</a:t>
            </a:r>
          </a:p>
        </p:txBody>
      </p:sp>
      <p:sp>
        <p:nvSpPr>
          <p:cNvPr id="5" name="CuadroTexto 4">
            <a:extLst>
              <a:ext uri="{FF2B5EF4-FFF2-40B4-BE49-F238E27FC236}">
                <a16:creationId xmlns:a16="http://schemas.microsoft.com/office/drawing/2014/main" id="{0CB22E68-1730-D699-44A4-C97130B6A79D}"/>
              </a:ext>
            </a:extLst>
          </p:cNvPr>
          <p:cNvSpPr txBox="1"/>
          <p:nvPr/>
        </p:nvSpPr>
        <p:spPr>
          <a:xfrm>
            <a:off x="1102783" y="629662"/>
            <a:ext cx="9910234" cy="70788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srgbClr val="1B91A1"/>
                </a:solidFill>
                <a:effectLst/>
                <a:uLnTx/>
                <a:uFillTx/>
                <a:latin typeface="Comic Sans MS" panose="030F0702030302020204" pitchFamily="66" charset="0"/>
                <a:ea typeface="+mn-ea"/>
                <a:cs typeface="+mn-cs"/>
              </a:rPr>
              <a:t>“À la quatrième génération, ils reviendront ici ; </a:t>
            </a:r>
            <a:br>
              <a:rPr kumimoji="0" lang="fr-CH" sz="2000" b="1" i="0" u="none" strike="noStrike" kern="1200" cap="none" spc="0" normalizeH="0" baseline="0" noProof="0" dirty="0">
                <a:ln>
                  <a:noFill/>
                </a:ln>
                <a:solidFill>
                  <a:srgbClr val="1B91A1"/>
                </a:solidFill>
                <a:effectLst/>
                <a:uLnTx/>
                <a:uFillTx/>
                <a:latin typeface="Comic Sans MS" panose="030F0702030302020204" pitchFamily="66" charset="0"/>
                <a:ea typeface="+mn-ea"/>
                <a:cs typeface="+mn-cs"/>
              </a:rPr>
            </a:br>
            <a:r>
              <a:rPr kumimoji="0" lang="fr-CH" sz="2000" b="1" i="0" u="none" strike="noStrike" kern="1200" cap="none" spc="0" normalizeH="0" baseline="0" noProof="0" dirty="0">
                <a:ln>
                  <a:noFill/>
                </a:ln>
                <a:solidFill>
                  <a:srgbClr val="1B91A1"/>
                </a:solidFill>
                <a:effectLst/>
                <a:uLnTx/>
                <a:uFillTx/>
                <a:latin typeface="Comic Sans MS" panose="030F0702030302020204" pitchFamily="66" charset="0"/>
                <a:ea typeface="+mn-ea"/>
                <a:cs typeface="+mn-cs"/>
              </a:rPr>
              <a:t>car l'iniquité des Amoréens n'est pas encore à son comble.” (Genèse 15.16)</a:t>
            </a:r>
          </a:p>
        </p:txBody>
      </p:sp>
      <p:sp>
        <p:nvSpPr>
          <p:cNvPr id="6" name="CuadroTexto 5">
            <a:extLst>
              <a:ext uri="{FF2B5EF4-FFF2-40B4-BE49-F238E27FC236}">
                <a16:creationId xmlns:a16="http://schemas.microsoft.com/office/drawing/2014/main" id="{B907812C-A126-F55A-0EEE-66B3291366EE}"/>
              </a:ext>
            </a:extLst>
          </p:cNvPr>
          <p:cNvSpPr txBox="1"/>
          <p:nvPr/>
        </p:nvSpPr>
        <p:spPr>
          <a:xfrm>
            <a:off x="3059990" y="1301266"/>
            <a:ext cx="7901516" cy="1015663"/>
          </a:xfrm>
          <a:prstGeom prst="rect">
            <a:avLst/>
          </a:prstGeom>
          <a:solidFill>
            <a:schemeClr val="bg2">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t>L'archéologie a révélé que la religion de Canaan était exactement </a:t>
            </a:r>
            <a:b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br>
            <a: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t>ce que la Bible dit : sorcellerie, divination, communication avec les </a:t>
            </a:r>
            <a:b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br>
            <a:r>
              <a:rPr kumimoji="0" lang="fr-CH" sz="2000" b="1" i="0" u="none" strike="noStrike" kern="1200" cap="none" spc="0" normalizeH="0" baseline="0" noProof="0" dirty="0">
                <a:ln>
                  <a:noFill/>
                </a:ln>
                <a:solidFill>
                  <a:schemeClr val="accent6">
                    <a:lumMod val="75000"/>
                  </a:schemeClr>
                </a:solidFill>
                <a:effectLst/>
                <a:uLnTx/>
                <a:uFillTx/>
                <a:latin typeface="Aptos" panose="02110004020202020204"/>
                <a:ea typeface="+mn-ea"/>
                <a:cs typeface="+mn-cs"/>
              </a:rPr>
              <a:t>morts, spiritisme... et sacrifice d'enfants ! (Deutéronome 18.9-12).</a:t>
            </a:r>
          </a:p>
        </p:txBody>
      </p:sp>
      <p:pic>
        <p:nvPicPr>
          <p:cNvPr id="8" name="Imagen 7" descr="Imagen que contiene interior, tabla, edificio, florero&#10;&#10;El contenido generado por IA puede ser incorrecto.">
            <a:extLst>
              <a:ext uri="{FF2B5EF4-FFF2-40B4-BE49-F238E27FC236}">
                <a16:creationId xmlns:a16="http://schemas.microsoft.com/office/drawing/2014/main" id="{3382B556-94BA-53C5-6310-B3023F154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739" y="1453872"/>
            <a:ext cx="2481072" cy="2919984"/>
          </a:xfrm>
          <a:prstGeom prst="rect">
            <a:avLst/>
          </a:prstGeom>
          <a:ln w="88900" cap="sq" cmpd="thickThin">
            <a:solidFill>
              <a:srgbClr val="9F4726"/>
            </a:solidFill>
            <a:prstDash val="solid"/>
            <a:miter lim="800000"/>
          </a:ln>
          <a:effectLst>
            <a:innerShdw blurRad="76200">
              <a:srgbClr val="000000"/>
            </a:innerShdw>
          </a:effectLst>
        </p:spPr>
      </p:pic>
      <p:pic>
        <p:nvPicPr>
          <p:cNvPr id="10" name="Imagen 9" descr="Un grupo de personas en un escenario&#10;&#10;El contenido generado por IA puede ser incorrecto.">
            <a:extLst>
              <a:ext uri="{FF2B5EF4-FFF2-40B4-BE49-F238E27FC236}">
                <a16:creationId xmlns:a16="http://schemas.microsoft.com/office/drawing/2014/main" id="{F07916F7-0220-A106-84A0-29336FE5A5A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924805" y="3955978"/>
            <a:ext cx="4742078" cy="2219293"/>
          </a:xfrm>
          <a:prstGeom prst="rect">
            <a:avLst/>
          </a:prstGeom>
          <a:ln w="88900" cap="sq" cmpd="thickThin">
            <a:solidFill>
              <a:schemeClr val="bg2">
                <a:lumMod val="40000"/>
                <a:lumOff val="60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451F0456-8156-1CB9-869C-4CCE5A16F5FF}"/>
              </a:ext>
            </a:extLst>
          </p:cNvPr>
          <p:cNvSpPr txBox="1"/>
          <p:nvPr/>
        </p:nvSpPr>
        <p:spPr>
          <a:xfrm>
            <a:off x="3100452" y="3631975"/>
            <a:ext cx="3402711" cy="3170099"/>
          </a:xfrm>
          <a:prstGeom prst="rect">
            <a:avLst/>
          </a:prstGeom>
          <a:solidFill>
            <a:schemeClr val="accent2">
              <a:lumMod val="60000"/>
              <a:lumOff val="40000"/>
            </a:schemeClr>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7030A0"/>
                </a:solidFill>
                <a:effectLst/>
                <a:uLnTx/>
                <a:uFillTx/>
                <a:latin typeface="Aptos" panose="02110004020202020204"/>
                <a:ea typeface="+mn-ea"/>
                <a:cs typeface="+mn-cs"/>
              </a:rPr>
              <a:t>Finalement, il fallait mettre fin à ces rites aberrants qui abaissaient la moralité des personnes et favorisaient toutes sortes de vices. </a:t>
            </a:r>
            <a:r>
              <a:rPr kumimoji="0" lang="fr-CH" sz="2000" b="1" i="0" u="none" strike="noStrike" kern="1200" cap="none" spc="0" normalizeH="0" baseline="0" noProof="0" dirty="0">
                <a:ln>
                  <a:noFill/>
                </a:ln>
                <a:solidFill>
                  <a:schemeClr val="accent6">
                    <a:lumMod val="50000"/>
                  </a:schemeClr>
                </a:solidFill>
                <a:effectLst/>
                <a:uLnTx/>
                <a:uFillTx/>
                <a:latin typeface="Aptos" panose="02110004020202020204"/>
                <a:ea typeface="+mn-ea"/>
                <a:cs typeface="+mn-cs"/>
              </a:rPr>
              <a:t>L'extermination des Cananéens éviterait </a:t>
            </a:r>
            <a:br>
              <a:rPr kumimoji="0" lang="fr-CH" sz="2000" b="1" i="0" u="none" strike="noStrike" kern="1200" cap="none" spc="0" normalizeH="0" baseline="0" noProof="0" dirty="0">
                <a:ln>
                  <a:noFill/>
                </a:ln>
                <a:solidFill>
                  <a:schemeClr val="accent6">
                    <a:lumMod val="50000"/>
                  </a:schemeClr>
                </a:solidFill>
                <a:effectLst/>
                <a:uLnTx/>
                <a:uFillTx/>
                <a:latin typeface="Aptos" panose="02110004020202020204"/>
                <a:ea typeface="+mn-ea"/>
                <a:cs typeface="+mn-cs"/>
              </a:rPr>
            </a:br>
            <a:r>
              <a:rPr kumimoji="0" lang="fr-CH" sz="2000" b="1" i="0" u="none" strike="noStrike" kern="1200" cap="none" spc="0" normalizeH="0" baseline="0" noProof="0" dirty="0">
                <a:ln>
                  <a:noFill/>
                </a:ln>
                <a:solidFill>
                  <a:schemeClr val="accent6">
                    <a:lumMod val="50000"/>
                  </a:schemeClr>
                </a:solidFill>
                <a:effectLst/>
                <a:uLnTx/>
                <a:uFillTx/>
                <a:latin typeface="Aptos" panose="02110004020202020204"/>
                <a:ea typeface="+mn-ea"/>
                <a:cs typeface="+mn-cs"/>
              </a:rPr>
              <a:t>— au moins pendant un temps — la dégradation morale de l'humanité.</a:t>
            </a:r>
          </a:p>
        </p:txBody>
      </p:sp>
      <p:pic>
        <p:nvPicPr>
          <p:cNvPr id="14" name="Imagen 13" descr="Mapa&#10;&#10;El contenido generado por IA puede ser incorrecto.">
            <a:extLst>
              <a:ext uri="{FF2B5EF4-FFF2-40B4-BE49-F238E27FC236}">
                <a16:creationId xmlns:a16="http://schemas.microsoft.com/office/drawing/2014/main" id="{0FC1CFBA-5BE0-9280-D9A1-DD111B0CA6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197739" y="4591050"/>
            <a:ext cx="2481072" cy="207645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6A92BA91-94B6-F88F-2B13-E0A560DC5ACD}"/>
              </a:ext>
            </a:extLst>
          </p:cNvPr>
          <p:cNvSpPr txBox="1"/>
          <p:nvPr/>
        </p:nvSpPr>
        <p:spPr>
          <a:xfrm>
            <a:off x="3059990" y="2975967"/>
            <a:ext cx="8149877" cy="707886"/>
          </a:xfrm>
          <a:prstGeom prst="rect">
            <a:avLst/>
          </a:prstGeom>
          <a:solidFill>
            <a:schemeClr val="bg2">
              <a:lumMod val="40000"/>
              <a:lumOff val="60000"/>
            </a:schemeClr>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fr-CH" sz="2000" b="1" dirty="0">
                <a:solidFill>
                  <a:schemeClr val="accent6">
                    <a:lumMod val="75000"/>
                  </a:schemeClr>
                </a:solidFill>
                <a:latin typeface="Aptos" panose="02110004020202020204"/>
              </a:rPr>
              <a:t>Bien que ces pratiques fussent déjà courantes au temps d'Abraham, </a:t>
            </a:r>
            <a:br>
              <a:rPr lang="fr-CH" sz="2000" b="1" dirty="0">
                <a:solidFill>
                  <a:schemeClr val="accent6">
                    <a:lumMod val="75000"/>
                  </a:schemeClr>
                </a:solidFill>
                <a:latin typeface="Aptos" panose="02110004020202020204"/>
              </a:rPr>
            </a:br>
            <a:r>
              <a:rPr lang="fr-CH" sz="2000" b="1" dirty="0">
                <a:solidFill>
                  <a:schemeClr val="accent6">
                    <a:lumMod val="75000"/>
                  </a:schemeClr>
                </a:solidFill>
                <a:latin typeface="Aptos" panose="02110004020202020204"/>
              </a:rPr>
              <a:t>Dieu leur accorda plus de 400 ans pour qu'ils rectifient leur conduite.</a:t>
            </a:r>
          </a:p>
        </p:txBody>
      </p:sp>
      <p:sp>
        <p:nvSpPr>
          <p:cNvPr id="9" name="CuadroTexto 8">
            <a:extLst>
              <a:ext uri="{FF2B5EF4-FFF2-40B4-BE49-F238E27FC236}">
                <a16:creationId xmlns:a16="http://schemas.microsoft.com/office/drawing/2014/main" id="{28446076-8980-220A-0F74-D910EF5BE49F}"/>
              </a:ext>
            </a:extLst>
          </p:cNvPr>
          <p:cNvSpPr txBox="1"/>
          <p:nvPr/>
        </p:nvSpPr>
        <p:spPr>
          <a:xfrm>
            <a:off x="3059991" y="2284307"/>
            <a:ext cx="8420809" cy="707886"/>
          </a:xfrm>
          <a:prstGeom prst="rect">
            <a:avLst/>
          </a:prstGeom>
          <a:solidFill>
            <a:srgbClr val="00FFFF"/>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rgbClr val="FF0000"/>
                </a:solidFill>
                <a:effectLst/>
                <a:uLnTx/>
                <a:uFillTx/>
                <a:latin typeface="Aptos" panose="02110004020202020204"/>
                <a:ea typeface="+mn-ea"/>
                <a:cs typeface="+mn-cs"/>
              </a:rPr>
              <a:t>À cela s'ajoute le rite de la « prostitution sacrée » — qui de sacré n'avait </a:t>
            </a:r>
            <a:br>
              <a:rPr kumimoji="0" lang="fr-CH" sz="2000" b="1" i="0" u="none" strike="noStrike" kern="1200" cap="none" spc="0" normalizeH="0" baseline="0" noProof="0" dirty="0">
                <a:ln>
                  <a:noFill/>
                </a:ln>
                <a:solidFill>
                  <a:srgbClr val="FF0000"/>
                </a:solidFill>
                <a:effectLst/>
                <a:uLnTx/>
                <a:uFillTx/>
                <a:latin typeface="Aptos" panose="02110004020202020204"/>
                <a:ea typeface="+mn-ea"/>
                <a:cs typeface="+mn-cs"/>
              </a:rPr>
            </a:br>
            <a:r>
              <a:rPr kumimoji="0" lang="fr-CH" sz="2000" b="1" i="0" u="none" strike="noStrike" kern="1200" cap="none" spc="0" normalizeH="0" baseline="0" noProof="0" dirty="0">
                <a:ln>
                  <a:noFill/>
                </a:ln>
                <a:solidFill>
                  <a:srgbClr val="FF0000"/>
                </a:solidFill>
                <a:effectLst/>
                <a:uLnTx/>
                <a:uFillTx/>
                <a:latin typeface="Aptos" panose="02110004020202020204"/>
                <a:ea typeface="+mn-ea"/>
                <a:cs typeface="+mn-cs"/>
              </a:rPr>
              <a:t>que bien peu — pratiquée tant par les prêtres que par les prêtresses.</a:t>
            </a:r>
          </a:p>
        </p:txBody>
      </p:sp>
    </p:spTree>
    <p:extLst>
      <p:ext uri="{BB962C8B-B14F-4D97-AF65-F5344CB8AC3E}">
        <p14:creationId xmlns:p14="http://schemas.microsoft.com/office/powerpoint/2010/main" val="303988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out)">
                                      <p:cBhvr>
                                        <p:cTn id="21" dur="750"/>
                                        <p:tgtEl>
                                          <p:spTgt spid="8"/>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900" decel="100000" fill="hold"/>
                                        <p:tgtEl>
                                          <p:spTgt spid="12"/>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12" grpId="0" animBg="1"/>
      <p:bldP spid="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2282CAD-D216-B0A9-F107-34428B87D61F}"/>
              </a:ext>
            </a:extLst>
          </p:cNvPr>
          <p:cNvSpPr txBox="1"/>
          <p:nvPr/>
        </p:nvSpPr>
        <p:spPr>
          <a:xfrm>
            <a:off x="4583430" y="0"/>
            <a:ext cx="7269480" cy="4185761"/>
          </a:xfrm>
          <a:prstGeom prst="rect">
            <a:avLst/>
          </a:prstGeom>
          <a:noFill/>
        </p:spPr>
        <p:txBody>
          <a:bodyPr wrap="square" rtlCol="0">
            <a:spAutoFit/>
          </a:bodyPr>
          <a:lstStyle/>
          <a:p>
            <a:r>
              <a:rPr lang="fr-FR" sz="2800" b="1" dirty="0">
                <a:solidFill>
                  <a:srgbClr val="0004FE"/>
                </a:solidFill>
              </a:rPr>
              <a:t>L’iniquité des Cananéens</a:t>
            </a:r>
            <a:endParaRPr lang="fr-CH" sz="2800" dirty="0">
              <a:solidFill>
                <a:srgbClr val="0004FE"/>
              </a:solidFill>
            </a:endParaRPr>
          </a:p>
          <a:p>
            <a:pPr algn="just"/>
            <a:r>
              <a:rPr lang="fr-FR" dirty="0"/>
              <a:t>	« </a:t>
            </a:r>
            <a:r>
              <a:rPr lang="fr-FR" sz="2000" dirty="0">
                <a:highlight>
                  <a:srgbClr val="00FFFF"/>
                </a:highlight>
                <a:latin typeface="Arial" panose="020B0604020202020204" pitchFamily="34" charset="0"/>
                <a:cs typeface="Arial" panose="020B0604020202020204" pitchFamily="34" charset="0"/>
              </a:rPr>
              <a:t>À la prise de Jéricho, le puissant Général </a:t>
            </a:r>
            <a:r>
              <a:rPr lang="fr-FR" sz="2000" dirty="0">
                <a:highlight>
                  <a:srgbClr val="FFFF00"/>
                </a:highlight>
                <a:latin typeface="Arial" panose="020B0604020202020204" pitchFamily="34" charset="0"/>
                <a:cs typeface="Arial" panose="020B0604020202020204" pitchFamily="34" charset="0"/>
              </a:rPr>
              <a:t>(Jésus) </a:t>
            </a:r>
            <a:r>
              <a:rPr lang="fr-FR" sz="2000" dirty="0">
                <a:highlight>
                  <a:srgbClr val="00FFFF"/>
                </a:highlight>
                <a:latin typeface="Arial" panose="020B0604020202020204" pitchFamily="34" charset="0"/>
                <a:cs typeface="Arial" panose="020B0604020202020204" pitchFamily="34" charset="0"/>
              </a:rPr>
              <a:t>planifia les plans de la bataille avec une telle simplicité qu’aucun être humain ne pût s’attribuer la gloire de la victoire.</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 </a:t>
            </a:r>
            <a:r>
              <a:rPr lang="fr-FR" sz="2000" dirty="0">
                <a:highlight>
                  <a:srgbClr val="FFFF00"/>
                </a:highlight>
                <a:latin typeface="Arial" panose="020B0604020202020204" pitchFamily="34" charset="0"/>
                <a:cs typeface="Arial" panose="020B0604020202020204" pitchFamily="34" charset="0"/>
              </a:rPr>
              <a:t>Aucune main humaine ne devait démolir les murs de la ville afin que l’homme ne s’appropriât pas la gloire de la victoire.</a:t>
            </a:r>
          </a:p>
          <a:p>
            <a:endParaRPr lang="fr-FR" sz="2000" dirty="0">
              <a:highlight>
                <a:srgbClr val="FFFF00"/>
              </a:highlight>
              <a:latin typeface="Arial" panose="020B0604020202020204" pitchFamily="34" charset="0"/>
              <a:cs typeface="Arial" panose="020B0604020202020204" pitchFamily="34" charset="0"/>
            </a:endParaRPr>
          </a:p>
          <a:p>
            <a:pPr lvl="1" algn="just"/>
            <a:r>
              <a:rPr lang="fr-FR" sz="20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Aujourd’hui aussi, aucun être humain ne doit s’arroger la gloire de l’œuvre qu’il accomplit.</a:t>
            </a:r>
            <a:r>
              <a:rPr lang="fr-FR" sz="2000" dirty="0">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Seul le Seigneur doit être exalté.</a:t>
            </a:r>
            <a:r>
              <a:rPr lang="fr-FR" sz="2000" dirty="0">
                <a:latin typeface="Arial" panose="020B0604020202020204" pitchFamily="34" charset="0"/>
                <a:cs typeface="Arial" panose="020B0604020202020204" pitchFamily="34" charset="0"/>
              </a:rPr>
              <a:t> </a:t>
            </a:r>
            <a:r>
              <a:rPr lang="fr-FR" sz="2000" dirty="0">
                <a:solidFill>
                  <a:schemeClr val="tx2"/>
                </a:solidFill>
                <a:latin typeface="Arial" panose="020B0604020202020204" pitchFamily="34" charset="0"/>
                <a:cs typeface="Arial" panose="020B0604020202020204" pitchFamily="34" charset="0"/>
              </a:rPr>
              <a:t>Oh, si les hommes voyaient la nécessité d’accourir à Dieu à la recherche de ses ordres ! »</a:t>
            </a:r>
            <a:endParaRPr lang="fr-CH" sz="2000" dirty="0">
              <a:solidFill>
                <a:schemeClr val="tx2"/>
              </a:solidFill>
              <a:latin typeface="Arial" panose="020B0604020202020204" pitchFamily="34" charset="0"/>
              <a:cs typeface="Arial" panose="020B0604020202020204" pitchFamily="34" charset="0"/>
            </a:endParaRPr>
          </a:p>
          <a:p>
            <a:endParaRPr lang="fr-CH" dirty="0"/>
          </a:p>
        </p:txBody>
      </p:sp>
      <p:sp>
        <p:nvSpPr>
          <p:cNvPr id="3" name="ZoneTexte 2">
            <a:extLst>
              <a:ext uri="{FF2B5EF4-FFF2-40B4-BE49-F238E27FC236}">
                <a16:creationId xmlns:a16="http://schemas.microsoft.com/office/drawing/2014/main" id="{8974D9B2-00D3-1785-10CE-EC19BE5B923D}"/>
              </a:ext>
            </a:extLst>
          </p:cNvPr>
          <p:cNvSpPr txBox="1"/>
          <p:nvPr/>
        </p:nvSpPr>
        <p:spPr>
          <a:xfrm>
            <a:off x="2160270" y="4065445"/>
            <a:ext cx="9692640" cy="2677656"/>
          </a:xfrm>
          <a:prstGeom prst="rect">
            <a:avLst/>
          </a:prstGeom>
          <a:solidFill>
            <a:schemeClr val="bg2">
              <a:lumMod val="40000"/>
              <a:lumOff val="60000"/>
            </a:schemeClr>
          </a:solidFill>
        </p:spPr>
        <p:txBody>
          <a:bodyPr wrap="square" rtlCol="0">
            <a:spAutoFit/>
          </a:bodyPr>
          <a:lstStyle/>
          <a:p>
            <a:pPr algn="just"/>
            <a:r>
              <a:rPr lang="fr-FR" sz="21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Seigneur disposa ses armées autour de la ville condamnée ; aucune main humaine se leva contre elle ; les armées du ciel renversèrent ses murailles pour que seul le nom de Dieu puisse en recevoir la gloire. </a:t>
            </a:r>
          </a:p>
          <a:p>
            <a:pPr algn="just"/>
            <a:endParaRPr lang="fr-FR" sz="2100" dirty="0">
              <a:solidFill>
                <a:srgbClr val="0004F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1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C’était cette cité orgueilleuse dont les puissants remparts avaient inspiré de la terreur aux espions incrédules. Alors, à la prise de Jéricho, Dieu déclara aux Hébreux que leurs pères auraient pu posséder la ville quarante ans plus tôt, s’ils avaient simplement eu confiance en Lui. »</a:t>
            </a:r>
            <a:endParaRPr lang="fr-CH" sz="2100" dirty="0">
              <a:solidFill>
                <a:srgbClr val="9933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Picture 2" descr="La prise de Jéricho - Josué 6:6-20 - La Bible - Le Grand Défi">
            <a:extLst>
              <a:ext uri="{FF2B5EF4-FFF2-40B4-BE49-F238E27FC236}">
                <a16:creationId xmlns:a16="http://schemas.microsoft.com/office/drawing/2014/main" id="{2A201C99-6477-78AD-C0FB-5D18D471A1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4859" y="449643"/>
            <a:ext cx="4162159" cy="2677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F538764-E7BA-C0CD-2DB2-BE904D17C36B}"/>
              </a:ext>
            </a:extLst>
          </p:cNvPr>
          <p:cNvSpPr txBox="1"/>
          <p:nvPr/>
        </p:nvSpPr>
        <p:spPr>
          <a:xfrm>
            <a:off x="216568" y="5084918"/>
            <a:ext cx="1570723" cy="1200329"/>
          </a:xfrm>
          <a:prstGeom prst="rect">
            <a:avLst/>
          </a:prstGeom>
          <a:solidFill>
            <a:srgbClr val="00FFFF"/>
          </a:solidFill>
        </p:spPr>
        <p:txBody>
          <a:bodyPr wrap="square" rtlCol="0">
            <a:spAutoFit/>
          </a:bodyPr>
          <a:lstStyle/>
          <a:p>
            <a:pPr algn="ctr"/>
            <a:r>
              <a:rPr lang="fr-FR" dirty="0">
                <a:effectLst>
                  <a:outerShdw blurRad="38100" dist="38100" dir="2700000" algn="tl">
                    <a:srgbClr val="000000">
                      <a:alpha val="43137"/>
                    </a:srgbClr>
                  </a:outerShdw>
                </a:effectLst>
              </a:rPr>
              <a:t>Commentaire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d’Ellen White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sur Josué </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6.16,20</a:t>
            </a:r>
            <a:endParaRPr lang="fr-CH" dirty="0">
              <a:effectLst>
                <a:outerShdw blurRad="38100" dist="38100" dir="2700000" algn="tl">
                  <a:srgbClr val="000000">
                    <a:alpha val="43137"/>
                  </a:srgbClr>
                </a:outerShdw>
              </a:effectLst>
            </a:endParaRPr>
          </a:p>
        </p:txBody>
      </p:sp>
      <p:pic>
        <p:nvPicPr>
          <p:cNvPr id="5" name="Image 4">
            <a:extLst>
              <a:ext uri="{FF2B5EF4-FFF2-40B4-BE49-F238E27FC236}">
                <a16:creationId xmlns:a16="http://schemas.microsoft.com/office/drawing/2014/main" id="{5C3EC5AC-24A1-DD5D-E468-28BB1DE1BEF3}"/>
              </a:ext>
            </a:extLst>
          </p:cNvPr>
          <p:cNvPicPr>
            <a:picLocks noChangeAspect="1"/>
          </p:cNvPicPr>
          <p:nvPr/>
        </p:nvPicPr>
        <p:blipFill>
          <a:blip r:embed="rId3"/>
          <a:stretch>
            <a:fillRect/>
          </a:stretch>
        </p:blipFill>
        <p:spPr>
          <a:xfrm>
            <a:off x="216568" y="3491745"/>
            <a:ext cx="1647825" cy="1228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001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 up of a wallpaper&#10;&#10;AI-generated content may be incorrect.">
            <a:extLst>
              <a:ext uri="{FF2B5EF4-FFF2-40B4-BE49-F238E27FC236}">
                <a16:creationId xmlns:a16="http://schemas.microsoft.com/office/drawing/2014/main" id="{B6BE4B8B-9860-8D1C-CF1C-C82E5236E6B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9A6C686-8E64-640E-9879-CFD360855672}"/>
              </a:ext>
            </a:extLst>
          </p:cNvPr>
          <p:cNvSpPr txBox="1"/>
          <p:nvPr/>
        </p:nvSpPr>
        <p:spPr>
          <a:xfrm>
            <a:off x="0" y="0"/>
            <a:ext cx="12192000" cy="769441"/>
          </a:xfrm>
          <a:prstGeom prst="rect">
            <a:avLst/>
          </a:prstGeom>
          <a:noFill/>
        </p:spPr>
        <p:txBody>
          <a:bodyPr wrap="square">
            <a:spAutoFit/>
            <a:scene3d>
              <a:camera prst="orthographicFront"/>
              <a:lightRig rig="brightRoom"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4400" b="1" i="0" u="none" strike="noStrike" kern="1200" cap="none" spc="0" normalizeH="0" baseline="0" noProof="0" dirty="0">
                <a:ln/>
                <a:solidFill>
                  <a:srgbClr val="118B9D"/>
                </a:solidFill>
                <a:effectLst>
                  <a:outerShdw blurRad="38100" dist="38100" dir="2700000" algn="tl">
                    <a:srgbClr val="000000">
                      <a:alpha val="43137"/>
                    </a:srgbClr>
                  </a:outerShdw>
                </a:effectLst>
                <a:uLnTx/>
                <a:uFillTx/>
                <a:latin typeface="Aptos" panose="02110004020202020204"/>
                <a:ea typeface="+mn-ea"/>
                <a:cs typeface="+mn-cs"/>
              </a:rPr>
              <a:t>UNE QUESTION DE JUSTICE</a:t>
            </a:r>
          </a:p>
        </p:txBody>
      </p:sp>
      <p:sp>
        <p:nvSpPr>
          <p:cNvPr id="5" name="CuadroTexto 4">
            <a:extLst>
              <a:ext uri="{FF2B5EF4-FFF2-40B4-BE49-F238E27FC236}">
                <a16:creationId xmlns:a16="http://schemas.microsoft.com/office/drawing/2014/main" id="{B263949E-1CA8-59A1-B650-D4FDC84EBD80}"/>
              </a:ext>
            </a:extLst>
          </p:cNvPr>
          <p:cNvSpPr txBox="1"/>
          <p:nvPr/>
        </p:nvSpPr>
        <p:spPr>
          <a:xfrm>
            <a:off x="828675" y="683716"/>
            <a:ext cx="10584392" cy="70788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2000" b="1" i="0" u="none" strike="noStrike" kern="1200" cap="none" spc="0" normalizeH="0" baseline="0" noProof="0" dirty="0">
                <a:ln>
                  <a:noFill/>
                </a:ln>
                <a:solidFill>
                  <a:srgbClr val="E3B84B">
                    <a:lumMod val="50000"/>
                  </a:srgbClr>
                </a:solidFill>
                <a:effectLst/>
                <a:uLnTx/>
                <a:uFillTx/>
                <a:latin typeface="Comic Sans MS" panose="030F0702030302020204" pitchFamily="66" charset="0"/>
                <a:ea typeface="+mn-ea"/>
                <a:cs typeface="+mn-cs"/>
              </a:rPr>
              <a:t>« Dieu est un juste juge, Dieu s'irrite en tout temps. Si le méchant ne se convertit pas, Dieu aiguise son épée, Il bande son arc, et il vise.» </a:t>
            </a:r>
            <a:r>
              <a:rPr kumimoji="0" lang="fr-CH"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(Psaume 7.12-13)</a:t>
            </a:r>
          </a:p>
        </p:txBody>
      </p:sp>
      <p:sp>
        <p:nvSpPr>
          <p:cNvPr id="6" name="CuadroTexto 5">
            <a:extLst>
              <a:ext uri="{FF2B5EF4-FFF2-40B4-BE49-F238E27FC236}">
                <a16:creationId xmlns:a16="http://schemas.microsoft.com/office/drawing/2014/main" id="{D82FB6D4-0E5F-E54D-1E10-4FF5387612FE}"/>
              </a:ext>
            </a:extLst>
          </p:cNvPr>
          <p:cNvSpPr txBox="1"/>
          <p:nvPr/>
        </p:nvSpPr>
        <p:spPr>
          <a:xfrm>
            <a:off x="123824" y="1460256"/>
            <a:ext cx="8285389" cy="1015663"/>
          </a:xfrm>
          <a:prstGeom prst="rect">
            <a:avLst/>
          </a:prstGeom>
          <a:solidFill>
            <a:schemeClr val="bg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L'amour et la justice sont le fondement du caractère de Dieu. Cela fait de Lui un juge juste et impartial, qui diffère le châtiment afin que le pécheur se convertisse, mais qui ne tolérera pas le mal pour toujours.</a:t>
            </a:r>
          </a:p>
        </p:txBody>
      </p:sp>
      <p:pic>
        <p:nvPicPr>
          <p:cNvPr id="4" name="Imagen 3" descr="Un dibujo de una persona con una niña&#10;&#10;El contenido generado por IA puede ser incorrecto.">
            <a:extLst>
              <a:ext uri="{FF2B5EF4-FFF2-40B4-BE49-F238E27FC236}">
                <a16:creationId xmlns:a16="http://schemas.microsoft.com/office/drawing/2014/main" id="{6C7D2DBC-5649-6364-3DFE-50F01C92D3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09213" y="1592580"/>
            <a:ext cx="3657600" cy="4857750"/>
          </a:xfrm>
          <a:prstGeom prst="rect">
            <a:avLst/>
          </a:prstGeom>
          <a:effectLst>
            <a:innerShdw blurRad="114300">
              <a:prstClr val="black"/>
            </a:innerShdw>
          </a:effectLst>
        </p:spPr>
      </p:pic>
      <p:pic>
        <p:nvPicPr>
          <p:cNvPr id="8" name="Imagen 7" descr="Imagen que contiene tabla, interior, parado, pastel&#10;&#10;El contenido generado por IA puede ser incorrecto.">
            <a:extLst>
              <a:ext uri="{FF2B5EF4-FFF2-40B4-BE49-F238E27FC236}">
                <a16:creationId xmlns:a16="http://schemas.microsoft.com/office/drawing/2014/main" id="{C9EF08E7-5480-7D53-3C83-034456447E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162" y="3606401"/>
            <a:ext cx="2291557" cy="2946799"/>
          </a:xfrm>
          <a:prstGeom prst="rect">
            <a:avLst/>
          </a:prstGeom>
          <a:solidFill>
            <a:srgbClr val="FFFFFF">
              <a:shade val="85000"/>
            </a:srgbClr>
          </a:solidFill>
          <a:ln w="88900" cap="sq">
            <a:solidFill>
              <a:srgbClr val="14A1B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5E50BE7-F17E-B07B-21EA-DB1E87589D46}"/>
              </a:ext>
            </a:extLst>
          </p:cNvPr>
          <p:cNvSpPr txBox="1"/>
          <p:nvPr/>
        </p:nvSpPr>
        <p:spPr>
          <a:xfrm>
            <a:off x="2752724" y="3495675"/>
            <a:ext cx="540990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H" sz="2000" i="0" u="none" strike="noStrike" kern="1200" normalizeH="0" baseline="0" noProof="0" dirty="0">
                <a:ln w="0"/>
                <a:solidFill>
                  <a:srgbClr val="0004FE"/>
                </a:solidFill>
                <a:effectLst>
                  <a:outerShdw blurRad="38100" dist="19050" dir="2700000" algn="tl" rotWithShape="0">
                    <a:schemeClr val="dk1">
                      <a:alpha val="40000"/>
                    </a:schemeClr>
                  </a:outerShdw>
                </a:effectLst>
                <a:uLnTx/>
                <a:uFillTx/>
                <a:latin typeface="Aptos" panose="02110004020202020204"/>
                <a:ea typeface="+mn-ea"/>
                <a:cs typeface="+mn-cs"/>
              </a:rPr>
              <a:t>Le désir de Dieu était d'établir sur ce territoire un gouvernement juste, qui soit un exemple pour toutes les nations, les motivant à élever leurs concepts moraux, et à parvenir ainsi à un état de paix et de justice au niveau mondial (Deutéronome 4.5-6).</a:t>
            </a:r>
          </a:p>
        </p:txBody>
      </p:sp>
      <p:sp>
        <p:nvSpPr>
          <p:cNvPr id="7" name="CuadroTexto 6">
            <a:extLst>
              <a:ext uri="{FF2B5EF4-FFF2-40B4-BE49-F238E27FC236}">
                <a16:creationId xmlns:a16="http://schemas.microsoft.com/office/drawing/2014/main" id="{29F6289A-A81A-3FEF-DB12-4FC4322740A1}"/>
              </a:ext>
            </a:extLst>
          </p:cNvPr>
          <p:cNvSpPr txBox="1"/>
          <p:nvPr/>
        </p:nvSpPr>
        <p:spPr>
          <a:xfrm>
            <a:off x="123824" y="2475919"/>
            <a:ext cx="7913865" cy="1015663"/>
          </a:xfrm>
          <a:prstGeom prst="rect">
            <a:avLst/>
          </a:prstGeom>
          <a:solidFill>
            <a:schemeClr val="bg2">
              <a:lumMod val="60000"/>
              <a:lumOff val="40000"/>
            </a:schemeClr>
          </a:solid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schemeClr val="tx2"/>
                </a:solidFill>
                <a:effectLst/>
                <a:uLnTx/>
                <a:uFillTx/>
                <a:latin typeface="Aptos" panose="02110004020202020204"/>
                <a:ea typeface="+mn-ea"/>
                <a:cs typeface="+mn-cs"/>
              </a:rPr>
              <a:t>La guerre pour conquérir Canaan ne fut pas menée pour des motifs impérialistes, mais par l'ordre divin d'exécuter le châtiment que méritaient ses habitants iniques.</a:t>
            </a:r>
          </a:p>
        </p:txBody>
      </p:sp>
      <p:sp>
        <p:nvSpPr>
          <p:cNvPr id="12" name="CuadroTexto 11">
            <a:extLst>
              <a:ext uri="{FF2B5EF4-FFF2-40B4-BE49-F238E27FC236}">
                <a16:creationId xmlns:a16="http://schemas.microsoft.com/office/drawing/2014/main" id="{F1A6F8C4-FAF5-2188-37D5-A2936B75C87D}"/>
              </a:ext>
            </a:extLst>
          </p:cNvPr>
          <p:cNvSpPr txBox="1"/>
          <p:nvPr/>
        </p:nvSpPr>
        <p:spPr>
          <a:xfrm>
            <a:off x="2752724" y="5434667"/>
            <a:ext cx="514274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fr-CH" sz="2000" b="1" i="0" u="none" strike="noStrike" kern="1200" cap="none" spc="0" normalizeH="0" baseline="0" noProof="0" dirty="0">
                <a:ln>
                  <a:noFill/>
                </a:ln>
                <a:solidFill>
                  <a:prstClr val="black"/>
                </a:solidFill>
                <a:effectLst/>
                <a:uLnTx/>
                <a:uFillTx/>
                <a:latin typeface="Aptos" panose="02110004020202020204"/>
                <a:ea typeface="+mn-ea"/>
                <a:cs typeface="+mn-cs"/>
              </a:rPr>
              <a:t>Comme guerrier et juge, Dieu s'engage à établir, stabiliser et maintenir le règne de la loi, qui est le reflet de son caractère.</a:t>
            </a:r>
          </a:p>
        </p:txBody>
      </p:sp>
    </p:spTree>
    <p:extLst>
      <p:ext uri="{BB962C8B-B14F-4D97-AF65-F5344CB8AC3E}">
        <p14:creationId xmlns:p14="http://schemas.microsoft.com/office/powerpoint/2010/main" val="1040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17"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 calcmode="lin" valueType="num">
                                      <p:cBhvr>
                                        <p:cTn id="40" dur="500" fill="hold"/>
                                        <p:tgtEl>
                                          <p:spTgt spid="8"/>
                                        </p:tgtEl>
                                        <p:attrNameLst>
                                          <p:attrName>style.rotation</p:attrName>
                                        </p:attrNameLst>
                                      </p:cBhvr>
                                      <p:tavLst>
                                        <p:tav tm="0">
                                          <p:val>
                                            <p:fltVal val="360"/>
                                          </p:val>
                                        </p:tav>
                                        <p:tav tm="100000">
                                          <p:val>
                                            <p:fltVal val="0"/>
                                          </p:val>
                                        </p:tav>
                                      </p:tavLst>
                                    </p:anim>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10" grpId="0"/>
      <p:bldP spid="7"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8052606-5097-2910-A04C-54D1BD64000F}"/>
              </a:ext>
            </a:extLst>
          </p:cNvPr>
          <p:cNvSpPr txBox="1"/>
          <p:nvPr/>
        </p:nvSpPr>
        <p:spPr>
          <a:xfrm>
            <a:off x="3371850" y="102870"/>
            <a:ext cx="8549640" cy="5570756"/>
          </a:xfrm>
          <a:prstGeom prst="rect">
            <a:avLst/>
          </a:prstGeom>
          <a:noFill/>
        </p:spPr>
        <p:txBody>
          <a:bodyPr wrap="square" rtlCol="0">
            <a:spAutoFit/>
          </a:bodyPr>
          <a:lstStyle/>
          <a:p>
            <a:r>
              <a:rPr lang="fr-FR" sz="2400" b="1" dirty="0"/>
              <a:t>Le juge suprême</a:t>
            </a:r>
            <a:endParaRPr lang="fr-CH" sz="2400" dirty="0"/>
          </a:p>
          <a:p>
            <a:pPr algn="just"/>
            <a:r>
              <a:rPr lang="fr-FR" sz="2400" dirty="0"/>
              <a:t>	</a:t>
            </a:r>
            <a:r>
              <a:rPr lang="fr-FR" sz="2200" dirty="0">
                <a:solidFill>
                  <a:srgbClr val="FF0000"/>
                </a:solidFill>
                <a:effectLst>
                  <a:outerShdw blurRad="38100" dist="38100" dir="2700000" algn="tl">
                    <a:srgbClr val="000000">
                      <a:alpha val="43137"/>
                    </a:srgbClr>
                  </a:outerShdw>
                </a:effectLst>
              </a:rPr>
              <a:t>Nous avons un ennemi puissant, et non seulement il hait chaque humain fait à l’image de Dieu, mais avec une inimitié amère il hait Dieu et Son Fils unique Jésus. </a:t>
            </a:r>
          </a:p>
          <a:p>
            <a:pPr lvl="1" algn="ctr"/>
            <a:r>
              <a:rPr lang="fr-FR" sz="2200" dirty="0">
                <a:solidFill>
                  <a:schemeClr val="accent6"/>
                </a:solidFill>
                <a:effectLst>
                  <a:outerShdw blurRad="38100" dist="38100" dir="2700000" algn="tl">
                    <a:srgbClr val="000000">
                      <a:alpha val="43137"/>
                    </a:srgbClr>
                  </a:outerShdw>
                </a:effectLst>
                <a:highlight>
                  <a:srgbClr val="FFFF00"/>
                </a:highlight>
              </a:rPr>
              <a:t>Quand les hommes se donnent </a:t>
            </a:r>
            <a:r>
              <a:rPr lang="fr-FR" sz="2200" dirty="0">
                <a:solidFill>
                  <a:srgbClr val="FF0000"/>
                </a:solidFill>
                <a:effectLst>
                  <a:outerShdw blurRad="38100" dist="38100" dir="2700000" algn="tl">
                    <a:srgbClr val="000000">
                      <a:alpha val="43137"/>
                    </a:srgbClr>
                  </a:outerShdw>
                </a:effectLst>
                <a:highlight>
                  <a:srgbClr val="FFFF00"/>
                </a:highlight>
              </a:rPr>
              <a:t>à Satan </a:t>
            </a:r>
            <a:r>
              <a:rPr lang="fr-FR" sz="2200" dirty="0">
                <a:solidFill>
                  <a:schemeClr val="accent6"/>
                </a:solidFill>
                <a:effectLst>
                  <a:outerShdw blurRad="38100" dist="38100" dir="2700000" algn="tl">
                    <a:srgbClr val="000000">
                      <a:alpha val="43137"/>
                    </a:srgbClr>
                  </a:outerShdw>
                </a:effectLst>
                <a:highlight>
                  <a:srgbClr val="FFFF00"/>
                </a:highlight>
              </a:rPr>
              <a:t>pour devenir son esclave, </a:t>
            </a:r>
            <a:br>
              <a:rPr lang="fr-FR" sz="2200" dirty="0">
                <a:solidFill>
                  <a:schemeClr val="accent6"/>
                </a:solidFill>
                <a:effectLst>
                  <a:outerShdw blurRad="38100" dist="38100" dir="2700000" algn="tl">
                    <a:srgbClr val="000000">
                      <a:alpha val="43137"/>
                    </a:srgbClr>
                  </a:outerShdw>
                </a:effectLst>
              </a:rPr>
            </a:br>
            <a:r>
              <a:rPr lang="fr-FR" sz="2200" dirty="0">
                <a:solidFill>
                  <a:schemeClr val="accent6"/>
                </a:solidFill>
                <a:effectLst>
                  <a:outerShdw blurRad="38100" dist="38100" dir="2700000" algn="tl">
                    <a:srgbClr val="000000">
                      <a:alpha val="43137"/>
                    </a:srgbClr>
                  </a:outerShdw>
                </a:effectLst>
              </a:rPr>
              <a:t>il ne manifeste pas la même inimitié vis-à-vis d’eux, </a:t>
            </a:r>
            <a:br>
              <a:rPr lang="fr-FR" sz="2200" dirty="0">
                <a:solidFill>
                  <a:schemeClr val="accent6"/>
                </a:solidFill>
                <a:effectLst>
                  <a:outerShdw blurRad="38100" dist="38100" dir="2700000" algn="tl">
                    <a:srgbClr val="000000">
                      <a:alpha val="43137"/>
                    </a:srgbClr>
                  </a:outerShdw>
                </a:effectLst>
              </a:rPr>
            </a:br>
            <a:r>
              <a:rPr lang="fr-FR" sz="2200" dirty="0">
                <a:solidFill>
                  <a:schemeClr val="accent6"/>
                </a:solidFill>
                <a:effectLst>
                  <a:outerShdw blurRad="38100" dist="38100" dir="2700000" algn="tl">
                    <a:srgbClr val="000000">
                      <a:alpha val="43137"/>
                    </a:srgbClr>
                  </a:outerShdw>
                </a:effectLst>
                <a:highlight>
                  <a:srgbClr val="FFFF00"/>
                </a:highlight>
              </a:rPr>
              <a:t>qu’il manifeste </a:t>
            </a:r>
            <a:r>
              <a:rPr lang="fr-FR" sz="2200" dirty="0">
                <a:solidFill>
                  <a:srgbClr val="FF0000"/>
                </a:solidFill>
                <a:effectLst>
                  <a:outerShdw blurRad="38100" dist="38100" dir="2700000" algn="tl">
                    <a:srgbClr val="000000">
                      <a:alpha val="43137"/>
                    </a:srgbClr>
                  </a:outerShdw>
                </a:effectLst>
                <a:highlight>
                  <a:srgbClr val="FFFF00"/>
                </a:highlight>
              </a:rPr>
              <a:t>à ceux qui portent le nom de Christ, </a:t>
            </a:r>
            <a:br>
              <a:rPr lang="fr-FR" sz="2200" dirty="0">
                <a:solidFill>
                  <a:srgbClr val="FF0000"/>
                </a:solidFill>
                <a:effectLst>
                  <a:outerShdw blurRad="38100" dist="38100" dir="2700000" algn="tl">
                    <a:srgbClr val="000000">
                      <a:alpha val="43137"/>
                    </a:srgbClr>
                  </a:outerShdw>
                </a:effectLst>
                <a:highlight>
                  <a:srgbClr val="FFFF00"/>
                </a:highlight>
              </a:rPr>
            </a:br>
            <a:r>
              <a:rPr lang="fr-FR" sz="2200" dirty="0">
                <a:solidFill>
                  <a:schemeClr val="accent6"/>
                </a:solidFill>
                <a:effectLst>
                  <a:outerShdw blurRad="38100" dist="38100" dir="2700000" algn="tl">
                    <a:srgbClr val="000000">
                      <a:alpha val="43137"/>
                    </a:srgbClr>
                  </a:outerShdw>
                </a:effectLst>
                <a:highlight>
                  <a:srgbClr val="FFFF00"/>
                </a:highlight>
              </a:rPr>
              <a:t>et qui se donnent au service de Dieu.</a:t>
            </a:r>
          </a:p>
          <a:p>
            <a:pPr lvl="1" algn="just"/>
            <a:r>
              <a:rPr lang="fr-FR" sz="2200" dirty="0">
                <a:solidFill>
                  <a:schemeClr val="accent6"/>
                </a:solidFill>
                <a:effectLst>
                  <a:outerShdw blurRad="38100" dist="38100" dir="2700000" algn="tl">
                    <a:srgbClr val="000000">
                      <a:alpha val="43137"/>
                    </a:srgbClr>
                  </a:outerShdw>
                </a:effectLst>
              </a:rPr>
              <a:t> </a:t>
            </a:r>
          </a:p>
          <a:p>
            <a:pPr algn="just"/>
            <a:r>
              <a:rPr lang="fr-FR" sz="2200" dirty="0">
                <a:solidFill>
                  <a:srgbClr val="9933FF"/>
                </a:solidFill>
                <a:effectLst>
                  <a:outerShdw blurRad="38100" dist="38100" dir="2700000" algn="tl">
                    <a:srgbClr val="000000">
                      <a:alpha val="43137"/>
                    </a:srgbClr>
                  </a:outerShdw>
                </a:effectLst>
                <a:highlight>
                  <a:srgbClr val="FFFF00"/>
                </a:highlight>
              </a:rPr>
              <a:t>Il les hait d’une haine mortelle. </a:t>
            </a:r>
            <a:r>
              <a:rPr lang="fr-FR" sz="2200" dirty="0">
                <a:ln w="0"/>
                <a:effectLst>
                  <a:outerShdw blurRad="38100" dist="19050" dir="2700000" algn="tl" rotWithShape="0">
                    <a:schemeClr val="dk1">
                      <a:alpha val="40000"/>
                    </a:schemeClr>
                  </a:outerShdw>
                </a:effectLst>
                <a:highlight>
                  <a:srgbClr val="00FFFF"/>
                </a:highlight>
              </a:rPr>
              <a:t>Il sait qu’il peut faire de la peine à Jésus en les conduisant vers la puissance de ses tromperies, en les blessant, en affaiblissant leur foi, en les rendant incapables de rendre le service </a:t>
            </a:r>
            <a:r>
              <a:rPr lang="fr-FR" sz="2200" dirty="0">
                <a:ln w="0"/>
                <a:effectLst>
                  <a:outerShdw blurRad="38100" dist="19050" dir="2700000" algn="tl" rotWithShape="0">
                    <a:schemeClr val="dk1">
                      <a:alpha val="40000"/>
                    </a:schemeClr>
                  </a:outerShdw>
                </a:effectLst>
                <a:highlight>
                  <a:srgbClr val="00FF00"/>
                </a:highlight>
              </a:rPr>
              <a:t>à Dieu comme il est attendu de ceux qui suivent le Capitaine Jésus-Christ. </a:t>
            </a:r>
            <a:endParaRPr lang="fr-FR" sz="2200" dirty="0">
              <a:solidFill>
                <a:srgbClr val="FF0000"/>
              </a:solidFill>
              <a:effectLst>
                <a:outerShdw blurRad="38100" dist="38100" dir="2700000" algn="tl">
                  <a:srgbClr val="000000">
                    <a:alpha val="43137"/>
                  </a:srgbClr>
                </a:outerShdw>
              </a:effectLst>
              <a:highlight>
                <a:srgbClr val="00FF00"/>
              </a:highlight>
            </a:endParaRPr>
          </a:p>
          <a:p>
            <a:pPr algn="just"/>
            <a:r>
              <a:rPr lang="fr-FR" sz="2200" dirty="0">
                <a:solidFill>
                  <a:srgbClr val="FF0000"/>
                </a:solidFill>
                <a:effectLst>
                  <a:outerShdw blurRad="38100" dist="38100" dir="2700000" algn="tl">
                    <a:srgbClr val="000000">
                      <a:alpha val="43137"/>
                    </a:srgbClr>
                  </a:outerShdw>
                </a:effectLst>
              </a:rPr>
              <a:t>Satan accordera une certaine mesure de repos à ceux qui sont liés comme des esclaves à son char - car ils sont ses captifs volontaires -.</a:t>
            </a:r>
            <a:endParaRPr lang="fr-CH"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4A137681-E3CF-99C9-F927-6BC6085B4D50}"/>
              </a:ext>
            </a:extLst>
          </p:cNvPr>
          <p:cNvSpPr txBox="1"/>
          <p:nvPr/>
        </p:nvSpPr>
        <p:spPr>
          <a:xfrm>
            <a:off x="1257300" y="5750004"/>
            <a:ext cx="10664190" cy="769441"/>
          </a:xfrm>
          <a:prstGeom prst="rect">
            <a:avLst/>
          </a:prstGeom>
          <a:noFill/>
        </p:spPr>
        <p:txBody>
          <a:bodyPr wrap="square" rtlCol="0">
            <a:spAutoFit/>
          </a:bodyPr>
          <a:lstStyle/>
          <a:p>
            <a:pPr algn="just"/>
            <a:r>
              <a:rPr lang="fr-FR" sz="2200" dirty="0">
                <a:solidFill>
                  <a:srgbClr val="FF0000"/>
                </a:solidFill>
                <a:effectLst>
                  <a:outerShdw blurRad="38100" dist="38100" dir="2700000" algn="tl">
                    <a:srgbClr val="000000">
                      <a:alpha val="43137"/>
                    </a:srgbClr>
                  </a:outerShdw>
                </a:effectLst>
                <a:highlight>
                  <a:srgbClr val="FFFF00"/>
                </a:highlight>
              </a:rPr>
              <a:t>Mais son inimité se manifeste lorsque le message de miséricorde atteint ses esclaves liés, </a:t>
            </a:r>
            <a:r>
              <a:rPr lang="fr-FR" sz="2200" dirty="0">
                <a:solidFill>
                  <a:srgbClr val="FF0000"/>
                </a:solidFill>
                <a:effectLst>
                  <a:outerShdw blurRad="38100" dist="38100" dir="2700000" algn="tl">
                    <a:srgbClr val="000000">
                      <a:alpha val="43137"/>
                    </a:srgbClr>
                  </a:outerShdw>
                </a:effectLst>
                <a:highlight>
                  <a:srgbClr val="00FFFF"/>
                </a:highlight>
              </a:rPr>
              <a:t>et qu’ils cherchent à se libérer de sa puissance afin de pouvoir suivre le vrai berger.</a:t>
            </a:r>
            <a:endParaRPr lang="fr-CH" sz="2200" dirty="0">
              <a:solidFill>
                <a:srgbClr val="FF0000"/>
              </a:solidFill>
              <a:effectLst>
                <a:outerShdw blurRad="38100" dist="38100" dir="2700000" algn="tl">
                  <a:srgbClr val="000000">
                    <a:alpha val="43137"/>
                  </a:srgbClr>
                </a:outerShdw>
              </a:effectLst>
              <a:highlight>
                <a:srgbClr val="00FFFF"/>
              </a:highlight>
            </a:endParaRPr>
          </a:p>
        </p:txBody>
      </p:sp>
      <p:pic>
        <p:nvPicPr>
          <p:cNvPr id="6" name="Image 5">
            <a:extLst>
              <a:ext uri="{FF2B5EF4-FFF2-40B4-BE49-F238E27FC236}">
                <a16:creationId xmlns:a16="http://schemas.microsoft.com/office/drawing/2014/main" id="{33505D7C-B1A0-FA19-F9A5-312A452DEF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281" y="204204"/>
            <a:ext cx="2152650" cy="3823943"/>
          </a:xfrm>
          <a:prstGeom prst="rect">
            <a:avLst/>
          </a:prstGeom>
        </p:spPr>
      </p:pic>
      <p:sp>
        <p:nvSpPr>
          <p:cNvPr id="7" name="Bulle narrative : rectangle à coins arrondis 6">
            <a:extLst>
              <a:ext uri="{FF2B5EF4-FFF2-40B4-BE49-F238E27FC236}">
                <a16:creationId xmlns:a16="http://schemas.microsoft.com/office/drawing/2014/main" id="{A0E216E7-5426-9F5D-7633-B88F51A303FD}"/>
              </a:ext>
            </a:extLst>
          </p:cNvPr>
          <p:cNvSpPr/>
          <p:nvPr/>
        </p:nvSpPr>
        <p:spPr>
          <a:xfrm>
            <a:off x="361244" y="4425244"/>
            <a:ext cx="2630312" cy="1072445"/>
          </a:xfrm>
          <a:prstGeom prst="wedgeRoundRectCallout">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CH" dirty="0">
                <a:ln w="0"/>
                <a:solidFill>
                  <a:srgbClr val="FF0000"/>
                </a:solidFill>
                <a:effectLst>
                  <a:outerShdw blurRad="38100" dist="19050" dir="2700000" algn="tl" rotWithShape="0">
                    <a:schemeClr val="dk1">
                      <a:alpha val="40000"/>
                    </a:schemeClr>
                  </a:outerShdw>
                </a:effectLst>
              </a:rPr>
              <a:t>( L’instructeur des jeunes, 10 mai 1894, paragraphe 1.)</a:t>
            </a:r>
          </a:p>
        </p:txBody>
      </p:sp>
    </p:spTree>
    <p:extLst>
      <p:ext uri="{BB962C8B-B14F-4D97-AF65-F5344CB8AC3E}">
        <p14:creationId xmlns:p14="http://schemas.microsoft.com/office/powerpoint/2010/main" val="109380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5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872</TotalTime>
  <Words>2714</Words>
  <Application>Microsoft Office PowerPoint</Application>
  <PresentationFormat>Panorámica</PresentationFormat>
  <Paragraphs>124</Paragraphs>
  <Slides>17</Slides>
  <Notes>3</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17</vt:i4>
      </vt:variant>
    </vt:vector>
  </HeadingPairs>
  <TitlesOfParts>
    <vt:vector size="28" baseType="lpstr">
      <vt:lpstr>Calibri Light</vt:lpstr>
      <vt:lpstr>Arial</vt:lpstr>
      <vt:lpstr>Times New Roman</vt:lpstr>
      <vt:lpstr>Comic Sans MS</vt:lpstr>
      <vt:lpstr>Aptos Display</vt:lpstr>
      <vt:lpstr>Calibri</vt:lpstr>
      <vt:lpstr>Brush Script MT</vt:lpstr>
      <vt:lpstr>Aptos</vt:lpstr>
      <vt:lpstr>Tema de Office</vt:lpstr>
      <vt:lpstr>1_Tema de Office</vt:lpstr>
      <vt:lpstr>25_Thème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67</cp:revision>
  <dcterms:created xsi:type="dcterms:W3CDTF">2025-10-06T14:35:36Z</dcterms:created>
  <dcterms:modified xsi:type="dcterms:W3CDTF">2025-10-29T06:43:55Z</dcterms:modified>
</cp:coreProperties>
</file>