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2"/>
  </p:notesMasterIdLst>
  <p:sldIdLst>
    <p:sldId id="311" r:id="rId3"/>
    <p:sldId id="308" r:id="rId4"/>
    <p:sldId id="321" r:id="rId5"/>
    <p:sldId id="258" r:id="rId6"/>
    <p:sldId id="313" r:id="rId7"/>
    <p:sldId id="260" r:id="rId8"/>
    <p:sldId id="261" r:id="rId9"/>
    <p:sldId id="262" r:id="rId10"/>
    <p:sldId id="309"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8E0025"/>
    <a:srgbClr val="FFFAB0"/>
    <a:srgbClr val="FBF162"/>
    <a:srgbClr val="FF9729"/>
    <a:srgbClr val="C90035"/>
    <a:srgbClr val="F1E2B9"/>
    <a:srgbClr val="6BA630"/>
    <a:srgbClr val="BCB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0" autoAdjust="0"/>
    <p:restoredTop sz="96327"/>
  </p:normalViewPr>
  <p:slideViewPr>
    <p:cSldViewPr snapToGrid="0">
      <p:cViewPr varScale="1">
        <p:scale>
          <a:sx n="107" d="100"/>
          <a:sy n="107"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fr-CH" sz="2000" b="1" dirty="0"/>
            <a:t>Ne pas se marier avec les habitants du pays (Josué 23.7a)</a:t>
          </a: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fr-CH" sz="2000" b="1" dirty="0"/>
            <a:t>Ne pas mentionner le nom de leurs dieux (Josué 23.7b)</a:t>
          </a:r>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fr-CH" sz="2000" b="1" dirty="0"/>
            <a:t>Ne pas adorer leurs dieux (Josué 23.7c)</a:t>
          </a: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582463"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t>Ne pas adorer leurs dieux (Josué 23.7c)</a:t>
          </a:r>
        </a:p>
      </dsp:txBody>
      <dsp:txXfrm>
        <a:off x="0" y="1777304"/>
        <a:ext cx="5582463" cy="583351"/>
      </dsp:txXfrm>
    </dsp:sp>
    <dsp:sp modelId="{4A2981D8-ED82-4DD0-9931-C7C413BEB15C}">
      <dsp:nvSpPr>
        <dsp:cNvPr id="0" name=""/>
        <dsp:cNvSpPr/>
      </dsp:nvSpPr>
      <dsp:spPr>
        <a:xfrm rot="10800000">
          <a:off x="0" y="888860"/>
          <a:ext cx="5582463"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t>Ne pas mentionner le nom de leurs dieux (Josué 23.7b)</a:t>
          </a:r>
        </a:p>
      </dsp:txBody>
      <dsp:txXfrm rot="10800000">
        <a:off x="0" y="888860"/>
        <a:ext cx="5582463" cy="582969"/>
      </dsp:txXfrm>
    </dsp:sp>
    <dsp:sp modelId="{04504CCF-E609-403F-BDD7-9DC328702048}">
      <dsp:nvSpPr>
        <dsp:cNvPr id="0" name=""/>
        <dsp:cNvSpPr/>
      </dsp:nvSpPr>
      <dsp:spPr>
        <a:xfrm rot="10800000">
          <a:off x="0" y="417"/>
          <a:ext cx="5582463"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t>Ne pas se marier avec les habitants du pays (Josué 23.7a)</a:t>
          </a:r>
        </a:p>
      </dsp:txBody>
      <dsp:txXfrm rot="10800000">
        <a:off x="0" y="417"/>
        <a:ext cx="5582463"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CCC34-FB23-4848-8CBF-E25E8023A6BB}" type="datetimeFigureOut">
              <a:rPr lang="fr-FR" smtClean="0"/>
              <a:t>18/12/2025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5CB8B-4B9F-4747-832C-D416F52B7A4C}" type="slidenum">
              <a:rPr lang="fr-FR" smtClean="0"/>
              <a:t>‹Nº›</a:t>
            </a:fld>
            <a:endParaRPr lang="fr-FR"/>
          </a:p>
        </p:txBody>
      </p:sp>
    </p:spTree>
    <p:extLst>
      <p:ext uri="{BB962C8B-B14F-4D97-AF65-F5344CB8AC3E}">
        <p14:creationId xmlns:p14="http://schemas.microsoft.com/office/powerpoint/2010/main" val="261137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3.jpeg"/><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3" name="Picture 2" descr="A collage of different images of people&#10;&#10;AI-generated content may be incorrect.">
            <a:extLst>
              <a:ext uri="{FF2B5EF4-FFF2-40B4-BE49-F238E27FC236}">
                <a16:creationId xmlns:a16="http://schemas.microsoft.com/office/drawing/2014/main" id="{19CC7AB5-3B6A-FEE9-4360-1AFBFD623C2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4354286"/>
            <a:ext cx="4785360" cy="1180292"/>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fr-CH"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DIEU EST FIDÈLE !</a:t>
            </a:r>
          </a:p>
        </p:txBody>
      </p:sp>
      <p:sp>
        <p:nvSpPr>
          <p:cNvPr id="23" name="CuadroTexto 22">
            <a:extLst>
              <a:ext uri="{FF2B5EF4-FFF2-40B4-BE49-F238E27FC236}">
                <a16:creationId xmlns:a16="http://schemas.microsoft.com/office/drawing/2014/main" id="{96A891E4-5778-4919-B9E8-E133B5E97DF5}"/>
              </a:ext>
            </a:extLst>
          </p:cNvPr>
          <p:cNvSpPr txBox="1"/>
          <p:nvPr/>
        </p:nvSpPr>
        <p:spPr>
          <a:xfrm>
            <a:off x="0" y="5797315"/>
            <a:ext cx="5001186" cy="461665"/>
          </a:xfrm>
          <a:prstGeom prst="rect">
            <a:avLst/>
          </a:prstGeom>
          <a:noFill/>
        </p:spPr>
        <p:txBody>
          <a:bodyPr wrap="square" rtlCol="0">
            <a:spAutoFit/>
          </a:bodyPr>
          <a:lstStyle/>
          <a:p>
            <a:pPr algn="ctr"/>
            <a:r>
              <a:rPr lang="fr-CH" sz="2400" dirty="0">
                <a:ln w="0"/>
                <a:effectLst>
                  <a:outerShdw blurRad="38100" dist="19050" dir="2700000" algn="tl" rotWithShape="0">
                    <a:schemeClr val="dk1">
                      <a:alpha val="40000"/>
                    </a:schemeClr>
                  </a:outerShdw>
                </a:effectLst>
                <a:highlight>
                  <a:srgbClr val="FFFF00"/>
                </a:highlight>
              </a:rPr>
              <a:t>Leçon 12 pour le 20 décembre 2025</a:t>
            </a: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5" name="Picture 4" descr="A landscape of a city&#10;&#10;AI-generated content may be incorrect.">
            <a:extLst>
              <a:ext uri="{FF2B5EF4-FFF2-40B4-BE49-F238E27FC236}">
                <a16:creationId xmlns:a16="http://schemas.microsoft.com/office/drawing/2014/main" id="{4C4EBE63-2EB1-FDB5-B6F1-402086AA5A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lvl="0" algn="ctr">
              <a:spcBef>
                <a:spcPts val="1200"/>
              </a:spcBef>
              <a:defRPr/>
            </a:pPr>
            <a: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t>« Aucune n'a manqué de toutes les bonnes paroles </a:t>
            </a:r>
            <a:b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br>
            <a: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t>que l'Éternel avait dites à la maison d'Israël. </a:t>
            </a:r>
            <a:b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br>
            <a: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t>Tout s'est accompli » </a:t>
            </a:r>
            <a:r>
              <a:rPr lang="fr-CH" sz="2800" b="1" dirty="0">
                <a:ln w="10160">
                  <a:solidFill>
                    <a:srgbClr val="196B24"/>
                  </a:solidFill>
                  <a:prstDash val="solid"/>
                </a:ln>
                <a:solidFill>
                  <a:srgbClr val="FF0000"/>
                </a:solidFill>
                <a:effectLst>
                  <a:outerShdw blurRad="38100" dist="22860" dir="5400000" algn="tl" rotWithShape="0">
                    <a:srgbClr val="000000">
                      <a:alpha val="70000"/>
                    </a:srgbClr>
                  </a:outerShdw>
                </a:effectLst>
                <a:latin typeface="Comic Sans MS" panose="030F0702030302020204" pitchFamily="66" charset="0"/>
              </a:rPr>
              <a:t>(Josué 21.45)</a:t>
            </a:r>
            <a:endParaRPr kumimoji="0" lang="fr-CH" sz="2800" b="1" i="0" u="none" strike="noStrike" kern="1200" cap="none" spc="0" normalizeH="0" baseline="0" noProof="0" dirty="0">
              <a:ln w="10160">
                <a:solidFill>
                  <a:srgbClr val="196B24"/>
                </a:solidFill>
                <a:prstDash val="solid"/>
              </a:ln>
              <a:solidFill>
                <a:srgbClr val="FF0000"/>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995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6021422" y="4445861"/>
            <a:ext cx="6170578"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000" b="1" dirty="0">
                <a:solidFill>
                  <a:srgbClr val="FF0000"/>
                </a:solidFill>
                <a:effectLst>
                  <a:outerShdw blurRad="38100" dist="38100" dir="2700000" algn="tl">
                    <a:srgbClr val="000000">
                      <a:alpha val="43137"/>
                    </a:srgbClr>
                  </a:outerShdw>
                </a:effectLst>
              </a:rPr>
              <a:t>La </a:t>
            </a:r>
            <a:r>
              <a:rPr lang="es-ES" sz="2000" b="1" dirty="0" err="1">
                <a:solidFill>
                  <a:srgbClr val="FF0000"/>
                </a:solidFill>
                <a:effectLst>
                  <a:outerShdw blurRad="38100" dist="38100" dir="2700000" algn="tl">
                    <a:srgbClr val="000000">
                      <a:alpha val="43137"/>
                    </a:srgbClr>
                  </a:outerShdw>
                </a:effectLst>
              </a:rPr>
              <a:t>fidélité</a:t>
            </a:r>
            <a:r>
              <a:rPr lang="es-ES" sz="2000" b="1" dirty="0">
                <a:solidFill>
                  <a:srgbClr val="FF0000"/>
                </a:solidFill>
                <a:effectLst>
                  <a:outerShdw blurRad="38100" dist="38100" dir="2700000" algn="tl">
                    <a:srgbClr val="000000">
                      <a:alpha val="43137"/>
                    </a:srgbClr>
                  </a:outerShdw>
                </a:effectLst>
              </a:rPr>
              <a:t> de </a:t>
            </a:r>
            <a:r>
              <a:rPr lang="es-ES" sz="2000" b="1" dirty="0" err="1">
                <a:solidFill>
                  <a:srgbClr val="FF0000"/>
                </a:solidFill>
                <a:effectLst>
                  <a:outerShdw blurRad="38100" dist="38100" dir="2700000" algn="tl">
                    <a:srgbClr val="000000">
                      <a:alpha val="43137"/>
                    </a:srgbClr>
                  </a:outerShdw>
                </a:effectLst>
              </a:rPr>
              <a:t>Dieu</a:t>
            </a:r>
            <a:r>
              <a:rPr lang="es-ES" sz="2000" b="1" dirty="0">
                <a:solidFill>
                  <a:srgbClr val="FF0000"/>
                </a:solidFill>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a:t>
            </a:r>
            <a:r>
              <a:rPr lang="es-ES" sz="2000" b="1" dirty="0"/>
              <a:t>Josué 21:43-45)</a:t>
            </a:r>
          </a:p>
          <a:p>
            <a:pPr>
              <a:spcBef>
                <a:spcPts val="1200"/>
              </a:spcBef>
            </a:pPr>
            <a:r>
              <a:rPr lang="fr-CH" sz="2000" b="1" dirty="0">
                <a:solidFill>
                  <a:srgbClr val="0000FF"/>
                </a:solidFill>
              </a:rPr>
              <a:t>Ce que Dieu a fait et ce qu'il fera </a:t>
            </a:r>
            <a:r>
              <a:rPr lang="es-ES" sz="2000" b="1" dirty="0"/>
              <a:t>(Josué 23:1-5)</a:t>
            </a:r>
          </a:p>
          <a:p>
            <a:pPr>
              <a:spcBef>
                <a:spcPts val="1200"/>
              </a:spcBef>
            </a:pPr>
            <a:r>
              <a:rPr lang="fr-CH" sz="2000" b="1" dirty="0">
                <a:solidFill>
                  <a:srgbClr val="8E0025"/>
                </a:solidFill>
              </a:rPr>
              <a:t>La récompense de la fidélité </a:t>
            </a:r>
            <a:r>
              <a:rPr lang="es-ES" sz="2000" b="1" dirty="0"/>
              <a:t>(Josué 23:6-10)</a:t>
            </a:r>
          </a:p>
          <a:p>
            <a:pPr>
              <a:spcBef>
                <a:spcPts val="1200"/>
              </a:spcBef>
            </a:pPr>
            <a:r>
              <a:rPr lang="fr-CH" sz="2000" b="1" dirty="0">
                <a:solidFill>
                  <a:srgbClr val="0000FF"/>
                </a:solidFill>
              </a:rPr>
              <a:t>Ce que nous devons faire </a:t>
            </a:r>
            <a:r>
              <a:rPr lang="es-ES" sz="2000" b="1" dirty="0"/>
              <a:t>(Josué 23:11-14)</a:t>
            </a:r>
          </a:p>
          <a:p>
            <a:pPr>
              <a:spcBef>
                <a:spcPts val="1200"/>
              </a:spcBef>
            </a:pPr>
            <a:r>
              <a:rPr lang="es-ES" sz="2000" b="1" dirty="0">
                <a:solidFill>
                  <a:srgbClr val="FF0000"/>
                </a:solidFill>
              </a:rPr>
              <a:t>Le </a:t>
            </a:r>
            <a:r>
              <a:rPr lang="es-ES" sz="2000" b="1" dirty="0" err="1">
                <a:solidFill>
                  <a:srgbClr val="FF0000"/>
                </a:solidFill>
              </a:rPr>
              <a:t>châtiment</a:t>
            </a:r>
            <a:r>
              <a:rPr lang="es-ES" sz="2000" b="1" dirty="0">
                <a:solidFill>
                  <a:srgbClr val="FF0000"/>
                </a:solidFill>
              </a:rPr>
              <a:t> de </a:t>
            </a:r>
            <a:r>
              <a:rPr lang="es-ES" sz="2000" b="1" dirty="0" err="1">
                <a:solidFill>
                  <a:srgbClr val="FF0000"/>
                </a:solidFill>
              </a:rPr>
              <a:t>l'infidélité</a:t>
            </a:r>
            <a:r>
              <a:rPr lang="es-ES" sz="2000" b="1" dirty="0">
                <a:solidFill>
                  <a:srgbClr val="FF0000"/>
                </a:solidFill>
              </a:rPr>
              <a:t> </a:t>
            </a:r>
            <a:r>
              <a:rPr lang="es-ES" sz="2000" b="1" dirty="0"/>
              <a:t>(Josué 23:15-16)</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91702"/>
            <a:ext cx="7353300" cy="1015663"/>
          </a:xfrm>
          <a:prstGeom prst="rect">
            <a:avLst/>
          </a:prstGeom>
          <a:noFill/>
        </p:spPr>
        <p:txBody>
          <a:bodyPr wrap="square" rtlCol="0">
            <a:spAutoFit/>
          </a:bodyPr>
          <a:lstStyle/>
          <a:p>
            <a:pPr>
              <a:spcBef>
                <a:spcPts val="600"/>
              </a:spcBef>
            </a:pPr>
            <a:r>
              <a:rPr lang="fr-CH" sz="2000" b="1" dirty="0"/>
              <a:t>Josué était déjà âgé et il restait encore des territoires à conquérir. Il réunit les nouveaux dirigeants pour les encourager à poursuivre la conquête.</a:t>
            </a:r>
            <a:endParaRPr lang="es-ES" sz="2000" b="1" dirty="0"/>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99"/>
          <a:stretch>
            <a:fillRect/>
          </a:stretch>
        </p:blipFill>
        <p:spPr>
          <a:xfrm>
            <a:off x="166280" y="3771662"/>
            <a:ext cx="4877223"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3898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53898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3898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3898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3898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90" y="2228849"/>
            <a:ext cx="7353299" cy="1323439"/>
          </a:xfrm>
          <a:prstGeom prst="rect">
            <a:avLst/>
          </a:prstGeom>
          <a:noFill/>
        </p:spPr>
        <p:txBody>
          <a:bodyPr wrap="square">
            <a:spAutoFit/>
          </a:bodyPr>
          <a:lstStyle/>
          <a:p>
            <a:pPr>
              <a:spcBef>
                <a:spcPts val="600"/>
              </a:spcBef>
            </a:pPr>
            <a:r>
              <a:rPr lang="fr-CH" sz="2000" b="1" dirty="0"/>
              <a:t>Mais il leur présenta aussi les dangers. En réalité, il n’y avait qu'un seul danger, le même que nous devons affronter aujourd'hui : cesser d'être fidèles à Dieu ; répondre à la fidélité de Dieu par l'infidélité de notre part.</a:t>
            </a:r>
            <a:endParaRPr lang="es-ES" sz="2000" b="1" dirty="0"/>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66074"/>
            <a:ext cx="7353299" cy="1015663"/>
          </a:xfrm>
          <a:prstGeom prst="rect">
            <a:avLst/>
          </a:prstGeom>
          <a:noFill/>
        </p:spPr>
        <p:txBody>
          <a:bodyPr wrap="square">
            <a:spAutoFit/>
          </a:bodyPr>
          <a:lstStyle/>
          <a:p>
            <a:pPr>
              <a:spcBef>
                <a:spcPts val="600"/>
              </a:spcBef>
            </a:pPr>
            <a:r>
              <a:rPr lang="fr-CH" sz="2000" b="1" dirty="0"/>
              <a:t>La capacité d'obtenir la victoire ne résidait pas en eux, mais en Dieu. Il leur rappela donc la fidélité que Dieu avait déjà démontrée et les assura qu'il continuerait d'être fidèle.</a:t>
            </a:r>
            <a:r>
              <a:rPr lang="es-ES" sz="2000" b="1" dirty="0"/>
              <a:t>.</a:t>
            </a:r>
          </a:p>
        </p:txBody>
      </p:sp>
    </p:spTree>
    <p:extLst>
      <p:ext uri="{BB962C8B-B14F-4D97-AF65-F5344CB8AC3E}">
        <p14:creationId xmlns:p14="http://schemas.microsoft.com/office/powerpoint/2010/main" val="221661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background&#10;&#10;AI-generated content may be incorrect.">
            <a:extLst>
              <a:ext uri="{FF2B5EF4-FFF2-40B4-BE49-F238E27FC236}">
                <a16:creationId xmlns:a16="http://schemas.microsoft.com/office/drawing/2014/main" id="{3619C818-0744-46EC-26C4-9A86279A76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fr-CH" sz="4400" b="1" spc="600" dirty="0">
                <a:ln w="6600">
                  <a:solidFill>
                    <a:schemeClr val="accent2"/>
                  </a:solidFill>
                  <a:prstDash val="solid"/>
                </a:ln>
                <a:solidFill>
                  <a:srgbClr val="FFFFFF"/>
                </a:solidFill>
                <a:effectLst>
                  <a:outerShdw dist="38100" dir="2700000" algn="tl" rotWithShape="0">
                    <a:schemeClr val="accent2"/>
                  </a:outerShdw>
                </a:effectLst>
              </a:rPr>
              <a:t>LA FIDÉLITÉ DE DIEU</a:t>
            </a: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646331"/>
          </a:xfrm>
          <a:prstGeom prst="rect">
            <a:avLst/>
          </a:prstGeom>
          <a:noFill/>
        </p:spPr>
        <p:txBody>
          <a:bodyPr wrap="square">
            <a:spAutoFit/>
          </a:bodyPr>
          <a:lstStyle/>
          <a:p>
            <a:pPr algn="ctr"/>
            <a:r>
              <a:rPr lang="fr-CH" b="1" dirty="0">
                <a:solidFill>
                  <a:srgbClr val="FADFBE"/>
                </a:solidFill>
                <a:effectLst>
                  <a:outerShdw blurRad="38100" dist="38100" dir="2700000" algn="tl">
                    <a:srgbClr val="000000">
                      <a:alpha val="43137"/>
                    </a:srgbClr>
                  </a:outerShdw>
                </a:effectLst>
                <a:latin typeface="Comic Sans MS" panose="030F0702030302020204" pitchFamily="66" charset="0"/>
              </a:rPr>
              <a:t>“Aucune n'a manqué de toutes les bonnes paroles que l'Éternel avait dites à la maison d'Israël ; tout s'est accompli ” (Josué 21.45)</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01826"/>
            <a:ext cx="12065688" cy="707886"/>
          </a:xfrm>
          <a:prstGeom prst="rect">
            <a:avLst/>
          </a:prstGeom>
          <a:noFill/>
        </p:spPr>
        <p:txBody>
          <a:bodyPr wrap="square" rtlCol="0">
            <a:spAutoFit/>
          </a:bodyPr>
          <a:lstStyle/>
          <a:p>
            <a:pPr>
              <a:spcBef>
                <a:spcPts val="600"/>
              </a:spcBef>
            </a:pPr>
            <a:r>
              <a:rPr lang="fr-CH" sz="2000" b="1" dirty="0"/>
              <a:t>Dieu avait donné à Israël « tout le pays » (Josué 21.43) et avait livré entre leurs mains « tous leurs ennemis » (Josué 21.44), si bien que « tout s'est accompli » (Josué 21.45).</a:t>
            </a: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135" y="2091357"/>
            <a:ext cx="5161595" cy="2756932"/>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0" y="2009712"/>
            <a:ext cx="5605019" cy="3170099"/>
          </a:xfrm>
          <a:prstGeom prst="rect">
            <a:avLst/>
          </a:prstGeom>
          <a:noFill/>
        </p:spPr>
        <p:txBody>
          <a:bodyPr wrap="square">
            <a:spAutoFit/>
          </a:bodyPr>
          <a:lstStyle/>
          <a:p>
            <a:pPr>
              <a:spcBef>
                <a:spcPts val="600"/>
              </a:spcBef>
            </a:pPr>
            <a:r>
              <a:rPr lang="fr-CH" sz="2000" b="1" dirty="0"/>
              <a:t>L'usage répété du mot « tout » souligne la fidélité de Dieu dans l'accomplissement de ses promesses. Leurs ennemis avaient été vaincus par Dieu. Ils pouvaient habiter le pays parce que Dieu l'avait possédé. Ils pouvaient être certains qu'ils pourraient finir de chasser les Cananéens qui habitaient encore dans le pays, car Dieu avait accompli ses promesses jusqu'à présent, et continuerait de les accomplir à l'avenir.</a:t>
            </a: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4938522"/>
            <a:ext cx="6425935" cy="1938992"/>
          </a:xfrm>
          <a:prstGeom prst="rect">
            <a:avLst/>
          </a:prstGeom>
          <a:noFill/>
        </p:spPr>
        <p:txBody>
          <a:bodyPr wrap="square">
            <a:spAutoFit/>
          </a:bodyPr>
          <a:lstStyle/>
          <a:p>
            <a:pPr>
              <a:spcBef>
                <a:spcPts val="600"/>
              </a:spcBef>
            </a:pPr>
            <a:r>
              <a:rPr lang="fr-CH" sz="2000" b="1" dirty="0"/>
              <a:t>Tout cela a des répercussions positives pour nous. Dieu reste fidèle (Deutéronome 7.9 ; Psaume 117.2 ; Lamentations 3.22-23). Il a promis qu'il nous sauverait et nous donnerait la Terre en héritage, et il l'accomplira (Philippiens 1.6 ; 1 Pierre 1.5 ; Psaume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84089" y="5179812"/>
            <a:ext cx="5175518"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pic>
        <p:nvPicPr>
          <p:cNvPr id="18" name="Picture 17" descr="A yellow and orange background&#10;&#10;AI-generated content may be incorrect.">
            <a:extLst>
              <a:ext uri="{FF2B5EF4-FFF2-40B4-BE49-F238E27FC236}">
                <a16:creationId xmlns:a16="http://schemas.microsoft.com/office/drawing/2014/main" id="{576CA62C-944A-3D2B-50C3-A9560B41566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69441"/>
          </a:xfrm>
          <a:prstGeom prst="rect">
            <a:avLst/>
          </a:prstGeom>
          <a:noFill/>
        </p:spPr>
        <p:txBody>
          <a:bodyPr wrap="square">
            <a:spAutoFit/>
          </a:bodyPr>
          <a:lstStyle/>
          <a:p>
            <a:pPr algn="ctr"/>
            <a:r>
              <a:rPr lang="fr-CH"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CE QUE DIEU A FAIT ET CE QU'IL FERA</a:t>
            </a: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fr-CH" b="1" dirty="0">
                <a:solidFill>
                  <a:schemeClr val="accent1">
                    <a:lumMod val="50000"/>
                  </a:schemeClr>
                </a:solidFill>
                <a:latin typeface="Comic Sans MS" panose="030F0702030302020204" pitchFamily="66" charset="0"/>
              </a:rPr>
              <a:t>“Et vous avez vu tout ce que l'Éternel, votre Dieu, a fait à toutes ces nations à cause de vous ; car c'est l'Éternel, votre Dieu, qui a combattu pour vous ” </a:t>
            </a:r>
            <a:r>
              <a:rPr lang="fr-CH" sz="1400" b="1" dirty="0">
                <a:solidFill>
                  <a:schemeClr val="accent1">
                    <a:lumMod val="50000"/>
                  </a:schemeClr>
                </a:solidFill>
                <a:latin typeface="Comic Sans MS" panose="030F0702030302020204" pitchFamily="66" charset="0"/>
              </a:rPr>
              <a:t>(Josué 23.3)</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145916" y="1516957"/>
            <a:ext cx="3095602" cy="1938992"/>
          </a:xfrm>
          <a:prstGeom prst="rect">
            <a:avLst/>
          </a:prstGeom>
          <a:noFill/>
        </p:spPr>
        <p:txBody>
          <a:bodyPr wrap="square" rtlCol="0">
            <a:spAutoFit/>
          </a:bodyPr>
          <a:lstStyle/>
          <a:p>
            <a:pPr>
              <a:spcBef>
                <a:spcPts val="600"/>
              </a:spcBef>
            </a:pPr>
            <a:r>
              <a:rPr lang="fr-CH" sz="2000" b="1" dirty="0"/>
              <a:t>Dans son discours devant les anciens, Josué commence par leur dire ce que Dieu avait déjà fait et ce qu'il allait encore faire :</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fr-CH"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lvl="0" defTabSz="800100">
              <a:lnSpc>
                <a:spcPct val="90000"/>
              </a:lnSpc>
              <a:spcBef>
                <a:spcPct val="0"/>
              </a:spcBef>
              <a:spcAft>
                <a:spcPct val="35000"/>
              </a:spcAft>
            </a:pPr>
            <a:r>
              <a:rPr lang="fr-CH" b="1" dirty="0">
                <a:effectLst>
                  <a:outerShdw blurRad="38100" dist="38100" dir="2700000" algn="tl">
                    <a:srgbClr val="000000">
                      <a:alpha val="43137"/>
                    </a:srgbClr>
                  </a:outerShdw>
                </a:effectLst>
              </a:rPr>
              <a:t>Il a combattu contre les nations (Josué 23.3)</a:t>
            </a:r>
            <a:endParaRPr lang="fr-CH" sz="1800" kern="120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fr-CH" sz="1400" kern="1200" dirty="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screen">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fr-CH" dirty="0"/>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lvl="0" defTabSz="800100">
              <a:lnSpc>
                <a:spcPct val="90000"/>
              </a:lnSpc>
              <a:spcBef>
                <a:spcPct val="0"/>
              </a:spcBef>
              <a:spcAft>
                <a:spcPct val="35000"/>
              </a:spcAft>
            </a:pPr>
            <a:r>
              <a:rPr lang="fr-CH" b="1" dirty="0">
                <a:effectLst>
                  <a:outerShdw blurRad="38100" dist="38100" dir="2700000" algn="tl">
                    <a:srgbClr val="000000">
                      <a:alpha val="43137"/>
                    </a:srgbClr>
                  </a:outerShdw>
                </a:effectLst>
              </a:rPr>
              <a:t>Il a partagé le pays entre les tribus (Josué 23.4)</a:t>
            </a:r>
            <a:endParaRPr lang="fr-CH" sz="18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fr-CH" sz="1400" kern="1200" dirty="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screen">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fr-CH" dirty="0"/>
          </a:p>
        </p:txBody>
      </p:sp>
      <p:sp>
        <p:nvSpPr>
          <p:cNvPr id="17" name="Forma libre: forma 16">
            <a:extLst>
              <a:ext uri="{FF2B5EF4-FFF2-40B4-BE49-F238E27FC236}">
                <a16:creationId xmlns:a16="http://schemas.microsoft.com/office/drawing/2014/main" id="{3B321278-62A8-2545-C34C-4625EBEA2C46}"/>
              </a:ext>
            </a:extLst>
          </p:cNvPr>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lvl="0" defTabSz="800100">
              <a:lnSpc>
                <a:spcPct val="90000"/>
              </a:lnSpc>
              <a:spcBef>
                <a:spcPct val="0"/>
              </a:spcBef>
              <a:spcAft>
                <a:spcPct val="35000"/>
              </a:spcAft>
            </a:pPr>
            <a:r>
              <a:rPr lang="fr-CH" b="1" dirty="0">
                <a:effectLst>
                  <a:outerShdw blurRad="38100" dist="38100" dir="2700000" algn="tl">
                    <a:srgbClr val="000000">
                      <a:alpha val="43137"/>
                    </a:srgbClr>
                  </a:outerShdw>
                </a:effectLst>
              </a:rPr>
              <a:t>Il chassera les nations qui restent encore (Josué 23.5)</a:t>
            </a:r>
          </a:p>
        </p:txBody>
      </p:sp>
      <p:sp>
        <p:nvSpPr>
          <p:cNvPr id="7" name="CuadroTexto 6">
            <a:extLst>
              <a:ext uri="{FF2B5EF4-FFF2-40B4-BE49-F238E27FC236}">
                <a16:creationId xmlns:a16="http://schemas.microsoft.com/office/drawing/2014/main" id="{AF9ED16B-1F3C-B54C-8152-A82EB2D68D4C}"/>
              </a:ext>
            </a:extLst>
          </p:cNvPr>
          <p:cNvSpPr txBox="1"/>
          <p:nvPr/>
        </p:nvSpPr>
        <p:spPr>
          <a:xfrm>
            <a:off x="6096000" y="3534013"/>
            <a:ext cx="5838826" cy="1015663"/>
          </a:xfrm>
          <a:prstGeom prst="rect">
            <a:avLst/>
          </a:prstGeom>
          <a:noFill/>
        </p:spPr>
        <p:txBody>
          <a:bodyPr wrap="square" rtlCol="0">
            <a:spAutoFit/>
          </a:bodyPr>
          <a:lstStyle/>
          <a:p>
            <a:pPr>
              <a:spcBef>
                <a:spcPts val="600"/>
              </a:spcBef>
            </a:pPr>
            <a:r>
              <a:rPr lang="fr-CH" sz="2000" b="1" dirty="0"/>
              <a:t>Tout cela (ce qui était déjà fait et ce qui restait à faire) était soumis à une seule condition de la part d'Israël : l'obéissance (Josué 23.6).</a:t>
            </a: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738223"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6096000" y="5817816"/>
            <a:ext cx="6096000" cy="1015663"/>
          </a:xfrm>
          <a:prstGeom prst="rect">
            <a:avLst/>
          </a:prstGeom>
          <a:noFill/>
        </p:spPr>
        <p:txBody>
          <a:bodyPr wrap="square">
            <a:spAutoFit/>
          </a:bodyPr>
          <a:lstStyle/>
          <a:p>
            <a:pPr>
              <a:spcBef>
                <a:spcPts val="600"/>
              </a:spcBef>
            </a:pPr>
            <a:r>
              <a:rPr lang="fr-CH" sz="2000" b="1" dirty="0"/>
              <a:t>À nous de poursuivre le combat, et de nous confier au Saint-Esprit afin de vivre une vie triomphante (2 Corinthiens 10.3-5 ; Éphésiens 6.11-18).</a:t>
            </a:r>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6000" y="4522026"/>
            <a:ext cx="6107761" cy="1323439"/>
          </a:xfrm>
          <a:prstGeom prst="rect">
            <a:avLst/>
          </a:prstGeom>
          <a:noFill/>
        </p:spPr>
        <p:txBody>
          <a:bodyPr wrap="square">
            <a:spAutoFit/>
          </a:bodyPr>
          <a:lstStyle/>
          <a:p>
            <a:pPr>
              <a:spcBef>
                <a:spcPts val="600"/>
              </a:spcBef>
            </a:pPr>
            <a:r>
              <a:rPr lang="fr-CH" sz="2000" b="1" dirty="0"/>
              <a:t>L'histoire d'Israël est une leçon pour nous aujourd'hui. Dieu a déjà vaincu le péché et nous a donné l'assurance du salut grâce au sacrifice de Jésus (Colossiens 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and white background&#10;&#10;AI-generated content may be incorrect.">
            <a:extLst>
              <a:ext uri="{FF2B5EF4-FFF2-40B4-BE49-F238E27FC236}">
                <a16:creationId xmlns:a16="http://schemas.microsoft.com/office/drawing/2014/main" id="{A3339D8C-CCF6-60F8-96ED-2F6FD9BF5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B231021-8DDC-739E-9F35-14E0487705FA}"/>
              </a:ext>
            </a:extLst>
          </p:cNvPr>
          <p:cNvSpPr txBox="1"/>
          <p:nvPr/>
        </p:nvSpPr>
        <p:spPr>
          <a:xfrm>
            <a:off x="2438291" y="0"/>
            <a:ext cx="9753709" cy="769441"/>
          </a:xfrm>
          <a:prstGeom prst="rect">
            <a:avLst/>
          </a:prstGeom>
          <a:noFill/>
        </p:spPr>
        <p:txBody>
          <a:bodyPr wrap="square">
            <a:spAutoFit/>
          </a:bodyPr>
          <a:lstStyle/>
          <a:p>
            <a:pPr algn="ctr"/>
            <a:r>
              <a:rPr lang="fr-CH"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LA RÉCOMPENSE DE LA FIDÉLITÉ</a:t>
            </a: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662285"/>
            <a:ext cx="9772018" cy="646331"/>
          </a:xfrm>
          <a:prstGeom prst="rect">
            <a:avLst/>
          </a:prstGeom>
          <a:noFill/>
        </p:spPr>
        <p:txBody>
          <a:bodyPr wrap="square">
            <a:spAutoFit/>
          </a:bodyPr>
          <a:lstStyle/>
          <a:p>
            <a:pPr algn="ctr"/>
            <a:r>
              <a:rPr lang="fr-CH"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“Un seul d'entre vous en poursuivra mille, car l'Éternel, votre Dieu, combat lui-même pour vous, comme il vous l'a dit ” </a:t>
            </a:r>
            <a:r>
              <a:rPr lang="fr-CH"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(Josué 23.10)</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364461"/>
            <a:ext cx="7120385" cy="707886"/>
          </a:xfrm>
          <a:prstGeom prst="rect">
            <a:avLst/>
          </a:prstGeom>
          <a:noFill/>
        </p:spPr>
        <p:txBody>
          <a:bodyPr wrap="square" rtlCol="0">
            <a:spAutoFit/>
          </a:bodyPr>
          <a:lstStyle/>
          <a:p>
            <a:pPr>
              <a:spcBef>
                <a:spcPts val="600"/>
              </a:spcBef>
            </a:pPr>
            <a:r>
              <a:rPr lang="fr-CH" sz="2000" b="1" dirty="0"/>
              <a:t>La récompense de la fidélité d'Israël serait la victoire complète et absolue sur tous ses ennemis (Josué 23.6, 10).</a:t>
            </a: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629311062"/>
              </p:ext>
            </p:extLst>
          </p:nvPr>
        </p:nvGraphicFramePr>
        <p:xfrm>
          <a:off x="2505498" y="27648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97974" y="6136208"/>
            <a:ext cx="10221686" cy="707886"/>
          </a:xfrm>
          <a:prstGeom prst="rect">
            <a:avLst/>
          </a:prstGeom>
          <a:noFill/>
        </p:spPr>
        <p:txBody>
          <a:bodyPr wrap="square" rtlCol="0">
            <a:spAutoFit/>
          </a:bodyPr>
          <a:lstStyle/>
          <a:p>
            <a:pPr>
              <a:spcBef>
                <a:spcPts val="600"/>
              </a:spcBef>
            </a:pPr>
            <a:r>
              <a:rPr lang="fr-CH" sz="2000" b="1" dirty="0"/>
              <a:t>C'est pourquoi il est conseillé aux chrétiens de suivre les mêmes recommandations, et de ne pas nous marier avec des personnes incrédules (2 Corinthiens 6.14-16).</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77296" y="1385419"/>
            <a:ext cx="1232326" cy="1463184"/>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784771" y="3107486"/>
            <a:ext cx="3310596" cy="2979735"/>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81644" y="5125917"/>
            <a:ext cx="8688139" cy="1015663"/>
          </a:xfrm>
          <a:prstGeom prst="rect">
            <a:avLst/>
          </a:prstGeom>
          <a:noFill/>
        </p:spPr>
        <p:txBody>
          <a:bodyPr wrap="square">
            <a:spAutoFit/>
          </a:bodyPr>
          <a:lstStyle/>
          <a:p>
            <a:pPr>
              <a:spcBef>
                <a:spcPts val="600"/>
              </a:spcBef>
            </a:pPr>
            <a:r>
              <a:rPr lang="fr-CH" sz="2000" b="1" dirty="0"/>
              <a:t>Ils devaient maintenir la pureté spirituelle. S'ils se mariaient avec les habitants, ils commenceraient à parler de leurs dieux, et finiraient par les adorer. C'est ainsi que commença l'apostasie de Salomon (1 Rois 11.4).</a:t>
            </a:r>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2058250"/>
            <a:ext cx="7102076" cy="707886"/>
          </a:xfrm>
          <a:prstGeom prst="rect">
            <a:avLst/>
          </a:prstGeom>
          <a:noFill/>
        </p:spPr>
        <p:txBody>
          <a:bodyPr wrap="square">
            <a:spAutoFit/>
          </a:bodyPr>
          <a:lstStyle/>
          <a:p>
            <a:pPr>
              <a:spcBef>
                <a:spcPts val="600"/>
              </a:spcBef>
            </a:pPr>
            <a:r>
              <a:rPr lang="fr-CH" sz="2000" b="1" dirty="0"/>
              <a:t>Dans le contexte de la conquête de Canaan, la fidélité à Dieu devait se manifester de trois manières très concrètes :</a:t>
            </a: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nk and green background&#10;&#10;AI-generated content may be incorrect.">
            <a:extLst>
              <a:ext uri="{FF2B5EF4-FFF2-40B4-BE49-F238E27FC236}">
                <a16:creationId xmlns:a16="http://schemas.microsoft.com/office/drawing/2014/main" id="{28FF8B65-D687-611F-987A-9C0C2029A31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fr-CH" sz="3600" b="1" spc="50" dirty="0">
                <a:ln w="0"/>
                <a:solidFill>
                  <a:schemeClr val="bg2"/>
                </a:solidFill>
                <a:effectLst>
                  <a:innerShdw blurRad="63500" dist="50800" dir="13500000">
                    <a:srgbClr val="000000">
                      <a:alpha val="50000"/>
                    </a:srgbClr>
                  </a:innerShdw>
                </a:effectLst>
              </a:rPr>
              <a:t>CE QUE NOUS DEVONS FAIRE</a:t>
            </a: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580460"/>
            <a:ext cx="7992888" cy="646331"/>
          </a:xfrm>
          <a:prstGeom prst="rect">
            <a:avLst/>
          </a:prstGeom>
          <a:noFill/>
        </p:spPr>
        <p:txBody>
          <a:bodyPr wrap="square">
            <a:spAutoFit/>
          </a:bodyPr>
          <a:lstStyle/>
          <a:p>
            <a:pPr algn="ctr"/>
            <a:r>
              <a:rPr lang="fr-CH" b="1" dirty="0">
                <a:solidFill>
                  <a:schemeClr val="accent6">
                    <a:lumMod val="75000"/>
                  </a:schemeClr>
                </a:solidFill>
                <a:latin typeface="Comic Sans MS" panose="030F0702030302020204" pitchFamily="66" charset="0"/>
              </a:rPr>
              <a:t>“Appliquez-vous avec soin à aimer l'Éternel, votre Dieu” </a:t>
            </a:r>
          </a:p>
          <a:p>
            <a:pPr algn="ctr"/>
            <a:r>
              <a:rPr lang="fr-CH" b="1" dirty="0">
                <a:solidFill>
                  <a:schemeClr val="accent6">
                    <a:lumMod val="75000"/>
                  </a:schemeClr>
                </a:solidFill>
                <a:latin typeface="Comic Sans MS" panose="030F0702030302020204" pitchFamily="66" charset="0"/>
              </a:rPr>
              <a:t>(Josué 23.11 NVI)</a:t>
            </a: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015663"/>
          </a:xfrm>
          <a:prstGeom prst="rect">
            <a:avLst/>
          </a:prstGeom>
          <a:noFill/>
        </p:spPr>
        <p:txBody>
          <a:bodyPr wrap="square" rtlCol="0">
            <a:spAutoFit/>
          </a:bodyPr>
          <a:lstStyle/>
          <a:p>
            <a:pPr>
              <a:spcBef>
                <a:spcPts val="600"/>
              </a:spcBef>
            </a:pPr>
            <a:r>
              <a:rPr lang="fr-CH" sz="2000" b="1" dirty="0"/>
              <a:t>Nous pouvons dire sans aucun doute que le point principal du discours de Josué se trouve au verset 11 : aimer Dieu.</a:t>
            </a:r>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97602"/>
            <a:ext cx="6611979" cy="707886"/>
          </a:xfrm>
          <a:prstGeom prst="rect">
            <a:avLst/>
          </a:prstGeom>
          <a:noFill/>
        </p:spPr>
        <p:txBody>
          <a:bodyPr wrap="square">
            <a:spAutoFit/>
          </a:bodyPr>
          <a:lstStyle/>
          <a:p>
            <a:pPr>
              <a:spcBef>
                <a:spcPts val="600"/>
              </a:spcBef>
            </a:pPr>
            <a:r>
              <a:rPr lang="fr-CH" sz="2000" b="1" dirty="0"/>
              <a:t>De plus, Josué propose une motivation pour nourrir cet amour : la fidélité de Dieu (Josué 23.14).</a:t>
            </a: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4005747"/>
            <a:ext cx="6611979" cy="707886"/>
          </a:xfrm>
          <a:prstGeom prst="rect">
            <a:avLst/>
          </a:prstGeom>
          <a:noFill/>
        </p:spPr>
        <p:txBody>
          <a:bodyPr wrap="square">
            <a:spAutoFit/>
          </a:bodyPr>
          <a:lstStyle/>
          <a:p>
            <a:pPr>
              <a:spcBef>
                <a:spcPts val="600"/>
              </a:spcBef>
            </a:pPr>
            <a:r>
              <a:rPr lang="fr-CH" sz="2000" b="1" dirty="0"/>
              <a:t>Aujourd'hui, nous avons une motivation encore plus grande : l'exemple de Jésus (Jean 13.34).</a:t>
            </a: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713892"/>
            <a:ext cx="6454723" cy="1015663"/>
          </a:xfrm>
          <a:prstGeom prst="rect">
            <a:avLst/>
          </a:prstGeom>
          <a:noFill/>
        </p:spPr>
        <p:txBody>
          <a:bodyPr wrap="square">
            <a:spAutoFit/>
          </a:bodyPr>
          <a:lstStyle/>
          <a:p>
            <a:pPr>
              <a:spcBef>
                <a:spcPts val="600"/>
              </a:spcBef>
            </a:pPr>
            <a:r>
              <a:rPr lang="fr-CH" sz="2000" b="1" dirty="0"/>
              <a:t>Dieu désire entrer dans une relation intime et personnelle avec chaque personne qui répond à son amour.</a:t>
            </a:r>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5" y="2281680"/>
            <a:ext cx="5584153" cy="1015663"/>
          </a:xfrm>
          <a:prstGeom prst="rect">
            <a:avLst/>
          </a:prstGeom>
          <a:noFill/>
        </p:spPr>
        <p:txBody>
          <a:bodyPr wrap="square">
            <a:spAutoFit/>
          </a:bodyPr>
          <a:lstStyle/>
          <a:p>
            <a:pPr>
              <a:spcBef>
                <a:spcPts val="600"/>
              </a:spcBef>
            </a:pPr>
            <a:r>
              <a:rPr lang="fr-CH" sz="2000" b="1" dirty="0"/>
              <a:t>Israël devait démontrer son amour en n'aimant pas d'autres dieux, ce qui entraînerait un grave préjudice pour eux (Josué 23.12-13).</a:t>
            </a: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1" y="5764940"/>
            <a:ext cx="4941420" cy="1015663"/>
          </a:xfrm>
          <a:prstGeom prst="rect">
            <a:avLst/>
          </a:prstGeom>
          <a:noFill/>
        </p:spPr>
        <p:txBody>
          <a:bodyPr wrap="square">
            <a:spAutoFit/>
          </a:bodyPr>
          <a:lstStyle/>
          <a:p>
            <a:pPr>
              <a:spcBef>
                <a:spcPts val="600"/>
              </a:spcBef>
            </a:pPr>
            <a:r>
              <a:rPr lang="fr-CH" sz="2000" b="1" dirty="0"/>
              <a:t>Par conséquent, son amour pour tous constitue le cadre pour la manifestation de notre amour volontaire et mutuel.</a:t>
            </a:r>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8188181" y="5456420"/>
            <a:ext cx="3888000" cy="109158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red and orange background&#10;&#10;AI-generated content may be incorrect.">
            <a:extLst>
              <a:ext uri="{FF2B5EF4-FFF2-40B4-BE49-F238E27FC236}">
                <a16:creationId xmlns:a16="http://schemas.microsoft.com/office/drawing/2014/main" id="{815AD3E8-D856-3448-BE30-079BBADC90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CH" sz="4400" b="1" dirty="0">
                <a:ln/>
                <a:solidFill>
                  <a:schemeClr val="tx2">
                    <a:lumMod val="40000"/>
                    <a:lumOff val="60000"/>
                  </a:schemeClr>
                </a:solidFill>
              </a:rPr>
              <a:t>LE CHÂTIMENT DE L'INFIDÉLITÉ</a:t>
            </a: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923330"/>
          </a:xfrm>
          <a:prstGeom prst="rect">
            <a:avLst/>
          </a:prstGeom>
          <a:noFill/>
        </p:spPr>
        <p:txBody>
          <a:bodyPr wrap="square">
            <a:spAutoFit/>
          </a:bodyPr>
          <a:lstStyle/>
          <a:p>
            <a:pPr algn="ctr"/>
            <a:r>
              <a:rPr lang="fr-CH" b="1" dirty="0">
                <a:solidFill>
                  <a:srgbClr val="FFFF99"/>
                </a:solidFill>
                <a:effectLst>
                  <a:outerShdw blurRad="38100" dist="38100" dir="2700000" algn="tl">
                    <a:srgbClr val="000000">
                      <a:alpha val="43137"/>
                    </a:srgbClr>
                  </a:outerShdw>
                </a:effectLst>
                <a:latin typeface="Comic Sans MS" panose="030F0702030302020204" pitchFamily="66" charset="0"/>
              </a:rPr>
              <a:t>“Mais, de même que toutes les bonnes paroles que l'Éternel, votre Dieu, vous avait dites se sont accomplies pour vous, de même l'Éternel accomplira sur vous toutes les paroles mauvaises, jusqu'à ce qu'il vous ait détruits de dessus ce bon pays que l'Éternel, votre Dieu, vous a donné” </a:t>
            </a:r>
            <a:r>
              <a:rPr lang="fr-CH" sz="1400" b="1" dirty="0">
                <a:solidFill>
                  <a:srgbClr val="FFFF99"/>
                </a:solidFill>
                <a:effectLst>
                  <a:outerShdw blurRad="38100" dist="38100" dir="2700000" algn="tl">
                    <a:srgbClr val="000000">
                      <a:alpha val="43137"/>
                    </a:srgbClr>
                  </a:outerShdw>
                </a:effectLst>
                <a:latin typeface="Comic Sans MS" panose="030F0702030302020204" pitchFamily="66" charset="0"/>
              </a:rPr>
              <a:t>(Josué 23.15)</a:t>
            </a:r>
            <a:endParaRPr lang="fr-CH"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61949" y="1609725"/>
            <a:ext cx="7920203" cy="1015663"/>
          </a:xfrm>
          <a:prstGeom prst="rect">
            <a:avLst/>
          </a:prstGeom>
          <a:noFill/>
        </p:spPr>
        <p:txBody>
          <a:bodyPr wrap="square" rtlCol="0">
            <a:spAutoFit/>
          </a:bodyPr>
          <a:lstStyle/>
          <a:p>
            <a:pPr>
              <a:spcBef>
                <a:spcPts val="600"/>
              </a:spcBef>
            </a:pPr>
            <a:r>
              <a:rPr lang="fr-CH" sz="2000" b="1" dirty="0">
                <a:solidFill>
                  <a:schemeClr val="bg1"/>
                </a:solidFill>
                <a:effectLst>
                  <a:glow rad="127000">
                    <a:srgbClr val="8E0025"/>
                  </a:glow>
                  <a:outerShdw blurRad="38100" dist="38100" dir="2700000" algn="tl">
                    <a:srgbClr val="000000">
                      <a:alpha val="43137"/>
                    </a:srgbClr>
                  </a:outerShdw>
                </a:effectLst>
              </a:rPr>
              <a:t>Josué termine son discours par des paroles sévères d'avertissement sur les conséquences de la désobéissance : subir la colère de Dieu (Josué 23.15-16).</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04409" y="3604853"/>
            <a:ext cx="4685810" cy="1631216"/>
          </a:xfrm>
          <a:prstGeom prst="rect">
            <a:avLst/>
          </a:prstGeom>
          <a:noFill/>
        </p:spPr>
        <p:txBody>
          <a:bodyPr wrap="square">
            <a:spAutoFit/>
          </a:bodyPr>
          <a:lstStyle/>
          <a:p>
            <a:pPr>
              <a:spcBef>
                <a:spcPts val="600"/>
              </a:spcBef>
            </a:pPr>
            <a:r>
              <a:rPr lang="fr-CH" sz="2000" b="1" dirty="0">
                <a:solidFill>
                  <a:schemeClr val="bg1"/>
                </a:solidFill>
                <a:effectLst>
                  <a:glow rad="127000">
                    <a:srgbClr val="8E0025"/>
                  </a:glow>
                  <a:outerShdw blurRad="38100" dist="38100" dir="2700000" algn="tl">
                    <a:srgbClr val="000000">
                      <a:alpha val="43137"/>
                    </a:srgbClr>
                  </a:outerShdw>
                </a:effectLst>
              </a:rPr>
              <a:t>Le même amour qui poussa Dieu à livrer son Fils pour nous est celui qui se manifeste en colère contre ceux qui s'obstinent à s'attacher au péché (Jean 3.16 ; Romains 2.5).</a:t>
            </a: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607289"/>
            <a:ext cx="7920203" cy="1015663"/>
          </a:xfrm>
          <a:prstGeom prst="rect">
            <a:avLst/>
          </a:prstGeom>
          <a:noFill/>
        </p:spPr>
        <p:txBody>
          <a:bodyPr wrap="square">
            <a:spAutoFit/>
          </a:bodyPr>
          <a:lstStyle/>
          <a:p>
            <a:pPr>
              <a:spcBef>
                <a:spcPts val="600"/>
              </a:spcBef>
            </a:pPr>
            <a:r>
              <a:rPr lang="fr-CH" sz="2000" b="1" dirty="0">
                <a:solidFill>
                  <a:schemeClr val="bg1"/>
                </a:solidFill>
                <a:effectLst>
                  <a:glow rad="127000">
                    <a:srgbClr val="8E0025"/>
                  </a:glow>
                  <a:outerShdw blurRad="38100" dist="38100" dir="2700000" algn="tl">
                    <a:srgbClr val="000000">
                      <a:alpha val="43137"/>
                    </a:srgbClr>
                  </a:outerShdw>
                </a:effectLst>
              </a:rPr>
              <a:t>Aussi certain que les promesses du Seigneur s'étaient fidèlement accomplies concernant la bénédiction d'Israël, les malédictions de l'alliance se réaliseraient également si les Israélites la violaient.</a:t>
            </a: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5217969"/>
            <a:ext cx="4577742" cy="1631216"/>
          </a:xfrm>
          <a:prstGeom prst="rect">
            <a:avLst/>
          </a:prstGeom>
          <a:noFill/>
        </p:spPr>
        <p:txBody>
          <a:bodyPr wrap="square">
            <a:spAutoFit/>
          </a:bodyPr>
          <a:lstStyle/>
          <a:p>
            <a:pPr>
              <a:spcBef>
                <a:spcPts val="600"/>
              </a:spcBef>
            </a:pPr>
            <a:r>
              <a:rPr lang="fr-CH" sz="2000" b="1" dirty="0">
                <a:solidFill>
                  <a:schemeClr val="bg1"/>
                </a:solidFill>
                <a:effectLst>
                  <a:glow rad="127000">
                    <a:srgbClr val="8E0025"/>
                  </a:glow>
                  <a:outerShdw blurRad="38100" dist="38100" dir="2700000" algn="tl">
                    <a:srgbClr val="000000">
                      <a:alpha val="43137"/>
                    </a:srgbClr>
                  </a:outerShdw>
                </a:effectLst>
              </a:rPr>
              <a:t>Israël a échoué et a subi son châtiment. Nous avons aujourd'hui l'opportunité d'écrire une histoire différente : continuer d'être fidèles, et demeurer dans son amour (Jean 15.9).</a:t>
            </a: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pic>
        <p:nvPicPr>
          <p:cNvPr id="5" name="Picture 4" descr="A blue sky with clouds&#10;&#10;AI-generated content may be incorrect.">
            <a:extLst>
              <a:ext uri="{FF2B5EF4-FFF2-40B4-BE49-F238E27FC236}">
                <a16:creationId xmlns:a16="http://schemas.microsoft.com/office/drawing/2014/main" id="{3331C68C-A041-275A-1048-2498D1681BF8}"/>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A6D0F3E1-CE06-4E2F-3D7F-0D3DA837F550}"/>
              </a:ext>
            </a:extLst>
          </p:cNvPr>
          <p:cNvSpPr txBox="1"/>
          <p:nvPr/>
        </p:nvSpPr>
        <p:spPr>
          <a:xfrm>
            <a:off x="1376858" y="743105"/>
            <a:ext cx="9033805" cy="5339923"/>
          </a:xfrm>
          <a:prstGeom prst="rect">
            <a:avLst/>
          </a:prstGeom>
          <a:noFill/>
        </p:spPr>
        <p:txBody>
          <a:bodyPr wrap="square">
            <a:spAutoFit/>
          </a:bodyPr>
          <a:lstStyle/>
          <a:p>
            <a:pPr>
              <a:spcBef>
                <a:spcPts val="600"/>
              </a:spcBef>
            </a:pPr>
            <a:r>
              <a:rPr lang="fr-CH" sz="2800" b="1" dirty="0">
                <a:latin typeface="Constantia" panose="02030602050306030303" pitchFamily="18" charset="0"/>
              </a:rPr>
              <a:t>“Votre bonheur, votre paix, votre joie, votre succès dans la vie, tout cela dépend d'une foi sincère et confiante en Dieu. Cette foi produira une obéissance totale aux commandements de Dieu. Rien de plus efficace pour vous préserver de toute mauvaise habitude ; aucun mobile d'action bénie plus puissant que votre connaissance de Dieu et votre foi en lui.</a:t>
            </a:r>
          </a:p>
          <a:p>
            <a:pPr>
              <a:spcBef>
                <a:spcPts val="600"/>
              </a:spcBef>
            </a:pPr>
            <a:r>
              <a:rPr lang="fr-CH" sz="2800" b="1" dirty="0">
                <a:latin typeface="Constantia" panose="02030602050306030303" pitchFamily="18" charset="0"/>
              </a:rPr>
              <a:t>Croyez en Jésus comme en celui qui pardonne vos péchés et qui veut vous voir vivre heureux dans les demeures qu'il est allé vous préparer. Il veut que vous viviez en sa présence, en possession de la vie éternelle et d'une couronne de gloire.”</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6507266" y="6157391"/>
            <a:ext cx="3992568" cy="338554"/>
          </a:xfrm>
          <a:prstGeom prst="rect">
            <a:avLst/>
          </a:prstGeom>
          <a:noFill/>
        </p:spPr>
        <p:txBody>
          <a:bodyPr wrap="none" rtlCol="0">
            <a:spAutoFit/>
          </a:bodyPr>
          <a:lstStyle/>
          <a:p>
            <a:pPr algn="r">
              <a:spcAft>
                <a:spcPts val="600"/>
              </a:spcAft>
            </a:pPr>
            <a:r>
              <a:rPr lang="fr-CH" sz="1600" b="1" dirty="0"/>
              <a:t>E. G. W.  Messages à la jeunesse, p. 408.)</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540</TotalTime>
  <Words>1216</Words>
  <Application>Microsoft Office PowerPoint</Application>
  <PresentationFormat>Panorámica</PresentationFormat>
  <Paragraphs>52</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69</cp:revision>
  <dcterms:created xsi:type="dcterms:W3CDTF">2025-11-21T08:17:24Z</dcterms:created>
  <dcterms:modified xsi:type="dcterms:W3CDTF">2025-12-18T09:28:49Z</dcterms:modified>
</cp:coreProperties>
</file>