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311" r:id="rId3"/>
    <p:sldId id="314" r:id="rId4"/>
    <p:sldId id="308" r:id="rId5"/>
    <p:sldId id="321" r:id="rId6"/>
    <p:sldId id="316" r:id="rId7"/>
    <p:sldId id="258" r:id="rId8"/>
    <p:sldId id="315" r:id="rId9"/>
    <p:sldId id="313" r:id="rId10"/>
    <p:sldId id="317" r:id="rId11"/>
    <p:sldId id="260" r:id="rId12"/>
    <p:sldId id="318" r:id="rId13"/>
    <p:sldId id="261" r:id="rId14"/>
    <p:sldId id="319" r:id="rId15"/>
    <p:sldId id="262" r:id="rId16"/>
    <p:sldId id="309" r:id="rId17"/>
    <p:sldId id="320" r:id="rId18"/>
  </p:sldIdLst>
  <p:sldSz cx="12192000" cy="6858000"/>
  <p:notesSz cx="6858000" cy="9144000"/>
  <p:embeddedFontLst>
    <p:embeddedFont>
      <p:font typeface="Brush Script MT" panose="03060802040406070304" pitchFamily="66" charset="0"/>
      <p:italic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8E0025"/>
    <a:srgbClr val="FFFAB0"/>
    <a:srgbClr val="FBF162"/>
    <a:srgbClr val="FF9729"/>
    <a:srgbClr val="C90035"/>
    <a:srgbClr val="F1E2B9"/>
    <a:srgbClr val="6BA630"/>
    <a:srgbClr val="BCB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6327"/>
  </p:normalViewPr>
  <p:slideViewPr>
    <p:cSldViewPr snapToGrid="0">
      <p:cViewPr varScale="1">
        <p:scale>
          <a:sx n="100" d="100"/>
          <a:sy n="100"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fr-CH" sz="2000" b="1" dirty="0"/>
            <a:t>Ne pas se marier avec les habitants du pays (Josué 23.7a)</a:t>
          </a: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fr-CH" sz="2000" b="1" dirty="0"/>
            <a:t>Ne pas mentionner le nom de leurs dieux (Josué 23.7b)</a:t>
          </a:r>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fr-CH" sz="2000" b="1" dirty="0"/>
            <a:t>Ne pas adorer leurs dieux (Josué 23.7c)</a:t>
          </a: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582463"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t>Ne pas adorer leurs dieux (Josué 23.7c)</a:t>
          </a:r>
        </a:p>
      </dsp:txBody>
      <dsp:txXfrm>
        <a:off x="0" y="1777304"/>
        <a:ext cx="5582463" cy="583351"/>
      </dsp:txXfrm>
    </dsp:sp>
    <dsp:sp modelId="{4A2981D8-ED82-4DD0-9931-C7C413BEB15C}">
      <dsp:nvSpPr>
        <dsp:cNvPr id="0" name=""/>
        <dsp:cNvSpPr/>
      </dsp:nvSpPr>
      <dsp:spPr>
        <a:xfrm rot="10800000">
          <a:off x="0" y="888860"/>
          <a:ext cx="5582463"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t>Ne pas mentionner le nom de leurs dieux (Josué 23.7b)</a:t>
          </a:r>
        </a:p>
      </dsp:txBody>
      <dsp:txXfrm rot="10800000">
        <a:off x="0" y="888860"/>
        <a:ext cx="5582463" cy="582969"/>
      </dsp:txXfrm>
    </dsp:sp>
    <dsp:sp modelId="{04504CCF-E609-403F-BDD7-9DC328702048}">
      <dsp:nvSpPr>
        <dsp:cNvPr id="0" name=""/>
        <dsp:cNvSpPr/>
      </dsp:nvSpPr>
      <dsp:spPr>
        <a:xfrm rot="10800000">
          <a:off x="0" y="417"/>
          <a:ext cx="5582463"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t>Ne pas se marier avec les habitants du pays (Josué 23.7a)</a:t>
          </a:r>
        </a:p>
      </dsp:txBody>
      <dsp:txXfrm rot="10800000">
        <a:off x="0" y="417"/>
        <a:ext cx="5582463"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CCC34-FB23-4848-8CBF-E25E8023A6BB}" type="datetimeFigureOut">
              <a:rPr lang="fr-FR" smtClean="0"/>
              <a:t>18/12/2025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5CB8B-4B9F-4747-832C-D416F52B7A4C}" type="slidenum">
              <a:rPr lang="fr-FR" smtClean="0"/>
              <a:t>‹Nº›</a:t>
            </a:fld>
            <a:endParaRPr lang="fr-FR"/>
          </a:p>
        </p:txBody>
      </p:sp>
    </p:spTree>
    <p:extLst>
      <p:ext uri="{BB962C8B-B14F-4D97-AF65-F5344CB8AC3E}">
        <p14:creationId xmlns:p14="http://schemas.microsoft.com/office/powerpoint/2010/main" val="261137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47C1C8B-D99C-4B0E-9446-D64149944E77}" type="slidenum">
              <a:rPr lang="fr-CH" smtClean="0"/>
              <a:t>2</a:t>
            </a:fld>
            <a:endParaRPr lang="fr-CH"/>
          </a:p>
        </p:txBody>
      </p:sp>
    </p:spTree>
    <p:extLst>
      <p:ext uri="{BB962C8B-B14F-4D97-AF65-F5344CB8AC3E}">
        <p14:creationId xmlns:p14="http://schemas.microsoft.com/office/powerpoint/2010/main" val="17158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47C1C8B-D99C-4B0E-9446-D64149944E77}" type="slidenum">
              <a:rPr lang="fr-CH" smtClean="0"/>
              <a:t>16</a:t>
            </a:fld>
            <a:endParaRPr lang="fr-CH"/>
          </a:p>
        </p:txBody>
      </p:sp>
    </p:spTree>
    <p:extLst>
      <p:ext uri="{BB962C8B-B14F-4D97-AF65-F5344CB8AC3E}">
        <p14:creationId xmlns:p14="http://schemas.microsoft.com/office/powerpoint/2010/main" val="360693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18/12/2025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18/12/2025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18/12/2025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3" name="Picture 2" descr="A collage of different images of people&#10;&#10;AI-generated content may be incorrect.">
            <a:extLst>
              <a:ext uri="{FF2B5EF4-FFF2-40B4-BE49-F238E27FC236}">
                <a16:creationId xmlns:a16="http://schemas.microsoft.com/office/drawing/2014/main" id="{19CC7AB5-3B6A-FEE9-4360-1AFBFD623C2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4354286"/>
            <a:ext cx="4785360" cy="1180292"/>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fr-CH"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DIEU EST FIDÈLE !</a:t>
            </a:r>
          </a:p>
        </p:txBody>
      </p:sp>
      <p:sp>
        <p:nvSpPr>
          <p:cNvPr id="23" name="CuadroTexto 22">
            <a:extLst>
              <a:ext uri="{FF2B5EF4-FFF2-40B4-BE49-F238E27FC236}">
                <a16:creationId xmlns:a16="http://schemas.microsoft.com/office/drawing/2014/main" id="{96A891E4-5778-4919-B9E8-E133B5E97DF5}"/>
              </a:ext>
            </a:extLst>
          </p:cNvPr>
          <p:cNvSpPr txBox="1"/>
          <p:nvPr/>
        </p:nvSpPr>
        <p:spPr>
          <a:xfrm>
            <a:off x="0" y="5797315"/>
            <a:ext cx="5001186" cy="461665"/>
          </a:xfrm>
          <a:prstGeom prst="rect">
            <a:avLst/>
          </a:prstGeom>
          <a:noFill/>
        </p:spPr>
        <p:txBody>
          <a:bodyPr wrap="square" rtlCol="0">
            <a:spAutoFit/>
          </a:bodyPr>
          <a:lstStyle/>
          <a:p>
            <a:pPr algn="ctr"/>
            <a:r>
              <a:rPr lang="fr-CH" sz="2400" dirty="0">
                <a:ln w="0"/>
                <a:effectLst>
                  <a:outerShdw blurRad="38100" dist="19050" dir="2700000" algn="tl" rotWithShape="0">
                    <a:schemeClr val="dk1">
                      <a:alpha val="40000"/>
                    </a:schemeClr>
                  </a:outerShdw>
                </a:effectLst>
                <a:highlight>
                  <a:srgbClr val="FFFF00"/>
                </a:highlight>
              </a:rPr>
              <a:t>Leçon 12 pour le 20 décembre 2025</a:t>
            </a: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and white background&#10;&#10;AI-generated content may be incorrect.">
            <a:extLst>
              <a:ext uri="{FF2B5EF4-FFF2-40B4-BE49-F238E27FC236}">
                <a16:creationId xmlns:a16="http://schemas.microsoft.com/office/drawing/2014/main" id="{A3339D8C-CCF6-60F8-96ED-2F6FD9BF5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B231021-8DDC-739E-9F35-14E0487705FA}"/>
              </a:ext>
            </a:extLst>
          </p:cNvPr>
          <p:cNvSpPr txBox="1"/>
          <p:nvPr/>
        </p:nvSpPr>
        <p:spPr>
          <a:xfrm>
            <a:off x="2438291" y="0"/>
            <a:ext cx="9753709" cy="769441"/>
          </a:xfrm>
          <a:prstGeom prst="rect">
            <a:avLst/>
          </a:prstGeom>
          <a:noFill/>
        </p:spPr>
        <p:txBody>
          <a:bodyPr wrap="square">
            <a:spAutoFit/>
          </a:bodyPr>
          <a:lstStyle/>
          <a:p>
            <a:pPr algn="ctr"/>
            <a:r>
              <a:rPr lang="fr-CH"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LA RÉCOMPENSE DE LA FIDÉLITÉ</a:t>
            </a: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662285"/>
            <a:ext cx="9772018" cy="646331"/>
          </a:xfrm>
          <a:prstGeom prst="rect">
            <a:avLst/>
          </a:prstGeom>
          <a:noFill/>
        </p:spPr>
        <p:txBody>
          <a:bodyPr wrap="square">
            <a:spAutoFit/>
          </a:bodyPr>
          <a:lstStyle/>
          <a:p>
            <a:pPr algn="ctr"/>
            <a:r>
              <a:rPr lang="fr-CH"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“Un seul d'entre vous en poursuivra mille, car l'Éternel, votre Dieu, combat lui-même pour vous, comme il vous l'a dit ” </a:t>
            </a:r>
            <a:r>
              <a:rPr lang="fr-CH"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(Josué 23.10)</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364461"/>
            <a:ext cx="7120385" cy="707886"/>
          </a:xfrm>
          <a:prstGeom prst="rect">
            <a:avLst/>
          </a:prstGeom>
          <a:noFill/>
        </p:spPr>
        <p:txBody>
          <a:bodyPr wrap="square" rtlCol="0">
            <a:spAutoFit/>
          </a:bodyPr>
          <a:lstStyle/>
          <a:p>
            <a:pPr>
              <a:spcBef>
                <a:spcPts val="600"/>
              </a:spcBef>
            </a:pPr>
            <a:r>
              <a:rPr lang="fr-CH" sz="2000" b="1" dirty="0"/>
              <a:t>La récompense de la fidélité d'Israël serait la victoire complète et absolue sur tous ses ennemis (Josué 23.6, 10).</a:t>
            </a: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629311062"/>
              </p:ext>
            </p:extLst>
          </p:nvPr>
        </p:nvGraphicFramePr>
        <p:xfrm>
          <a:off x="2505498" y="27648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97974" y="6136208"/>
            <a:ext cx="10221686" cy="707886"/>
          </a:xfrm>
          <a:prstGeom prst="rect">
            <a:avLst/>
          </a:prstGeom>
          <a:noFill/>
        </p:spPr>
        <p:txBody>
          <a:bodyPr wrap="square" rtlCol="0">
            <a:spAutoFit/>
          </a:bodyPr>
          <a:lstStyle/>
          <a:p>
            <a:pPr>
              <a:spcBef>
                <a:spcPts val="600"/>
              </a:spcBef>
            </a:pPr>
            <a:r>
              <a:rPr lang="fr-CH" sz="2000" b="1" dirty="0"/>
              <a:t>C'est pourquoi il est conseillé aux chrétiens de suivre les mêmes recommandations, et de ne pas nous marier avec des personnes incrédules (2 Corinthiens 6.14-16).</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77296" y="1385419"/>
            <a:ext cx="1232326" cy="1463184"/>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784771" y="3107486"/>
            <a:ext cx="3310596" cy="2979735"/>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81644" y="5125917"/>
            <a:ext cx="8688139" cy="1015663"/>
          </a:xfrm>
          <a:prstGeom prst="rect">
            <a:avLst/>
          </a:prstGeom>
          <a:noFill/>
        </p:spPr>
        <p:txBody>
          <a:bodyPr wrap="square">
            <a:spAutoFit/>
          </a:bodyPr>
          <a:lstStyle/>
          <a:p>
            <a:pPr>
              <a:spcBef>
                <a:spcPts val="600"/>
              </a:spcBef>
            </a:pPr>
            <a:r>
              <a:rPr lang="fr-CH" sz="2000" b="1" dirty="0"/>
              <a:t>Ils devaient maintenir la pureté spirituelle. S'ils se mariaient avec les habitants, ils commenceraient à parler de leurs dieux, et finiraient par les adorer. C'est ainsi que commença l'apostasie de Salomon (1 Rois 11.4).</a:t>
            </a:r>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2058250"/>
            <a:ext cx="7102076" cy="707886"/>
          </a:xfrm>
          <a:prstGeom prst="rect">
            <a:avLst/>
          </a:prstGeom>
          <a:noFill/>
        </p:spPr>
        <p:txBody>
          <a:bodyPr wrap="square">
            <a:spAutoFit/>
          </a:bodyPr>
          <a:lstStyle/>
          <a:p>
            <a:pPr>
              <a:spcBef>
                <a:spcPts val="600"/>
              </a:spcBef>
            </a:pPr>
            <a:r>
              <a:rPr lang="fr-CH" sz="2000" b="1" dirty="0"/>
              <a:t>Dans le contexte de la conquête de Canaan, la fidélité à Dieu devait se manifester de trois manières très concrètes :</a:t>
            </a: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24E64EB-4681-B681-5B1F-9AF0190615AD}"/>
              </a:ext>
            </a:extLst>
          </p:cNvPr>
          <p:cNvSpPr txBox="1"/>
          <p:nvPr/>
        </p:nvSpPr>
        <p:spPr>
          <a:xfrm>
            <a:off x="4636654" y="651455"/>
            <a:ext cx="6936510" cy="2246769"/>
          </a:xfrm>
          <a:prstGeom prst="rect">
            <a:avLst/>
          </a:prstGeom>
          <a:noFill/>
        </p:spPr>
        <p:txBody>
          <a:bodyPr wrap="square">
            <a:spAutoFit/>
          </a:bodyPr>
          <a:lstStyle/>
          <a:p>
            <a:pPr algn="ctr"/>
            <a:r>
              <a:rPr lang="fr-FR" sz="20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En contemplant ce grand thème du salut </a:t>
            </a:r>
            <a:br>
              <a:rPr lang="fr-FR" sz="20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nous voyons l'œuvre du Christ. </a:t>
            </a:r>
          </a:p>
          <a:p>
            <a:pPr algn="ct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Outre la promesse </a:t>
            </a: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du don de l'Esprit</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la nature et le caractère </a:t>
            </a: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de ce sacrifice</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et de </a:t>
            </a: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cette intervention </a:t>
            </a:r>
            <a:b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br>
            <a:r>
              <a:rPr lang="fr-FR" sz="2000" dirty="0">
                <a:solidFill>
                  <a:schemeClr val="accent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sont des sujets qui devraient produire dans nos cœurs </a:t>
            </a:r>
            <a:br>
              <a:rPr lang="fr-FR" sz="2000" dirty="0">
                <a:solidFill>
                  <a:schemeClr val="accent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chemeClr val="accent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de saintes et nobles pensées touchant la loi de Dieu </a:t>
            </a:r>
          </a:p>
          <a:p>
            <a:pPr algn="ctr"/>
            <a:r>
              <a:rPr lang="fr-FR" sz="20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qui maintient ses exigences sur tout agent humain.</a:t>
            </a:r>
            <a:endParaRPr lang="fr-CH"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10D8307-0916-DABC-6126-0D7634E68662}"/>
              </a:ext>
            </a:extLst>
          </p:cNvPr>
          <p:cNvSpPr txBox="1"/>
          <p:nvPr/>
        </p:nvSpPr>
        <p:spPr>
          <a:xfrm>
            <a:off x="5144655" y="3124200"/>
            <a:ext cx="6096000" cy="1323439"/>
          </a:xfrm>
          <a:prstGeom prst="rect">
            <a:avLst/>
          </a:prstGeom>
          <a:noFill/>
        </p:spPr>
        <p:txBody>
          <a:bodyPr wrap="square">
            <a:spAutoFit/>
          </a:bodyPr>
          <a:lstStyle/>
          <a:p>
            <a:pPr algn="ctr"/>
            <a:r>
              <a:rPr lang="fr-FR" sz="20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est nécessaire de bien comprendre </a:t>
            </a:r>
            <a:r>
              <a:rPr lang="fr-FR" sz="2000" dirty="0">
                <a:solidFill>
                  <a:schemeClr val="accent4">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en quoi consiste le péché</a:t>
            </a:r>
            <a:r>
              <a:rPr lang="fr-FR" sz="20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et de </a:t>
            </a:r>
            <a:r>
              <a:rPr lang="fr-FR" sz="2000" dirty="0">
                <a:solidFill>
                  <a:schemeClr val="accent4">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s'abstenir du moindre pas </a:t>
            </a:r>
            <a:r>
              <a:rPr lang="fr-FR" sz="20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qui nous fasse franchir la limite entre </a:t>
            </a:r>
            <a:br>
              <a:rPr lang="fr-FR" sz="20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l’obéissance</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et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la désobéissance</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5598F1A-C9E8-9E95-260B-EC60CC3052C5}"/>
              </a:ext>
            </a:extLst>
          </p:cNvPr>
          <p:cNvSpPr txBox="1"/>
          <p:nvPr/>
        </p:nvSpPr>
        <p:spPr>
          <a:xfrm>
            <a:off x="3251200" y="4673615"/>
            <a:ext cx="8442036" cy="1631216"/>
          </a:xfrm>
          <a:prstGeom prst="rect">
            <a:avLst/>
          </a:prstGeom>
          <a:noFill/>
        </p:spPr>
        <p:txBody>
          <a:bodyPr wrap="square">
            <a:spAutoFit/>
          </a:bodyPr>
          <a:lstStyle/>
          <a:p>
            <a:pPr algn="just"/>
            <a:r>
              <a:rPr lang="fr-FR" sz="2000" dirty="0">
                <a:solidFill>
                  <a:srgbClr val="6633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Dieu désire que tout sujet de sa création</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comprenne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la grandeur de l'œuvre du Fils infini de Dieu</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qui a donné sa vie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pour le salut du monde</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Voyez quel amour le Père nous a témoigné, pour que nous soyons appelés enfants de Dieu ! Et nous le sommes. Si le monde ne nous connaît pas, c'est qu'il ne l'a pas connu. » </a:t>
            </a:r>
            <a:r>
              <a:rPr lang="fr-FR" sz="2000" i="1"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(1 Jean 3.1.) </a:t>
            </a:r>
            <a:endParaRPr lang="fr-CH"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Parchemin : vertical 7">
            <a:extLst>
              <a:ext uri="{FF2B5EF4-FFF2-40B4-BE49-F238E27FC236}">
                <a16:creationId xmlns:a16="http://schemas.microsoft.com/office/drawing/2014/main" id="{A521904A-CF18-9BC2-AD23-13EBE4E0DBEE}"/>
              </a:ext>
            </a:extLst>
          </p:cNvPr>
          <p:cNvSpPr/>
          <p:nvPr/>
        </p:nvSpPr>
        <p:spPr>
          <a:xfrm>
            <a:off x="129309" y="5089236"/>
            <a:ext cx="2576946" cy="158865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S Minngs"/>
              </a:rPr>
              <a:t>Ellen G. White,</a:t>
            </a:r>
          </a:p>
          <a:p>
            <a:pPr algn="ctr"/>
            <a:r>
              <a:rPr lang="fr-FR"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Messages-choisis,</a:t>
            </a:r>
          </a:p>
          <a:p>
            <a:pPr algn="ctr"/>
            <a:r>
              <a:rPr lang="fr-FR"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Vol 1, p. 274-275</a:t>
            </a:r>
            <a:endParaRPr lang="fr-CH"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pic>
        <p:nvPicPr>
          <p:cNvPr id="2050" name="Picture 2" descr="Image d’Épingle Story">
            <a:extLst>
              <a:ext uri="{FF2B5EF4-FFF2-40B4-BE49-F238E27FC236}">
                <a16:creationId xmlns:a16="http://schemas.microsoft.com/office/drawing/2014/main" id="{CF0671B5-1FC6-9771-AA75-BA8CE4A9CD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7381" y="651455"/>
            <a:ext cx="3717345" cy="371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nk and green background&#10;&#10;AI-generated content may be incorrect.">
            <a:extLst>
              <a:ext uri="{FF2B5EF4-FFF2-40B4-BE49-F238E27FC236}">
                <a16:creationId xmlns:a16="http://schemas.microsoft.com/office/drawing/2014/main" id="{28FF8B65-D687-611F-987A-9C0C2029A31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fr-CH" sz="3600" b="1" spc="50" dirty="0">
                <a:ln w="0"/>
                <a:solidFill>
                  <a:schemeClr val="bg2"/>
                </a:solidFill>
                <a:effectLst>
                  <a:innerShdw blurRad="63500" dist="50800" dir="13500000">
                    <a:srgbClr val="000000">
                      <a:alpha val="50000"/>
                    </a:srgbClr>
                  </a:innerShdw>
                </a:effectLst>
              </a:rPr>
              <a:t>CE QUE NOUS DEVONS FAIRE</a:t>
            </a: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580460"/>
            <a:ext cx="7992888" cy="646331"/>
          </a:xfrm>
          <a:prstGeom prst="rect">
            <a:avLst/>
          </a:prstGeom>
          <a:noFill/>
        </p:spPr>
        <p:txBody>
          <a:bodyPr wrap="square">
            <a:spAutoFit/>
          </a:bodyPr>
          <a:lstStyle/>
          <a:p>
            <a:pPr algn="ctr"/>
            <a:r>
              <a:rPr lang="fr-CH" b="1" dirty="0">
                <a:solidFill>
                  <a:schemeClr val="accent6">
                    <a:lumMod val="75000"/>
                  </a:schemeClr>
                </a:solidFill>
                <a:latin typeface="Comic Sans MS" panose="030F0702030302020204" pitchFamily="66" charset="0"/>
              </a:rPr>
              <a:t>“Appliquez-vous avec soin à aimer l'Éternel, votre Dieu” </a:t>
            </a:r>
          </a:p>
          <a:p>
            <a:pPr algn="ctr"/>
            <a:r>
              <a:rPr lang="fr-CH" b="1" dirty="0">
                <a:solidFill>
                  <a:schemeClr val="accent6">
                    <a:lumMod val="75000"/>
                  </a:schemeClr>
                </a:solidFill>
                <a:latin typeface="Comic Sans MS" panose="030F0702030302020204" pitchFamily="66" charset="0"/>
              </a:rPr>
              <a:t>(Josué 23.11 NVI)</a:t>
            </a: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015663"/>
          </a:xfrm>
          <a:prstGeom prst="rect">
            <a:avLst/>
          </a:prstGeom>
          <a:noFill/>
        </p:spPr>
        <p:txBody>
          <a:bodyPr wrap="square" rtlCol="0">
            <a:spAutoFit/>
          </a:bodyPr>
          <a:lstStyle/>
          <a:p>
            <a:pPr>
              <a:spcBef>
                <a:spcPts val="600"/>
              </a:spcBef>
            </a:pPr>
            <a:r>
              <a:rPr lang="fr-CH" sz="2000" b="1" dirty="0"/>
              <a:t>Nous pouvons dire sans aucun doute que le point principal du discours de Josué se trouve au verset 11 : aimer Dieu.</a:t>
            </a:r>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97602"/>
            <a:ext cx="6611979" cy="707886"/>
          </a:xfrm>
          <a:prstGeom prst="rect">
            <a:avLst/>
          </a:prstGeom>
          <a:noFill/>
        </p:spPr>
        <p:txBody>
          <a:bodyPr wrap="square">
            <a:spAutoFit/>
          </a:bodyPr>
          <a:lstStyle/>
          <a:p>
            <a:pPr>
              <a:spcBef>
                <a:spcPts val="600"/>
              </a:spcBef>
            </a:pPr>
            <a:r>
              <a:rPr lang="fr-CH" sz="2000" b="1" dirty="0"/>
              <a:t>De plus, Josué propose une motivation pour nourrir cet amour : la fidélité de Dieu (Josué 23.14).</a:t>
            </a: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4005747"/>
            <a:ext cx="6611979" cy="707886"/>
          </a:xfrm>
          <a:prstGeom prst="rect">
            <a:avLst/>
          </a:prstGeom>
          <a:noFill/>
        </p:spPr>
        <p:txBody>
          <a:bodyPr wrap="square">
            <a:spAutoFit/>
          </a:bodyPr>
          <a:lstStyle/>
          <a:p>
            <a:pPr>
              <a:spcBef>
                <a:spcPts val="600"/>
              </a:spcBef>
            </a:pPr>
            <a:r>
              <a:rPr lang="fr-CH" sz="2000" b="1" dirty="0"/>
              <a:t>Aujourd'hui, nous avons une motivation encore plus grande : l'exemple de Jésus (Jean 13.34).</a:t>
            </a: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713892"/>
            <a:ext cx="6454723" cy="1015663"/>
          </a:xfrm>
          <a:prstGeom prst="rect">
            <a:avLst/>
          </a:prstGeom>
          <a:noFill/>
        </p:spPr>
        <p:txBody>
          <a:bodyPr wrap="square">
            <a:spAutoFit/>
          </a:bodyPr>
          <a:lstStyle/>
          <a:p>
            <a:pPr>
              <a:spcBef>
                <a:spcPts val="600"/>
              </a:spcBef>
            </a:pPr>
            <a:r>
              <a:rPr lang="fr-CH" sz="2000" b="1" dirty="0"/>
              <a:t>Dieu désire entrer dans une relation intime et personnelle avec chaque personne qui répond à son amour.</a:t>
            </a:r>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5" y="2281680"/>
            <a:ext cx="5584153" cy="1015663"/>
          </a:xfrm>
          <a:prstGeom prst="rect">
            <a:avLst/>
          </a:prstGeom>
          <a:noFill/>
        </p:spPr>
        <p:txBody>
          <a:bodyPr wrap="square">
            <a:spAutoFit/>
          </a:bodyPr>
          <a:lstStyle/>
          <a:p>
            <a:pPr>
              <a:spcBef>
                <a:spcPts val="600"/>
              </a:spcBef>
            </a:pPr>
            <a:r>
              <a:rPr lang="fr-CH" sz="2000" b="1" dirty="0"/>
              <a:t>Israël devait démontrer son amour en n'aimant pas d'autres dieux, ce qui entraînerait un grave préjudice pour eux (Josué 23.12-13).</a:t>
            </a: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1" y="5764940"/>
            <a:ext cx="4941420" cy="1015663"/>
          </a:xfrm>
          <a:prstGeom prst="rect">
            <a:avLst/>
          </a:prstGeom>
          <a:noFill/>
        </p:spPr>
        <p:txBody>
          <a:bodyPr wrap="square">
            <a:spAutoFit/>
          </a:bodyPr>
          <a:lstStyle/>
          <a:p>
            <a:pPr>
              <a:spcBef>
                <a:spcPts val="600"/>
              </a:spcBef>
            </a:pPr>
            <a:r>
              <a:rPr lang="fr-CH" sz="2000" b="1" dirty="0"/>
              <a:t>Par conséquent, son amour pour tous constitue le cadre pour la manifestation de notre amour volontaire et mutuel.</a:t>
            </a:r>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188181" y="5456420"/>
            <a:ext cx="3888000" cy="109158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2BF7A3E-11AE-B822-D730-DF445450BD6D}"/>
              </a:ext>
            </a:extLst>
          </p:cNvPr>
          <p:cNvSpPr txBox="1"/>
          <p:nvPr/>
        </p:nvSpPr>
        <p:spPr>
          <a:xfrm>
            <a:off x="3740727" y="171257"/>
            <a:ext cx="7980217" cy="2616101"/>
          </a:xfrm>
          <a:prstGeom prst="rect">
            <a:avLst/>
          </a:prstGeom>
          <a:noFill/>
        </p:spPr>
        <p:txBody>
          <a:bodyPr wrap="square">
            <a:spAutoFit/>
          </a:bodyPr>
          <a:lstStyle/>
          <a:p>
            <a:pPr algn="just">
              <a:buNone/>
            </a:pPr>
            <a:r>
              <a:rPr lang="fr-FR" sz="2400" b="1" dirty="0">
                <a:solidFill>
                  <a:srgbClr val="000000"/>
                </a:solidFill>
                <a:effectLst/>
                <a:latin typeface="Arial" panose="020B0604020202020204" pitchFamily="34" charset="0"/>
                <a:ea typeface="MS Minngs"/>
                <a:cs typeface="Arial" panose="020B0604020202020204" pitchFamily="34" charset="0"/>
              </a:rPr>
              <a:t>S’attacher à Dieu</a:t>
            </a:r>
            <a:endParaRPr lang="fr-CH" sz="2400" dirty="0">
              <a:effectLst/>
              <a:latin typeface="Arial" panose="020B0604020202020204" pitchFamily="34" charset="0"/>
              <a:ea typeface="MS Minngs"/>
              <a:cs typeface="Arial" panose="020B0604020202020204" pitchFamily="34" charset="0"/>
            </a:endParaRPr>
          </a:p>
          <a:p>
            <a:pPr algn="just">
              <a:buNone/>
            </a:pPr>
            <a:r>
              <a:rPr lang="fr-FR" sz="2000" dirty="0">
                <a:solidFill>
                  <a:srgbClr val="000000"/>
                </a:solidFill>
                <a:effectLst/>
                <a:latin typeface="Arial" panose="020B0604020202020204" pitchFamily="34" charset="0"/>
                <a:ea typeface="MS Minngs"/>
                <a:cs typeface="Arial" panose="020B0604020202020204" pitchFamily="34" charset="0"/>
              </a:rPr>
              <a:t>	</a:t>
            </a:r>
            <a:r>
              <a:rPr lang="fr-FR" sz="2000" dirty="0">
                <a:solidFill>
                  <a:srgbClr val="0000FF"/>
                </a:solidFill>
                <a:effectLs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L’or est affiné dans le feu, afin d’être purifié des scories.</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b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Mais la foi qui est purifiée par l’épreuve est plus précieuse que l’or affiné. . </a:t>
            </a: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Ainsi, considérons les épreuves d’une façon raisonnable. </a:t>
            </a:r>
          </a:p>
          <a:p>
            <a:pPr algn="ctr">
              <a:buNone/>
            </a:pPr>
            <a:r>
              <a:rPr lang="fr-FR" sz="20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Ne les traversons pas en murmurant et avec mécontentement. </a:t>
            </a:r>
            <a:br>
              <a:rPr lang="fr-FR" sz="20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Ne commettons pas l’erreur d’essayer d’en sortir.</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p>
          <a:p>
            <a:pPr algn="ctr">
              <a:buNone/>
            </a:pP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En temps d’épreuve nous devons nous accrocher à Dieu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à Ses promesses</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39F849C0-43D4-F37D-3013-AF851BE6FB4A}"/>
              </a:ext>
            </a:extLst>
          </p:cNvPr>
          <p:cNvSpPr txBox="1"/>
          <p:nvPr/>
        </p:nvSpPr>
        <p:spPr>
          <a:xfrm>
            <a:off x="3094181" y="2725802"/>
            <a:ext cx="8709889" cy="1938992"/>
          </a:xfrm>
          <a:prstGeom prst="rect">
            <a:avLst/>
          </a:prstGeom>
          <a:noFill/>
        </p:spPr>
        <p:txBody>
          <a:bodyPr wrap="square">
            <a:spAutoFit/>
          </a:bodyPr>
          <a:lstStyle/>
          <a:p>
            <a:pPr algn="just"/>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Quelques-uns ont demandé :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Est-ce que vous ne vous découragez pas de temps en temps lorsque vous êtes dans l’épreuve ? » </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j’ai répondu : </a:t>
            </a:r>
            <a:r>
              <a:rPr lang="fr-FR" sz="2000"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Oui, si par découragement vous voulez dire être triste et abattu. »</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Est-ce que vous n’avez pas parlé à d’autres de vos sentiments ? »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Non, il y a des moments où il faut être silencieux, un moment où il faut brider la langue.</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616E61A4-068F-D1FD-1D32-3E1DC2A2E7D0}"/>
              </a:ext>
            </a:extLst>
          </p:cNvPr>
          <p:cNvSpPr txBox="1"/>
          <p:nvPr/>
        </p:nvSpPr>
        <p:spPr>
          <a:xfrm>
            <a:off x="267856" y="4541528"/>
            <a:ext cx="11536215" cy="1938992"/>
          </a:xfrm>
          <a:prstGeom prst="rect">
            <a:avLst/>
          </a:prstGeom>
          <a:noFill/>
        </p:spPr>
        <p:txBody>
          <a:bodyPr wrap="square">
            <a:spAutoFit/>
          </a:bodyPr>
          <a:lstStyle/>
          <a:p>
            <a:pPr algn="just">
              <a:buNone/>
            </a:pPr>
            <a:r>
              <a:rPr lang="fr-FR" sz="20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J’étais déterminée de ne prononcer aucune parole de doute et de ténèbres, de n’apporter aucune ombre de tristesse sur ceux avec lesquels j’étais associée.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Je me disais, je vais supporter le feu de Celui qui affine ; je ne serai pas consumée. </a:t>
            </a:r>
            <a:r>
              <a:rPr lang="fr-FR" sz="2000" dirty="0">
                <a:solidFill>
                  <a:srgbClr val="AB2F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Lorsque j’ouvre la bouche, c’est pour parler de lumière, de foi et d’espérance en Dieu, de justice, de bonté, de l’amour du Christ mon Sauveur ;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c’est pour diriger l’esprit des autres vers le ciel et les choses divines, vers l’œuvre de Christ dans le ciel pour nous, et notre œuvre sur la terre pour Lui. » </a:t>
            </a:r>
          </a:p>
        </p:txBody>
      </p:sp>
      <p:sp>
        <p:nvSpPr>
          <p:cNvPr id="9" name="ZoneTexte 8">
            <a:extLst>
              <a:ext uri="{FF2B5EF4-FFF2-40B4-BE49-F238E27FC236}">
                <a16:creationId xmlns:a16="http://schemas.microsoft.com/office/drawing/2014/main" id="{F1E39BFF-E5D5-37EC-A8BF-1E2D901880BC}"/>
              </a:ext>
            </a:extLst>
          </p:cNvPr>
          <p:cNvSpPr txBox="1"/>
          <p:nvPr/>
        </p:nvSpPr>
        <p:spPr>
          <a:xfrm>
            <a:off x="8811491" y="6231354"/>
            <a:ext cx="2660073" cy="369332"/>
          </a:xfrm>
          <a:prstGeom prst="rect">
            <a:avLst/>
          </a:prstGeom>
          <a:noFill/>
        </p:spPr>
        <p:txBody>
          <a:bodyPr wrap="square">
            <a:spAutoFit/>
          </a:bodyPr>
          <a:lstStyle/>
          <a:p>
            <a:pPr algn="just">
              <a:buNone/>
            </a:pPr>
            <a:r>
              <a:rPr lang="fr-FR" sz="18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Our-High-Calling, p. 312</a:t>
            </a:r>
            <a:endParaRPr lang="fr-CH" sz="18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endParaRPr>
          </a:p>
        </p:txBody>
      </p:sp>
      <p:pic>
        <p:nvPicPr>
          <p:cNvPr id="1026" name="Picture 2">
            <a:extLst>
              <a:ext uri="{FF2B5EF4-FFF2-40B4-BE49-F238E27FC236}">
                <a16:creationId xmlns:a16="http://schemas.microsoft.com/office/drawing/2014/main" id="{5D487DB2-427C-4A0A-0D26-3E78464AA9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698" y="283854"/>
            <a:ext cx="2787357" cy="283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8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red and orange background&#10;&#10;AI-generated content may be incorrect.">
            <a:extLst>
              <a:ext uri="{FF2B5EF4-FFF2-40B4-BE49-F238E27FC236}">
                <a16:creationId xmlns:a16="http://schemas.microsoft.com/office/drawing/2014/main" id="{815AD3E8-D856-3448-BE30-079BBADC90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CH" sz="4400" b="1" dirty="0">
                <a:ln/>
                <a:solidFill>
                  <a:schemeClr val="tx2">
                    <a:lumMod val="40000"/>
                    <a:lumOff val="60000"/>
                  </a:schemeClr>
                </a:solidFill>
              </a:rPr>
              <a:t>LE CHÂTIMENT DE L'INFIDÉLITÉ</a:t>
            </a: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923330"/>
          </a:xfrm>
          <a:prstGeom prst="rect">
            <a:avLst/>
          </a:prstGeom>
          <a:noFill/>
        </p:spPr>
        <p:txBody>
          <a:bodyPr wrap="square">
            <a:spAutoFit/>
          </a:bodyPr>
          <a:lstStyle/>
          <a:p>
            <a:pPr algn="ctr"/>
            <a:r>
              <a:rPr lang="fr-CH" b="1" dirty="0">
                <a:solidFill>
                  <a:srgbClr val="FFFF99"/>
                </a:solidFill>
                <a:effectLst>
                  <a:outerShdw blurRad="38100" dist="38100" dir="2700000" algn="tl">
                    <a:srgbClr val="000000">
                      <a:alpha val="43137"/>
                    </a:srgbClr>
                  </a:outerShdw>
                </a:effectLst>
                <a:latin typeface="Comic Sans MS" panose="030F0702030302020204" pitchFamily="66" charset="0"/>
              </a:rPr>
              <a:t>“Mais, de même que toutes les bonnes paroles que l'Éternel, votre Dieu, vous avait dites se sont accomplies pour vous, de même l'Éternel accomplira sur vous toutes les paroles mauvaises, jusqu'à ce qu'il vous ait détruits de dessus ce bon pays que l'Éternel, votre Dieu, vous a donné” </a:t>
            </a:r>
            <a:r>
              <a:rPr lang="fr-CH" sz="1400" b="1" dirty="0">
                <a:solidFill>
                  <a:srgbClr val="FFFF99"/>
                </a:solidFill>
                <a:effectLst>
                  <a:outerShdw blurRad="38100" dist="38100" dir="2700000" algn="tl">
                    <a:srgbClr val="000000">
                      <a:alpha val="43137"/>
                    </a:srgbClr>
                  </a:outerShdw>
                </a:effectLst>
                <a:latin typeface="Comic Sans MS" panose="030F0702030302020204" pitchFamily="66" charset="0"/>
              </a:rPr>
              <a:t>(Josué 23.15)</a:t>
            </a:r>
            <a:endParaRPr lang="fr-CH"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61949" y="1609725"/>
            <a:ext cx="7920203" cy="1015663"/>
          </a:xfrm>
          <a:prstGeom prst="rect">
            <a:avLst/>
          </a:prstGeom>
          <a:noFill/>
        </p:spPr>
        <p:txBody>
          <a:bodyPr wrap="square" rtlCol="0">
            <a:spAutoFit/>
          </a:bodyPr>
          <a:lstStyle/>
          <a:p>
            <a:pPr>
              <a:spcBef>
                <a:spcPts val="600"/>
              </a:spcBef>
            </a:pPr>
            <a:r>
              <a:rPr lang="fr-CH" sz="2000" b="1" dirty="0">
                <a:solidFill>
                  <a:schemeClr val="bg1"/>
                </a:solidFill>
                <a:effectLst>
                  <a:glow rad="127000">
                    <a:srgbClr val="8E0025"/>
                  </a:glow>
                  <a:outerShdw blurRad="38100" dist="38100" dir="2700000" algn="tl">
                    <a:srgbClr val="000000">
                      <a:alpha val="43137"/>
                    </a:srgbClr>
                  </a:outerShdw>
                </a:effectLst>
              </a:rPr>
              <a:t>Josué termine son discours par des paroles sévères d'avertissement sur les conséquences de la désobéissance : subir la colère de Dieu (Josué 23.15-16).</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04409" y="3604853"/>
            <a:ext cx="4685810" cy="1631216"/>
          </a:xfrm>
          <a:prstGeom prst="rect">
            <a:avLst/>
          </a:prstGeom>
          <a:noFill/>
        </p:spPr>
        <p:txBody>
          <a:bodyPr wrap="square">
            <a:spAutoFit/>
          </a:bodyPr>
          <a:lstStyle/>
          <a:p>
            <a:pPr>
              <a:spcBef>
                <a:spcPts val="600"/>
              </a:spcBef>
            </a:pPr>
            <a:r>
              <a:rPr lang="fr-CH" sz="2000" b="1" dirty="0">
                <a:solidFill>
                  <a:schemeClr val="bg1"/>
                </a:solidFill>
                <a:effectLst>
                  <a:glow rad="127000">
                    <a:srgbClr val="8E0025"/>
                  </a:glow>
                  <a:outerShdw blurRad="38100" dist="38100" dir="2700000" algn="tl">
                    <a:srgbClr val="000000">
                      <a:alpha val="43137"/>
                    </a:srgbClr>
                  </a:outerShdw>
                </a:effectLst>
              </a:rPr>
              <a:t>Le même amour qui poussa Dieu à livrer son Fils pour nous est celui qui se manifeste en colère contre ceux qui s'obstinent à s'attacher au péché (Jean 3.16 ; Romains 2.5).</a:t>
            </a: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607289"/>
            <a:ext cx="7920203" cy="1015663"/>
          </a:xfrm>
          <a:prstGeom prst="rect">
            <a:avLst/>
          </a:prstGeom>
          <a:noFill/>
        </p:spPr>
        <p:txBody>
          <a:bodyPr wrap="square">
            <a:spAutoFit/>
          </a:bodyPr>
          <a:lstStyle/>
          <a:p>
            <a:pPr>
              <a:spcBef>
                <a:spcPts val="600"/>
              </a:spcBef>
            </a:pPr>
            <a:r>
              <a:rPr lang="fr-CH" sz="2000" b="1" dirty="0">
                <a:solidFill>
                  <a:schemeClr val="bg1"/>
                </a:solidFill>
                <a:effectLst>
                  <a:glow rad="127000">
                    <a:srgbClr val="8E0025"/>
                  </a:glow>
                  <a:outerShdw blurRad="38100" dist="38100" dir="2700000" algn="tl">
                    <a:srgbClr val="000000">
                      <a:alpha val="43137"/>
                    </a:srgbClr>
                  </a:outerShdw>
                </a:effectLst>
              </a:rPr>
              <a:t>Aussi certain que les promesses du Seigneur s'étaient fidèlement accomplies concernant la bénédiction d'Israël, les malédictions de l'alliance se réaliseraient également si les Israélites la violaient.</a:t>
            </a: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5217969"/>
            <a:ext cx="4577742" cy="1631216"/>
          </a:xfrm>
          <a:prstGeom prst="rect">
            <a:avLst/>
          </a:prstGeom>
          <a:noFill/>
        </p:spPr>
        <p:txBody>
          <a:bodyPr wrap="square">
            <a:spAutoFit/>
          </a:bodyPr>
          <a:lstStyle/>
          <a:p>
            <a:pPr>
              <a:spcBef>
                <a:spcPts val="600"/>
              </a:spcBef>
            </a:pPr>
            <a:r>
              <a:rPr lang="fr-CH" sz="2000" b="1" dirty="0">
                <a:solidFill>
                  <a:schemeClr val="bg1"/>
                </a:solidFill>
                <a:effectLst>
                  <a:glow rad="127000">
                    <a:srgbClr val="8E0025"/>
                  </a:glow>
                  <a:outerShdw blurRad="38100" dist="38100" dir="2700000" algn="tl">
                    <a:srgbClr val="000000">
                      <a:alpha val="43137"/>
                    </a:srgbClr>
                  </a:outerShdw>
                </a:effectLst>
              </a:rPr>
              <a:t>Israël a échoué et a subi son châtiment. Nous avons aujourd'hui l'opportunité d'écrire une histoire différente : continuer d'être fidèles, et demeurer dans son amour (Jean 15.9).</a:t>
            </a: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pic>
        <p:nvPicPr>
          <p:cNvPr id="5" name="Picture 4" descr="A blue sky with clouds&#10;&#10;AI-generated content may be incorrect.">
            <a:extLst>
              <a:ext uri="{FF2B5EF4-FFF2-40B4-BE49-F238E27FC236}">
                <a16:creationId xmlns:a16="http://schemas.microsoft.com/office/drawing/2014/main" id="{3331C68C-A041-275A-1048-2498D1681BF8}"/>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A6D0F3E1-CE06-4E2F-3D7F-0D3DA837F550}"/>
              </a:ext>
            </a:extLst>
          </p:cNvPr>
          <p:cNvSpPr txBox="1"/>
          <p:nvPr/>
        </p:nvSpPr>
        <p:spPr>
          <a:xfrm>
            <a:off x="1376858" y="743105"/>
            <a:ext cx="9033805" cy="5339923"/>
          </a:xfrm>
          <a:prstGeom prst="rect">
            <a:avLst/>
          </a:prstGeom>
          <a:noFill/>
        </p:spPr>
        <p:txBody>
          <a:bodyPr wrap="square">
            <a:spAutoFit/>
          </a:bodyPr>
          <a:lstStyle/>
          <a:p>
            <a:pPr>
              <a:spcBef>
                <a:spcPts val="600"/>
              </a:spcBef>
            </a:pPr>
            <a:r>
              <a:rPr lang="fr-CH" sz="2800" b="1" dirty="0">
                <a:latin typeface="Constantia" panose="02030602050306030303" pitchFamily="18" charset="0"/>
              </a:rPr>
              <a:t>“Votre bonheur, votre paix, votre joie, votre succès dans la vie, tout cela dépend d'une foi sincère et confiante en Dieu. Cette foi produira une obéissance totale aux commandements de Dieu. Rien de plus efficace pour vous préserver de toute mauvaise habitude ; aucun mobile d'action bénie plus puissant que votre connaissance de Dieu et votre foi en lui.</a:t>
            </a:r>
          </a:p>
          <a:p>
            <a:pPr>
              <a:spcBef>
                <a:spcPts val="600"/>
              </a:spcBef>
            </a:pPr>
            <a:r>
              <a:rPr lang="fr-CH" sz="2800" b="1" dirty="0">
                <a:latin typeface="Constantia" panose="02030602050306030303" pitchFamily="18" charset="0"/>
              </a:rPr>
              <a:t>Croyez en Jésus comme en celui qui pardonne vos péchés et qui veut vous voir vivre heureux dans les demeures qu'il est allé vous préparer. Il veut que vous viviez en sa présence, en possession de la vie éternelle et d'une couronne de gloire.”</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6507266" y="6157391"/>
            <a:ext cx="3992568" cy="338554"/>
          </a:xfrm>
          <a:prstGeom prst="rect">
            <a:avLst/>
          </a:prstGeom>
          <a:noFill/>
        </p:spPr>
        <p:txBody>
          <a:bodyPr wrap="none" rtlCol="0">
            <a:spAutoFit/>
          </a:bodyPr>
          <a:lstStyle/>
          <a:p>
            <a:pPr algn="r">
              <a:spcAft>
                <a:spcPts val="600"/>
              </a:spcAft>
            </a:pPr>
            <a:r>
              <a:rPr lang="fr-CH" sz="1600" b="1" dirty="0"/>
              <a:t>E. G. W.  Messages à la jeunesse, p. 408.)</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2FDA79-D829-3127-DF3C-EBF1383745FE}"/>
              </a:ext>
            </a:extLst>
          </p:cNvPr>
          <p:cNvSpPr txBox="1"/>
          <p:nvPr/>
        </p:nvSpPr>
        <p:spPr>
          <a:xfrm>
            <a:off x="421040" y="361131"/>
            <a:ext cx="7942053" cy="6555641"/>
          </a:xfrm>
          <a:prstGeom prst="rect">
            <a:avLst/>
          </a:prstGeom>
          <a:noFill/>
        </p:spPr>
        <p:txBody>
          <a:bodyPr wrap="square">
            <a:spAutoFit/>
          </a:bodyPr>
          <a:lstStyle/>
          <a:p>
            <a:pPr algn="just"/>
            <a:r>
              <a:rPr lang="fr-FR" sz="2200" dirty="0">
                <a:solidFill>
                  <a:srgbClr val="0000FF"/>
                </a:solidFill>
                <a:highlight>
                  <a:srgbClr val="FFFF99"/>
                </a:highlight>
                <a:latin typeface="Arial" panose="020B0604020202020204" pitchFamily="34" charset="0"/>
                <a:ea typeface="MS Minngs"/>
                <a:cs typeface="Arial" panose="020B0604020202020204" pitchFamily="34" charset="0"/>
              </a:rPr>
              <a:t>« Les signes des temps nous disent que la fin de toutes choses est proche. Les prophéties accomplies sont devenues des faits historiques qui définissent clairement notre position. Nous sommes à la limite du monde éternel... </a:t>
            </a:r>
          </a:p>
          <a:p>
            <a:pPr algn="just"/>
            <a:endParaRPr lang="fr-FR" sz="22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lvl="1" algn="just"/>
            <a:r>
              <a:rPr lang="fr-FR" sz="22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200" dirty="0">
                <a:solidFill>
                  <a:srgbClr val="AB2F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Seigneur a averti son peuple que l'iniquité abonderait dans les derniers jours et aurait une influence paralysante sur la vraie piété.</a:t>
            </a:r>
          </a:p>
          <a:p>
            <a:pPr algn="just"/>
            <a:endParaRPr lang="fr-FR" sz="22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r>
              <a:rPr lang="fr-FR" sz="22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200" dirty="0">
                <a:solidFill>
                  <a:srgbClr val="0000FF"/>
                </a:solidFill>
                <a:highlight>
                  <a:srgbClr val="FFFF99"/>
                </a:highlight>
                <a:latin typeface="Arial" panose="020B0604020202020204" pitchFamily="34" charset="0"/>
                <a:ea typeface="MS Minngs"/>
                <a:cs typeface="Arial" panose="020B0604020202020204" pitchFamily="34" charset="0"/>
              </a:rPr>
              <a:t>En effet, l'iniquité éclate autour de nous ; on la voit, on l'entend, elle se fait partout sentir. Il semble qu'elle pénètre l'atmosphère même et affecte l'amour et la foi de ceux qui prétendent faire partie du peuple de Dieu. »</a:t>
            </a:r>
            <a:br>
              <a:rPr lang="fr-FR" sz="2200" dirty="0">
                <a:solidFill>
                  <a:srgbClr val="0000FF"/>
                </a:solidFill>
                <a:highlight>
                  <a:srgbClr val="FFFF99"/>
                </a:highlight>
                <a:latin typeface="Arial" panose="020B0604020202020204" pitchFamily="34" charset="0"/>
                <a:ea typeface="MS Minngs"/>
                <a:cs typeface="Arial" panose="020B0604020202020204" pitchFamily="34" charset="0"/>
              </a:rPr>
            </a:br>
            <a:endParaRPr lang="fr-FR" sz="22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lgn="ctr"/>
            <a:r>
              <a:rPr lang="fr-FR" sz="2800" b="1"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	</a:t>
            </a:r>
            <a:r>
              <a:rPr lang="fr-FR" sz="2800" b="1"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Le Seigneur va revenir... </a:t>
            </a:r>
            <a:br>
              <a:rPr lang="fr-FR" sz="2800" b="1"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br>
            <a:r>
              <a:rPr lang="fr-FR" sz="2800" b="1"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Soyons conséquents, et que nos </a:t>
            </a:r>
            <a:br>
              <a:rPr lang="fr-FR" sz="2800" b="1"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br>
            <a:r>
              <a:rPr lang="fr-FR" sz="2800" b="1"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œuvres correspondent </a:t>
            </a:r>
            <a:br>
              <a:rPr lang="fr-FR" sz="2800" b="1"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br>
            <a:r>
              <a:rPr lang="fr-FR" sz="2800" b="1"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à notre profession de foi. »</a:t>
            </a:r>
            <a:endParaRPr lang="fr-CH" sz="2800" b="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pic>
        <p:nvPicPr>
          <p:cNvPr id="6" name="Picture 2" descr="Ceci contient une image de : ">
            <a:extLst>
              <a:ext uri="{FF2B5EF4-FFF2-40B4-BE49-F238E27FC236}">
                <a16:creationId xmlns:a16="http://schemas.microsoft.com/office/drawing/2014/main" id="{18440995-E3AF-BEBC-EE91-EB3103976C9D}"/>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10343309" y="4263154"/>
            <a:ext cx="1152066" cy="21764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d’Épingle Story">
            <a:extLst>
              <a:ext uri="{FF2B5EF4-FFF2-40B4-BE49-F238E27FC236}">
                <a16:creationId xmlns:a16="http://schemas.microsoft.com/office/drawing/2014/main" id="{1D6E41ED-184F-A6BA-C58B-8E9AA23E3F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21292" y="545597"/>
            <a:ext cx="2236072" cy="35805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0B43C4B-E178-4946-4901-DAFDDC18EA14}"/>
              </a:ext>
            </a:extLst>
          </p:cNvPr>
          <p:cNvSpPr/>
          <p:nvPr/>
        </p:nvSpPr>
        <p:spPr>
          <a:xfrm>
            <a:off x="7825722" y="5590672"/>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pic>
        <p:nvPicPr>
          <p:cNvPr id="9" name="Picture 6" descr="Pour toi la reine de mes yeux">
            <a:extLst>
              <a:ext uri="{FF2B5EF4-FFF2-40B4-BE49-F238E27FC236}">
                <a16:creationId xmlns:a16="http://schemas.microsoft.com/office/drawing/2014/main" id="{B2F19073-303B-8C2F-1C2A-28E4D5FA2E44}"/>
              </a:ext>
            </a:extLst>
          </p:cNvPr>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64028" y="4866712"/>
            <a:ext cx="1003540" cy="1781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Pour imprimer ou télécharger l'image : attendre que l'image s'éclaircisse + clic droit sur l'image + ouvrir dans un nouvel onglet, aller sur l'onglet ouvert et enregistrer ou imprimer">
            <a:extLst>
              <a:ext uri="{FF2B5EF4-FFF2-40B4-BE49-F238E27FC236}">
                <a16:creationId xmlns:a16="http://schemas.microsoft.com/office/drawing/2014/main" id="{01198AFD-CE64-2778-FD03-2C215B48B487}"/>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1124508">
            <a:off x="8641182" y="2599753"/>
            <a:ext cx="1555675" cy="3065207"/>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 droite rayée 6">
            <a:extLst>
              <a:ext uri="{FF2B5EF4-FFF2-40B4-BE49-F238E27FC236}">
                <a16:creationId xmlns:a16="http://schemas.microsoft.com/office/drawing/2014/main" id="{D56E648A-357F-7B34-48E6-B023BE7FFCFE}"/>
              </a:ext>
            </a:extLst>
          </p:cNvPr>
          <p:cNvSpPr/>
          <p:nvPr/>
        </p:nvSpPr>
        <p:spPr>
          <a:xfrm>
            <a:off x="8100841" y="5067805"/>
            <a:ext cx="2055791" cy="56716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756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7BBEE5F-1BAB-FF34-08F8-FE34163D5FB7}"/>
              </a:ext>
            </a:extLst>
          </p:cNvPr>
          <p:cNvSpPr txBox="1"/>
          <p:nvPr/>
        </p:nvSpPr>
        <p:spPr>
          <a:xfrm>
            <a:off x="4137891" y="302208"/>
            <a:ext cx="7647709" cy="4154984"/>
          </a:xfrm>
          <a:prstGeom prst="rect">
            <a:avLst/>
          </a:prstGeom>
          <a:noFill/>
        </p:spPr>
        <p:txBody>
          <a:bodyPr wrap="square" rtlCol="0">
            <a:spAutoFit/>
          </a:bodyPr>
          <a:lstStyle/>
          <a:p>
            <a:pPr algn="just"/>
            <a:r>
              <a:rPr lang="fr-FR" sz="2200" dirty="0"/>
              <a:t> </a:t>
            </a:r>
            <a:r>
              <a:rPr lang="fr-FR" sz="2400" dirty="0"/>
              <a:t>«</a:t>
            </a:r>
            <a:r>
              <a:rPr lang="fr-FR" sz="2400" dirty="0">
                <a:solidFill>
                  <a:schemeClr val="bg2">
                    <a:lumMod val="25000"/>
                  </a:schemeClr>
                </a:solidFill>
                <a:effectLst>
                  <a:outerShdw blurRad="38100" dist="38100" dir="2700000" algn="tl">
                    <a:srgbClr val="000000">
                      <a:alpha val="43137"/>
                    </a:srgbClr>
                  </a:outerShdw>
                </a:effectLst>
              </a:rPr>
              <a:t> Ce n’est pas en se rendant sur un mont sacré ou dans un saint temple que les hommes ont accès à la communion avec le ciel. </a:t>
            </a:r>
            <a:r>
              <a:rPr lang="fr-FR" sz="2400" dirty="0">
                <a:solidFill>
                  <a:schemeClr val="accent5">
                    <a:lumMod val="50000"/>
                  </a:schemeClr>
                </a:solidFill>
                <a:effectLst>
                  <a:outerShdw blurRad="38100" dist="38100" dir="2700000" algn="tl">
                    <a:srgbClr val="000000">
                      <a:alpha val="43137"/>
                    </a:srgbClr>
                  </a:outerShdw>
                </a:effectLst>
              </a:rPr>
              <a:t>La religion ne doit pas se limiter à des formes extérieures et à des cérémonies. </a:t>
            </a:r>
          </a:p>
          <a:p>
            <a:pPr algn="just"/>
            <a:r>
              <a:rPr lang="fr-FR" sz="2400" dirty="0">
                <a:solidFill>
                  <a:srgbClr val="0000FF"/>
                </a:solidFill>
                <a:effectLst>
                  <a:outerShdw blurRad="38100" dist="38100" dir="2700000" algn="tl">
                    <a:srgbClr val="000000">
                      <a:alpha val="43137"/>
                    </a:srgbClr>
                  </a:outerShdw>
                </a:effectLst>
              </a:rPr>
              <a:t>Seule la religion procédant de Dieu peut conduire à lui</a:t>
            </a:r>
            <a:r>
              <a:rPr lang="fr-FR" sz="2400" dirty="0">
                <a:solidFill>
                  <a:srgbClr val="941882"/>
                </a:solidFill>
              </a:rPr>
              <a:t>. </a:t>
            </a:r>
            <a:r>
              <a:rPr lang="fr-FR" sz="2400" dirty="0">
                <a:solidFill>
                  <a:srgbClr val="0000FF"/>
                </a:solidFill>
                <a:effectLst>
                  <a:outerShdw blurRad="38100" dist="38100" dir="2700000" algn="tl">
                    <a:srgbClr val="000000">
                      <a:alpha val="43137"/>
                    </a:srgbClr>
                  </a:outerShdw>
                </a:effectLst>
              </a:rPr>
              <a:t>On ne peut le servir convenablement que si l’on est né de l’Esprit divin. </a:t>
            </a:r>
            <a:r>
              <a:rPr lang="fr-FR" sz="2400" dirty="0">
                <a:solidFill>
                  <a:schemeClr val="accent5">
                    <a:lumMod val="50000"/>
                  </a:schemeClr>
                </a:solidFill>
                <a:effectLst>
                  <a:outerShdw blurRad="38100" dist="38100" dir="2700000" algn="tl">
                    <a:srgbClr val="000000">
                      <a:alpha val="43137"/>
                    </a:srgbClr>
                  </a:outerShdw>
                </a:effectLst>
              </a:rPr>
              <a:t>C’est ainsi seulement que le cœur peut être purifié, l’esprit renouvelé, et que l’on devient apte à connaître et à aimer Dieu. </a:t>
            </a:r>
            <a:r>
              <a:rPr lang="fr-FR" sz="2400" dirty="0">
                <a:solidFill>
                  <a:schemeClr val="bg2">
                    <a:lumMod val="25000"/>
                  </a:schemeClr>
                </a:solidFill>
                <a:effectLst>
                  <a:outerShdw blurRad="38100" dist="38100" dir="2700000" algn="tl">
                    <a:srgbClr val="000000">
                      <a:alpha val="43137"/>
                    </a:srgbClr>
                  </a:outerShdw>
                </a:effectLst>
              </a:rPr>
              <a:t>Alors seulement on obéit volontairement à toutes ses exigences, ce qui est le vrai culte. </a:t>
            </a:r>
            <a:endParaRPr lang="fr-CH" sz="2400" dirty="0">
              <a:solidFill>
                <a:schemeClr val="bg2">
                  <a:lumMod val="25000"/>
                </a:schemeClr>
              </a:solidFill>
              <a:effectLst>
                <a:outerShdw blurRad="38100" dist="38100" dir="2700000" algn="tl">
                  <a:srgbClr val="000000">
                    <a:alpha val="43137"/>
                  </a:srgbClr>
                </a:outerShdw>
              </a:effectLst>
            </a:endParaRPr>
          </a:p>
        </p:txBody>
      </p:sp>
      <p:sp>
        <p:nvSpPr>
          <p:cNvPr id="7" name="ZoneTexte 6">
            <a:extLst>
              <a:ext uri="{FF2B5EF4-FFF2-40B4-BE49-F238E27FC236}">
                <a16:creationId xmlns:a16="http://schemas.microsoft.com/office/drawing/2014/main" id="{CF84EBC6-DD64-CD0B-9657-688CA4A36A65}"/>
              </a:ext>
            </a:extLst>
          </p:cNvPr>
          <p:cNvSpPr txBox="1"/>
          <p:nvPr/>
        </p:nvSpPr>
        <p:spPr>
          <a:xfrm>
            <a:off x="3251200" y="4457192"/>
            <a:ext cx="8534400" cy="1200329"/>
          </a:xfrm>
          <a:prstGeom prst="rect">
            <a:avLst/>
          </a:prstGeom>
          <a:noFill/>
        </p:spPr>
        <p:txBody>
          <a:bodyPr wrap="square">
            <a:spAutoFit/>
          </a:bodyPr>
          <a:lstStyle/>
          <a:p>
            <a:pPr algn="just"/>
            <a:r>
              <a:rPr lang="fr-FR" sz="2400" dirty="0">
                <a:solidFill>
                  <a:schemeClr val="bg2">
                    <a:lumMod val="25000"/>
                  </a:schemeClr>
                </a:solidFill>
                <a:effectLst>
                  <a:outerShdw blurRad="38100" dist="38100" dir="2700000" algn="tl">
                    <a:srgbClr val="000000">
                      <a:alpha val="43137"/>
                    </a:srgbClr>
                  </a:outerShdw>
                </a:effectLst>
              </a:rPr>
              <a:t>Tel est le fruit de l’opération du Saint-Esprit. Toute prière sincère est inspirée par l’Esprit et devient dès lors acceptable à Dieu. De tels adorateurs sont demandés par lui. »</a:t>
            </a:r>
            <a:endParaRPr lang="fr-CH" sz="2400" dirty="0">
              <a:solidFill>
                <a:schemeClr val="bg2">
                  <a:lumMod val="25000"/>
                </a:schemeClr>
              </a:solidFill>
              <a:effectLst>
                <a:outerShdw blurRad="38100" dist="38100" dir="2700000" algn="tl">
                  <a:srgbClr val="000000">
                    <a:alpha val="43137"/>
                  </a:srgbClr>
                </a:outerShdw>
              </a:effectLst>
            </a:endParaRPr>
          </a:p>
        </p:txBody>
      </p:sp>
      <p:sp>
        <p:nvSpPr>
          <p:cNvPr id="8" name="Bulle narrative : rectangle à coins arrondis 7">
            <a:extLst>
              <a:ext uri="{FF2B5EF4-FFF2-40B4-BE49-F238E27FC236}">
                <a16:creationId xmlns:a16="http://schemas.microsoft.com/office/drawing/2014/main" id="{0C4EA8CA-715E-E007-B233-0733C0EDFB66}"/>
              </a:ext>
            </a:extLst>
          </p:cNvPr>
          <p:cNvSpPr/>
          <p:nvPr/>
        </p:nvSpPr>
        <p:spPr>
          <a:xfrm>
            <a:off x="406400" y="4950691"/>
            <a:ext cx="2466109" cy="1311564"/>
          </a:xfrm>
          <a:prstGeom prst="wedgeRoundRectCallout">
            <a:avLst>
              <a:gd name="adj1" fmla="val 40216"/>
              <a:gd name="adj2" fmla="val -79049"/>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n w="0"/>
                <a:solidFill>
                  <a:schemeClr val="tx1"/>
                </a:solidFill>
                <a:effectLst>
                  <a:outerShdw blurRad="38100" dist="19050" dir="2700000" algn="tl" rotWithShape="0">
                    <a:schemeClr val="dk1">
                      <a:alpha val="40000"/>
                    </a:schemeClr>
                  </a:outerShdw>
                </a:effectLst>
              </a:rPr>
              <a:t>(Ellen G. White,</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Jésus-Christ,</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170</a:t>
            </a:r>
            <a:endParaRPr lang="fr-CH" sz="2000" dirty="0"/>
          </a:p>
        </p:txBody>
      </p:sp>
      <p:pic>
        <p:nvPicPr>
          <p:cNvPr id="6146" name="Picture 2">
            <a:extLst>
              <a:ext uri="{FF2B5EF4-FFF2-40B4-BE49-F238E27FC236}">
                <a16:creationId xmlns:a16="http://schemas.microsoft.com/office/drawing/2014/main" id="{DE1249EF-10CF-3FDE-B783-2DB73E4D73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619" y="369454"/>
            <a:ext cx="2790671" cy="389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8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5" name="Picture 4" descr="A landscape of a city&#10;&#10;AI-generated content may be incorrect.">
            <a:extLst>
              <a:ext uri="{FF2B5EF4-FFF2-40B4-BE49-F238E27FC236}">
                <a16:creationId xmlns:a16="http://schemas.microsoft.com/office/drawing/2014/main" id="{4C4EBE63-2EB1-FDB5-B6F1-402086AA5A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lvl="0" algn="ctr">
              <a:spcBef>
                <a:spcPts val="1200"/>
              </a:spcBef>
              <a:defRPr/>
            </a:pPr>
            <a: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t>« Aucune n'a manqué de toutes les bonnes paroles </a:t>
            </a:r>
            <a:b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br>
            <a: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t>que l'Éternel avait dites à la maison d'Israël. </a:t>
            </a:r>
            <a:b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br>
            <a:r>
              <a:rPr lang="fr-CH" sz="3600" b="1" dirty="0">
                <a:ln w="10160">
                  <a:solidFill>
                    <a:srgbClr val="196B24"/>
                  </a:solidFill>
                  <a:prstDash val="solid"/>
                </a:ln>
                <a:solidFill>
                  <a:schemeClr val="bg1"/>
                </a:solidFill>
                <a:effectLst>
                  <a:outerShdw blurRad="38100" dist="22860" dir="5400000" algn="tl" rotWithShape="0">
                    <a:srgbClr val="000000">
                      <a:alpha val="70000"/>
                    </a:srgbClr>
                  </a:outerShdw>
                </a:effectLst>
                <a:latin typeface="Comic Sans MS" panose="030F0702030302020204" pitchFamily="66" charset="0"/>
              </a:rPr>
              <a:t>Tout s'est accompli » </a:t>
            </a:r>
            <a:r>
              <a:rPr lang="fr-CH" sz="2800" b="1" dirty="0">
                <a:ln w="10160">
                  <a:solidFill>
                    <a:srgbClr val="196B24"/>
                  </a:solidFill>
                  <a:prstDash val="solid"/>
                </a:ln>
                <a:solidFill>
                  <a:srgbClr val="FF0000"/>
                </a:solidFill>
                <a:effectLst>
                  <a:outerShdw blurRad="38100" dist="22860" dir="5400000" algn="tl" rotWithShape="0">
                    <a:srgbClr val="000000">
                      <a:alpha val="70000"/>
                    </a:srgbClr>
                  </a:outerShdw>
                </a:effectLst>
                <a:latin typeface="Comic Sans MS" panose="030F0702030302020204" pitchFamily="66" charset="0"/>
              </a:rPr>
              <a:t>(Josué 21.45)</a:t>
            </a:r>
            <a:endParaRPr kumimoji="0" lang="fr-CH" sz="2800" b="1" i="0" u="none" strike="noStrike" kern="1200" cap="none" spc="0" normalizeH="0" baseline="0" noProof="0" dirty="0">
              <a:ln w="10160">
                <a:solidFill>
                  <a:srgbClr val="196B24"/>
                </a:solidFill>
                <a:prstDash val="solid"/>
              </a:ln>
              <a:solidFill>
                <a:srgbClr val="FF0000"/>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995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6021422" y="4445861"/>
            <a:ext cx="6170578"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000" b="1" dirty="0">
                <a:solidFill>
                  <a:srgbClr val="FF0000"/>
                </a:solidFill>
                <a:effectLst>
                  <a:outerShdw blurRad="38100" dist="38100" dir="2700000" algn="tl">
                    <a:srgbClr val="000000">
                      <a:alpha val="43137"/>
                    </a:srgbClr>
                  </a:outerShdw>
                </a:effectLst>
              </a:rPr>
              <a:t>La </a:t>
            </a:r>
            <a:r>
              <a:rPr lang="es-ES" sz="2000" b="1" dirty="0" err="1">
                <a:solidFill>
                  <a:srgbClr val="FF0000"/>
                </a:solidFill>
                <a:effectLst>
                  <a:outerShdw blurRad="38100" dist="38100" dir="2700000" algn="tl">
                    <a:srgbClr val="000000">
                      <a:alpha val="43137"/>
                    </a:srgbClr>
                  </a:outerShdw>
                </a:effectLst>
              </a:rPr>
              <a:t>fidélité</a:t>
            </a:r>
            <a:r>
              <a:rPr lang="es-ES" sz="2000" b="1" dirty="0">
                <a:solidFill>
                  <a:srgbClr val="FF0000"/>
                </a:solidFill>
                <a:effectLst>
                  <a:outerShdw blurRad="38100" dist="38100" dir="2700000" algn="tl">
                    <a:srgbClr val="000000">
                      <a:alpha val="43137"/>
                    </a:srgbClr>
                  </a:outerShdw>
                </a:effectLst>
              </a:rPr>
              <a:t> de </a:t>
            </a:r>
            <a:r>
              <a:rPr lang="es-ES" sz="2000" b="1" dirty="0" err="1">
                <a:solidFill>
                  <a:srgbClr val="FF0000"/>
                </a:solidFill>
                <a:effectLst>
                  <a:outerShdw blurRad="38100" dist="38100" dir="2700000" algn="tl">
                    <a:srgbClr val="000000">
                      <a:alpha val="43137"/>
                    </a:srgbClr>
                  </a:outerShdw>
                </a:effectLst>
              </a:rPr>
              <a:t>Dieu</a:t>
            </a:r>
            <a:r>
              <a:rPr lang="es-ES" sz="2000" b="1" dirty="0">
                <a:solidFill>
                  <a:srgbClr val="FF0000"/>
                </a:solidFill>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a:t>
            </a:r>
            <a:r>
              <a:rPr lang="es-ES" sz="2000" b="1" dirty="0"/>
              <a:t>Josué 21:43-45)</a:t>
            </a:r>
          </a:p>
          <a:p>
            <a:pPr>
              <a:spcBef>
                <a:spcPts val="1200"/>
              </a:spcBef>
            </a:pPr>
            <a:r>
              <a:rPr lang="fr-CH" sz="2000" b="1" dirty="0">
                <a:solidFill>
                  <a:srgbClr val="0000FF"/>
                </a:solidFill>
              </a:rPr>
              <a:t>Ce que Dieu a fait et ce qu'il fera </a:t>
            </a:r>
            <a:r>
              <a:rPr lang="es-ES" sz="2000" b="1" dirty="0"/>
              <a:t>(Josué 23:1-5)</a:t>
            </a:r>
          </a:p>
          <a:p>
            <a:pPr>
              <a:spcBef>
                <a:spcPts val="1200"/>
              </a:spcBef>
            </a:pPr>
            <a:r>
              <a:rPr lang="fr-CH" sz="2000" b="1" dirty="0">
                <a:solidFill>
                  <a:srgbClr val="8E0025"/>
                </a:solidFill>
              </a:rPr>
              <a:t>La récompense de la fidélité </a:t>
            </a:r>
            <a:r>
              <a:rPr lang="es-ES" sz="2000" b="1" dirty="0"/>
              <a:t>(Josué 23:6-10)</a:t>
            </a:r>
          </a:p>
          <a:p>
            <a:pPr>
              <a:spcBef>
                <a:spcPts val="1200"/>
              </a:spcBef>
            </a:pPr>
            <a:r>
              <a:rPr lang="fr-CH" sz="2000" b="1" dirty="0">
                <a:solidFill>
                  <a:srgbClr val="0000FF"/>
                </a:solidFill>
              </a:rPr>
              <a:t>Ce que nous devons faire </a:t>
            </a:r>
            <a:r>
              <a:rPr lang="es-ES" sz="2000" b="1" dirty="0"/>
              <a:t>(Josué 23:11-14)</a:t>
            </a:r>
          </a:p>
          <a:p>
            <a:pPr>
              <a:spcBef>
                <a:spcPts val="1200"/>
              </a:spcBef>
            </a:pPr>
            <a:r>
              <a:rPr lang="es-ES" sz="2000" b="1" dirty="0">
                <a:solidFill>
                  <a:srgbClr val="FF0000"/>
                </a:solidFill>
              </a:rPr>
              <a:t>Le </a:t>
            </a:r>
            <a:r>
              <a:rPr lang="es-ES" sz="2000" b="1" dirty="0" err="1">
                <a:solidFill>
                  <a:srgbClr val="FF0000"/>
                </a:solidFill>
              </a:rPr>
              <a:t>châtiment</a:t>
            </a:r>
            <a:r>
              <a:rPr lang="es-ES" sz="2000" b="1" dirty="0">
                <a:solidFill>
                  <a:srgbClr val="FF0000"/>
                </a:solidFill>
              </a:rPr>
              <a:t> de </a:t>
            </a:r>
            <a:r>
              <a:rPr lang="es-ES" sz="2000" b="1" dirty="0" err="1">
                <a:solidFill>
                  <a:srgbClr val="FF0000"/>
                </a:solidFill>
              </a:rPr>
              <a:t>l'infidélité</a:t>
            </a:r>
            <a:r>
              <a:rPr lang="es-ES" sz="2000" b="1" dirty="0">
                <a:solidFill>
                  <a:srgbClr val="FF0000"/>
                </a:solidFill>
              </a:rPr>
              <a:t> </a:t>
            </a:r>
            <a:r>
              <a:rPr lang="es-ES" sz="2000" b="1" dirty="0"/>
              <a:t>(Josué 23:15-16)</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91702"/>
            <a:ext cx="7353300" cy="1015663"/>
          </a:xfrm>
          <a:prstGeom prst="rect">
            <a:avLst/>
          </a:prstGeom>
          <a:noFill/>
        </p:spPr>
        <p:txBody>
          <a:bodyPr wrap="square" rtlCol="0">
            <a:spAutoFit/>
          </a:bodyPr>
          <a:lstStyle/>
          <a:p>
            <a:pPr>
              <a:spcBef>
                <a:spcPts val="600"/>
              </a:spcBef>
            </a:pPr>
            <a:r>
              <a:rPr lang="fr-CH" sz="2000" b="1" dirty="0">
                <a:highlight>
                  <a:srgbClr val="FFFF00"/>
                </a:highlight>
              </a:rPr>
              <a:t>Josué était déjà âgé et il restait encore des territoires à conquérir. Il réunit les nouveaux dirigeants pour les encourager à poursuivre la conquête.</a:t>
            </a:r>
            <a:endParaRPr lang="es-ES" sz="2000" b="1" dirty="0">
              <a:highlight>
                <a:srgbClr val="FFFF00"/>
              </a:highlight>
            </a:endParaRP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99"/>
          <a:stretch>
            <a:fillRect/>
          </a:stretch>
        </p:blipFill>
        <p:spPr>
          <a:xfrm>
            <a:off x="166280" y="3771662"/>
            <a:ext cx="4877223"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98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898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898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898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898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90" y="2228849"/>
            <a:ext cx="7353299" cy="1323439"/>
          </a:xfrm>
          <a:prstGeom prst="rect">
            <a:avLst/>
          </a:prstGeom>
          <a:noFill/>
        </p:spPr>
        <p:txBody>
          <a:bodyPr wrap="square">
            <a:spAutoFit/>
          </a:bodyPr>
          <a:lstStyle/>
          <a:p>
            <a:pPr>
              <a:spcBef>
                <a:spcPts val="600"/>
              </a:spcBef>
            </a:pPr>
            <a:r>
              <a:rPr lang="fr-CH" sz="2000" b="1" dirty="0">
                <a:highlight>
                  <a:srgbClr val="FFFAB0"/>
                </a:highlight>
              </a:rPr>
              <a:t>Mais il leur présenta aussi les dangers. En réalité, il n’y avait qu'un seul danger, le même que nous devons affronter aujourd'hui : cesser d'être fidèles à Dieu ; répondre à la fidélité de Dieu par l'infidélité de notre part.</a:t>
            </a:r>
            <a:endParaRPr lang="es-ES" sz="2000" b="1" dirty="0">
              <a:highlight>
                <a:srgbClr val="FFFAB0"/>
              </a:highlight>
            </a:endParaRP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66074"/>
            <a:ext cx="7353299" cy="1015663"/>
          </a:xfrm>
          <a:prstGeom prst="rect">
            <a:avLst/>
          </a:prstGeom>
          <a:noFill/>
        </p:spPr>
        <p:txBody>
          <a:bodyPr wrap="square">
            <a:spAutoFit/>
          </a:bodyPr>
          <a:lstStyle/>
          <a:p>
            <a:pPr>
              <a:spcBef>
                <a:spcPts val="600"/>
              </a:spcBef>
            </a:pPr>
            <a:r>
              <a:rPr lang="fr-CH" sz="2000" b="1" dirty="0">
                <a:highlight>
                  <a:srgbClr val="00FFFF"/>
                </a:highlight>
              </a:rPr>
              <a:t>La capacité d'obtenir la victoire ne résidait pas en eux, mais en Dieu. Il leur rappela donc la fidélité que Dieu avait déjà démontrée et les assura qu'il continuerait d'être fidèle.</a:t>
            </a:r>
            <a:r>
              <a:rPr lang="es-ES" sz="2000" b="1" dirty="0">
                <a:highlight>
                  <a:srgbClr val="00FFFF"/>
                </a:highlight>
              </a:rPr>
              <a:t>.</a:t>
            </a:r>
          </a:p>
        </p:txBody>
      </p:sp>
    </p:spTree>
    <p:extLst>
      <p:ext uri="{BB962C8B-B14F-4D97-AF65-F5344CB8AC3E}">
        <p14:creationId xmlns:p14="http://schemas.microsoft.com/office/powerpoint/2010/main" val="221661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E745B-7406-1198-4AA8-5A0D595ACF04}"/>
              </a:ext>
            </a:extLst>
          </p:cNvPr>
          <p:cNvSpPr>
            <a:spLocks noGrp="1"/>
          </p:cNvSpPr>
          <p:nvPr>
            <p:ph type="title"/>
          </p:nvPr>
        </p:nvSpPr>
        <p:spPr>
          <a:xfrm>
            <a:off x="1152235" y="2133599"/>
            <a:ext cx="10568709" cy="1136073"/>
          </a:xfrm>
        </p:spPr>
        <p:txBody>
          <a:bodyPr>
            <a:noAutofit/>
          </a:bodyPr>
          <a:lstStyle/>
          <a:p>
            <a:pPr algn="ctr"/>
            <a:r>
              <a:rPr lang="fr-FR" sz="2400" dirty="0">
                <a:solidFill>
                  <a:srgbClr val="0000FF"/>
                </a:solidFill>
                <a:effectLst>
                  <a:outerShdw blurRad="38100" dist="38100" dir="2700000" algn="tl">
                    <a:srgbClr val="000000">
                      <a:alpha val="43137"/>
                    </a:srgbClr>
                  </a:outerShdw>
                </a:effectLst>
              </a:rPr>
              <a:t>« Nos assemblées devraient être des rencontres sacrées et précieuses. </a:t>
            </a:r>
            <a:br>
              <a:rPr lang="fr-FR" sz="2400" dirty="0">
                <a:solidFill>
                  <a:srgbClr val="0000FF"/>
                </a:solidFill>
                <a:effectLst>
                  <a:outerShdw blurRad="38100" dist="38100" dir="2700000" algn="tl">
                    <a:srgbClr val="000000">
                      <a:alpha val="43137"/>
                    </a:srgbClr>
                  </a:outerShdw>
                </a:effectLst>
              </a:rPr>
            </a:br>
            <a:r>
              <a:rPr lang="fr-FR" sz="2400" dirty="0">
                <a:solidFill>
                  <a:srgbClr val="0000FF"/>
                </a:solidFill>
                <a:effectLst>
                  <a:outerShdw blurRad="38100" dist="38100" dir="2700000" algn="tl">
                    <a:srgbClr val="000000">
                      <a:alpha val="43137"/>
                    </a:srgbClr>
                  </a:outerShdw>
                </a:effectLst>
              </a:rPr>
              <a:t>La réunion de prière n'est pas un lieu où les frères doivent se censurer </a:t>
            </a:r>
            <a:br>
              <a:rPr lang="fr-FR" sz="2400" dirty="0">
                <a:solidFill>
                  <a:srgbClr val="0000FF"/>
                </a:solidFill>
                <a:effectLst>
                  <a:outerShdw blurRad="38100" dist="38100" dir="2700000" algn="tl">
                    <a:srgbClr val="000000">
                      <a:alpha val="43137"/>
                    </a:srgbClr>
                  </a:outerShdw>
                </a:effectLst>
              </a:rPr>
            </a:br>
            <a:r>
              <a:rPr lang="fr-FR" sz="2400" dirty="0">
                <a:solidFill>
                  <a:srgbClr val="0000FF"/>
                </a:solidFill>
                <a:effectLst>
                  <a:outerShdw blurRad="38100" dist="38100" dir="2700000" algn="tl">
                    <a:srgbClr val="000000">
                      <a:alpha val="43137"/>
                    </a:srgbClr>
                  </a:outerShdw>
                </a:effectLst>
              </a:rPr>
              <a:t>et se condamner les uns les autres, un lieu où l'on exprime des sentiments 		</a:t>
            </a:r>
            <a:r>
              <a:rPr lang="fr-FR" sz="2400" dirty="0">
                <a:solidFill>
                  <a:schemeClr val="accent2">
                    <a:lumMod val="50000"/>
                  </a:schemeClr>
                </a:solidFill>
                <a:effectLst>
                  <a:outerShdw blurRad="38100" dist="38100" dir="2700000" algn="tl">
                    <a:srgbClr val="000000">
                      <a:alpha val="43137"/>
                    </a:srgbClr>
                  </a:outerShdw>
                </a:effectLst>
              </a:rPr>
              <a:t>dépourvus de bonté et des paroles dures.</a:t>
            </a:r>
            <a:br>
              <a:rPr lang="fr-FR" sz="2400" dirty="0">
                <a:solidFill>
                  <a:schemeClr val="accent2">
                    <a:lumMod val="50000"/>
                  </a:schemeClr>
                </a:solidFill>
                <a:effectLst>
                  <a:outerShdw blurRad="38100" dist="38100" dir="2700000" algn="tl">
                    <a:srgbClr val="000000">
                      <a:alpha val="43137"/>
                    </a:srgbClr>
                  </a:outerShdw>
                </a:effectLst>
              </a:rPr>
            </a:br>
            <a:br>
              <a:rPr lang="fr-FR" sz="2400" dirty="0"/>
            </a:br>
            <a:r>
              <a:rPr lang="fr-FR" sz="2400" dirty="0">
                <a:solidFill>
                  <a:schemeClr val="accent2">
                    <a:lumMod val="50000"/>
                  </a:schemeClr>
                </a:solidFill>
                <a:effectLst>
                  <a:outerShdw blurRad="38100" dist="38100" dir="2700000" algn="tl">
                    <a:srgbClr val="000000">
                      <a:alpha val="43137"/>
                    </a:srgbClr>
                  </a:outerShdw>
                </a:effectLst>
              </a:rPr>
              <a:t>Qui peut se tenir devant Dieu, alléguant que son caractère est sans faute et sa vie sans reproche ? </a:t>
            </a:r>
            <a:r>
              <a:rPr lang="fr-FR" sz="2400" dirty="0">
                <a:solidFill>
                  <a:srgbClr val="0000FF"/>
                </a:solidFill>
                <a:effectLst>
                  <a:outerShdw blurRad="38100" dist="38100" dir="2700000" algn="tl">
                    <a:srgbClr val="000000">
                      <a:alpha val="43137"/>
                    </a:srgbClr>
                  </a:outerShdw>
                </a:effectLst>
              </a:rPr>
              <a:t>Comment alors certains osent-ils critiquer et condamner leurs frères? Ceux qui n'ont d'espoir de salut que dans les mérites du Christ, qui ont besoin du pardon obtenu par la vertu de son sang, doivent faire preuve d'amour, de pitié et de miséricorde à l'égard      </a:t>
            </a:r>
            <a:br>
              <a:rPr lang="fr-FR" sz="2400" dirty="0">
                <a:solidFill>
                  <a:srgbClr val="0000FF"/>
                </a:solidFill>
                <a:effectLst>
                  <a:outerShdw blurRad="38100" dist="38100" dir="2700000" algn="tl">
                    <a:srgbClr val="000000">
                      <a:alpha val="43137"/>
                    </a:srgbClr>
                  </a:outerShdw>
                </a:effectLst>
              </a:rPr>
            </a:br>
            <a:r>
              <a:rPr lang="fr-FR" sz="2400" dirty="0">
                <a:solidFill>
                  <a:srgbClr val="0000FF"/>
                </a:solidFill>
                <a:effectLst>
                  <a:outerShdw blurRad="38100" dist="38100" dir="2700000" algn="tl">
                    <a:srgbClr val="000000">
                      <a:alpha val="43137"/>
                    </a:srgbClr>
                  </a:outerShdw>
                </a:effectLst>
              </a:rPr>
              <a:t> des pécheurs semblables à eux. »                     . </a:t>
            </a:r>
            <a:br>
              <a:rPr lang="fr-FR" sz="2400" dirty="0">
                <a:solidFill>
                  <a:srgbClr val="0000FF"/>
                </a:solidFill>
                <a:effectLst>
                  <a:outerShdw blurRad="38100" dist="38100" dir="2700000" algn="tl">
                    <a:srgbClr val="000000">
                      <a:alpha val="43137"/>
                    </a:srgbClr>
                  </a:outerShdw>
                </a:effectLst>
              </a:rPr>
            </a:br>
            <a:br>
              <a:rPr lang="fr-FR" sz="2400" dirty="0">
                <a:solidFill>
                  <a:srgbClr val="0000FF"/>
                </a:solidFill>
                <a:effectLst>
                  <a:outerShdw blurRad="38100" dist="38100" dir="2700000" algn="tl">
                    <a:srgbClr val="000000">
                      <a:alpha val="43137"/>
                    </a:srgbClr>
                  </a:outerShdw>
                </a:effectLst>
              </a:rPr>
            </a:br>
            <a:endParaRPr lang="fr-CH" sz="2400" dirty="0">
              <a:solidFill>
                <a:srgbClr val="0000FF"/>
              </a:solidFill>
              <a:effectLst>
                <a:outerShdw blurRad="38100" dist="38100" dir="2700000" algn="tl">
                  <a:srgbClr val="000000">
                    <a:alpha val="43137"/>
                  </a:srgbClr>
                </a:outerShdw>
              </a:effectLst>
            </a:endParaRPr>
          </a:p>
        </p:txBody>
      </p:sp>
      <p:sp>
        <p:nvSpPr>
          <p:cNvPr id="3" name="Parchemin : vertical 2">
            <a:extLst>
              <a:ext uri="{FF2B5EF4-FFF2-40B4-BE49-F238E27FC236}">
                <a16:creationId xmlns:a16="http://schemas.microsoft.com/office/drawing/2014/main" id="{B23B5B6D-B416-FEB3-C2EB-863C10B6D08A}"/>
              </a:ext>
            </a:extLst>
          </p:cNvPr>
          <p:cNvSpPr/>
          <p:nvPr/>
        </p:nvSpPr>
        <p:spPr>
          <a:xfrm>
            <a:off x="129309" y="5089236"/>
            <a:ext cx="2355273" cy="158865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i="1" dirty="0" err="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S Minngs"/>
              </a:rPr>
              <a:t>Conflict</a:t>
            </a:r>
            <a:r>
              <a:rPr lang="fr-FR" sz="1800"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S Minngs"/>
              </a:rPr>
              <a:t> and Courage,</a:t>
            </a:r>
            <a:r>
              <a:rPr lang="fr-FR" sz="1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S Minngs"/>
              </a:rPr>
              <a:t> p. 369</a:t>
            </a:r>
            <a:endParaRPr lang="fr-CH"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122" name="Picture 2">
            <a:extLst>
              <a:ext uri="{FF2B5EF4-FFF2-40B4-BE49-F238E27FC236}">
                <a16:creationId xmlns:a16="http://schemas.microsoft.com/office/drawing/2014/main" id="{EEF49454-B740-8B43-8162-E33EB5E805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24455" y="4304145"/>
            <a:ext cx="2156691" cy="21566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0ACF9FC-8E80-3EBF-F23A-A1FAA93E7F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1964" y="4304145"/>
            <a:ext cx="1474692" cy="21566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792666A-80D1-A061-A83F-A621339249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6327" y="4304145"/>
            <a:ext cx="1727200" cy="215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2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background&#10;&#10;AI-generated content may be incorrect.">
            <a:extLst>
              <a:ext uri="{FF2B5EF4-FFF2-40B4-BE49-F238E27FC236}">
                <a16:creationId xmlns:a16="http://schemas.microsoft.com/office/drawing/2014/main" id="{3619C818-0744-46EC-26C4-9A86279A76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fr-CH" sz="4400" b="1" spc="600" dirty="0">
                <a:ln w="6600">
                  <a:solidFill>
                    <a:schemeClr val="accent2"/>
                  </a:solidFill>
                  <a:prstDash val="solid"/>
                </a:ln>
                <a:solidFill>
                  <a:srgbClr val="FFFFFF"/>
                </a:solidFill>
                <a:effectLst>
                  <a:outerShdw dist="38100" dir="2700000" algn="tl" rotWithShape="0">
                    <a:schemeClr val="accent2"/>
                  </a:outerShdw>
                </a:effectLst>
              </a:rPr>
              <a:t>LA FIDÉLITÉ DE DIEU</a:t>
            </a: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646331"/>
          </a:xfrm>
          <a:prstGeom prst="rect">
            <a:avLst/>
          </a:prstGeom>
          <a:noFill/>
        </p:spPr>
        <p:txBody>
          <a:bodyPr wrap="square">
            <a:spAutoFit/>
          </a:bodyPr>
          <a:lstStyle/>
          <a:p>
            <a:pPr algn="ctr"/>
            <a:r>
              <a:rPr lang="fr-CH" b="1" dirty="0">
                <a:solidFill>
                  <a:srgbClr val="FADFBE"/>
                </a:solidFill>
                <a:effectLst>
                  <a:outerShdw blurRad="38100" dist="38100" dir="2700000" algn="tl">
                    <a:srgbClr val="000000">
                      <a:alpha val="43137"/>
                    </a:srgbClr>
                  </a:outerShdw>
                </a:effectLst>
                <a:latin typeface="Comic Sans MS" panose="030F0702030302020204" pitchFamily="66" charset="0"/>
              </a:rPr>
              <a:t>“Aucune n'a manqué de toutes les bonnes paroles que l'Éternel avait dites à la maison d'Israël ; tout s'est accompli ” (Josué 21.45)</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01826"/>
            <a:ext cx="12065688" cy="707886"/>
          </a:xfrm>
          <a:prstGeom prst="rect">
            <a:avLst/>
          </a:prstGeom>
          <a:noFill/>
        </p:spPr>
        <p:txBody>
          <a:bodyPr wrap="square" rtlCol="0">
            <a:spAutoFit/>
          </a:bodyPr>
          <a:lstStyle/>
          <a:p>
            <a:pPr>
              <a:spcBef>
                <a:spcPts val="600"/>
              </a:spcBef>
            </a:pPr>
            <a:r>
              <a:rPr lang="fr-CH" sz="2000" b="1" dirty="0"/>
              <a:t>Dieu avait donné à Israël « tout le pays » (Josué 21.43) et avait livré entre leurs mains « tous leurs ennemis » (Josué 21.44), si bien que « tout s'est accompli » (Josué 21.45).</a:t>
            </a: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135" y="2091357"/>
            <a:ext cx="5161595" cy="2756932"/>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0" y="2009712"/>
            <a:ext cx="5605019" cy="3170099"/>
          </a:xfrm>
          <a:prstGeom prst="rect">
            <a:avLst/>
          </a:prstGeom>
          <a:noFill/>
        </p:spPr>
        <p:txBody>
          <a:bodyPr wrap="square">
            <a:spAutoFit/>
          </a:bodyPr>
          <a:lstStyle/>
          <a:p>
            <a:pPr>
              <a:spcBef>
                <a:spcPts val="600"/>
              </a:spcBef>
            </a:pPr>
            <a:r>
              <a:rPr lang="fr-CH" sz="2000" b="1" dirty="0"/>
              <a:t>L'usage répété du mot « tout » souligne la fidélité de Dieu dans l'accomplissement de ses promesses. Leurs ennemis avaient été vaincus par Dieu. Ils pouvaient habiter le pays parce que Dieu l'avait possédé. Ils pouvaient être certains qu'ils pourraient finir de chasser les Cananéens qui habitaient encore dans le pays, car Dieu avait accompli ses promesses jusqu'à présent, et continuerait de les accomplir à l'avenir.</a:t>
            </a: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4938522"/>
            <a:ext cx="6425935" cy="1938992"/>
          </a:xfrm>
          <a:prstGeom prst="rect">
            <a:avLst/>
          </a:prstGeom>
          <a:noFill/>
        </p:spPr>
        <p:txBody>
          <a:bodyPr wrap="square">
            <a:spAutoFit/>
          </a:bodyPr>
          <a:lstStyle/>
          <a:p>
            <a:pPr>
              <a:spcBef>
                <a:spcPts val="600"/>
              </a:spcBef>
            </a:pPr>
            <a:r>
              <a:rPr lang="fr-CH" sz="2000" b="1" dirty="0"/>
              <a:t>Tout cela a des répercussions positives pour nous. Dieu reste fidèle (Deutéronome 7.9 ; Psaume 117.2 ; Lamentations 3.22-23). Il a promis qu'il nous sauverait et nous donnerait la Terre en héritage, et il l'accomplira (Philippiens 1.6 ; 1 Pierre 1.5 ; Psaume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089" y="5179812"/>
            <a:ext cx="5175518"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47E65-7AE6-A8EB-C6E8-F445884D6CB5}"/>
              </a:ext>
            </a:extLst>
          </p:cNvPr>
          <p:cNvSpPr>
            <a:spLocks noGrp="1"/>
          </p:cNvSpPr>
          <p:nvPr>
            <p:ph type="title"/>
          </p:nvPr>
        </p:nvSpPr>
        <p:spPr>
          <a:xfrm>
            <a:off x="1422400" y="138638"/>
            <a:ext cx="10291618" cy="2821418"/>
          </a:xfrm>
        </p:spPr>
        <p:txBody>
          <a:bodyPr>
            <a:noAutofit/>
          </a:bodyPr>
          <a:lstStyle/>
          <a:p>
            <a:pPr algn="ctr">
              <a:buNone/>
            </a:pPr>
            <a:r>
              <a:rPr lang="fr-FR" sz="2400" dirty="0">
                <a:solidFill>
                  <a:srgbClr val="EE009F"/>
                </a:solidFill>
                <a:effectLst>
                  <a:outerShdw blurRad="38100" dist="38100" dir="2700000" algn="tl">
                    <a:srgbClr val="000000">
                      <a:alpha val="43137"/>
                    </a:srgbClr>
                  </a:outerShdw>
                </a:effectLst>
                <a:latin typeface="Calibri" panose="020F0502020204030204" pitchFamily="34" charset="0"/>
                <a:ea typeface="MS Minngs"/>
              </a:rPr>
              <a:t>« De tout temps, les témoins de Dieu se sont exposés à l'opprobre et à la persécution pour l'amour de la vérité. </a:t>
            </a:r>
            <a:r>
              <a:rPr lang="fr-FR" sz="2400"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Joseph</a:t>
            </a:r>
            <a:r>
              <a:rPr lang="fr-FR" sz="2400"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 fut diffamé et persécuté parce qu'il voulut rester pur et intègre. </a:t>
            </a:r>
            <a:r>
              <a:rPr lang="fr-FR" sz="2400"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David,</a:t>
            </a:r>
            <a:r>
              <a:rPr lang="fr-FR" sz="2400"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 messager choisi de Dieu, fut pourchassé par ses ennemis comme une bête féroce… </a:t>
            </a:r>
            <a:r>
              <a:rPr lang="fr-FR" sz="2400"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Étienne</a:t>
            </a:r>
            <a:r>
              <a:rPr lang="fr-FR" sz="2400"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 fut mis à mort parce qu'il prêchait le Christ, le Sauveur crucifié. </a:t>
            </a:r>
            <a:r>
              <a:rPr lang="fr-FR" sz="2400"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Paul </a:t>
            </a:r>
            <a:r>
              <a:rPr lang="fr-FR" sz="2400"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fut emprisonné, battu de verges et finalement condamné à mort… </a:t>
            </a:r>
            <a:r>
              <a:rPr lang="fr-FR" sz="2400"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Jean,</a:t>
            </a:r>
            <a:r>
              <a:rPr lang="fr-FR" sz="2400"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 lui, fut banni et relégué dans l'île de Patmos, « à cause de la parole de Dieu et du témoignage de Jésus » </a:t>
            </a:r>
            <a:r>
              <a:rPr lang="fr-FR" sz="2400" i="1"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(Apocalypse 1.9)</a:t>
            </a:r>
            <a:r>
              <a:rPr lang="fr-FR" sz="2400" dirty="0">
                <a:solidFill>
                  <a:srgbClr val="663300"/>
                </a:solidFill>
                <a:effectLst>
                  <a:outerShdw blurRad="38100" dist="38100" dir="2700000" algn="tl">
                    <a:srgbClr val="000000">
                      <a:alpha val="43137"/>
                    </a:srgbClr>
                  </a:outerShdw>
                </a:effectLst>
                <a:latin typeface="Calibri" panose="020F0502020204030204" pitchFamily="34" charset="0"/>
                <a:ea typeface="MS Minngs"/>
              </a:rPr>
              <a:t>. </a:t>
            </a:r>
            <a:endParaRPr lang="fr-CH" sz="2400" dirty="0">
              <a:effectLst>
                <a:outerShdw blurRad="38100" dist="38100" dir="2700000" algn="tl">
                  <a:srgbClr val="000000">
                    <a:alpha val="43137"/>
                  </a:srgbClr>
                </a:outerShdw>
              </a:effectLst>
              <a:highlight>
                <a:srgbClr val="00FF00"/>
              </a:highlight>
            </a:endParaRPr>
          </a:p>
        </p:txBody>
      </p:sp>
      <p:sp>
        <p:nvSpPr>
          <p:cNvPr id="3" name="Parchemin : vertical 2">
            <a:extLst>
              <a:ext uri="{FF2B5EF4-FFF2-40B4-BE49-F238E27FC236}">
                <a16:creationId xmlns:a16="http://schemas.microsoft.com/office/drawing/2014/main" id="{4885B248-86C1-8FE4-CC83-C2E84B191B01}"/>
              </a:ext>
            </a:extLst>
          </p:cNvPr>
          <p:cNvSpPr/>
          <p:nvPr/>
        </p:nvSpPr>
        <p:spPr>
          <a:xfrm>
            <a:off x="129309" y="5089236"/>
            <a:ext cx="2355273" cy="158865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i="1" dirty="0" err="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S Minngs"/>
              </a:rPr>
              <a:t>Conflict</a:t>
            </a:r>
            <a:r>
              <a:rPr lang="fr-FR" sz="1800" b="1" i="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S Minngs"/>
              </a:rPr>
              <a:t> and Courage,</a:t>
            </a:r>
            <a:r>
              <a:rPr lang="fr-FR" sz="1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S Minngs"/>
              </a:rPr>
              <a:t> p. 369</a:t>
            </a:r>
            <a:endParaRPr lang="fr-CH"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ZoneTexte 6">
            <a:extLst>
              <a:ext uri="{FF2B5EF4-FFF2-40B4-BE49-F238E27FC236}">
                <a16:creationId xmlns:a16="http://schemas.microsoft.com/office/drawing/2014/main" id="{B9BDBFD4-3B5C-C7D1-068A-1E0DD8700D1E}"/>
              </a:ext>
            </a:extLst>
          </p:cNvPr>
          <p:cNvSpPr txBox="1"/>
          <p:nvPr/>
        </p:nvSpPr>
        <p:spPr>
          <a:xfrm>
            <a:off x="1667163" y="3048000"/>
            <a:ext cx="9802091" cy="1200329"/>
          </a:xfrm>
          <a:prstGeom prst="rect">
            <a:avLst/>
          </a:prstGeom>
          <a:noFill/>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highlight>
                  <a:srgbClr val="00FFFF"/>
                </a:highlight>
                <a:latin typeface="Calibri" panose="020F0502020204030204" pitchFamily="34" charset="0"/>
                <a:ea typeface="MS Minngs"/>
              </a:rPr>
              <a:t>Ces exemples de fermeté humaine</a:t>
            </a:r>
            <a:r>
              <a:rPr lang="fr-FR" sz="2400"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 </a:t>
            </a:r>
            <a:r>
              <a:rPr lang="fr-FR" sz="2400"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témoignent de la fidélité des promesses de Dieu, de sa présence constante et de sa grâce vivifiante. </a:t>
            </a:r>
            <a:br>
              <a:rPr lang="fr-FR" sz="2400" dirty="0">
                <a:solidFill>
                  <a:srgbClr val="000000"/>
                </a:solidFill>
                <a:effectLst>
                  <a:outerShdw blurRad="38100" dist="38100" dir="2700000" algn="tl">
                    <a:srgbClr val="000000">
                      <a:alpha val="43137"/>
                    </a:srgbClr>
                  </a:outerShdw>
                </a:effectLst>
                <a:latin typeface="Calibri" panose="020F0502020204030204" pitchFamily="34" charset="0"/>
                <a:ea typeface="MS Minngs"/>
              </a:rPr>
            </a:br>
            <a:r>
              <a:rPr lang="fr-FR" sz="2400" dirty="0">
                <a:solidFill>
                  <a:srgbClr val="000000"/>
                </a:solidFill>
                <a:effectLst>
                  <a:outerShdw blurRad="38100" dist="38100" dir="2700000" algn="tl">
                    <a:srgbClr val="000000">
                      <a:alpha val="43137"/>
                    </a:srgbClr>
                  </a:outerShdw>
                </a:effectLst>
                <a:highlight>
                  <a:srgbClr val="00FF00"/>
                </a:highlight>
                <a:latin typeface="Calibri" panose="020F0502020204030204" pitchFamily="34" charset="0"/>
                <a:ea typeface="MS Minngs"/>
              </a:rPr>
              <a:t>Ils prouvent que la foi peut résister aux puissances de ce monde »</a:t>
            </a:r>
            <a:endParaRPr lang="fr-CH" sz="2400" dirty="0"/>
          </a:p>
        </p:txBody>
      </p:sp>
      <p:pic>
        <p:nvPicPr>
          <p:cNvPr id="4098" name="Picture 2">
            <a:extLst>
              <a:ext uri="{FF2B5EF4-FFF2-40B4-BE49-F238E27FC236}">
                <a16:creationId xmlns:a16="http://schemas.microsoft.com/office/drawing/2014/main" id="{E48E4135-407C-0C25-19F9-9CBA031FF7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4254" y="4336273"/>
            <a:ext cx="2255982" cy="22559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BE80CC2-FC03-69E0-AAAC-6D5DAE9876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3418" y="4336273"/>
            <a:ext cx="2255982" cy="225598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9681DF48-8C21-523E-E895-66B7A836C6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9072" y="4336273"/>
            <a:ext cx="2186709" cy="218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3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pic>
        <p:nvPicPr>
          <p:cNvPr id="18" name="Picture 17" descr="A yellow and orange background&#10;&#10;AI-generated content may be incorrect.">
            <a:extLst>
              <a:ext uri="{FF2B5EF4-FFF2-40B4-BE49-F238E27FC236}">
                <a16:creationId xmlns:a16="http://schemas.microsoft.com/office/drawing/2014/main" id="{576CA62C-944A-3D2B-50C3-A9560B41566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69441"/>
          </a:xfrm>
          <a:prstGeom prst="rect">
            <a:avLst/>
          </a:prstGeom>
          <a:noFill/>
        </p:spPr>
        <p:txBody>
          <a:bodyPr wrap="square">
            <a:spAutoFit/>
          </a:bodyPr>
          <a:lstStyle/>
          <a:p>
            <a:pPr algn="ctr"/>
            <a:r>
              <a:rPr lang="fr-CH"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CE QUE DIEU A FAIT ET CE QU'IL FERA</a:t>
            </a: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fr-CH" b="1" dirty="0">
                <a:solidFill>
                  <a:schemeClr val="accent1">
                    <a:lumMod val="50000"/>
                  </a:schemeClr>
                </a:solidFill>
                <a:latin typeface="Comic Sans MS" panose="030F0702030302020204" pitchFamily="66" charset="0"/>
              </a:rPr>
              <a:t>“Et vous avez vu tout ce que l'Éternel, votre Dieu, a fait à toutes ces nations à cause de vous ; car c'est l'Éternel, votre Dieu, qui a combattu pour vous ” </a:t>
            </a:r>
            <a:r>
              <a:rPr lang="fr-CH" sz="1400" b="1" dirty="0">
                <a:solidFill>
                  <a:schemeClr val="accent1">
                    <a:lumMod val="50000"/>
                  </a:schemeClr>
                </a:solidFill>
                <a:latin typeface="Comic Sans MS" panose="030F0702030302020204" pitchFamily="66" charset="0"/>
              </a:rPr>
              <a:t>(Josué 23.3)</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145916" y="1516957"/>
            <a:ext cx="3095602" cy="1938992"/>
          </a:xfrm>
          <a:prstGeom prst="rect">
            <a:avLst/>
          </a:prstGeom>
          <a:noFill/>
        </p:spPr>
        <p:txBody>
          <a:bodyPr wrap="square" rtlCol="0">
            <a:spAutoFit/>
          </a:bodyPr>
          <a:lstStyle/>
          <a:p>
            <a:pPr>
              <a:spcBef>
                <a:spcPts val="600"/>
              </a:spcBef>
            </a:pPr>
            <a:r>
              <a:rPr lang="fr-CH" sz="2000" b="1" dirty="0"/>
              <a:t>Dans son discours devant les anciens, Josué commence par leur dire ce que Dieu avait déjà fait et ce qu'il allait encore faire :</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fr-CH"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lvl="0" defTabSz="800100">
              <a:lnSpc>
                <a:spcPct val="90000"/>
              </a:lnSpc>
              <a:spcBef>
                <a:spcPct val="0"/>
              </a:spcBef>
              <a:spcAft>
                <a:spcPct val="35000"/>
              </a:spcAft>
            </a:pPr>
            <a:r>
              <a:rPr lang="fr-CH" b="1" dirty="0">
                <a:effectLst>
                  <a:outerShdw blurRad="38100" dist="38100" dir="2700000" algn="tl">
                    <a:srgbClr val="000000">
                      <a:alpha val="43137"/>
                    </a:srgbClr>
                  </a:outerShdw>
                </a:effectLst>
              </a:rPr>
              <a:t>Il a combattu contre les nations (Josué 23.3)</a:t>
            </a:r>
            <a:endParaRPr lang="fr-CH" sz="1800" kern="120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fr-CH" sz="1400" kern="1200" dirty="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fr-CH" dirty="0"/>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lvl="0" defTabSz="800100">
              <a:lnSpc>
                <a:spcPct val="90000"/>
              </a:lnSpc>
              <a:spcBef>
                <a:spcPct val="0"/>
              </a:spcBef>
              <a:spcAft>
                <a:spcPct val="35000"/>
              </a:spcAft>
            </a:pPr>
            <a:r>
              <a:rPr lang="fr-CH" b="1" dirty="0">
                <a:effectLst>
                  <a:outerShdw blurRad="38100" dist="38100" dir="2700000" algn="tl">
                    <a:srgbClr val="000000">
                      <a:alpha val="43137"/>
                    </a:srgbClr>
                  </a:outerShdw>
                </a:effectLst>
              </a:rPr>
              <a:t>Il a partagé le pays entre les tribus (Josué 23.4)</a:t>
            </a:r>
            <a:endParaRPr lang="fr-CH" sz="18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fr-CH" sz="1400" kern="1200" dirty="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fr-CH" dirty="0"/>
          </a:p>
        </p:txBody>
      </p:sp>
      <p:sp>
        <p:nvSpPr>
          <p:cNvPr id="17" name="Forma libre: forma 16">
            <a:extLst>
              <a:ext uri="{FF2B5EF4-FFF2-40B4-BE49-F238E27FC236}">
                <a16:creationId xmlns:a16="http://schemas.microsoft.com/office/drawing/2014/main" id="{3B321278-62A8-2545-C34C-4625EBEA2C46}"/>
              </a:ext>
            </a:extLst>
          </p:cNvPr>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lvl="0" defTabSz="800100">
              <a:lnSpc>
                <a:spcPct val="90000"/>
              </a:lnSpc>
              <a:spcBef>
                <a:spcPct val="0"/>
              </a:spcBef>
              <a:spcAft>
                <a:spcPct val="35000"/>
              </a:spcAft>
            </a:pPr>
            <a:r>
              <a:rPr lang="fr-CH" b="1" dirty="0">
                <a:effectLst>
                  <a:outerShdw blurRad="38100" dist="38100" dir="2700000" algn="tl">
                    <a:srgbClr val="000000">
                      <a:alpha val="43137"/>
                    </a:srgbClr>
                  </a:outerShdw>
                </a:effectLst>
              </a:rPr>
              <a:t>Il chassera les nations qui restent encore (Josué 23.5)</a:t>
            </a:r>
          </a:p>
        </p:txBody>
      </p:sp>
      <p:sp>
        <p:nvSpPr>
          <p:cNvPr id="7" name="CuadroTexto 6">
            <a:extLst>
              <a:ext uri="{FF2B5EF4-FFF2-40B4-BE49-F238E27FC236}">
                <a16:creationId xmlns:a16="http://schemas.microsoft.com/office/drawing/2014/main" id="{AF9ED16B-1F3C-B54C-8152-A82EB2D68D4C}"/>
              </a:ext>
            </a:extLst>
          </p:cNvPr>
          <p:cNvSpPr txBox="1"/>
          <p:nvPr/>
        </p:nvSpPr>
        <p:spPr>
          <a:xfrm>
            <a:off x="6096000" y="3534013"/>
            <a:ext cx="5838826" cy="1015663"/>
          </a:xfrm>
          <a:prstGeom prst="rect">
            <a:avLst/>
          </a:prstGeom>
          <a:noFill/>
        </p:spPr>
        <p:txBody>
          <a:bodyPr wrap="square" rtlCol="0">
            <a:spAutoFit/>
          </a:bodyPr>
          <a:lstStyle/>
          <a:p>
            <a:pPr>
              <a:spcBef>
                <a:spcPts val="600"/>
              </a:spcBef>
            </a:pPr>
            <a:r>
              <a:rPr lang="fr-CH" sz="2000" b="1" dirty="0"/>
              <a:t>Tout cela (ce qui était déjà fait et ce qui restait à faire) était soumis à une seule condition de la part d'Israël : l'obéissance (Josué 23.6).</a:t>
            </a: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38223"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6096000" y="5817816"/>
            <a:ext cx="6096000" cy="1015663"/>
          </a:xfrm>
          <a:prstGeom prst="rect">
            <a:avLst/>
          </a:prstGeom>
          <a:noFill/>
        </p:spPr>
        <p:txBody>
          <a:bodyPr wrap="square">
            <a:spAutoFit/>
          </a:bodyPr>
          <a:lstStyle/>
          <a:p>
            <a:pPr>
              <a:spcBef>
                <a:spcPts val="600"/>
              </a:spcBef>
            </a:pPr>
            <a:r>
              <a:rPr lang="fr-CH" sz="2000" b="1" dirty="0"/>
              <a:t>À nous de poursuivre le combat, et de nous confier au Saint-Esprit afin de vivre une vie triomphante (2 Corinthiens 10.3-5 ; Éphésiens 6.11-18).</a:t>
            </a:r>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6000" y="4522026"/>
            <a:ext cx="6107761" cy="1323439"/>
          </a:xfrm>
          <a:prstGeom prst="rect">
            <a:avLst/>
          </a:prstGeom>
          <a:noFill/>
        </p:spPr>
        <p:txBody>
          <a:bodyPr wrap="square">
            <a:spAutoFit/>
          </a:bodyPr>
          <a:lstStyle/>
          <a:p>
            <a:pPr>
              <a:spcBef>
                <a:spcPts val="600"/>
              </a:spcBef>
            </a:pPr>
            <a:r>
              <a:rPr lang="fr-CH" sz="2000" b="1" dirty="0"/>
              <a:t>L'histoire d'Israël est une leçon pour nous aujourd'hui. Dieu a déjà vaincu le péché et nous a donné l'assurance du salut grâce au sacrifice de Jésus (Colossiens 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8E8481F-9645-FB44-13FC-724974F110D6}"/>
              </a:ext>
            </a:extLst>
          </p:cNvPr>
          <p:cNvSpPr txBox="1"/>
          <p:nvPr/>
        </p:nvSpPr>
        <p:spPr>
          <a:xfrm>
            <a:off x="4091709" y="328275"/>
            <a:ext cx="7684654" cy="3477875"/>
          </a:xfrm>
          <a:prstGeom prst="rect">
            <a:avLst/>
          </a:prstGeom>
          <a:noFill/>
        </p:spPr>
        <p:txBody>
          <a:bodyPr wrap="square">
            <a:spAutoFit/>
          </a:bodyPr>
          <a:lstStyle/>
          <a:p>
            <a:pPr algn="just">
              <a:buNone/>
            </a:pPr>
            <a:r>
              <a:rPr lang="fr-FR" sz="2200" b="1" dirty="0">
                <a:solidFill>
                  <a:srgbClr val="000000"/>
                </a:solidFill>
                <a:effectLst/>
                <a:latin typeface="Arial" panose="020B0604020202020204" pitchFamily="34" charset="0"/>
                <a:ea typeface="MS Minngs"/>
                <a:cs typeface="Arial" panose="020B0604020202020204" pitchFamily="34" charset="0"/>
              </a:rPr>
              <a:t>Un signe de préoccupation</a:t>
            </a:r>
          </a:p>
          <a:p>
            <a:pPr algn="just">
              <a:buNone/>
            </a:pPr>
            <a:endParaRPr lang="fr-CH" sz="2200" dirty="0">
              <a:effectLst/>
              <a:latin typeface="Arial" panose="020B0604020202020204" pitchFamily="34" charset="0"/>
              <a:ea typeface="MS Minngs"/>
              <a:cs typeface="Arial" panose="020B0604020202020204" pitchFamily="34" charset="0"/>
            </a:endParaRPr>
          </a:p>
          <a:p>
            <a:pPr algn="just">
              <a:buNone/>
            </a:pPr>
            <a:r>
              <a:rPr lang="fr-FR" sz="2200" dirty="0">
                <a:solidFill>
                  <a:srgbClr val="000000"/>
                </a:solidFill>
                <a:effectLst/>
                <a:latin typeface="Arial" panose="020B0604020202020204" pitchFamily="34" charset="0"/>
                <a:ea typeface="MS Minngs"/>
                <a:cs typeface="Arial" panose="020B0604020202020204" pitchFamily="34" charset="0"/>
              </a:rPr>
              <a:t>« </a:t>
            </a:r>
            <a:r>
              <a:rPr lang="fr-FR" sz="22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Votre bonheur, votre paix, votre joie, votre succès dans la vie, </a:t>
            </a:r>
            <a:r>
              <a:rPr lang="fr-FR" sz="2200" dirty="0">
                <a:solidFill>
                  <a:srgbClr val="EE009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tout cela dépend d'une foi sincère et confiante en Dieu.</a:t>
            </a:r>
            <a:r>
              <a:rPr lang="fr-FR" sz="22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Cette foi produira une obéissance totale aux commandements de Dieu. » </a:t>
            </a:r>
          </a:p>
          <a:p>
            <a:pPr algn="just">
              <a:buNone/>
            </a:pPr>
            <a:endParaRPr lang="fr-FR" sz="2200" dirty="0">
              <a:solidFill>
                <a:srgbClr val="000000"/>
              </a:solidFill>
              <a:latin typeface="Arial" panose="020B0604020202020204" pitchFamily="34" charset="0"/>
              <a:ea typeface="MS Minngs"/>
              <a:cs typeface="Arial" panose="020B0604020202020204" pitchFamily="34" charset="0"/>
            </a:endParaRPr>
          </a:p>
          <a:p>
            <a:pPr algn="just">
              <a:buNone/>
            </a:pPr>
            <a:r>
              <a:rPr lang="fr-FR" sz="22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Rien de plus efficace pour vous préserver de toute mauvaise habitude </a:t>
            </a:r>
            <a:r>
              <a:rPr lang="fr-FR" sz="2200" dirty="0">
                <a:solidFill>
                  <a:srgbClr val="000000"/>
                </a:solidFill>
                <a:effectLst/>
                <a:latin typeface="Arial" panose="020B0604020202020204" pitchFamily="34" charset="0"/>
                <a:ea typeface="MS Minngs"/>
                <a:cs typeface="Arial" panose="020B0604020202020204" pitchFamily="34" charset="0"/>
              </a:rPr>
              <a:t>;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le mobile d'action bénie le plus puissant</a:t>
            </a:r>
            <a:r>
              <a:rPr lang="fr-FR" sz="2200" dirty="0">
                <a:solidFill>
                  <a:srgbClr val="000000"/>
                </a:solidFill>
                <a:effectLst/>
                <a:latin typeface="Arial" panose="020B0604020202020204" pitchFamily="34" charset="0"/>
                <a:ea typeface="MS Minngs"/>
                <a:cs typeface="Arial" panose="020B0604020202020204" pitchFamily="34" charset="0"/>
              </a:rPr>
              <a:t> </a:t>
            </a:r>
            <a:r>
              <a:rPr lang="fr-FR" sz="22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est votre connaissance de Dieu et votre foi en lui. » </a:t>
            </a:r>
            <a:endParaRPr lang="fr-CH" sz="22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endParaRPr>
          </a:p>
        </p:txBody>
      </p:sp>
      <p:sp>
        <p:nvSpPr>
          <p:cNvPr id="5" name="ZoneTexte 4">
            <a:extLst>
              <a:ext uri="{FF2B5EF4-FFF2-40B4-BE49-F238E27FC236}">
                <a16:creationId xmlns:a16="http://schemas.microsoft.com/office/drawing/2014/main" id="{6FA42C64-9070-4470-53EB-47392022462C}"/>
              </a:ext>
            </a:extLst>
          </p:cNvPr>
          <p:cNvSpPr txBox="1"/>
          <p:nvPr/>
        </p:nvSpPr>
        <p:spPr>
          <a:xfrm>
            <a:off x="3260435" y="4549108"/>
            <a:ext cx="8515927" cy="1446550"/>
          </a:xfrm>
          <a:prstGeom prst="rect">
            <a:avLst/>
          </a:prstGeom>
          <a:noFill/>
        </p:spPr>
        <p:txBody>
          <a:bodyPr wrap="square">
            <a:spAutoFit/>
          </a:bodyPr>
          <a:lstStyle/>
          <a:p>
            <a:pPr algn="just"/>
            <a:r>
              <a:rPr lang="fr-FR" sz="2200" dirty="0">
                <a:solidFill>
                  <a:srgbClr val="EE009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Croyez en Jésus</a:t>
            </a:r>
            <a:r>
              <a:rPr lang="fr-FR"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6633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comme en celui qui pardonne vos péchés</a:t>
            </a:r>
            <a:r>
              <a:rPr lang="fr-FR"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6633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et qui veut vous voir vivre heureux dans les demeures qu'il est allé vous préparer.</a:t>
            </a:r>
            <a:r>
              <a:rPr lang="fr-FR"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663300"/>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Il veut que vous viviez en sa présence, en possession de la vie éternelle et d'une couronne de gloire</a:t>
            </a:r>
            <a:endParaRPr lang="fr-CH" sz="2200" dirty="0">
              <a:solidFill>
                <a:srgbClr val="663300"/>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endParaRPr>
          </a:p>
        </p:txBody>
      </p:sp>
      <p:sp>
        <p:nvSpPr>
          <p:cNvPr id="6" name="Parchemin : vertical 5">
            <a:extLst>
              <a:ext uri="{FF2B5EF4-FFF2-40B4-BE49-F238E27FC236}">
                <a16:creationId xmlns:a16="http://schemas.microsoft.com/office/drawing/2014/main" id="{4A4C1005-6131-72A8-367D-725B57FD79E9}"/>
              </a:ext>
            </a:extLst>
          </p:cNvPr>
          <p:cNvSpPr/>
          <p:nvPr/>
        </p:nvSpPr>
        <p:spPr>
          <a:xfrm>
            <a:off x="129309" y="5089236"/>
            <a:ext cx="2355273" cy="158865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1" i="1" dirty="0">
                <a:ln w="6600">
                  <a:solidFill>
                    <a:schemeClr val="accent2"/>
                  </a:solidFill>
                  <a:prstDash val="solid"/>
                </a:ln>
                <a:solidFill>
                  <a:srgbClr val="FFFF00"/>
                </a:solidFill>
                <a:effectLst>
                  <a:outerShdw dist="38100" dir="2700000" algn="tl" rotWithShape="0">
                    <a:schemeClr val="accent2"/>
                  </a:outerShdw>
                </a:effectLst>
                <a:latin typeface="Calibri" panose="020F0502020204030204" pitchFamily="34" charset="0"/>
                <a:ea typeface="MS Minngs"/>
              </a:rPr>
              <a:t>Ellen G. White,</a:t>
            </a:r>
          </a:p>
          <a:p>
            <a:pPr algn="ctr"/>
            <a:r>
              <a:rPr lang="fr-FR" b="1" i="1" dirty="0">
                <a:ln w="6600">
                  <a:solidFill>
                    <a:schemeClr val="accent2"/>
                  </a:solidFill>
                  <a:prstDash val="solid"/>
                </a:ln>
                <a:solidFill>
                  <a:srgbClr val="FFFF00"/>
                </a:solidFill>
                <a:effectLst>
                  <a:outerShdw dist="38100" dir="2700000" algn="tl" rotWithShape="0">
                    <a:schemeClr val="accent2"/>
                  </a:outerShdw>
                </a:effectLst>
                <a:latin typeface="Calibri" panose="020F0502020204030204" pitchFamily="34" charset="0"/>
              </a:rPr>
              <a:t>Messages à la jeunesse, p. 408</a:t>
            </a:r>
            <a:endParaRPr lang="fr-CH" b="1" i="1" dirty="0">
              <a:ln w="6600">
                <a:solidFill>
                  <a:schemeClr val="accent2"/>
                </a:solidFill>
                <a:prstDash val="solid"/>
              </a:ln>
              <a:solidFill>
                <a:srgbClr val="FFFF00"/>
              </a:solidFill>
              <a:effectLst>
                <a:outerShdw dist="38100" dir="2700000" algn="tl" rotWithShape="0">
                  <a:schemeClr val="accent2"/>
                </a:outerShdw>
              </a:effectLst>
              <a:latin typeface="Calibri" panose="020F0502020204030204" pitchFamily="34" charset="0"/>
            </a:endParaRPr>
          </a:p>
        </p:txBody>
      </p:sp>
      <p:pic>
        <p:nvPicPr>
          <p:cNvPr id="3074" name="Picture 2" descr="Image d’Épingle Story">
            <a:extLst>
              <a:ext uri="{FF2B5EF4-FFF2-40B4-BE49-F238E27FC236}">
                <a16:creationId xmlns:a16="http://schemas.microsoft.com/office/drawing/2014/main" id="{2905D565-7967-B7EC-C0B6-DAA132B4CE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837" y="792416"/>
            <a:ext cx="3743036" cy="374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6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527</TotalTime>
  <Words>2398</Words>
  <Application>Microsoft Office PowerPoint</Application>
  <PresentationFormat>Panorámica</PresentationFormat>
  <Paragraphs>94</Paragraphs>
  <Slides>16</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16</vt:i4>
      </vt:variant>
    </vt:vector>
  </HeadingPairs>
  <TitlesOfParts>
    <vt:vector size="25" baseType="lpstr">
      <vt:lpstr>Comic Sans MS</vt:lpstr>
      <vt:lpstr>Brush Script MT</vt:lpstr>
      <vt:lpstr>Aptos Display</vt:lpstr>
      <vt:lpstr>Calibri</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 Nos assemblées devraient être des rencontres sacrées et précieuses.  La réunion de prière n'est pas un lieu où les frères doivent se censurer  et se condamner les uns les autres, un lieu où l'on exprime des sentiments   dépourvus de bonté et des paroles dures.  Qui peut se tenir devant Dieu, alléguant que son caractère est sans faute et sa vie sans reproche ? Comment alors certains osent-ils critiquer et condamner leurs frères? Ceux qui n'ont d'espoir de salut que dans les mérites du Christ, qui ont besoin du pardon obtenu par la vertu de son sang, doivent faire preuve d'amour, de pitié et de miséricorde à l'égard        des pécheurs semblables à eux. »                     .   </vt:lpstr>
      <vt:lpstr>Presentación de PowerPoint</vt:lpstr>
      <vt:lpstr>« De tout temps, les témoins de Dieu se sont exposés à l'opprobre et à la persécution pour l'amour de la vérité. Joseph fut diffamé et persécuté parce qu'il voulut rester pur et intègre. David, messager choisi de Dieu, fut pourchassé par ses ennemis comme une bête féroce… Étienne fut mis à mort parce qu'il prêchait le Christ, le Sauveur crucifié. Paul fut emprisonné, battu de verges et finalement condamné à mort… Jean, lui, fut banni et relégué dans l'île de Patmos, « à cause de la parole de Dieu et du témoignage de Jésus » (Apocalypse 1.9).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69</cp:revision>
  <dcterms:created xsi:type="dcterms:W3CDTF">2025-11-21T08:17:24Z</dcterms:created>
  <dcterms:modified xsi:type="dcterms:W3CDTF">2025-12-18T09:30:48Z</dcterms:modified>
</cp:coreProperties>
</file>