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322" r:id="rId3"/>
    <p:sldId id="318" r:id="rId4"/>
    <p:sldId id="257" r:id="rId5"/>
    <p:sldId id="258" r:id="rId6"/>
    <p:sldId id="259" r:id="rId7"/>
    <p:sldId id="325" r:id="rId8"/>
    <p:sldId id="261" r:id="rId9"/>
    <p:sldId id="323" r:id="rId10"/>
    <p:sldId id="263" r:id="rId11"/>
    <p:sldId id="264" r:id="rId12"/>
    <p:sldId id="319"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
      <p:font typeface="Gill Sans MT" panose="020B0502020104020203" pitchFamily="34" charset="0"/>
      <p:regular r:id="rId22"/>
      <p:bold r:id="rId23"/>
      <p:italic r:id="rId24"/>
      <p:boldItalic r:id="rId2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C5C"/>
    <a:srgbClr val="9F8C4A"/>
    <a:srgbClr val="E28537"/>
    <a:srgbClr val="D87D2F"/>
    <a:srgbClr val="A4A463"/>
    <a:srgbClr val="EDD69C"/>
    <a:srgbClr val="EFF190"/>
    <a:srgbClr val="5E7182"/>
    <a:srgbClr val="A26036"/>
    <a:srgbClr val="AAAC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6438"/>
  </p:normalViewPr>
  <p:slideViewPr>
    <p:cSldViewPr snapToGrid="0">
      <p:cViewPr varScale="1">
        <p:scale>
          <a:sx n="107" d="100"/>
          <a:sy n="107" d="100"/>
        </p:scale>
        <p:origin x="174" y="10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lang="fr-FR" sz="1800" b="1" dirty="0">
              <a:effectLst>
                <a:outerShdw blurRad="38100" dist="38100" dir="2700000" algn="tl">
                  <a:srgbClr val="000000">
                    <a:alpha val="43137"/>
                  </a:srgbClr>
                </a:outerShdw>
              </a:effectLst>
            </a:rPr>
            <a:t>Maintenir l'unité** (Ph. 2.14)</a:t>
          </a:r>
          <a:endParaRPr lang="fr-FR" sz="1800" dirty="0">
            <a:effectLst>
              <a:outerShdw blurRad="38100" dist="38100" dir="2700000" algn="tl">
                <a:srgbClr val="000000">
                  <a:alpha val="43137"/>
                </a:srgbClr>
              </a:outerShdw>
            </a:effectLst>
          </a:endParaRPr>
        </a:p>
      </dgm:t>
    </dgm:pt>
    <dgm:pt modelId="{F24DD0AD-CE6D-4425-A723-3CBEE9977EF1}" type="parTrans" cxnId="{BE3BD4DF-F7D4-4ED0-BA9C-9989D1BC9A6A}">
      <dgm:prSet/>
      <dgm:spPr/>
      <dgm:t>
        <a:bodyPr/>
        <a:lstStyle/>
        <a:p>
          <a:endParaRPr lang="es-ES" sz="1800"/>
        </a:p>
      </dgm:t>
    </dgm:pt>
    <dgm:pt modelId="{7E4AC8DB-24F9-431B-A36E-F2F44C798536}" type="sibTrans" cxnId="{BE3BD4DF-F7D4-4ED0-BA9C-9989D1BC9A6A}">
      <dgm:prSet/>
      <dgm:spPr/>
      <dgm:t>
        <a:bodyPr/>
        <a:lstStyle/>
        <a:p>
          <a:endParaRPr lang="es-ES" sz="1800"/>
        </a:p>
      </dgm:t>
    </dgm:pt>
    <dgm:pt modelId="{A8F4F8C1-79F7-4DA3-AD7F-C727F8B972C1}">
      <dgm:prSet custT="1"/>
      <dgm:spPr/>
      <dgm:t>
        <a:bodyPr/>
        <a:lstStyle/>
        <a:p>
          <a:pPr>
            <a:spcAft>
              <a:spcPts val="0"/>
            </a:spcAft>
          </a:pPr>
          <a:r>
            <a:rPr lang="fr-FR" sz="1800" b="1" dirty="0"/>
            <a:t>En travaillant unis, </a:t>
          </a:r>
        </a:p>
        <a:p>
          <a:pPr>
            <a:spcAft>
              <a:spcPct val="35000"/>
            </a:spcAft>
          </a:pPr>
          <a:r>
            <a:rPr lang="fr-FR" sz="1800" b="1" dirty="0"/>
            <a:t>il ne doit y avoir ni médisances, ni critiques, ni rivalités, ni disputes entre nous.  </a:t>
          </a:r>
          <a:endParaRPr lang="fr-FR" sz="1800" dirty="0"/>
        </a:p>
      </dgm:t>
    </dgm:pt>
    <dgm:pt modelId="{BC24767B-8C79-4035-8CEF-527ABF1DC129}" type="parTrans" cxnId="{9A58EAB5-D606-4639-93D2-A57E6ABAD2D5}">
      <dgm:prSet/>
      <dgm:spPr/>
      <dgm:t>
        <a:bodyPr/>
        <a:lstStyle/>
        <a:p>
          <a:endParaRPr lang="es-ES" sz="1800"/>
        </a:p>
      </dgm:t>
    </dgm:pt>
    <dgm:pt modelId="{038FDCBF-CE56-478F-9762-3B0F71A0A1EC}" type="sibTrans" cxnId="{9A58EAB5-D606-4639-93D2-A57E6ABAD2D5}">
      <dgm:prSet/>
      <dgm:spPr/>
      <dgm:t>
        <a:bodyPr/>
        <a:lstStyle/>
        <a:p>
          <a:endParaRPr lang="es-ES" sz="1800"/>
        </a:p>
      </dgm:t>
    </dgm:pt>
    <dgm:pt modelId="{8F13B9EF-7C3D-4D73-81A6-38D115799957}">
      <dgm:prSet custT="1"/>
      <dgm:spPr/>
      <dgm:t>
        <a:bodyPr/>
        <a:lstStyle/>
        <a:p>
          <a:r>
            <a:rPr lang="fr-FR" sz="1800" b="1" dirty="0"/>
            <a:t>Se comporter de manière irréprochable (Ph. 2.15) </a:t>
          </a:r>
          <a:endParaRPr lang="fr-FR" sz="1800" dirty="0">
            <a:effectLst>
              <a:outerShdw blurRad="38100" dist="38100" dir="2700000" algn="tl">
                <a:srgbClr val="000000">
                  <a:alpha val="43137"/>
                </a:srgbClr>
              </a:outerShdw>
            </a:effectLst>
          </a:endParaRPr>
        </a:p>
      </dgm:t>
    </dgm:pt>
    <dgm:pt modelId="{D7A33D29-882F-4DE7-A919-361C399A85B4}" type="parTrans" cxnId="{4DA9CACD-E693-43DB-AD89-7FEDF7C359A4}">
      <dgm:prSet/>
      <dgm:spPr/>
      <dgm:t>
        <a:bodyPr/>
        <a:lstStyle/>
        <a:p>
          <a:endParaRPr lang="es-ES" sz="1800"/>
        </a:p>
      </dgm:t>
    </dgm:pt>
    <dgm:pt modelId="{BE75C234-FBC4-459A-B1AB-99BC6A698030}" type="sibTrans" cxnId="{4DA9CACD-E693-43DB-AD89-7FEDF7C359A4}">
      <dgm:prSet/>
      <dgm:spPr/>
      <dgm:t>
        <a:bodyPr/>
        <a:lstStyle/>
        <a:p>
          <a:endParaRPr lang="es-ES" sz="1800"/>
        </a:p>
      </dgm:t>
    </dgm:pt>
    <dgm:pt modelId="{4AE1B839-9D75-49FC-83F0-722BDBF17955}">
      <dgm:prSet custT="1"/>
      <dgm:spPr/>
      <dgm:t>
        <a:bodyPr/>
        <a:lstStyle/>
        <a:p>
          <a:r>
            <a:rPr lang="fr-FR" sz="1800" b="1" dirty="0"/>
            <a:t>Obéir avec simplicité à notre Père marque un grand contraste avec la méchanceté et la corruption autour de nous.  
</a:t>
          </a:r>
          <a:endParaRPr lang="fr-FR" sz="1800" dirty="0"/>
        </a:p>
      </dgm:t>
    </dgm:pt>
    <dgm:pt modelId="{4774350F-BA3F-4807-9765-F3AE907743C6}" type="parTrans" cxnId="{BE79C872-FCF8-42A3-A89C-6CB2FF481FAB}">
      <dgm:prSet/>
      <dgm:spPr/>
      <dgm:t>
        <a:bodyPr/>
        <a:lstStyle/>
        <a:p>
          <a:endParaRPr lang="es-ES" sz="1800"/>
        </a:p>
      </dgm:t>
    </dgm:pt>
    <dgm:pt modelId="{5367268C-47C1-4E92-91CE-F91AF96E16B5}" type="sibTrans" cxnId="{BE79C872-FCF8-42A3-A89C-6CB2FF481FAB}">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lang="fr-FR" sz="1800" b="1" dirty="0">
              <a:effectLst>
                <a:outerShdw blurRad="38100" dist="38100" dir="2700000" algn="tl">
                  <a:srgbClr val="000000">
                    <a:alpha val="43137"/>
                  </a:srgbClr>
                </a:outerShdw>
              </a:effectLst>
            </a:rPr>
            <a:t>Être fidèles à la Parole de Dieu (Ph. 2.16)</a:t>
          </a:r>
          <a:endParaRPr lang="fr-FR" sz="1800" dirty="0">
            <a:effectLst>
              <a:outerShdw blurRad="38100" dist="38100" dir="2700000" algn="tl">
                <a:srgbClr val="000000">
                  <a:alpha val="43137"/>
                </a:srgbClr>
              </a:outerShdw>
            </a:effectLst>
          </a:endParaRPr>
        </a:p>
      </dgm:t>
    </dgm:pt>
    <dgm:pt modelId="{B2ADB5BB-25D8-4CD2-851B-A986E0C3FA0B}" type="parTrans" cxnId="{4E6B1006-7298-461F-B7B6-22B6288AA871}">
      <dgm:prSet/>
      <dgm:spPr/>
      <dgm:t>
        <a:bodyPr/>
        <a:lstStyle/>
        <a:p>
          <a:endParaRPr lang="es-ES" sz="1800"/>
        </a:p>
      </dgm:t>
    </dgm:pt>
    <dgm:pt modelId="{C81402C2-7D8D-47C9-B73D-7D9A6A0A2153}" type="sibTrans" cxnId="{4E6B1006-7298-461F-B7B6-22B6288AA871}">
      <dgm:prSet/>
      <dgm:spPr/>
      <dgm:t>
        <a:bodyPr/>
        <a:lstStyle/>
        <a:p>
          <a:endParaRPr lang="es-ES" sz="1800"/>
        </a:p>
      </dgm:t>
    </dgm:pt>
    <dgm:pt modelId="{57EE0F82-6A25-4944-9E83-D989DD5B276D}">
      <dgm:prSet custT="1"/>
      <dgm:spPr/>
      <dgm:t>
        <a:bodyPr/>
        <a:lstStyle/>
        <a:p>
          <a:r>
            <a:rPr lang="fr-FR" sz="1800" b="1" dirty="0"/>
            <a:t>Notre conduite et notre pensée doivent être en accord avec ce que la Bible enseigne. </a:t>
          </a:r>
          <a:endParaRPr lang="fr-FR" sz="1800" dirty="0"/>
        </a:p>
      </dgm:t>
    </dgm:pt>
    <dgm:pt modelId="{C4C774AF-AD51-4633-9BA0-BEEE26985739}" type="parTrans" cxnId="{1A993B5B-D18D-437C-B3BD-D2D393F999C2}">
      <dgm:prSet/>
      <dgm:spPr/>
      <dgm:t>
        <a:bodyPr/>
        <a:lstStyle/>
        <a:p>
          <a:endParaRPr lang="es-ES" sz="1800"/>
        </a:p>
      </dgm:t>
    </dgm:pt>
    <dgm:pt modelId="{E8F19191-2C8E-47A5-B206-D58078937791}" type="sibTrans" cxnId="{1A993B5B-D18D-437C-B3BD-D2D393F999C2}">
      <dgm:prSet/>
      <dgm:spPr/>
      <dgm:t>
        <a:bodyPr/>
        <a:lstStyle/>
        <a:p>
          <a:endParaRPr lang="es-ES" sz="18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custLinFactNeighborX="33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ts val="0"/>
            </a:spcAft>
            <a:buNone/>
          </a:pPr>
          <a:r>
            <a:rPr lang="fr-FR" sz="1800" b="1" kern="1200" dirty="0"/>
            <a:t>En travaillant unis, </a:t>
          </a:r>
        </a:p>
        <a:p>
          <a:pPr marL="0" lvl="0" indent="0" algn="ctr" defTabSz="800100">
            <a:lnSpc>
              <a:spcPct val="90000"/>
            </a:lnSpc>
            <a:spcBef>
              <a:spcPct val="0"/>
            </a:spcBef>
            <a:spcAft>
              <a:spcPct val="35000"/>
            </a:spcAft>
            <a:buNone/>
          </a:pPr>
          <a:r>
            <a:rPr lang="fr-FR" sz="1800" b="1" kern="1200" dirty="0"/>
            <a:t>il ne doit y avoir ni médisances, ni critiques, ni rivalités, ni disputes entre nous.  </a:t>
          </a:r>
          <a:endParaRPr lang="fr-FR" sz="1800" kern="1200" dirty="0"/>
        </a:p>
      </dsp:txBody>
      <dsp:txXfrm>
        <a:off x="779612" y="2265318"/>
        <a:ext cx="2232009" cy="1940489"/>
      </dsp:txXfrm>
    </dsp:sp>
    <dsp:sp modelId="{005260F8-7B30-470E-AA28-FCEB93406D5D}">
      <dsp:nvSpPr>
        <dsp:cNvPr id="0" name=""/>
        <dsp:cNvSpPr/>
      </dsp:nvSpPr>
      <dsp:spPr>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rPr>
            <a:t>Maintenir l'unité** (Ph. 2.14)</a:t>
          </a:r>
          <a:endParaRPr lang="fr-FR" sz="1800" kern="1200" dirty="0">
            <a:effectLst>
              <a:outerShdw blurRad="38100" dist="38100" dir="2700000" algn="tl">
                <a:srgbClr val="000000">
                  <a:alpha val="43137"/>
                </a:srgbClr>
              </a:outerShdw>
            </a:effectLst>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581030"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fr-FR" sz="1800" b="1" kern="1200" dirty="0"/>
            <a:t>Obéir avec simplicité à notre Père marque un grand contraste avec la méchanceté et la corruption autour de nous.  
</a:t>
          </a:r>
          <a:endParaRPr lang="fr-FR" sz="1800" kern="1200" dirty="0"/>
        </a:p>
      </dsp:txBody>
      <dsp:txXfrm>
        <a:off x="4581030" y="2265318"/>
        <a:ext cx="2232009" cy="1940489"/>
      </dsp:txXfrm>
    </dsp:sp>
    <dsp:sp modelId="{F0371C59-4F87-4DBD-9EC4-342D3DF794AF}">
      <dsp:nvSpPr>
        <dsp:cNvPr id="0" name=""/>
        <dsp:cNvSpPr/>
      </dsp:nvSpPr>
      <dsp:spPr>
        <a:xfrm>
          <a:off x="4068611"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kern="1200" dirty="0"/>
            <a:t>Se comporter de manière irréprochable (Ph. 2.15) </a:t>
          </a:r>
          <a:endParaRPr lang="fr-FR" sz="1800" kern="1200" dirty="0">
            <a:effectLst>
              <a:outerShdw blurRad="38100" dist="38100" dir="2700000" algn="tl">
                <a:srgbClr val="000000">
                  <a:alpha val="43137"/>
                </a:srgbClr>
              </a:outerShdw>
            </a:effectLst>
          </a:endParaRPr>
        </a:p>
      </dsp:txBody>
      <dsp:txXfrm>
        <a:off x="4068611"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fr-FR" sz="1800" b="1" kern="1200" dirty="0"/>
            <a:t>Notre conduite et notre pensée doivent être en accord avec ce que la Bible enseigne. </a:t>
          </a:r>
          <a:endParaRPr lang="fr-FR" sz="1800" kern="1200" dirty="0"/>
        </a:p>
      </dsp:txBody>
      <dsp:txXfrm>
        <a:off x="8382448" y="2265318"/>
        <a:ext cx="2232009" cy="1940489"/>
      </dsp:txXfrm>
    </dsp:sp>
    <dsp:sp modelId="{2E811DF2-F3C4-4512-A907-06319FA32221}">
      <dsp:nvSpPr>
        <dsp:cNvPr id="0" name=""/>
        <dsp:cNvSpPr/>
      </dsp:nvSpPr>
      <dsp:spPr>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rPr>
            <a:t>Être fidèles à la Parole de Dieu (Ph. 2.16)</a:t>
          </a:r>
          <a:endParaRPr lang="fr-FR" sz="1800" kern="1200" dirty="0">
            <a:effectLst>
              <a:outerShdw blurRad="38100" dist="38100" dir="2700000" algn="tl">
                <a:srgbClr val="000000">
                  <a:alpha val="43137"/>
                </a:srgbClr>
              </a:outerShdw>
            </a:effectLst>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323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319219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302494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812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59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32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29/01/2026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830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29/01/2026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260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29/01/2026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096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29/01/2026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7088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29/01/2026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100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81702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29/01/2026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361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35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758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201508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9874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356268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52860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6599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304188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55860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E61FE6-2AB8-475A-84D7-EC356C3B17F0}" type="datetimeFigureOut">
              <a:rPr lang="es-ES" smtClean="0"/>
              <a:t>29/01/2026</a:t>
            </a:fld>
            <a:endParaRPr lang="es-ES"/>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7F1E2D-0425-4992-A264-145DF795F3A0}" type="slidenum">
              <a:rPr lang="es-ES" smtClean="0"/>
              <a:t>‹Nº›</a:t>
            </a:fld>
            <a:endParaRPr lang="es-ES"/>
          </a:p>
        </p:txBody>
      </p:sp>
    </p:spTree>
    <p:extLst>
      <p:ext uri="{BB962C8B-B14F-4D97-AF65-F5344CB8AC3E}">
        <p14:creationId xmlns:p14="http://schemas.microsoft.com/office/powerpoint/2010/main" val="3574689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29/01/2026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143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1.jpeg"/><Relationship Id="rId5" Type="http://schemas.microsoft.com/office/2007/relationships/hdphoto" Target="../media/hdphoto2.wdp"/><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microsoft.com/office/2007/relationships/hdphoto" Target="../media/hdphoto1.wdp"/><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pic>
        <p:nvPicPr>
          <p:cNvPr id="8" name="Picture 7" descr="A person holding a light in her hand&#10;&#10;AI-generated content may be incorrect.">
            <a:extLst>
              <a:ext uri="{FF2B5EF4-FFF2-40B4-BE49-F238E27FC236}">
                <a16:creationId xmlns:a16="http://schemas.microsoft.com/office/drawing/2014/main" id="{04CC5EDA-BE30-8855-6062-A312A8BD47D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9B9EF278-4595-8E69-4257-9EAA845D03A2}"/>
              </a:ext>
            </a:extLst>
          </p:cNvPr>
          <p:cNvSpPr txBox="1"/>
          <p:nvPr/>
        </p:nvSpPr>
        <p:spPr>
          <a:xfrm>
            <a:off x="5164387" y="3716666"/>
            <a:ext cx="6829404" cy="3041667"/>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algn="ctr">
              <a:lnSpc>
                <a:spcPct val="150000"/>
              </a:lnSpc>
            </a:pPr>
            <a:r>
              <a:rPr lang="fr-FR" sz="4400" b="1" dirty="0">
                <a:ln w="22225">
                  <a:noFill/>
                  <a:prstDash val="solid"/>
                </a:ln>
                <a:solidFill>
                  <a:schemeClr val="accent2">
                    <a:lumMod val="40000"/>
                    <a:lumOff val="60000"/>
                  </a:schemeClr>
                </a:solidFill>
                <a:effectLst>
                  <a:reflection blurRad="6350" stA="55000" endA="300" endPos="45500" dir="5400000" sy="-100000" algn="bl" rotWithShape="0"/>
                </a:effectLst>
              </a:rPr>
              <a:t>BRILLER COMME </a:t>
            </a:r>
          </a:p>
          <a:p>
            <a:pPr algn="ctr">
              <a:lnSpc>
                <a:spcPct val="150000"/>
              </a:lnSpc>
            </a:pPr>
            <a:r>
              <a:rPr lang="fr-FR" sz="4400" b="1" dirty="0">
                <a:ln w="22225">
                  <a:noFill/>
                  <a:prstDash val="solid"/>
                </a:ln>
                <a:solidFill>
                  <a:schemeClr val="accent2">
                    <a:lumMod val="40000"/>
                    <a:lumOff val="60000"/>
                  </a:schemeClr>
                </a:solidFill>
                <a:effectLst>
                  <a:reflection blurRad="6350" stA="55000" endA="300" endPos="45500" dir="5400000" sy="-100000" algn="bl" rotWithShape="0"/>
                </a:effectLst>
              </a:rPr>
              <a:t>DES FLAMBEAUX </a:t>
            </a:r>
          </a:p>
          <a:p>
            <a:pPr algn="ctr">
              <a:lnSpc>
                <a:spcPct val="150000"/>
              </a:lnSpc>
            </a:pPr>
            <a:r>
              <a:rPr lang="fr-FR" sz="4400" b="1" dirty="0">
                <a:ln w="22225">
                  <a:noFill/>
                  <a:prstDash val="solid"/>
                </a:ln>
                <a:solidFill>
                  <a:schemeClr val="accent2">
                    <a:lumMod val="40000"/>
                    <a:lumOff val="60000"/>
                  </a:schemeClr>
                </a:solidFill>
                <a:effectLst>
                  <a:reflection blurRad="6350" stA="55000" endA="300" endPos="45500" dir="5400000" sy="-100000" algn="bl" rotWithShape="0"/>
                </a:effectLst>
              </a:rPr>
              <a:t>DANS LA NUIT </a:t>
            </a:r>
          </a:p>
        </p:txBody>
      </p:sp>
      <p:sp>
        <p:nvSpPr>
          <p:cNvPr id="4" name="CuadroTexto 3">
            <a:extLst>
              <a:ext uri="{FF2B5EF4-FFF2-40B4-BE49-F238E27FC236}">
                <a16:creationId xmlns:a16="http://schemas.microsoft.com/office/drawing/2014/main" id="{6528DBBA-92AA-BADC-5F21-8E22D1CB5BBC}"/>
              </a:ext>
            </a:extLst>
          </p:cNvPr>
          <p:cNvSpPr txBox="1"/>
          <p:nvPr/>
        </p:nvSpPr>
        <p:spPr>
          <a:xfrm>
            <a:off x="8871477" y="0"/>
            <a:ext cx="3320524" cy="338554"/>
          </a:xfrm>
          <a:prstGeom prst="rect">
            <a:avLst/>
          </a:prstGeom>
          <a:noFill/>
        </p:spPr>
        <p:txBody>
          <a:bodyPr wrap="none" rtlCol="0">
            <a:spAutoFit/>
          </a:bodyPr>
          <a:lstStyle/>
          <a:p>
            <a:pPr algn="r"/>
            <a:r>
              <a:rPr lang="fr-FR" sz="1600" b="1" dirty="0">
                <a:solidFill>
                  <a:srgbClr val="FCF6CB"/>
                </a:solidFill>
                <a:effectLst>
                  <a:outerShdw blurRad="38100" dist="38100" dir="2700000" algn="tl">
                    <a:srgbClr val="000000">
                      <a:alpha val="43137"/>
                    </a:srgbClr>
                  </a:outerShdw>
                </a:effectLst>
              </a:rPr>
              <a:t>Leçon 5 pour le 31 janvier de 2026 </a:t>
            </a:r>
          </a:p>
        </p:txBody>
      </p:sp>
    </p:spTree>
    <p:extLst>
      <p:ext uri="{BB962C8B-B14F-4D97-AF65-F5344CB8AC3E}">
        <p14:creationId xmlns:p14="http://schemas.microsoft.com/office/powerpoint/2010/main" val="5948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blurry purple and white background&#10;&#10;AI-generated content may be incorrect.">
            <a:extLst>
              <a:ext uri="{FF2B5EF4-FFF2-40B4-BE49-F238E27FC236}">
                <a16:creationId xmlns:a16="http://schemas.microsoft.com/office/drawing/2014/main" id="{7881AA75-57A9-6819-85CA-3FA409A2B6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19A8BCE-5FF1-0F21-5F9E-A3FFE53C77A4}"/>
              </a:ext>
            </a:extLst>
          </p:cNvPr>
          <p:cNvSpPr txBox="1"/>
          <p:nvPr/>
        </p:nvSpPr>
        <p:spPr>
          <a:xfrm>
            <a:off x="7747819" y="51549"/>
            <a:ext cx="4444181" cy="769441"/>
          </a:xfrm>
          <a:prstGeom prst="rect">
            <a:avLst/>
          </a:prstGeom>
          <a:noFill/>
        </p:spPr>
        <p:txBody>
          <a:bodyPr wrap="square">
            <a:spAutoFit/>
            <a:scene3d>
              <a:camera prst="orthographicFront"/>
              <a:lightRig rig="threePt" dir="t"/>
            </a:scene3d>
            <a:sp3d extrusionH="57150">
              <a:bevelT w="38100" h="38100"/>
            </a:sp3d>
          </a:bodyPr>
          <a:lstStyle/>
          <a:p>
            <a:pPr algn="ctr"/>
            <a:r>
              <a:rPr lang="fr-FR" sz="4400" b="1" dirty="0">
                <a:ln w="0"/>
                <a:gradFill>
                  <a:gsLst>
                    <a:gs pos="0">
                      <a:schemeClr val="accent2">
                        <a:lumMod val="50000"/>
                      </a:schemeClr>
                    </a:gs>
                    <a:gs pos="50000">
                      <a:schemeClr val="accent2"/>
                    </a:gs>
                    <a:gs pos="100000">
                      <a:schemeClr val="accent2">
                        <a:lumMod val="60000"/>
                        <a:lumOff val="40000"/>
                      </a:schemeClr>
                    </a:gs>
                  </a:gsLst>
                  <a:lin ang="5400000"/>
                </a:gradFill>
                <a:effectLst>
                  <a:reflection blurRad="6350" stA="53000" endA="300" endPos="35500" dir="5400000" sy="-90000" algn="bl" rotWithShape="0"/>
                </a:effectLst>
              </a:rPr>
              <a:t>ÉPAPHRODITE </a:t>
            </a:r>
          </a:p>
        </p:txBody>
      </p:sp>
      <p:sp>
        <p:nvSpPr>
          <p:cNvPr id="5" name="CuadroTexto 4">
            <a:extLst>
              <a:ext uri="{FF2B5EF4-FFF2-40B4-BE49-F238E27FC236}">
                <a16:creationId xmlns:a16="http://schemas.microsoft.com/office/drawing/2014/main" id="{FAA459A1-04B1-C8CB-B761-09EF7FD4E12C}"/>
              </a:ext>
            </a:extLst>
          </p:cNvPr>
          <p:cNvSpPr txBox="1"/>
          <p:nvPr/>
        </p:nvSpPr>
        <p:spPr>
          <a:xfrm>
            <a:off x="333375" y="120373"/>
            <a:ext cx="7262043" cy="1169551"/>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algn="ctr"/>
            <a:r>
              <a:rPr lang="fr-FR" b="1" dirty="0">
                <a:solidFill>
                  <a:schemeClr val="accent2">
                    <a:lumMod val="75000"/>
                  </a:schemeClr>
                </a:solidFill>
                <a:latin typeface="Comic Sans MS" panose="030F0702030302020204" pitchFamily="66" charset="0"/>
              </a:rPr>
              <a:t>« Mais j'ai estimé nécessaire de vous envoyer </a:t>
            </a:r>
            <a:r>
              <a:rPr lang="fr-FR" b="1" dirty="0" err="1">
                <a:solidFill>
                  <a:schemeClr val="accent2">
                    <a:lumMod val="75000"/>
                  </a:schemeClr>
                </a:solidFill>
                <a:latin typeface="Comic Sans MS" panose="030F0702030302020204" pitchFamily="66" charset="0"/>
              </a:rPr>
              <a:t>Épaphrodite</a:t>
            </a:r>
            <a:r>
              <a:rPr lang="fr-FR" b="1" dirty="0">
                <a:solidFill>
                  <a:schemeClr val="accent2">
                    <a:lumMod val="75000"/>
                  </a:schemeClr>
                </a:solidFill>
                <a:latin typeface="Comic Sans MS" panose="030F0702030302020204" pitchFamily="66" charset="0"/>
              </a:rPr>
              <a:t>, mon frère, mon compagnon d'œuvre et de combat, par qui vous m'avez fait parvenir de quoi pourvoir à mes besoins »  </a:t>
            </a:r>
            <a:r>
              <a:rPr lang="fr-FR" sz="1400" b="1" dirty="0">
                <a:solidFill>
                  <a:schemeClr val="accent2">
                    <a:lumMod val="75000"/>
                  </a:schemeClr>
                </a:solidFill>
                <a:latin typeface="Comic Sans MS" panose="030F0702030302020204" pitchFamily="66" charset="0"/>
              </a:rPr>
              <a:t>(Philippiens 2.25) </a:t>
            </a:r>
          </a:p>
        </p:txBody>
      </p:sp>
      <p:sp>
        <p:nvSpPr>
          <p:cNvPr id="6" name="CuadroTexto 5">
            <a:extLst>
              <a:ext uri="{FF2B5EF4-FFF2-40B4-BE49-F238E27FC236}">
                <a16:creationId xmlns:a16="http://schemas.microsoft.com/office/drawing/2014/main" id="{9354A14B-E8C5-9065-235F-3D2206112A8D}"/>
              </a:ext>
            </a:extLst>
          </p:cNvPr>
          <p:cNvSpPr txBox="1"/>
          <p:nvPr/>
        </p:nvSpPr>
        <p:spPr>
          <a:xfrm>
            <a:off x="333375" y="1341304"/>
            <a:ext cx="8731967" cy="1323439"/>
          </a:xfrm>
          <a:prstGeom prst="rect">
            <a:avLst/>
          </a:prstGeom>
          <a:noFill/>
        </p:spPr>
        <p:txBody>
          <a:bodyPr wrap="square" rtlCol="0">
            <a:spAutoFit/>
          </a:bodyPr>
          <a:lstStyle/>
          <a:p>
            <a:pPr>
              <a:spcBef>
                <a:spcPts val="600"/>
              </a:spcBef>
            </a:pPr>
            <a:r>
              <a:rPr lang="fr-FR" sz="2000" b="1" dirty="0"/>
              <a:t>Lorsque les Philippiens apprirent que Paul était emprisonné à Rome, ils décidèrent de lui envoyer une aide pour subvenir à ses besoins (payer le loyer, manger, se vêtir...). </a:t>
            </a:r>
            <a:r>
              <a:rPr lang="fr-FR" sz="2000" b="1" dirty="0" err="1"/>
              <a:t>Épaphrodite</a:t>
            </a:r>
            <a:r>
              <a:rPr lang="fr-FR" sz="2000" b="1" dirty="0"/>
              <a:t> fut chargé d'apporter cette aide à l'apôtre (Philippiens 4.18 ; 2.25). </a:t>
            </a: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8" y="3451265"/>
            <a:ext cx="5155583" cy="2246769"/>
          </a:xfrm>
          <a:prstGeom prst="rect">
            <a:avLst/>
          </a:prstGeom>
          <a:noFill/>
        </p:spPr>
        <p:txBody>
          <a:bodyPr wrap="square">
            <a:spAutoFit/>
          </a:bodyPr>
          <a:lstStyle/>
          <a:p>
            <a:pPr>
              <a:spcBef>
                <a:spcPts val="600"/>
              </a:spcBef>
            </a:pPr>
            <a:r>
              <a:rPr lang="fr-FR" sz="2000" b="1" dirty="0"/>
              <a:t>Dans son zèle pour l'Évangile, il exposa sa propre vie, et tomba gravement malade (Philippiens 2.27, 30). Lorsque les Philippiens l'apprirent, ils s'inquiétèrent pour lui. Ce fut la principale raison pour laquelle Paul décida de le renvoyer pour leur remettre l'épître (Philippiens 2.26, 28). </a:t>
            </a:r>
          </a:p>
        </p:txBody>
      </p:sp>
      <p:sp>
        <p:nvSpPr>
          <p:cNvPr id="4" name="CuadroTexto 3">
            <a:extLst>
              <a:ext uri="{FF2B5EF4-FFF2-40B4-BE49-F238E27FC236}">
                <a16:creationId xmlns:a16="http://schemas.microsoft.com/office/drawing/2014/main" id="{EF6EBFD5-761C-77AB-7319-6B920229BE7E}"/>
              </a:ext>
            </a:extLst>
          </p:cNvPr>
          <p:cNvSpPr txBox="1"/>
          <p:nvPr/>
        </p:nvSpPr>
        <p:spPr>
          <a:xfrm>
            <a:off x="333374" y="2704061"/>
            <a:ext cx="8863267" cy="707886"/>
          </a:xfrm>
          <a:prstGeom prst="rect">
            <a:avLst/>
          </a:prstGeom>
          <a:noFill/>
        </p:spPr>
        <p:txBody>
          <a:bodyPr wrap="square">
            <a:spAutoFit/>
          </a:bodyPr>
          <a:lstStyle/>
          <a:p>
            <a:pPr>
              <a:spcBef>
                <a:spcPts val="600"/>
              </a:spcBef>
            </a:pPr>
            <a:r>
              <a:rPr lang="fr-FR" sz="2000" b="1" dirty="0" err="1"/>
              <a:t>Épaphrodite</a:t>
            </a:r>
            <a:r>
              <a:rPr lang="fr-FR" sz="2000" b="1" dirty="0"/>
              <a:t> ne se limita pas à remettre l'aide, mais il accompagna Paul, l'aida dans ses besoins, et collabora avec lui dans la diffusion de l'Évangile. </a:t>
            </a: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7" y="5737353"/>
            <a:ext cx="5155583" cy="1015663"/>
          </a:xfrm>
          <a:prstGeom prst="rect">
            <a:avLst/>
          </a:prstGeom>
          <a:noFill/>
        </p:spPr>
        <p:txBody>
          <a:bodyPr wrap="square">
            <a:spAutoFit/>
          </a:bodyPr>
          <a:lstStyle/>
          <a:p>
            <a:pPr>
              <a:spcBef>
                <a:spcPts val="600"/>
              </a:spcBef>
            </a:pPr>
            <a:r>
              <a:rPr lang="fr-FR" sz="2000" b="1" dirty="0"/>
              <a:t>Paul demande qu'on « honore de tels hommes » (Philippiens 2.29). </a:t>
            </a:r>
            <a:r>
              <a:rPr lang="fr-FR" sz="2000" b="1" dirty="0" err="1"/>
              <a:t>Épaphrodite</a:t>
            </a:r>
            <a:r>
              <a:rPr lang="fr-FR" sz="2000" b="1" dirty="0"/>
              <a:t> était, sans aucun doute, un chrétien fidèle. </a:t>
            </a:r>
          </a:p>
        </p:txBody>
      </p:sp>
    </p:spTree>
    <p:extLst>
      <p:ext uri="{BB962C8B-B14F-4D97-AF65-F5344CB8AC3E}">
        <p14:creationId xmlns:p14="http://schemas.microsoft.com/office/powerpoint/2010/main" val="18691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white board with a blue frame&#10;&#10;AI-generated content may be incorrect.">
            <a:extLst>
              <a:ext uri="{FF2B5EF4-FFF2-40B4-BE49-F238E27FC236}">
                <a16:creationId xmlns:a16="http://schemas.microsoft.com/office/drawing/2014/main" id="{1CAFD9F2-F500-1A2B-4CBF-5EE9DCB20FA5}"/>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6152C35A-D6FC-C7F5-7F63-E9D1D39FCF19}"/>
              </a:ext>
            </a:extLst>
          </p:cNvPr>
          <p:cNvSpPr txBox="1"/>
          <p:nvPr/>
        </p:nvSpPr>
        <p:spPr>
          <a:xfrm>
            <a:off x="2200812" y="539889"/>
            <a:ext cx="7790375" cy="5262979"/>
          </a:xfrm>
          <a:prstGeom prst="rect">
            <a:avLst/>
          </a:prstGeom>
          <a:noFill/>
        </p:spPr>
        <p:txBody>
          <a:bodyPr wrap="square">
            <a:spAutoFit/>
          </a:bodyPr>
          <a:lstStyle/>
          <a:p>
            <a:pPr>
              <a:spcBef>
                <a:spcPts val="600"/>
              </a:spcBef>
            </a:pPr>
            <a:r>
              <a:rPr lang="fr-FR" sz="2400" b="1" dirty="0">
                <a:latin typeface="Constantia" panose="02030602050306030303" pitchFamily="18" charset="0"/>
              </a:rPr>
              <a:t>« Tandis que Jésus, notre intercesseur, plaide pour nous au ciel, le Saint-Esprit opère en nous « le vouloir et le faire selon son dessein bienveillant » </a:t>
            </a:r>
            <a:r>
              <a:rPr lang="fr-FR" sz="1400" b="1" dirty="0">
                <a:solidFill>
                  <a:srgbClr val="E53C5C"/>
                </a:solidFill>
                <a:latin typeface="Constantia" panose="02030602050306030303" pitchFamily="18" charset="0"/>
              </a:rPr>
              <a:t>(Philippiens 2.13)</a:t>
            </a:r>
            <a:r>
              <a:rPr lang="fr-FR" sz="2400" b="1" dirty="0">
                <a:latin typeface="Constantia" panose="02030602050306030303" pitchFamily="18" charset="0"/>
              </a:rPr>
              <a:t>. Le ciel tout entier s'intéresse au salut des âmes. </a:t>
            </a:r>
            <a:r>
              <a:rPr lang="fr-FR" sz="2400" b="1" dirty="0">
                <a:highlight>
                  <a:srgbClr val="00FFFF"/>
                </a:highlight>
                <a:latin typeface="Constantia" panose="02030602050306030303" pitchFamily="18" charset="0"/>
              </a:rPr>
              <a:t>Alors pourquoi douter de l'aide du Seigneur ?</a:t>
            </a:r>
            <a:r>
              <a:rPr lang="fr-FR" sz="2400" b="1" dirty="0">
                <a:latin typeface="Constantia" panose="02030602050306030303" pitchFamily="18" charset="0"/>
              </a:rPr>
              <a:t> Nous, qui sommes des enseignants de la parole, devons maintenir avec Dieu un lien vital. Par l'Esprit et par la parole de Dieu, nous devrions être pour le peuple comme une fontaine, parce que le Christ est en nous une source qui jaillit jusque dans la vie éternelle. Même quand le chagrin et la souffrance mettent à l'épreuve notre patience et notre foi, l'éclat de la présence de l'Invisible est avec nous, nous incitant à cacher le moi en Jésus. »</a:t>
            </a:r>
          </a:p>
        </p:txBody>
      </p:sp>
      <p:sp>
        <p:nvSpPr>
          <p:cNvPr id="4" name="CuadroTexto 3">
            <a:extLst>
              <a:ext uri="{FF2B5EF4-FFF2-40B4-BE49-F238E27FC236}">
                <a16:creationId xmlns:a16="http://schemas.microsoft.com/office/drawing/2014/main" id="{0E018B04-181A-6179-9EB0-6EA05A3CD07E}"/>
              </a:ext>
            </a:extLst>
          </p:cNvPr>
          <p:cNvSpPr txBox="1"/>
          <p:nvPr/>
        </p:nvSpPr>
        <p:spPr>
          <a:xfrm>
            <a:off x="5005720" y="5679755"/>
            <a:ext cx="4985467" cy="661720"/>
          </a:xfrm>
          <a:prstGeom prst="rect">
            <a:avLst/>
          </a:prstGeom>
          <a:noFill/>
        </p:spPr>
        <p:txBody>
          <a:bodyPr wrap="none" rtlCol="0">
            <a:spAutoFit/>
          </a:bodyPr>
          <a:lstStyle/>
          <a:p>
            <a:pPr algn="r">
              <a:spcAft>
                <a:spcPts val="600"/>
              </a:spcAft>
            </a:pPr>
            <a:r>
              <a:rPr lang="fr-FR" sz="1600" b="1" dirty="0"/>
              <a:t>E. G. W. (</a:t>
            </a:r>
            <a:r>
              <a:rPr lang="fr-FR" sz="1600" b="1" i="1" dirty="0" err="1"/>
              <a:t>Ye</a:t>
            </a:r>
            <a:r>
              <a:rPr lang="fr-FR" sz="1600" b="1" i="1" dirty="0"/>
              <a:t> </a:t>
            </a:r>
            <a:r>
              <a:rPr lang="fr-FR" sz="1600" b="1" i="1" dirty="0" err="1"/>
              <a:t>Shall</a:t>
            </a:r>
            <a:r>
              <a:rPr lang="fr-FR" sz="1600" b="1" i="1" dirty="0"/>
              <a:t> </a:t>
            </a:r>
            <a:r>
              <a:rPr lang="fr-FR" sz="1600" b="1" i="1" dirty="0" err="1"/>
              <a:t>Receive</a:t>
            </a:r>
            <a:r>
              <a:rPr lang="fr-FR" sz="1600" b="1" i="1" dirty="0"/>
              <a:t> Power </a:t>
            </a:r>
            <a:r>
              <a:rPr lang="fr-FR" sz="1600" b="1" dirty="0"/>
              <a:t>; </a:t>
            </a:r>
          </a:p>
          <a:p>
            <a:pPr algn="r">
              <a:spcAft>
                <a:spcPts val="600"/>
              </a:spcAft>
            </a:pPr>
            <a:r>
              <a:rPr lang="fr-FR" sz="1600" b="1" dirty="0"/>
              <a:t>Vous recevrez  une puissance, p. 351, 8 décembre.) </a:t>
            </a:r>
          </a:p>
        </p:txBody>
      </p:sp>
    </p:spTree>
    <p:extLst>
      <p:ext uri="{BB962C8B-B14F-4D97-AF65-F5344CB8AC3E}">
        <p14:creationId xmlns:p14="http://schemas.microsoft.com/office/powerpoint/2010/main" val="15469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44878" y="240565"/>
            <a:ext cx="5680447" cy="5663089"/>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fr-FR" sz="3200" b="1" dirty="0">
                <a:ln w="12700" cmpd="sng">
                  <a:noFill/>
                  <a:prstDash val="solid"/>
                </a:ln>
                <a:solidFill>
                  <a:srgbClr val="6F5839"/>
                </a:solidFill>
                <a:latin typeface="Comic Sans MS" panose="030F0702030302020204" pitchFamily="66" charset="0"/>
              </a:rPr>
              <a:t>« Faites toutes choses sans murmures ni hésitations, afin que vous soyez irréprochables et purs, des enfants de Dieu irrépréhensibles au milieu d'une génération perverse et corrompue, parmi laquelle vous brillez comme des flambeaux dans le monde » </a:t>
            </a:r>
          </a:p>
          <a:p>
            <a:pPr lvl="0" algn="ctr">
              <a:spcBef>
                <a:spcPts val="1200"/>
              </a:spcBef>
              <a:defRPr/>
            </a:pPr>
            <a:r>
              <a:rPr lang="fr-FR" sz="3200" b="1" dirty="0">
                <a:ln w="12700" cmpd="sng">
                  <a:noFill/>
                  <a:prstDash val="solid"/>
                </a:ln>
                <a:solidFill>
                  <a:schemeClr val="accent1"/>
                </a:solidFill>
                <a:latin typeface="Comic Sans MS" panose="030F0702030302020204" pitchFamily="66" charset="0"/>
              </a:rPr>
              <a:t>Philippiens 2.14-15 </a:t>
            </a:r>
            <a:endParaRPr kumimoji="0" lang="fr-FR" sz="3200" b="1" i="0" u="none" strike="noStrike" kern="1200" cap="none" spc="0" normalizeH="0" baseline="0" noProof="0" dirty="0">
              <a:ln w="12700" cmpd="sng">
                <a:noFill/>
                <a:prstDash val="solid"/>
              </a:ln>
              <a:solidFill>
                <a:schemeClr val="accent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031D50-B83A-32EB-38E1-89CB573919D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CuadroTexto 1">
            <a:extLst>
              <a:ext uri="{FF2B5EF4-FFF2-40B4-BE49-F238E27FC236}">
                <a16:creationId xmlns:a16="http://schemas.microsoft.com/office/drawing/2014/main" id="{B7C845A8-8A2A-5F24-42E0-E313F0381246}"/>
              </a:ext>
            </a:extLst>
          </p:cNvPr>
          <p:cNvSpPr txBox="1"/>
          <p:nvPr/>
        </p:nvSpPr>
        <p:spPr>
          <a:xfrm>
            <a:off x="5553074" y="3860698"/>
            <a:ext cx="6638926" cy="2862322"/>
          </a:xfrm>
          <a:prstGeom prst="rect">
            <a:avLst/>
          </a:prstGeom>
          <a:noFill/>
        </p:spPr>
        <p:txBody>
          <a:bodyPr wrap="square" rtlCol="0">
            <a:spAutoFit/>
          </a:bodyPr>
          <a:lstStyle/>
          <a:p>
            <a:pPr>
              <a:spcBef>
                <a:spcPts val="600"/>
              </a:spcBef>
            </a:pPr>
            <a:r>
              <a:rPr lang="fr-FR" sz="2000" b="1" dirty="0">
                <a:solidFill>
                  <a:srgbClr val="FFFF66"/>
                </a:solidFill>
                <a:effectLst>
                  <a:outerShdw blurRad="38100" dist="38100" dir="2700000" algn="tl">
                    <a:srgbClr val="000000">
                      <a:alpha val="43137"/>
                    </a:srgbClr>
                  </a:outerShdw>
                </a:effectLst>
                <a:highlight>
                  <a:srgbClr val="D73E9E"/>
                </a:highlight>
              </a:rPr>
              <a:t> Flambeaux dans le monde : </a:t>
            </a:r>
          </a:p>
          <a:p>
            <a:pPr lvl="1">
              <a:spcBef>
                <a:spcPts val="600"/>
              </a:spcBef>
            </a:pPr>
            <a:r>
              <a:rPr lang="fr-FR" sz="2000" b="1" dirty="0"/>
              <a:t>Un reflet de Dieu (Philippiens 2.12-13)</a:t>
            </a:r>
          </a:p>
          <a:p>
            <a:pPr lvl="1">
              <a:spcBef>
                <a:spcPts val="600"/>
              </a:spcBef>
            </a:pPr>
            <a:r>
              <a:rPr lang="fr-FR" sz="2000" b="1" dirty="0"/>
              <a:t>Une lumière brillante dans le monde (Ph. 2.14-16) </a:t>
            </a:r>
          </a:p>
          <a:p>
            <a:pPr lvl="1">
              <a:spcBef>
                <a:spcPts val="600"/>
              </a:spcBef>
            </a:pPr>
            <a:r>
              <a:rPr lang="fr-FR" sz="2000" b="1" dirty="0"/>
              <a:t>Un sacrifice vivant (Philippiens 2.17-18)</a:t>
            </a:r>
          </a:p>
          <a:p>
            <a:pPr>
              <a:spcBef>
                <a:spcPts val="1800"/>
              </a:spcBef>
            </a:pPr>
            <a:r>
              <a:rPr lang="fr-FR" sz="2000" b="1" dirty="0">
                <a:solidFill>
                  <a:srgbClr val="FFFF00"/>
                </a:solidFill>
                <a:effectLst>
                  <a:outerShdw blurRad="38100" dist="38100" dir="2700000" algn="tl">
                    <a:srgbClr val="000000">
                      <a:alpha val="43137"/>
                    </a:srgbClr>
                  </a:outerShdw>
                </a:effectLst>
                <a:highlight>
                  <a:srgbClr val="A43DDB"/>
                </a:highlight>
              </a:rPr>
              <a:t> ## Exemples de lumière :</a:t>
            </a:r>
          </a:p>
          <a:p>
            <a:pPr lvl="1">
              <a:spcBef>
                <a:spcPts val="600"/>
              </a:spcBef>
            </a:pPr>
            <a:r>
              <a:rPr lang="fr-FR" sz="2000" b="1" dirty="0"/>
              <a:t>Timothée (Philippiens 2.19-24)</a:t>
            </a:r>
          </a:p>
          <a:p>
            <a:pPr lvl="1">
              <a:spcBef>
                <a:spcPts val="600"/>
              </a:spcBef>
            </a:pPr>
            <a:r>
              <a:rPr lang="fr-FR" sz="2000" b="1" dirty="0" err="1"/>
              <a:t>Épaphrodite</a:t>
            </a:r>
            <a:r>
              <a:rPr lang="fr-FR" sz="2000" b="1" dirty="0"/>
              <a:t> (Philippiens 2.25-30)</a:t>
            </a:r>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1" y="205710"/>
            <a:ext cx="7458075" cy="1015663"/>
          </a:xfrm>
          <a:prstGeom prst="rect">
            <a:avLst/>
          </a:prstGeom>
          <a:noFill/>
        </p:spPr>
        <p:txBody>
          <a:bodyPr wrap="square">
            <a:spAutoFit/>
          </a:bodyPr>
          <a:lstStyle/>
          <a:p>
            <a:pPr>
              <a:spcBef>
                <a:spcPts val="600"/>
              </a:spcBef>
            </a:pPr>
            <a:r>
              <a:rPr lang="fr-FR" sz="2000" b="1" dirty="0"/>
              <a:t>« Que votre lumière luise ainsi devant les hommes, afin qu'ils voient vos bonnes œuvres, et qu'ils glorifient votre Père qui est dans les cieux » (Matthieu 5.16). </a:t>
            </a: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5738892" y="431880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Estrella: 7 puntas 42">
            <a:extLst>
              <a:ext uri="{FF2B5EF4-FFF2-40B4-BE49-F238E27FC236}">
                <a16:creationId xmlns:a16="http://schemas.microsoft.com/office/drawing/2014/main" id="{D0A725D1-B959-CE0D-A9BC-B49B784A8406}"/>
              </a:ext>
            </a:extLst>
          </p:cNvPr>
          <p:cNvSpPr/>
          <p:nvPr/>
        </p:nvSpPr>
        <p:spPr>
          <a:xfrm>
            <a:off x="5738892" y="469227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Estrella: 7 puntas 43">
            <a:extLst>
              <a:ext uri="{FF2B5EF4-FFF2-40B4-BE49-F238E27FC236}">
                <a16:creationId xmlns:a16="http://schemas.microsoft.com/office/drawing/2014/main" id="{2FB3A96E-E9E3-9407-13B1-706C92FD4F5A}"/>
              </a:ext>
            </a:extLst>
          </p:cNvPr>
          <p:cNvSpPr/>
          <p:nvPr/>
        </p:nvSpPr>
        <p:spPr>
          <a:xfrm>
            <a:off x="5738892" y="506575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Estrella: 7 puntas 44">
            <a:extLst>
              <a:ext uri="{FF2B5EF4-FFF2-40B4-BE49-F238E27FC236}">
                <a16:creationId xmlns:a16="http://schemas.microsoft.com/office/drawing/2014/main" id="{8F2E319E-EFE7-343F-8E26-F1623B7BEEE4}"/>
              </a:ext>
            </a:extLst>
          </p:cNvPr>
          <p:cNvSpPr/>
          <p:nvPr/>
        </p:nvSpPr>
        <p:spPr>
          <a:xfrm>
            <a:off x="5738892" y="6358180"/>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Estrella: 7 puntas 45">
            <a:extLst>
              <a:ext uri="{FF2B5EF4-FFF2-40B4-BE49-F238E27FC236}">
                <a16:creationId xmlns:a16="http://schemas.microsoft.com/office/drawing/2014/main" id="{B0B75A13-8490-D48B-55F7-E369623A0409}"/>
              </a:ext>
            </a:extLst>
          </p:cNvPr>
          <p:cNvSpPr/>
          <p:nvPr/>
        </p:nvSpPr>
        <p:spPr>
          <a:xfrm>
            <a:off x="5738892" y="5980296"/>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889"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4339" y="3890194"/>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0" y="1914691"/>
            <a:ext cx="7458075" cy="1323439"/>
          </a:xfrm>
          <a:prstGeom prst="rect">
            <a:avLst/>
          </a:prstGeom>
          <a:noFill/>
        </p:spPr>
        <p:txBody>
          <a:bodyPr wrap="square">
            <a:spAutoFit/>
          </a:bodyPr>
          <a:lstStyle/>
          <a:p>
            <a:r>
              <a:rPr lang="fr-FR" sz="2000" b="1" dirty="0"/>
              <a:t>Dans un monde où la loi de Dieu est constamment bafouée, nous, chrétiens, qui souhaitons servir Dieu en vivant conformément à cette loi, sommes des lumières qui brillent </a:t>
            </a:r>
          </a:p>
          <a:p>
            <a:r>
              <a:rPr lang="fr-FR" sz="2000" b="1" dirty="0"/>
              <a:t>				         dans les ténèbres.</a:t>
            </a: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0" y="1214089"/>
            <a:ext cx="7458075" cy="707886"/>
          </a:xfrm>
          <a:prstGeom prst="rect">
            <a:avLst/>
          </a:prstGeom>
          <a:noFill/>
        </p:spPr>
        <p:txBody>
          <a:bodyPr wrap="square">
            <a:spAutoFit/>
          </a:bodyPr>
          <a:lstStyle/>
          <a:p>
            <a:pPr>
              <a:spcBef>
                <a:spcPts val="600"/>
              </a:spcBef>
            </a:pPr>
            <a:r>
              <a:rPr lang="fr-FR" sz="2000" b="1" dirty="0"/>
              <a:t>Dans Philippiens 2.12-18, nous pouvons lire la version de Paul de ce commandement de Jésus. </a:t>
            </a:r>
          </a:p>
        </p:txBody>
      </p:sp>
    </p:spTree>
    <p:extLst>
      <p:ext uri="{BB962C8B-B14F-4D97-AF65-F5344CB8AC3E}">
        <p14:creationId xmlns:p14="http://schemas.microsoft.com/office/powerpoint/2010/main" val="235941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lanet earth with the sun shining&#10;&#10;AI-generated content may be incorrect.">
            <a:extLst>
              <a:ext uri="{FF2B5EF4-FFF2-40B4-BE49-F238E27FC236}">
                <a16:creationId xmlns:a16="http://schemas.microsoft.com/office/drawing/2014/main" id="{C6C834D8-E096-BC31-9396-0F77F2CFCB41}"/>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6480BE51-37F0-A621-F304-0FA6FAF9DB64}"/>
              </a:ext>
            </a:extLst>
          </p:cNvPr>
          <p:cNvSpPr txBox="1"/>
          <p:nvPr/>
        </p:nvSpPr>
        <p:spPr>
          <a:xfrm>
            <a:off x="4257368" y="-383458"/>
            <a:ext cx="7610167" cy="6527236"/>
          </a:xfrm>
          <a:prstGeom prst="rect">
            <a:avLst/>
          </a:prstGeom>
          <a:noFill/>
        </p:spPr>
        <p:txBody>
          <a:bodyPr wrap="square">
            <a:spAutoFit/>
            <a:scene3d>
              <a:camera prst="orthographicFront"/>
              <a:lightRig rig="threePt" dir="t"/>
            </a:scene3d>
            <a:sp3d extrusionH="57150">
              <a:bevelT w="69850" h="38100" prst="cross"/>
            </a:sp3d>
          </a:bodyPr>
          <a:lstStyle/>
          <a:p>
            <a:pPr algn="r">
              <a:lnSpc>
                <a:spcPct val="150000"/>
              </a:lnSpc>
              <a:spcAft>
                <a:spcPts val="600"/>
              </a:spcAft>
            </a:pPr>
            <a:r>
              <a:rPr lang="fr-FR" sz="9600" b="1" dirty="0">
                <a:ln w="12700" cmpd="sng">
                  <a:solidFill>
                    <a:schemeClr val="accent4"/>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reflection blurRad="6350" stA="55000" endA="300" endPos="45500" dir="5400000" sy="-100000" algn="bl" rotWithShape="0"/>
                </a:effectLst>
              </a:rPr>
              <a:t>FLAMBEAUX DANS LE MONDE </a:t>
            </a:r>
          </a:p>
        </p:txBody>
      </p:sp>
    </p:spTree>
    <p:extLst>
      <p:ext uri="{BB962C8B-B14F-4D97-AF65-F5344CB8AC3E}">
        <p14:creationId xmlns:p14="http://schemas.microsoft.com/office/powerpoint/2010/main" val="25680836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up of a white board&#10;&#10;AI-generated content may be incorrect.">
            <a:extLst>
              <a:ext uri="{FF2B5EF4-FFF2-40B4-BE49-F238E27FC236}">
                <a16:creationId xmlns:a16="http://schemas.microsoft.com/office/drawing/2014/main" id="{6F1F15BB-D39F-9E25-A89B-7ABD17B37C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C90D147-C112-468B-E2C1-3C8CC3950D40}"/>
              </a:ext>
            </a:extLst>
          </p:cNvPr>
          <p:cNvSpPr txBox="1"/>
          <p:nvPr/>
        </p:nvSpPr>
        <p:spPr>
          <a:xfrm>
            <a:off x="3487090" y="0"/>
            <a:ext cx="8704910" cy="769441"/>
          </a:xfrm>
          <a:prstGeom prst="rect">
            <a:avLst/>
          </a:prstGeom>
          <a:noFill/>
        </p:spPr>
        <p:txBody>
          <a:bodyPr wrap="square">
            <a:spAutoFit/>
          </a:bodyPr>
          <a:lstStyle/>
          <a:p>
            <a:pPr algn="ctr"/>
            <a:r>
              <a:rPr lang="fr-FR" sz="4400" b="1" spc="300" dirty="0">
                <a:ln w="10160">
                  <a:solidFill>
                    <a:srgbClr val="FFFF00"/>
                  </a:solidFill>
                  <a:prstDash val="solid"/>
                </a:ln>
                <a:solidFill>
                  <a:srgbClr val="FFFFFF"/>
                </a:solidFill>
                <a:effectLst>
                  <a:outerShdw blurRad="38100" dist="22860" dir="5400000" algn="tl" rotWithShape="0">
                    <a:srgbClr val="000000">
                      <a:alpha val="30000"/>
                    </a:srgbClr>
                  </a:outerShdw>
                </a:effectLst>
              </a:rPr>
              <a:t>UN REFLET DE DIEU </a:t>
            </a: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626677"/>
            <a:ext cx="8372475" cy="646331"/>
          </a:xfrm>
          <a:prstGeom prst="rect">
            <a:avLst/>
          </a:prstGeom>
          <a:noFill/>
        </p:spPr>
        <p:txBody>
          <a:bodyPr wrap="square">
            <a:spAutoFit/>
          </a:bodyPr>
          <a:lstStyle/>
          <a:p>
            <a:pPr algn="ctr"/>
            <a:r>
              <a:rPr lang="fr-FR"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car c'est Dieu qui produit en vous le vouloir et le faire, selon son bon plaisir » (Philippiens 2.13) </a:t>
            </a:r>
            <a:endParaRPr lang="fr-FR"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7" y="1487696"/>
            <a:ext cx="5591888" cy="2862322"/>
          </a:xfrm>
          <a:prstGeom prst="rect">
            <a:avLst/>
          </a:prstGeom>
          <a:noFill/>
        </p:spPr>
        <p:txBody>
          <a:bodyPr wrap="square" rtlCol="0">
            <a:spAutoFit/>
          </a:bodyPr>
          <a:lstStyle/>
          <a:p>
            <a:pPr>
              <a:spcBef>
                <a:spcPts val="600"/>
              </a:spcBef>
              <a:tabLst>
                <a:tab pos="714375" algn="l"/>
              </a:tabLst>
            </a:pPr>
            <a:r>
              <a:rPr lang="fr-FR" sz="2000" b="1" dirty="0"/>
              <a:t>Après avoir magistralement exposé l'humiliation et l'exaltation de Jésus, Paul ajoute l'expression « ainsi donc ». C'est-à-dire, étant donné que Jésus s'est humilié et a été exalté pour que « toute langue confesse que Jésus-Christ est Seigneur, à la gloire de Dieu le Père » (Philippiens 2.11), les croyants de Philippes (et, par extension, nous tous) devons agir en conséquence. </a:t>
            </a: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08395" y="1517336"/>
            <a:ext cx="2628502" cy="2499593"/>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350018"/>
            <a:ext cx="8593393" cy="1015663"/>
          </a:xfrm>
          <a:prstGeom prst="rect">
            <a:avLst/>
          </a:prstGeom>
          <a:noFill/>
        </p:spPr>
        <p:txBody>
          <a:bodyPr wrap="square">
            <a:spAutoFit/>
          </a:bodyPr>
          <a:lstStyle/>
          <a:p>
            <a:pPr>
              <a:spcBef>
                <a:spcPts val="600"/>
              </a:spcBef>
            </a:pPr>
            <a:r>
              <a:rPr lang="fr-FR" sz="2000" b="1" dirty="0"/>
              <a:t>Notre première tâche est de travailler à notre salut « avec crainte et tremblement » (Philippiens 2.12). Si c'est Dieu qui nous sauve (Tite 2.11), pourquoi devons-nous y travailler nous-mêmes ? </a:t>
            </a:r>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6" y="5365681"/>
            <a:ext cx="8593393" cy="1323439"/>
          </a:xfrm>
          <a:prstGeom prst="rect">
            <a:avLst/>
          </a:prstGeom>
          <a:noFill/>
        </p:spPr>
        <p:txBody>
          <a:bodyPr wrap="square">
            <a:spAutoFit/>
          </a:bodyPr>
          <a:lstStyle/>
          <a:p>
            <a:pPr>
              <a:spcBef>
                <a:spcPts val="600"/>
              </a:spcBef>
            </a:pPr>
            <a:r>
              <a:rPr lang="fr-FR" sz="2000" b="1" dirty="0"/>
              <a:t>Crainte et tremblement sont des expressions utilisées comme synonyme du service à Dieu (Psaumes 2.11). C'est pourquoi Paul souligne que c'est Dieu qui produit en nous le désir de faire le bien, et nous donne les forces pour le réaliser (Philippiens 2.13). </a:t>
            </a:r>
          </a:p>
        </p:txBody>
      </p:sp>
    </p:spTree>
    <p:extLst>
      <p:ext uri="{BB962C8B-B14F-4D97-AF65-F5344CB8AC3E}">
        <p14:creationId xmlns:p14="http://schemas.microsoft.com/office/powerpoint/2010/main" val="389721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pic>
        <p:nvPicPr>
          <p:cNvPr id="11" name="Picture 10" descr="A blurry image of a red and yellow gradient&#10;&#10;AI-generated content may be incorrect.">
            <a:extLst>
              <a:ext uri="{FF2B5EF4-FFF2-40B4-BE49-F238E27FC236}">
                <a16:creationId xmlns:a16="http://schemas.microsoft.com/office/drawing/2014/main" id="{CF32B7ED-571A-FD76-31C1-4CFBE3BBF4C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914C5BA-6286-937A-9B5A-480D0908185A}"/>
              </a:ext>
            </a:extLst>
          </p:cNvPr>
          <p:cNvSpPr txBox="1"/>
          <p:nvPr/>
        </p:nvSpPr>
        <p:spPr>
          <a:xfrm>
            <a:off x="0" y="0"/>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fr-FR" sz="4400" b="1" dirty="0">
                <a:ln/>
                <a:solidFill>
                  <a:srgbClr val="B90E4E"/>
                </a:solidFill>
              </a:rPr>
              <a:t>UN ÉCLAT DANS LE MONDE </a:t>
            </a:r>
          </a:p>
        </p:txBody>
      </p:sp>
      <p:sp>
        <p:nvSpPr>
          <p:cNvPr id="5" name="CuadroTexto 4">
            <a:extLst>
              <a:ext uri="{FF2B5EF4-FFF2-40B4-BE49-F238E27FC236}">
                <a16:creationId xmlns:a16="http://schemas.microsoft.com/office/drawing/2014/main" id="{8391EEFA-D677-D573-9DF9-96E62D287132}"/>
              </a:ext>
            </a:extLst>
          </p:cNvPr>
          <p:cNvSpPr txBox="1"/>
          <p:nvPr/>
        </p:nvSpPr>
        <p:spPr>
          <a:xfrm>
            <a:off x="0" y="587641"/>
            <a:ext cx="12192000" cy="892552"/>
          </a:xfrm>
          <a:prstGeom prst="rect">
            <a:avLst/>
          </a:prstGeom>
          <a:noFill/>
        </p:spPr>
        <p:txBody>
          <a:bodyPr wrap="square">
            <a:spAutoFit/>
          </a:bodyPr>
          <a:lstStyle/>
          <a:p>
            <a:pPr algn="ctr"/>
            <a:r>
              <a:rPr lang="fr-FR" b="1" dirty="0">
                <a:solidFill>
                  <a:schemeClr val="bg1"/>
                </a:solidFill>
                <a:effectLst>
                  <a:outerShdw blurRad="38100" dist="38100" dir="2700000" algn="tl">
                    <a:srgbClr val="000000">
                      <a:alpha val="43137"/>
                    </a:srgbClr>
                  </a:outerShdw>
                </a:effectLst>
                <a:latin typeface="Comic Sans MS" panose="030F0702030302020204" pitchFamily="66" charset="0"/>
              </a:rPr>
              <a:t>« afin que vous soyez irréprochables et purs, des enfants de Dieu irrépréhensibles au milieu d'une génération perverse et corrompue, parmi laquelle vous brillez comme des flambeaux dans le monde » </a:t>
            </a:r>
            <a:r>
              <a:rPr lang="fr-FR" sz="1400" b="1" dirty="0">
                <a:solidFill>
                  <a:schemeClr val="bg1"/>
                </a:solidFill>
                <a:effectLst>
                  <a:outerShdw blurRad="38100" dist="38100" dir="2700000" algn="tl">
                    <a:srgbClr val="000000">
                      <a:alpha val="43137"/>
                    </a:srgbClr>
                  </a:outerShdw>
                </a:effectLst>
                <a:latin typeface="Comic Sans MS" panose="030F0702030302020204" pitchFamily="66" charset="0"/>
              </a:rPr>
              <a:t>(Philippiens 2.15) </a:t>
            </a: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400110"/>
          </a:xfrm>
          <a:prstGeom prst="rect">
            <a:avLst/>
          </a:prstGeom>
          <a:noFill/>
        </p:spPr>
        <p:txBody>
          <a:bodyPr wrap="square" rtlCol="0">
            <a:spAutoFit/>
          </a:bodyPr>
          <a:lstStyle/>
          <a:p>
            <a:pPr>
              <a:spcBef>
                <a:spcPts val="600"/>
              </a:spcBef>
            </a:pPr>
            <a:r>
              <a:rPr lang="fr-FR" sz="2000" b="1" dirty="0"/>
              <a:t>Paul propose trois aspects qui feront que les croyants resplendissent dans le monde : </a:t>
            </a: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2098488951"/>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0" y="6086877"/>
            <a:ext cx="12096750" cy="707886"/>
          </a:xfrm>
          <a:prstGeom prst="rect">
            <a:avLst/>
          </a:prstGeom>
          <a:noFill/>
        </p:spPr>
        <p:txBody>
          <a:bodyPr wrap="square" rtlCol="0">
            <a:spAutoFit/>
          </a:bodyPr>
          <a:lstStyle/>
          <a:p>
            <a:pPr>
              <a:spcBef>
                <a:spcPts val="600"/>
              </a:spcBef>
            </a:pPr>
            <a:r>
              <a:rPr lang="fr-FR" sz="2000" b="1" dirty="0"/>
              <a:t>Là où l'obscurité est la plus profonde, la lumière resplendit avec le plus de force. Dans un monde où Dieu est systématiquement rejeté, les chrétiens doivent briller avec la lumière de Christ.</a:t>
            </a: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915650" y="2711711"/>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915650" y="5130346"/>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63581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erson holding a pen&#10;&#10;AI-generated content may be incorrect.">
            <a:extLst>
              <a:ext uri="{FF2B5EF4-FFF2-40B4-BE49-F238E27FC236}">
                <a16:creationId xmlns:a16="http://schemas.microsoft.com/office/drawing/2014/main" id="{40118F03-AFA0-AA45-B7E4-0A39354D51A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CADC90C-3EE7-68C5-C77B-2887C8CB52C1}"/>
              </a:ext>
            </a:extLst>
          </p:cNvPr>
          <p:cNvSpPr txBox="1"/>
          <p:nvPr/>
        </p:nvSpPr>
        <p:spPr>
          <a:xfrm>
            <a:off x="514350" y="0"/>
            <a:ext cx="11172825" cy="769441"/>
          </a:xfrm>
          <a:prstGeom prst="rect">
            <a:avLst/>
          </a:prstGeom>
          <a:noFill/>
        </p:spPr>
        <p:txBody>
          <a:bodyPr wrap="square">
            <a:spAutoFit/>
          </a:bodyPr>
          <a:lstStyle/>
          <a:p>
            <a:pPr algn="ctr"/>
            <a:r>
              <a:rPr lang="fr-FR"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UN SACRIFICE VIVANT </a:t>
            </a:r>
          </a:p>
        </p:txBody>
      </p:sp>
      <p:sp>
        <p:nvSpPr>
          <p:cNvPr id="5" name="CuadroTexto 4">
            <a:extLst>
              <a:ext uri="{FF2B5EF4-FFF2-40B4-BE49-F238E27FC236}">
                <a16:creationId xmlns:a16="http://schemas.microsoft.com/office/drawing/2014/main" id="{436837C3-E726-A782-C5B6-150A9FBDC625}"/>
              </a:ext>
            </a:extLst>
          </p:cNvPr>
          <p:cNvSpPr txBox="1"/>
          <p:nvPr/>
        </p:nvSpPr>
        <p:spPr>
          <a:xfrm>
            <a:off x="1381125" y="667047"/>
            <a:ext cx="9429750"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1">
                    <a:lumMod val="75000"/>
                  </a:schemeClr>
                </a:solidFill>
                <a:latin typeface="Comic Sans MS" panose="030F0702030302020204" pitchFamily="66" charset="0"/>
              </a:rPr>
              <a:t>« Et même si je sers de libation pour le sacrifice et pour le service de votre foi, je m'en réjouis, et je me réjouis avec vous tous »  (Philippiens 2.17) </a:t>
            </a:r>
            <a:endParaRPr lang="fr-FR" sz="1400"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0" y="1388863"/>
            <a:ext cx="7172613" cy="1015663"/>
          </a:xfrm>
          <a:prstGeom prst="rect">
            <a:avLst/>
          </a:prstGeom>
          <a:noFill/>
        </p:spPr>
        <p:txBody>
          <a:bodyPr wrap="square" rtlCol="0">
            <a:spAutoFit/>
          </a:bodyPr>
          <a:lstStyle/>
          <a:p>
            <a:pPr>
              <a:spcBef>
                <a:spcPts val="600"/>
              </a:spcBef>
            </a:pPr>
            <a:r>
              <a:rPr lang="fr-FR" sz="2000" b="1" dirty="0"/>
              <a:t>Bien que Paul espérât être libéré, il existait la possibilité qu'il soit condamné. Cette possibilité, il la présente comme être « répandu en libation » (Philippiens 2.17). </a:t>
            </a: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2165" y="1446013"/>
            <a:ext cx="4714584" cy="2897505"/>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819898" y="4818041"/>
            <a:ext cx="4867277" cy="1938992"/>
          </a:xfrm>
          <a:prstGeom prst="rect">
            <a:avLst/>
          </a:prstGeom>
          <a:noFill/>
        </p:spPr>
        <p:txBody>
          <a:bodyPr wrap="square">
            <a:spAutoFit/>
          </a:bodyPr>
          <a:lstStyle/>
          <a:p>
            <a:pPr>
              <a:spcBef>
                <a:spcPts val="600"/>
              </a:spcBef>
            </a:pPr>
            <a:r>
              <a:rPr lang="fr-FR" sz="2000" b="1" dirty="0"/>
              <a:t>Paul ne craignait pas de mourir car son témoignage donnerait encore plus de force aux croyants qui étaient déjà de fidèles témoins de l'Évangile, parlant de lui avec courage, et se comportant comme de dignes enfants de Dieu. </a:t>
            </a:r>
          </a:p>
        </p:txBody>
      </p:sp>
      <p:sp>
        <p:nvSpPr>
          <p:cNvPr id="10" name="CuadroTexto 9">
            <a:extLst>
              <a:ext uri="{FF2B5EF4-FFF2-40B4-BE49-F238E27FC236}">
                <a16:creationId xmlns:a16="http://schemas.microsoft.com/office/drawing/2014/main" id="{F222CC93-F4B9-ED79-6E74-E3C25B5F6ECF}"/>
              </a:ext>
            </a:extLst>
          </p:cNvPr>
          <p:cNvSpPr txBox="1"/>
          <p:nvPr/>
        </p:nvSpPr>
        <p:spPr>
          <a:xfrm>
            <a:off x="104776" y="2628483"/>
            <a:ext cx="4005451" cy="1631216"/>
          </a:xfrm>
          <a:prstGeom prst="rect">
            <a:avLst/>
          </a:prstGeom>
          <a:noFill/>
        </p:spPr>
        <p:txBody>
          <a:bodyPr wrap="square">
            <a:spAutoFit/>
          </a:bodyPr>
          <a:lstStyle/>
          <a:p>
            <a:pPr>
              <a:spcBef>
                <a:spcPts val="600"/>
              </a:spcBef>
            </a:pPr>
            <a:r>
              <a:rPr lang="fr-FR" sz="2000" b="1" dirty="0"/>
              <a:t>La libation consistait à répandre un liquide sur le sacrifice qui était offert (Exode 29.39-40). Dans ce cas, le sacrifice en question était les Philippiens. </a:t>
            </a: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205480" y="2552700"/>
            <a:ext cx="2300095" cy="340783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reflection blurRad="6350" stA="52000" endA="300" endPos="35000" dir="5400000" sy="-100000" algn="bl" rotWithShape="0"/>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14301" y="4483656"/>
            <a:ext cx="3776856" cy="2246769"/>
          </a:xfrm>
          <a:prstGeom prst="rect">
            <a:avLst/>
          </a:prstGeom>
          <a:noFill/>
        </p:spPr>
        <p:txBody>
          <a:bodyPr wrap="square">
            <a:spAutoFit/>
          </a:bodyPr>
          <a:lstStyle/>
          <a:p>
            <a:pPr>
              <a:spcBef>
                <a:spcPts val="600"/>
              </a:spcBef>
            </a:pPr>
            <a:r>
              <a:rPr lang="fr-FR" sz="2000" b="1" dirty="0"/>
              <a:t>Les Philippiens allaient-ils mourir ? Absolument pas. Leur sacrifice consistait dans le « service de votre foi ». C'était un sacrifice vivant, un sacrifice que nous devons tous offrir à Dieu (Romains 12.1). </a:t>
            </a:r>
          </a:p>
        </p:txBody>
      </p:sp>
    </p:spTree>
    <p:extLst>
      <p:ext uri="{BB962C8B-B14F-4D97-AF65-F5344CB8AC3E}">
        <p14:creationId xmlns:p14="http://schemas.microsoft.com/office/powerpoint/2010/main" val="364471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4" name="Picture 3" descr="A planet earth with the sun shining&#10;&#10;AI-generated content may be incorrect.">
            <a:extLst>
              <a:ext uri="{FF2B5EF4-FFF2-40B4-BE49-F238E27FC236}">
                <a16:creationId xmlns:a16="http://schemas.microsoft.com/office/drawing/2014/main" id="{0D844B49-0565-5F85-1C83-FE9CEE8B971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CBC8F5CF-B131-BA98-A51C-2DA220CD5DBC}"/>
              </a:ext>
            </a:extLst>
          </p:cNvPr>
          <p:cNvSpPr txBox="1"/>
          <p:nvPr/>
        </p:nvSpPr>
        <p:spPr>
          <a:xfrm>
            <a:off x="5024284" y="-1094"/>
            <a:ext cx="7610167" cy="6604180"/>
          </a:xfrm>
          <a:prstGeom prst="rect">
            <a:avLst/>
          </a:prstGeom>
          <a:noFill/>
        </p:spPr>
        <p:txBody>
          <a:bodyPr wrap="square">
            <a:spAutoFit/>
            <a:scene3d>
              <a:camera prst="orthographicFront"/>
              <a:lightRig rig="brightRoom" dir="t"/>
            </a:scene3d>
            <a:sp3d extrusionH="57150">
              <a:bevelT w="69850" h="38100" prst="cross"/>
            </a:sp3d>
          </a:bodyPr>
          <a:lstStyle/>
          <a:p>
            <a:pPr algn="ctr">
              <a:lnSpc>
                <a:spcPct val="150000"/>
              </a:lnSpc>
              <a:spcAft>
                <a:spcPts val="600"/>
              </a:spcAft>
            </a:pPr>
            <a:r>
              <a:rPr lang="fr-FR" sz="9600" b="1" dirty="0">
                <a:ln w="12700" cmpd="sng">
                  <a:solidFill>
                    <a:schemeClr val="accent5">
                      <a:lumMod val="60000"/>
                      <a:lumOff val="40000"/>
                    </a:schemeClr>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reflection blurRad="6350" stA="55000" endA="300" endPos="45500" dir="5400000" sy="-100000" algn="bl" rotWithShape="0"/>
                </a:effectLst>
              </a:rPr>
              <a:t>EXEMPLES DE </a:t>
            </a:r>
          </a:p>
          <a:p>
            <a:pPr algn="ctr">
              <a:lnSpc>
                <a:spcPct val="150000"/>
              </a:lnSpc>
              <a:spcAft>
                <a:spcPts val="600"/>
              </a:spcAft>
            </a:pPr>
            <a:r>
              <a:rPr lang="fr-FR" sz="9600" b="1" dirty="0">
                <a:ln w="12700" cmpd="sng">
                  <a:solidFill>
                    <a:schemeClr val="accent5">
                      <a:lumMod val="60000"/>
                      <a:lumOff val="40000"/>
                    </a:schemeClr>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reflection blurRad="6350" stA="55000" endA="300" endPos="45500" dir="5400000" sy="-100000" algn="bl" rotWithShape="0"/>
                </a:effectLst>
              </a:rPr>
              <a:t>LUMIÈRE </a:t>
            </a:r>
          </a:p>
        </p:txBody>
      </p:sp>
    </p:spTree>
    <p:extLst>
      <p:ext uri="{BB962C8B-B14F-4D97-AF65-F5344CB8AC3E}">
        <p14:creationId xmlns:p14="http://schemas.microsoft.com/office/powerpoint/2010/main" val="2626227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lurry background of a green and yellow gradient&#10;&#10;AI-generated content may be incorrect.">
            <a:extLst>
              <a:ext uri="{FF2B5EF4-FFF2-40B4-BE49-F238E27FC236}">
                <a16:creationId xmlns:a16="http://schemas.microsoft.com/office/drawing/2014/main" id="{5AF3DF03-1F76-9686-D39A-5668CA901F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26651D9-84C8-A409-FA19-E69EC8978E54}"/>
              </a:ext>
            </a:extLst>
          </p:cNvPr>
          <p:cNvSpPr txBox="1"/>
          <p:nvPr/>
        </p:nvSpPr>
        <p:spPr>
          <a:xfrm>
            <a:off x="114299" y="0"/>
            <a:ext cx="3540062" cy="769441"/>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algn="ctr"/>
            <a:r>
              <a:rPr lang="fr-FR" sz="4400" b="1" spc="600" dirty="0">
                <a:ln w="22225">
                  <a:noFill/>
                  <a:prstDash val="solid"/>
                </a:ln>
                <a:solidFill>
                  <a:srgbClr val="5E7182"/>
                </a:solidFill>
                <a:effectLst>
                  <a:outerShdw blurRad="38100" dist="38100" dir="2700000" algn="tl">
                    <a:srgbClr val="000000">
                      <a:alpha val="43137"/>
                    </a:srgbClr>
                  </a:outerShdw>
                </a:effectLst>
              </a:rPr>
              <a:t>TIMOTHÉE </a:t>
            </a:r>
          </a:p>
        </p:txBody>
      </p:sp>
      <p:sp>
        <p:nvSpPr>
          <p:cNvPr id="5" name="CuadroTexto 4">
            <a:extLst>
              <a:ext uri="{FF2B5EF4-FFF2-40B4-BE49-F238E27FC236}">
                <a16:creationId xmlns:a16="http://schemas.microsoft.com/office/drawing/2014/main" id="{F18A7D43-43CD-A7BB-73CD-47C8A08650DE}"/>
              </a:ext>
            </a:extLst>
          </p:cNvPr>
          <p:cNvSpPr txBox="1"/>
          <p:nvPr/>
        </p:nvSpPr>
        <p:spPr>
          <a:xfrm>
            <a:off x="3654361" y="94624"/>
            <a:ext cx="8524939" cy="646331"/>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ctr"/>
            <a:r>
              <a:rPr lang="fr-FR" b="1" dirty="0">
                <a:solidFill>
                  <a:srgbClr val="A26036"/>
                </a:solidFill>
                <a:latin typeface="Comic Sans MS" panose="030F0702030302020204" pitchFamily="66" charset="0"/>
              </a:rPr>
              <a:t>« Mais vous savez qu'il a été mis à l'épreuve, en se consacrant au service de l'Évangile avec moi, comme un enfant avec son père » </a:t>
            </a:r>
            <a:r>
              <a:rPr lang="fr-FR" sz="1400" b="1" dirty="0">
                <a:solidFill>
                  <a:srgbClr val="A26036"/>
                </a:solidFill>
                <a:latin typeface="Comic Sans MS" panose="030F0702030302020204" pitchFamily="66" charset="0"/>
              </a:rPr>
              <a:t>(Philippiens 2.22) </a:t>
            </a:r>
          </a:p>
        </p:txBody>
      </p:sp>
      <p:sp>
        <p:nvSpPr>
          <p:cNvPr id="6" name="CuadroTexto 5">
            <a:extLst>
              <a:ext uri="{FF2B5EF4-FFF2-40B4-BE49-F238E27FC236}">
                <a16:creationId xmlns:a16="http://schemas.microsoft.com/office/drawing/2014/main" id="{1727A877-2628-FE42-9490-1DE22D437B4D}"/>
              </a:ext>
            </a:extLst>
          </p:cNvPr>
          <p:cNvSpPr txBox="1"/>
          <p:nvPr/>
        </p:nvSpPr>
        <p:spPr>
          <a:xfrm>
            <a:off x="3945464" y="776587"/>
            <a:ext cx="8246535" cy="1631216"/>
          </a:xfrm>
          <a:prstGeom prst="rect">
            <a:avLst/>
          </a:prstGeom>
          <a:noFill/>
        </p:spPr>
        <p:txBody>
          <a:bodyPr wrap="square" rtlCol="0">
            <a:spAutoFit/>
          </a:bodyPr>
          <a:lstStyle/>
          <a:p>
            <a:pPr>
              <a:spcBef>
                <a:spcPts val="600"/>
              </a:spcBef>
            </a:pPr>
            <a:r>
              <a:rPr lang="fr-FR" sz="2000" b="1" dirty="0"/>
              <a:t>Timothée fut un collaborateur actif de Paul, et coauteur de six épîtres (2 Corinthiens, Philippiens, Colossiens, 1 Thessaloniciens, 2 Thessaloniciens, Philémon). Ce fut Paul lui-même qui le choisit comme évangéliste (Actes 16.1-3). Qu'a vu Paul de spécial chez ce jeune homme ? </a:t>
            </a: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3802170"/>
            <a:ext cx="3540062" cy="2554545"/>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643207" cy="2554545"/>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57817" y="2215907"/>
            <a:ext cx="1976871" cy="3236626"/>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3945464" y="2499243"/>
            <a:ext cx="6028269" cy="2246769"/>
          </a:xfrm>
          <a:prstGeom prst="rect">
            <a:avLst/>
          </a:prstGeom>
          <a:noFill/>
        </p:spPr>
        <p:txBody>
          <a:bodyPr wrap="square">
            <a:spAutoFit/>
          </a:bodyPr>
          <a:lstStyle/>
          <a:p>
            <a:pPr>
              <a:spcBef>
                <a:spcPts val="600"/>
              </a:spcBef>
            </a:pPr>
            <a:r>
              <a:rPr lang="fr-FR" sz="2000" b="1" dirty="0"/>
              <a:t>Premièrement, que tous « rendaient de lui un bon témoignage ». Sa validité pour le ministère fut confirmée par la parole prophétique (1 Timothée 1.18). Étant jeune, Paul le voyait comme un fils </a:t>
            </a:r>
            <a:br>
              <a:rPr lang="fr-FR" sz="2000" b="1" dirty="0"/>
            </a:br>
            <a:r>
              <a:rPr lang="fr-FR" sz="2000" b="1" dirty="0"/>
              <a:t>(1 Timothée 1.2 ; 4.12). De son côté, Timothée traitait Paul avec le respect et l'affection qu'un fils a envers son père (Philippiens 2.22). </a:t>
            </a:r>
          </a:p>
        </p:txBody>
      </p:sp>
      <p:sp>
        <p:nvSpPr>
          <p:cNvPr id="4" name="CuadroTexto 3">
            <a:extLst>
              <a:ext uri="{FF2B5EF4-FFF2-40B4-BE49-F238E27FC236}">
                <a16:creationId xmlns:a16="http://schemas.microsoft.com/office/drawing/2014/main" id="{C33E0C9B-971C-815D-E2FF-9AC288302FE6}"/>
              </a:ext>
            </a:extLst>
          </p:cNvPr>
          <p:cNvSpPr txBox="1"/>
          <p:nvPr/>
        </p:nvSpPr>
        <p:spPr>
          <a:xfrm>
            <a:off x="3945464" y="4837451"/>
            <a:ext cx="7128936" cy="2015936"/>
          </a:xfrm>
          <a:prstGeom prst="rect">
            <a:avLst/>
          </a:prstGeom>
          <a:noFill/>
        </p:spPr>
        <p:txBody>
          <a:bodyPr wrap="square">
            <a:spAutoFit/>
          </a:bodyPr>
          <a:lstStyle/>
          <a:p>
            <a:pPr>
              <a:spcBef>
                <a:spcPts val="600"/>
              </a:spcBef>
            </a:pPr>
            <a:r>
              <a:rPr lang="fr-FR" sz="2000" b="1" dirty="0"/>
              <a:t>Paul le considérait comme un ouvrier aussi </a:t>
            </a:r>
          </a:p>
          <a:p>
            <a:r>
              <a:rPr lang="fr-FR" sz="2000" b="1" dirty="0"/>
              <a:t>efficace que lui-même (1 Corinthiens 16.10). Il lui </a:t>
            </a:r>
          </a:p>
          <a:p>
            <a:r>
              <a:rPr lang="fr-FR" sz="2000" b="1" dirty="0"/>
              <a:t>confia la supervision de plusieurs églises, comme </a:t>
            </a:r>
          </a:p>
          <a:p>
            <a:r>
              <a:rPr lang="fr-FR" sz="2000" b="1" dirty="0"/>
              <a:t>Corinthe (1 Corinthiens 4.17) ; Philippes (Philippiens 2.19) ; et Thessalonique (1 Thessaloniciens 3.2). Il souffrit aussi la prison comme Paul (Hébreux 13.23). </a:t>
            </a:r>
          </a:p>
        </p:txBody>
      </p:sp>
    </p:spTree>
    <p:extLst>
      <p:ext uri="{BB962C8B-B14F-4D97-AF65-F5344CB8AC3E}">
        <p14:creationId xmlns:p14="http://schemas.microsoft.com/office/powerpoint/2010/main" val="330863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1858</TotalTime>
  <Words>1307</Words>
  <Application>Microsoft Office PowerPoint</Application>
  <PresentationFormat>Panorámica</PresentationFormat>
  <Paragraphs>59</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Gill Sans MT</vt:lpstr>
      <vt:lpstr>Aptos Display</vt:lpstr>
      <vt:lpstr>Constantia</vt:lpstr>
      <vt:lpstr>Aptos</vt:lpstr>
      <vt:lpstr>Arial</vt:lpstr>
      <vt:lpstr>Comic Sans MS</vt:lpstr>
      <vt:lpstr>Tema de Office</vt:lpstr>
      <vt:lpstr>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75</cp:revision>
  <dcterms:created xsi:type="dcterms:W3CDTF">2026-01-03T16:08:44Z</dcterms:created>
  <dcterms:modified xsi:type="dcterms:W3CDTF">2026-01-29T07:01:43Z</dcterms:modified>
</cp:coreProperties>
</file>