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322" r:id="rId3"/>
    <p:sldId id="318" r:id="rId4"/>
    <p:sldId id="326" r:id="rId5"/>
    <p:sldId id="257" r:id="rId6"/>
    <p:sldId id="327" r:id="rId7"/>
    <p:sldId id="258" r:id="rId8"/>
    <p:sldId id="259" r:id="rId9"/>
    <p:sldId id="328" r:id="rId10"/>
    <p:sldId id="329" r:id="rId11"/>
    <p:sldId id="325" r:id="rId12"/>
    <p:sldId id="330" r:id="rId13"/>
    <p:sldId id="261" r:id="rId14"/>
    <p:sldId id="331" r:id="rId15"/>
    <p:sldId id="323" r:id="rId16"/>
    <p:sldId id="332" r:id="rId17"/>
    <p:sldId id="263" r:id="rId18"/>
    <p:sldId id="333" r:id="rId19"/>
    <p:sldId id="334" r:id="rId20"/>
    <p:sldId id="264" r:id="rId21"/>
    <p:sldId id="319" r:id="rId22"/>
    <p:sldId id="335" r:id="rId23"/>
    <p:sldId id="336" r:id="rId24"/>
  </p:sldIdLst>
  <p:sldSz cx="12192000" cy="6858000"/>
  <p:notesSz cx="6858000" cy="9144000"/>
  <p:embeddedFontLst>
    <p:embeddedFont>
      <p:font typeface="Brush Script MT" panose="03060802040406070304" pitchFamily="66" charset="0"/>
      <p:italic r:id="rId25"/>
    </p:embeddedFont>
    <p:embeddedFont>
      <p:font typeface="Comic Sans MS" panose="030F0702030302020204" pitchFamily="66" charset="0"/>
      <p:regular r:id="rId26"/>
      <p:bold r:id="rId27"/>
      <p:italic r:id="rId28"/>
      <p:boldItalic r:id="rId29"/>
    </p:embeddedFont>
    <p:embeddedFont>
      <p:font typeface="Constantia" panose="02030602050306030303" pitchFamily="18" charset="0"/>
      <p:regular r:id="rId30"/>
      <p:bold r:id="rId31"/>
      <p:italic r:id="rId32"/>
      <p:boldItalic r:id="rId33"/>
    </p:embeddedFont>
    <p:embeddedFont>
      <p:font typeface="Gill Sans MT" panose="020B0502020104020203" pitchFamily="34" charset="0"/>
      <p:regular r:id="rId34"/>
      <p:bold r:id="rId35"/>
      <p:italic r:id="rId36"/>
      <p:boldItalic r:id="rId37"/>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C"/>
    <a:srgbClr val="0000FF"/>
    <a:srgbClr val="A26036"/>
    <a:srgbClr val="00FFFF"/>
    <a:srgbClr val="00CCFF"/>
    <a:srgbClr val="E28537"/>
    <a:srgbClr val="E53C5C"/>
    <a:srgbClr val="9F8C4A"/>
    <a:srgbClr val="D87D2F"/>
    <a:srgbClr val="A4A4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78" autoAdjust="0"/>
    <p:restoredTop sz="96438"/>
  </p:normalViewPr>
  <p:slideViewPr>
    <p:cSldViewPr snapToGrid="0">
      <p:cViewPr varScale="1">
        <p:scale>
          <a:sx n="107" d="100"/>
          <a:sy n="107" d="100"/>
        </p:scale>
        <p:origin x="282" y="9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font" Target="fonts/font10.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D07D7C-B5CD-459F-BD11-0361D1F01132}" type="doc">
      <dgm:prSet loTypeId="urn:microsoft.com/office/officeart/2008/layout/TitlePictureLineup" loCatId="picture" qsTypeId="urn:microsoft.com/office/officeart/2005/8/quickstyle/simple5" qsCatId="simple" csTypeId="urn:microsoft.com/office/officeart/2005/8/colors/colorful1" csCatId="colorful" phldr="1"/>
      <dgm:spPr/>
      <dgm:t>
        <a:bodyPr/>
        <a:lstStyle/>
        <a:p>
          <a:endParaRPr lang="es-ES"/>
        </a:p>
      </dgm:t>
    </dgm:pt>
    <dgm:pt modelId="{B8D218B3-F65D-4CFC-A0FD-051C19E77E79}">
      <dgm:prSet custT="1"/>
      <dgm:spPr/>
      <dgm:t>
        <a:bodyPr/>
        <a:lstStyle/>
        <a:p>
          <a:r>
            <a:rPr lang="fr-FR" sz="1800" b="1" dirty="0">
              <a:effectLst>
                <a:outerShdw blurRad="38100" dist="38100" dir="2700000" algn="tl">
                  <a:srgbClr val="000000">
                    <a:alpha val="43137"/>
                  </a:srgbClr>
                </a:outerShdw>
              </a:effectLst>
            </a:rPr>
            <a:t>Maintenir l'unité** (Ph. 2.14)</a:t>
          </a:r>
          <a:endParaRPr lang="fr-FR" sz="1800" dirty="0">
            <a:effectLst>
              <a:outerShdw blurRad="38100" dist="38100" dir="2700000" algn="tl">
                <a:srgbClr val="000000">
                  <a:alpha val="43137"/>
                </a:srgbClr>
              </a:outerShdw>
            </a:effectLst>
          </a:endParaRPr>
        </a:p>
      </dgm:t>
    </dgm:pt>
    <dgm:pt modelId="{F24DD0AD-CE6D-4425-A723-3CBEE9977EF1}" type="parTrans" cxnId="{BE3BD4DF-F7D4-4ED0-BA9C-9989D1BC9A6A}">
      <dgm:prSet/>
      <dgm:spPr/>
      <dgm:t>
        <a:bodyPr/>
        <a:lstStyle/>
        <a:p>
          <a:endParaRPr lang="es-ES" sz="1800"/>
        </a:p>
      </dgm:t>
    </dgm:pt>
    <dgm:pt modelId="{7E4AC8DB-24F9-431B-A36E-F2F44C798536}" type="sibTrans" cxnId="{BE3BD4DF-F7D4-4ED0-BA9C-9989D1BC9A6A}">
      <dgm:prSet/>
      <dgm:spPr/>
      <dgm:t>
        <a:bodyPr/>
        <a:lstStyle/>
        <a:p>
          <a:endParaRPr lang="es-ES" sz="1800"/>
        </a:p>
      </dgm:t>
    </dgm:pt>
    <dgm:pt modelId="{A8F4F8C1-79F7-4DA3-AD7F-C727F8B972C1}">
      <dgm:prSet custT="1"/>
      <dgm:spPr/>
      <dgm:t>
        <a:bodyPr/>
        <a:lstStyle/>
        <a:p>
          <a:pPr>
            <a:spcAft>
              <a:spcPts val="0"/>
            </a:spcAft>
          </a:pPr>
          <a:r>
            <a:rPr lang="fr-FR" sz="1800" b="1" dirty="0"/>
            <a:t>En travaillant unis, </a:t>
          </a:r>
        </a:p>
        <a:p>
          <a:pPr>
            <a:spcAft>
              <a:spcPct val="35000"/>
            </a:spcAft>
          </a:pPr>
          <a:r>
            <a:rPr lang="fr-FR" sz="1800" b="1" dirty="0"/>
            <a:t>il ne doit y avoir </a:t>
          </a:r>
          <a:br>
            <a:rPr lang="fr-FR" sz="1800" b="1" dirty="0"/>
          </a:br>
          <a:r>
            <a:rPr lang="fr-FR" sz="1800" b="1" dirty="0"/>
            <a:t>ni médisances, </a:t>
          </a:r>
          <a:br>
            <a:rPr lang="fr-FR" sz="1800" b="1" dirty="0"/>
          </a:br>
          <a:r>
            <a:rPr lang="fr-FR" sz="1800" b="1" dirty="0"/>
            <a:t>ni critiques, </a:t>
          </a:r>
          <a:br>
            <a:rPr lang="fr-FR" sz="1800" b="1" dirty="0"/>
          </a:br>
          <a:r>
            <a:rPr lang="fr-FR" sz="1800" b="1" dirty="0"/>
            <a:t>ni rivalités, </a:t>
          </a:r>
          <a:br>
            <a:rPr lang="fr-FR" sz="1800" b="1" dirty="0"/>
          </a:br>
          <a:r>
            <a:rPr lang="fr-FR" sz="1800" b="1" dirty="0"/>
            <a:t>ni disputes entre nous.  </a:t>
          </a:r>
          <a:endParaRPr lang="fr-FR" sz="1800" dirty="0"/>
        </a:p>
      </dgm:t>
    </dgm:pt>
    <dgm:pt modelId="{BC24767B-8C79-4035-8CEF-527ABF1DC129}" type="parTrans" cxnId="{9A58EAB5-D606-4639-93D2-A57E6ABAD2D5}">
      <dgm:prSet/>
      <dgm:spPr/>
      <dgm:t>
        <a:bodyPr/>
        <a:lstStyle/>
        <a:p>
          <a:endParaRPr lang="es-ES" sz="1800"/>
        </a:p>
      </dgm:t>
    </dgm:pt>
    <dgm:pt modelId="{038FDCBF-CE56-478F-9762-3B0F71A0A1EC}" type="sibTrans" cxnId="{9A58EAB5-D606-4639-93D2-A57E6ABAD2D5}">
      <dgm:prSet/>
      <dgm:spPr/>
      <dgm:t>
        <a:bodyPr/>
        <a:lstStyle/>
        <a:p>
          <a:endParaRPr lang="es-ES" sz="1800"/>
        </a:p>
      </dgm:t>
    </dgm:pt>
    <dgm:pt modelId="{8F13B9EF-7C3D-4D73-81A6-38D115799957}">
      <dgm:prSet custT="1"/>
      <dgm:spPr/>
      <dgm:t>
        <a:bodyPr/>
        <a:lstStyle/>
        <a:p>
          <a:r>
            <a:rPr lang="fr-FR" sz="1800" b="1" dirty="0"/>
            <a:t>Se comporter de manière irréprochable (Ph. 2.15) </a:t>
          </a:r>
          <a:endParaRPr lang="fr-FR" sz="1800" dirty="0">
            <a:effectLst>
              <a:outerShdw blurRad="38100" dist="38100" dir="2700000" algn="tl">
                <a:srgbClr val="000000">
                  <a:alpha val="43137"/>
                </a:srgbClr>
              </a:outerShdw>
            </a:effectLst>
          </a:endParaRPr>
        </a:p>
      </dgm:t>
    </dgm:pt>
    <dgm:pt modelId="{D7A33D29-882F-4DE7-A919-361C399A85B4}" type="parTrans" cxnId="{4DA9CACD-E693-43DB-AD89-7FEDF7C359A4}">
      <dgm:prSet/>
      <dgm:spPr/>
      <dgm:t>
        <a:bodyPr/>
        <a:lstStyle/>
        <a:p>
          <a:endParaRPr lang="es-ES" sz="1800"/>
        </a:p>
      </dgm:t>
    </dgm:pt>
    <dgm:pt modelId="{BE75C234-FBC4-459A-B1AB-99BC6A698030}" type="sibTrans" cxnId="{4DA9CACD-E693-43DB-AD89-7FEDF7C359A4}">
      <dgm:prSet/>
      <dgm:spPr/>
      <dgm:t>
        <a:bodyPr/>
        <a:lstStyle/>
        <a:p>
          <a:endParaRPr lang="es-ES" sz="1800"/>
        </a:p>
      </dgm:t>
    </dgm:pt>
    <dgm:pt modelId="{4AE1B839-9D75-49FC-83F0-722BDBF17955}">
      <dgm:prSet custT="1"/>
      <dgm:spPr/>
      <dgm:t>
        <a:bodyPr/>
        <a:lstStyle/>
        <a:p>
          <a:r>
            <a:rPr lang="fr-FR" sz="1800" b="1" dirty="0"/>
            <a:t>Obéir avec simplicité à notre Père marque un grand contraste avec la méchanceté et la corruption autour de nous.  
</a:t>
          </a:r>
          <a:endParaRPr lang="fr-FR" sz="1800" dirty="0"/>
        </a:p>
      </dgm:t>
    </dgm:pt>
    <dgm:pt modelId="{4774350F-BA3F-4807-9765-F3AE907743C6}" type="parTrans" cxnId="{BE79C872-FCF8-42A3-A89C-6CB2FF481FAB}">
      <dgm:prSet/>
      <dgm:spPr/>
      <dgm:t>
        <a:bodyPr/>
        <a:lstStyle/>
        <a:p>
          <a:endParaRPr lang="es-ES" sz="1800"/>
        </a:p>
      </dgm:t>
    </dgm:pt>
    <dgm:pt modelId="{5367268C-47C1-4E92-91CE-F91AF96E16B5}" type="sibTrans" cxnId="{BE79C872-FCF8-42A3-A89C-6CB2FF481FAB}">
      <dgm:prSet/>
      <dgm:spPr/>
      <dgm:t>
        <a:bodyPr/>
        <a:lstStyle/>
        <a:p>
          <a:endParaRPr lang="es-ES" sz="1800"/>
        </a:p>
      </dgm:t>
    </dgm:pt>
    <dgm:pt modelId="{B2EAAED4-506D-493C-A31B-92CA7847C081}">
      <dgm:prSet custT="1"/>
      <dgm:spPr>
        <a:gradFill flip="none" rotWithShape="1">
          <a:gsLst>
            <a:gs pos="0">
              <a:schemeClr val="accent1">
                <a:lumMod val="50000"/>
              </a:schemeClr>
            </a:gs>
            <a:gs pos="50000">
              <a:schemeClr val="accent1">
                <a:lumMod val="75000"/>
              </a:schemeClr>
            </a:gs>
            <a:gs pos="100000">
              <a:schemeClr val="accent1"/>
            </a:gs>
          </a:gsLst>
          <a:lin ang="16200000" scaled="1"/>
          <a:tileRect/>
        </a:gradFill>
        <a:ln>
          <a:solidFill>
            <a:schemeClr val="accent1">
              <a:lumMod val="75000"/>
            </a:schemeClr>
          </a:solidFill>
        </a:ln>
      </dgm:spPr>
      <dgm:t>
        <a:bodyPr/>
        <a:lstStyle/>
        <a:p>
          <a:r>
            <a:rPr lang="fr-FR" sz="1800" b="1" dirty="0">
              <a:effectLst>
                <a:outerShdw blurRad="38100" dist="38100" dir="2700000" algn="tl">
                  <a:srgbClr val="000000">
                    <a:alpha val="43137"/>
                  </a:srgbClr>
                </a:outerShdw>
              </a:effectLst>
            </a:rPr>
            <a:t>Être fidèles à la Parole de Dieu (Ph. 2.16)</a:t>
          </a:r>
          <a:endParaRPr lang="fr-FR" sz="1800" dirty="0">
            <a:effectLst>
              <a:outerShdw blurRad="38100" dist="38100" dir="2700000" algn="tl">
                <a:srgbClr val="000000">
                  <a:alpha val="43137"/>
                </a:srgbClr>
              </a:outerShdw>
            </a:effectLst>
          </a:endParaRPr>
        </a:p>
      </dgm:t>
    </dgm:pt>
    <dgm:pt modelId="{B2ADB5BB-25D8-4CD2-851B-A986E0C3FA0B}" type="parTrans" cxnId="{4E6B1006-7298-461F-B7B6-22B6288AA871}">
      <dgm:prSet/>
      <dgm:spPr/>
      <dgm:t>
        <a:bodyPr/>
        <a:lstStyle/>
        <a:p>
          <a:endParaRPr lang="es-ES" sz="1800"/>
        </a:p>
      </dgm:t>
    </dgm:pt>
    <dgm:pt modelId="{C81402C2-7D8D-47C9-B73D-7D9A6A0A2153}" type="sibTrans" cxnId="{4E6B1006-7298-461F-B7B6-22B6288AA871}">
      <dgm:prSet/>
      <dgm:spPr/>
      <dgm:t>
        <a:bodyPr/>
        <a:lstStyle/>
        <a:p>
          <a:endParaRPr lang="es-ES" sz="1800"/>
        </a:p>
      </dgm:t>
    </dgm:pt>
    <dgm:pt modelId="{57EE0F82-6A25-4944-9E83-D989DD5B276D}">
      <dgm:prSet custT="1"/>
      <dgm:spPr/>
      <dgm:t>
        <a:bodyPr/>
        <a:lstStyle/>
        <a:p>
          <a:r>
            <a:rPr lang="fr-FR" sz="1800" b="1" dirty="0"/>
            <a:t>Notre conduite et notre pensée doivent être en accord avec ce que la Bible enseigne. </a:t>
          </a:r>
          <a:endParaRPr lang="fr-FR" sz="1800" dirty="0"/>
        </a:p>
      </dgm:t>
    </dgm:pt>
    <dgm:pt modelId="{C4C774AF-AD51-4633-9BA0-BEEE26985739}" type="parTrans" cxnId="{1A993B5B-D18D-437C-B3BD-D2D393F999C2}">
      <dgm:prSet/>
      <dgm:spPr/>
      <dgm:t>
        <a:bodyPr/>
        <a:lstStyle/>
        <a:p>
          <a:endParaRPr lang="es-ES" sz="1800"/>
        </a:p>
      </dgm:t>
    </dgm:pt>
    <dgm:pt modelId="{E8F19191-2C8E-47A5-B206-D58078937791}" type="sibTrans" cxnId="{1A993B5B-D18D-437C-B3BD-D2D393F999C2}">
      <dgm:prSet/>
      <dgm:spPr/>
      <dgm:t>
        <a:bodyPr/>
        <a:lstStyle/>
        <a:p>
          <a:endParaRPr lang="es-ES" sz="1800"/>
        </a:p>
      </dgm:t>
    </dgm:pt>
    <dgm:pt modelId="{FFAB9AD1-5D21-498A-90A8-0367D2E12C5C}" type="pres">
      <dgm:prSet presAssocID="{B0D07D7C-B5CD-459F-BD11-0361D1F01132}" presName="Name0" presStyleCnt="0">
        <dgm:presLayoutVars>
          <dgm:dir/>
        </dgm:presLayoutVars>
      </dgm:prSet>
      <dgm:spPr/>
    </dgm:pt>
    <dgm:pt modelId="{48063ED8-A635-461F-86DA-E22AC266976F}" type="pres">
      <dgm:prSet presAssocID="{B8D218B3-F65D-4CFC-A0FD-051C19E77E79}" presName="composite" presStyleCnt="0"/>
      <dgm:spPr/>
    </dgm:pt>
    <dgm:pt modelId="{4A452F6F-4B99-4272-BEC2-4EAFBD9409F4}" type="pres">
      <dgm:prSet presAssocID="{B8D218B3-F65D-4CFC-A0FD-051C19E77E79}" presName="Accent" presStyleLbl="alignAcc1" presStyleIdx="0" presStyleCnt="3"/>
      <dgm:spPr/>
    </dgm:pt>
    <dgm:pt modelId="{EDA97946-C8AC-47C0-9915-6179CBB0BB13}" type="pres">
      <dgm:prSet presAssocID="{B8D218B3-F65D-4CFC-A0FD-051C19E77E79}" presName="Image" presStyleLbl="node1" presStyleIdx="0" presStyleCnt="3"/>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3FD6ED73-D0F2-4D58-BC16-C77EE9FD655A}" type="pres">
      <dgm:prSet presAssocID="{B8D218B3-F65D-4CFC-A0FD-051C19E77E79}" presName="Child" presStyleLbl="revTx" presStyleIdx="0" presStyleCnt="3" custScaleX="112994" custLinFactNeighborX="1446">
        <dgm:presLayoutVars>
          <dgm:bulletEnabled val="1"/>
        </dgm:presLayoutVars>
      </dgm:prSet>
      <dgm:spPr/>
    </dgm:pt>
    <dgm:pt modelId="{005260F8-7B30-470E-AA28-FCEB93406D5D}" type="pres">
      <dgm:prSet presAssocID="{B8D218B3-F65D-4CFC-A0FD-051C19E77E79}" presName="Parent" presStyleLbl="alignNode1" presStyleIdx="0" presStyleCnt="3" custScaleX="155280" custScaleY="129400">
        <dgm:presLayoutVars>
          <dgm:bulletEnabled val="1"/>
        </dgm:presLayoutVars>
      </dgm:prSet>
      <dgm:spPr/>
    </dgm:pt>
    <dgm:pt modelId="{1725A13B-8CCF-468D-880B-35A3CA369DCC}" type="pres">
      <dgm:prSet presAssocID="{7E4AC8DB-24F9-431B-A36E-F2F44C798536}" presName="sibTrans" presStyleCnt="0"/>
      <dgm:spPr/>
    </dgm:pt>
    <dgm:pt modelId="{567B367D-0D04-4C50-9522-FC4878237EB4}" type="pres">
      <dgm:prSet presAssocID="{8F13B9EF-7C3D-4D73-81A6-38D115799957}" presName="composite" presStyleCnt="0"/>
      <dgm:spPr/>
    </dgm:pt>
    <dgm:pt modelId="{1FC1ACCF-0605-4F01-87E7-E6DD7A7807A9}" type="pres">
      <dgm:prSet presAssocID="{8F13B9EF-7C3D-4D73-81A6-38D115799957}" presName="Accent" presStyleLbl="alignAcc1" presStyleIdx="1" presStyleCnt="3"/>
      <dgm:spPr/>
    </dgm:pt>
    <dgm:pt modelId="{A3359CDB-09D8-48D6-B1A2-9336A1E66799}" type="pres">
      <dgm:prSet presAssocID="{8F13B9EF-7C3D-4D73-81A6-38D115799957}" presName="Image" presStyleLbl="node1" presStyleIdx="1" presStyleCnt="3"/>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65AC557A-1213-46C1-8A5C-30C5FAED6ED4}" type="pres">
      <dgm:prSet presAssocID="{8F13B9EF-7C3D-4D73-81A6-38D115799957}" presName="Child" presStyleLbl="revTx" presStyleIdx="1" presStyleCnt="3" custScaleX="112994" custLinFactNeighborX="1446">
        <dgm:presLayoutVars>
          <dgm:bulletEnabled val="1"/>
        </dgm:presLayoutVars>
      </dgm:prSet>
      <dgm:spPr/>
    </dgm:pt>
    <dgm:pt modelId="{F0371C59-4F87-4DBD-9EC4-342D3DF794AF}" type="pres">
      <dgm:prSet presAssocID="{8F13B9EF-7C3D-4D73-81A6-38D115799957}" presName="Parent" presStyleLbl="alignNode1" presStyleIdx="1" presStyleCnt="3" custScaleX="155280" custScaleY="129400" custLinFactNeighborX="3300">
        <dgm:presLayoutVars>
          <dgm:bulletEnabled val="1"/>
        </dgm:presLayoutVars>
      </dgm:prSet>
      <dgm:spPr/>
    </dgm:pt>
    <dgm:pt modelId="{BFB1D35E-63F0-44C6-BA35-7D6F3F242456}" type="pres">
      <dgm:prSet presAssocID="{BE75C234-FBC4-459A-B1AB-99BC6A698030}" presName="sibTrans" presStyleCnt="0"/>
      <dgm:spPr/>
    </dgm:pt>
    <dgm:pt modelId="{41E727D5-902B-4745-9B62-5B0FD1F4FF44}" type="pres">
      <dgm:prSet presAssocID="{B2EAAED4-506D-493C-A31B-92CA7847C081}" presName="composite" presStyleCnt="0"/>
      <dgm:spPr/>
    </dgm:pt>
    <dgm:pt modelId="{B7601F9C-0C9A-46F1-A8E3-B33234CD3938}" type="pres">
      <dgm:prSet presAssocID="{B2EAAED4-506D-493C-A31B-92CA7847C081}" presName="Accent" presStyleLbl="alignAcc1" presStyleIdx="2" presStyleCnt="3"/>
      <dgm:spPr>
        <a:ln>
          <a:solidFill>
            <a:schemeClr val="accent1">
              <a:lumMod val="75000"/>
            </a:schemeClr>
          </a:solidFill>
        </a:ln>
      </dgm:spPr>
    </dgm:pt>
    <dgm:pt modelId="{0F77C533-51C8-4753-ADB2-F8E85ED79FB9}" type="pres">
      <dgm:prSet presAssocID="{B2EAAED4-506D-493C-A31B-92CA7847C081}" presName="Image" presStyleLbl="node1" presStyleIdx="2" presStyleCnt="3"/>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083980AE-3F0B-4B5A-8608-E2875A2DB327}" type="pres">
      <dgm:prSet presAssocID="{B2EAAED4-506D-493C-A31B-92CA7847C081}" presName="Child" presStyleLbl="revTx" presStyleIdx="2" presStyleCnt="3" custScaleX="112994" custLinFactNeighborX="1446">
        <dgm:presLayoutVars>
          <dgm:bulletEnabled val="1"/>
        </dgm:presLayoutVars>
      </dgm:prSet>
      <dgm:spPr/>
    </dgm:pt>
    <dgm:pt modelId="{2E811DF2-F3C4-4512-A907-06319FA32221}" type="pres">
      <dgm:prSet presAssocID="{B2EAAED4-506D-493C-A31B-92CA7847C081}" presName="Parent" presStyleLbl="alignNode1" presStyleIdx="2" presStyleCnt="3" custScaleX="155280" custScaleY="129400">
        <dgm:presLayoutVars>
          <dgm:bulletEnabled val="1"/>
        </dgm:presLayoutVars>
      </dgm:prSet>
      <dgm:spPr/>
    </dgm:pt>
  </dgm:ptLst>
  <dgm:cxnLst>
    <dgm:cxn modelId="{4E6B1006-7298-461F-B7B6-22B6288AA871}" srcId="{B0D07D7C-B5CD-459F-BD11-0361D1F01132}" destId="{B2EAAED4-506D-493C-A31B-92CA7847C081}" srcOrd="2" destOrd="0" parTransId="{B2ADB5BB-25D8-4CD2-851B-A986E0C3FA0B}" sibTransId="{C81402C2-7D8D-47C9-B73D-7D9A6A0A2153}"/>
    <dgm:cxn modelId="{84D5351B-EB37-483E-BE59-930D669A2CAF}" type="presOf" srcId="{B2EAAED4-506D-493C-A31B-92CA7847C081}" destId="{2E811DF2-F3C4-4512-A907-06319FA32221}" srcOrd="0" destOrd="0" presId="urn:microsoft.com/office/officeart/2008/layout/TitlePictureLineup"/>
    <dgm:cxn modelId="{1A993B5B-D18D-437C-B3BD-D2D393F999C2}" srcId="{B2EAAED4-506D-493C-A31B-92CA7847C081}" destId="{57EE0F82-6A25-4944-9E83-D989DD5B276D}" srcOrd="0" destOrd="0" parTransId="{C4C774AF-AD51-4633-9BA0-BEEE26985739}" sibTransId="{E8F19191-2C8E-47A5-B206-D58078937791}"/>
    <dgm:cxn modelId="{1FFD3243-381E-42C3-BD7A-D795793D4B4D}" type="presOf" srcId="{4AE1B839-9D75-49FC-83F0-722BDBF17955}" destId="{65AC557A-1213-46C1-8A5C-30C5FAED6ED4}" srcOrd="0" destOrd="0" presId="urn:microsoft.com/office/officeart/2008/layout/TitlePictureLineup"/>
    <dgm:cxn modelId="{8649284A-E923-4FC0-967B-BAEFA73B4BA2}" type="presOf" srcId="{B0D07D7C-B5CD-459F-BD11-0361D1F01132}" destId="{FFAB9AD1-5D21-498A-90A8-0367D2E12C5C}" srcOrd="0" destOrd="0" presId="urn:microsoft.com/office/officeart/2008/layout/TitlePictureLineup"/>
    <dgm:cxn modelId="{BE79C872-FCF8-42A3-A89C-6CB2FF481FAB}" srcId="{8F13B9EF-7C3D-4D73-81A6-38D115799957}" destId="{4AE1B839-9D75-49FC-83F0-722BDBF17955}" srcOrd="0" destOrd="0" parTransId="{4774350F-BA3F-4807-9765-F3AE907743C6}" sibTransId="{5367268C-47C1-4E92-91CE-F91AF96E16B5}"/>
    <dgm:cxn modelId="{2BF7255A-4961-49B9-A28F-AF473B06D219}" type="presOf" srcId="{A8F4F8C1-79F7-4DA3-AD7F-C727F8B972C1}" destId="{3FD6ED73-D0F2-4D58-BC16-C77EE9FD655A}" srcOrd="0" destOrd="0" presId="urn:microsoft.com/office/officeart/2008/layout/TitlePictureLineup"/>
    <dgm:cxn modelId="{1F5D22A1-1290-4C81-9B4B-FBB660C05D38}" type="presOf" srcId="{B8D218B3-F65D-4CFC-A0FD-051C19E77E79}" destId="{005260F8-7B30-470E-AA28-FCEB93406D5D}" srcOrd="0" destOrd="0" presId="urn:microsoft.com/office/officeart/2008/layout/TitlePictureLineup"/>
    <dgm:cxn modelId="{9A58EAB5-D606-4639-93D2-A57E6ABAD2D5}" srcId="{B8D218B3-F65D-4CFC-A0FD-051C19E77E79}" destId="{A8F4F8C1-79F7-4DA3-AD7F-C727F8B972C1}" srcOrd="0" destOrd="0" parTransId="{BC24767B-8C79-4035-8CEF-527ABF1DC129}" sibTransId="{038FDCBF-CE56-478F-9762-3B0F71A0A1EC}"/>
    <dgm:cxn modelId="{DE699ABD-38BA-486F-A337-2B187992167C}" type="presOf" srcId="{57EE0F82-6A25-4944-9E83-D989DD5B276D}" destId="{083980AE-3F0B-4B5A-8608-E2875A2DB327}" srcOrd="0" destOrd="0" presId="urn:microsoft.com/office/officeart/2008/layout/TitlePictureLineup"/>
    <dgm:cxn modelId="{640140C0-20FE-43D5-ADFE-3C4198720BF8}" type="presOf" srcId="{8F13B9EF-7C3D-4D73-81A6-38D115799957}" destId="{F0371C59-4F87-4DBD-9EC4-342D3DF794AF}" srcOrd="0" destOrd="0" presId="urn:microsoft.com/office/officeart/2008/layout/TitlePictureLineup"/>
    <dgm:cxn modelId="{4DA9CACD-E693-43DB-AD89-7FEDF7C359A4}" srcId="{B0D07D7C-B5CD-459F-BD11-0361D1F01132}" destId="{8F13B9EF-7C3D-4D73-81A6-38D115799957}" srcOrd="1" destOrd="0" parTransId="{D7A33D29-882F-4DE7-A919-361C399A85B4}" sibTransId="{BE75C234-FBC4-459A-B1AB-99BC6A698030}"/>
    <dgm:cxn modelId="{BE3BD4DF-F7D4-4ED0-BA9C-9989D1BC9A6A}" srcId="{B0D07D7C-B5CD-459F-BD11-0361D1F01132}" destId="{B8D218B3-F65D-4CFC-A0FD-051C19E77E79}" srcOrd="0" destOrd="0" parTransId="{F24DD0AD-CE6D-4425-A723-3CBEE9977EF1}" sibTransId="{7E4AC8DB-24F9-431B-A36E-F2F44C798536}"/>
    <dgm:cxn modelId="{5984EEAA-829E-4A90-9496-F90358A4001A}" type="presParOf" srcId="{FFAB9AD1-5D21-498A-90A8-0367D2E12C5C}" destId="{48063ED8-A635-461F-86DA-E22AC266976F}" srcOrd="0" destOrd="0" presId="urn:microsoft.com/office/officeart/2008/layout/TitlePictureLineup"/>
    <dgm:cxn modelId="{24FB4ADF-63AC-48A6-A715-E87822562ECE}" type="presParOf" srcId="{48063ED8-A635-461F-86DA-E22AC266976F}" destId="{4A452F6F-4B99-4272-BEC2-4EAFBD9409F4}" srcOrd="0" destOrd="0" presId="urn:microsoft.com/office/officeart/2008/layout/TitlePictureLineup"/>
    <dgm:cxn modelId="{43C0A72B-2C52-472F-8455-9C61B5809512}" type="presParOf" srcId="{48063ED8-A635-461F-86DA-E22AC266976F}" destId="{EDA97946-C8AC-47C0-9915-6179CBB0BB13}" srcOrd="1" destOrd="0" presId="urn:microsoft.com/office/officeart/2008/layout/TitlePictureLineup"/>
    <dgm:cxn modelId="{7BFC3A26-8489-4636-A829-2DCEDCF4F98E}" type="presParOf" srcId="{48063ED8-A635-461F-86DA-E22AC266976F}" destId="{3FD6ED73-D0F2-4D58-BC16-C77EE9FD655A}" srcOrd="2" destOrd="0" presId="urn:microsoft.com/office/officeart/2008/layout/TitlePictureLineup"/>
    <dgm:cxn modelId="{746E70CC-2EFA-4D36-BA38-020A9C14719B}" type="presParOf" srcId="{48063ED8-A635-461F-86DA-E22AC266976F}" destId="{005260F8-7B30-470E-AA28-FCEB93406D5D}" srcOrd="3" destOrd="0" presId="urn:microsoft.com/office/officeart/2008/layout/TitlePictureLineup"/>
    <dgm:cxn modelId="{CAE105A0-A79B-400E-BCD0-7BE720C7F595}" type="presParOf" srcId="{FFAB9AD1-5D21-498A-90A8-0367D2E12C5C}" destId="{1725A13B-8CCF-468D-880B-35A3CA369DCC}" srcOrd="1" destOrd="0" presId="urn:microsoft.com/office/officeart/2008/layout/TitlePictureLineup"/>
    <dgm:cxn modelId="{4D6D657A-A996-4B67-9FCE-06F2C635E408}" type="presParOf" srcId="{FFAB9AD1-5D21-498A-90A8-0367D2E12C5C}" destId="{567B367D-0D04-4C50-9522-FC4878237EB4}" srcOrd="2" destOrd="0" presId="urn:microsoft.com/office/officeart/2008/layout/TitlePictureLineup"/>
    <dgm:cxn modelId="{0D75D1BD-8BEE-4128-BA96-78EA448416C1}" type="presParOf" srcId="{567B367D-0D04-4C50-9522-FC4878237EB4}" destId="{1FC1ACCF-0605-4F01-87E7-E6DD7A7807A9}" srcOrd="0" destOrd="0" presId="urn:microsoft.com/office/officeart/2008/layout/TitlePictureLineup"/>
    <dgm:cxn modelId="{05B9C929-6E73-4F67-9583-C377AE034C84}" type="presParOf" srcId="{567B367D-0D04-4C50-9522-FC4878237EB4}" destId="{A3359CDB-09D8-48D6-B1A2-9336A1E66799}" srcOrd="1" destOrd="0" presId="urn:microsoft.com/office/officeart/2008/layout/TitlePictureLineup"/>
    <dgm:cxn modelId="{BC00A607-B7B9-4248-8277-0E83D7BDF6CF}" type="presParOf" srcId="{567B367D-0D04-4C50-9522-FC4878237EB4}" destId="{65AC557A-1213-46C1-8A5C-30C5FAED6ED4}" srcOrd="2" destOrd="0" presId="urn:microsoft.com/office/officeart/2008/layout/TitlePictureLineup"/>
    <dgm:cxn modelId="{FD123B77-23B2-4039-B915-A6397EE9BA57}" type="presParOf" srcId="{567B367D-0D04-4C50-9522-FC4878237EB4}" destId="{F0371C59-4F87-4DBD-9EC4-342D3DF794AF}" srcOrd="3" destOrd="0" presId="urn:microsoft.com/office/officeart/2008/layout/TitlePictureLineup"/>
    <dgm:cxn modelId="{830ECF10-06BF-43B4-B421-3010C31B4842}" type="presParOf" srcId="{FFAB9AD1-5D21-498A-90A8-0367D2E12C5C}" destId="{BFB1D35E-63F0-44C6-BA35-7D6F3F242456}" srcOrd="3" destOrd="0" presId="urn:microsoft.com/office/officeart/2008/layout/TitlePictureLineup"/>
    <dgm:cxn modelId="{55DB48EF-D16A-4608-BA08-4CA29789B9AE}" type="presParOf" srcId="{FFAB9AD1-5D21-498A-90A8-0367D2E12C5C}" destId="{41E727D5-902B-4745-9B62-5B0FD1F4FF44}" srcOrd="4" destOrd="0" presId="urn:microsoft.com/office/officeart/2008/layout/TitlePictureLineup"/>
    <dgm:cxn modelId="{705CCF17-FEFA-450C-A5A1-60CBB8DDC19A}" type="presParOf" srcId="{41E727D5-902B-4745-9B62-5B0FD1F4FF44}" destId="{B7601F9C-0C9A-46F1-A8E3-B33234CD3938}" srcOrd="0" destOrd="0" presId="urn:microsoft.com/office/officeart/2008/layout/TitlePictureLineup"/>
    <dgm:cxn modelId="{3C556635-985A-4E93-AB6D-053B6011501D}" type="presParOf" srcId="{41E727D5-902B-4745-9B62-5B0FD1F4FF44}" destId="{0F77C533-51C8-4753-ADB2-F8E85ED79FB9}" srcOrd="1" destOrd="0" presId="urn:microsoft.com/office/officeart/2008/layout/TitlePictureLineup"/>
    <dgm:cxn modelId="{B581781E-1B99-43EC-AEC6-56F926626D30}" type="presParOf" srcId="{41E727D5-902B-4745-9B62-5B0FD1F4FF44}" destId="{083980AE-3F0B-4B5A-8608-E2875A2DB327}" srcOrd="2" destOrd="0" presId="urn:microsoft.com/office/officeart/2008/layout/TitlePictureLineup"/>
    <dgm:cxn modelId="{EFD5A684-3D0C-4231-B299-C79EA2B936A4}" type="presParOf" srcId="{41E727D5-902B-4745-9B62-5B0FD1F4FF44}" destId="{2E811DF2-F3C4-4512-A907-06319FA32221}" srcOrd="3" destOrd="0" presId="urn:microsoft.com/office/officeart/2008/layout/Title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52F6F-4B99-4272-BEC2-4EAFBD9409F4}">
      <dsp:nvSpPr>
        <dsp:cNvPr id="0" name=""/>
        <dsp:cNvSpPr/>
      </dsp:nvSpPr>
      <dsp:spPr>
        <a:xfrm>
          <a:off x="775059" y="450021"/>
          <a:ext cx="0" cy="3755786"/>
        </a:xfrm>
        <a:prstGeom prst="lin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DA97946-C8AC-47C0-9915-6179CBB0BB13}">
      <dsp:nvSpPr>
        <dsp:cNvPr id="0" name=""/>
        <dsp:cNvSpPr/>
      </dsp:nvSpPr>
      <dsp:spPr>
        <a:xfrm>
          <a:off x="879386" y="575214"/>
          <a:ext cx="1975334" cy="1690103"/>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FD6ED73-D0F2-4D58-BC16-C77EE9FD655A}">
      <dsp:nvSpPr>
        <dsp:cNvPr id="0" name=""/>
        <dsp:cNvSpPr/>
      </dsp:nvSpPr>
      <dsp:spPr>
        <a:xfrm>
          <a:off x="779612" y="2265318"/>
          <a:ext cx="2232009" cy="194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ts val="0"/>
            </a:spcAft>
            <a:buNone/>
          </a:pPr>
          <a:r>
            <a:rPr lang="fr-FR" sz="1800" b="1" kern="1200" dirty="0"/>
            <a:t>En travaillant unis, </a:t>
          </a:r>
        </a:p>
        <a:p>
          <a:pPr marL="0" lvl="0" indent="0" algn="ctr" defTabSz="800100">
            <a:lnSpc>
              <a:spcPct val="90000"/>
            </a:lnSpc>
            <a:spcBef>
              <a:spcPct val="0"/>
            </a:spcBef>
            <a:spcAft>
              <a:spcPct val="35000"/>
            </a:spcAft>
            <a:buNone/>
          </a:pPr>
          <a:r>
            <a:rPr lang="fr-FR" sz="1800" b="1" kern="1200" dirty="0"/>
            <a:t>il ne doit y avoir </a:t>
          </a:r>
          <a:br>
            <a:rPr lang="fr-FR" sz="1800" b="1" kern="1200" dirty="0"/>
          </a:br>
          <a:r>
            <a:rPr lang="fr-FR" sz="1800" b="1" kern="1200" dirty="0"/>
            <a:t>ni médisances, </a:t>
          </a:r>
          <a:br>
            <a:rPr lang="fr-FR" sz="1800" b="1" kern="1200" dirty="0"/>
          </a:br>
          <a:r>
            <a:rPr lang="fr-FR" sz="1800" b="1" kern="1200" dirty="0"/>
            <a:t>ni critiques, </a:t>
          </a:r>
          <a:br>
            <a:rPr lang="fr-FR" sz="1800" b="1" kern="1200" dirty="0"/>
          </a:br>
          <a:r>
            <a:rPr lang="fr-FR" sz="1800" b="1" kern="1200" dirty="0"/>
            <a:t>ni rivalités, </a:t>
          </a:r>
          <a:br>
            <a:rPr lang="fr-FR" sz="1800" b="1" kern="1200" dirty="0"/>
          </a:br>
          <a:r>
            <a:rPr lang="fr-FR" sz="1800" b="1" kern="1200" dirty="0"/>
            <a:t>ni disputes entre nous.  </a:t>
          </a:r>
          <a:endParaRPr lang="fr-FR" sz="1800" kern="1200" dirty="0"/>
        </a:p>
      </dsp:txBody>
      <dsp:txXfrm>
        <a:off x="779612" y="2265318"/>
        <a:ext cx="2232009" cy="1940489"/>
      </dsp:txXfrm>
    </dsp:sp>
    <dsp:sp modelId="{005260F8-7B30-470E-AA28-FCEB93406D5D}">
      <dsp:nvSpPr>
        <dsp:cNvPr id="0" name=""/>
        <dsp:cNvSpPr/>
      </dsp:nvSpPr>
      <dsp:spPr>
        <a:xfrm>
          <a:off x="198337" y="-28632"/>
          <a:ext cx="3239991" cy="53999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fr-FR" sz="1800" b="1" kern="1200" dirty="0">
              <a:effectLst>
                <a:outerShdw blurRad="38100" dist="38100" dir="2700000" algn="tl">
                  <a:srgbClr val="000000">
                    <a:alpha val="43137"/>
                  </a:srgbClr>
                </a:outerShdw>
              </a:effectLst>
            </a:rPr>
            <a:t>Maintenir l'unité** (Ph. 2.14)</a:t>
          </a:r>
          <a:endParaRPr lang="fr-FR" sz="1800" kern="1200" dirty="0">
            <a:effectLst>
              <a:outerShdw blurRad="38100" dist="38100" dir="2700000" algn="tl">
                <a:srgbClr val="000000">
                  <a:alpha val="43137"/>
                </a:srgbClr>
              </a:outerShdw>
            </a:effectLst>
          </a:endParaRPr>
        </a:p>
      </dsp:txBody>
      <dsp:txXfrm>
        <a:off x="198337" y="-28632"/>
        <a:ext cx="3239991" cy="539998"/>
      </dsp:txXfrm>
    </dsp:sp>
    <dsp:sp modelId="{1FC1ACCF-0605-4F01-87E7-E6DD7A7807A9}">
      <dsp:nvSpPr>
        <dsp:cNvPr id="0" name=""/>
        <dsp:cNvSpPr/>
      </dsp:nvSpPr>
      <dsp:spPr>
        <a:xfrm>
          <a:off x="4576477" y="450021"/>
          <a:ext cx="0" cy="3755786"/>
        </a:xfrm>
        <a:prstGeom prst="lin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3359CDB-09D8-48D6-B1A2-9336A1E66799}">
      <dsp:nvSpPr>
        <dsp:cNvPr id="0" name=""/>
        <dsp:cNvSpPr/>
      </dsp:nvSpPr>
      <dsp:spPr>
        <a:xfrm>
          <a:off x="4680804" y="575214"/>
          <a:ext cx="1975334" cy="1690103"/>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5AC557A-1213-46C1-8A5C-30C5FAED6ED4}">
      <dsp:nvSpPr>
        <dsp:cNvPr id="0" name=""/>
        <dsp:cNvSpPr/>
      </dsp:nvSpPr>
      <dsp:spPr>
        <a:xfrm>
          <a:off x="4581030" y="2265318"/>
          <a:ext cx="2232009" cy="194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fr-FR" sz="1800" b="1" kern="1200" dirty="0"/>
            <a:t>Obéir avec simplicité à notre Père marque un grand contraste avec la méchanceté et la corruption autour de nous.  
</a:t>
          </a:r>
          <a:endParaRPr lang="fr-FR" sz="1800" kern="1200" dirty="0"/>
        </a:p>
      </dsp:txBody>
      <dsp:txXfrm>
        <a:off x="4581030" y="2265318"/>
        <a:ext cx="2232009" cy="1940489"/>
      </dsp:txXfrm>
    </dsp:sp>
    <dsp:sp modelId="{F0371C59-4F87-4DBD-9EC4-342D3DF794AF}">
      <dsp:nvSpPr>
        <dsp:cNvPr id="0" name=""/>
        <dsp:cNvSpPr/>
      </dsp:nvSpPr>
      <dsp:spPr>
        <a:xfrm>
          <a:off x="4068611" y="-28632"/>
          <a:ext cx="3239991" cy="53999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fr-FR" sz="1800" b="1" kern="1200" dirty="0"/>
            <a:t>Se comporter de manière irréprochable (Ph. 2.15) </a:t>
          </a:r>
          <a:endParaRPr lang="fr-FR" sz="1800" kern="1200" dirty="0">
            <a:effectLst>
              <a:outerShdw blurRad="38100" dist="38100" dir="2700000" algn="tl">
                <a:srgbClr val="000000">
                  <a:alpha val="43137"/>
                </a:srgbClr>
              </a:outerShdw>
            </a:effectLst>
          </a:endParaRPr>
        </a:p>
      </dsp:txBody>
      <dsp:txXfrm>
        <a:off x="4068611" y="-28632"/>
        <a:ext cx="3239991" cy="539998"/>
      </dsp:txXfrm>
    </dsp:sp>
    <dsp:sp modelId="{B7601F9C-0C9A-46F1-A8E3-B33234CD3938}">
      <dsp:nvSpPr>
        <dsp:cNvPr id="0" name=""/>
        <dsp:cNvSpPr/>
      </dsp:nvSpPr>
      <dsp:spPr>
        <a:xfrm>
          <a:off x="8377894" y="450021"/>
          <a:ext cx="0" cy="3755786"/>
        </a:xfrm>
        <a:prstGeom prst="line">
          <a:avLst/>
        </a:prstGeom>
        <a:solidFill>
          <a:schemeClr val="lt1">
            <a:alpha val="90000"/>
            <a:hueOff val="0"/>
            <a:satOff val="0"/>
            <a:lumOff val="0"/>
            <a:alphaOff val="0"/>
          </a:schemeClr>
        </a:solidFill>
        <a:ln w="12700"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sp>
    <dsp:sp modelId="{0F77C533-51C8-4753-ADB2-F8E85ED79FB9}">
      <dsp:nvSpPr>
        <dsp:cNvPr id="0" name=""/>
        <dsp:cNvSpPr/>
      </dsp:nvSpPr>
      <dsp:spPr>
        <a:xfrm>
          <a:off x="8482222" y="575214"/>
          <a:ext cx="1975334" cy="1690103"/>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83980AE-3F0B-4B5A-8608-E2875A2DB327}">
      <dsp:nvSpPr>
        <dsp:cNvPr id="0" name=""/>
        <dsp:cNvSpPr/>
      </dsp:nvSpPr>
      <dsp:spPr>
        <a:xfrm>
          <a:off x="8382448" y="2265318"/>
          <a:ext cx="2232009" cy="194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fr-FR" sz="1800" b="1" kern="1200" dirty="0"/>
            <a:t>Notre conduite et notre pensée doivent être en accord avec ce que la Bible enseigne. </a:t>
          </a:r>
          <a:endParaRPr lang="fr-FR" sz="1800" kern="1200" dirty="0"/>
        </a:p>
      </dsp:txBody>
      <dsp:txXfrm>
        <a:off x="8382448" y="2265318"/>
        <a:ext cx="2232009" cy="1940489"/>
      </dsp:txXfrm>
    </dsp:sp>
    <dsp:sp modelId="{2E811DF2-F3C4-4512-A907-06319FA32221}">
      <dsp:nvSpPr>
        <dsp:cNvPr id="0" name=""/>
        <dsp:cNvSpPr/>
      </dsp:nvSpPr>
      <dsp:spPr>
        <a:xfrm>
          <a:off x="7801173" y="-28632"/>
          <a:ext cx="3239991" cy="539998"/>
        </a:xfrm>
        <a:prstGeom prst="rect">
          <a:avLst/>
        </a:prstGeom>
        <a:gradFill flip="none" rotWithShape="1">
          <a:gsLst>
            <a:gs pos="0">
              <a:schemeClr val="accent1">
                <a:lumMod val="50000"/>
              </a:schemeClr>
            </a:gs>
            <a:gs pos="50000">
              <a:schemeClr val="accent1">
                <a:lumMod val="75000"/>
              </a:schemeClr>
            </a:gs>
            <a:gs pos="100000">
              <a:schemeClr val="accent1"/>
            </a:gs>
          </a:gsLst>
          <a:lin ang="16200000" scaled="1"/>
          <a:tileRect/>
        </a:gradFill>
        <a:ln w="12700" cap="flat" cmpd="sng" algn="ctr">
          <a:solidFill>
            <a:schemeClr val="accent1">
              <a:lumMod val="7500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fr-FR" sz="1800" b="1" kern="1200" dirty="0">
              <a:effectLst>
                <a:outerShdw blurRad="38100" dist="38100" dir="2700000" algn="tl">
                  <a:srgbClr val="000000">
                    <a:alpha val="43137"/>
                  </a:srgbClr>
                </a:outerShdw>
              </a:effectLst>
            </a:rPr>
            <a:t>Être fidèles à la Parole de Dieu (Ph. 2.16)</a:t>
          </a:r>
          <a:endParaRPr lang="fr-FR" sz="1800" kern="1200" dirty="0">
            <a:effectLst>
              <a:outerShdw blurRad="38100" dist="38100" dir="2700000" algn="tl">
                <a:srgbClr val="000000">
                  <a:alpha val="43137"/>
                </a:srgbClr>
              </a:outerShdw>
            </a:effectLst>
          </a:endParaRPr>
        </a:p>
      </dsp:txBody>
      <dsp:txXfrm>
        <a:off x="7801173" y="-28632"/>
        <a:ext cx="3239991" cy="539998"/>
      </dsp:txXfrm>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CA79AD-2DB8-56CC-0F8D-2E89D6F5275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B17A658-9E01-95BC-5419-F22BA71C1E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8E6CD0F-5930-E4A8-9F4F-6209547D8C1C}"/>
              </a:ext>
            </a:extLst>
          </p:cNvPr>
          <p:cNvSpPr>
            <a:spLocks noGrp="1"/>
          </p:cNvSpPr>
          <p:nvPr>
            <p:ph type="dt" sz="half" idx="10"/>
          </p:nvPr>
        </p:nvSpPr>
        <p:spPr/>
        <p:txBody>
          <a:bodyPr/>
          <a:lstStyle/>
          <a:p>
            <a:fld id="{2CE61FE6-2AB8-475A-84D7-EC356C3B17F0}" type="datetimeFigureOut">
              <a:rPr lang="es-ES" smtClean="0"/>
              <a:t>29/01/2026</a:t>
            </a:fld>
            <a:endParaRPr lang="es-ES"/>
          </a:p>
        </p:txBody>
      </p:sp>
      <p:sp>
        <p:nvSpPr>
          <p:cNvPr id="5" name="Marcador de pie de página 4">
            <a:extLst>
              <a:ext uri="{FF2B5EF4-FFF2-40B4-BE49-F238E27FC236}">
                <a16:creationId xmlns:a16="http://schemas.microsoft.com/office/drawing/2014/main" id="{35B988E5-44F9-E2AD-68C0-203115FE793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B283094-1480-17A0-17C1-BFE3A9AA02FE}"/>
              </a:ext>
            </a:extLst>
          </p:cNvPr>
          <p:cNvSpPr>
            <a:spLocks noGrp="1"/>
          </p:cNvSpPr>
          <p:nvPr>
            <p:ph type="sldNum" sz="quarter" idx="12"/>
          </p:nvPr>
        </p:nvSpPr>
        <p:spPr/>
        <p:txBody>
          <a:bodyPr/>
          <a:lstStyle/>
          <a:p>
            <a:fld id="{DF7F1E2D-0425-4992-A264-145DF795F3A0}" type="slidenum">
              <a:rPr lang="es-ES" smtClean="0"/>
              <a:t>‹Nº›</a:t>
            </a:fld>
            <a:endParaRPr lang="es-ES"/>
          </a:p>
        </p:txBody>
      </p:sp>
    </p:spTree>
    <p:extLst>
      <p:ext uri="{BB962C8B-B14F-4D97-AF65-F5344CB8AC3E}">
        <p14:creationId xmlns:p14="http://schemas.microsoft.com/office/powerpoint/2010/main" val="3238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226CE8-83C9-1F0E-81B9-9BC2C72B545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2E61664-0762-18C4-977B-71E59B66EE7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FF807FF-FF38-4564-6073-83BA54E664B6}"/>
              </a:ext>
            </a:extLst>
          </p:cNvPr>
          <p:cNvSpPr>
            <a:spLocks noGrp="1"/>
          </p:cNvSpPr>
          <p:nvPr>
            <p:ph type="dt" sz="half" idx="10"/>
          </p:nvPr>
        </p:nvSpPr>
        <p:spPr/>
        <p:txBody>
          <a:bodyPr/>
          <a:lstStyle/>
          <a:p>
            <a:fld id="{2CE61FE6-2AB8-475A-84D7-EC356C3B17F0}" type="datetimeFigureOut">
              <a:rPr lang="es-ES" smtClean="0"/>
              <a:t>29/01/2026</a:t>
            </a:fld>
            <a:endParaRPr lang="es-ES"/>
          </a:p>
        </p:txBody>
      </p:sp>
      <p:sp>
        <p:nvSpPr>
          <p:cNvPr id="5" name="Marcador de pie de página 4">
            <a:extLst>
              <a:ext uri="{FF2B5EF4-FFF2-40B4-BE49-F238E27FC236}">
                <a16:creationId xmlns:a16="http://schemas.microsoft.com/office/drawing/2014/main" id="{EF540576-1A5A-98D8-AA6B-E814215527F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7D1EFB2-ADCA-E7DE-24A9-2A5FE9234753}"/>
              </a:ext>
            </a:extLst>
          </p:cNvPr>
          <p:cNvSpPr>
            <a:spLocks noGrp="1"/>
          </p:cNvSpPr>
          <p:nvPr>
            <p:ph type="sldNum" sz="quarter" idx="12"/>
          </p:nvPr>
        </p:nvSpPr>
        <p:spPr/>
        <p:txBody>
          <a:bodyPr/>
          <a:lstStyle/>
          <a:p>
            <a:fld id="{DF7F1E2D-0425-4992-A264-145DF795F3A0}" type="slidenum">
              <a:rPr lang="es-ES" smtClean="0"/>
              <a:t>‹Nº›</a:t>
            </a:fld>
            <a:endParaRPr lang="es-ES"/>
          </a:p>
        </p:txBody>
      </p:sp>
    </p:spTree>
    <p:extLst>
      <p:ext uri="{BB962C8B-B14F-4D97-AF65-F5344CB8AC3E}">
        <p14:creationId xmlns:p14="http://schemas.microsoft.com/office/powerpoint/2010/main" val="3192191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380921E-BB28-F51A-29EC-793170261F5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8F8C199-2E6B-9CC3-CD23-A53727559BF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3C0D8BC-E0A6-BB47-30A5-0CFF190EA8D8}"/>
              </a:ext>
            </a:extLst>
          </p:cNvPr>
          <p:cNvSpPr>
            <a:spLocks noGrp="1"/>
          </p:cNvSpPr>
          <p:nvPr>
            <p:ph type="dt" sz="half" idx="10"/>
          </p:nvPr>
        </p:nvSpPr>
        <p:spPr/>
        <p:txBody>
          <a:bodyPr/>
          <a:lstStyle/>
          <a:p>
            <a:fld id="{2CE61FE6-2AB8-475A-84D7-EC356C3B17F0}" type="datetimeFigureOut">
              <a:rPr lang="es-ES" smtClean="0"/>
              <a:t>29/01/2026</a:t>
            </a:fld>
            <a:endParaRPr lang="es-ES"/>
          </a:p>
        </p:txBody>
      </p:sp>
      <p:sp>
        <p:nvSpPr>
          <p:cNvPr id="5" name="Marcador de pie de página 4">
            <a:extLst>
              <a:ext uri="{FF2B5EF4-FFF2-40B4-BE49-F238E27FC236}">
                <a16:creationId xmlns:a16="http://schemas.microsoft.com/office/drawing/2014/main" id="{C0C80248-4AE7-1738-1868-27CA61331B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F1D6CC8-9F4B-199F-645A-63AD7E036C08}"/>
              </a:ext>
            </a:extLst>
          </p:cNvPr>
          <p:cNvSpPr>
            <a:spLocks noGrp="1"/>
          </p:cNvSpPr>
          <p:nvPr>
            <p:ph type="sldNum" sz="quarter" idx="12"/>
          </p:nvPr>
        </p:nvSpPr>
        <p:spPr/>
        <p:txBody>
          <a:bodyPr/>
          <a:lstStyle/>
          <a:p>
            <a:fld id="{DF7F1E2D-0425-4992-A264-145DF795F3A0}" type="slidenum">
              <a:rPr lang="es-ES" smtClean="0"/>
              <a:t>‹Nº›</a:t>
            </a:fld>
            <a:endParaRPr lang="es-ES"/>
          </a:p>
        </p:txBody>
      </p:sp>
    </p:spTree>
    <p:extLst>
      <p:ext uri="{BB962C8B-B14F-4D97-AF65-F5344CB8AC3E}">
        <p14:creationId xmlns:p14="http://schemas.microsoft.com/office/powerpoint/2010/main" val="302494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29/01/2026</a:t>
            </a:fld>
            <a:endParaRPr lang="es-ES"/>
          </a:p>
        </p:txBody>
      </p:sp>
      <p:sp>
        <p:nvSpPr>
          <p:cNvPr id="5" name="Footer Placeholder 4"/>
          <p:cNvSpPr>
            <a:spLocks noGrp="1"/>
          </p:cNvSpPr>
          <p:nvPr>
            <p:ph type="ftr" sz="quarter" idx="11"/>
          </p:nvPr>
        </p:nvSpPr>
        <p:spPr>
          <a:xfrm>
            <a:off x="2416500" y="329307"/>
            <a:ext cx="4973915" cy="309201"/>
          </a:xfrm>
        </p:spPr>
        <p:txBody>
          <a:bodyPr/>
          <a:lstStyle/>
          <a:p>
            <a:endParaRPr lang="es-ES"/>
          </a:p>
        </p:txBody>
      </p:sp>
      <p:sp>
        <p:nvSpPr>
          <p:cNvPr id="6" name="Slide Number Placeholder 5"/>
          <p:cNvSpPr>
            <a:spLocks noGrp="1"/>
          </p:cNvSpPr>
          <p:nvPr>
            <p:ph type="sldNum" sz="quarter" idx="12"/>
          </p:nvPr>
        </p:nvSpPr>
        <p:spPr>
          <a:xfrm>
            <a:off x="1437664" y="798973"/>
            <a:ext cx="811019" cy="503578"/>
          </a:xfrm>
        </p:spPr>
        <p:txBody>
          <a:bodyPr/>
          <a:lstStyle/>
          <a:p>
            <a:fld id="{362EB92A-8172-4890-967D-66CB773D8995}" type="slidenum">
              <a:rPr lang="es-ES" smtClean="0"/>
              <a:t>‹Nº›</a:t>
            </a:fld>
            <a:endParaRPr lang="es-E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7812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29/01/2026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9593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29/01/2026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6324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72E8027-C3E3-4EBF-8ECC-94EC8C4D01B0}" type="datetimeFigureOut">
              <a:rPr lang="es-ES" smtClean="0"/>
              <a:t>29/01/2026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58301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72E8027-C3E3-4EBF-8ECC-94EC8C4D01B0}" type="datetimeFigureOut">
              <a:rPr lang="es-ES" smtClean="0"/>
              <a:t>29/01/2026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62EB92A-8172-4890-967D-66CB773D8995}" type="slidenum">
              <a:rPr lang="es-ES" smtClean="0"/>
              <a:t>‹Nº›</a:t>
            </a:fld>
            <a:endParaRPr lang="es-E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4260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72E8027-C3E3-4EBF-8ECC-94EC8C4D01B0}" type="datetimeFigureOut">
              <a:rPr lang="es-ES" smtClean="0"/>
              <a:t>29/01/2026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62EB92A-8172-4890-967D-66CB773D8995}" type="slidenum">
              <a:rPr lang="es-ES" smtClean="0"/>
              <a:t>‹Nº›</a:t>
            </a:fld>
            <a:endParaRPr lang="es-E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1096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E8027-C3E3-4EBF-8ECC-94EC8C4D01B0}" type="datetimeFigureOut">
              <a:rPr lang="es-ES" smtClean="0"/>
              <a:t>29/01/2026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7088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72E8027-C3E3-4EBF-8ECC-94EC8C4D01B0}" type="datetimeFigureOut">
              <a:rPr lang="es-ES" smtClean="0"/>
              <a:t>29/01/2026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41004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BDE7D0-885B-9314-0B24-649ECC9CC31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8400FE9-D016-1C3E-3055-4D19815859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313FCB7-E363-68F8-2F8F-C945101FC97B}"/>
              </a:ext>
            </a:extLst>
          </p:cNvPr>
          <p:cNvSpPr>
            <a:spLocks noGrp="1"/>
          </p:cNvSpPr>
          <p:nvPr>
            <p:ph type="dt" sz="half" idx="10"/>
          </p:nvPr>
        </p:nvSpPr>
        <p:spPr/>
        <p:txBody>
          <a:bodyPr/>
          <a:lstStyle/>
          <a:p>
            <a:fld id="{2CE61FE6-2AB8-475A-84D7-EC356C3B17F0}" type="datetimeFigureOut">
              <a:rPr lang="es-ES" smtClean="0"/>
              <a:t>29/01/2026</a:t>
            </a:fld>
            <a:endParaRPr lang="es-ES"/>
          </a:p>
        </p:txBody>
      </p:sp>
      <p:sp>
        <p:nvSpPr>
          <p:cNvPr id="5" name="Marcador de pie de página 4">
            <a:extLst>
              <a:ext uri="{FF2B5EF4-FFF2-40B4-BE49-F238E27FC236}">
                <a16:creationId xmlns:a16="http://schemas.microsoft.com/office/drawing/2014/main" id="{E2C8976A-53DA-0067-4BD8-10D140D035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64130BA-AFA3-F858-1652-9B0DCBF98929}"/>
              </a:ext>
            </a:extLst>
          </p:cNvPr>
          <p:cNvSpPr>
            <a:spLocks noGrp="1"/>
          </p:cNvSpPr>
          <p:nvPr>
            <p:ph type="sldNum" sz="quarter" idx="12"/>
          </p:nvPr>
        </p:nvSpPr>
        <p:spPr/>
        <p:txBody>
          <a:bodyPr/>
          <a:lstStyle/>
          <a:p>
            <a:fld id="{DF7F1E2D-0425-4992-A264-145DF795F3A0}" type="slidenum">
              <a:rPr lang="es-ES" smtClean="0"/>
              <a:t>‹Nº›</a:t>
            </a:fld>
            <a:endParaRPr lang="es-ES"/>
          </a:p>
        </p:txBody>
      </p:sp>
    </p:spTree>
    <p:extLst>
      <p:ext uri="{BB962C8B-B14F-4D97-AF65-F5344CB8AC3E}">
        <p14:creationId xmlns:p14="http://schemas.microsoft.com/office/powerpoint/2010/main" val="817026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a:lstStyle/>
            <a:p>
              <a:endParaRPr lang="fr-CH"/>
            </a:p>
          </p:txBody>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a:lstStyle/>
            <a:p>
              <a:endParaRPr lang="fr-CH"/>
            </a:p>
          </p:txBody>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D72E8027-C3E3-4EBF-8ECC-94EC8C4D01B0}" type="datetimeFigureOut">
              <a:rPr lang="es-ES" smtClean="0"/>
              <a:t>29/01/2026</a:t>
            </a:fld>
            <a:endParaRPr lang="es-ES"/>
          </a:p>
        </p:txBody>
      </p:sp>
      <p:sp>
        <p:nvSpPr>
          <p:cNvPr id="6" name="Footer Placeholder 5"/>
          <p:cNvSpPr>
            <a:spLocks noGrp="1"/>
          </p:cNvSpPr>
          <p:nvPr>
            <p:ph type="ftr" sz="quarter" idx="11"/>
          </p:nvPr>
        </p:nvSpPr>
        <p:spPr>
          <a:xfrm>
            <a:off x="1447382" y="318640"/>
            <a:ext cx="5541004" cy="320931"/>
          </a:xfrm>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33610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29/01/2026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3359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29/01/2026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47584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9F33DE-8D5A-E785-FECE-65862FB3D6F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7E37FF2-5994-9DB0-10DE-B8E9ED52611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516EA45-7F08-FAB7-E523-E861623A9468}"/>
              </a:ext>
            </a:extLst>
          </p:cNvPr>
          <p:cNvSpPr>
            <a:spLocks noGrp="1"/>
          </p:cNvSpPr>
          <p:nvPr>
            <p:ph type="dt" sz="half" idx="10"/>
          </p:nvPr>
        </p:nvSpPr>
        <p:spPr/>
        <p:txBody>
          <a:bodyPr/>
          <a:lstStyle/>
          <a:p>
            <a:fld id="{2CE61FE6-2AB8-475A-84D7-EC356C3B17F0}" type="datetimeFigureOut">
              <a:rPr lang="es-ES" smtClean="0"/>
              <a:t>29/01/2026</a:t>
            </a:fld>
            <a:endParaRPr lang="es-ES"/>
          </a:p>
        </p:txBody>
      </p:sp>
      <p:sp>
        <p:nvSpPr>
          <p:cNvPr id="5" name="Marcador de pie de página 4">
            <a:extLst>
              <a:ext uri="{FF2B5EF4-FFF2-40B4-BE49-F238E27FC236}">
                <a16:creationId xmlns:a16="http://schemas.microsoft.com/office/drawing/2014/main" id="{36FA369B-9659-687B-D8B0-89717E243AB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835A1CA-80BD-9F91-E8B6-BA1705C381E3}"/>
              </a:ext>
            </a:extLst>
          </p:cNvPr>
          <p:cNvSpPr>
            <a:spLocks noGrp="1"/>
          </p:cNvSpPr>
          <p:nvPr>
            <p:ph type="sldNum" sz="quarter" idx="12"/>
          </p:nvPr>
        </p:nvSpPr>
        <p:spPr/>
        <p:txBody>
          <a:bodyPr/>
          <a:lstStyle/>
          <a:p>
            <a:fld id="{DF7F1E2D-0425-4992-A264-145DF795F3A0}" type="slidenum">
              <a:rPr lang="es-ES" smtClean="0"/>
              <a:t>‹Nº›</a:t>
            </a:fld>
            <a:endParaRPr lang="es-ES"/>
          </a:p>
        </p:txBody>
      </p:sp>
    </p:spTree>
    <p:extLst>
      <p:ext uri="{BB962C8B-B14F-4D97-AF65-F5344CB8AC3E}">
        <p14:creationId xmlns:p14="http://schemas.microsoft.com/office/powerpoint/2010/main" val="201508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2C79D3-BECF-8959-8683-65495FDD58C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826748-90CA-2E49-1370-F2F7B1FF237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0FEF482-D39D-7186-BC6D-1A6A855070D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C5DA7AA-7259-5A62-EF4C-2C79B2AD2106}"/>
              </a:ext>
            </a:extLst>
          </p:cNvPr>
          <p:cNvSpPr>
            <a:spLocks noGrp="1"/>
          </p:cNvSpPr>
          <p:nvPr>
            <p:ph type="dt" sz="half" idx="10"/>
          </p:nvPr>
        </p:nvSpPr>
        <p:spPr/>
        <p:txBody>
          <a:bodyPr/>
          <a:lstStyle/>
          <a:p>
            <a:fld id="{2CE61FE6-2AB8-475A-84D7-EC356C3B17F0}" type="datetimeFigureOut">
              <a:rPr lang="es-ES" smtClean="0"/>
              <a:t>29/01/2026</a:t>
            </a:fld>
            <a:endParaRPr lang="es-ES"/>
          </a:p>
        </p:txBody>
      </p:sp>
      <p:sp>
        <p:nvSpPr>
          <p:cNvPr id="6" name="Marcador de pie de página 5">
            <a:extLst>
              <a:ext uri="{FF2B5EF4-FFF2-40B4-BE49-F238E27FC236}">
                <a16:creationId xmlns:a16="http://schemas.microsoft.com/office/drawing/2014/main" id="{3BBDE7B2-CA02-DA18-8467-71C9871539C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1834DC-853E-C6E2-F983-51BFE3A42623}"/>
              </a:ext>
            </a:extLst>
          </p:cNvPr>
          <p:cNvSpPr>
            <a:spLocks noGrp="1"/>
          </p:cNvSpPr>
          <p:nvPr>
            <p:ph type="sldNum" sz="quarter" idx="12"/>
          </p:nvPr>
        </p:nvSpPr>
        <p:spPr/>
        <p:txBody>
          <a:bodyPr/>
          <a:lstStyle/>
          <a:p>
            <a:fld id="{DF7F1E2D-0425-4992-A264-145DF795F3A0}" type="slidenum">
              <a:rPr lang="es-ES" smtClean="0"/>
              <a:t>‹Nº›</a:t>
            </a:fld>
            <a:endParaRPr lang="es-ES"/>
          </a:p>
        </p:txBody>
      </p:sp>
    </p:spTree>
    <p:extLst>
      <p:ext uri="{BB962C8B-B14F-4D97-AF65-F5344CB8AC3E}">
        <p14:creationId xmlns:p14="http://schemas.microsoft.com/office/powerpoint/2010/main" val="987465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79749E-B060-1F6C-9CD9-4B9CDC1E73E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9CABEF7-5297-8CD1-074A-2B280D555B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4811009-D149-BEC5-B66A-738C2CE488C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144E421-D8BB-1CA1-9D51-0FFA743883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C1E3E2D-EF7E-0E4D-A48E-015ACCC0740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B594C05-82AE-3612-BA9F-81FB06038F07}"/>
              </a:ext>
            </a:extLst>
          </p:cNvPr>
          <p:cNvSpPr>
            <a:spLocks noGrp="1"/>
          </p:cNvSpPr>
          <p:nvPr>
            <p:ph type="dt" sz="half" idx="10"/>
          </p:nvPr>
        </p:nvSpPr>
        <p:spPr/>
        <p:txBody>
          <a:bodyPr/>
          <a:lstStyle/>
          <a:p>
            <a:fld id="{2CE61FE6-2AB8-475A-84D7-EC356C3B17F0}" type="datetimeFigureOut">
              <a:rPr lang="es-ES" smtClean="0"/>
              <a:t>29/01/2026</a:t>
            </a:fld>
            <a:endParaRPr lang="es-ES"/>
          </a:p>
        </p:txBody>
      </p:sp>
      <p:sp>
        <p:nvSpPr>
          <p:cNvPr id="8" name="Marcador de pie de página 7">
            <a:extLst>
              <a:ext uri="{FF2B5EF4-FFF2-40B4-BE49-F238E27FC236}">
                <a16:creationId xmlns:a16="http://schemas.microsoft.com/office/drawing/2014/main" id="{896F77F5-2786-1626-5825-4694BB7CE47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8502257-4BC9-7F51-D17A-18AD236FAB0C}"/>
              </a:ext>
            </a:extLst>
          </p:cNvPr>
          <p:cNvSpPr>
            <a:spLocks noGrp="1"/>
          </p:cNvSpPr>
          <p:nvPr>
            <p:ph type="sldNum" sz="quarter" idx="12"/>
          </p:nvPr>
        </p:nvSpPr>
        <p:spPr/>
        <p:txBody>
          <a:bodyPr/>
          <a:lstStyle/>
          <a:p>
            <a:fld id="{DF7F1E2D-0425-4992-A264-145DF795F3A0}" type="slidenum">
              <a:rPr lang="es-ES" smtClean="0"/>
              <a:t>‹Nº›</a:t>
            </a:fld>
            <a:endParaRPr lang="es-ES"/>
          </a:p>
        </p:txBody>
      </p:sp>
    </p:spTree>
    <p:extLst>
      <p:ext uri="{BB962C8B-B14F-4D97-AF65-F5344CB8AC3E}">
        <p14:creationId xmlns:p14="http://schemas.microsoft.com/office/powerpoint/2010/main" val="3562688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714F0C-F944-CA69-D1A3-A8117083AA3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B16F554-6035-AA00-FC09-A96518B22667}"/>
              </a:ext>
            </a:extLst>
          </p:cNvPr>
          <p:cNvSpPr>
            <a:spLocks noGrp="1"/>
          </p:cNvSpPr>
          <p:nvPr>
            <p:ph type="dt" sz="half" idx="10"/>
          </p:nvPr>
        </p:nvSpPr>
        <p:spPr/>
        <p:txBody>
          <a:bodyPr/>
          <a:lstStyle/>
          <a:p>
            <a:fld id="{2CE61FE6-2AB8-475A-84D7-EC356C3B17F0}" type="datetimeFigureOut">
              <a:rPr lang="es-ES" smtClean="0"/>
              <a:t>29/01/2026</a:t>
            </a:fld>
            <a:endParaRPr lang="es-ES"/>
          </a:p>
        </p:txBody>
      </p:sp>
      <p:sp>
        <p:nvSpPr>
          <p:cNvPr id="4" name="Marcador de pie de página 3">
            <a:extLst>
              <a:ext uri="{FF2B5EF4-FFF2-40B4-BE49-F238E27FC236}">
                <a16:creationId xmlns:a16="http://schemas.microsoft.com/office/drawing/2014/main" id="{2C3BE221-D2B8-B640-7C5D-A3908325E5A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479DC5D-1C94-F6E3-F870-862CCC2F2B60}"/>
              </a:ext>
            </a:extLst>
          </p:cNvPr>
          <p:cNvSpPr>
            <a:spLocks noGrp="1"/>
          </p:cNvSpPr>
          <p:nvPr>
            <p:ph type="sldNum" sz="quarter" idx="12"/>
          </p:nvPr>
        </p:nvSpPr>
        <p:spPr/>
        <p:txBody>
          <a:bodyPr/>
          <a:lstStyle/>
          <a:p>
            <a:fld id="{DF7F1E2D-0425-4992-A264-145DF795F3A0}" type="slidenum">
              <a:rPr lang="es-ES" smtClean="0"/>
              <a:t>‹Nº›</a:t>
            </a:fld>
            <a:endParaRPr lang="es-ES"/>
          </a:p>
        </p:txBody>
      </p:sp>
    </p:spTree>
    <p:extLst>
      <p:ext uri="{BB962C8B-B14F-4D97-AF65-F5344CB8AC3E}">
        <p14:creationId xmlns:p14="http://schemas.microsoft.com/office/powerpoint/2010/main" val="528608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E6A1A0E-C82E-0CB1-ABE1-1E353C3E0C8C}"/>
              </a:ext>
            </a:extLst>
          </p:cNvPr>
          <p:cNvSpPr>
            <a:spLocks noGrp="1"/>
          </p:cNvSpPr>
          <p:nvPr>
            <p:ph type="dt" sz="half" idx="10"/>
          </p:nvPr>
        </p:nvSpPr>
        <p:spPr/>
        <p:txBody>
          <a:bodyPr/>
          <a:lstStyle/>
          <a:p>
            <a:fld id="{2CE61FE6-2AB8-475A-84D7-EC356C3B17F0}" type="datetimeFigureOut">
              <a:rPr lang="es-ES" smtClean="0"/>
              <a:t>29/01/2026</a:t>
            </a:fld>
            <a:endParaRPr lang="es-ES"/>
          </a:p>
        </p:txBody>
      </p:sp>
      <p:sp>
        <p:nvSpPr>
          <p:cNvPr id="3" name="Marcador de pie de página 2">
            <a:extLst>
              <a:ext uri="{FF2B5EF4-FFF2-40B4-BE49-F238E27FC236}">
                <a16:creationId xmlns:a16="http://schemas.microsoft.com/office/drawing/2014/main" id="{EAE15515-5802-417D-1242-298C51279BC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1D91DCD-D552-625D-D3C1-AB0EE4B56A8A}"/>
              </a:ext>
            </a:extLst>
          </p:cNvPr>
          <p:cNvSpPr>
            <a:spLocks noGrp="1"/>
          </p:cNvSpPr>
          <p:nvPr>
            <p:ph type="sldNum" sz="quarter" idx="12"/>
          </p:nvPr>
        </p:nvSpPr>
        <p:spPr/>
        <p:txBody>
          <a:bodyPr/>
          <a:lstStyle/>
          <a:p>
            <a:fld id="{DF7F1E2D-0425-4992-A264-145DF795F3A0}" type="slidenum">
              <a:rPr lang="es-ES" smtClean="0"/>
              <a:t>‹Nº›</a:t>
            </a:fld>
            <a:endParaRPr lang="es-ES"/>
          </a:p>
        </p:txBody>
      </p:sp>
    </p:spTree>
    <p:extLst>
      <p:ext uri="{BB962C8B-B14F-4D97-AF65-F5344CB8AC3E}">
        <p14:creationId xmlns:p14="http://schemas.microsoft.com/office/powerpoint/2010/main" val="65995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BC7999-69F5-7993-9F46-C330302B8F7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BD41CB8-06F4-6401-FC88-C8C4CB6875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F1E85D4-8139-6541-E96D-AFFD6E617F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48D3E5E-A936-B369-9321-65F60988E626}"/>
              </a:ext>
            </a:extLst>
          </p:cNvPr>
          <p:cNvSpPr>
            <a:spLocks noGrp="1"/>
          </p:cNvSpPr>
          <p:nvPr>
            <p:ph type="dt" sz="half" idx="10"/>
          </p:nvPr>
        </p:nvSpPr>
        <p:spPr/>
        <p:txBody>
          <a:bodyPr/>
          <a:lstStyle/>
          <a:p>
            <a:fld id="{2CE61FE6-2AB8-475A-84D7-EC356C3B17F0}" type="datetimeFigureOut">
              <a:rPr lang="es-ES" smtClean="0"/>
              <a:t>29/01/2026</a:t>
            </a:fld>
            <a:endParaRPr lang="es-ES"/>
          </a:p>
        </p:txBody>
      </p:sp>
      <p:sp>
        <p:nvSpPr>
          <p:cNvPr id="6" name="Marcador de pie de página 5">
            <a:extLst>
              <a:ext uri="{FF2B5EF4-FFF2-40B4-BE49-F238E27FC236}">
                <a16:creationId xmlns:a16="http://schemas.microsoft.com/office/drawing/2014/main" id="{309881C7-247D-E197-5C80-FDCBA53FDE1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F292C3A-DDF2-1A63-A413-0C01734F65AA}"/>
              </a:ext>
            </a:extLst>
          </p:cNvPr>
          <p:cNvSpPr>
            <a:spLocks noGrp="1"/>
          </p:cNvSpPr>
          <p:nvPr>
            <p:ph type="sldNum" sz="quarter" idx="12"/>
          </p:nvPr>
        </p:nvSpPr>
        <p:spPr/>
        <p:txBody>
          <a:bodyPr/>
          <a:lstStyle/>
          <a:p>
            <a:fld id="{DF7F1E2D-0425-4992-A264-145DF795F3A0}" type="slidenum">
              <a:rPr lang="es-ES" smtClean="0"/>
              <a:t>‹Nº›</a:t>
            </a:fld>
            <a:endParaRPr lang="es-ES"/>
          </a:p>
        </p:txBody>
      </p:sp>
    </p:spTree>
    <p:extLst>
      <p:ext uri="{BB962C8B-B14F-4D97-AF65-F5344CB8AC3E}">
        <p14:creationId xmlns:p14="http://schemas.microsoft.com/office/powerpoint/2010/main" val="3041880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A7BB6E-0F94-6FBD-1F2C-F9F70E8FCF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8D1A6FB-27C7-3DBA-1FC9-B50AE587D3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5A25F0B-B1A0-FAA4-CDE4-C3A4E2F85B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6DFF930-7720-3328-374D-7709EC176781}"/>
              </a:ext>
            </a:extLst>
          </p:cNvPr>
          <p:cNvSpPr>
            <a:spLocks noGrp="1"/>
          </p:cNvSpPr>
          <p:nvPr>
            <p:ph type="dt" sz="half" idx="10"/>
          </p:nvPr>
        </p:nvSpPr>
        <p:spPr/>
        <p:txBody>
          <a:bodyPr/>
          <a:lstStyle/>
          <a:p>
            <a:fld id="{2CE61FE6-2AB8-475A-84D7-EC356C3B17F0}" type="datetimeFigureOut">
              <a:rPr lang="es-ES" smtClean="0"/>
              <a:t>29/01/2026</a:t>
            </a:fld>
            <a:endParaRPr lang="es-ES"/>
          </a:p>
        </p:txBody>
      </p:sp>
      <p:sp>
        <p:nvSpPr>
          <p:cNvPr id="6" name="Marcador de pie de página 5">
            <a:extLst>
              <a:ext uri="{FF2B5EF4-FFF2-40B4-BE49-F238E27FC236}">
                <a16:creationId xmlns:a16="http://schemas.microsoft.com/office/drawing/2014/main" id="{FF02AF5F-A1F3-5DE4-5266-964BAB583F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744F3C5-4114-CFA7-A12B-BEBFF3354E51}"/>
              </a:ext>
            </a:extLst>
          </p:cNvPr>
          <p:cNvSpPr>
            <a:spLocks noGrp="1"/>
          </p:cNvSpPr>
          <p:nvPr>
            <p:ph type="sldNum" sz="quarter" idx="12"/>
          </p:nvPr>
        </p:nvSpPr>
        <p:spPr/>
        <p:txBody>
          <a:bodyPr/>
          <a:lstStyle/>
          <a:p>
            <a:fld id="{DF7F1E2D-0425-4992-A264-145DF795F3A0}" type="slidenum">
              <a:rPr lang="es-ES" smtClean="0"/>
              <a:t>‹Nº›</a:t>
            </a:fld>
            <a:endParaRPr lang="es-ES"/>
          </a:p>
        </p:txBody>
      </p:sp>
    </p:spTree>
    <p:extLst>
      <p:ext uri="{BB962C8B-B14F-4D97-AF65-F5344CB8AC3E}">
        <p14:creationId xmlns:p14="http://schemas.microsoft.com/office/powerpoint/2010/main" val="55860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20CDF98-B360-94A5-9D74-1470AC3FBC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7DDCF8A-2178-B53F-785F-0D403A7C8F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265E633-C4D6-E53E-1E7D-A58BBD43B0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CE61FE6-2AB8-475A-84D7-EC356C3B17F0}" type="datetimeFigureOut">
              <a:rPr lang="es-ES" smtClean="0"/>
              <a:t>29/01/2026</a:t>
            </a:fld>
            <a:endParaRPr lang="es-ES"/>
          </a:p>
        </p:txBody>
      </p:sp>
      <p:sp>
        <p:nvSpPr>
          <p:cNvPr id="5" name="Marcador de pie de página 4">
            <a:extLst>
              <a:ext uri="{FF2B5EF4-FFF2-40B4-BE49-F238E27FC236}">
                <a16:creationId xmlns:a16="http://schemas.microsoft.com/office/drawing/2014/main" id="{95643C79-028A-6CEB-B297-FA8AE151D0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18E14627-B1F0-FFD5-3DBD-9FD31A00CB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F7F1E2D-0425-4992-A264-145DF795F3A0}" type="slidenum">
              <a:rPr lang="es-ES" smtClean="0"/>
              <a:t>‹Nº›</a:t>
            </a:fld>
            <a:endParaRPr lang="es-ES"/>
          </a:p>
        </p:txBody>
      </p:sp>
    </p:spTree>
    <p:extLst>
      <p:ext uri="{BB962C8B-B14F-4D97-AF65-F5344CB8AC3E}">
        <p14:creationId xmlns:p14="http://schemas.microsoft.com/office/powerpoint/2010/main" val="3574689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pic>
        <p:nvPicPr>
          <p:cNvPr id="7" name="Picture 6"/>
          <p:cNvPicPr>
            <a:picLocks noChangeAspect="1"/>
          </p:cNvPicPr>
          <p:nvPr/>
        </p:nvPicPr>
        <p:blipFill rotWithShape="1">
          <a:blip r:embed="rId13" cstate="screen">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D72E8027-C3E3-4EBF-8ECC-94EC8C4D01B0}" type="datetimeFigureOut">
              <a:rPr lang="es-ES" smtClean="0"/>
              <a:t>29/01/2026</a:t>
            </a:fld>
            <a:endParaRPr lang="es-E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62EB92A-8172-4890-967D-66CB773D8995}" type="slidenum">
              <a:rPr lang="es-ES" smtClean="0"/>
              <a:t>‹Nº›</a:t>
            </a:fld>
            <a:endParaRPr lang="es-E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41434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2.jpeg"/><Relationship Id="rId5" Type="http://schemas.microsoft.com/office/2007/relationships/hdphoto" Target="../media/hdphoto2.wdp"/><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image" Target="../media/image53.jpeg"/><Relationship Id="rId5" Type="http://schemas.microsoft.com/office/2007/relationships/hdphoto" Target="../media/hdphoto3.wdp"/><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hyperlink" Target="https://bible-en-ligne.net/bible,44N-16-33,actes.php" TargetMode="External"/><Relationship Id="rId3" Type="http://schemas.openxmlformats.org/officeDocument/2006/relationships/image" Target="../media/image55.png"/><Relationship Id="rId7" Type="http://schemas.openxmlformats.org/officeDocument/2006/relationships/hyperlink" Target="https://bible-en-ligne.net/bible,44N-16-32,actes.php" TargetMode="External"/><Relationship Id="rId2" Type="http://schemas.openxmlformats.org/officeDocument/2006/relationships/image" Target="../media/image56.jpeg"/><Relationship Id="rId1" Type="http://schemas.openxmlformats.org/officeDocument/2006/relationships/slideLayout" Target="../slideLayouts/slideLayout7.xml"/><Relationship Id="rId6" Type="http://schemas.openxmlformats.org/officeDocument/2006/relationships/hyperlink" Target="https://bible-en-ligne.net/bible,44N-16-15,actes.php" TargetMode="External"/><Relationship Id="rId5" Type="http://schemas.openxmlformats.org/officeDocument/2006/relationships/hyperlink" Target="https://bible-en-ligne.net/bible,44N-16-14,actes.php" TargetMode="External"/><Relationship Id="rId4" Type="http://schemas.openxmlformats.org/officeDocument/2006/relationships/hyperlink" Target="https://bible-en-ligne.net/bible,44N-16-13,actes.php" TargetMode="External"/><Relationship Id="rId9" Type="http://schemas.openxmlformats.org/officeDocument/2006/relationships/hyperlink" Target="https://bible-en-ligne.net/bible,44N-16-34,actes.php"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bible-en-ligne.net/bible,50N-2-2,philipiens.php" TargetMode="External"/><Relationship Id="rId7" Type="http://schemas.openxmlformats.org/officeDocument/2006/relationships/image" Target="../media/image4.jpeg"/><Relationship Id="rId2" Type="http://schemas.openxmlformats.org/officeDocument/2006/relationships/hyperlink" Target="https://bible-en-ligne.net/bible,50N-2-1,philipiens.php" TargetMode="External"/><Relationship Id="rId1" Type="http://schemas.openxmlformats.org/officeDocument/2006/relationships/slideLayout" Target="../slideLayouts/slideLayout7.xml"/><Relationship Id="rId6" Type="http://schemas.openxmlformats.org/officeDocument/2006/relationships/hyperlink" Target="https://bible-en-ligne.net/bible,50N-2-5,philipiens.php" TargetMode="External"/><Relationship Id="rId5" Type="http://schemas.openxmlformats.org/officeDocument/2006/relationships/hyperlink" Target="https://bible-en-ligne.net/bible,50N-2-4,philipiens.php" TargetMode="External"/><Relationship Id="rId4" Type="http://schemas.openxmlformats.org/officeDocument/2006/relationships/hyperlink" Target="https://bible-en-ligne.net/bible,50N-2-3,philipiens.php" TargetMode="External"/><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1C6F0F0-ABC5-2941-0DF6-92385DFF50A5}"/>
            </a:ext>
          </a:extLst>
        </p:cNvPr>
        <p:cNvGrpSpPr/>
        <p:nvPr/>
      </p:nvGrpSpPr>
      <p:grpSpPr>
        <a:xfrm>
          <a:off x="0" y="0"/>
          <a:ext cx="0" cy="0"/>
          <a:chOff x="0" y="0"/>
          <a:chExt cx="0" cy="0"/>
        </a:xfrm>
      </p:grpSpPr>
      <p:pic>
        <p:nvPicPr>
          <p:cNvPr id="8" name="Picture 7" descr="A person holding a light in her hand&#10;&#10;AI-generated content may be incorrect.">
            <a:extLst>
              <a:ext uri="{FF2B5EF4-FFF2-40B4-BE49-F238E27FC236}">
                <a16:creationId xmlns:a16="http://schemas.microsoft.com/office/drawing/2014/main" id="{04CC5EDA-BE30-8855-6062-A312A8BD47D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9B9EF278-4595-8E69-4257-9EAA845D03A2}"/>
              </a:ext>
            </a:extLst>
          </p:cNvPr>
          <p:cNvSpPr txBox="1"/>
          <p:nvPr/>
        </p:nvSpPr>
        <p:spPr>
          <a:xfrm>
            <a:off x="5164387" y="3716666"/>
            <a:ext cx="6829404" cy="3041667"/>
          </a:xfrm>
          <a:prstGeom prst="rect">
            <a:avLst/>
          </a:prstGeom>
          <a:noFill/>
        </p:spPr>
        <p:txBody>
          <a:bodyPr wrap="square" rtlCol="0">
            <a:spAutoFit/>
            <a:scene3d>
              <a:camera prst="orthographicFront"/>
              <a:lightRig rig="harsh" dir="t"/>
            </a:scene3d>
            <a:sp3d extrusionH="57150" contourW="25400">
              <a:bevelT w="38100" h="38100" prst="relaxedInset"/>
              <a:contourClr>
                <a:schemeClr val="accent2"/>
              </a:contourClr>
            </a:sp3d>
          </a:bodyPr>
          <a:lstStyle/>
          <a:p>
            <a:pPr algn="ctr">
              <a:lnSpc>
                <a:spcPct val="150000"/>
              </a:lnSpc>
            </a:pPr>
            <a:r>
              <a:rPr lang="fr-FR" sz="4400" b="1" dirty="0">
                <a:ln w="22225">
                  <a:noFill/>
                  <a:prstDash val="solid"/>
                </a:ln>
                <a:solidFill>
                  <a:schemeClr val="accent2">
                    <a:lumMod val="40000"/>
                    <a:lumOff val="60000"/>
                  </a:schemeClr>
                </a:solidFill>
                <a:effectLst>
                  <a:reflection blurRad="6350" stA="55000" endA="300" endPos="45500" dir="5400000" sy="-100000" algn="bl" rotWithShape="0"/>
                </a:effectLst>
              </a:rPr>
              <a:t>BRILLER COMME </a:t>
            </a:r>
          </a:p>
          <a:p>
            <a:pPr algn="ctr">
              <a:lnSpc>
                <a:spcPct val="150000"/>
              </a:lnSpc>
            </a:pPr>
            <a:r>
              <a:rPr lang="fr-FR" sz="4400" b="1" dirty="0">
                <a:ln w="22225">
                  <a:noFill/>
                  <a:prstDash val="solid"/>
                </a:ln>
                <a:solidFill>
                  <a:schemeClr val="accent2">
                    <a:lumMod val="40000"/>
                    <a:lumOff val="60000"/>
                  </a:schemeClr>
                </a:solidFill>
                <a:effectLst>
                  <a:reflection blurRad="6350" stA="55000" endA="300" endPos="45500" dir="5400000" sy="-100000" algn="bl" rotWithShape="0"/>
                </a:effectLst>
              </a:rPr>
              <a:t>DES FLAMBEAUX </a:t>
            </a:r>
          </a:p>
          <a:p>
            <a:pPr algn="ctr">
              <a:lnSpc>
                <a:spcPct val="150000"/>
              </a:lnSpc>
            </a:pPr>
            <a:r>
              <a:rPr lang="fr-FR" sz="4400" b="1" dirty="0">
                <a:ln w="22225">
                  <a:noFill/>
                  <a:prstDash val="solid"/>
                </a:ln>
                <a:solidFill>
                  <a:schemeClr val="accent2">
                    <a:lumMod val="40000"/>
                    <a:lumOff val="60000"/>
                  </a:schemeClr>
                </a:solidFill>
                <a:effectLst>
                  <a:reflection blurRad="6350" stA="55000" endA="300" endPos="45500" dir="5400000" sy="-100000" algn="bl" rotWithShape="0"/>
                </a:effectLst>
              </a:rPr>
              <a:t>DANS LA NUIT </a:t>
            </a:r>
          </a:p>
        </p:txBody>
      </p:sp>
      <p:sp>
        <p:nvSpPr>
          <p:cNvPr id="4" name="CuadroTexto 3">
            <a:extLst>
              <a:ext uri="{FF2B5EF4-FFF2-40B4-BE49-F238E27FC236}">
                <a16:creationId xmlns:a16="http://schemas.microsoft.com/office/drawing/2014/main" id="{6528DBBA-92AA-BADC-5F21-8E22D1CB5BBC}"/>
              </a:ext>
            </a:extLst>
          </p:cNvPr>
          <p:cNvSpPr txBox="1"/>
          <p:nvPr/>
        </p:nvSpPr>
        <p:spPr>
          <a:xfrm>
            <a:off x="8871477" y="0"/>
            <a:ext cx="3320524" cy="338554"/>
          </a:xfrm>
          <a:prstGeom prst="rect">
            <a:avLst/>
          </a:prstGeom>
          <a:noFill/>
        </p:spPr>
        <p:txBody>
          <a:bodyPr wrap="none" rtlCol="0">
            <a:spAutoFit/>
          </a:bodyPr>
          <a:lstStyle/>
          <a:p>
            <a:pPr algn="r"/>
            <a:r>
              <a:rPr lang="fr-FR" sz="1600" b="1" dirty="0">
                <a:solidFill>
                  <a:srgbClr val="FCF6CB"/>
                </a:solidFill>
                <a:effectLst>
                  <a:outerShdw blurRad="38100" dist="38100" dir="2700000" algn="tl">
                    <a:srgbClr val="000000">
                      <a:alpha val="43137"/>
                    </a:srgbClr>
                  </a:outerShdw>
                </a:effectLst>
              </a:rPr>
              <a:t>Leçon 5 pour le 31 janvier de 2026 </a:t>
            </a:r>
          </a:p>
        </p:txBody>
      </p:sp>
      <p:sp>
        <p:nvSpPr>
          <p:cNvPr id="3" name="Cœur 2">
            <a:extLst>
              <a:ext uri="{FF2B5EF4-FFF2-40B4-BE49-F238E27FC236}">
                <a16:creationId xmlns:a16="http://schemas.microsoft.com/office/drawing/2014/main" id="{E2E947EA-EB2D-215D-0EFD-7AF491188D9A}"/>
              </a:ext>
            </a:extLst>
          </p:cNvPr>
          <p:cNvSpPr/>
          <p:nvPr/>
        </p:nvSpPr>
        <p:spPr>
          <a:xfrm>
            <a:off x="2515042" y="338554"/>
            <a:ext cx="1089328" cy="1065475"/>
          </a:xfrm>
          <a:prstGeom prst="hear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solidFill>
                <a:srgbClr val="FFFF00"/>
              </a:solidFill>
              <a:highlight>
                <a:srgbClr val="FFFF00"/>
              </a:highlight>
            </a:endParaRPr>
          </a:p>
        </p:txBody>
      </p:sp>
    </p:spTree>
    <p:extLst>
      <p:ext uri="{BB962C8B-B14F-4D97-AF65-F5344CB8AC3E}">
        <p14:creationId xmlns:p14="http://schemas.microsoft.com/office/powerpoint/2010/main" val="59484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AF08674-4CDF-FA62-400A-9EBC8DE093E6}"/>
            </a:ext>
          </a:extLst>
        </p:cNvPr>
        <p:cNvGrpSpPr/>
        <p:nvPr/>
      </p:nvGrpSpPr>
      <p:grpSpPr>
        <a:xfrm>
          <a:off x="0" y="0"/>
          <a:ext cx="0" cy="0"/>
          <a:chOff x="0" y="0"/>
          <a:chExt cx="0" cy="0"/>
        </a:xfrm>
      </p:grpSpPr>
      <p:pic>
        <p:nvPicPr>
          <p:cNvPr id="11" name="Picture 10" descr="A blurry image of a red and yellow gradient&#10;&#10;AI-generated content may be incorrect.">
            <a:extLst>
              <a:ext uri="{FF2B5EF4-FFF2-40B4-BE49-F238E27FC236}">
                <a16:creationId xmlns:a16="http://schemas.microsoft.com/office/drawing/2014/main" id="{CF32B7ED-571A-FD76-31C1-4CFBE3BBF4C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A914C5BA-6286-937A-9B5A-480D0908185A}"/>
              </a:ext>
            </a:extLst>
          </p:cNvPr>
          <p:cNvSpPr txBox="1"/>
          <p:nvPr/>
        </p:nvSpPr>
        <p:spPr>
          <a:xfrm>
            <a:off x="0" y="0"/>
            <a:ext cx="12192000" cy="769441"/>
          </a:xfrm>
          <a:prstGeom prst="rect">
            <a:avLst/>
          </a:prstGeom>
          <a:noFill/>
        </p:spPr>
        <p:txBody>
          <a:bodyPr wrap="square">
            <a:spAutoFit/>
            <a:scene3d>
              <a:camera prst="orthographicFront"/>
              <a:lightRig rig="flood" dir="t"/>
            </a:scene3d>
            <a:sp3d extrusionH="57150" prstMaterial="matte">
              <a:bevelT w="63500" h="12700" prst="angle"/>
              <a:contourClr>
                <a:schemeClr val="bg1">
                  <a:lumMod val="65000"/>
                </a:schemeClr>
              </a:contourClr>
            </a:sp3d>
          </a:bodyPr>
          <a:lstStyle/>
          <a:p>
            <a:pPr algn="ctr"/>
            <a:r>
              <a:rPr lang="fr-FR" sz="4400" b="1" dirty="0">
                <a:ln/>
                <a:solidFill>
                  <a:srgbClr val="B90E4E"/>
                </a:solidFill>
              </a:rPr>
              <a:t>UN ÉCLAT DANS LE MONDE </a:t>
            </a:r>
          </a:p>
        </p:txBody>
      </p:sp>
      <p:sp>
        <p:nvSpPr>
          <p:cNvPr id="5" name="CuadroTexto 4">
            <a:extLst>
              <a:ext uri="{FF2B5EF4-FFF2-40B4-BE49-F238E27FC236}">
                <a16:creationId xmlns:a16="http://schemas.microsoft.com/office/drawing/2014/main" id="{8391EEFA-D677-D573-9DF9-96E62D287132}"/>
              </a:ext>
            </a:extLst>
          </p:cNvPr>
          <p:cNvSpPr txBox="1"/>
          <p:nvPr/>
        </p:nvSpPr>
        <p:spPr>
          <a:xfrm>
            <a:off x="-47625" y="561913"/>
            <a:ext cx="12192000" cy="923330"/>
          </a:xfrm>
          <a:prstGeom prst="rect">
            <a:avLst/>
          </a:prstGeom>
          <a:noFill/>
        </p:spPr>
        <p:txBody>
          <a:bodyPr wrap="square">
            <a:spAutoFit/>
          </a:bodyPr>
          <a:lstStyle/>
          <a:p>
            <a:pPr algn="ctr"/>
            <a:r>
              <a:rPr lang="fr-FR" b="1" dirty="0">
                <a:solidFill>
                  <a:schemeClr val="bg1"/>
                </a:solidFill>
                <a:effectLst>
                  <a:outerShdw blurRad="38100" dist="38100" dir="2700000" algn="tl">
                    <a:srgbClr val="000000">
                      <a:alpha val="43137"/>
                    </a:srgbClr>
                  </a:outerShdw>
                </a:effectLst>
                <a:latin typeface="Comic Sans MS" panose="030F0702030302020204" pitchFamily="66" charset="0"/>
              </a:rPr>
              <a:t>« Afin que vous soyez irréprochables et purs, des enfants de Dieu irrépréhensibles au milieu d'une génération perverse et corrompue, parmi laquelle vous brillez comme des flambeaux dans le monde » (Philippiens 2.15) </a:t>
            </a:r>
            <a:endParaRPr lang="fr-FR" sz="1400" b="1" dirty="0">
              <a:solidFill>
                <a:schemeClr val="bg1"/>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A79DE72B-02E3-5A77-2BD8-72B8AA2E88B1}"/>
              </a:ext>
            </a:extLst>
          </p:cNvPr>
          <p:cNvSpPr txBox="1"/>
          <p:nvPr/>
        </p:nvSpPr>
        <p:spPr>
          <a:xfrm>
            <a:off x="309562" y="1424582"/>
            <a:ext cx="11882438" cy="400110"/>
          </a:xfrm>
          <a:prstGeom prst="rect">
            <a:avLst/>
          </a:prstGeom>
          <a:noFill/>
        </p:spPr>
        <p:txBody>
          <a:bodyPr wrap="square" rtlCol="0">
            <a:spAutoFit/>
          </a:bodyPr>
          <a:lstStyle/>
          <a:p>
            <a:pPr>
              <a:spcBef>
                <a:spcPts val="600"/>
              </a:spcBef>
            </a:pPr>
            <a:r>
              <a:rPr lang="fr-FR" sz="2000" b="1" dirty="0"/>
              <a:t>Paul propose trois aspects qui feront que les croyants resplendissent dans le monde : </a:t>
            </a:r>
          </a:p>
        </p:txBody>
      </p:sp>
      <p:graphicFrame>
        <p:nvGraphicFramePr>
          <p:cNvPr id="2" name="Diagrama 1">
            <a:extLst>
              <a:ext uri="{FF2B5EF4-FFF2-40B4-BE49-F238E27FC236}">
                <a16:creationId xmlns:a16="http://schemas.microsoft.com/office/drawing/2014/main" id="{5B9EE558-AA07-7512-C507-06F62E55D8B7}"/>
              </a:ext>
            </a:extLst>
          </p:cNvPr>
          <p:cNvGraphicFramePr/>
          <p:nvPr>
            <p:extLst>
              <p:ext uri="{D42A27DB-BD31-4B8C-83A1-F6EECF244321}">
                <p14:modId xmlns:p14="http://schemas.microsoft.com/office/powerpoint/2010/main" val="1832508144"/>
              </p:ext>
            </p:extLst>
          </p:nvPr>
        </p:nvGraphicFramePr>
        <p:xfrm>
          <a:off x="-1" y="1909702"/>
          <a:ext cx="11239502" cy="4177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799F6711-9966-281F-DFE0-956D93F2C134}"/>
              </a:ext>
            </a:extLst>
          </p:cNvPr>
          <p:cNvSpPr txBox="1"/>
          <p:nvPr/>
        </p:nvSpPr>
        <p:spPr>
          <a:xfrm>
            <a:off x="464872" y="6120087"/>
            <a:ext cx="11571817" cy="707886"/>
          </a:xfrm>
          <a:prstGeom prst="rect">
            <a:avLst/>
          </a:prstGeom>
          <a:noFill/>
        </p:spPr>
        <p:txBody>
          <a:bodyPr wrap="square" rtlCol="0">
            <a:spAutoFit/>
          </a:bodyPr>
          <a:lstStyle/>
          <a:p>
            <a:pPr>
              <a:spcBef>
                <a:spcPts val="600"/>
              </a:spcBef>
            </a:pPr>
            <a:r>
              <a:rPr lang="fr-FR" sz="2000" b="1" dirty="0"/>
              <a:t>Là où l'obscurité est la plus profonde, la lumière resplendit avec le plus de force. Dans un monde où Dieu est systématiquement rejeté, les chrétiens doivent briller avec la lumière de Christ.</a:t>
            </a:r>
          </a:p>
        </p:txBody>
      </p:sp>
      <p:pic>
        <p:nvPicPr>
          <p:cNvPr id="9" name="Imagen 8">
            <a:extLst>
              <a:ext uri="{FF2B5EF4-FFF2-40B4-BE49-F238E27FC236}">
                <a16:creationId xmlns:a16="http://schemas.microsoft.com/office/drawing/2014/main" id="{4D2585CB-C382-4443-8832-ECA5E0421D7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0915650" y="2711711"/>
            <a:ext cx="1181100" cy="2333625"/>
          </a:xfrm>
          <a:prstGeom prst="rect">
            <a:avLst/>
          </a:prstGeom>
          <a:ln w="28575">
            <a:solidFill>
              <a:schemeClr val="accent6">
                <a:lumMod val="20000"/>
                <a:lumOff val="80000"/>
              </a:schemeClr>
            </a:solidFill>
          </a:ln>
        </p:spPr>
      </p:pic>
      <p:pic>
        <p:nvPicPr>
          <p:cNvPr id="7" name="Imagen 6" descr="Imagen que contiene tabla, oscuro, pastel, gato&#10;&#10;El contenido generado por IA puede ser incorrecto.">
            <a:extLst>
              <a:ext uri="{FF2B5EF4-FFF2-40B4-BE49-F238E27FC236}">
                <a16:creationId xmlns:a16="http://schemas.microsoft.com/office/drawing/2014/main" id="{BDED3C9B-9630-E61D-F44A-F5162C94759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915650" y="5130346"/>
            <a:ext cx="1181100" cy="851616"/>
          </a:xfrm>
          <a:prstGeom prst="rect">
            <a:avLst/>
          </a:prstGeom>
          <a:ln w="28575">
            <a:solidFill>
              <a:schemeClr val="accent6">
                <a:lumMod val="20000"/>
                <a:lumOff val="80000"/>
              </a:schemeClr>
            </a:solidFill>
          </a:ln>
        </p:spPr>
      </p:pic>
    </p:spTree>
    <p:extLst>
      <p:ext uri="{BB962C8B-B14F-4D97-AF65-F5344CB8AC3E}">
        <p14:creationId xmlns:p14="http://schemas.microsoft.com/office/powerpoint/2010/main" val="3635813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grpId="0" nodeType="clickEffect">
                                  <p:stCondLst>
                                    <p:cond delay="0"/>
                                  </p:stCondLst>
                                  <p:childTnLst>
                                    <p:set>
                                      <p:cBhvr>
                                        <p:cTn id="25" dur="1" fill="hold">
                                          <p:stCondLst>
                                            <p:cond delay="0"/>
                                          </p:stCondLst>
                                        </p:cTn>
                                        <p:tgtEl>
                                          <p:spTgt spid="2">
                                            <p:graphicEl>
                                              <a:dgm id="{4A452F6F-4B99-4272-BEC2-4EAFBD9409F4}"/>
                                            </p:graphicEl>
                                          </p:spTgt>
                                        </p:tgtEl>
                                        <p:attrNameLst>
                                          <p:attrName>style.visibility</p:attrName>
                                        </p:attrNameLst>
                                      </p:cBhvr>
                                      <p:to>
                                        <p:strVal val="visible"/>
                                      </p:to>
                                    </p:set>
                                    <p:anim calcmode="lin" valueType="num">
                                      <p:cBhvr>
                                        <p:cTn id="26" dur="500" fill="hold"/>
                                        <p:tgtEl>
                                          <p:spTgt spid="2">
                                            <p:graphicEl>
                                              <a:dgm id="{4A452F6F-4B99-4272-BEC2-4EAFBD9409F4}"/>
                                            </p:graphicEl>
                                          </p:spTgt>
                                        </p:tgtEl>
                                        <p:attrNameLst>
                                          <p:attrName>ppt_w</p:attrName>
                                        </p:attrNameLst>
                                      </p:cBhvr>
                                      <p:tavLst>
                                        <p:tav tm="0">
                                          <p:val>
                                            <p:fltVal val="0"/>
                                          </p:val>
                                        </p:tav>
                                        <p:tav tm="100000">
                                          <p:val>
                                            <p:strVal val="#ppt_w"/>
                                          </p:val>
                                        </p:tav>
                                      </p:tavLst>
                                    </p:anim>
                                    <p:anim calcmode="lin" valueType="num">
                                      <p:cBhvr>
                                        <p:cTn id="27" dur="500" fill="hold"/>
                                        <p:tgtEl>
                                          <p:spTgt spid="2">
                                            <p:graphicEl>
                                              <a:dgm id="{4A452F6F-4B99-4272-BEC2-4EAFBD9409F4}"/>
                                            </p:graphicEl>
                                          </p:spTgt>
                                        </p:tgtEl>
                                        <p:attrNameLst>
                                          <p:attrName>ppt_h</p:attrName>
                                        </p:attrNameLst>
                                      </p:cBhvr>
                                      <p:tavLst>
                                        <p:tav tm="0">
                                          <p:val>
                                            <p:fltVal val="0"/>
                                          </p:val>
                                        </p:tav>
                                        <p:tav tm="100000">
                                          <p:val>
                                            <p:strVal val="#ppt_h"/>
                                          </p:val>
                                        </p:tav>
                                      </p:tavLst>
                                    </p:anim>
                                    <p:animEffect transition="in" filter="fade">
                                      <p:cBhvr>
                                        <p:cTn id="28" dur="500"/>
                                        <p:tgtEl>
                                          <p:spTgt spid="2">
                                            <p:graphicEl>
                                              <a:dgm id="{4A452F6F-4B99-4272-BEC2-4EAFBD9409F4}"/>
                                            </p:graphicEl>
                                          </p:spTgt>
                                        </p:tgtEl>
                                      </p:cBhvr>
                                    </p:animEffect>
                                    <p:anim calcmode="lin" valueType="num">
                                      <p:cBhvr>
                                        <p:cTn id="29" dur="500" fill="hold"/>
                                        <p:tgtEl>
                                          <p:spTgt spid="2">
                                            <p:graphicEl>
                                              <a:dgm id="{4A452F6F-4B99-4272-BEC2-4EAFBD9409F4}"/>
                                            </p:graphicEl>
                                          </p:spTgt>
                                        </p:tgtEl>
                                        <p:attrNameLst>
                                          <p:attrName>ppt_x</p:attrName>
                                        </p:attrNameLst>
                                      </p:cBhvr>
                                      <p:tavLst>
                                        <p:tav tm="0">
                                          <p:val>
                                            <p:fltVal val="0.5"/>
                                          </p:val>
                                        </p:tav>
                                        <p:tav tm="100000">
                                          <p:val>
                                            <p:strVal val="#ppt_x"/>
                                          </p:val>
                                        </p:tav>
                                      </p:tavLst>
                                    </p:anim>
                                    <p:anim calcmode="lin" valueType="num">
                                      <p:cBhvr>
                                        <p:cTn id="30" dur="500" fill="hold"/>
                                        <p:tgtEl>
                                          <p:spTgt spid="2">
                                            <p:graphicEl>
                                              <a:dgm id="{4A452F6F-4B99-4272-BEC2-4EAFBD9409F4}"/>
                                            </p:graphicEl>
                                          </p:spTgt>
                                        </p:tgtEl>
                                        <p:attrNameLst>
                                          <p:attrName>ppt_y</p:attrName>
                                        </p:attrNameLst>
                                      </p:cBhvr>
                                      <p:tavLst>
                                        <p:tav tm="0">
                                          <p:val>
                                            <p:fltVal val="0.5"/>
                                          </p:val>
                                        </p:tav>
                                        <p:tav tm="100000">
                                          <p:val>
                                            <p:strVal val="#ppt_y"/>
                                          </p:val>
                                        </p:tav>
                                      </p:tavLst>
                                    </p:anim>
                                  </p:childTnLst>
                                </p:cTn>
                              </p:par>
                              <p:par>
                                <p:cTn id="31" presetID="53" presetClass="entr" presetSubtype="528" fill="hold" grpId="0" nodeType="withEffect">
                                  <p:stCondLst>
                                    <p:cond delay="0"/>
                                  </p:stCondLst>
                                  <p:childTnLst>
                                    <p:set>
                                      <p:cBhvr>
                                        <p:cTn id="32" dur="1" fill="hold">
                                          <p:stCondLst>
                                            <p:cond delay="0"/>
                                          </p:stCondLst>
                                        </p:cTn>
                                        <p:tgtEl>
                                          <p:spTgt spid="2">
                                            <p:graphicEl>
                                              <a:dgm id="{EDA97946-C8AC-47C0-9915-6179CBB0BB13}"/>
                                            </p:graphicEl>
                                          </p:spTgt>
                                        </p:tgtEl>
                                        <p:attrNameLst>
                                          <p:attrName>style.visibility</p:attrName>
                                        </p:attrNameLst>
                                      </p:cBhvr>
                                      <p:to>
                                        <p:strVal val="visible"/>
                                      </p:to>
                                    </p:set>
                                    <p:anim calcmode="lin" valueType="num">
                                      <p:cBhvr>
                                        <p:cTn id="33" dur="500" fill="hold"/>
                                        <p:tgtEl>
                                          <p:spTgt spid="2">
                                            <p:graphicEl>
                                              <a:dgm id="{EDA97946-C8AC-47C0-9915-6179CBB0BB13}"/>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EDA97946-C8AC-47C0-9915-6179CBB0BB13}"/>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EDA97946-C8AC-47C0-9915-6179CBB0BB13}"/>
                                            </p:graphicEl>
                                          </p:spTgt>
                                        </p:tgtEl>
                                      </p:cBhvr>
                                    </p:animEffect>
                                    <p:anim calcmode="lin" valueType="num">
                                      <p:cBhvr>
                                        <p:cTn id="36" dur="500" fill="hold"/>
                                        <p:tgtEl>
                                          <p:spTgt spid="2">
                                            <p:graphicEl>
                                              <a:dgm id="{EDA97946-C8AC-47C0-9915-6179CBB0BB13}"/>
                                            </p:graphicEl>
                                          </p:spTgt>
                                        </p:tgtEl>
                                        <p:attrNameLst>
                                          <p:attrName>ppt_x</p:attrName>
                                        </p:attrNameLst>
                                      </p:cBhvr>
                                      <p:tavLst>
                                        <p:tav tm="0">
                                          <p:val>
                                            <p:fltVal val="0.5"/>
                                          </p:val>
                                        </p:tav>
                                        <p:tav tm="100000">
                                          <p:val>
                                            <p:strVal val="#ppt_x"/>
                                          </p:val>
                                        </p:tav>
                                      </p:tavLst>
                                    </p:anim>
                                    <p:anim calcmode="lin" valueType="num">
                                      <p:cBhvr>
                                        <p:cTn id="37" dur="500" fill="hold"/>
                                        <p:tgtEl>
                                          <p:spTgt spid="2">
                                            <p:graphicEl>
                                              <a:dgm id="{EDA97946-C8AC-47C0-9915-6179CBB0BB13}"/>
                                            </p:graphicEl>
                                          </p:spTgt>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0"/>
                                  </p:stCondLst>
                                  <p:childTnLst>
                                    <p:set>
                                      <p:cBhvr>
                                        <p:cTn id="39" dur="1" fill="hold">
                                          <p:stCondLst>
                                            <p:cond delay="0"/>
                                          </p:stCondLst>
                                        </p:cTn>
                                        <p:tgtEl>
                                          <p:spTgt spid="2">
                                            <p:graphicEl>
                                              <a:dgm id="{005260F8-7B30-470E-AA28-FCEB93406D5D}"/>
                                            </p:graphicEl>
                                          </p:spTgt>
                                        </p:tgtEl>
                                        <p:attrNameLst>
                                          <p:attrName>style.visibility</p:attrName>
                                        </p:attrNameLst>
                                      </p:cBhvr>
                                      <p:to>
                                        <p:strVal val="visible"/>
                                      </p:to>
                                    </p:set>
                                    <p:anim calcmode="lin" valueType="num">
                                      <p:cBhvr>
                                        <p:cTn id="40" dur="500" fill="hold"/>
                                        <p:tgtEl>
                                          <p:spTgt spid="2">
                                            <p:graphicEl>
                                              <a:dgm id="{005260F8-7B30-470E-AA28-FCEB93406D5D}"/>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005260F8-7B30-470E-AA28-FCEB93406D5D}"/>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005260F8-7B30-470E-AA28-FCEB93406D5D}"/>
                                            </p:graphicEl>
                                          </p:spTgt>
                                        </p:tgtEl>
                                      </p:cBhvr>
                                    </p:animEffect>
                                    <p:anim calcmode="lin" valueType="num">
                                      <p:cBhvr>
                                        <p:cTn id="43" dur="500" fill="hold"/>
                                        <p:tgtEl>
                                          <p:spTgt spid="2">
                                            <p:graphicEl>
                                              <a:dgm id="{005260F8-7B30-470E-AA28-FCEB93406D5D}"/>
                                            </p:graphicEl>
                                          </p:spTgt>
                                        </p:tgtEl>
                                        <p:attrNameLst>
                                          <p:attrName>ppt_x</p:attrName>
                                        </p:attrNameLst>
                                      </p:cBhvr>
                                      <p:tavLst>
                                        <p:tav tm="0">
                                          <p:val>
                                            <p:fltVal val="0.5"/>
                                          </p:val>
                                        </p:tav>
                                        <p:tav tm="100000">
                                          <p:val>
                                            <p:strVal val="#ppt_x"/>
                                          </p:val>
                                        </p:tav>
                                      </p:tavLst>
                                    </p:anim>
                                    <p:anim calcmode="lin" valueType="num">
                                      <p:cBhvr>
                                        <p:cTn id="44" dur="500" fill="hold"/>
                                        <p:tgtEl>
                                          <p:spTgt spid="2">
                                            <p:graphicEl>
                                              <a:dgm id="{005260F8-7B30-470E-AA28-FCEB93406D5D}"/>
                                            </p:graphicEl>
                                          </p:spTgt>
                                        </p:tgtEl>
                                        <p:attrNameLst>
                                          <p:attrName>ppt_y</p:attrName>
                                        </p:attrNameLst>
                                      </p:cBhvr>
                                      <p:tavLst>
                                        <p:tav tm="0">
                                          <p:val>
                                            <p:fltVal val="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
                                            <p:graphicEl>
                                              <a:dgm id="{3FD6ED73-D0F2-4D58-BC16-C77EE9FD655A}"/>
                                            </p:graphicEl>
                                          </p:spTgt>
                                        </p:tgtEl>
                                        <p:attrNameLst>
                                          <p:attrName>style.visibility</p:attrName>
                                        </p:attrNameLst>
                                      </p:cBhvr>
                                      <p:to>
                                        <p:strVal val="visible"/>
                                      </p:to>
                                    </p:set>
                                    <p:anim calcmode="lin" valueType="num">
                                      <p:cBhvr>
                                        <p:cTn id="49" dur="500" fill="hold"/>
                                        <p:tgtEl>
                                          <p:spTgt spid="2">
                                            <p:graphicEl>
                                              <a:dgm id="{3FD6ED73-D0F2-4D58-BC16-C77EE9FD655A}"/>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3FD6ED73-D0F2-4D58-BC16-C77EE9FD655A}"/>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3FD6ED73-D0F2-4D58-BC16-C77EE9FD655A}"/>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528" fill="hold" grpId="0" nodeType="clickEffect">
                                  <p:stCondLst>
                                    <p:cond delay="0"/>
                                  </p:stCondLst>
                                  <p:childTnLst>
                                    <p:set>
                                      <p:cBhvr>
                                        <p:cTn id="55" dur="1" fill="hold">
                                          <p:stCondLst>
                                            <p:cond delay="0"/>
                                          </p:stCondLst>
                                        </p:cTn>
                                        <p:tgtEl>
                                          <p:spTgt spid="2">
                                            <p:graphicEl>
                                              <a:dgm id="{1FC1ACCF-0605-4F01-87E7-E6DD7A7807A9}"/>
                                            </p:graphicEl>
                                          </p:spTgt>
                                        </p:tgtEl>
                                        <p:attrNameLst>
                                          <p:attrName>style.visibility</p:attrName>
                                        </p:attrNameLst>
                                      </p:cBhvr>
                                      <p:to>
                                        <p:strVal val="visible"/>
                                      </p:to>
                                    </p:set>
                                    <p:anim calcmode="lin" valueType="num">
                                      <p:cBhvr>
                                        <p:cTn id="56" dur="500" fill="hold"/>
                                        <p:tgtEl>
                                          <p:spTgt spid="2">
                                            <p:graphicEl>
                                              <a:dgm id="{1FC1ACCF-0605-4F01-87E7-E6DD7A7807A9}"/>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1FC1ACCF-0605-4F01-87E7-E6DD7A7807A9}"/>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1FC1ACCF-0605-4F01-87E7-E6DD7A7807A9}"/>
                                            </p:graphicEl>
                                          </p:spTgt>
                                        </p:tgtEl>
                                      </p:cBhvr>
                                    </p:animEffect>
                                    <p:anim calcmode="lin" valueType="num">
                                      <p:cBhvr>
                                        <p:cTn id="59" dur="500" fill="hold"/>
                                        <p:tgtEl>
                                          <p:spTgt spid="2">
                                            <p:graphicEl>
                                              <a:dgm id="{1FC1ACCF-0605-4F01-87E7-E6DD7A7807A9}"/>
                                            </p:graphicEl>
                                          </p:spTgt>
                                        </p:tgtEl>
                                        <p:attrNameLst>
                                          <p:attrName>ppt_x</p:attrName>
                                        </p:attrNameLst>
                                      </p:cBhvr>
                                      <p:tavLst>
                                        <p:tav tm="0">
                                          <p:val>
                                            <p:fltVal val="0.5"/>
                                          </p:val>
                                        </p:tav>
                                        <p:tav tm="100000">
                                          <p:val>
                                            <p:strVal val="#ppt_x"/>
                                          </p:val>
                                        </p:tav>
                                      </p:tavLst>
                                    </p:anim>
                                    <p:anim calcmode="lin" valueType="num">
                                      <p:cBhvr>
                                        <p:cTn id="60" dur="500" fill="hold"/>
                                        <p:tgtEl>
                                          <p:spTgt spid="2">
                                            <p:graphicEl>
                                              <a:dgm id="{1FC1ACCF-0605-4F01-87E7-E6DD7A7807A9}"/>
                                            </p:graphicEl>
                                          </p:spTgt>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
                                            <p:graphicEl>
                                              <a:dgm id="{A3359CDB-09D8-48D6-B1A2-9336A1E66799}"/>
                                            </p:graphicEl>
                                          </p:spTgt>
                                        </p:tgtEl>
                                        <p:attrNameLst>
                                          <p:attrName>style.visibility</p:attrName>
                                        </p:attrNameLst>
                                      </p:cBhvr>
                                      <p:to>
                                        <p:strVal val="visible"/>
                                      </p:to>
                                    </p:set>
                                    <p:anim calcmode="lin" valueType="num">
                                      <p:cBhvr>
                                        <p:cTn id="63" dur="500" fill="hold"/>
                                        <p:tgtEl>
                                          <p:spTgt spid="2">
                                            <p:graphicEl>
                                              <a:dgm id="{A3359CDB-09D8-48D6-B1A2-9336A1E66799}"/>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A3359CDB-09D8-48D6-B1A2-9336A1E66799}"/>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A3359CDB-09D8-48D6-B1A2-9336A1E66799}"/>
                                            </p:graphicEl>
                                          </p:spTgt>
                                        </p:tgtEl>
                                      </p:cBhvr>
                                    </p:animEffect>
                                    <p:anim calcmode="lin" valueType="num">
                                      <p:cBhvr>
                                        <p:cTn id="66" dur="500" fill="hold"/>
                                        <p:tgtEl>
                                          <p:spTgt spid="2">
                                            <p:graphicEl>
                                              <a:dgm id="{A3359CDB-09D8-48D6-B1A2-9336A1E66799}"/>
                                            </p:graphicEl>
                                          </p:spTgt>
                                        </p:tgtEl>
                                        <p:attrNameLst>
                                          <p:attrName>ppt_x</p:attrName>
                                        </p:attrNameLst>
                                      </p:cBhvr>
                                      <p:tavLst>
                                        <p:tav tm="0">
                                          <p:val>
                                            <p:fltVal val="0.5"/>
                                          </p:val>
                                        </p:tav>
                                        <p:tav tm="100000">
                                          <p:val>
                                            <p:strVal val="#ppt_x"/>
                                          </p:val>
                                        </p:tav>
                                      </p:tavLst>
                                    </p:anim>
                                    <p:anim calcmode="lin" valueType="num">
                                      <p:cBhvr>
                                        <p:cTn id="67" dur="500" fill="hold"/>
                                        <p:tgtEl>
                                          <p:spTgt spid="2">
                                            <p:graphicEl>
                                              <a:dgm id="{A3359CDB-09D8-48D6-B1A2-9336A1E66799}"/>
                                            </p:graphicEl>
                                          </p:spTgt>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0"/>
                                  </p:stCondLst>
                                  <p:childTnLst>
                                    <p:set>
                                      <p:cBhvr>
                                        <p:cTn id="69" dur="1" fill="hold">
                                          <p:stCondLst>
                                            <p:cond delay="0"/>
                                          </p:stCondLst>
                                        </p:cTn>
                                        <p:tgtEl>
                                          <p:spTgt spid="2">
                                            <p:graphicEl>
                                              <a:dgm id="{F0371C59-4F87-4DBD-9EC4-342D3DF794AF}"/>
                                            </p:graphicEl>
                                          </p:spTgt>
                                        </p:tgtEl>
                                        <p:attrNameLst>
                                          <p:attrName>style.visibility</p:attrName>
                                        </p:attrNameLst>
                                      </p:cBhvr>
                                      <p:to>
                                        <p:strVal val="visible"/>
                                      </p:to>
                                    </p:set>
                                    <p:anim calcmode="lin" valueType="num">
                                      <p:cBhvr>
                                        <p:cTn id="70" dur="500" fill="hold"/>
                                        <p:tgtEl>
                                          <p:spTgt spid="2">
                                            <p:graphicEl>
                                              <a:dgm id="{F0371C59-4F87-4DBD-9EC4-342D3DF794AF}"/>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F0371C59-4F87-4DBD-9EC4-342D3DF794AF}"/>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F0371C59-4F87-4DBD-9EC4-342D3DF794AF}"/>
                                            </p:graphicEl>
                                          </p:spTgt>
                                        </p:tgtEl>
                                      </p:cBhvr>
                                    </p:animEffect>
                                    <p:anim calcmode="lin" valueType="num">
                                      <p:cBhvr>
                                        <p:cTn id="73" dur="500" fill="hold"/>
                                        <p:tgtEl>
                                          <p:spTgt spid="2">
                                            <p:graphicEl>
                                              <a:dgm id="{F0371C59-4F87-4DBD-9EC4-342D3DF794AF}"/>
                                            </p:graphicEl>
                                          </p:spTgt>
                                        </p:tgtEl>
                                        <p:attrNameLst>
                                          <p:attrName>ppt_x</p:attrName>
                                        </p:attrNameLst>
                                      </p:cBhvr>
                                      <p:tavLst>
                                        <p:tav tm="0">
                                          <p:val>
                                            <p:fltVal val="0.5"/>
                                          </p:val>
                                        </p:tav>
                                        <p:tav tm="100000">
                                          <p:val>
                                            <p:strVal val="#ppt_x"/>
                                          </p:val>
                                        </p:tav>
                                      </p:tavLst>
                                    </p:anim>
                                    <p:anim calcmode="lin" valueType="num">
                                      <p:cBhvr>
                                        <p:cTn id="74" dur="500" fill="hold"/>
                                        <p:tgtEl>
                                          <p:spTgt spid="2">
                                            <p:graphicEl>
                                              <a:dgm id="{F0371C59-4F87-4DBD-9EC4-342D3DF794AF}"/>
                                            </p:graphicEl>
                                          </p:spTgt>
                                        </p:tgtEl>
                                        <p:attrNameLst>
                                          <p:attrName>ppt_y</p:attrName>
                                        </p:attrNameLst>
                                      </p:cBhvr>
                                      <p:tavLst>
                                        <p:tav tm="0">
                                          <p:val>
                                            <p:fltVal val="0.5"/>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2">
                                            <p:graphicEl>
                                              <a:dgm id="{65AC557A-1213-46C1-8A5C-30C5FAED6ED4}"/>
                                            </p:graphicEl>
                                          </p:spTgt>
                                        </p:tgtEl>
                                        <p:attrNameLst>
                                          <p:attrName>style.visibility</p:attrName>
                                        </p:attrNameLst>
                                      </p:cBhvr>
                                      <p:to>
                                        <p:strVal val="visible"/>
                                      </p:to>
                                    </p:set>
                                    <p:anim calcmode="lin" valueType="num">
                                      <p:cBhvr>
                                        <p:cTn id="79" dur="500" fill="hold"/>
                                        <p:tgtEl>
                                          <p:spTgt spid="2">
                                            <p:graphicEl>
                                              <a:dgm id="{65AC557A-1213-46C1-8A5C-30C5FAED6ED4}"/>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65AC557A-1213-46C1-8A5C-30C5FAED6ED4}"/>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65AC557A-1213-46C1-8A5C-30C5FAED6ED4}"/>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528" fill="hold" grpId="0" nodeType="clickEffect">
                                  <p:stCondLst>
                                    <p:cond delay="0"/>
                                  </p:stCondLst>
                                  <p:childTnLst>
                                    <p:set>
                                      <p:cBhvr>
                                        <p:cTn id="85" dur="1" fill="hold">
                                          <p:stCondLst>
                                            <p:cond delay="0"/>
                                          </p:stCondLst>
                                        </p:cTn>
                                        <p:tgtEl>
                                          <p:spTgt spid="2">
                                            <p:graphicEl>
                                              <a:dgm id="{B7601F9C-0C9A-46F1-A8E3-B33234CD3938}"/>
                                            </p:graphicEl>
                                          </p:spTgt>
                                        </p:tgtEl>
                                        <p:attrNameLst>
                                          <p:attrName>style.visibility</p:attrName>
                                        </p:attrNameLst>
                                      </p:cBhvr>
                                      <p:to>
                                        <p:strVal val="visible"/>
                                      </p:to>
                                    </p:set>
                                    <p:anim calcmode="lin" valueType="num">
                                      <p:cBhvr>
                                        <p:cTn id="86" dur="500" fill="hold"/>
                                        <p:tgtEl>
                                          <p:spTgt spid="2">
                                            <p:graphicEl>
                                              <a:dgm id="{B7601F9C-0C9A-46F1-A8E3-B33234CD3938}"/>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B7601F9C-0C9A-46F1-A8E3-B33234CD3938}"/>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B7601F9C-0C9A-46F1-A8E3-B33234CD3938}"/>
                                            </p:graphicEl>
                                          </p:spTgt>
                                        </p:tgtEl>
                                      </p:cBhvr>
                                    </p:animEffect>
                                    <p:anim calcmode="lin" valueType="num">
                                      <p:cBhvr>
                                        <p:cTn id="89" dur="500" fill="hold"/>
                                        <p:tgtEl>
                                          <p:spTgt spid="2">
                                            <p:graphicEl>
                                              <a:dgm id="{B7601F9C-0C9A-46F1-A8E3-B33234CD3938}"/>
                                            </p:graphicEl>
                                          </p:spTgt>
                                        </p:tgtEl>
                                        <p:attrNameLst>
                                          <p:attrName>ppt_x</p:attrName>
                                        </p:attrNameLst>
                                      </p:cBhvr>
                                      <p:tavLst>
                                        <p:tav tm="0">
                                          <p:val>
                                            <p:fltVal val="0.5"/>
                                          </p:val>
                                        </p:tav>
                                        <p:tav tm="100000">
                                          <p:val>
                                            <p:strVal val="#ppt_x"/>
                                          </p:val>
                                        </p:tav>
                                      </p:tavLst>
                                    </p:anim>
                                    <p:anim calcmode="lin" valueType="num">
                                      <p:cBhvr>
                                        <p:cTn id="90" dur="500" fill="hold"/>
                                        <p:tgtEl>
                                          <p:spTgt spid="2">
                                            <p:graphicEl>
                                              <a:dgm id="{B7601F9C-0C9A-46F1-A8E3-B33234CD3938}"/>
                                            </p:graphicEl>
                                          </p:spTgt>
                                        </p:tgtEl>
                                        <p:attrNameLst>
                                          <p:attrName>ppt_y</p:attrName>
                                        </p:attrNameLst>
                                      </p:cBhvr>
                                      <p:tavLst>
                                        <p:tav tm="0">
                                          <p:val>
                                            <p:fltVal val="0.5"/>
                                          </p:val>
                                        </p:tav>
                                        <p:tav tm="100000">
                                          <p:val>
                                            <p:strVal val="#ppt_y"/>
                                          </p:val>
                                        </p:tav>
                                      </p:tavLst>
                                    </p:anim>
                                  </p:childTnLst>
                                </p:cTn>
                              </p:par>
                              <p:par>
                                <p:cTn id="91" presetID="53" presetClass="entr" presetSubtype="528" fill="hold" grpId="0" nodeType="withEffect">
                                  <p:stCondLst>
                                    <p:cond delay="0"/>
                                  </p:stCondLst>
                                  <p:childTnLst>
                                    <p:set>
                                      <p:cBhvr>
                                        <p:cTn id="92" dur="1" fill="hold">
                                          <p:stCondLst>
                                            <p:cond delay="0"/>
                                          </p:stCondLst>
                                        </p:cTn>
                                        <p:tgtEl>
                                          <p:spTgt spid="2">
                                            <p:graphicEl>
                                              <a:dgm id="{0F77C533-51C8-4753-ADB2-F8E85ED79FB9}"/>
                                            </p:graphicEl>
                                          </p:spTgt>
                                        </p:tgtEl>
                                        <p:attrNameLst>
                                          <p:attrName>style.visibility</p:attrName>
                                        </p:attrNameLst>
                                      </p:cBhvr>
                                      <p:to>
                                        <p:strVal val="visible"/>
                                      </p:to>
                                    </p:set>
                                    <p:anim calcmode="lin" valueType="num">
                                      <p:cBhvr>
                                        <p:cTn id="93" dur="500" fill="hold"/>
                                        <p:tgtEl>
                                          <p:spTgt spid="2">
                                            <p:graphicEl>
                                              <a:dgm id="{0F77C533-51C8-4753-ADB2-F8E85ED79FB9}"/>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0F77C533-51C8-4753-ADB2-F8E85ED79FB9}"/>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0F77C533-51C8-4753-ADB2-F8E85ED79FB9}"/>
                                            </p:graphicEl>
                                          </p:spTgt>
                                        </p:tgtEl>
                                      </p:cBhvr>
                                    </p:animEffect>
                                    <p:anim calcmode="lin" valueType="num">
                                      <p:cBhvr>
                                        <p:cTn id="96" dur="500" fill="hold"/>
                                        <p:tgtEl>
                                          <p:spTgt spid="2">
                                            <p:graphicEl>
                                              <a:dgm id="{0F77C533-51C8-4753-ADB2-F8E85ED79FB9}"/>
                                            </p:graphicEl>
                                          </p:spTgt>
                                        </p:tgtEl>
                                        <p:attrNameLst>
                                          <p:attrName>ppt_x</p:attrName>
                                        </p:attrNameLst>
                                      </p:cBhvr>
                                      <p:tavLst>
                                        <p:tav tm="0">
                                          <p:val>
                                            <p:fltVal val="0.5"/>
                                          </p:val>
                                        </p:tav>
                                        <p:tav tm="100000">
                                          <p:val>
                                            <p:strVal val="#ppt_x"/>
                                          </p:val>
                                        </p:tav>
                                      </p:tavLst>
                                    </p:anim>
                                    <p:anim calcmode="lin" valueType="num">
                                      <p:cBhvr>
                                        <p:cTn id="97" dur="500" fill="hold"/>
                                        <p:tgtEl>
                                          <p:spTgt spid="2">
                                            <p:graphicEl>
                                              <a:dgm id="{0F77C533-51C8-4753-ADB2-F8E85ED79FB9}"/>
                                            </p:graphicEl>
                                          </p:spTgt>
                                        </p:tgtEl>
                                        <p:attrNameLst>
                                          <p:attrName>ppt_y</p:attrName>
                                        </p:attrNameLst>
                                      </p:cBhvr>
                                      <p:tavLst>
                                        <p:tav tm="0">
                                          <p:val>
                                            <p:fltVal val="0.5"/>
                                          </p:val>
                                        </p:tav>
                                        <p:tav tm="100000">
                                          <p:val>
                                            <p:strVal val="#ppt_y"/>
                                          </p:val>
                                        </p:tav>
                                      </p:tavLst>
                                    </p:anim>
                                  </p:childTnLst>
                                </p:cTn>
                              </p:par>
                              <p:par>
                                <p:cTn id="98" presetID="53" presetClass="entr" presetSubtype="528" fill="hold" grpId="0" nodeType="withEffect">
                                  <p:stCondLst>
                                    <p:cond delay="0"/>
                                  </p:stCondLst>
                                  <p:childTnLst>
                                    <p:set>
                                      <p:cBhvr>
                                        <p:cTn id="99" dur="1" fill="hold">
                                          <p:stCondLst>
                                            <p:cond delay="0"/>
                                          </p:stCondLst>
                                        </p:cTn>
                                        <p:tgtEl>
                                          <p:spTgt spid="2">
                                            <p:graphicEl>
                                              <a:dgm id="{2E811DF2-F3C4-4512-A907-06319FA32221}"/>
                                            </p:graphicEl>
                                          </p:spTgt>
                                        </p:tgtEl>
                                        <p:attrNameLst>
                                          <p:attrName>style.visibility</p:attrName>
                                        </p:attrNameLst>
                                      </p:cBhvr>
                                      <p:to>
                                        <p:strVal val="visible"/>
                                      </p:to>
                                    </p:set>
                                    <p:anim calcmode="lin" valueType="num">
                                      <p:cBhvr>
                                        <p:cTn id="100" dur="500" fill="hold"/>
                                        <p:tgtEl>
                                          <p:spTgt spid="2">
                                            <p:graphicEl>
                                              <a:dgm id="{2E811DF2-F3C4-4512-A907-06319FA32221}"/>
                                            </p:graphicEl>
                                          </p:spTgt>
                                        </p:tgtEl>
                                        <p:attrNameLst>
                                          <p:attrName>ppt_w</p:attrName>
                                        </p:attrNameLst>
                                      </p:cBhvr>
                                      <p:tavLst>
                                        <p:tav tm="0">
                                          <p:val>
                                            <p:fltVal val="0"/>
                                          </p:val>
                                        </p:tav>
                                        <p:tav tm="100000">
                                          <p:val>
                                            <p:strVal val="#ppt_w"/>
                                          </p:val>
                                        </p:tav>
                                      </p:tavLst>
                                    </p:anim>
                                    <p:anim calcmode="lin" valueType="num">
                                      <p:cBhvr>
                                        <p:cTn id="101" dur="500" fill="hold"/>
                                        <p:tgtEl>
                                          <p:spTgt spid="2">
                                            <p:graphicEl>
                                              <a:dgm id="{2E811DF2-F3C4-4512-A907-06319FA32221}"/>
                                            </p:graphicEl>
                                          </p:spTgt>
                                        </p:tgtEl>
                                        <p:attrNameLst>
                                          <p:attrName>ppt_h</p:attrName>
                                        </p:attrNameLst>
                                      </p:cBhvr>
                                      <p:tavLst>
                                        <p:tav tm="0">
                                          <p:val>
                                            <p:fltVal val="0"/>
                                          </p:val>
                                        </p:tav>
                                        <p:tav tm="100000">
                                          <p:val>
                                            <p:strVal val="#ppt_h"/>
                                          </p:val>
                                        </p:tav>
                                      </p:tavLst>
                                    </p:anim>
                                    <p:animEffect transition="in" filter="fade">
                                      <p:cBhvr>
                                        <p:cTn id="102" dur="500"/>
                                        <p:tgtEl>
                                          <p:spTgt spid="2">
                                            <p:graphicEl>
                                              <a:dgm id="{2E811DF2-F3C4-4512-A907-06319FA32221}"/>
                                            </p:graphicEl>
                                          </p:spTgt>
                                        </p:tgtEl>
                                      </p:cBhvr>
                                    </p:animEffect>
                                    <p:anim calcmode="lin" valueType="num">
                                      <p:cBhvr>
                                        <p:cTn id="103" dur="500" fill="hold"/>
                                        <p:tgtEl>
                                          <p:spTgt spid="2">
                                            <p:graphicEl>
                                              <a:dgm id="{2E811DF2-F3C4-4512-A907-06319FA32221}"/>
                                            </p:graphicEl>
                                          </p:spTgt>
                                        </p:tgtEl>
                                        <p:attrNameLst>
                                          <p:attrName>ppt_x</p:attrName>
                                        </p:attrNameLst>
                                      </p:cBhvr>
                                      <p:tavLst>
                                        <p:tav tm="0">
                                          <p:val>
                                            <p:fltVal val="0.5"/>
                                          </p:val>
                                        </p:tav>
                                        <p:tav tm="100000">
                                          <p:val>
                                            <p:strVal val="#ppt_x"/>
                                          </p:val>
                                        </p:tav>
                                      </p:tavLst>
                                    </p:anim>
                                    <p:anim calcmode="lin" valueType="num">
                                      <p:cBhvr>
                                        <p:cTn id="104" dur="500" fill="hold"/>
                                        <p:tgtEl>
                                          <p:spTgt spid="2">
                                            <p:graphicEl>
                                              <a:dgm id="{2E811DF2-F3C4-4512-A907-06319FA32221}"/>
                                            </p:graphicEl>
                                          </p:spTgt>
                                        </p:tgtEl>
                                        <p:attrNameLst>
                                          <p:attrName>ppt_y</p:attrName>
                                        </p:attrNameLst>
                                      </p:cBhvr>
                                      <p:tavLst>
                                        <p:tav tm="0">
                                          <p:val>
                                            <p:fltVal val="0.5"/>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grpId="0" nodeType="clickEffect">
                                  <p:stCondLst>
                                    <p:cond delay="0"/>
                                  </p:stCondLst>
                                  <p:childTnLst>
                                    <p:set>
                                      <p:cBhvr>
                                        <p:cTn id="108" dur="1" fill="hold">
                                          <p:stCondLst>
                                            <p:cond delay="0"/>
                                          </p:stCondLst>
                                        </p:cTn>
                                        <p:tgtEl>
                                          <p:spTgt spid="2">
                                            <p:graphicEl>
                                              <a:dgm id="{083980AE-3F0B-4B5A-8608-E2875A2DB327}"/>
                                            </p:graphicEl>
                                          </p:spTgt>
                                        </p:tgtEl>
                                        <p:attrNameLst>
                                          <p:attrName>style.visibility</p:attrName>
                                        </p:attrNameLst>
                                      </p:cBhvr>
                                      <p:to>
                                        <p:strVal val="visible"/>
                                      </p:to>
                                    </p:set>
                                    <p:anim calcmode="lin" valueType="num">
                                      <p:cBhvr>
                                        <p:cTn id="109" dur="500" fill="hold"/>
                                        <p:tgtEl>
                                          <p:spTgt spid="2">
                                            <p:graphicEl>
                                              <a:dgm id="{083980AE-3F0B-4B5A-8608-E2875A2DB327}"/>
                                            </p:graphicEl>
                                          </p:spTgt>
                                        </p:tgtEl>
                                        <p:attrNameLst>
                                          <p:attrName>ppt_w</p:attrName>
                                        </p:attrNameLst>
                                      </p:cBhvr>
                                      <p:tavLst>
                                        <p:tav tm="0">
                                          <p:val>
                                            <p:fltVal val="0"/>
                                          </p:val>
                                        </p:tav>
                                        <p:tav tm="100000">
                                          <p:val>
                                            <p:strVal val="#ppt_w"/>
                                          </p:val>
                                        </p:tav>
                                      </p:tavLst>
                                    </p:anim>
                                    <p:anim calcmode="lin" valueType="num">
                                      <p:cBhvr>
                                        <p:cTn id="110" dur="500" fill="hold"/>
                                        <p:tgtEl>
                                          <p:spTgt spid="2">
                                            <p:graphicEl>
                                              <a:dgm id="{083980AE-3F0B-4B5A-8608-E2875A2DB327}"/>
                                            </p:graphicEl>
                                          </p:spTgt>
                                        </p:tgtEl>
                                        <p:attrNameLst>
                                          <p:attrName>ppt_h</p:attrName>
                                        </p:attrNameLst>
                                      </p:cBhvr>
                                      <p:tavLst>
                                        <p:tav tm="0">
                                          <p:val>
                                            <p:fltVal val="0"/>
                                          </p:val>
                                        </p:tav>
                                        <p:tav tm="100000">
                                          <p:val>
                                            <p:strVal val="#ppt_h"/>
                                          </p:val>
                                        </p:tav>
                                      </p:tavLst>
                                    </p:anim>
                                    <p:animEffect transition="in" filter="fade">
                                      <p:cBhvr>
                                        <p:cTn id="111" dur="500"/>
                                        <p:tgtEl>
                                          <p:spTgt spid="2">
                                            <p:graphicEl>
                                              <a:dgm id="{083980AE-3F0B-4B5A-8608-E2875A2DB327}"/>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25" presetClass="entr" presetSubtype="0" fill="hold" nodeType="clickEffect">
                                  <p:stCondLst>
                                    <p:cond delay="0"/>
                                  </p:stCondLst>
                                  <p:childTnLst>
                                    <p:set>
                                      <p:cBhvr>
                                        <p:cTn id="115" dur="1" fill="hold">
                                          <p:stCondLst>
                                            <p:cond delay="0"/>
                                          </p:stCondLst>
                                        </p:cTn>
                                        <p:tgtEl>
                                          <p:spTgt spid="9"/>
                                        </p:tgtEl>
                                        <p:attrNameLst>
                                          <p:attrName>style.visibility</p:attrName>
                                        </p:attrNameLst>
                                      </p:cBhvr>
                                      <p:to>
                                        <p:strVal val="visible"/>
                                      </p:to>
                                    </p:set>
                                    <p:anim calcmode="lin" valueType="num">
                                      <p:cBhvr>
                                        <p:cTn id="116"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17"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18"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19" dur="1000" fill="hold"/>
                                        <p:tgtEl>
                                          <p:spTgt spid="9"/>
                                        </p:tgtEl>
                                        <p:attrNameLst>
                                          <p:attrName>ppt_h</p:attrName>
                                        </p:attrNameLst>
                                      </p:cBhvr>
                                      <p:tavLst>
                                        <p:tav tm="0">
                                          <p:val>
                                            <p:strVal val="#ppt_h"/>
                                          </p:val>
                                        </p:tav>
                                        <p:tav tm="100000">
                                          <p:val>
                                            <p:strVal val="#ppt_h"/>
                                          </p:val>
                                        </p:tav>
                                      </p:tavLst>
                                    </p:anim>
                                    <p:anim calcmode="lin" valueType="num">
                                      <p:cBhvr>
                                        <p:cTn id="120"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1"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22"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23" dur="1000" decel="50000">
                                          <p:stCondLst>
                                            <p:cond delay="0"/>
                                          </p:stCondLst>
                                        </p:cTn>
                                        <p:tgtEl>
                                          <p:spTgt spid="9"/>
                                        </p:tgtEl>
                                      </p:cBhvr>
                                    </p:animEffect>
                                  </p:childTnLst>
                                </p:cTn>
                              </p:par>
                              <p:par>
                                <p:cTn id="124" presetID="25" presetClass="entr" presetSubtype="0" fill="hold" nodeType="with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27"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28"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29" dur="1000" fill="hold"/>
                                        <p:tgtEl>
                                          <p:spTgt spid="7"/>
                                        </p:tgtEl>
                                        <p:attrNameLst>
                                          <p:attrName>ppt_h</p:attrName>
                                        </p:attrNameLst>
                                      </p:cBhvr>
                                      <p:tavLst>
                                        <p:tav tm="0">
                                          <p:val>
                                            <p:strVal val="#ppt_h"/>
                                          </p:val>
                                        </p:tav>
                                        <p:tav tm="100000">
                                          <p:val>
                                            <p:strVal val="#ppt_h"/>
                                          </p:val>
                                        </p:tav>
                                      </p:tavLst>
                                    </p:anim>
                                    <p:anim calcmode="lin" valueType="num">
                                      <p:cBhvr>
                                        <p:cTn id="130"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31"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2"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33" dur="1000" decel="50000">
                                          <p:stCondLst>
                                            <p:cond delay="0"/>
                                          </p:stCondLst>
                                        </p:cTn>
                                        <p:tgtEl>
                                          <p:spTgt spid="7"/>
                                        </p:tgtEl>
                                      </p:cBhvr>
                                    </p:animEffect>
                                  </p:childTnLst>
                                </p:cTn>
                              </p:par>
                            </p:childTnLst>
                          </p:cTn>
                        </p:par>
                        <p:par>
                          <p:cTn id="134" fill="hold">
                            <p:stCondLst>
                              <p:cond delay="1000"/>
                            </p:stCondLst>
                            <p:childTnLst>
                              <p:par>
                                <p:cTn id="135" presetID="22" presetClass="entr" presetSubtype="8" fill="hold" grpId="0" nodeType="afterEffect">
                                  <p:stCondLst>
                                    <p:cond delay="0"/>
                                  </p:stCondLst>
                                  <p:childTnLst>
                                    <p:set>
                                      <p:cBhvr>
                                        <p:cTn id="136" dur="1" fill="hold">
                                          <p:stCondLst>
                                            <p:cond delay="0"/>
                                          </p:stCondLst>
                                        </p:cTn>
                                        <p:tgtEl>
                                          <p:spTgt spid="8"/>
                                        </p:tgtEl>
                                        <p:attrNameLst>
                                          <p:attrName>style.visibility</p:attrName>
                                        </p:attrNameLst>
                                      </p:cBhvr>
                                      <p:to>
                                        <p:strVal val="visible"/>
                                      </p:to>
                                    </p:set>
                                    <p:animEffect transition="in" filter="wipe(left)">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A296314-6AD8-1E5B-0BD1-3FA6E6EE731B}"/>
              </a:ext>
            </a:extLst>
          </p:cNvPr>
          <p:cNvSpPr txBox="1"/>
          <p:nvPr/>
        </p:nvSpPr>
        <p:spPr>
          <a:xfrm>
            <a:off x="4588933" y="414866"/>
            <a:ext cx="6976534" cy="3170099"/>
          </a:xfrm>
          <a:prstGeom prst="rect">
            <a:avLst/>
          </a:prstGeom>
          <a:solidFill>
            <a:schemeClr val="accent4">
              <a:lumMod val="20000"/>
              <a:lumOff val="80000"/>
            </a:schemeClr>
          </a:solidFill>
        </p:spPr>
        <p:txBody>
          <a:bodyPr wrap="square" rtlCol="0">
            <a:spAutoFit/>
          </a:bodyPr>
          <a:lstStyle/>
          <a:p>
            <a:pPr algn="ctr"/>
            <a:r>
              <a:rPr lang="fr-FR"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Le Christ a rendu possible à chaque être humain la victoire sur la tentation. Tous ceux qui veulent vivre selon Dieu peuvent vaincre comme le Christ a vaincu.</a:t>
            </a:r>
          </a:p>
          <a:p>
            <a:endParaRPr lang="fr-CH" sz="2000" dirty="0">
              <a:latin typeface="Arial" panose="020B0604020202020204" pitchFamily="34" charset="0"/>
              <a:cs typeface="Arial" panose="020B0604020202020204" pitchFamily="34" charset="0"/>
            </a:endParaRPr>
          </a:p>
          <a:p>
            <a:pPr algn="just"/>
            <a:r>
              <a:rPr lang="fr-FR" sz="2000" dirty="0">
                <a:latin typeface="Arial" panose="020B0604020202020204" pitchFamily="34" charset="0"/>
                <a:cs typeface="Arial" panose="020B0604020202020204" pitchFamily="34" charset="0"/>
              </a:rPr>
              <a:t>	</a:t>
            </a:r>
            <a:r>
              <a:rPr lang="fr-FR"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 l'on veut s'approprier la grâce de Dieu, il faut faire sa part. </a:t>
            </a:r>
            <a:r>
              <a:rPr lang="fr-FR" sz="2000" dirty="0">
                <a:solidFill>
                  <a:srgbClr val="A2603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 dessein du Seigneur n'est pas de se substituer à nous pour vouloir et pour faire.</a:t>
            </a:r>
            <a:r>
              <a:rPr lang="fr-FR" sz="2000"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 grâce est donnée en vue d'opérer en nous le vouloir et le faire, jamais pour nous dispenser de l'effort personnel. </a:t>
            </a:r>
            <a:r>
              <a:rPr lang="fr-FR" sz="2000"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 sens de la coopération doit s'éveiller dans nos âmes. </a:t>
            </a:r>
            <a:endParaRPr lang="fr-CH" sz="2000" dirty="0">
              <a:solidFill>
                <a:schemeClr val="accent3">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5B6B840D-F87B-CD58-594A-D8271B869898}"/>
              </a:ext>
            </a:extLst>
          </p:cNvPr>
          <p:cNvSpPr txBox="1"/>
          <p:nvPr/>
        </p:nvSpPr>
        <p:spPr>
          <a:xfrm>
            <a:off x="3877734" y="3918946"/>
            <a:ext cx="7687733" cy="2554545"/>
          </a:xfrm>
          <a:prstGeom prst="rect">
            <a:avLst/>
          </a:prstGeom>
          <a:solidFill>
            <a:schemeClr val="bg2">
              <a:lumMod val="20000"/>
              <a:lumOff val="80000"/>
            </a:schemeClr>
          </a:solidFill>
        </p:spPr>
        <p:txBody>
          <a:bodyPr wrap="square" rtlCol="0">
            <a:spAutoFit/>
          </a:bodyPr>
          <a:lstStyle/>
          <a:p>
            <a:pPr algn="just"/>
            <a:r>
              <a:rPr lang="fr-FR"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Ce n'est pas par accident que l'on obtient des qualités mentales supérieures et que l'on atteint à un niveau moral élevé.</a:t>
            </a:r>
            <a:r>
              <a:rPr lang="fr-FR" sz="2000" dirty="0">
                <a:latin typeface="Arial" panose="020B0604020202020204" pitchFamily="34" charset="0"/>
                <a:cs typeface="Arial" panose="020B0604020202020204" pitchFamily="34" charset="0"/>
              </a:rPr>
              <a:t> </a:t>
            </a:r>
            <a:br>
              <a:rPr lang="fr-FR" sz="2000" dirty="0">
                <a:latin typeface="Arial" panose="020B0604020202020204" pitchFamily="34" charset="0"/>
                <a:cs typeface="Arial" panose="020B0604020202020204" pitchFamily="34" charset="0"/>
              </a:rPr>
            </a:br>
            <a:r>
              <a:rPr lang="fr-FR" sz="2000" dirty="0">
                <a:solidFill>
                  <a:schemeClr val="accent2"/>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Dieu fournit les occasions </a:t>
            </a:r>
            <a:r>
              <a:rPr lang="fr-FR" sz="2000" dirty="0">
                <a:latin typeface="Arial" panose="020B0604020202020204" pitchFamily="34" charset="0"/>
                <a:cs typeface="Arial" panose="020B0604020202020204" pitchFamily="34" charset="0"/>
              </a:rPr>
              <a:t>: </a:t>
            </a:r>
            <a:r>
              <a:rPr lang="fr-FR" sz="2000"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 succès dépend de l'usage qu'on en fait. Nous devons être prompts à discerner les voies que nous ouvre la Providence et empressés à y entrer. </a:t>
            </a:r>
            <a:r>
              <a:rPr lang="fr-FR"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 en est qui pourraient devenir des hommes puissants si, comme Daniel, ils apprenaient à compter sur Dieu pour obtenir la grâce de la victoire et la force nécessaire pour réussir dans leur travail. »</a:t>
            </a:r>
            <a:endParaRPr lang="fr-CH"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Phylactère : pensées 3">
            <a:extLst>
              <a:ext uri="{FF2B5EF4-FFF2-40B4-BE49-F238E27FC236}">
                <a16:creationId xmlns:a16="http://schemas.microsoft.com/office/drawing/2014/main" id="{3A916E44-36AA-C7F8-EADC-39A6820951B5}"/>
              </a:ext>
            </a:extLst>
          </p:cNvPr>
          <p:cNvSpPr/>
          <p:nvPr/>
        </p:nvSpPr>
        <p:spPr>
          <a:xfrm>
            <a:off x="863601" y="135466"/>
            <a:ext cx="3014133" cy="1422400"/>
          </a:xfrm>
          <a:prstGeom prst="cloudCallout">
            <a:avLst>
              <a:gd name="adj1" fmla="val 78325"/>
              <a:gd name="adj2" fmla="val 53571"/>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200" i="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Puissance de la grâce,</a:t>
            </a:r>
            <a:r>
              <a:rPr lang="fr-FR" sz="2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br>
              <a:rPr lang="fr-FR" sz="2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br>
            <a:r>
              <a:rPr lang="fr-FR" sz="2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 112.</a:t>
            </a:r>
            <a:endParaRPr lang="fr-CH" sz="2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3074" name="Picture 2" descr="Images associées à la page web">
            <a:extLst>
              <a:ext uri="{FF2B5EF4-FFF2-40B4-BE49-F238E27FC236}">
                <a16:creationId xmlns:a16="http://schemas.microsoft.com/office/drawing/2014/main" id="{EC8A0D20-58CF-2AD4-7C40-CFD08D5B668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55121" y="1774434"/>
            <a:ext cx="3231092" cy="1927944"/>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descr="Une image contenant oiseau, aile, plume, bec&#10;&#10;Le contenu généré par l’IA peut être incorrect.">
            <a:extLst>
              <a:ext uri="{FF2B5EF4-FFF2-40B4-BE49-F238E27FC236}">
                <a16:creationId xmlns:a16="http://schemas.microsoft.com/office/drawing/2014/main" id="{72FBDAED-1276-4F1F-0719-B3642523336E}"/>
              </a:ext>
            </a:extLst>
          </p:cNvPr>
          <p:cNvPicPr>
            <a:picLocks noChangeAspect="1"/>
          </p:cNvPicPr>
          <p:nvPr/>
        </p:nvPicPr>
        <p:blipFill>
          <a:blip r:embed="rId3"/>
          <a:stretch>
            <a:fillRect/>
          </a:stretch>
        </p:blipFill>
        <p:spPr>
          <a:xfrm>
            <a:off x="1014590" y="4355107"/>
            <a:ext cx="2712154" cy="1682222"/>
          </a:xfrm>
          <a:prstGeom prst="rect">
            <a:avLst/>
          </a:prstGeom>
        </p:spPr>
      </p:pic>
    </p:spTree>
    <p:extLst>
      <p:ext uri="{BB962C8B-B14F-4D97-AF65-F5344CB8AC3E}">
        <p14:creationId xmlns:p14="http://schemas.microsoft.com/office/powerpoint/2010/main" val="183226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person holding a pen&#10;&#10;AI-generated content may be incorrect.">
            <a:extLst>
              <a:ext uri="{FF2B5EF4-FFF2-40B4-BE49-F238E27FC236}">
                <a16:creationId xmlns:a16="http://schemas.microsoft.com/office/drawing/2014/main" id="{40118F03-AFA0-AA45-B7E4-0A39354D51A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CCADC90C-3EE7-68C5-C77B-2887C8CB52C1}"/>
              </a:ext>
            </a:extLst>
          </p:cNvPr>
          <p:cNvSpPr txBox="1"/>
          <p:nvPr/>
        </p:nvSpPr>
        <p:spPr>
          <a:xfrm>
            <a:off x="514350" y="0"/>
            <a:ext cx="11172825" cy="769441"/>
          </a:xfrm>
          <a:prstGeom prst="rect">
            <a:avLst/>
          </a:prstGeom>
          <a:noFill/>
        </p:spPr>
        <p:txBody>
          <a:bodyPr wrap="square">
            <a:spAutoFit/>
          </a:bodyPr>
          <a:lstStyle/>
          <a:p>
            <a:pPr algn="ctr"/>
            <a:r>
              <a:rPr lang="fr-FR"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UN SACRIFICE VIVANT </a:t>
            </a:r>
          </a:p>
        </p:txBody>
      </p:sp>
      <p:sp>
        <p:nvSpPr>
          <p:cNvPr id="5" name="CuadroTexto 4">
            <a:extLst>
              <a:ext uri="{FF2B5EF4-FFF2-40B4-BE49-F238E27FC236}">
                <a16:creationId xmlns:a16="http://schemas.microsoft.com/office/drawing/2014/main" id="{436837C3-E726-A782-C5B6-150A9FBDC625}"/>
              </a:ext>
            </a:extLst>
          </p:cNvPr>
          <p:cNvSpPr txBox="1"/>
          <p:nvPr/>
        </p:nvSpPr>
        <p:spPr>
          <a:xfrm>
            <a:off x="1381125" y="667047"/>
            <a:ext cx="9429750" cy="646331"/>
          </a:xfrm>
          <a:prstGeom prst="rect">
            <a:avLst/>
          </a:prstGeom>
          <a:noFill/>
        </p:spPr>
        <p:txBody>
          <a:bodyPr wrap="square">
            <a:spAutoFit/>
            <a:scene3d>
              <a:camera prst="orthographicFront"/>
              <a:lightRig rig="threePt" dir="t"/>
            </a:scene3d>
            <a:sp3d extrusionH="57150">
              <a:bevelT w="38100" h="38100"/>
            </a:sp3d>
          </a:bodyPr>
          <a:lstStyle/>
          <a:p>
            <a:pPr algn="ctr"/>
            <a:r>
              <a:rPr lang="fr-FR" b="1" dirty="0">
                <a:solidFill>
                  <a:srgbClr val="FF0000"/>
                </a:solidFill>
                <a:latin typeface="Comic Sans MS" panose="030F0702030302020204" pitchFamily="66" charset="0"/>
              </a:rPr>
              <a:t>« Et même si je sers de libation pour le sacrifice et pour le service de votre foi, je m'en réjouis, et je me réjouis avec vous tous »  </a:t>
            </a:r>
            <a:r>
              <a:rPr lang="fr-FR" b="1" dirty="0">
                <a:solidFill>
                  <a:schemeClr val="accent1">
                    <a:lumMod val="75000"/>
                  </a:schemeClr>
                </a:solidFill>
                <a:latin typeface="Comic Sans MS" panose="030F0702030302020204" pitchFamily="66" charset="0"/>
              </a:rPr>
              <a:t>(Philippiens 2.17) </a:t>
            </a:r>
            <a:endParaRPr lang="fr-FR" sz="1400" b="1" dirty="0">
              <a:solidFill>
                <a:schemeClr val="accent1">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567C8E63-50FB-1FA9-5182-00D3FEC9F05C}"/>
              </a:ext>
            </a:extLst>
          </p:cNvPr>
          <p:cNvSpPr txBox="1"/>
          <p:nvPr/>
        </p:nvSpPr>
        <p:spPr>
          <a:xfrm>
            <a:off x="114300" y="1388863"/>
            <a:ext cx="7172613" cy="1015663"/>
          </a:xfrm>
          <a:prstGeom prst="rect">
            <a:avLst/>
          </a:prstGeom>
          <a:solidFill>
            <a:schemeClr val="bg2">
              <a:lumMod val="20000"/>
              <a:lumOff val="80000"/>
            </a:schemeClr>
          </a:solidFill>
        </p:spPr>
        <p:txBody>
          <a:bodyPr wrap="square" rtlCol="0">
            <a:spAutoFit/>
          </a:bodyPr>
          <a:lstStyle/>
          <a:p>
            <a:pPr>
              <a:spcBef>
                <a:spcPts val="600"/>
              </a:spcBef>
            </a:pPr>
            <a:r>
              <a:rPr lang="fr-FR" sz="2000" b="1" dirty="0"/>
              <a:t>Bien que Paul espérât être libéré, il existait la possibilité qu'il soit condamné. </a:t>
            </a:r>
            <a:r>
              <a:rPr lang="fr-FR" sz="2000" b="1" dirty="0">
                <a:solidFill>
                  <a:schemeClr val="accent3"/>
                </a:solidFill>
              </a:rPr>
              <a:t>Cette possibilité, il la présente comme être « répandu en libation » </a:t>
            </a:r>
            <a:r>
              <a:rPr lang="fr-FR" sz="2000" b="1" dirty="0">
                <a:solidFill>
                  <a:srgbClr val="E53C5C"/>
                </a:solidFill>
              </a:rPr>
              <a:t>(Philippiens 2.17)</a:t>
            </a:r>
            <a:r>
              <a:rPr lang="fr-FR" sz="2000" b="1" dirty="0"/>
              <a:t>. </a:t>
            </a:r>
          </a:p>
        </p:txBody>
      </p:sp>
      <p:pic>
        <p:nvPicPr>
          <p:cNvPr id="4" name="Imagen 3" descr="Imagen que contiene interior, hombre, viendo, frente&#10;&#10;El contenido generado por IA puede ser incorrecto.">
            <a:extLst>
              <a:ext uri="{FF2B5EF4-FFF2-40B4-BE49-F238E27FC236}">
                <a16:creationId xmlns:a16="http://schemas.microsoft.com/office/drawing/2014/main" id="{D3CC054A-DA79-1AD3-250F-3EF001A855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2165" y="1446013"/>
            <a:ext cx="4714584" cy="2897505"/>
          </a:xfrm>
          <a:prstGeom prst="rect">
            <a:avLst/>
          </a:prstGeom>
          <a:ln w="38100" cap="sq">
            <a:solidFill>
              <a:srgbClr val="A95657"/>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31E2C18D-960D-CC33-D15B-FC27569AAB8C}"/>
              </a:ext>
            </a:extLst>
          </p:cNvPr>
          <p:cNvSpPr txBox="1"/>
          <p:nvPr/>
        </p:nvSpPr>
        <p:spPr>
          <a:xfrm>
            <a:off x="6819898" y="4631263"/>
            <a:ext cx="4714584" cy="1938992"/>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ts val="600"/>
              </a:spcBef>
            </a:pPr>
            <a:r>
              <a:rPr lang="fr-FR" sz="2000" b="1" dirty="0"/>
              <a:t>Paul ne craignait pas de mourir car son témoignage donnerait encore plus de force aux croyants qui étaient déjà de fidèles témoins de l'Évangile, parlant de lui avec courage, et se comportant comme de dignes enfants de Dieu. </a:t>
            </a:r>
          </a:p>
        </p:txBody>
      </p:sp>
      <p:sp>
        <p:nvSpPr>
          <p:cNvPr id="10" name="CuadroTexto 9">
            <a:extLst>
              <a:ext uri="{FF2B5EF4-FFF2-40B4-BE49-F238E27FC236}">
                <a16:creationId xmlns:a16="http://schemas.microsoft.com/office/drawing/2014/main" id="{F222CC93-F4B9-ED79-6E74-E3C25B5F6ECF}"/>
              </a:ext>
            </a:extLst>
          </p:cNvPr>
          <p:cNvSpPr txBox="1"/>
          <p:nvPr/>
        </p:nvSpPr>
        <p:spPr>
          <a:xfrm>
            <a:off x="104776" y="2404526"/>
            <a:ext cx="4005451" cy="1631216"/>
          </a:xfrm>
          <a:prstGeom prst="rect">
            <a:avLst/>
          </a:prstGeom>
          <a:solidFill>
            <a:schemeClr val="accent6">
              <a:lumMod val="20000"/>
              <a:lumOff val="80000"/>
            </a:schemeClr>
          </a:solidFill>
        </p:spPr>
        <p:txBody>
          <a:bodyPr wrap="square">
            <a:spAutoFit/>
          </a:bodyPr>
          <a:lstStyle/>
          <a:p>
            <a:pPr>
              <a:spcBef>
                <a:spcPts val="600"/>
              </a:spcBef>
            </a:pPr>
            <a:r>
              <a:rPr lang="fr-FR" sz="2000" b="1" dirty="0"/>
              <a:t>La libation consistait à répandre un liquide sur le sacrifice qui était offert </a:t>
            </a:r>
            <a:r>
              <a:rPr lang="fr-FR" sz="2000" b="1" dirty="0">
                <a:solidFill>
                  <a:srgbClr val="E53C5C"/>
                </a:solidFill>
              </a:rPr>
              <a:t>(Exode 29.39-40)</a:t>
            </a:r>
            <a:r>
              <a:rPr lang="fr-FR" sz="2000" b="1" dirty="0"/>
              <a:t>. Dans ce cas, le sacrifice en question était les Philippiens. </a:t>
            </a:r>
          </a:p>
        </p:txBody>
      </p:sp>
      <p:pic>
        <p:nvPicPr>
          <p:cNvPr id="12" name="Imagen 11" descr="Un grupo de personas tocando instrumentos musicales&#10;&#10;El contenido generado por IA puede ser incorrecto.">
            <a:extLst>
              <a:ext uri="{FF2B5EF4-FFF2-40B4-BE49-F238E27FC236}">
                <a16:creationId xmlns:a16="http://schemas.microsoft.com/office/drawing/2014/main" id="{33486EC7-0743-D0E6-E4E4-D0F73826664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4205480" y="2552700"/>
            <a:ext cx="2300095" cy="3407833"/>
          </a:xfrm>
          <a:prstGeom prst="rect">
            <a:avLst/>
          </a:prstGeom>
          <a:solidFill>
            <a:srgbClr val="FFFFFF">
              <a:shade val="85000"/>
            </a:srgbClr>
          </a:solidFill>
          <a:ln w="88900" cap="sq">
            <a:solidFill>
              <a:srgbClr val="BDB254"/>
            </a:solidFill>
            <a:miter lim="800000"/>
          </a:ln>
          <a:effectLst>
            <a:outerShdw blurRad="55000" dist="18000" dir="5400000" algn="tl" rotWithShape="0">
              <a:srgbClr val="000000">
                <a:alpha val="40000"/>
              </a:srgbClr>
            </a:outerShdw>
            <a:reflection blurRad="6350" stA="52000" endA="300" endPos="35000" dir="5400000" sy="-100000" algn="bl" rotWithShape="0"/>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866B24AD-83BC-FED2-1306-AC2104D06E80}"/>
              </a:ext>
            </a:extLst>
          </p:cNvPr>
          <p:cNvSpPr txBox="1"/>
          <p:nvPr/>
        </p:nvSpPr>
        <p:spPr>
          <a:xfrm>
            <a:off x="114300" y="4035742"/>
            <a:ext cx="3776856" cy="2246769"/>
          </a:xfrm>
          <a:prstGeom prst="rect">
            <a:avLst/>
          </a:prstGeom>
          <a:solidFill>
            <a:schemeClr val="bg2">
              <a:lumMod val="60000"/>
              <a:lumOff val="40000"/>
            </a:schemeClr>
          </a:solidFill>
        </p:spPr>
        <p:txBody>
          <a:bodyPr wrap="square">
            <a:spAutoFit/>
          </a:bodyPr>
          <a:lstStyle/>
          <a:p>
            <a:pPr algn="ctr">
              <a:spcBef>
                <a:spcPts val="600"/>
              </a:spcBef>
            </a:pPr>
            <a:r>
              <a:rPr lang="fr-FR" sz="2000" b="1" dirty="0"/>
              <a:t>Les Philippiens allaient-ils mourir ? Absolument pas. </a:t>
            </a:r>
            <a:br>
              <a:rPr lang="fr-FR" sz="2000" b="1" dirty="0"/>
            </a:br>
            <a:r>
              <a:rPr lang="fr-FR" sz="2000" b="1" dirty="0"/>
              <a:t>Leur sacrifice consistait dans le « service de votre foi ». C'était un sacrifice vivant, un sacrifice que nous devons tous offrir à Dieu </a:t>
            </a:r>
            <a:r>
              <a:rPr lang="fr-FR" sz="2000" b="1" dirty="0">
                <a:solidFill>
                  <a:srgbClr val="E53C5C"/>
                </a:solidFill>
              </a:rPr>
              <a:t>(Romains 12.1)</a:t>
            </a:r>
            <a:r>
              <a:rPr lang="fr-FR" sz="2000" b="1" dirty="0"/>
              <a:t>. </a:t>
            </a:r>
          </a:p>
        </p:txBody>
      </p:sp>
    </p:spTree>
    <p:extLst>
      <p:ext uri="{BB962C8B-B14F-4D97-AF65-F5344CB8AC3E}">
        <p14:creationId xmlns:p14="http://schemas.microsoft.com/office/powerpoint/2010/main" val="3644711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50" presetClass="entr" presetSubtype="0" decel="10000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strVal val="#ppt_w+.3"/>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1000" fill="hold"/>
                                        <p:tgtEl>
                                          <p:spTgt spid="12"/>
                                        </p:tgtEl>
                                        <p:attrNameLst>
                                          <p:attrName>ppt_w</p:attrName>
                                        </p:attrNameLst>
                                      </p:cBhvr>
                                      <p:tavLst>
                                        <p:tav tm="0">
                                          <p:val>
                                            <p:fltVal val="0"/>
                                          </p:val>
                                        </p:tav>
                                        <p:tav tm="100000">
                                          <p:val>
                                            <p:strVal val="#ppt_w"/>
                                          </p:val>
                                        </p:tav>
                                      </p:tavLst>
                                    </p:anim>
                                    <p:anim calcmode="lin" valueType="num">
                                      <p:cBhvr>
                                        <p:cTn id="45" dur="1000" fill="hold"/>
                                        <p:tgtEl>
                                          <p:spTgt spid="12"/>
                                        </p:tgtEl>
                                        <p:attrNameLst>
                                          <p:attrName>ppt_h</p:attrName>
                                        </p:attrNameLst>
                                      </p:cBhvr>
                                      <p:tavLst>
                                        <p:tav tm="0">
                                          <p:val>
                                            <p:fltVal val="0"/>
                                          </p:val>
                                        </p:tav>
                                        <p:tav tm="100000">
                                          <p:val>
                                            <p:strVal val="#ppt_h"/>
                                          </p:val>
                                        </p:tav>
                                      </p:tavLst>
                                    </p:anim>
                                    <p:anim calcmode="lin" valueType="num">
                                      <p:cBhvr>
                                        <p:cTn id="46" dur="1000" fill="hold"/>
                                        <p:tgtEl>
                                          <p:spTgt spid="12"/>
                                        </p:tgtEl>
                                        <p:attrNameLst>
                                          <p:attrName>style.rotation</p:attrName>
                                        </p:attrNameLst>
                                      </p:cBhvr>
                                      <p:tavLst>
                                        <p:tav tm="0">
                                          <p:val>
                                            <p:fltVal val="90"/>
                                          </p:val>
                                        </p:tav>
                                        <p:tav tm="100000">
                                          <p:val>
                                            <p:fltVal val="0"/>
                                          </p:val>
                                        </p:tav>
                                      </p:tavLst>
                                    </p:anim>
                                    <p:animEffect transition="in" filter="fade">
                                      <p:cBhvr>
                                        <p:cTn id="47" dur="1000"/>
                                        <p:tgtEl>
                                          <p:spTgt spid="12"/>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P spid="8" grpId="0" animBg="1"/>
      <p:bldP spid="10"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ketch of Jesus Christ on white background with copy space">
            <a:extLst>
              <a:ext uri="{FF2B5EF4-FFF2-40B4-BE49-F238E27FC236}">
                <a16:creationId xmlns:a16="http://schemas.microsoft.com/office/drawing/2014/main" id="{54EBC102-CF36-E68E-17EF-C010FDBC8C8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7141" y="2993376"/>
            <a:ext cx="3842460" cy="2554544"/>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694D2BFD-8999-F226-ABEC-E7772DD918A9}"/>
              </a:ext>
            </a:extLst>
          </p:cNvPr>
          <p:cNvSpPr txBox="1"/>
          <p:nvPr/>
        </p:nvSpPr>
        <p:spPr>
          <a:xfrm>
            <a:off x="4419601" y="84667"/>
            <a:ext cx="7247466" cy="4093428"/>
          </a:xfrm>
          <a:prstGeom prst="rect">
            <a:avLst/>
          </a:prstGeom>
          <a:solidFill>
            <a:schemeClr val="accent1">
              <a:lumMod val="20000"/>
              <a:lumOff val="80000"/>
            </a:schemeClr>
          </a:solidFill>
          <a:ln w="38100">
            <a:solidFill>
              <a:schemeClr val="tx1"/>
            </a:solidFill>
          </a:ln>
        </p:spPr>
        <p:txBody>
          <a:bodyPr wrap="square" rtlCol="0">
            <a:spAutoFit/>
          </a:bodyPr>
          <a:lstStyle/>
          <a:p>
            <a:pPr algn="just"/>
            <a:r>
              <a:rPr lang="fr-FR" sz="2000" b="1" dirty="0">
                <a:highlight>
                  <a:srgbClr val="00FFFF"/>
                </a:highlight>
                <a:latin typeface="Arial" panose="020B0604020202020204" pitchFamily="34" charset="0"/>
                <a:cs typeface="Arial" panose="020B0604020202020204" pitchFamily="34" charset="0"/>
              </a:rPr>
              <a:t>La lumière dans un monde de ténèbres</a:t>
            </a:r>
            <a:endParaRPr lang="fr-CH" sz="2000" dirty="0">
              <a:highlight>
                <a:srgbClr val="00FFFF"/>
              </a:highlight>
              <a:latin typeface="Arial" panose="020B0604020202020204" pitchFamily="34" charset="0"/>
              <a:cs typeface="Arial" panose="020B0604020202020204" pitchFamily="34" charset="0"/>
            </a:endParaRPr>
          </a:p>
          <a:p>
            <a:pPr algn="ctr"/>
            <a:r>
              <a:rPr lang="fr-FR" sz="2000" dirty="0">
                <a:latin typeface="Arial" panose="020B0604020202020204" pitchFamily="34" charset="0"/>
                <a:cs typeface="Arial" panose="020B0604020202020204" pitchFamily="34" charset="0"/>
              </a:rPr>
              <a:t>	</a:t>
            </a:r>
            <a:r>
              <a:rPr lang="fr-FR"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Nous devons refléter le caractère de Jésus. Partout… nous devrions présenter la belle image de Jésus. Nous n’en sommes pas capables à moins d’être remplis de Sa plénitude. </a:t>
            </a:r>
            <a:r>
              <a:rPr lang="fr-FR" sz="2000" dirty="0">
                <a:solidFill>
                  <a:schemeClr val="accent3">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 nous connaissions mieux Jésus, nous L’aimerions pour Sa bonté et Sa perfection. </a:t>
            </a:r>
            <a:r>
              <a:rPr lang="fr-FR"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Nous désirerions tellement nous identifier à Son caractère divin que tous reconnaîtraient que nous avons été avec Jésus et que nous avons appris de Lui…</a:t>
            </a:r>
          </a:p>
          <a:p>
            <a:pPr algn="ctr"/>
            <a:endParaRPr lang="fr-CH" sz="2000" dirty="0">
              <a:latin typeface="Arial" panose="020B0604020202020204" pitchFamily="34" charset="0"/>
              <a:cs typeface="Arial" panose="020B0604020202020204" pitchFamily="34" charset="0"/>
            </a:endParaRPr>
          </a:p>
          <a:p>
            <a:pPr algn="just"/>
            <a:r>
              <a:rPr lang="fr-FR" sz="2000" dirty="0">
                <a:latin typeface="Arial" panose="020B0604020202020204" pitchFamily="34" charset="0"/>
                <a:cs typeface="Arial" panose="020B0604020202020204" pitchFamily="34" charset="0"/>
              </a:rPr>
              <a:t>	</a:t>
            </a:r>
            <a:r>
              <a:rPr lang="fr-FR" sz="2000" dirty="0">
                <a:solidFill>
                  <a:srgbClr val="A2603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C'est en appliquant dans notre vie les principes purs de l'Évangile du Christ que nous honorons et glorifions notre Père qui est aux cieux. Ce faisant, nous reflétons la lumière du Ciel sur le monde obscur qui nous entoure. </a:t>
            </a:r>
            <a:endParaRPr lang="fr-CH" dirty="0">
              <a:solidFill>
                <a:srgbClr val="A26036"/>
              </a:solidFill>
              <a:effectLst>
                <a:outerShdw blurRad="38100" dist="38100" dir="2700000" algn="tl">
                  <a:srgbClr val="000000">
                    <a:alpha val="43137"/>
                  </a:srgbClr>
                </a:outerShdw>
              </a:effectLst>
            </a:endParaRPr>
          </a:p>
        </p:txBody>
      </p:sp>
      <p:sp>
        <p:nvSpPr>
          <p:cNvPr id="3" name="ZoneTexte 2">
            <a:extLst>
              <a:ext uri="{FF2B5EF4-FFF2-40B4-BE49-F238E27FC236}">
                <a16:creationId xmlns:a16="http://schemas.microsoft.com/office/drawing/2014/main" id="{6A7F11F8-CA6B-AD97-F13B-9C53498DB270}"/>
              </a:ext>
            </a:extLst>
          </p:cNvPr>
          <p:cNvSpPr txBox="1"/>
          <p:nvPr/>
        </p:nvSpPr>
        <p:spPr>
          <a:xfrm>
            <a:off x="2255664" y="4363200"/>
            <a:ext cx="9406467" cy="2246769"/>
          </a:xfrm>
          <a:prstGeom prst="rect">
            <a:avLst/>
          </a:prstGeom>
          <a:solidFill>
            <a:schemeClr val="bg2">
              <a:lumMod val="20000"/>
              <a:lumOff val="80000"/>
            </a:schemeClr>
          </a:solidFill>
          <a:ln w="38100">
            <a:solidFill>
              <a:schemeClr val="tx1"/>
            </a:solidFill>
          </a:ln>
        </p:spPr>
        <p:txBody>
          <a:bodyPr wrap="square" rtlCol="0">
            <a:spAutoFit/>
          </a:bodyPr>
          <a:lstStyle/>
          <a:p>
            <a:pPr algn="just"/>
            <a:r>
              <a:rPr lang="fr-FR"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C'est le Christ habitant l'âme qui nous donne la force spirituelle et fait de nous des canaux de lumière</a:t>
            </a:r>
            <a:r>
              <a:rPr lang="fr-FR" sz="2000" dirty="0">
                <a:latin typeface="Arial" panose="020B0604020202020204" pitchFamily="34" charset="0"/>
                <a:cs typeface="Arial" panose="020B0604020202020204" pitchFamily="34" charset="0"/>
              </a:rPr>
              <a:t>. </a:t>
            </a:r>
            <a:r>
              <a:rPr lang="fr-FR" sz="2000" dirty="0">
                <a:solidFill>
                  <a:srgbClr val="FF0000"/>
                </a:solidFill>
                <a:highlight>
                  <a:srgbClr val="FFFF00"/>
                </a:highlight>
                <a:latin typeface="Arial" panose="020B0604020202020204" pitchFamily="34" charset="0"/>
                <a:cs typeface="Arial" panose="020B0604020202020204" pitchFamily="34" charset="0"/>
              </a:rPr>
              <a:t>Plus nous avons de lumière, plus nous pouvons en transmettre aux autres autour de nous. </a:t>
            </a:r>
            <a:r>
              <a:rPr lang="fr-FR" sz="2000" dirty="0">
                <a:highlight>
                  <a:srgbClr val="00FF00"/>
                </a:highlight>
                <a:latin typeface="Arial" panose="020B0604020202020204" pitchFamily="34" charset="0"/>
                <a:cs typeface="Arial" panose="020B0604020202020204" pitchFamily="34" charset="0"/>
              </a:rPr>
              <a:t>Plus nous vivrons proches de Jésus, plus nous aurons une vision claire de sa beauté. </a:t>
            </a:r>
            <a:r>
              <a:rPr lang="fr-FR"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 le contemplant dans sa pureté, nous discernons plus clairement nos propres défauts de caractère. Nous aspirons à lui, et à cette plénitude qui est en lui, et qui resplendit dans la perfection de son caractère céleste ; et en le contemplant, nous sommes transformés à son image. </a:t>
            </a:r>
            <a:endParaRPr lang="fr-CH" dirty="0">
              <a:solidFill>
                <a:srgbClr val="0000FF"/>
              </a:solidFill>
              <a:effectLst>
                <a:outerShdw blurRad="38100" dist="38100" dir="2700000" algn="tl">
                  <a:srgbClr val="000000">
                    <a:alpha val="43137"/>
                  </a:srgbClr>
                </a:outerShdw>
              </a:effectLst>
            </a:endParaRPr>
          </a:p>
        </p:txBody>
      </p:sp>
      <p:pic>
        <p:nvPicPr>
          <p:cNvPr id="4100" name="Picture 4" descr="A man walks from far away on the Drama sky and cloud sunbeam of sunset. AI generative">
            <a:extLst>
              <a:ext uri="{FF2B5EF4-FFF2-40B4-BE49-F238E27FC236}">
                <a16:creationId xmlns:a16="http://schemas.microsoft.com/office/drawing/2014/main" id="{E85905D4-8E0A-A5CE-A846-74A7EEBAF92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8300" y="287953"/>
            <a:ext cx="3966633" cy="264574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A man walks from far away on the Drama sky and cloud sunbeam of sunset. AI generative">
            <a:extLst>
              <a:ext uri="{FF2B5EF4-FFF2-40B4-BE49-F238E27FC236}">
                <a16:creationId xmlns:a16="http://schemas.microsoft.com/office/drawing/2014/main" id="{8098AFDD-5C09-48CE-BF68-895B2ACE3E0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89530" y="3190478"/>
            <a:ext cx="1373223" cy="915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686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B5ADDCA-16B6-E22F-2A95-29CD69D10B5E}"/>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dirty="0"/>
          </a:p>
        </p:txBody>
      </p:sp>
      <p:pic>
        <p:nvPicPr>
          <p:cNvPr id="4" name="Picture 3" descr="A planet earth with the sun shining&#10;&#10;AI-generated content may be incorrect.">
            <a:extLst>
              <a:ext uri="{FF2B5EF4-FFF2-40B4-BE49-F238E27FC236}">
                <a16:creationId xmlns:a16="http://schemas.microsoft.com/office/drawing/2014/main" id="{0D844B49-0565-5F85-1C83-FE9CEE8B971A}"/>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CBC8F5CF-B131-BA98-A51C-2DA220CD5DBC}"/>
              </a:ext>
            </a:extLst>
          </p:cNvPr>
          <p:cNvSpPr txBox="1"/>
          <p:nvPr/>
        </p:nvSpPr>
        <p:spPr>
          <a:xfrm>
            <a:off x="5024284" y="-1094"/>
            <a:ext cx="7610167" cy="6604180"/>
          </a:xfrm>
          <a:prstGeom prst="rect">
            <a:avLst/>
          </a:prstGeom>
          <a:noFill/>
        </p:spPr>
        <p:txBody>
          <a:bodyPr wrap="square">
            <a:spAutoFit/>
            <a:scene3d>
              <a:camera prst="orthographicFront"/>
              <a:lightRig rig="brightRoom" dir="t"/>
            </a:scene3d>
            <a:sp3d extrusionH="57150">
              <a:bevelT w="69850" h="38100" prst="cross"/>
            </a:sp3d>
          </a:bodyPr>
          <a:lstStyle/>
          <a:p>
            <a:pPr algn="ctr">
              <a:lnSpc>
                <a:spcPct val="150000"/>
              </a:lnSpc>
              <a:spcAft>
                <a:spcPts val="600"/>
              </a:spcAft>
            </a:pPr>
            <a:r>
              <a:rPr lang="fr-FR" sz="9600" b="1" dirty="0">
                <a:ln w="12700" cmpd="sng">
                  <a:solidFill>
                    <a:schemeClr val="accent5">
                      <a:lumMod val="60000"/>
                      <a:lumOff val="40000"/>
                    </a:schemeClr>
                  </a:solidFill>
                  <a:prstDash val="solid"/>
                </a:ln>
                <a:gradFill>
                  <a:gsLst>
                    <a:gs pos="0">
                      <a:schemeClr val="accent5"/>
                    </a:gs>
                    <a:gs pos="4000">
                      <a:schemeClr val="accent5">
                        <a:lumMod val="60000"/>
                        <a:lumOff val="40000"/>
                      </a:schemeClr>
                    </a:gs>
                    <a:gs pos="87000">
                      <a:schemeClr val="accent5">
                        <a:lumMod val="20000"/>
                        <a:lumOff val="80000"/>
                      </a:schemeClr>
                    </a:gs>
                  </a:gsLst>
                  <a:lin ang="5400000"/>
                </a:gradFill>
                <a:effectLst>
                  <a:reflection blurRad="6350" stA="55000" endA="300" endPos="45500" dir="5400000" sy="-100000" algn="bl" rotWithShape="0"/>
                </a:effectLst>
              </a:rPr>
              <a:t>EXEMPLES DE </a:t>
            </a:r>
          </a:p>
          <a:p>
            <a:pPr algn="ctr">
              <a:lnSpc>
                <a:spcPct val="150000"/>
              </a:lnSpc>
              <a:spcAft>
                <a:spcPts val="600"/>
              </a:spcAft>
            </a:pPr>
            <a:r>
              <a:rPr lang="fr-FR" sz="9600" b="1" dirty="0">
                <a:ln w="12700" cmpd="sng">
                  <a:solidFill>
                    <a:schemeClr val="accent5">
                      <a:lumMod val="60000"/>
                      <a:lumOff val="40000"/>
                    </a:schemeClr>
                  </a:solidFill>
                  <a:prstDash val="solid"/>
                </a:ln>
                <a:gradFill>
                  <a:gsLst>
                    <a:gs pos="0">
                      <a:schemeClr val="accent5"/>
                    </a:gs>
                    <a:gs pos="4000">
                      <a:schemeClr val="accent5">
                        <a:lumMod val="60000"/>
                        <a:lumOff val="40000"/>
                      </a:schemeClr>
                    </a:gs>
                    <a:gs pos="87000">
                      <a:schemeClr val="accent5">
                        <a:lumMod val="20000"/>
                        <a:lumOff val="80000"/>
                      </a:schemeClr>
                    </a:gs>
                  </a:gsLst>
                  <a:lin ang="5400000"/>
                </a:gradFill>
                <a:effectLst>
                  <a:reflection blurRad="6350" stA="55000" endA="300" endPos="45500" dir="5400000" sy="-100000" algn="bl" rotWithShape="0"/>
                </a:effectLst>
              </a:rPr>
              <a:t>LUMIÈRE </a:t>
            </a:r>
          </a:p>
        </p:txBody>
      </p:sp>
    </p:spTree>
    <p:extLst>
      <p:ext uri="{BB962C8B-B14F-4D97-AF65-F5344CB8AC3E}">
        <p14:creationId xmlns:p14="http://schemas.microsoft.com/office/powerpoint/2010/main" val="26262277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2EF12AF-435D-6FFE-2AD3-6DAE2FEC7E60}"/>
              </a:ext>
            </a:extLst>
          </p:cNvPr>
          <p:cNvSpPr txBox="1"/>
          <p:nvPr/>
        </p:nvSpPr>
        <p:spPr>
          <a:xfrm>
            <a:off x="4792133" y="257013"/>
            <a:ext cx="7052733" cy="1477328"/>
          </a:xfrm>
          <a:prstGeom prst="rect">
            <a:avLst/>
          </a:prstGeom>
          <a:noFill/>
          <a:ln w="38100">
            <a:solidFill>
              <a:schemeClr val="tx1"/>
            </a:solidFill>
          </a:ln>
        </p:spPr>
        <p:txBody>
          <a:bodyPr wrap="square" rtlCol="0">
            <a:spAutoFit/>
          </a:bodyPr>
          <a:lstStyle/>
          <a:p>
            <a:pPr algn="just"/>
            <a:r>
              <a:rPr lang="fr-FR"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Pendant de longues années le Seigneur a dirigé l'attention de Son peuple sur la réforme sanitaire, qui est un des éléments principaux dans l'œuvre de préparation pour le retour du Fils de l'homme. </a:t>
            </a:r>
            <a:r>
              <a:rPr lang="fr-FR" dirty="0">
                <a:solidFill>
                  <a:srgbClr val="0000FF"/>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C'est avec l'esprit et la puissance d'Élie que Jean-Baptiste prépara le chemin au Seigneur.</a:t>
            </a:r>
            <a:endParaRPr lang="fr-CH" sz="2000" dirty="0">
              <a:solidFill>
                <a:srgbClr val="0000FF"/>
              </a:solidFill>
              <a:highlight>
                <a:srgbClr val="FFFF00"/>
              </a:highlight>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CDF5AC0D-C156-0C8C-2CD2-6BAB40E8A0EB}"/>
              </a:ext>
            </a:extLst>
          </p:cNvPr>
          <p:cNvSpPr txBox="1"/>
          <p:nvPr/>
        </p:nvSpPr>
        <p:spPr>
          <a:xfrm>
            <a:off x="4792132" y="1888598"/>
            <a:ext cx="7052733" cy="2554545"/>
          </a:xfrm>
          <a:prstGeom prst="rect">
            <a:avLst/>
          </a:prstGeom>
          <a:noFill/>
          <a:ln w="38100">
            <a:solidFill>
              <a:schemeClr val="tx1"/>
            </a:solidFill>
          </a:ln>
        </p:spPr>
        <p:txBody>
          <a:bodyPr wrap="square" rtlCol="0">
            <a:spAutoFit/>
          </a:bodyPr>
          <a:lstStyle/>
          <a:p>
            <a:pPr algn="just"/>
            <a:r>
              <a:rPr lang="fr-FR" sz="2000" dirty="0">
                <a:solidFill>
                  <a:srgbClr val="A26036"/>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Jean se sépara de ses amis et du luxe de cette vie. La simplicité de sa tenue : une tunique de poils de chameau tissés, était une répréhension permanente de l'extravagance et de l'ostentation des prêtres juifs et du peuple en général.</a:t>
            </a:r>
            <a:r>
              <a:rPr lang="fr-FR" sz="2000" dirty="0">
                <a:solidFill>
                  <a:srgbClr val="A2603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000"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Son alimentation, totalement végétarienne, composée de caroubes et de miel sauvage, était une réprimande de la complaisance de l'appétit et de la gloutonnerie qui prévalait partout...</a:t>
            </a:r>
            <a:endParaRPr lang="fr-CH" sz="2000" dirty="0">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A47EED3B-CDB9-CB9D-52A7-E226E397B9A0}"/>
              </a:ext>
            </a:extLst>
          </p:cNvPr>
          <p:cNvSpPr txBox="1"/>
          <p:nvPr/>
        </p:nvSpPr>
        <p:spPr>
          <a:xfrm>
            <a:off x="1904999" y="4597400"/>
            <a:ext cx="9939867" cy="2246769"/>
          </a:xfrm>
          <a:prstGeom prst="rect">
            <a:avLst/>
          </a:prstGeom>
          <a:noFill/>
          <a:ln w="38100">
            <a:solidFill>
              <a:schemeClr val="tx1"/>
            </a:solidFill>
          </a:ln>
        </p:spPr>
        <p:txBody>
          <a:bodyPr wrap="square" rtlCol="0">
            <a:spAutoFit/>
          </a:bodyPr>
          <a:lstStyle/>
          <a:p>
            <a:pPr algn="just"/>
            <a:r>
              <a:rPr lang="fr-FR"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Ceux qui préparent le chemin de la seconde venue de Christ sont représentés par le fidèle Élie et par Jean-Baptiste qui vint avec l'esprit d'Élie afin de préparer le chemin à Sa première venue.</a:t>
            </a:r>
            <a:r>
              <a:rPr lang="fr-F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000" dirty="0">
                <a:solidFill>
                  <a:srgbClr val="FF0000"/>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Le grand thème de la réforme doit être abordé, et l'opinion publique doit être touchée. </a:t>
            </a:r>
            <a:r>
              <a:rPr lang="fr-FR"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tempérance dans tous les domaines doit trouver une place dans notre message pour que le peuple de Dieu se détourne de son idolâtrie, de ses excès de table et de son extravagance dans le domaine vestimentaire et dans bien d'autres choses.</a:t>
            </a:r>
            <a:endParaRPr lang="fr-CH" dirty="0"/>
          </a:p>
        </p:txBody>
      </p:sp>
      <p:sp>
        <p:nvSpPr>
          <p:cNvPr id="5" name="Bulle narrative : rectangle à coins arrondis 4">
            <a:extLst>
              <a:ext uri="{FF2B5EF4-FFF2-40B4-BE49-F238E27FC236}">
                <a16:creationId xmlns:a16="http://schemas.microsoft.com/office/drawing/2014/main" id="{E4A1E50A-DC85-BA58-C98F-EBFEC62A6308}"/>
              </a:ext>
            </a:extLst>
          </p:cNvPr>
          <p:cNvSpPr/>
          <p:nvPr/>
        </p:nvSpPr>
        <p:spPr>
          <a:xfrm>
            <a:off x="1904998" y="98210"/>
            <a:ext cx="2006600" cy="897467"/>
          </a:xfrm>
          <a:prstGeom prst="wedgeRoundRectCallout">
            <a:avLst>
              <a:gd name="adj1" fmla="val 72416"/>
              <a:gd name="adj2" fmla="val 54009"/>
              <a:gd name="adj3" fmla="val 16667"/>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i="1" dirty="0">
                <a:solidFill>
                  <a:schemeClr val="bg1"/>
                </a:solidFill>
                <a:effectLst>
                  <a:outerShdw blurRad="38100" dist="38100" dir="2700000" algn="tl">
                    <a:srgbClr val="000000">
                      <a:alpha val="43137"/>
                    </a:srgbClr>
                  </a:outerShdw>
                </a:effectLst>
                <a:latin typeface="Calibri" panose="020F0502020204030204" pitchFamily="34" charset="0"/>
                <a:ea typeface="MS Minngs"/>
              </a:rPr>
              <a:t>Lift Him Up,</a:t>
            </a:r>
            <a:r>
              <a:rPr lang="fr-FR" sz="2400" dirty="0">
                <a:solidFill>
                  <a:schemeClr val="bg1"/>
                </a:solidFill>
                <a:effectLst>
                  <a:outerShdw blurRad="38100" dist="38100" dir="2700000" algn="tl">
                    <a:srgbClr val="000000">
                      <a:alpha val="43137"/>
                    </a:srgbClr>
                  </a:outerShdw>
                </a:effectLst>
                <a:latin typeface="Calibri" panose="020F0502020204030204" pitchFamily="34" charset="0"/>
                <a:ea typeface="MS Minngs"/>
              </a:rPr>
              <a:t> </a:t>
            </a:r>
            <a:br>
              <a:rPr lang="fr-FR" sz="2400" dirty="0">
                <a:solidFill>
                  <a:schemeClr val="bg1"/>
                </a:solidFill>
                <a:effectLst>
                  <a:outerShdw blurRad="38100" dist="38100" dir="2700000" algn="tl">
                    <a:srgbClr val="000000">
                      <a:alpha val="43137"/>
                    </a:srgbClr>
                  </a:outerShdw>
                </a:effectLst>
                <a:latin typeface="Calibri" panose="020F0502020204030204" pitchFamily="34" charset="0"/>
                <a:ea typeface="MS Minngs"/>
              </a:rPr>
            </a:br>
            <a:r>
              <a:rPr lang="fr-FR" sz="2400" dirty="0">
                <a:solidFill>
                  <a:schemeClr val="bg1"/>
                </a:solidFill>
                <a:effectLst>
                  <a:outerShdw blurRad="38100" dist="38100" dir="2700000" algn="tl">
                    <a:srgbClr val="000000">
                      <a:alpha val="43137"/>
                    </a:srgbClr>
                  </a:outerShdw>
                </a:effectLst>
                <a:latin typeface="Calibri" panose="020F0502020204030204" pitchFamily="34" charset="0"/>
                <a:ea typeface="MS Minngs"/>
              </a:rPr>
              <a:t>p. 266</a:t>
            </a:r>
            <a:endParaRPr lang="fr-CH" sz="2400" dirty="0">
              <a:ln w="0"/>
              <a:solidFill>
                <a:schemeClr val="bg1"/>
              </a:solidFill>
              <a:effectLst>
                <a:outerShdw blurRad="38100" dist="38100" dir="2700000" algn="tl">
                  <a:srgbClr val="000000">
                    <a:alpha val="43137"/>
                  </a:srgbClr>
                </a:outerShdw>
              </a:effectLst>
            </a:endParaRPr>
          </a:p>
        </p:txBody>
      </p:sp>
      <p:pic>
        <p:nvPicPr>
          <p:cNvPr id="6" name="Image 6" descr="Une image contenant nuage, Visage humain, personne, ciel&#10;&#10;Le contenu généré par l’IA peut être incorrect.">
            <a:extLst>
              <a:ext uri="{FF2B5EF4-FFF2-40B4-BE49-F238E27FC236}">
                <a16:creationId xmlns:a16="http://schemas.microsoft.com/office/drawing/2014/main" id="{5EDB7455-7435-F962-F181-933EDFF40144}"/>
              </a:ext>
            </a:extLst>
          </p:cNvPr>
          <p:cNvPicPr>
            <a:picLocks noChangeAspect="1"/>
          </p:cNvPicPr>
          <p:nvPr/>
        </p:nvPicPr>
        <p:blipFill>
          <a:blip r:embed="rId2"/>
          <a:stretch>
            <a:fillRect/>
          </a:stretch>
        </p:blipFill>
        <p:spPr>
          <a:xfrm flipH="1">
            <a:off x="1065600" y="1702800"/>
            <a:ext cx="3124800" cy="2253257"/>
          </a:xfrm>
          <a:prstGeom prst="rect">
            <a:avLst/>
          </a:prstGeom>
        </p:spPr>
      </p:pic>
      <p:sp>
        <p:nvSpPr>
          <p:cNvPr id="9" name="Bulle narrative : rectangle 8">
            <a:extLst>
              <a:ext uri="{FF2B5EF4-FFF2-40B4-BE49-F238E27FC236}">
                <a16:creationId xmlns:a16="http://schemas.microsoft.com/office/drawing/2014/main" id="{571CD519-C6F5-C716-913D-3032A2E5E27C}"/>
              </a:ext>
            </a:extLst>
          </p:cNvPr>
          <p:cNvSpPr/>
          <p:nvPr/>
        </p:nvSpPr>
        <p:spPr>
          <a:xfrm>
            <a:off x="1065742" y="1224614"/>
            <a:ext cx="3123107" cy="456616"/>
          </a:xfrm>
          <a:prstGeom prst="wedgeRectCallou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2400" b="1" dirty="0"/>
              <a:t>Un sacrifice vivant</a:t>
            </a:r>
            <a:endParaRPr lang="fr-CH" sz="2400" dirty="0"/>
          </a:p>
        </p:txBody>
      </p:sp>
      <p:pic>
        <p:nvPicPr>
          <p:cNvPr id="10" name="Picture 2" descr="Image d’Épingle Story">
            <a:extLst>
              <a:ext uri="{FF2B5EF4-FFF2-40B4-BE49-F238E27FC236}">
                <a16:creationId xmlns:a16="http://schemas.microsoft.com/office/drawing/2014/main" id="{5AF23949-456C-4FC6-0AFB-82C211B8486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398608" y="4597200"/>
            <a:ext cx="1226292" cy="209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01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blurry background of a green and yellow gradient&#10;&#10;AI-generated content may be incorrect.">
            <a:extLst>
              <a:ext uri="{FF2B5EF4-FFF2-40B4-BE49-F238E27FC236}">
                <a16:creationId xmlns:a16="http://schemas.microsoft.com/office/drawing/2014/main" id="{5AF3DF03-1F76-9686-D39A-5668CA901F2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A26651D9-84C8-A409-FA19-E69EC8978E54}"/>
              </a:ext>
            </a:extLst>
          </p:cNvPr>
          <p:cNvSpPr txBox="1"/>
          <p:nvPr/>
        </p:nvSpPr>
        <p:spPr>
          <a:xfrm>
            <a:off x="114299" y="0"/>
            <a:ext cx="3933826" cy="769441"/>
          </a:xfrm>
          <a:prstGeom prst="rect">
            <a:avLst/>
          </a:prstGeom>
          <a:noFill/>
        </p:spPr>
        <p:txBody>
          <a:bodyPr wrap="square">
            <a:spAutoFit/>
            <a:scene3d>
              <a:camera prst="orthographicFront"/>
              <a:lightRig rig="brightRoom" dir="t"/>
            </a:scene3d>
            <a:sp3d extrusionH="57150" contourW="12700">
              <a:bevelT w="57150" h="38100" prst="artDeco"/>
              <a:contourClr>
                <a:srgbClr val="5E7182"/>
              </a:contourClr>
            </a:sp3d>
          </a:bodyPr>
          <a:lstStyle/>
          <a:p>
            <a:pPr algn="ctr"/>
            <a:r>
              <a:rPr lang="fr-FR" sz="4400" b="1" spc="600" dirty="0">
                <a:ln w="22225">
                  <a:noFill/>
                  <a:prstDash val="solid"/>
                </a:ln>
                <a:solidFill>
                  <a:srgbClr val="5E7182"/>
                </a:solidFill>
                <a:effectLst>
                  <a:outerShdw blurRad="38100" dist="38100" dir="2700000" algn="tl">
                    <a:srgbClr val="000000">
                      <a:alpha val="43137"/>
                    </a:srgbClr>
                  </a:outerShdw>
                </a:effectLst>
              </a:rPr>
              <a:t>TIMOTHÉE </a:t>
            </a:r>
          </a:p>
        </p:txBody>
      </p:sp>
      <p:sp>
        <p:nvSpPr>
          <p:cNvPr id="5" name="CuadroTexto 4">
            <a:extLst>
              <a:ext uri="{FF2B5EF4-FFF2-40B4-BE49-F238E27FC236}">
                <a16:creationId xmlns:a16="http://schemas.microsoft.com/office/drawing/2014/main" id="{F18A7D43-43CD-A7BB-73CD-47C8A08650DE}"/>
              </a:ext>
            </a:extLst>
          </p:cNvPr>
          <p:cNvSpPr txBox="1"/>
          <p:nvPr/>
        </p:nvSpPr>
        <p:spPr>
          <a:xfrm>
            <a:off x="3913185" y="0"/>
            <a:ext cx="8233835" cy="646331"/>
          </a:xfrm>
          <a:prstGeom prst="rect">
            <a:avLst/>
          </a:prstGeom>
          <a:solidFill>
            <a:schemeClr val="accent6">
              <a:lumMod val="40000"/>
              <a:lumOff val="60000"/>
            </a:schemeClr>
          </a:solidFill>
          <a:ln>
            <a:solidFill>
              <a:srgbClr val="A26036"/>
            </a:solidFill>
          </a:ln>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pPr algn="ctr"/>
            <a:r>
              <a:rPr lang="fr-FR" b="1" dirty="0">
                <a:solidFill>
                  <a:srgbClr val="A26036"/>
                </a:solidFill>
                <a:latin typeface="Comic Sans MS" panose="030F0702030302020204" pitchFamily="66" charset="0"/>
              </a:rPr>
              <a:t>« Mais vous savez qu'il a été mis à l'épreuve, en se consacrant au service de l'Évangile avec moi, comme un enfant avec son père » (Philippiens 2.22) </a:t>
            </a:r>
          </a:p>
        </p:txBody>
      </p:sp>
      <p:sp>
        <p:nvSpPr>
          <p:cNvPr id="6" name="CuadroTexto 5">
            <a:extLst>
              <a:ext uri="{FF2B5EF4-FFF2-40B4-BE49-F238E27FC236}">
                <a16:creationId xmlns:a16="http://schemas.microsoft.com/office/drawing/2014/main" id="{1727A877-2628-FE42-9490-1DE22D437B4D}"/>
              </a:ext>
            </a:extLst>
          </p:cNvPr>
          <p:cNvSpPr txBox="1"/>
          <p:nvPr/>
        </p:nvSpPr>
        <p:spPr>
          <a:xfrm>
            <a:off x="3963457" y="877454"/>
            <a:ext cx="8246535" cy="1631216"/>
          </a:xfrm>
          <a:prstGeom prst="rect">
            <a:avLst/>
          </a:prstGeom>
          <a:noFill/>
          <a:ln w="38100">
            <a:solidFill>
              <a:schemeClr val="tx1"/>
            </a:solidFill>
          </a:ln>
        </p:spPr>
        <p:txBody>
          <a:bodyPr wrap="square" rtlCol="0">
            <a:spAutoFit/>
          </a:bodyPr>
          <a:lstStyle/>
          <a:p>
            <a:pPr algn="ctr">
              <a:spcBef>
                <a:spcPts val="600"/>
              </a:spcBef>
            </a:pPr>
            <a:r>
              <a:rPr lang="fr-FR" sz="2000" b="1" dirty="0">
                <a:highlight>
                  <a:srgbClr val="FFFF00"/>
                </a:highlight>
              </a:rPr>
              <a:t>Timothée fut un collaborateur actif de Paul, et coauteur de six épîtres: </a:t>
            </a:r>
            <a:r>
              <a:rPr lang="fr-FR" sz="2000" b="1" dirty="0">
                <a:solidFill>
                  <a:srgbClr val="0000FF"/>
                </a:solidFill>
              </a:rPr>
              <a:t>(2 Corinthiens, Philippiens, Colossiens, 1 Thessaloniciens, </a:t>
            </a:r>
            <a:br>
              <a:rPr lang="fr-FR" sz="2000" b="1" dirty="0">
                <a:solidFill>
                  <a:srgbClr val="0000FF"/>
                </a:solidFill>
              </a:rPr>
            </a:br>
            <a:r>
              <a:rPr lang="fr-FR" sz="2000" b="1" dirty="0">
                <a:solidFill>
                  <a:srgbClr val="0000FF"/>
                </a:solidFill>
              </a:rPr>
              <a:t>2 Thessaloniciens, Philémon).</a:t>
            </a:r>
            <a:r>
              <a:rPr lang="fr-FR" sz="2000" b="1" dirty="0"/>
              <a:t> </a:t>
            </a:r>
            <a:br>
              <a:rPr lang="fr-FR" sz="2000" b="1" dirty="0"/>
            </a:br>
            <a:r>
              <a:rPr lang="fr-FR" sz="2000" b="1" dirty="0"/>
              <a:t>Ce fut Paul lui-même qui le choisit comme évangéliste </a:t>
            </a:r>
            <a:r>
              <a:rPr lang="fr-FR" sz="2000" b="1" dirty="0">
                <a:solidFill>
                  <a:srgbClr val="E53C5C"/>
                </a:solidFill>
              </a:rPr>
              <a:t>(Actes 16.1-3)</a:t>
            </a:r>
            <a:r>
              <a:rPr lang="fr-FR" sz="2000" b="1" dirty="0"/>
              <a:t>. </a:t>
            </a:r>
            <a:r>
              <a:rPr lang="fr-FR" sz="2000" b="1" dirty="0">
                <a:solidFill>
                  <a:srgbClr val="FF0000"/>
                </a:solidFill>
              </a:rPr>
              <a:t>Qu'a vu Paul de spécial chez ce jeune homme ? </a:t>
            </a:r>
          </a:p>
        </p:txBody>
      </p:sp>
      <p:pic>
        <p:nvPicPr>
          <p:cNvPr id="8" name="Imagen 7" descr="Un par de personas de pie&#10;&#10;El contenido generado por IA puede ser incorrecto.">
            <a:extLst>
              <a:ext uri="{FF2B5EF4-FFF2-40B4-BE49-F238E27FC236}">
                <a16:creationId xmlns:a16="http://schemas.microsoft.com/office/drawing/2014/main" id="{6155F4A5-116A-7CC3-F16C-FD49EA3676E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14299" y="3802170"/>
            <a:ext cx="3540062" cy="2554545"/>
          </a:xfrm>
          <a:prstGeom prst="snip2DiagRect">
            <a:avLst/>
          </a:prstGeom>
          <a:solidFill>
            <a:srgbClr val="FFFFFF">
              <a:shade val="85000"/>
            </a:srgbClr>
          </a:solidFill>
          <a:ln w="88900" cap="sq">
            <a:solidFill>
              <a:srgbClr val="5E718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hombre, tabla, parado&#10;&#10;El contenido generado por IA puede ser incorrecto.">
            <a:extLst>
              <a:ext uri="{FF2B5EF4-FFF2-40B4-BE49-F238E27FC236}">
                <a16:creationId xmlns:a16="http://schemas.microsoft.com/office/drawing/2014/main" id="{80CCBDDA-A708-14BE-1CA1-67F460333EBA}"/>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114299" y="834569"/>
            <a:ext cx="3643207" cy="2554545"/>
          </a:xfrm>
          <a:prstGeom prst="snip2DiagRect">
            <a:avLst>
              <a:gd name="adj1" fmla="val 16754"/>
              <a:gd name="adj2" fmla="val 0"/>
            </a:avLst>
          </a:prstGeom>
          <a:solidFill>
            <a:srgbClr val="FFFFFF">
              <a:shade val="85000"/>
            </a:srgbClr>
          </a:solidFill>
          <a:ln w="88900" cap="sq">
            <a:solidFill>
              <a:schemeClr val="accent6">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89350F1C-3465-059B-0EA4-3DE9B867DF59}"/>
              </a:ext>
            </a:extLst>
          </p:cNvPr>
          <p:cNvSpPr txBox="1"/>
          <p:nvPr/>
        </p:nvSpPr>
        <p:spPr>
          <a:xfrm>
            <a:off x="3963457" y="2531704"/>
            <a:ext cx="6028269" cy="2246769"/>
          </a:xfrm>
          <a:prstGeom prst="rect">
            <a:avLst/>
          </a:prstGeom>
          <a:noFill/>
          <a:ln w="38100">
            <a:solidFill>
              <a:schemeClr val="tx1"/>
            </a:solidFill>
          </a:ln>
        </p:spPr>
        <p:txBody>
          <a:bodyPr wrap="square">
            <a:spAutoFit/>
          </a:bodyPr>
          <a:lstStyle/>
          <a:p>
            <a:pPr>
              <a:spcBef>
                <a:spcPts val="600"/>
              </a:spcBef>
            </a:pPr>
            <a:r>
              <a:rPr lang="fr-FR" sz="2000" b="1" dirty="0">
                <a:highlight>
                  <a:srgbClr val="FFFF00"/>
                </a:highlight>
              </a:rPr>
              <a:t>Premièrement, que tous « rendaient de lui un bon témoignage ». Sa validité pour le ministère fut confirmée par la parole prophétique </a:t>
            </a:r>
            <a:r>
              <a:rPr lang="fr-FR" sz="2000" b="1" dirty="0">
                <a:solidFill>
                  <a:srgbClr val="E53C5C"/>
                </a:solidFill>
                <a:highlight>
                  <a:srgbClr val="FFFF00"/>
                </a:highlight>
              </a:rPr>
              <a:t>(1 Timothée 1.18)</a:t>
            </a:r>
            <a:r>
              <a:rPr lang="fr-FR" sz="2000" b="1" dirty="0">
                <a:highlight>
                  <a:srgbClr val="FFFF00"/>
                </a:highlight>
              </a:rPr>
              <a:t>. Étant jeune, Paul le voyait comme un fils </a:t>
            </a:r>
            <a:r>
              <a:rPr lang="fr-FR" sz="2000" b="1" dirty="0">
                <a:solidFill>
                  <a:srgbClr val="E53C5C"/>
                </a:solidFill>
                <a:highlight>
                  <a:srgbClr val="FFFF00"/>
                </a:highlight>
              </a:rPr>
              <a:t>(1 Timothée 1.2 ; 4.12)</a:t>
            </a:r>
            <a:r>
              <a:rPr lang="fr-FR" sz="2000" b="1" dirty="0">
                <a:highlight>
                  <a:srgbClr val="FFFF00"/>
                </a:highlight>
              </a:rPr>
              <a:t>. De son côté, Timothée traitait Paul avec le respect et l'affection qu'un fils a envers son père </a:t>
            </a:r>
            <a:r>
              <a:rPr lang="fr-FR" sz="2000" b="1" dirty="0">
                <a:solidFill>
                  <a:srgbClr val="E53C5C"/>
                </a:solidFill>
                <a:highlight>
                  <a:srgbClr val="FFFF00"/>
                </a:highlight>
              </a:rPr>
              <a:t>(Philippiens 2.22)</a:t>
            </a:r>
            <a:r>
              <a:rPr lang="fr-FR" sz="2000" b="1" dirty="0">
                <a:highlight>
                  <a:srgbClr val="FFFF00"/>
                </a:highlight>
              </a:rPr>
              <a:t>. </a:t>
            </a:r>
          </a:p>
        </p:txBody>
      </p:sp>
      <p:pic>
        <p:nvPicPr>
          <p:cNvPr id="12" name="Imagen 11" descr="Pintura de arte de un hombre&#10;&#10;El contenido generado por IA puede ser incorrecto.">
            <a:extLst>
              <a:ext uri="{FF2B5EF4-FFF2-40B4-BE49-F238E27FC236}">
                <a16:creationId xmlns:a16="http://schemas.microsoft.com/office/drawing/2014/main" id="{31F6F003-414C-8281-872A-FB97F924138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a:fillRect/>
          </a:stretch>
        </p:blipFill>
        <p:spPr>
          <a:xfrm>
            <a:off x="10722103" y="2609538"/>
            <a:ext cx="1184301" cy="1938993"/>
          </a:xfrm>
          <a:prstGeom prst="snip2DiagRect">
            <a:avLst>
              <a:gd name="adj1" fmla="val 15106"/>
              <a:gd name="adj2" fmla="val 16667"/>
            </a:avLst>
          </a:prstGeom>
          <a:solidFill>
            <a:srgbClr val="FFFFFF">
              <a:shade val="85000"/>
            </a:srgbClr>
          </a:solidFill>
          <a:ln w="88900" cap="sq">
            <a:solidFill>
              <a:srgbClr val="A2603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C33E0C9B-971C-815D-E2FF-9AC288302FE6}"/>
              </a:ext>
            </a:extLst>
          </p:cNvPr>
          <p:cNvSpPr txBox="1"/>
          <p:nvPr/>
        </p:nvSpPr>
        <p:spPr>
          <a:xfrm>
            <a:off x="4622796" y="4831773"/>
            <a:ext cx="7128936" cy="1938992"/>
          </a:xfrm>
          <a:prstGeom prst="rect">
            <a:avLst/>
          </a:prstGeom>
          <a:noFill/>
          <a:ln w="38100">
            <a:solidFill>
              <a:schemeClr val="tx1"/>
            </a:solidFill>
          </a:ln>
        </p:spPr>
        <p:txBody>
          <a:bodyPr wrap="square">
            <a:spAutoFit/>
          </a:bodyPr>
          <a:lstStyle/>
          <a:p>
            <a:pPr algn="ctr">
              <a:spcBef>
                <a:spcPts val="600"/>
              </a:spcBef>
            </a:pPr>
            <a:r>
              <a:rPr lang="fr-FR" sz="2000" b="1" dirty="0">
                <a:solidFill>
                  <a:srgbClr val="0000FF"/>
                </a:solidFill>
                <a:highlight>
                  <a:srgbClr val="FFFF00"/>
                </a:highlight>
              </a:rPr>
              <a:t>Paul le considérait comme un ouvrier aussi </a:t>
            </a:r>
          </a:p>
          <a:p>
            <a:pPr algn="ctr"/>
            <a:r>
              <a:rPr lang="fr-FR" sz="2000" b="1" dirty="0">
                <a:solidFill>
                  <a:srgbClr val="0000FF"/>
                </a:solidFill>
                <a:highlight>
                  <a:srgbClr val="FFFF00"/>
                </a:highlight>
              </a:rPr>
              <a:t>efficace que lui-même </a:t>
            </a:r>
            <a:r>
              <a:rPr lang="fr-FR" sz="2000" b="1" dirty="0">
                <a:solidFill>
                  <a:srgbClr val="E53C5C"/>
                </a:solidFill>
              </a:rPr>
              <a:t>(1 Corinthiens 16.10)</a:t>
            </a:r>
            <a:r>
              <a:rPr lang="fr-FR" sz="2000" b="1" dirty="0"/>
              <a:t>. </a:t>
            </a:r>
            <a:br>
              <a:rPr lang="fr-FR" sz="2000" b="1" dirty="0"/>
            </a:br>
            <a:r>
              <a:rPr lang="fr-FR" sz="2000" b="1" dirty="0">
                <a:highlight>
                  <a:srgbClr val="FFFF00"/>
                </a:highlight>
              </a:rPr>
              <a:t>Il lui confia la supervision de plusieurs églises, comme </a:t>
            </a:r>
          </a:p>
          <a:p>
            <a:pPr algn="ctr"/>
            <a:r>
              <a:rPr lang="fr-FR" sz="2000" b="1" dirty="0">
                <a:highlight>
                  <a:srgbClr val="FFFF00"/>
                </a:highlight>
              </a:rPr>
              <a:t>Corinthe </a:t>
            </a:r>
            <a:r>
              <a:rPr lang="fr-FR" sz="2000" b="1" dirty="0">
                <a:solidFill>
                  <a:srgbClr val="E53C5C"/>
                </a:solidFill>
              </a:rPr>
              <a:t>(1 Corinthiens 4.17)</a:t>
            </a:r>
            <a:r>
              <a:rPr lang="fr-FR" sz="2000" b="1" dirty="0"/>
              <a:t> ; Philippes </a:t>
            </a:r>
            <a:r>
              <a:rPr lang="fr-FR" sz="2000" b="1" dirty="0">
                <a:solidFill>
                  <a:srgbClr val="E53C5C"/>
                </a:solidFill>
              </a:rPr>
              <a:t>(Philippiens 2.19)</a:t>
            </a:r>
            <a:r>
              <a:rPr lang="fr-FR" sz="2000" b="1" dirty="0"/>
              <a:t> ; et Thessalonique </a:t>
            </a:r>
            <a:r>
              <a:rPr lang="fr-FR" sz="2000" b="1" dirty="0">
                <a:solidFill>
                  <a:srgbClr val="E53C5C"/>
                </a:solidFill>
              </a:rPr>
              <a:t>(1 Thessaloniciens 3.2)</a:t>
            </a:r>
            <a:r>
              <a:rPr lang="fr-FR" sz="2000" b="1" dirty="0"/>
              <a:t>.</a:t>
            </a:r>
            <a:br>
              <a:rPr lang="fr-FR" sz="2000" b="1" dirty="0"/>
            </a:br>
            <a:r>
              <a:rPr lang="fr-FR" sz="2000" b="1" dirty="0"/>
              <a:t> </a:t>
            </a:r>
            <a:r>
              <a:rPr lang="fr-FR" sz="2000" b="1" dirty="0">
                <a:highlight>
                  <a:srgbClr val="FFFF00"/>
                </a:highlight>
              </a:rPr>
              <a:t>Il souffrit aussi la prison comme Paul </a:t>
            </a:r>
            <a:r>
              <a:rPr lang="fr-FR" sz="2000" b="1" dirty="0">
                <a:solidFill>
                  <a:srgbClr val="E53C5C"/>
                </a:solidFill>
              </a:rPr>
              <a:t>(Hébreux 13.23)</a:t>
            </a:r>
            <a:r>
              <a:rPr lang="fr-FR" sz="2000" b="1" dirty="0"/>
              <a:t>. </a:t>
            </a:r>
          </a:p>
        </p:txBody>
      </p:sp>
    </p:spTree>
    <p:extLst>
      <p:ext uri="{BB962C8B-B14F-4D97-AF65-F5344CB8AC3E}">
        <p14:creationId xmlns:p14="http://schemas.microsoft.com/office/powerpoint/2010/main" val="3308638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trips(upRight)">
                                      <p:cBhvr>
                                        <p:cTn id="21" dur="500"/>
                                        <p:tgtEl>
                                          <p:spTgt spid="10"/>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5"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vertical)">
                                      <p:cBhvr>
                                        <p:cTn id="30" dur="500"/>
                                        <p:tgtEl>
                                          <p:spTgt spid="8"/>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14"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3E57E376-1BC0-6A96-A945-93604B267D62}"/>
              </a:ext>
            </a:extLst>
          </p:cNvPr>
          <p:cNvSpPr txBox="1"/>
          <p:nvPr/>
        </p:nvSpPr>
        <p:spPr>
          <a:xfrm>
            <a:off x="4402083" y="1762340"/>
            <a:ext cx="7399283" cy="4832092"/>
          </a:xfrm>
          <a:prstGeom prst="rect">
            <a:avLst/>
          </a:prstGeom>
          <a:solidFill>
            <a:schemeClr val="bg2">
              <a:lumMod val="20000"/>
              <a:lumOff val="80000"/>
            </a:schemeClr>
          </a:solidFill>
          <a:ln w="38100">
            <a:solidFill>
              <a:schemeClr val="tx1"/>
            </a:solidFill>
          </a:ln>
        </p:spPr>
        <p:txBody>
          <a:bodyPr wrap="square" rtlCol="0">
            <a:spAutoFit/>
          </a:bodyPr>
          <a:lstStyle/>
          <a:p>
            <a:r>
              <a:rPr lang="fr-FR" sz="2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Un caractère prouvé</a:t>
            </a:r>
            <a:endParaRPr lang="fr-CH"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fr-FR"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Paul aimait Timothée, son « enfant légitime en la foi » </a:t>
            </a:r>
            <a:r>
              <a:rPr lang="fr-FR" sz="2200" i="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Timothée 1.2)</a:t>
            </a:r>
            <a:r>
              <a:rPr lang="fr-FR" sz="2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fr-FR"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ctr"/>
            <a:endParaRPr lang="fr-FR"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fr-FR" sz="2200" dirty="0">
                <a:solidFill>
                  <a:srgbClr val="FF0000"/>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Le grand apôtre passait de longs moments à s'entretenir avec lui des saintes Écritures</a:t>
            </a:r>
            <a:r>
              <a:rPr lang="fr-FR" sz="22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 et il profitait de leurs déplacements de ville en ville pour l'instruire avec soin sur les conditions qui assureraient le succès de leur travail.</a:t>
            </a:r>
          </a:p>
          <a:p>
            <a:pPr algn="just"/>
            <a:endParaRPr lang="fr-FR"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fr-FR"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2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L'affection entre Paul et Timothée </a:t>
            </a:r>
            <a:r>
              <a:rPr lang="fr-FR" sz="2200" dirty="0">
                <a:solidFill>
                  <a:srgbClr val="FF0000"/>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commença quand ce dernier se convertit, et ce lien s'était fortifié tandis qu'ils partageaient les espoirs, les dangers et les travaux de la vie missionnaire</a:t>
            </a:r>
            <a:r>
              <a:rPr lang="fr-FR" sz="22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 au point qu'ils semblaient ne former qu'une personne. </a:t>
            </a:r>
            <a:endParaRPr lang="fr-CH" sz="2200" dirty="0">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endParaRPr>
          </a:p>
        </p:txBody>
      </p:sp>
      <p:pic>
        <p:nvPicPr>
          <p:cNvPr id="4" name="Image 3" descr="Une image contenant Visage humain, personne, sourire, habits&#10;&#10;Le contenu généré par l’IA peut être incorrect.">
            <a:extLst>
              <a:ext uri="{FF2B5EF4-FFF2-40B4-BE49-F238E27FC236}">
                <a16:creationId xmlns:a16="http://schemas.microsoft.com/office/drawing/2014/main" id="{7F6084A4-ECC2-9586-06D0-8DA3763BB383}"/>
              </a:ext>
            </a:extLst>
          </p:cNvPr>
          <p:cNvPicPr>
            <a:picLocks noChangeAspect="1"/>
          </p:cNvPicPr>
          <p:nvPr/>
        </p:nvPicPr>
        <p:blipFill>
          <a:blip r:embed="rId2"/>
          <a:stretch>
            <a:fillRect/>
          </a:stretch>
        </p:blipFill>
        <p:spPr>
          <a:xfrm>
            <a:off x="1037689" y="4226644"/>
            <a:ext cx="2412746" cy="2367788"/>
          </a:xfrm>
          <a:prstGeom prst="rect">
            <a:avLst/>
          </a:prstGeom>
        </p:spPr>
      </p:pic>
      <p:pic>
        <p:nvPicPr>
          <p:cNvPr id="3" name="Picture 2">
            <a:extLst>
              <a:ext uri="{FF2B5EF4-FFF2-40B4-BE49-F238E27FC236}">
                <a16:creationId xmlns:a16="http://schemas.microsoft.com/office/drawing/2014/main" id="{2B66865C-8D3F-AA60-CF33-3E7998477E6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27976" y="0"/>
            <a:ext cx="1416368" cy="17495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5041999E-0480-04A8-BBC4-A77D699B68B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74017" y="263568"/>
            <a:ext cx="1243965" cy="12439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8F78604F-416E-5480-18EC-1646CC85926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flipH="1">
            <a:off x="9304972" y="263567"/>
            <a:ext cx="1416368" cy="12439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d’Épingle Story">
            <a:extLst>
              <a:ext uri="{FF2B5EF4-FFF2-40B4-BE49-F238E27FC236}">
                <a16:creationId xmlns:a16="http://schemas.microsoft.com/office/drawing/2014/main" id="{BDE8102E-CA9E-9C57-766B-FB800D479D7C}"/>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a:off x="360000" y="360000"/>
            <a:ext cx="3768125" cy="376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01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B59CFA7-4DD8-7633-F632-475C646CAFA0}"/>
              </a:ext>
            </a:extLst>
          </p:cNvPr>
          <p:cNvSpPr txBox="1"/>
          <p:nvPr/>
        </p:nvSpPr>
        <p:spPr>
          <a:xfrm>
            <a:off x="4992414" y="674400"/>
            <a:ext cx="6779173" cy="5509200"/>
          </a:xfrm>
          <a:prstGeom prst="rect">
            <a:avLst/>
          </a:prstGeom>
          <a:noFill/>
          <a:ln w="38100">
            <a:solidFill>
              <a:schemeClr val="tx1"/>
            </a:solidFill>
          </a:ln>
        </p:spPr>
        <p:txBody>
          <a:bodyPr wrap="square" rtlCol="0">
            <a:spAutoFit/>
          </a:bodyPr>
          <a:lstStyle/>
          <a:p>
            <a:r>
              <a:rPr lang="fr-FR" sz="22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différence d'âges et de caractères firent que leur amour mutuel fut plus intense. </a:t>
            </a:r>
            <a:r>
              <a:rPr lang="fr-FR" sz="2200" dirty="0">
                <a:solidFill>
                  <a:srgbClr val="0000FF"/>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L'esprit ardent, enthousiaste, indomptable de Paul, trouvait repos et réconfort</a:t>
            </a:r>
            <a:r>
              <a:rPr lang="fr-FR" sz="22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dans </a:t>
            </a:r>
            <a:r>
              <a:rPr lang="fr-FR" sz="2200" dirty="0">
                <a:solidFill>
                  <a:srgbClr val="0000FF"/>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le tempérament doux, accommodant et réservé de Timothée.</a:t>
            </a:r>
            <a:r>
              <a:rPr lang="fr-FR" sz="22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endParaRPr lang="fr-FR"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fr-FR" sz="2200" dirty="0">
                <a:solidFill>
                  <a:schemeClr val="accent2"/>
                </a:solidFill>
                <a:effectLst>
                  <a:outerShdw blurRad="38100" dist="38100" dir="2700000" algn="tl">
                    <a:srgbClr val="000000">
                      <a:alpha val="43137"/>
                    </a:srgbClr>
                  </a:outerShdw>
                </a:effectLst>
                <a:highlight>
                  <a:srgbClr val="00FF00"/>
                </a:highlight>
                <a:latin typeface="Arial" panose="020B0604020202020204" pitchFamily="34" charset="0"/>
                <a:cs typeface="Arial" panose="020B0604020202020204" pitchFamily="34" charset="0"/>
              </a:rPr>
              <a:t>Le ministère fidèle et l'amour tendre de ce compagnon loyal avaient illuminé de nombreuses heures obscures de la vie de l'apôtre. ...</a:t>
            </a:r>
            <a:r>
              <a:rPr lang="fr-FR" sz="2200" dirty="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just"/>
            <a:r>
              <a:rPr lang="fr-FR" sz="2200" dirty="0">
                <a:solidFill>
                  <a:schemeClr val="accent2"/>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Tout ce qu'un fils pouvait être pour un père aimé </a:t>
            </a:r>
          </a:p>
          <a:p>
            <a:pPr algn="just"/>
            <a:r>
              <a:rPr lang="fr-FR" sz="2200" dirty="0">
                <a:solidFill>
                  <a:schemeClr val="accent2"/>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et respecté, Timothée le fut pour Paul, solitaire et éprouvé.</a:t>
            </a:r>
            <a:endParaRPr lang="fr-CH" sz="2200" dirty="0">
              <a:solidFill>
                <a:schemeClr val="accent2"/>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endParaRPr>
          </a:p>
          <a:p>
            <a:pPr algn="just"/>
            <a:r>
              <a:rPr lang="fr-FR" sz="2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200" dirty="0">
                <a:solidFill>
                  <a:srgbClr val="0000FF"/>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Paul aimait Timothée parce que Timothée aimait Dieu.</a:t>
            </a:r>
            <a:r>
              <a:rPr lang="fr-FR" sz="22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200" dirty="0">
                <a:solidFill>
                  <a:srgbClr val="0000FF"/>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Sa connaissance intelligente de la piété expérimentale et de la vérité, lui donnait de la distinction et de l'influence. </a:t>
            </a:r>
            <a:endParaRPr lang="fr-CH" sz="2200" dirty="0">
              <a:solidFill>
                <a:srgbClr val="0000FF"/>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endParaRPr>
          </a:p>
        </p:txBody>
      </p:sp>
      <p:sp>
        <p:nvSpPr>
          <p:cNvPr id="3" name="Parchemin : horizontal 2">
            <a:extLst>
              <a:ext uri="{FF2B5EF4-FFF2-40B4-BE49-F238E27FC236}">
                <a16:creationId xmlns:a16="http://schemas.microsoft.com/office/drawing/2014/main" id="{DDE07726-5F91-6236-CEBF-0425D158C85D}"/>
              </a:ext>
            </a:extLst>
          </p:cNvPr>
          <p:cNvSpPr/>
          <p:nvPr/>
        </p:nvSpPr>
        <p:spPr>
          <a:xfrm>
            <a:off x="1124607" y="241738"/>
            <a:ext cx="2932386" cy="1303283"/>
          </a:xfrm>
          <a:prstGeom prst="horizontalScroll">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i="1" dirty="0">
                <a:ln w="0"/>
                <a:solidFill>
                  <a:schemeClr val="tx1"/>
                </a:solidFill>
                <a:effectLst>
                  <a:outerShdw blurRad="38100" dist="19050" dir="2700000" algn="tl" rotWithShape="0">
                    <a:schemeClr val="dk1">
                      <a:alpha val="40000"/>
                    </a:schemeClr>
                  </a:outerShdw>
                </a:effectLst>
              </a:rPr>
              <a:t>Conflit and Courage,</a:t>
            </a:r>
            <a:r>
              <a:rPr lang="fr-FR" sz="2400" dirty="0">
                <a:ln w="0"/>
                <a:solidFill>
                  <a:schemeClr val="tx1"/>
                </a:solidFill>
                <a:effectLst>
                  <a:outerShdw blurRad="38100" dist="19050" dir="2700000" algn="tl" rotWithShape="0">
                    <a:schemeClr val="dk1">
                      <a:alpha val="40000"/>
                    </a:schemeClr>
                  </a:outerShdw>
                </a:effectLst>
              </a:rPr>
              <a:t> p. 346</a:t>
            </a:r>
            <a:endParaRPr lang="fr-CH" sz="2400" dirty="0">
              <a:ln w="0"/>
              <a:solidFill>
                <a:schemeClr val="tx1"/>
              </a:solidFill>
              <a:effectLst>
                <a:outerShdw blurRad="38100" dist="19050" dir="2700000" algn="tl" rotWithShape="0">
                  <a:schemeClr val="dk1">
                    <a:alpha val="40000"/>
                  </a:schemeClr>
                </a:outerShdw>
              </a:effectLst>
            </a:endParaRPr>
          </a:p>
        </p:txBody>
      </p:sp>
      <p:pic>
        <p:nvPicPr>
          <p:cNvPr id="6146" name="Picture 2" descr="Paul et Timothée | Histoire biblique">
            <a:extLst>
              <a:ext uri="{FF2B5EF4-FFF2-40B4-BE49-F238E27FC236}">
                <a16:creationId xmlns:a16="http://schemas.microsoft.com/office/drawing/2014/main" id="{D8C9F4BE-7817-10A0-518F-DE9C5FB5488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27538" y="1777562"/>
            <a:ext cx="3302876" cy="165143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89D9A123-F3AA-6BCD-0930-0DF251C4F60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27538" y="3513083"/>
            <a:ext cx="3260836"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711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blurry purple and white background&#10;&#10;AI-generated content may be incorrect.">
            <a:extLst>
              <a:ext uri="{FF2B5EF4-FFF2-40B4-BE49-F238E27FC236}">
                <a16:creationId xmlns:a16="http://schemas.microsoft.com/office/drawing/2014/main" id="{7881AA75-57A9-6819-85CA-3FA409A2B65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D19A8BCE-5FF1-0F21-5F9E-A3FFE53C77A4}"/>
              </a:ext>
            </a:extLst>
          </p:cNvPr>
          <p:cNvSpPr txBox="1"/>
          <p:nvPr/>
        </p:nvSpPr>
        <p:spPr>
          <a:xfrm>
            <a:off x="7747819" y="51549"/>
            <a:ext cx="4444181" cy="769441"/>
          </a:xfrm>
          <a:prstGeom prst="rect">
            <a:avLst/>
          </a:prstGeom>
          <a:noFill/>
        </p:spPr>
        <p:txBody>
          <a:bodyPr wrap="square">
            <a:spAutoFit/>
            <a:scene3d>
              <a:camera prst="orthographicFront"/>
              <a:lightRig rig="threePt" dir="t"/>
            </a:scene3d>
            <a:sp3d extrusionH="57150">
              <a:bevelT w="38100" h="38100"/>
            </a:sp3d>
          </a:bodyPr>
          <a:lstStyle/>
          <a:p>
            <a:pPr algn="ctr"/>
            <a:r>
              <a:rPr lang="fr-FR" sz="4400" b="1" dirty="0">
                <a:ln w="0"/>
                <a:gradFill>
                  <a:gsLst>
                    <a:gs pos="0">
                      <a:schemeClr val="accent2">
                        <a:lumMod val="50000"/>
                      </a:schemeClr>
                    </a:gs>
                    <a:gs pos="50000">
                      <a:schemeClr val="accent2"/>
                    </a:gs>
                    <a:gs pos="100000">
                      <a:schemeClr val="accent2">
                        <a:lumMod val="60000"/>
                        <a:lumOff val="40000"/>
                      </a:schemeClr>
                    </a:gs>
                  </a:gsLst>
                  <a:lin ang="5400000"/>
                </a:gradFill>
                <a:effectLst>
                  <a:reflection blurRad="6350" stA="53000" endA="300" endPos="35500" dir="5400000" sy="-90000" algn="bl" rotWithShape="0"/>
                </a:effectLst>
              </a:rPr>
              <a:t>ÉPAPHRODITE </a:t>
            </a:r>
          </a:p>
        </p:txBody>
      </p:sp>
      <p:sp>
        <p:nvSpPr>
          <p:cNvPr id="5" name="CuadroTexto 4">
            <a:extLst>
              <a:ext uri="{FF2B5EF4-FFF2-40B4-BE49-F238E27FC236}">
                <a16:creationId xmlns:a16="http://schemas.microsoft.com/office/drawing/2014/main" id="{FAA459A1-04B1-C8CB-B761-09EF7FD4E12C}"/>
              </a:ext>
            </a:extLst>
          </p:cNvPr>
          <p:cNvSpPr txBox="1"/>
          <p:nvPr/>
        </p:nvSpPr>
        <p:spPr>
          <a:xfrm>
            <a:off x="333375" y="120373"/>
            <a:ext cx="7262043" cy="1200329"/>
          </a:xfrm>
          <a:prstGeom prst="rect">
            <a:avLst/>
          </a:prstGeom>
          <a:solidFill>
            <a:schemeClr val="accent4">
              <a:lumMod val="40000"/>
              <a:lumOff val="60000"/>
            </a:schemeClr>
          </a:solidFill>
          <a:ln>
            <a:solidFill>
              <a:schemeClr val="accent4">
                <a:lumMod val="50000"/>
              </a:schemeClr>
            </a:solidFill>
          </a:ln>
        </p:spPr>
        <p:style>
          <a:lnRef idx="2">
            <a:schemeClr val="accent4">
              <a:shade val="15000"/>
            </a:schemeClr>
          </a:lnRef>
          <a:fillRef idx="1">
            <a:schemeClr val="accent4"/>
          </a:fillRef>
          <a:effectRef idx="0">
            <a:schemeClr val="accent4"/>
          </a:effectRef>
          <a:fontRef idx="minor">
            <a:schemeClr val="lt1"/>
          </a:fontRef>
        </p:style>
        <p:txBody>
          <a:bodyPr wrap="square">
            <a:spAutoFit/>
          </a:bodyPr>
          <a:lstStyle/>
          <a:p>
            <a:pPr algn="ctr"/>
            <a:r>
              <a:rPr lang="fr-FR" b="1" dirty="0">
                <a:solidFill>
                  <a:schemeClr val="accent2">
                    <a:lumMod val="75000"/>
                  </a:schemeClr>
                </a:solidFill>
                <a:latin typeface="Comic Sans MS" panose="030F0702030302020204" pitchFamily="66" charset="0"/>
              </a:rPr>
              <a:t>« Mais j'ai estimé nécessaire de vous envoyer Épaphrodite, mon frère, mon compagnon d'œuvre et de combat, par qui vous m'avez fait parvenir de quoi pourvoir à mes besoins » </a:t>
            </a:r>
          </a:p>
          <a:p>
            <a:pPr algn="ctr"/>
            <a:r>
              <a:rPr lang="fr-FR" b="1" dirty="0">
                <a:solidFill>
                  <a:schemeClr val="accent2">
                    <a:lumMod val="75000"/>
                  </a:schemeClr>
                </a:solidFill>
                <a:latin typeface="Comic Sans MS" panose="030F0702030302020204" pitchFamily="66" charset="0"/>
              </a:rPr>
              <a:t> </a:t>
            </a:r>
            <a:r>
              <a:rPr lang="fr-FR" b="1" dirty="0">
                <a:solidFill>
                  <a:srgbClr val="0000FF"/>
                </a:solidFill>
                <a:latin typeface="Comic Sans MS" panose="030F0702030302020204" pitchFamily="66" charset="0"/>
              </a:rPr>
              <a:t>(Philippiens 2.25) </a:t>
            </a:r>
            <a:endParaRPr lang="fr-FR" sz="1400" b="1" dirty="0">
              <a:solidFill>
                <a:srgbClr val="0000FF"/>
              </a:solidFill>
              <a:latin typeface="Comic Sans MS" panose="030F0702030302020204" pitchFamily="66" charset="0"/>
            </a:endParaRPr>
          </a:p>
        </p:txBody>
      </p:sp>
      <p:sp>
        <p:nvSpPr>
          <p:cNvPr id="6" name="CuadroTexto 5">
            <a:extLst>
              <a:ext uri="{FF2B5EF4-FFF2-40B4-BE49-F238E27FC236}">
                <a16:creationId xmlns:a16="http://schemas.microsoft.com/office/drawing/2014/main" id="{9354A14B-E8C5-9065-235F-3D2206112A8D}"/>
              </a:ext>
            </a:extLst>
          </p:cNvPr>
          <p:cNvSpPr txBox="1"/>
          <p:nvPr/>
        </p:nvSpPr>
        <p:spPr>
          <a:xfrm>
            <a:off x="333375" y="1341304"/>
            <a:ext cx="8731967" cy="1323439"/>
          </a:xfrm>
          <a:prstGeom prst="rect">
            <a:avLst/>
          </a:prstGeom>
          <a:solidFill>
            <a:schemeClr val="bg2">
              <a:lumMod val="60000"/>
              <a:lumOff val="40000"/>
            </a:schemeClr>
          </a:solidFill>
          <a:ln w="38100">
            <a:solidFill>
              <a:schemeClr val="tx1"/>
            </a:solidFill>
          </a:ln>
        </p:spPr>
        <p:txBody>
          <a:bodyPr wrap="square" rtlCol="0">
            <a:spAutoFit/>
          </a:bodyPr>
          <a:lstStyle/>
          <a:p>
            <a:pPr>
              <a:spcBef>
                <a:spcPts val="600"/>
              </a:spcBef>
            </a:pPr>
            <a:r>
              <a:rPr lang="fr-FR" sz="2000" dirty="0">
                <a:effectLst>
                  <a:outerShdw blurRad="38100" dist="38100" dir="2700000" algn="tl">
                    <a:srgbClr val="000000">
                      <a:alpha val="43137"/>
                    </a:srgbClr>
                  </a:outerShdw>
                </a:effectLst>
                <a:highlight>
                  <a:srgbClr val="00FFFF"/>
                </a:highlight>
              </a:rPr>
              <a:t>Lorsque les Philippiens apprirent que Paul était emprisonné à Rome, ils décidèrent de lui envoyer une aide pour subvenir à ses besoins (payer le loyer, manger, se vêtir...). </a:t>
            </a:r>
            <a:r>
              <a:rPr lang="fr-FR" sz="2000" dirty="0" err="1">
                <a:effectLst>
                  <a:outerShdw blurRad="38100" dist="38100" dir="2700000" algn="tl">
                    <a:srgbClr val="000000">
                      <a:alpha val="43137"/>
                    </a:srgbClr>
                  </a:outerShdw>
                </a:effectLst>
                <a:highlight>
                  <a:srgbClr val="00FFFF"/>
                </a:highlight>
              </a:rPr>
              <a:t>Épaphrodite</a:t>
            </a:r>
            <a:r>
              <a:rPr lang="fr-FR" sz="2000" dirty="0">
                <a:effectLst>
                  <a:outerShdw blurRad="38100" dist="38100" dir="2700000" algn="tl">
                    <a:srgbClr val="000000">
                      <a:alpha val="43137"/>
                    </a:srgbClr>
                  </a:outerShdw>
                </a:effectLst>
                <a:highlight>
                  <a:srgbClr val="00FFFF"/>
                </a:highlight>
              </a:rPr>
              <a:t> fut chargé d'apporter cette aide à l'apôtre </a:t>
            </a:r>
            <a:r>
              <a:rPr lang="fr-FR" sz="2000" dirty="0">
                <a:solidFill>
                  <a:srgbClr val="E53C5C"/>
                </a:solidFill>
                <a:effectLst>
                  <a:outerShdw blurRad="38100" dist="38100" dir="2700000" algn="tl">
                    <a:srgbClr val="000000">
                      <a:alpha val="43137"/>
                    </a:srgbClr>
                  </a:outerShdw>
                </a:effectLst>
                <a:highlight>
                  <a:srgbClr val="00FFFF"/>
                </a:highlight>
              </a:rPr>
              <a:t>(Philippiens 4.18 ; 2.25)</a:t>
            </a:r>
            <a:r>
              <a:rPr lang="fr-FR" sz="2000" dirty="0">
                <a:effectLst>
                  <a:outerShdw blurRad="38100" dist="38100" dir="2700000" algn="tl">
                    <a:srgbClr val="000000">
                      <a:alpha val="43137"/>
                    </a:srgbClr>
                  </a:outerShdw>
                </a:effectLst>
                <a:highlight>
                  <a:srgbClr val="00FFFF"/>
                </a:highlight>
              </a:rPr>
              <a:t>. </a:t>
            </a:r>
          </a:p>
        </p:txBody>
      </p:sp>
      <p:pic>
        <p:nvPicPr>
          <p:cNvPr id="7" name="Imagen 6">
            <a:extLst>
              <a:ext uri="{FF2B5EF4-FFF2-40B4-BE49-F238E27FC236}">
                <a16:creationId xmlns:a16="http://schemas.microsoft.com/office/drawing/2014/main" id="{7C08DB58-B94A-5708-B519-8ABB7FC9FA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163" y="3500761"/>
            <a:ext cx="2649794" cy="3086852"/>
          </a:xfrm>
          <a:prstGeom prst="round2DiagRect">
            <a:avLst>
              <a:gd name="adj1" fmla="val 16667"/>
              <a:gd name="adj2" fmla="val 12987"/>
            </a:avLst>
          </a:prstGeom>
          <a:ln w="38100" cap="sq">
            <a:solidFill>
              <a:srgbClr val="9F8C4A"/>
            </a:solidFill>
            <a:miter lim="800000"/>
          </a:ln>
          <a:effectLst>
            <a:outerShdw blurRad="50800" dist="38100" dir="2700000" algn="tl" rotWithShape="0">
              <a:prstClr val="black">
                <a:alpha val="40000"/>
              </a:prstClr>
            </a:outerShdw>
          </a:effectLst>
        </p:spPr>
      </p:pic>
      <p:pic>
        <p:nvPicPr>
          <p:cNvPr id="9" name="Imagen 8" descr="Imagen que contiene interior, persona, cuarto, hombre&#10;&#10;El contenido generado por IA puede ser incorrecto.">
            <a:extLst>
              <a:ext uri="{FF2B5EF4-FFF2-40B4-BE49-F238E27FC236}">
                <a16:creationId xmlns:a16="http://schemas.microsoft.com/office/drawing/2014/main" id="{EB9E7DEF-2007-617A-A46D-A0AD39876529}"/>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l="-128"/>
          <a:stretch>
            <a:fillRect/>
          </a:stretch>
        </p:blipFill>
        <p:spPr>
          <a:xfrm>
            <a:off x="8150941" y="4542879"/>
            <a:ext cx="3847895" cy="2187671"/>
          </a:xfrm>
          <a:prstGeom prst="round2DiagRect">
            <a:avLst>
              <a:gd name="adj1" fmla="val 0"/>
              <a:gd name="adj2" fmla="val 19326"/>
            </a:avLst>
          </a:prstGeom>
          <a:solidFill>
            <a:srgbClr val="D87D2F"/>
          </a:solidFill>
          <a:ln w="38100" cap="sq">
            <a:solidFill>
              <a:srgbClr val="E28537"/>
            </a:solidFill>
            <a:miter lim="800000"/>
          </a:ln>
          <a:effectLst>
            <a:outerShdw blurRad="50800" dist="38100" dir="2700000" algn="tl" rotWithShape="0">
              <a:prstClr val="black">
                <a:alpha val="40000"/>
              </a:prstClr>
            </a:outerShdw>
          </a:effectLst>
        </p:spPr>
      </p:pic>
      <p:pic>
        <p:nvPicPr>
          <p:cNvPr id="11" name="Imagen 10" descr="Imagen que contiene persona, edificio, grupo, hombre&#10;&#10;El contenido generado por IA puede ser incorrecto.">
            <a:extLst>
              <a:ext uri="{FF2B5EF4-FFF2-40B4-BE49-F238E27FC236}">
                <a16:creationId xmlns:a16="http://schemas.microsoft.com/office/drawing/2014/main" id="{11B36C50-996A-895F-76A8-D25404E3CA6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83329" y="961919"/>
            <a:ext cx="2815508" cy="3361801"/>
          </a:xfrm>
          <a:prstGeom prst="round2DiagRect">
            <a:avLst>
              <a:gd name="adj1" fmla="val 16667"/>
              <a:gd name="adj2" fmla="val 0"/>
            </a:avLst>
          </a:prstGeom>
          <a:ln w="38100" cap="sq">
            <a:solidFill>
              <a:schemeClr val="accent4">
                <a:lumMod val="40000"/>
                <a:lumOff val="60000"/>
              </a:schemeClr>
            </a:solidFill>
            <a:miter lim="800000"/>
          </a:ln>
          <a:effectLst>
            <a:outerShdw blurRad="50800" dist="38100" dir="2700000" algn="tl" rotWithShape="0">
              <a:prstClr val="black">
                <a:alpha val="40000"/>
              </a:prstClr>
            </a:outerShdw>
          </a:effectLst>
        </p:spPr>
      </p:pic>
      <p:sp>
        <p:nvSpPr>
          <p:cNvPr id="13" name="CuadroTexto 12">
            <a:extLst>
              <a:ext uri="{FF2B5EF4-FFF2-40B4-BE49-F238E27FC236}">
                <a16:creationId xmlns:a16="http://schemas.microsoft.com/office/drawing/2014/main" id="{DED75079-5C4D-AFF5-7EEA-DC9C864BBFD8}"/>
              </a:ext>
            </a:extLst>
          </p:cNvPr>
          <p:cNvSpPr txBox="1"/>
          <p:nvPr/>
        </p:nvSpPr>
        <p:spPr>
          <a:xfrm>
            <a:off x="2995358" y="3490584"/>
            <a:ext cx="5155583" cy="2246769"/>
          </a:xfrm>
          <a:prstGeom prst="rect">
            <a:avLst/>
          </a:prstGeom>
          <a:noFill/>
          <a:ln w="38100">
            <a:solidFill>
              <a:schemeClr val="tx1"/>
            </a:solidFill>
          </a:ln>
        </p:spPr>
        <p:txBody>
          <a:bodyPr wrap="square">
            <a:spAutoFit/>
          </a:bodyPr>
          <a:lstStyle/>
          <a:p>
            <a:pPr>
              <a:spcBef>
                <a:spcPts val="600"/>
              </a:spcBef>
            </a:pPr>
            <a:r>
              <a:rPr lang="fr-FR" sz="2000" b="1" dirty="0"/>
              <a:t>Dans son zèle pour l'Évangile, il exposa sa propre vie, et tomba gravement malade </a:t>
            </a:r>
            <a:r>
              <a:rPr lang="fr-FR" sz="2000" b="1" dirty="0">
                <a:solidFill>
                  <a:srgbClr val="E53C5C"/>
                </a:solidFill>
              </a:rPr>
              <a:t>(Philippiens 2.27, 30)</a:t>
            </a:r>
            <a:r>
              <a:rPr lang="fr-FR" sz="2000" b="1" dirty="0"/>
              <a:t>. Lorsque les Philippiens l'apprirent, ils s'inquiétèrent pour lui. Ce fut la principale raison pour laquelle Paul décida de le renvoyer pour leur remettre l'épître </a:t>
            </a:r>
            <a:r>
              <a:rPr lang="fr-FR" sz="2000" b="1" dirty="0">
                <a:solidFill>
                  <a:srgbClr val="E53C5C"/>
                </a:solidFill>
              </a:rPr>
              <a:t>(Philippiens 2.26, 28)</a:t>
            </a:r>
            <a:r>
              <a:rPr lang="fr-FR" sz="2000" b="1" dirty="0"/>
              <a:t>. </a:t>
            </a:r>
          </a:p>
        </p:txBody>
      </p:sp>
      <p:sp>
        <p:nvSpPr>
          <p:cNvPr id="4" name="CuadroTexto 3">
            <a:extLst>
              <a:ext uri="{FF2B5EF4-FFF2-40B4-BE49-F238E27FC236}">
                <a16:creationId xmlns:a16="http://schemas.microsoft.com/office/drawing/2014/main" id="{EF6EBFD5-761C-77AB-7319-6B920229BE7E}"/>
              </a:ext>
            </a:extLst>
          </p:cNvPr>
          <p:cNvSpPr txBox="1"/>
          <p:nvPr/>
        </p:nvSpPr>
        <p:spPr>
          <a:xfrm>
            <a:off x="333374" y="2642819"/>
            <a:ext cx="8863267" cy="707886"/>
          </a:xfrm>
          <a:prstGeom prst="rect">
            <a:avLst/>
          </a:prstGeom>
          <a:solidFill>
            <a:srgbClr val="FFFF00"/>
          </a:solidFill>
          <a:ln w="38100">
            <a:solidFill>
              <a:schemeClr val="tx1"/>
            </a:solidFill>
          </a:ln>
        </p:spPr>
        <p:txBody>
          <a:bodyPr wrap="square">
            <a:spAutoFit/>
          </a:bodyPr>
          <a:lstStyle/>
          <a:p>
            <a:pPr>
              <a:spcBef>
                <a:spcPts val="600"/>
              </a:spcBef>
            </a:pPr>
            <a:r>
              <a:rPr lang="fr-FR" sz="2000" b="1" dirty="0" err="1">
                <a:highlight>
                  <a:srgbClr val="FFFF00"/>
                </a:highlight>
              </a:rPr>
              <a:t>Épaphrodite</a:t>
            </a:r>
            <a:r>
              <a:rPr lang="fr-FR" sz="2000" b="1" dirty="0">
                <a:highlight>
                  <a:srgbClr val="FFFF00"/>
                </a:highlight>
              </a:rPr>
              <a:t> ne se limita pas à remettre l'aide, mais il accompagna Paul, l'aida dans ses besoins, et collabora avec lui dans la diffusion de l'Évangile</a:t>
            </a:r>
            <a:r>
              <a:rPr lang="fr-FR" sz="2000" b="1" dirty="0"/>
              <a:t>. </a:t>
            </a:r>
          </a:p>
        </p:txBody>
      </p:sp>
      <p:sp>
        <p:nvSpPr>
          <p:cNvPr id="10" name="CuadroTexto 9">
            <a:extLst>
              <a:ext uri="{FF2B5EF4-FFF2-40B4-BE49-F238E27FC236}">
                <a16:creationId xmlns:a16="http://schemas.microsoft.com/office/drawing/2014/main" id="{39DA0D9B-DD32-D7C0-6825-7CA79FFDB548}"/>
              </a:ext>
            </a:extLst>
          </p:cNvPr>
          <p:cNvSpPr txBox="1"/>
          <p:nvPr/>
        </p:nvSpPr>
        <p:spPr>
          <a:xfrm>
            <a:off x="2995357" y="5737353"/>
            <a:ext cx="5155583" cy="1015663"/>
          </a:xfrm>
          <a:prstGeom prst="rect">
            <a:avLst/>
          </a:prstGeom>
          <a:solidFill>
            <a:schemeClr val="bg2">
              <a:lumMod val="40000"/>
              <a:lumOff val="60000"/>
            </a:schemeClr>
          </a:solidFill>
          <a:ln w="38100">
            <a:solidFill>
              <a:schemeClr val="tx1"/>
            </a:solidFill>
          </a:ln>
        </p:spPr>
        <p:txBody>
          <a:bodyPr wrap="square">
            <a:spAutoFit/>
          </a:bodyPr>
          <a:lstStyle/>
          <a:p>
            <a:pPr>
              <a:spcBef>
                <a:spcPts val="600"/>
              </a:spcBef>
            </a:pPr>
            <a:r>
              <a:rPr lang="fr-FR" sz="2000" b="1" dirty="0">
                <a:highlight>
                  <a:srgbClr val="00FFFF"/>
                </a:highlight>
              </a:rPr>
              <a:t>Paul demande qu'on « honore de tels hommes » </a:t>
            </a:r>
            <a:r>
              <a:rPr lang="fr-FR" sz="2000" b="1" dirty="0">
                <a:solidFill>
                  <a:srgbClr val="E53C5C"/>
                </a:solidFill>
                <a:highlight>
                  <a:srgbClr val="00FFFF"/>
                </a:highlight>
              </a:rPr>
              <a:t>(Philippiens 2.29)</a:t>
            </a:r>
            <a:r>
              <a:rPr lang="fr-FR" sz="2000" b="1" dirty="0">
                <a:highlight>
                  <a:srgbClr val="00FFFF"/>
                </a:highlight>
              </a:rPr>
              <a:t>. </a:t>
            </a:r>
            <a:r>
              <a:rPr lang="fr-FR" sz="2000" b="1" dirty="0" err="1">
                <a:highlight>
                  <a:srgbClr val="00FFFF"/>
                </a:highlight>
              </a:rPr>
              <a:t>Épaphrodite</a:t>
            </a:r>
            <a:r>
              <a:rPr lang="fr-FR" sz="2000" b="1" dirty="0">
                <a:highlight>
                  <a:srgbClr val="00FFFF"/>
                </a:highlight>
              </a:rPr>
              <a:t> était, sans aucun doute, un chrétien fidèle. </a:t>
            </a:r>
          </a:p>
        </p:txBody>
      </p:sp>
    </p:spTree>
    <p:extLst>
      <p:ext uri="{BB962C8B-B14F-4D97-AF65-F5344CB8AC3E}">
        <p14:creationId xmlns:p14="http://schemas.microsoft.com/office/powerpoint/2010/main" val="1869173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3" presetClass="entr" presetSubtype="32"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strVal val="4*#ppt_w"/>
                                          </p:val>
                                        </p:tav>
                                        <p:tav tm="100000">
                                          <p:val>
                                            <p:strVal val="#ppt_w"/>
                                          </p:val>
                                        </p:tav>
                                      </p:tavLst>
                                    </p:anim>
                                    <p:anim calcmode="lin" valueType="num">
                                      <p:cBhvr>
                                        <p:cTn id="35" dur="500" fill="hold"/>
                                        <p:tgtEl>
                                          <p:spTgt spid="11"/>
                                        </p:tgtEl>
                                        <p:attrNameLst>
                                          <p:attrName>ppt_h</p:attrName>
                                        </p:attrNameLst>
                                      </p:cBhvr>
                                      <p:tavLst>
                                        <p:tav tm="0">
                                          <p:val>
                                            <p:strVal val="4*#ppt_h"/>
                                          </p:val>
                                        </p:tav>
                                        <p:tav tm="100000">
                                          <p:val>
                                            <p:strVal val="#ppt_h"/>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900" decel="100000" fill="hold"/>
                                        <p:tgtEl>
                                          <p:spTgt spid="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48" presetID="37" presetClass="entr" presetSubtype="0" fill="hold" grpId="0"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1000"/>
                                        <p:tgtEl>
                                          <p:spTgt spid="4"/>
                                        </p:tgtEl>
                                      </p:cBhvr>
                                    </p:animEffect>
                                    <p:anim calcmode="lin" valueType="num">
                                      <p:cBhvr>
                                        <p:cTn id="51" dur="1000" fill="hold"/>
                                        <p:tgtEl>
                                          <p:spTgt spid="4"/>
                                        </p:tgtEl>
                                        <p:attrNameLst>
                                          <p:attrName>ppt_x</p:attrName>
                                        </p:attrNameLst>
                                      </p:cBhvr>
                                      <p:tavLst>
                                        <p:tav tm="0">
                                          <p:val>
                                            <p:strVal val="#ppt_x"/>
                                          </p:val>
                                        </p:tav>
                                        <p:tav tm="100000">
                                          <p:val>
                                            <p:strVal val="#ppt_x"/>
                                          </p:val>
                                        </p:tav>
                                      </p:tavLst>
                                    </p:anim>
                                    <p:anim calcmode="lin" valueType="num">
                                      <p:cBhvr>
                                        <p:cTn id="52" dur="900" decel="100000" fill="hold"/>
                                        <p:tgtEl>
                                          <p:spTgt spid="4"/>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1+#ppt_w/2"/>
                                          </p:val>
                                        </p:tav>
                                        <p:tav tm="100000">
                                          <p:val>
                                            <p:strVal val="#ppt_x"/>
                                          </p:val>
                                        </p:tav>
                                      </p:tavLst>
                                    </p:anim>
                                    <p:anim calcmode="lin" valueType="num">
                                      <p:cBhvr additive="base">
                                        <p:cTn id="64" dur="500" fill="hold"/>
                                        <p:tgtEl>
                                          <p:spTgt spid="10"/>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500" fill="hold"/>
                                        <p:tgtEl>
                                          <p:spTgt spid="9"/>
                                        </p:tgtEl>
                                        <p:attrNameLst>
                                          <p:attrName>ppt_x</p:attrName>
                                        </p:attrNameLst>
                                      </p:cBhvr>
                                      <p:tavLst>
                                        <p:tav tm="0">
                                          <p:val>
                                            <p:strVal val="1+#ppt_w/2"/>
                                          </p:val>
                                        </p:tav>
                                        <p:tav tm="100000">
                                          <p:val>
                                            <p:strVal val="#ppt_x"/>
                                          </p:val>
                                        </p:tav>
                                      </p:tavLst>
                                    </p:anim>
                                    <p:anim calcmode="lin" valueType="num">
                                      <p:cBhvr additive="base">
                                        <p:cTn id="6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13" grpId="0" animBg="1"/>
      <p:bldP spid="4"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4EAEAB-E063-928D-88EF-142E3BDAE983}"/>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pic>
        <p:nvPicPr>
          <p:cNvPr id="10" name="Picture 9">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cstate="screen">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20" name="Rectangle 19">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grpSp>
        <p:nvGrpSpPr>
          <p:cNvPr id="22" name="Group 21">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3612" y="482171"/>
            <a:ext cx="6104331" cy="5149101"/>
            <a:chOff x="7463259" y="583365"/>
            <a:chExt cx="6104330" cy="5181928"/>
          </a:xfrm>
        </p:grpSpPr>
        <p:sp>
          <p:nvSpPr>
            <p:cNvPr id="23" name="Rectangle 22">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sp>
          <p:nvSpPr>
            <p:cNvPr id="24" name="Rectangle 23">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Gill Sans MT" panose="020B0502020104020203"/>
                <a:ea typeface="+mn-ea"/>
                <a:cs typeface="+mn-cs"/>
              </a:endParaRPr>
            </a:p>
          </p:txBody>
        </p:sp>
      </p:grpSp>
      <p:pic>
        <p:nvPicPr>
          <p:cNvPr id="3" name="Imagen 2" descr="Un grupo de personas disfrazadas&#10;&#10;El contenido generado por IA puede ser incorrecto.">
            <a:extLst>
              <a:ext uri="{FF2B5EF4-FFF2-40B4-BE49-F238E27FC236}">
                <a16:creationId xmlns:a16="http://schemas.microsoft.com/office/drawing/2014/main" id="{7CF94666-73EE-2747-7D69-7F6179E7BD03}"/>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a:ext>
            </a:extLst>
          </a:blip>
          <a:srcRect b="-3"/>
          <a:stretch>
            <a:fillRect/>
          </a:stretch>
        </p:blipFill>
        <p:spPr>
          <a:xfrm>
            <a:off x="842598" y="1116345"/>
            <a:ext cx="4825148" cy="3866172"/>
          </a:xfrm>
          <a:prstGeom prst="rect">
            <a:avLst/>
          </a:prstGeom>
        </p:spPr>
      </p:pic>
      <p:pic>
        <p:nvPicPr>
          <p:cNvPr id="26" name="Picture 25">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cstate="screen">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cxnSp>
        <p:nvCxnSpPr>
          <p:cNvPr id="28" name="Straight Connector 27">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14413027-F5C9-39FF-2733-C8660990A096}"/>
              </a:ext>
            </a:extLst>
          </p:cNvPr>
          <p:cNvSpPr txBox="1"/>
          <p:nvPr/>
        </p:nvSpPr>
        <p:spPr>
          <a:xfrm>
            <a:off x="6409596" y="62765"/>
            <a:ext cx="5680447" cy="6093976"/>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lang="fr-FR" sz="3200" b="1" dirty="0">
                <a:ln w="12700" cmpd="sng">
                  <a:noFill/>
                  <a:prstDash val="solid"/>
                </a:ln>
                <a:solidFill>
                  <a:srgbClr val="6F5839"/>
                </a:solidFill>
                <a:latin typeface="Comic Sans MS" panose="030F0702030302020204" pitchFamily="66" charset="0"/>
              </a:rPr>
              <a:t>« Faites toutes choses sans murmures ni hésitations, afin que vous soyez irréprochables et purs, des enfants de Dieu irrépréhensibles au milieu d'une génération perverse et corrompue, parmi laquelle vous brillez comme des flambeaux dans le monde » </a:t>
            </a:r>
          </a:p>
          <a:p>
            <a:pPr lvl="0" algn="ctr">
              <a:spcBef>
                <a:spcPts val="1200"/>
              </a:spcBef>
              <a:defRPr/>
            </a:pPr>
            <a:r>
              <a:rPr lang="fr-FR" sz="2800" b="1" dirty="0">
                <a:ln w="12700" cmpd="sng">
                  <a:noFill/>
                  <a:prstDash val="solid"/>
                </a:ln>
                <a:solidFill>
                  <a:schemeClr val="accent1"/>
                </a:solidFill>
                <a:latin typeface="Comic Sans MS" panose="030F0702030302020204" pitchFamily="66" charset="0"/>
              </a:rPr>
              <a:t>Philippiens 2.14-15 </a:t>
            </a:r>
            <a:endParaRPr kumimoji="0" lang="fr-FR" sz="2800" b="1" i="0" u="none" strike="noStrike" kern="1200" cap="none" spc="0" normalizeH="0" baseline="0" noProof="0" dirty="0">
              <a:ln w="12700" cmpd="sng">
                <a:noFill/>
                <a:prstDash val="solid"/>
              </a:ln>
              <a:solidFill>
                <a:schemeClr val="accent1"/>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532161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white board with a blue frame&#10;&#10;AI-generated content may be incorrect.">
            <a:extLst>
              <a:ext uri="{FF2B5EF4-FFF2-40B4-BE49-F238E27FC236}">
                <a16:creationId xmlns:a16="http://schemas.microsoft.com/office/drawing/2014/main" id="{1CAFD9F2-F500-1A2B-4CBF-5EE9DCB20FA5}"/>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6152C35A-D6FC-C7F5-7F63-E9D1D39FCF19}"/>
              </a:ext>
            </a:extLst>
          </p:cNvPr>
          <p:cNvSpPr txBox="1"/>
          <p:nvPr/>
        </p:nvSpPr>
        <p:spPr>
          <a:xfrm>
            <a:off x="2200812" y="539889"/>
            <a:ext cx="7790375" cy="5278368"/>
          </a:xfrm>
          <a:prstGeom prst="rect">
            <a:avLst/>
          </a:prstGeom>
          <a:noFill/>
        </p:spPr>
        <p:txBody>
          <a:bodyPr wrap="square">
            <a:spAutoFit/>
          </a:bodyPr>
          <a:lstStyle/>
          <a:p>
            <a:pPr>
              <a:spcBef>
                <a:spcPts val="600"/>
              </a:spcBef>
            </a:pPr>
            <a:r>
              <a:rPr lang="fr-FR" sz="2200" b="1" dirty="0">
                <a:solidFill>
                  <a:schemeClr val="accent2"/>
                </a:solidFill>
                <a:latin typeface="Constantia" panose="02030602050306030303" pitchFamily="18" charset="0"/>
              </a:rPr>
              <a:t>« Tandis que Jésus, notre intercesseur, plaide pour nous au ciel, le Saint-Esprit opère en nous « le vouloir et le faire selon son dessein bienveillant » </a:t>
            </a:r>
            <a:r>
              <a:rPr lang="fr-FR" sz="1400" b="1" dirty="0">
                <a:solidFill>
                  <a:srgbClr val="E53C5C"/>
                </a:solidFill>
                <a:latin typeface="Constantia" panose="02030602050306030303" pitchFamily="18" charset="0"/>
              </a:rPr>
              <a:t>(Philippiens 2.13)</a:t>
            </a:r>
            <a:r>
              <a:rPr lang="fr-FR" sz="2400" b="1" dirty="0">
                <a:latin typeface="Constantia" panose="02030602050306030303" pitchFamily="18" charset="0"/>
              </a:rPr>
              <a:t>. </a:t>
            </a:r>
            <a:r>
              <a:rPr lang="fr-FR" sz="2400" b="1" dirty="0">
                <a:solidFill>
                  <a:srgbClr val="0000FF"/>
                </a:solidFill>
                <a:latin typeface="Constantia" panose="02030602050306030303" pitchFamily="18" charset="0"/>
              </a:rPr>
              <a:t>Le ciel tout entier s'intéresse au salut des âmes. </a:t>
            </a:r>
            <a:r>
              <a:rPr lang="fr-FR" sz="2400" b="1" dirty="0">
                <a:highlight>
                  <a:srgbClr val="00FFFF"/>
                </a:highlight>
                <a:latin typeface="Constantia" panose="02030602050306030303" pitchFamily="18" charset="0"/>
              </a:rPr>
              <a:t>Alors pourquoi douter de l'aide du Seigneur ?</a:t>
            </a:r>
            <a:r>
              <a:rPr lang="fr-FR" sz="2400" b="1" dirty="0">
                <a:latin typeface="Constantia" panose="02030602050306030303" pitchFamily="18" charset="0"/>
              </a:rPr>
              <a:t> </a:t>
            </a:r>
            <a:r>
              <a:rPr lang="fr-FR" sz="2400" b="1" dirty="0">
                <a:highlight>
                  <a:srgbClr val="FFFF00"/>
                </a:highlight>
                <a:latin typeface="Constantia" panose="02030602050306030303" pitchFamily="18" charset="0"/>
              </a:rPr>
              <a:t>Nous, qui sommes des enseignants de la parole, devons maintenir avec Dieu un lien vital. </a:t>
            </a:r>
            <a:r>
              <a:rPr lang="fr-FR" sz="2400" b="1" dirty="0">
                <a:highlight>
                  <a:srgbClr val="00FFFF"/>
                </a:highlight>
                <a:latin typeface="Constantia" panose="02030602050306030303" pitchFamily="18" charset="0"/>
              </a:rPr>
              <a:t>Par l'Esprit et par la parole de Dieu, </a:t>
            </a:r>
            <a:r>
              <a:rPr lang="fr-FR" sz="2400" b="1" dirty="0">
                <a:solidFill>
                  <a:srgbClr val="FF0000"/>
                </a:solidFill>
                <a:highlight>
                  <a:srgbClr val="00FFFF"/>
                </a:highlight>
                <a:latin typeface="Constantia" panose="02030602050306030303" pitchFamily="18" charset="0"/>
              </a:rPr>
              <a:t>nous devrions être pour le peuple comme une fontaine, parce que le Christ est en nous une source qui jaillit jusque dans la vie éternelle.</a:t>
            </a:r>
            <a:r>
              <a:rPr lang="fr-FR" sz="2400" b="1" dirty="0">
                <a:solidFill>
                  <a:srgbClr val="FF0000"/>
                </a:solidFill>
                <a:latin typeface="Constantia" panose="02030602050306030303" pitchFamily="18" charset="0"/>
              </a:rPr>
              <a:t> </a:t>
            </a:r>
          </a:p>
          <a:p>
            <a:pPr algn="ctr">
              <a:spcBef>
                <a:spcPts val="600"/>
              </a:spcBef>
            </a:pPr>
            <a:r>
              <a:rPr lang="fr-FR" sz="2200" b="1" dirty="0">
                <a:solidFill>
                  <a:schemeClr val="accent2"/>
                </a:solidFill>
                <a:latin typeface="Constantia" panose="02030602050306030303" pitchFamily="18" charset="0"/>
              </a:rPr>
              <a:t>Même quand le chagrin et la souffrance mettent à l'épreuve notre patience et notre foi, l'éclat de la présence de l'Invisible est avec nous, nous incitant à cacher le moi en Jésus. »</a:t>
            </a:r>
          </a:p>
        </p:txBody>
      </p:sp>
      <p:sp>
        <p:nvSpPr>
          <p:cNvPr id="4" name="CuadroTexto 3">
            <a:extLst>
              <a:ext uri="{FF2B5EF4-FFF2-40B4-BE49-F238E27FC236}">
                <a16:creationId xmlns:a16="http://schemas.microsoft.com/office/drawing/2014/main" id="{0E018B04-181A-6179-9EB0-6EA05A3CD07E}"/>
              </a:ext>
            </a:extLst>
          </p:cNvPr>
          <p:cNvSpPr txBox="1"/>
          <p:nvPr/>
        </p:nvSpPr>
        <p:spPr>
          <a:xfrm>
            <a:off x="5005720" y="5555130"/>
            <a:ext cx="4985467" cy="661720"/>
          </a:xfrm>
          <a:prstGeom prst="rect">
            <a:avLst/>
          </a:prstGeom>
          <a:noFill/>
        </p:spPr>
        <p:txBody>
          <a:bodyPr wrap="none" rtlCol="0">
            <a:spAutoFit/>
          </a:bodyPr>
          <a:lstStyle/>
          <a:p>
            <a:pPr algn="r">
              <a:spcAft>
                <a:spcPts val="600"/>
              </a:spcAft>
            </a:pPr>
            <a:r>
              <a:rPr lang="fr-FR" sz="1600" b="1" dirty="0"/>
              <a:t>E. G. W. (</a:t>
            </a:r>
            <a:r>
              <a:rPr lang="fr-FR" sz="1600" b="1" i="1" dirty="0" err="1"/>
              <a:t>Ye</a:t>
            </a:r>
            <a:r>
              <a:rPr lang="fr-FR" sz="1600" b="1" i="1" dirty="0"/>
              <a:t> </a:t>
            </a:r>
            <a:r>
              <a:rPr lang="fr-FR" sz="1600" b="1" i="1" dirty="0" err="1"/>
              <a:t>Shall</a:t>
            </a:r>
            <a:r>
              <a:rPr lang="fr-FR" sz="1600" b="1" i="1" dirty="0"/>
              <a:t> </a:t>
            </a:r>
            <a:r>
              <a:rPr lang="fr-FR" sz="1600" b="1" i="1" dirty="0" err="1"/>
              <a:t>Receive</a:t>
            </a:r>
            <a:r>
              <a:rPr lang="fr-FR" sz="1600" b="1" i="1" dirty="0"/>
              <a:t> Power </a:t>
            </a:r>
            <a:r>
              <a:rPr lang="fr-FR" sz="1600" b="1" dirty="0"/>
              <a:t>; </a:t>
            </a:r>
          </a:p>
          <a:p>
            <a:pPr algn="r">
              <a:spcAft>
                <a:spcPts val="600"/>
              </a:spcAft>
            </a:pPr>
            <a:r>
              <a:rPr lang="fr-FR" sz="1600" b="1" dirty="0"/>
              <a:t>Vous recevrez  une puissance, p. 351, 8 décembre.) </a:t>
            </a:r>
          </a:p>
        </p:txBody>
      </p:sp>
    </p:spTree>
    <p:extLst>
      <p:ext uri="{BB962C8B-B14F-4D97-AF65-F5344CB8AC3E}">
        <p14:creationId xmlns:p14="http://schemas.microsoft.com/office/powerpoint/2010/main" val="154691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Visage humain, personne, sourire, fille&#10;&#10;Le contenu généré par l’IA peut être incorrect.">
            <a:extLst>
              <a:ext uri="{FF2B5EF4-FFF2-40B4-BE49-F238E27FC236}">
                <a16:creationId xmlns:a16="http://schemas.microsoft.com/office/drawing/2014/main" id="{5FECB6CA-FC6D-50E0-F3F2-18AF70FD6792}"/>
              </a:ext>
            </a:extLst>
          </p:cNvPr>
          <p:cNvPicPr>
            <a:picLocks noChangeAspect="1"/>
          </p:cNvPicPr>
          <p:nvPr/>
        </p:nvPicPr>
        <p:blipFill>
          <a:blip r:embed="rId2"/>
          <a:stretch>
            <a:fillRect/>
          </a:stretch>
        </p:blipFill>
        <p:spPr>
          <a:xfrm>
            <a:off x="776817" y="269545"/>
            <a:ext cx="4610100" cy="4552950"/>
          </a:xfrm>
          <a:prstGeom prst="rect">
            <a:avLst/>
          </a:prstGeom>
        </p:spPr>
      </p:pic>
      <p:sp>
        <p:nvSpPr>
          <p:cNvPr id="5" name="ZoneTexte 4">
            <a:extLst>
              <a:ext uri="{FF2B5EF4-FFF2-40B4-BE49-F238E27FC236}">
                <a16:creationId xmlns:a16="http://schemas.microsoft.com/office/drawing/2014/main" id="{78F5C5CE-912F-4802-81C4-885858E5682D}"/>
              </a:ext>
            </a:extLst>
          </p:cNvPr>
          <p:cNvSpPr txBox="1"/>
          <p:nvPr/>
        </p:nvSpPr>
        <p:spPr>
          <a:xfrm>
            <a:off x="5954184" y="-70081"/>
            <a:ext cx="5384800" cy="5232202"/>
          </a:xfrm>
          <a:prstGeom prst="rect">
            <a:avLst/>
          </a:prstGeom>
          <a:solidFill>
            <a:schemeClr val="accent2">
              <a:lumMod val="20000"/>
              <a:lumOff val="80000"/>
            </a:schemeClr>
          </a:solidFill>
          <a:ln>
            <a:solidFill>
              <a:schemeClr val="accent2">
                <a:lumMod val="60000"/>
                <a:lumOff val="40000"/>
              </a:schemeClr>
            </a:solidFill>
          </a:ln>
        </p:spPr>
        <p:txBody>
          <a:bodyPr wrap="square" rtlCol="0">
            <a:spAutoFit/>
          </a:bodyPr>
          <a:lstStyle/>
          <a:p>
            <a:pPr algn="ctr"/>
            <a:r>
              <a:rPr lang="fr-FR" sz="2800" b="1" dirty="0">
                <a:solidFill>
                  <a:srgbClr val="FF0000"/>
                </a:solidFill>
              </a:rPr>
              <a:t>La lumière dans un monde </a:t>
            </a:r>
            <a:br>
              <a:rPr lang="fr-FR" sz="2800" b="1" dirty="0">
                <a:solidFill>
                  <a:srgbClr val="FF0000"/>
                </a:solidFill>
              </a:rPr>
            </a:br>
            <a:r>
              <a:rPr lang="fr-FR" sz="2800" b="1" dirty="0">
                <a:solidFill>
                  <a:srgbClr val="FF0000"/>
                </a:solidFill>
              </a:rPr>
              <a:t>de ténèbres</a:t>
            </a:r>
            <a:endParaRPr lang="fr-CH" sz="2800" dirty="0">
              <a:solidFill>
                <a:srgbClr val="FF0000"/>
              </a:solidFill>
            </a:endParaRPr>
          </a:p>
          <a:p>
            <a:pPr algn="just"/>
            <a:r>
              <a:rPr lang="fr-FR"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Nous devons refléter le caractère de Jésus. </a:t>
            </a:r>
          </a:p>
          <a:p>
            <a:pPr algn="just"/>
            <a:r>
              <a:rPr lang="fr-FR"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Partout… nous devrions présenter la belle image de Jésus. </a:t>
            </a:r>
          </a:p>
          <a:p>
            <a:pPr algn="just"/>
            <a:endParaRPr lang="fr-FR" sz="2000" dirty="0">
              <a:latin typeface="Arial" panose="020B0604020202020204" pitchFamily="34" charset="0"/>
              <a:cs typeface="Arial" panose="020B0604020202020204" pitchFamily="34" charset="0"/>
            </a:endParaRPr>
          </a:p>
          <a:p>
            <a:pPr algn="just"/>
            <a:r>
              <a:rPr lang="fr-F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Nous n’en sommes pas capables à moins d’être remplis de Sa plénitude. </a:t>
            </a:r>
          </a:p>
          <a:p>
            <a:pPr algn="just"/>
            <a:r>
              <a:rPr lang="fr-F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Si nous connaissions mieux Jésus, nous L’aimerions pour Sa bonté et Sa perfection.</a:t>
            </a:r>
          </a:p>
          <a:p>
            <a:pPr algn="just"/>
            <a:endParaRPr lang="fr-FR" sz="2000" dirty="0">
              <a:latin typeface="Arial" panose="020B0604020202020204" pitchFamily="34" charset="0"/>
              <a:cs typeface="Arial" panose="020B0604020202020204" pitchFamily="34" charset="0"/>
            </a:endParaRPr>
          </a:p>
          <a:p>
            <a:pPr algn="just"/>
            <a:r>
              <a:rPr lang="fr-FR" sz="2000" dirty="0">
                <a:latin typeface="Arial" panose="020B0604020202020204" pitchFamily="34" charset="0"/>
                <a:cs typeface="Arial" panose="020B0604020202020204" pitchFamily="34" charset="0"/>
              </a:rPr>
              <a:t> </a:t>
            </a:r>
            <a:r>
              <a:rPr lang="fr-FR"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Nous désirerions tellement nous identifier à Son caractère divin que tous reconnaîtraient que nous avons été avec Jésus et que nous avons appris de Lui…</a:t>
            </a:r>
            <a:endParaRPr lang="fr-CH"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fr-CH" dirty="0"/>
          </a:p>
        </p:txBody>
      </p:sp>
      <p:sp>
        <p:nvSpPr>
          <p:cNvPr id="6" name="ZoneTexte 5">
            <a:extLst>
              <a:ext uri="{FF2B5EF4-FFF2-40B4-BE49-F238E27FC236}">
                <a16:creationId xmlns:a16="http://schemas.microsoft.com/office/drawing/2014/main" id="{F2DC16E4-2D3E-D602-1BBA-F1ED19763D73}"/>
              </a:ext>
            </a:extLst>
          </p:cNvPr>
          <p:cNvSpPr txBox="1"/>
          <p:nvPr/>
        </p:nvSpPr>
        <p:spPr>
          <a:xfrm>
            <a:off x="2235199" y="4961467"/>
            <a:ext cx="9846734" cy="1631216"/>
          </a:xfrm>
          <a:prstGeom prst="rect">
            <a:avLst/>
          </a:prstGeom>
          <a:solidFill>
            <a:schemeClr val="accent4">
              <a:lumMod val="20000"/>
              <a:lumOff val="80000"/>
            </a:schemeClr>
          </a:solidFill>
        </p:spPr>
        <p:txBody>
          <a:bodyPr wrap="square" rtlCol="0">
            <a:spAutoFit/>
          </a:bodyPr>
          <a:lstStyle/>
          <a:p>
            <a:r>
              <a:rPr lang="fr-FR" sz="2000" dirty="0">
                <a:highlight>
                  <a:srgbClr val="FFFF00"/>
                </a:highlight>
                <a:latin typeface="Arial" panose="020B0604020202020204" pitchFamily="34" charset="0"/>
                <a:cs typeface="Arial" panose="020B0604020202020204" pitchFamily="34" charset="0"/>
              </a:rPr>
              <a:t>C'est en appliquant dans notre vie les principes purs de l'Évangile du Christ</a:t>
            </a:r>
            <a:r>
              <a:rPr lang="fr-FR" sz="2000" dirty="0">
                <a:latin typeface="Arial" panose="020B0604020202020204" pitchFamily="34" charset="0"/>
                <a:cs typeface="Arial" panose="020B0604020202020204" pitchFamily="34" charset="0"/>
              </a:rPr>
              <a:t> </a:t>
            </a:r>
            <a:r>
              <a:rPr lang="fr-FR" sz="2000" dirty="0">
                <a:highlight>
                  <a:srgbClr val="00FFFF"/>
                </a:highlight>
                <a:latin typeface="Arial" panose="020B0604020202020204" pitchFamily="34" charset="0"/>
                <a:cs typeface="Arial" panose="020B0604020202020204" pitchFamily="34" charset="0"/>
              </a:rPr>
              <a:t>que nous honorons et glorifions notre Père qui est aux cieux.</a:t>
            </a:r>
            <a:r>
              <a:rPr lang="fr-FR" sz="2000" dirty="0">
                <a:latin typeface="Arial" panose="020B0604020202020204" pitchFamily="34" charset="0"/>
                <a:cs typeface="Arial" panose="020B0604020202020204" pitchFamily="34" charset="0"/>
              </a:rPr>
              <a:t> </a:t>
            </a:r>
            <a:br>
              <a:rPr lang="fr-FR" sz="2000" dirty="0">
                <a:latin typeface="Arial" panose="020B0604020202020204" pitchFamily="34" charset="0"/>
                <a:cs typeface="Arial" panose="020B0604020202020204" pitchFamily="34" charset="0"/>
              </a:rPr>
            </a:br>
            <a:r>
              <a:rPr lang="fr-FR" sz="2000" dirty="0">
                <a:highlight>
                  <a:srgbClr val="FFFF00"/>
                </a:highlight>
                <a:latin typeface="Arial" panose="020B0604020202020204" pitchFamily="34" charset="0"/>
                <a:cs typeface="Arial" panose="020B0604020202020204" pitchFamily="34" charset="0"/>
              </a:rPr>
              <a:t>Ce faisant, nous reflétons la lumière du Ciel sur le monde obscur qui nous entoure.</a:t>
            </a:r>
          </a:p>
          <a:p>
            <a:r>
              <a:rPr lang="fr-FR" sz="2000" dirty="0">
                <a:highlight>
                  <a:srgbClr val="00FFFF"/>
                </a:highlight>
                <a:latin typeface="Arial" panose="020B0604020202020204" pitchFamily="34" charset="0"/>
                <a:cs typeface="Arial" panose="020B0604020202020204" pitchFamily="34" charset="0"/>
              </a:rPr>
              <a:t>Les pécheurs seront contraints de reconnaître que nous ne sommes pas des enfants </a:t>
            </a:r>
            <a:br>
              <a:rPr lang="fr-FR" sz="2000" dirty="0">
                <a:highlight>
                  <a:srgbClr val="00FFFF"/>
                </a:highlight>
                <a:latin typeface="Arial" panose="020B0604020202020204" pitchFamily="34" charset="0"/>
                <a:cs typeface="Arial" panose="020B0604020202020204" pitchFamily="34" charset="0"/>
              </a:rPr>
            </a:br>
            <a:r>
              <a:rPr lang="fr-FR" sz="2000" dirty="0">
                <a:highlight>
                  <a:srgbClr val="00FFFF"/>
                </a:highlight>
                <a:latin typeface="Arial" panose="020B0604020202020204" pitchFamily="34" charset="0"/>
                <a:cs typeface="Arial" panose="020B0604020202020204" pitchFamily="34" charset="0"/>
              </a:rPr>
              <a:t>de ténèbres mais des enfants de lumière. </a:t>
            </a:r>
            <a:endParaRPr lang="fr-CH" dirty="0"/>
          </a:p>
        </p:txBody>
      </p:sp>
      <p:sp>
        <p:nvSpPr>
          <p:cNvPr id="7" name="Phylactère : pensées 6">
            <a:extLst>
              <a:ext uri="{FF2B5EF4-FFF2-40B4-BE49-F238E27FC236}">
                <a16:creationId xmlns:a16="http://schemas.microsoft.com/office/drawing/2014/main" id="{3E6DE63D-DA57-2418-B8D3-3D3AB8B7FADB}"/>
              </a:ext>
            </a:extLst>
          </p:cNvPr>
          <p:cNvSpPr/>
          <p:nvPr/>
        </p:nvSpPr>
        <p:spPr>
          <a:xfrm>
            <a:off x="0" y="5088467"/>
            <a:ext cx="2150533" cy="1499988"/>
          </a:xfrm>
          <a:prstGeom prst="cloudCallout">
            <a:avLst/>
          </a:prstGeom>
          <a:solidFill>
            <a:schemeClr val="bg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i="1" dirty="0">
                <a:ln w="0"/>
                <a:solidFill>
                  <a:schemeClr val="tx1"/>
                </a:solidFill>
                <a:effectLst>
                  <a:outerShdw blurRad="38100" dist="19050" dir="2700000" algn="tl" rotWithShape="0">
                    <a:schemeClr val="dk1">
                      <a:alpha val="40000"/>
                    </a:schemeClr>
                  </a:outerShdw>
                </a:effectLst>
              </a:rPr>
              <a:t>Lift Him Up,</a:t>
            </a:r>
            <a:r>
              <a:rPr lang="fr-FR" dirty="0">
                <a:ln w="0"/>
                <a:solidFill>
                  <a:schemeClr val="tx1"/>
                </a:solidFill>
                <a:effectLst>
                  <a:outerShdw blurRad="38100" dist="19050" dir="2700000" algn="tl" rotWithShape="0">
                    <a:schemeClr val="dk1">
                      <a:alpha val="40000"/>
                    </a:schemeClr>
                  </a:outerShdw>
                </a:effectLst>
              </a:rPr>
              <a:t> p. 266</a:t>
            </a:r>
            <a:endParaRPr lang="fr-CH"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71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d’Épingle Story">
            <a:extLst>
              <a:ext uri="{FF2B5EF4-FFF2-40B4-BE49-F238E27FC236}">
                <a16:creationId xmlns:a16="http://schemas.microsoft.com/office/drawing/2014/main" id="{26A08167-C1BE-7838-9857-EA60DE55A62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702298" y="4016235"/>
            <a:ext cx="1575803" cy="252327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descr="Une image contenant Visage humain, personne, sourire, fille&#10;&#10;Le contenu généré par l’IA peut être incorrect.">
            <a:extLst>
              <a:ext uri="{FF2B5EF4-FFF2-40B4-BE49-F238E27FC236}">
                <a16:creationId xmlns:a16="http://schemas.microsoft.com/office/drawing/2014/main" id="{25C68FAC-1C6D-618F-851D-D7484460FCDC}"/>
              </a:ext>
            </a:extLst>
          </p:cNvPr>
          <p:cNvPicPr>
            <a:picLocks noChangeAspect="1"/>
          </p:cNvPicPr>
          <p:nvPr/>
        </p:nvPicPr>
        <p:blipFill>
          <a:blip r:embed="rId3"/>
          <a:stretch>
            <a:fillRect/>
          </a:stretch>
        </p:blipFill>
        <p:spPr>
          <a:xfrm>
            <a:off x="3949273" y="1095539"/>
            <a:ext cx="4610100" cy="4552950"/>
          </a:xfrm>
          <a:prstGeom prst="rect">
            <a:avLst/>
          </a:prstGeom>
        </p:spPr>
      </p:pic>
      <p:sp>
        <p:nvSpPr>
          <p:cNvPr id="4" name="ZoneTexte 3">
            <a:extLst>
              <a:ext uri="{FF2B5EF4-FFF2-40B4-BE49-F238E27FC236}">
                <a16:creationId xmlns:a16="http://schemas.microsoft.com/office/drawing/2014/main" id="{04B4B6EB-9EBA-B11F-E52B-74CD6D9DD4E1}"/>
              </a:ext>
            </a:extLst>
          </p:cNvPr>
          <p:cNvSpPr txBox="1"/>
          <p:nvPr/>
        </p:nvSpPr>
        <p:spPr>
          <a:xfrm>
            <a:off x="338667" y="457200"/>
            <a:ext cx="3395133" cy="5909310"/>
          </a:xfrm>
          <a:prstGeom prst="rect">
            <a:avLst/>
          </a:prstGeom>
          <a:solidFill>
            <a:schemeClr val="accent2">
              <a:lumMod val="20000"/>
              <a:lumOff val="80000"/>
            </a:schemeClr>
          </a:solidFill>
          <a:ln w="38100">
            <a:solidFill>
              <a:schemeClr val="accent2">
                <a:lumMod val="60000"/>
                <a:lumOff val="40000"/>
              </a:schemeClr>
            </a:solidFill>
          </a:ln>
        </p:spPr>
        <p:txBody>
          <a:bodyPr wrap="square" rtlCol="0">
            <a:spAutoFit/>
          </a:bodyPr>
          <a:lstStyle/>
          <a:p>
            <a:pPr fontAlgn="base"/>
            <a:r>
              <a:rPr lang="fr-CH" dirty="0">
                <a:highlight>
                  <a:srgbClr val="FFFF00"/>
                </a:highlight>
                <a:hlinkClick r:id="rId4" tooltip="Actes - Chapitre 16 -  Verset 13"/>
              </a:rPr>
              <a:t>16:13</a:t>
            </a:r>
            <a:r>
              <a:rPr lang="fr-CH" dirty="0"/>
              <a:t> </a:t>
            </a:r>
            <a:r>
              <a:rPr lang="fr-CH" dirty="0">
                <a:solidFill>
                  <a:srgbClr val="0000FF"/>
                </a:solidFill>
                <a:effectLst>
                  <a:outerShdw blurRad="38100" dist="38100" dir="2700000" algn="tl">
                    <a:srgbClr val="000000">
                      <a:alpha val="43137"/>
                    </a:srgbClr>
                  </a:outerShdw>
                </a:effectLst>
              </a:rPr>
              <a:t>Le jour du sabbat, nous nous rendîmes, hors de la porte, vers une rivière, où nous pensions que se trouvait un lieu de prière. Nous nous assîmes, et nous parlâmes aux femmes qui étaient réunies.</a:t>
            </a:r>
          </a:p>
          <a:p>
            <a:pPr fontAlgn="base"/>
            <a:r>
              <a:rPr lang="fr-CH" dirty="0">
                <a:highlight>
                  <a:srgbClr val="FFFF00"/>
                </a:highlight>
                <a:hlinkClick r:id="rId5" tooltip="Actes - Chapitre 16 -  Verset 14"/>
              </a:rPr>
              <a:t>16:14</a:t>
            </a:r>
            <a:r>
              <a:rPr lang="fr-CH" dirty="0">
                <a:highlight>
                  <a:srgbClr val="FFFF00"/>
                </a:highlight>
              </a:rPr>
              <a:t> </a:t>
            </a:r>
            <a:r>
              <a:rPr lang="fr-CH" dirty="0">
                <a:solidFill>
                  <a:srgbClr val="A26036"/>
                </a:solidFill>
                <a:effectLst>
                  <a:outerShdw blurRad="38100" dist="38100" dir="2700000" algn="tl">
                    <a:srgbClr val="000000">
                      <a:alpha val="43137"/>
                    </a:srgbClr>
                  </a:outerShdw>
                </a:effectLst>
              </a:rPr>
              <a:t>L'une d'elles, nommée Lydie, marchande de pourpre, de la ville de Thyatire, était une femme craignant Dieu, et elle écoutait. Le Seigneur lui ouvrit le coeur, pour qu'elle fût attentive à ce que disait Paul.</a:t>
            </a:r>
          </a:p>
          <a:p>
            <a:pPr fontAlgn="base"/>
            <a:r>
              <a:rPr lang="fr-CH" dirty="0">
                <a:highlight>
                  <a:srgbClr val="FFFF00"/>
                </a:highlight>
                <a:hlinkClick r:id="rId6" tooltip="Actes - Chapitre 16 -  Verset 15"/>
              </a:rPr>
              <a:t>16:15</a:t>
            </a:r>
            <a:r>
              <a:rPr lang="fr-CH" dirty="0">
                <a:highlight>
                  <a:srgbClr val="FFFF00"/>
                </a:highlight>
              </a:rPr>
              <a:t> </a:t>
            </a:r>
            <a:r>
              <a:rPr lang="fr-CH" dirty="0">
                <a:solidFill>
                  <a:srgbClr val="FF0000"/>
                </a:solidFill>
                <a:effectLst>
                  <a:outerShdw blurRad="38100" dist="38100" dir="2700000" algn="tl">
                    <a:srgbClr val="000000">
                      <a:alpha val="43137"/>
                    </a:srgbClr>
                  </a:outerShdw>
                </a:effectLst>
              </a:rPr>
              <a:t>Lorsqu'elle eut été baptisée, avec sa famille, elle nous fit cette demande: Si vous me jugez fidèle au Seigneur, entrez dans ma maison, et demeurez-y. Et elle nous pressa par ses instances. </a:t>
            </a:r>
          </a:p>
        </p:txBody>
      </p:sp>
      <p:sp>
        <p:nvSpPr>
          <p:cNvPr id="5" name="ZoneTexte 4">
            <a:extLst>
              <a:ext uri="{FF2B5EF4-FFF2-40B4-BE49-F238E27FC236}">
                <a16:creationId xmlns:a16="http://schemas.microsoft.com/office/drawing/2014/main" id="{87562225-E921-68B0-0CA6-47AFF79CF288}"/>
              </a:ext>
            </a:extLst>
          </p:cNvPr>
          <p:cNvSpPr txBox="1"/>
          <p:nvPr/>
        </p:nvSpPr>
        <p:spPr>
          <a:xfrm>
            <a:off x="8873067" y="237067"/>
            <a:ext cx="3234266" cy="3693319"/>
          </a:xfrm>
          <a:prstGeom prst="rect">
            <a:avLst/>
          </a:prstGeom>
          <a:solidFill>
            <a:schemeClr val="bg2"/>
          </a:solidFill>
          <a:ln w="38100">
            <a:solidFill>
              <a:schemeClr val="accent2">
                <a:lumMod val="60000"/>
                <a:lumOff val="40000"/>
              </a:schemeClr>
            </a:solidFill>
          </a:ln>
        </p:spPr>
        <p:txBody>
          <a:bodyPr wrap="square" rtlCol="0">
            <a:spAutoFit/>
          </a:bodyPr>
          <a:lstStyle/>
          <a:p>
            <a:pPr fontAlgn="base"/>
            <a:r>
              <a:rPr lang="fr-CH" dirty="0">
                <a:highlight>
                  <a:srgbClr val="FFFF00"/>
                </a:highlight>
                <a:hlinkClick r:id="rId7" tooltip="Actes - Chapitre 16 -  Verset 32"/>
              </a:rPr>
              <a:t>16:32</a:t>
            </a:r>
            <a:r>
              <a:rPr lang="fr-CH" dirty="0">
                <a:highlight>
                  <a:srgbClr val="FFFF00"/>
                </a:highlight>
              </a:rPr>
              <a:t> </a:t>
            </a:r>
            <a:r>
              <a:rPr lang="fr-CH" dirty="0"/>
              <a:t>Et ils lui annoncèrent la parole du Seigneur, ainsi qu'à tous ceux qui étaient dans sa maison.</a:t>
            </a:r>
          </a:p>
          <a:p>
            <a:pPr fontAlgn="base"/>
            <a:r>
              <a:rPr lang="fr-CH" dirty="0">
                <a:highlight>
                  <a:srgbClr val="FFFF00"/>
                </a:highlight>
                <a:hlinkClick r:id="rId8" tooltip="Actes - Chapitre 16 -  Verset 33"/>
              </a:rPr>
              <a:t>16:33</a:t>
            </a:r>
            <a:r>
              <a:rPr lang="fr-CH" dirty="0"/>
              <a:t> Il les prit avec lui, à cette heure même de la nuit, il lava leurs plaies, et aussitôt il fut baptisé, lui et tous les siens.</a:t>
            </a:r>
          </a:p>
          <a:p>
            <a:pPr fontAlgn="base"/>
            <a:r>
              <a:rPr lang="fr-CH" dirty="0">
                <a:highlight>
                  <a:srgbClr val="FFFF00"/>
                </a:highlight>
                <a:hlinkClick r:id="rId9" tooltip="Actes - Chapitre 16 -  Verset 34"/>
              </a:rPr>
              <a:t>16:34</a:t>
            </a:r>
            <a:r>
              <a:rPr lang="fr-CH" dirty="0"/>
              <a:t> Les ayant conduits dans son logement, il leur servit à manger, et il se réjouit avec toute sa famille de ce qu'il avait cru en Dieu.</a:t>
            </a:r>
          </a:p>
        </p:txBody>
      </p:sp>
      <p:sp>
        <p:nvSpPr>
          <p:cNvPr id="6" name="Titre 1">
            <a:extLst>
              <a:ext uri="{FF2B5EF4-FFF2-40B4-BE49-F238E27FC236}">
                <a16:creationId xmlns:a16="http://schemas.microsoft.com/office/drawing/2014/main" id="{483AFEE5-995B-542D-4FBB-7707EDAFDF29}"/>
              </a:ext>
            </a:extLst>
          </p:cNvPr>
          <p:cNvSpPr txBox="1">
            <a:spLocks/>
          </p:cNvSpPr>
          <p:nvPr/>
        </p:nvSpPr>
        <p:spPr>
          <a:xfrm>
            <a:off x="4468709" y="0"/>
            <a:ext cx="3254581" cy="1095539"/>
          </a:xfrm>
          <a:prstGeom prst="rect">
            <a:avLst/>
          </a:prstGeom>
          <a:solidFill>
            <a:srgbClr val="FFFF00"/>
          </a:solidFill>
          <a:effectLst>
            <a:outerShdw blurRad="40000" dist="23000" dir="5400000" rotWithShape="0">
              <a:srgbClr val="000000">
                <a:alpha val="35000"/>
              </a:srgbClr>
            </a:outerShdw>
            <a:softEdge rad="317500"/>
          </a:effectLst>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CH" sz="4000" dirty="0">
                <a:solidFill>
                  <a:srgbClr val="FF0000"/>
                </a:solidFill>
                <a:latin typeface="Brush Script MT" panose="03060802040406070304" pitchFamily="66" charset="0"/>
              </a:rPr>
              <a:t>JE MEDITE</a:t>
            </a:r>
          </a:p>
        </p:txBody>
      </p:sp>
      <p:sp>
        <p:nvSpPr>
          <p:cNvPr id="8" name="Ruban : courbé et incliné vers le bas 7">
            <a:extLst>
              <a:ext uri="{FF2B5EF4-FFF2-40B4-BE49-F238E27FC236}">
                <a16:creationId xmlns:a16="http://schemas.microsoft.com/office/drawing/2014/main" id="{41D09291-8B7B-63D9-CBF9-7EF778AD8465}"/>
              </a:ext>
            </a:extLst>
          </p:cNvPr>
          <p:cNvSpPr/>
          <p:nvPr/>
        </p:nvSpPr>
        <p:spPr>
          <a:xfrm rot="20623912">
            <a:off x="4600329" y="5502066"/>
            <a:ext cx="2991339" cy="839787"/>
          </a:xfrm>
          <a:prstGeom prst="ellipseRibbon">
            <a:avLst/>
          </a:prstGeom>
          <a:solidFill>
            <a:srgbClr val="00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ct val="0"/>
              </a:spcBef>
            </a:pPr>
            <a:r>
              <a:rPr lang="fr-CH" sz="2800" dirty="0">
                <a:solidFill>
                  <a:schemeClr val="tx1"/>
                </a:solidFill>
                <a:latin typeface="Brush Script MT" panose="03060802040406070304" pitchFamily="66" charset="0"/>
              </a:rPr>
              <a:t>JE PRIE</a:t>
            </a:r>
          </a:p>
        </p:txBody>
      </p:sp>
      <p:sp>
        <p:nvSpPr>
          <p:cNvPr id="9" name="Rectangle 8">
            <a:extLst>
              <a:ext uri="{FF2B5EF4-FFF2-40B4-BE49-F238E27FC236}">
                <a16:creationId xmlns:a16="http://schemas.microsoft.com/office/drawing/2014/main" id="{3BD58A56-EFAD-DA20-FB7F-00CCA89F7111}"/>
              </a:ext>
            </a:extLst>
          </p:cNvPr>
          <p:cNvSpPr/>
          <p:nvPr/>
        </p:nvSpPr>
        <p:spPr>
          <a:xfrm>
            <a:off x="9296031" y="5733399"/>
            <a:ext cx="2388336" cy="1266221"/>
          </a:xfrm>
          <a:prstGeom prst="rect">
            <a:avLst/>
          </a:prstGeom>
          <a:solidFill>
            <a:srgbClr val="FF0000"/>
          </a:solidFill>
          <a:ln/>
          <a:effectLst>
            <a:softEdge rad="317500"/>
          </a:effectLst>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p>
            <a:pPr algn="ctr">
              <a:lnSpc>
                <a:spcPct val="90000"/>
              </a:lnSpc>
              <a:spcBef>
                <a:spcPct val="0"/>
              </a:spcBef>
            </a:pPr>
            <a:r>
              <a:rPr lang="fr-CH" sz="4000" dirty="0">
                <a:solidFill>
                  <a:srgbClr val="FFFF00"/>
                </a:solidFill>
                <a:latin typeface="Brush Script MT" panose="03060802040406070304" pitchFamily="66" charset="0"/>
              </a:rPr>
              <a:t>Amen !</a:t>
            </a:r>
          </a:p>
        </p:txBody>
      </p:sp>
      <p:sp>
        <p:nvSpPr>
          <p:cNvPr id="11" name="ZoneTexte 10">
            <a:extLst>
              <a:ext uri="{FF2B5EF4-FFF2-40B4-BE49-F238E27FC236}">
                <a16:creationId xmlns:a16="http://schemas.microsoft.com/office/drawing/2014/main" id="{0CC83616-286F-9EEB-9A30-6F4D911B0906}"/>
              </a:ext>
            </a:extLst>
          </p:cNvPr>
          <p:cNvSpPr txBox="1"/>
          <p:nvPr/>
        </p:nvSpPr>
        <p:spPr>
          <a:xfrm>
            <a:off x="603882" y="52401"/>
            <a:ext cx="2864702" cy="369332"/>
          </a:xfrm>
          <a:prstGeom prst="rect">
            <a:avLst/>
          </a:prstGeom>
          <a:noFill/>
        </p:spPr>
        <p:txBody>
          <a:bodyPr wrap="square" rtlCol="0">
            <a:spAutoFit/>
          </a:bodyPr>
          <a:lstStyle/>
          <a:p>
            <a:r>
              <a:rPr lang="fr-CH" dirty="0">
                <a:highlight>
                  <a:srgbClr val="FFFF00"/>
                </a:highlight>
              </a:rPr>
              <a:t>ACTES 16. 13-15 et 32-34</a:t>
            </a:r>
          </a:p>
        </p:txBody>
      </p:sp>
    </p:spTree>
    <p:extLst>
      <p:ext uri="{BB962C8B-B14F-4D97-AF65-F5344CB8AC3E}">
        <p14:creationId xmlns:p14="http://schemas.microsoft.com/office/powerpoint/2010/main" val="313737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 calcmode="lin" valueType="num">
                                      <p:cBhvr>
                                        <p:cTn id="9" dur="2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15" presetClass="entr" presetSubtype="0" fill="hold" grpId="0" nodeType="afterEffect">
                                  <p:stCondLst>
                                    <p:cond delay="4000"/>
                                  </p:stCondLst>
                                  <p:childTnLst>
                                    <p:set>
                                      <p:cBhvr>
                                        <p:cTn id="13" dur="1" fill="hold">
                                          <p:stCondLst>
                                            <p:cond delay="0"/>
                                          </p:stCondLst>
                                        </p:cTn>
                                        <p:tgtEl>
                                          <p:spTgt spid="8"/>
                                        </p:tgtEl>
                                        <p:attrNameLst>
                                          <p:attrName>style.visibility</p:attrName>
                                        </p:attrNameLst>
                                      </p:cBhvr>
                                      <p:to>
                                        <p:strVal val="visible"/>
                                      </p:to>
                                    </p:set>
                                    <p:anim calcmode="lin" valueType="num">
                                      <p:cBhvr>
                                        <p:cTn id="14" dur="1500" fill="hold"/>
                                        <p:tgtEl>
                                          <p:spTgt spid="8"/>
                                        </p:tgtEl>
                                        <p:attrNameLst>
                                          <p:attrName>ppt_w</p:attrName>
                                        </p:attrNameLst>
                                      </p:cBhvr>
                                      <p:tavLst>
                                        <p:tav tm="0">
                                          <p:val>
                                            <p:fltVal val="0"/>
                                          </p:val>
                                        </p:tav>
                                        <p:tav tm="100000">
                                          <p:val>
                                            <p:strVal val="#ppt_w"/>
                                          </p:val>
                                        </p:tav>
                                      </p:tavLst>
                                    </p:anim>
                                    <p:anim calcmode="lin" valueType="num">
                                      <p:cBhvr>
                                        <p:cTn id="15" dur="1500" fill="hold"/>
                                        <p:tgtEl>
                                          <p:spTgt spid="8"/>
                                        </p:tgtEl>
                                        <p:attrNameLst>
                                          <p:attrName>ppt_h</p:attrName>
                                        </p:attrNameLst>
                                      </p:cBhvr>
                                      <p:tavLst>
                                        <p:tav tm="0">
                                          <p:val>
                                            <p:fltVal val="0"/>
                                          </p:val>
                                        </p:tav>
                                        <p:tav tm="100000">
                                          <p:val>
                                            <p:strVal val="#ppt_h"/>
                                          </p:val>
                                        </p:tav>
                                      </p:tavLst>
                                    </p:anim>
                                    <p:anim calcmode="lin" valueType="num">
                                      <p:cBhvr>
                                        <p:cTn id="16" dur="1500" fill="hold"/>
                                        <p:tgtEl>
                                          <p:spTgt spid="8"/>
                                        </p:tgtEl>
                                        <p:attrNameLst>
                                          <p:attrName>ppt_x</p:attrName>
                                        </p:attrNameLst>
                                      </p:cBhvr>
                                      <p:tavLst>
                                        <p:tav tm="0" fmla="#ppt_x+(cos(-2*pi*(1-$))*-#ppt_x-sin(-2*pi*(1-$))*(1-#ppt_y))*(1-$)">
                                          <p:val>
                                            <p:fltVal val="0"/>
                                          </p:val>
                                        </p:tav>
                                        <p:tav tm="100000">
                                          <p:val>
                                            <p:fltVal val="1"/>
                                          </p:val>
                                        </p:tav>
                                      </p:tavLst>
                                    </p:anim>
                                    <p:anim calcmode="lin" valueType="num">
                                      <p:cBhvr>
                                        <p:cTn id="17" dur="15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7500"/>
                            </p:stCondLst>
                            <p:childTnLst>
                              <p:par>
                                <p:cTn id="19" presetID="15"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2000" fill="hold"/>
                                        <p:tgtEl>
                                          <p:spTgt spid="9"/>
                                        </p:tgtEl>
                                        <p:attrNameLst>
                                          <p:attrName>ppt_w</p:attrName>
                                        </p:attrNameLst>
                                      </p:cBhvr>
                                      <p:tavLst>
                                        <p:tav tm="0">
                                          <p:val>
                                            <p:fltVal val="0"/>
                                          </p:val>
                                        </p:tav>
                                        <p:tav tm="100000">
                                          <p:val>
                                            <p:strVal val="#ppt_w"/>
                                          </p:val>
                                        </p:tav>
                                      </p:tavLst>
                                    </p:anim>
                                    <p:anim calcmode="lin" valueType="num">
                                      <p:cBhvr>
                                        <p:cTn id="22" dur="2000" fill="hold"/>
                                        <p:tgtEl>
                                          <p:spTgt spid="9"/>
                                        </p:tgtEl>
                                        <p:attrNameLst>
                                          <p:attrName>ppt_h</p:attrName>
                                        </p:attrNameLst>
                                      </p:cBhvr>
                                      <p:tavLst>
                                        <p:tav tm="0">
                                          <p:val>
                                            <p:fltVal val="0"/>
                                          </p:val>
                                        </p:tav>
                                        <p:tav tm="100000">
                                          <p:val>
                                            <p:strVal val="#ppt_h"/>
                                          </p:val>
                                        </p:tav>
                                      </p:tavLst>
                                    </p:anim>
                                    <p:anim calcmode="lin" valueType="num">
                                      <p:cBhvr>
                                        <p:cTn id="23" dur="2000" fill="hold"/>
                                        <p:tgtEl>
                                          <p:spTgt spid="9"/>
                                        </p:tgtEl>
                                        <p:attrNameLst>
                                          <p:attrName>ppt_x</p:attrName>
                                        </p:attrNameLst>
                                      </p:cBhvr>
                                      <p:tavLst>
                                        <p:tav tm="0" fmla="#ppt_x+(cos(-2*pi*(1-$))*-#ppt_x-sin(-2*pi*(1-$))*(1-#ppt_y))*(1-$)">
                                          <p:val>
                                            <p:fltVal val="0"/>
                                          </p:val>
                                        </p:tav>
                                        <p:tav tm="100000">
                                          <p:val>
                                            <p:fltVal val="1"/>
                                          </p:val>
                                        </p:tav>
                                      </p:tavLst>
                                    </p:anim>
                                    <p:anim calcmode="lin" valueType="num">
                                      <p:cBhvr>
                                        <p:cTn id="24" dur="2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E988222-7685-67F4-93D1-8225804836F2}"/>
              </a:ext>
            </a:extLst>
          </p:cNvPr>
          <p:cNvSpPr txBox="1"/>
          <p:nvPr/>
        </p:nvSpPr>
        <p:spPr>
          <a:xfrm>
            <a:off x="5740400" y="350693"/>
            <a:ext cx="6096000" cy="2308324"/>
          </a:xfrm>
          <a:prstGeom prst="rect">
            <a:avLst/>
          </a:prstGeom>
          <a:noFill/>
        </p:spPr>
        <p:txBody>
          <a:bodyPr wrap="square">
            <a:spAutoFit/>
          </a:bodyPr>
          <a:lstStyle/>
          <a:p>
            <a:pPr algn="just"/>
            <a:r>
              <a:rPr lang="fr-FR" sz="1800" dirty="0">
                <a:solidFill>
                  <a:schemeClr val="accent2"/>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Notons que dans la parabole les vierges sages avaient de l'huile dans leurs vases, outre celle qui se trouvait dans leurs lampes. </a:t>
            </a:r>
          </a:p>
          <a:p>
            <a:pPr algn="just"/>
            <a:r>
              <a:rPr lang="fr-FR" sz="1800" dirty="0">
                <a:solidFill>
                  <a:srgbClr val="FF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Ces lampes purent brûler sans que la flamme baisse pendant toute cette nuit de veille.</a:t>
            </a:r>
            <a:r>
              <a:rPr lang="fr-FR" sz="1800" dirty="0">
                <a:effectLst/>
                <a:latin typeface="Arial" panose="020B0604020202020204" pitchFamily="34" charset="0"/>
                <a:ea typeface="MS Minngs"/>
                <a:cs typeface="Arial" panose="020B0604020202020204" pitchFamily="34" charset="0"/>
              </a:rPr>
              <a:t> </a:t>
            </a:r>
          </a:p>
          <a:p>
            <a:pPr algn="just"/>
            <a:r>
              <a:rPr lang="fr-FR" sz="1800" dirty="0">
                <a:solidFill>
                  <a:schemeClr val="accent2">
                    <a:lumMod val="50000"/>
                  </a:schemeClr>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Elles contribuèrent à augmenter l'éclat de l'illumination en l'honneur de l'époux et éclairèrent la route qui conduisait à sa maison.</a:t>
            </a:r>
            <a:endParaRPr lang="fr-CH" dirty="0">
              <a:solidFill>
                <a:schemeClr val="accent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616779FC-4A3E-5BED-66FD-02208E3EFB6B}"/>
              </a:ext>
            </a:extLst>
          </p:cNvPr>
          <p:cNvSpPr txBox="1"/>
          <p:nvPr/>
        </p:nvSpPr>
        <p:spPr>
          <a:xfrm>
            <a:off x="5664200" y="2750550"/>
            <a:ext cx="6172200" cy="1200329"/>
          </a:xfrm>
          <a:prstGeom prst="rect">
            <a:avLst/>
          </a:prstGeom>
          <a:noFill/>
        </p:spPr>
        <p:txBody>
          <a:bodyPr wrap="square" rtlCol="0">
            <a:spAutoFit/>
          </a:bodyPr>
          <a:lstStyle/>
          <a:p>
            <a:pPr algn="just"/>
            <a:r>
              <a:rPr lang="fr-FR" dirty="0">
                <a:solidFill>
                  <a:srgbClr val="A2603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C'est ainsi que les disciples de Jésus-Christ doivent briller dans les ténèbres du monde. Grâce au Saint-Esprit, la parole de Dieu est une lumière quand elle devient une puissance transformatrice dans la vie de celui qui la reçoit. </a:t>
            </a:r>
            <a:endParaRPr lang="fr-CH" dirty="0">
              <a:solidFill>
                <a:srgbClr val="A2603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E3B47773-7536-B0A8-503B-C2E2DD28710A}"/>
              </a:ext>
            </a:extLst>
          </p:cNvPr>
          <p:cNvSpPr txBox="1"/>
          <p:nvPr/>
        </p:nvSpPr>
        <p:spPr>
          <a:xfrm>
            <a:off x="5778500" y="4185909"/>
            <a:ext cx="5943600" cy="1754326"/>
          </a:xfrm>
          <a:custGeom>
            <a:avLst/>
            <a:gdLst>
              <a:gd name="csX0" fmla="*/ 0 w 5943600"/>
              <a:gd name="csY0" fmla="*/ 0 h 1754326"/>
              <a:gd name="csX1" fmla="*/ 719836 w 5943600"/>
              <a:gd name="csY1" fmla="*/ 0 h 1754326"/>
              <a:gd name="csX2" fmla="*/ 1380236 w 5943600"/>
              <a:gd name="csY2" fmla="*/ 0 h 1754326"/>
              <a:gd name="csX3" fmla="*/ 2040636 w 5943600"/>
              <a:gd name="csY3" fmla="*/ 0 h 1754326"/>
              <a:gd name="csX4" fmla="*/ 2641600 w 5943600"/>
              <a:gd name="csY4" fmla="*/ 0 h 1754326"/>
              <a:gd name="csX5" fmla="*/ 3361436 w 5943600"/>
              <a:gd name="csY5" fmla="*/ 0 h 1754326"/>
              <a:gd name="csX6" fmla="*/ 3902964 w 5943600"/>
              <a:gd name="csY6" fmla="*/ 0 h 1754326"/>
              <a:gd name="csX7" fmla="*/ 4622800 w 5943600"/>
              <a:gd name="csY7" fmla="*/ 0 h 1754326"/>
              <a:gd name="csX8" fmla="*/ 5943600 w 5943600"/>
              <a:gd name="csY8" fmla="*/ 0 h 1754326"/>
              <a:gd name="csX9" fmla="*/ 5943600 w 5943600"/>
              <a:gd name="csY9" fmla="*/ 532146 h 1754326"/>
              <a:gd name="csX10" fmla="*/ 5943600 w 5943600"/>
              <a:gd name="csY10" fmla="*/ 1134464 h 1754326"/>
              <a:gd name="csX11" fmla="*/ 5943600 w 5943600"/>
              <a:gd name="csY11" fmla="*/ 1754326 h 1754326"/>
              <a:gd name="csX12" fmla="*/ 5164328 w 5943600"/>
              <a:gd name="csY12" fmla="*/ 1754326 h 1754326"/>
              <a:gd name="csX13" fmla="*/ 4622800 w 5943600"/>
              <a:gd name="csY13" fmla="*/ 1754326 h 1754326"/>
              <a:gd name="csX14" fmla="*/ 4021836 w 5943600"/>
              <a:gd name="csY14" fmla="*/ 1754326 h 1754326"/>
              <a:gd name="csX15" fmla="*/ 3480308 w 5943600"/>
              <a:gd name="csY15" fmla="*/ 1754326 h 1754326"/>
              <a:gd name="csX16" fmla="*/ 2701036 w 5943600"/>
              <a:gd name="csY16" fmla="*/ 1754326 h 1754326"/>
              <a:gd name="csX17" fmla="*/ 2100072 w 5943600"/>
              <a:gd name="csY17" fmla="*/ 1754326 h 1754326"/>
              <a:gd name="csX18" fmla="*/ 1558544 w 5943600"/>
              <a:gd name="csY18" fmla="*/ 1754326 h 1754326"/>
              <a:gd name="csX19" fmla="*/ 1017016 w 5943600"/>
              <a:gd name="csY19" fmla="*/ 1754326 h 1754326"/>
              <a:gd name="csX20" fmla="*/ 0 w 5943600"/>
              <a:gd name="csY20" fmla="*/ 1754326 h 1754326"/>
              <a:gd name="csX21" fmla="*/ 0 w 5943600"/>
              <a:gd name="csY21" fmla="*/ 1169551 h 1754326"/>
              <a:gd name="csX22" fmla="*/ 0 w 5943600"/>
              <a:gd name="csY22" fmla="*/ 549689 h 1754326"/>
              <a:gd name="csX23" fmla="*/ 0 w 5943600"/>
              <a:gd name="csY23" fmla="*/ 0 h 175432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5943600" h="1754326" extrusionOk="0">
                <a:moveTo>
                  <a:pt x="0" y="0"/>
                </a:moveTo>
                <a:cubicBezTo>
                  <a:pt x="145339" y="-6067"/>
                  <a:pt x="414241" y="17407"/>
                  <a:pt x="719836" y="0"/>
                </a:cubicBezTo>
                <a:cubicBezTo>
                  <a:pt x="1025431" y="-17407"/>
                  <a:pt x="1133538" y="22521"/>
                  <a:pt x="1380236" y="0"/>
                </a:cubicBezTo>
                <a:cubicBezTo>
                  <a:pt x="1626934" y="-22521"/>
                  <a:pt x="1829388" y="-11402"/>
                  <a:pt x="2040636" y="0"/>
                </a:cubicBezTo>
                <a:cubicBezTo>
                  <a:pt x="2251884" y="11402"/>
                  <a:pt x="2351327" y="-18531"/>
                  <a:pt x="2641600" y="0"/>
                </a:cubicBezTo>
                <a:cubicBezTo>
                  <a:pt x="2931873" y="18531"/>
                  <a:pt x="3126883" y="11382"/>
                  <a:pt x="3361436" y="0"/>
                </a:cubicBezTo>
                <a:cubicBezTo>
                  <a:pt x="3595989" y="-11382"/>
                  <a:pt x="3697584" y="348"/>
                  <a:pt x="3902964" y="0"/>
                </a:cubicBezTo>
                <a:cubicBezTo>
                  <a:pt x="4108344" y="-348"/>
                  <a:pt x="4438833" y="-13546"/>
                  <a:pt x="4622800" y="0"/>
                </a:cubicBezTo>
                <a:cubicBezTo>
                  <a:pt x="4806767" y="13546"/>
                  <a:pt x="5401180" y="18388"/>
                  <a:pt x="5943600" y="0"/>
                </a:cubicBezTo>
                <a:cubicBezTo>
                  <a:pt x="5968582" y="231703"/>
                  <a:pt x="5924909" y="417283"/>
                  <a:pt x="5943600" y="532146"/>
                </a:cubicBezTo>
                <a:cubicBezTo>
                  <a:pt x="5962291" y="647009"/>
                  <a:pt x="5923234" y="948553"/>
                  <a:pt x="5943600" y="1134464"/>
                </a:cubicBezTo>
                <a:cubicBezTo>
                  <a:pt x="5963966" y="1320375"/>
                  <a:pt x="5960533" y="1465346"/>
                  <a:pt x="5943600" y="1754326"/>
                </a:cubicBezTo>
                <a:cubicBezTo>
                  <a:pt x="5645830" y="1777808"/>
                  <a:pt x="5510306" y="1750935"/>
                  <a:pt x="5164328" y="1754326"/>
                </a:cubicBezTo>
                <a:cubicBezTo>
                  <a:pt x="4818350" y="1757717"/>
                  <a:pt x="4789839" y="1743190"/>
                  <a:pt x="4622800" y="1754326"/>
                </a:cubicBezTo>
                <a:cubicBezTo>
                  <a:pt x="4455761" y="1765462"/>
                  <a:pt x="4282438" y="1727442"/>
                  <a:pt x="4021836" y="1754326"/>
                </a:cubicBezTo>
                <a:cubicBezTo>
                  <a:pt x="3761234" y="1781210"/>
                  <a:pt x="3643051" y="1758862"/>
                  <a:pt x="3480308" y="1754326"/>
                </a:cubicBezTo>
                <a:cubicBezTo>
                  <a:pt x="3317565" y="1749790"/>
                  <a:pt x="2933030" y="1735965"/>
                  <a:pt x="2701036" y="1754326"/>
                </a:cubicBezTo>
                <a:cubicBezTo>
                  <a:pt x="2469042" y="1772687"/>
                  <a:pt x="2381066" y="1758719"/>
                  <a:pt x="2100072" y="1754326"/>
                </a:cubicBezTo>
                <a:cubicBezTo>
                  <a:pt x="1819078" y="1749933"/>
                  <a:pt x="1797679" y="1759527"/>
                  <a:pt x="1558544" y="1754326"/>
                </a:cubicBezTo>
                <a:cubicBezTo>
                  <a:pt x="1319409" y="1749125"/>
                  <a:pt x="1201438" y="1733314"/>
                  <a:pt x="1017016" y="1754326"/>
                </a:cubicBezTo>
                <a:cubicBezTo>
                  <a:pt x="832594" y="1775338"/>
                  <a:pt x="212822" y="1704544"/>
                  <a:pt x="0" y="1754326"/>
                </a:cubicBezTo>
                <a:cubicBezTo>
                  <a:pt x="-12155" y="1534802"/>
                  <a:pt x="6279" y="1383539"/>
                  <a:pt x="0" y="1169551"/>
                </a:cubicBezTo>
                <a:cubicBezTo>
                  <a:pt x="-6279" y="955564"/>
                  <a:pt x="-23491" y="767750"/>
                  <a:pt x="0" y="549689"/>
                </a:cubicBezTo>
                <a:cubicBezTo>
                  <a:pt x="23491" y="331628"/>
                  <a:pt x="14147" y="248012"/>
                  <a:pt x="0" y="0"/>
                </a:cubicBezTo>
                <a:close/>
              </a:path>
            </a:pathLst>
          </a:custGeom>
          <a:noFill/>
          <a:ln w="38100">
            <a:solidFill>
              <a:schemeClr val="tx1"/>
            </a:solidFill>
            <a:extLst>
              <a:ext uri="{C807C97D-BFC1-408E-A445-0C87EB9F89A2}">
                <ask:lineSketchStyleProps xmlns:ask="http://schemas.microsoft.com/office/drawing/2018/sketchyshapes" sd="1864454360">
                  <a:prstGeom prst="rect">
                    <a:avLst/>
                  </a:prstGeom>
                  <ask:type>
                    <ask:lineSketchFreehand/>
                  </ask:type>
                </ask:lineSketchStyleProps>
              </a:ext>
            </a:extLst>
          </a:ln>
        </p:spPr>
        <p:txBody>
          <a:bodyPr wrap="square" rtlCol="0">
            <a:spAutoFit/>
          </a:bodyPr>
          <a:lstStyle/>
          <a:p>
            <a:pPr algn="just"/>
            <a:r>
              <a:rPr lang="fr-FR"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 implantant dans nos cœurs les principes de cette parole, l'Esprit développe en nous le caractère du Seigneur et fait alors rayonner sa gloire dans la vie de ses disciples. C'est ainsi qu'il leur faut glorifier Dieu, et briller sur le chemin qui conduit à la demeure de l’Époux, à la cité de Dieu, au banquet des noces de l'Agneau »</a:t>
            </a:r>
            <a:endParaRPr lang="fr-CH"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13EB455D-BEBB-7921-5809-E47518DD5CB4}"/>
              </a:ext>
            </a:extLst>
          </p:cNvPr>
          <p:cNvSpPr txBox="1"/>
          <p:nvPr/>
        </p:nvSpPr>
        <p:spPr>
          <a:xfrm>
            <a:off x="469900" y="489734"/>
            <a:ext cx="3460217" cy="5601533"/>
          </a:xfrm>
          <a:custGeom>
            <a:avLst/>
            <a:gdLst>
              <a:gd name="csX0" fmla="*/ 0 w 3460217"/>
              <a:gd name="csY0" fmla="*/ 0 h 5601533"/>
              <a:gd name="csX1" fmla="*/ 645907 w 3460217"/>
              <a:gd name="csY1" fmla="*/ 0 h 5601533"/>
              <a:gd name="csX2" fmla="*/ 1257212 w 3460217"/>
              <a:gd name="csY2" fmla="*/ 0 h 5601533"/>
              <a:gd name="csX3" fmla="*/ 1730108 w 3460217"/>
              <a:gd name="csY3" fmla="*/ 0 h 5601533"/>
              <a:gd name="csX4" fmla="*/ 2272209 w 3460217"/>
              <a:gd name="csY4" fmla="*/ 0 h 5601533"/>
              <a:gd name="csX5" fmla="*/ 2745105 w 3460217"/>
              <a:gd name="csY5" fmla="*/ 0 h 5601533"/>
              <a:gd name="csX6" fmla="*/ 3460217 w 3460217"/>
              <a:gd name="csY6" fmla="*/ 0 h 5601533"/>
              <a:gd name="csX7" fmla="*/ 3460217 w 3460217"/>
              <a:gd name="csY7" fmla="*/ 616169 h 5601533"/>
              <a:gd name="csX8" fmla="*/ 3460217 w 3460217"/>
              <a:gd name="csY8" fmla="*/ 1288353 h 5601533"/>
              <a:gd name="csX9" fmla="*/ 3460217 w 3460217"/>
              <a:gd name="csY9" fmla="*/ 1848506 h 5601533"/>
              <a:gd name="csX10" fmla="*/ 3460217 w 3460217"/>
              <a:gd name="csY10" fmla="*/ 2296629 h 5601533"/>
              <a:gd name="csX11" fmla="*/ 3460217 w 3460217"/>
              <a:gd name="csY11" fmla="*/ 2856782 h 5601533"/>
              <a:gd name="csX12" fmla="*/ 3460217 w 3460217"/>
              <a:gd name="csY12" fmla="*/ 3304904 h 5601533"/>
              <a:gd name="csX13" fmla="*/ 3460217 w 3460217"/>
              <a:gd name="csY13" fmla="*/ 3977088 h 5601533"/>
              <a:gd name="csX14" fmla="*/ 3460217 w 3460217"/>
              <a:gd name="csY14" fmla="*/ 4649272 h 5601533"/>
              <a:gd name="csX15" fmla="*/ 3460217 w 3460217"/>
              <a:gd name="csY15" fmla="*/ 5601533 h 5601533"/>
              <a:gd name="csX16" fmla="*/ 2918116 w 3460217"/>
              <a:gd name="csY16" fmla="*/ 5601533 h 5601533"/>
              <a:gd name="csX17" fmla="*/ 2410618 w 3460217"/>
              <a:gd name="csY17" fmla="*/ 5601533 h 5601533"/>
              <a:gd name="csX18" fmla="*/ 1764711 w 3460217"/>
              <a:gd name="csY18" fmla="*/ 5601533 h 5601533"/>
              <a:gd name="csX19" fmla="*/ 1222610 w 3460217"/>
              <a:gd name="csY19" fmla="*/ 5601533 h 5601533"/>
              <a:gd name="csX20" fmla="*/ 576703 w 3460217"/>
              <a:gd name="csY20" fmla="*/ 5601533 h 5601533"/>
              <a:gd name="csX21" fmla="*/ 0 w 3460217"/>
              <a:gd name="csY21" fmla="*/ 5601533 h 5601533"/>
              <a:gd name="csX22" fmla="*/ 0 w 3460217"/>
              <a:gd name="csY22" fmla="*/ 5041380 h 5601533"/>
              <a:gd name="csX23" fmla="*/ 0 w 3460217"/>
              <a:gd name="csY23" fmla="*/ 4481226 h 5601533"/>
              <a:gd name="csX24" fmla="*/ 0 w 3460217"/>
              <a:gd name="csY24" fmla="*/ 3865058 h 5601533"/>
              <a:gd name="csX25" fmla="*/ 0 w 3460217"/>
              <a:gd name="csY25" fmla="*/ 3416935 h 5601533"/>
              <a:gd name="csX26" fmla="*/ 0 w 3460217"/>
              <a:gd name="csY26" fmla="*/ 2912797 h 5601533"/>
              <a:gd name="csX27" fmla="*/ 0 w 3460217"/>
              <a:gd name="csY27" fmla="*/ 2296629 h 5601533"/>
              <a:gd name="csX28" fmla="*/ 0 w 3460217"/>
              <a:gd name="csY28" fmla="*/ 1904521 h 5601533"/>
              <a:gd name="csX29" fmla="*/ 0 w 3460217"/>
              <a:gd name="csY29" fmla="*/ 1512414 h 5601533"/>
              <a:gd name="csX30" fmla="*/ 0 w 3460217"/>
              <a:gd name="csY30" fmla="*/ 1008276 h 5601533"/>
              <a:gd name="csX31" fmla="*/ 0 w 3460217"/>
              <a:gd name="csY31" fmla="*/ 0 h 560153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Lst>
            <a:rect l="l" t="t" r="r" b="b"/>
            <a:pathLst>
              <a:path w="3460217" h="5601533" fill="none" extrusionOk="0">
                <a:moveTo>
                  <a:pt x="0" y="0"/>
                </a:moveTo>
                <a:cubicBezTo>
                  <a:pt x="291716" y="-76742"/>
                  <a:pt x="443662" y="46222"/>
                  <a:pt x="645907" y="0"/>
                </a:cubicBezTo>
                <a:cubicBezTo>
                  <a:pt x="848152" y="-46222"/>
                  <a:pt x="965459" y="71316"/>
                  <a:pt x="1257212" y="0"/>
                </a:cubicBezTo>
                <a:cubicBezTo>
                  <a:pt x="1548966" y="-71316"/>
                  <a:pt x="1610813" y="36634"/>
                  <a:pt x="1730108" y="0"/>
                </a:cubicBezTo>
                <a:cubicBezTo>
                  <a:pt x="1849403" y="-36634"/>
                  <a:pt x="2074746" y="15101"/>
                  <a:pt x="2272209" y="0"/>
                </a:cubicBezTo>
                <a:cubicBezTo>
                  <a:pt x="2469672" y="-15101"/>
                  <a:pt x="2514696" y="29322"/>
                  <a:pt x="2745105" y="0"/>
                </a:cubicBezTo>
                <a:cubicBezTo>
                  <a:pt x="2975514" y="-29322"/>
                  <a:pt x="3195438" y="56842"/>
                  <a:pt x="3460217" y="0"/>
                </a:cubicBezTo>
                <a:cubicBezTo>
                  <a:pt x="3501473" y="168854"/>
                  <a:pt x="3450822" y="345545"/>
                  <a:pt x="3460217" y="616169"/>
                </a:cubicBezTo>
                <a:cubicBezTo>
                  <a:pt x="3469612" y="886793"/>
                  <a:pt x="3429726" y="1114017"/>
                  <a:pt x="3460217" y="1288353"/>
                </a:cubicBezTo>
                <a:cubicBezTo>
                  <a:pt x="3490708" y="1462689"/>
                  <a:pt x="3430034" y="1703957"/>
                  <a:pt x="3460217" y="1848506"/>
                </a:cubicBezTo>
                <a:cubicBezTo>
                  <a:pt x="3490400" y="1993055"/>
                  <a:pt x="3453421" y="2172676"/>
                  <a:pt x="3460217" y="2296629"/>
                </a:cubicBezTo>
                <a:cubicBezTo>
                  <a:pt x="3467013" y="2420582"/>
                  <a:pt x="3422616" y="2662302"/>
                  <a:pt x="3460217" y="2856782"/>
                </a:cubicBezTo>
                <a:cubicBezTo>
                  <a:pt x="3497818" y="3051262"/>
                  <a:pt x="3437266" y="3107489"/>
                  <a:pt x="3460217" y="3304904"/>
                </a:cubicBezTo>
                <a:cubicBezTo>
                  <a:pt x="3483168" y="3502319"/>
                  <a:pt x="3421154" y="3645743"/>
                  <a:pt x="3460217" y="3977088"/>
                </a:cubicBezTo>
                <a:cubicBezTo>
                  <a:pt x="3499280" y="4308433"/>
                  <a:pt x="3423713" y="4411498"/>
                  <a:pt x="3460217" y="4649272"/>
                </a:cubicBezTo>
                <a:cubicBezTo>
                  <a:pt x="3496721" y="4887046"/>
                  <a:pt x="3442025" y="5403240"/>
                  <a:pt x="3460217" y="5601533"/>
                </a:cubicBezTo>
                <a:cubicBezTo>
                  <a:pt x="3265944" y="5619848"/>
                  <a:pt x="3094050" y="5576226"/>
                  <a:pt x="2918116" y="5601533"/>
                </a:cubicBezTo>
                <a:cubicBezTo>
                  <a:pt x="2742182" y="5626840"/>
                  <a:pt x="2650768" y="5557696"/>
                  <a:pt x="2410618" y="5601533"/>
                </a:cubicBezTo>
                <a:cubicBezTo>
                  <a:pt x="2170468" y="5645370"/>
                  <a:pt x="1939262" y="5596142"/>
                  <a:pt x="1764711" y="5601533"/>
                </a:cubicBezTo>
                <a:cubicBezTo>
                  <a:pt x="1590160" y="5606924"/>
                  <a:pt x="1410740" y="5553003"/>
                  <a:pt x="1222610" y="5601533"/>
                </a:cubicBezTo>
                <a:cubicBezTo>
                  <a:pt x="1034480" y="5650063"/>
                  <a:pt x="733869" y="5528765"/>
                  <a:pt x="576703" y="5601533"/>
                </a:cubicBezTo>
                <a:cubicBezTo>
                  <a:pt x="419537" y="5674301"/>
                  <a:pt x="128505" y="5536204"/>
                  <a:pt x="0" y="5601533"/>
                </a:cubicBezTo>
                <a:cubicBezTo>
                  <a:pt x="-32029" y="5404604"/>
                  <a:pt x="24658" y="5248154"/>
                  <a:pt x="0" y="5041380"/>
                </a:cubicBezTo>
                <a:cubicBezTo>
                  <a:pt x="-24658" y="4834606"/>
                  <a:pt x="38386" y="4652524"/>
                  <a:pt x="0" y="4481226"/>
                </a:cubicBezTo>
                <a:cubicBezTo>
                  <a:pt x="-38386" y="4309928"/>
                  <a:pt x="12482" y="4090950"/>
                  <a:pt x="0" y="3865058"/>
                </a:cubicBezTo>
                <a:cubicBezTo>
                  <a:pt x="-12482" y="3639166"/>
                  <a:pt x="1192" y="3578137"/>
                  <a:pt x="0" y="3416935"/>
                </a:cubicBezTo>
                <a:cubicBezTo>
                  <a:pt x="-1192" y="3255733"/>
                  <a:pt x="26691" y="3068440"/>
                  <a:pt x="0" y="2912797"/>
                </a:cubicBezTo>
                <a:cubicBezTo>
                  <a:pt x="-26691" y="2757154"/>
                  <a:pt x="58153" y="2502722"/>
                  <a:pt x="0" y="2296629"/>
                </a:cubicBezTo>
                <a:cubicBezTo>
                  <a:pt x="-58153" y="2090536"/>
                  <a:pt x="45264" y="2091510"/>
                  <a:pt x="0" y="1904521"/>
                </a:cubicBezTo>
                <a:cubicBezTo>
                  <a:pt x="-45264" y="1717532"/>
                  <a:pt x="27258" y="1681999"/>
                  <a:pt x="0" y="1512414"/>
                </a:cubicBezTo>
                <a:cubicBezTo>
                  <a:pt x="-27258" y="1342829"/>
                  <a:pt x="29130" y="1168619"/>
                  <a:pt x="0" y="1008276"/>
                </a:cubicBezTo>
                <a:cubicBezTo>
                  <a:pt x="-29130" y="847933"/>
                  <a:pt x="82722" y="474660"/>
                  <a:pt x="0" y="0"/>
                </a:cubicBezTo>
                <a:close/>
              </a:path>
              <a:path w="3460217" h="5601533" stroke="0" extrusionOk="0">
                <a:moveTo>
                  <a:pt x="0" y="0"/>
                </a:moveTo>
                <a:cubicBezTo>
                  <a:pt x="118968" y="-49584"/>
                  <a:pt x="343820" y="38740"/>
                  <a:pt x="507498" y="0"/>
                </a:cubicBezTo>
                <a:cubicBezTo>
                  <a:pt x="671176" y="-38740"/>
                  <a:pt x="858841" y="52745"/>
                  <a:pt x="1084201" y="0"/>
                </a:cubicBezTo>
                <a:cubicBezTo>
                  <a:pt x="1309561" y="-52745"/>
                  <a:pt x="1454052" y="61547"/>
                  <a:pt x="1695506" y="0"/>
                </a:cubicBezTo>
                <a:cubicBezTo>
                  <a:pt x="1936961" y="-61547"/>
                  <a:pt x="2156438" y="5620"/>
                  <a:pt x="2341414" y="0"/>
                </a:cubicBezTo>
                <a:cubicBezTo>
                  <a:pt x="2526390" y="-5620"/>
                  <a:pt x="2706929" y="58756"/>
                  <a:pt x="2848912" y="0"/>
                </a:cubicBezTo>
                <a:cubicBezTo>
                  <a:pt x="2990895" y="-58756"/>
                  <a:pt x="3301134" y="69245"/>
                  <a:pt x="3460217" y="0"/>
                </a:cubicBezTo>
                <a:cubicBezTo>
                  <a:pt x="3492257" y="180641"/>
                  <a:pt x="3440703" y="470755"/>
                  <a:pt x="3460217" y="672184"/>
                </a:cubicBezTo>
                <a:cubicBezTo>
                  <a:pt x="3479731" y="873613"/>
                  <a:pt x="3426604" y="875596"/>
                  <a:pt x="3460217" y="1064291"/>
                </a:cubicBezTo>
                <a:cubicBezTo>
                  <a:pt x="3493830" y="1252986"/>
                  <a:pt x="3387673" y="1536572"/>
                  <a:pt x="3460217" y="1680460"/>
                </a:cubicBezTo>
                <a:cubicBezTo>
                  <a:pt x="3532761" y="1824348"/>
                  <a:pt x="3445982" y="1942168"/>
                  <a:pt x="3460217" y="2184598"/>
                </a:cubicBezTo>
                <a:cubicBezTo>
                  <a:pt x="3474452" y="2427028"/>
                  <a:pt x="3422625" y="2445039"/>
                  <a:pt x="3460217" y="2576705"/>
                </a:cubicBezTo>
                <a:cubicBezTo>
                  <a:pt x="3497809" y="2708371"/>
                  <a:pt x="3422695" y="2888955"/>
                  <a:pt x="3460217" y="3024828"/>
                </a:cubicBezTo>
                <a:cubicBezTo>
                  <a:pt x="3497739" y="3160701"/>
                  <a:pt x="3423637" y="3534198"/>
                  <a:pt x="3460217" y="3697012"/>
                </a:cubicBezTo>
                <a:cubicBezTo>
                  <a:pt x="3496797" y="3859826"/>
                  <a:pt x="3424970" y="4224595"/>
                  <a:pt x="3460217" y="4369196"/>
                </a:cubicBezTo>
                <a:cubicBezTo>
                  <a:pt x="3495464" y="4513797"/>
                  <a:pt x="3442433" y="4655240"/>
                  <a:pt x="3460217" y="4761303"/>
                </a:cubicBezTo>
                <a:cubicBezTo>
                  <a:pt x="3478001" y="4867366"/>
                  <a:pt x="3402145" y="5426632"/>
                  <a:pt x="3460217" y="5601533"/>
                </a:cubicBezTo>
                <a:cubicBezTo>
                  <a:pt x="3235700" y="5665412"/>
                  <a:pt x="3099763" y="5544913"/>
                  <a:pt x="2848912" y="5601533"/>
                </a:cubicBezTo>
                <a:cubicBezTo>
                  <a:pt x="2598062" y="5658153"/>
                  <a:pt x="2494573" y="5558443"/>
                  <a:pt x="2306811" y="5601533"/>
                </a:cubicBezTo>
                <a:cubicBezTo>
                  <a:pt x="2119049" y="5644623"/>
                  <a:pt x="1914123" y="5584102"/>
                  <a:pt x="1730109" y="5601533"/>
                </a:cubicBezTo>
                <a:cubicBezTo>
                  <a:pt x="1546095" y="5618964"/>
                  <a:pt x="1392264" y="5551635"/>
                  <a:pt x="1153406" y="5601533"/>
                </a:cubicBezTo>
                <a:cubicBezTo>
                  <a:pt x="914548" y="5651431"/>
                  <a:pt x="895500" y="5592555"/>
                  <a:pt x="645907" y="5601533"/>
                </a:cubicBezTo>
                <a:cubicBezTo>
                  <a:pt x="396314" y="5610511"/>
                  <a:pt x="309951" y="5565009"/>
                  <a:pt x="0" y="5601533"/>
                </a:cubicBezTo>
                <a:cubicBezTo>
                  <a:pt x="-38035" y="5500607"/>
                  <a:pt x="4392" y="5245007"/>
                  <a:pt x="0" y="5153410"/>
                </a:cubicBezTo>
                <a:cubicBezTo>
                  <a:pt x="-4392" y="5061813"/>
                  <a:pt x="24342" y="4810706"/>
                  <a:pt x="0" y="4649272"/>
                </a:cubicBezTo>
                <a:cubicBezTo>
                  <a:pt x="-24342" y="4487838"/>
                  <a:pt x="18317" y="4245691"/>
                  <a:pt x="0" y="4089119"/>
                </a:cubicBezTo>
                <a:cubicBezTo>
                  <a:pt x="-18317" y="3932547"/>
                  <a:pt x="2701" y="3827271"/>
                  <a:pt x="0" y="3697012"/>
                </a:cubicBezTo>
                <a:cubicBezTo>
                  <a:pt x="-2701" y="3566753"/>
                  <a:pt x="26257" y="3437612"/>
                  <a:pt x="0" y="3248889"/>
                </a:cubicBezTo>
                <a:cubicBezTo>
                  <a:pt x="-26257" y="3060166"/>
                  <a:pt x="2400" y="2900076"/>
                  <a:pt x="0" y="2632721"/>
                </a:cubicBezTo>
                <a:cubicBezTo>
                  <a:pt x="-2400" y="2365366"/>
                  <a:pt x="8156" y="2263644"/>
                  <a:pt x="0" y="1960537"/>
                </a:cubicBezTo>
                <a:cubicBezTo>
                  <a:pt x="-8156" y="1657430"/>
                  <a:pt x="29135" y="1620430"/>
                  <a:pt x="0" y="1512414"/>
                </a:cubicBezTo>
                <a:cubicBezTo>
                  <a:pt x="-29135" y="1404398"/>
                  <a:pt x="30876" y="1107526"/>
                  <a:pt x="0" y="840230"/>
                </a:cubicBezTo>
                <a:cubicBezTo>
                  <a:pt x="-30876" y="572934"/>
                  <a:pt x="73735" y="205896"/>
                  <a:pt x="0" y="0"/>
                </a:cubicBezTo>
                <a:close/>
              </a:path>
            </a:pathLst>
          </a:custGeom>
          <a:solidFill>
            <a:schemeClr val="bg2">
              <a:lumMod val="20000"/>
              <a:lumOff val="80000"/>
            </a:schemeClr>
          </a:solidFill>
          <a:ln w="28575">
            <a:solidFill>
              <a:schemeClr val="accent3"/>
            </a:solidFill>
            <a:extLst>
              <a:ext uri="{C807C97D-BFC1-408E-A445-0C87EB9F89A2}">
                <ask:lineSketchStyleProps xmlns:ask="http://schemas.microsoft.com/office/drawing/2018/sketchyshapes" sd="4276494793">
                  <a:prstGeom prst="rect">
                    <a:avLst/>
                  </a:prstGeom>
                  <ask:type>
                    <ask:lineSketchScribble/>
                  </ask:type>
                </ask:lineSketchStyleProps>
              </a:ext>
            </a:extLst>
          </a:ln>
        </p:spPr>
        <p:txBody>
          <a:bodyPr wrap="square">
            <a:spAutoFit/>
          </a:bodyPr>
          <a:lstStyle/>
          <a:p>
            <a:pPr algn="ctr" fontAlgn="base">
              <a:buNone/>
            </a:pPr>
            <a:r>
              <a:rPr lang="fr-CH" b="0" u="none" strike="noStrike"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hlinkClick r:id="rId2" tooltip="Philipiens - Chapitre 2 -  Verset 1">
                  <a:extLst>
                    <a:ext uri="{A12FA001-AC4F-418D-AE19-62706E023703}">
                      <ahyp:hlinkClr xmlns:ahyp="http://schemas.microsoft.com/office/drawing/2018/hyperlinkcolor" val="tx"/>
                    </a:ext>
                  </a:extLst>
                </a:hlinkClick>
              </a:rPr>
              <a:t>2:1</a:t>
            </a:r>
            <a:r>
              <a:rPr lang="fr-CH" b="0" dirty="0">
                <a:solidFill>
                  <a:srgbClr val="333333"/>
                </a:solidFill>
                <a:effectLst>
                  <a:outerShdw blurRad="38100" dist="38100" dir="2700000" algn="tl">
                    <a:srgbClr val="000000">
                      <a:alpha val="43137"/>
                    </a:srgbClr>
                  </a:outerShdw>
                </a:effectLst>
                <a:latin typeface="times new roman" panose="02020603050405020304" pitchFamily="18" charset="0"/>
              </a:rPr>
              <a:t> </a:t>
            </a:r>
            <a:r>
              <a:rPr lang="fr-CH" b="0" dirty="0">
                <a:solidFill>
                  <a:srgbClr val="0000FF"/>
                </a:solidFill>
                <a:effectLst>
                  <a:outerShdw blurRad="38100" dist="38100" dir="2700000" algn="tl">
                    <a:srgbClr val="000000">
                      <a:alpha val="43137"/>
                    </a:srgbClr>
                  </a:outerShdw>
                </a:effectLst>
                <a:latin typeface="times new roman" panose="02020603050405020304" pitchFamily="18" charset="0"/>
              </a:rPr>
              <a:t>Si donc il y a quelque consolation en Christ, s'il y a quelque soulagement dans la charité, s'il y a quelque union d'esprit, s'il y a quelque compassion et quelque miséricorde,</a:t>
            </a:r>
          </a:p>
          <a:p>
            <a:pPr algn="ctr" fontAlgn="base">
              <a:buNone/>
            </a:pPr>
            <a:r>
              <a:rPr lang="fr-CH" b="0" u="none" strike="noStrike"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hlinkClick r:id="rId3" tooltip="Philipiens - Chapitre 2 -  Verset 2">
                  <a:extLst>
                    <a:ext uri="{A12FA001-AC4F-418D-AE19-62706E023703}">
                      <ahyp:hlinkClr xmlns:ahyp="http://schemas.microsoft.com/office/drawing/2018/hyperlinkcolor" val="tx"/>
                    </a:ext>
                  </a:extLst>
                </a:hlinkClick>
              </a:rPr>
              <a:t>2:2</a:t>
            </a:r>
            <a:r>
              <a:rPr lang="fr-CH" b="0" dirty="0">
                <a:solidFill>
                  <a:srgbClr val="333333"/>
                </a:solidFill>
                <a:effectLst>
                  <a:outerShdw blurRad="38100" dist="38100" dir="2700000" algn="tl">
                    <a:srgbClr val="000000">
                      <a:alpha val="43137"/>
                    </a:srgbClr>
                  </a:outerShdw>
                </a:effectLst>
                <a:latin typeface="times new roman" panose="02020603050405020304" pitchFamily="18" charset="0"/>
              </a:rPr>
              <a:t> </a:t>
            </a:r>
            <a:r>
              <a:rPr lang="fr-CH" b="0" dirty="0">
                <a:solidFill>
                  <a:schemeClr val="accent3">
                    <a:lumMod val="60000"/>
                    <a:lumOff val="40000"/>
                  </a:schemeClr>
                </a:solidFill>
                <a:effectLst>
                  <a:outerShdw blurRad="38100" dist="38100" dir="2700000" algn="tl">
                    <a:srgbClr val="000000">
                      <a:alpha val="43137"/>
                    </a:srgbClr>
                  </a:outerShdw>
                </a:effectLst>
                <a:latin typeface="times new roman" panose="02020603050405020304" pitchFamily="18" charset="0"/>
              </a:rPr>
              <a:t>rendez ma joie parfaite, ayant un même sentiment, un même amour, une même âme, une même pensée.</a:t>
            </a:r>
          </a:p>
          <a:p>
            <a:pPr algn="just" fontAlgn="base">
              <a:buNone/>
            </a:pPr>
            <a:r>
              <a:rPr lang="fr-CH" b="0" u="none" strike="noStrike"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hlinkClick r:id="rId4" tooltip="Philipiens - Chapitre 2 -  Verset 3">
                  <a:extLst>
                    <a:ext uri="{A12FA001-AC4F-418D-AE19-62706E023703}">
                      <ahyp:hlinkClr xmlns:ahyp="http://schemas.microsoft.com/office/drawing/2018/hyperlinkcolor" val="tx"/>
                    </a:ext>
                  </a:extLst>
                </a:hlinkClick>
              </a:rPr>
              <a:t>2:3</a:t>
            </a:r>
            <a:r>
              <a:rPr lang="fr-CH" b="0" dirty="0">
                <a:solidFill>
                  <a:srgbClr val="333333"/>
                </a:solidFill>
                <a:effectLst>
                  <a:outerShdw blurRad="38100" dist="38100" dir="2700000" algn="tl">
                    <a:srgbClr val="000000">
                      <a:alpha val="43137"/>
                    </a:srgbClr>
                  </a:outerShdw>
                </a:effectLst>
                <a:latin typeface="times new roman" panose="02020603050405020304" pitchFamily="18" charset="0"/>
              </a:rPr>
              <a:t> </a:t>
            </a:r>
            <a:r>
              <a:rPr lang="fr-CH" b="0" dirty="0">
                <a:solidFill>
                  <a:srgbClr val="0000FF"/>
                </a:solidFill>
                <a:effectLst>
                  <a:outerShdw blurRad="38100" dist="38100" dir="2700000" algn="tl">
                    <a:srgbClr val="000000">
                      <a:alpha val="43137"/>
                    </a:srgbClr>
                  </a:outerShdw>
                </a:effectLst>
                <a:latin typeface="times new roman" panose="02020603050405020304" pitchFamily="18" charset="0"/>
              </a:rPr>
              <a:t>Ne faites rien par esprit de parti ou par vaine gloire, mais que l'humilité vous fasse regarder les autres comme étant au-dessus de vous-mêmes.</a:t>
            </a:r>
          </a:p>
          <a:p>
            <a:pPr algn="just" fontAlgn="base">
              <a:buNone/>
            </a:pPr>
            <a:r>
              <a:rPr lang="fr-CH" b="0" u="none" strike="noStrike"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hlinkClick r:id="rId5" tooltip="Philipiens - Chapitre 2 -  Verset 4">
                  <a:extLst>
                    <a:ext uri="{A12FA001-AC4F-418D-AE19-62706E023703}">
                      <ahyp:hlinkClr xmlns:ahyp="http://schemas.microsoft.com/office/drawing/2018/hyperlinkcolor" val="tx"/>
                    </a:ext>
                  </a:extLst>
                </a:hlinkClick>
              </a:rPr>
              <a:t>2:4</a:t>
            </a:r>
            <a:r>
              <a:rPr lang="fr-CH" b="0" dirty="0">
                <a:solidFill>
                  <a:srgbClr val="333333"/>
                </a:solidFill>
                <a:effectLst>
                  <a:outerShdw blurRad="38100" dist="38100" dir="2700000" algn="tl">
                    <a:srgbClr val="000000">
                      <a:alpha val="43137"/>
                    </a:srgbClr>
                  </a:outerShdw>
                </a:effectLst>
                <a:highlight>
                  <a:srgbClr val="FFFF00"/>
                </a:highlight>
                <a:latin typeface="times new roman" panose="02020603050405020304" pitchFamily="18" charset="0"/>
              </a:rPr>
              <a:t> </a:t>
            </a:r>
            <a:r>
              <a:rPr lang="fr-CH" b="0" dirty="0">
                <a:solidFill>
                  <a:srgbClr val="333333"/>
                </a:solidFill>
                <a:effectLst>
                  <a:outerShdw blurRad="38100" dist="38100" dir="2700000" algn="tl">
                    <a:srgbClr val="000000">
                      <a:alpha val="43137"/>
                    </a:srgbClr>
                  </a:outerShdw>
                </a:effectLst>
                <a:latin typeface="times new roman" panose="02020603050405020304" pitchFamily="18" charset="0"/>
              </a:rPr>
              <a:t> </a:t>
            </a:r>
            <a:r>
              <a:rPr lang="fr-CH" dirty="0">
                <a:solidFill>
                  <a:schemeClr val="accent3">
                    <a:lumMod val="60000"/>
                    <a:lumOff val="40000"/>
                  </a:schemeClr>
                </a:solidFill>
                <a:effectLst>
                  <a:outerShdw blurRad="38100" dist="38100" dir="2700000" algn="tl">
                    <a:srgbClr val="000000">
                      <a:alpha val="43137"/>
                    </a:srgbClr>
                  </a:outerShdw>
                </a:effectLst>
                <a:latin typeface="times new roman" panose="02020603050405020304" pitchFamily="18" charset="0"/>
              </a:rPr>
              <a:t>Que chacun de vous, au lieu de considérer ses propres intérêts, considère aussi ceux des autres.</a:t>
            </a:r>
          </a:p>
          <a:p>
            <a:pPr algn="just" fontAlgn="base">
              <a:buNone/>
            </a:pPr>
            <a:r>
              <a:rPr lang="fr-CH" b="0" u="none" strike="noStrike" dirty="0">
                <a:solidFill>
                  <a:srgbClr val="FF0000"/>
                </a:solidFill>
                <a:effectLst>
                  <a:outerShdw blurRad="38100" dist="38100" dir="2700000" algn="tl">
                    <a:srgbClr val="000000">
                      <a:alpha val="43137"/>
                    </a:srgbClr>
                  </a:outerShdw>
                </a:effectLst>
                <a:highlight>
                  <a:srgbClr val="FFFF00"/>
                </a:highlight>
                <a:latin typeface="times new roman" panose="02020603050405020304" pitchFamily="18" charset="0"/>
                <a:hlinkClick r:id="rId6" tooltip="Philipiens - Chapitre 2 -  Verset 5">
                  <a:extLst>
                    <a:ext uri="{A12FA001-AC4F-418D-AE19-62706E023703}">
                      <ahyp:hlinkClr xmlns:ahyp="http://schemas.microsoft.com/office/drawing/2018/hyperlinkcolor" val="tx"/>
                    </a:ext>
                  </a:extLst>
                </a:hlinkClick>
              </a:rPr>
              <a:t>2:5</a:t>
            </a:r>
            <a:r>
              <a:rPr lang="fr-CH" b="0" dirty="0">
                <a:solidFill>
                  <a:srgbClr val="333333"/>
                </a:solidFill>
                <a:effectLst>
                  <a:outerShdw blurRad="38100" dist="38100" dir="2700000" algn="tl">
                    <a:srgbClr val="000000">
                      <a:alpha val="43137"/>
                    </a:srgbClr>
                  </a:outerShdw>
                </a:effectLst>
                <a:latin typeface="times new roman" panose="02020603050405020304" pitchFamily="18" charset="0"/>
              </a:rPr>
              <a:t> </a:t>
            </a:r>
            <a:r>
              <a:rPr lang="fr-CH" sz="1600" b="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Ayez en vous les sentiments qui étaient en Jésus Christ,</a:t>
            </a:r>
          </a:p>
        </p:txBody>
      </p:sp>
      <p:sp>
        <p:nvSpPr>
          <p:cNvPr id="9" name="ZoneTexte 8">
            <a:extLst>
              <a:ext uri="{FF2B5EF4-FFF2-40B4-BE49-F238E27FC236}">
                <a16:creationId xmlns:a16="http://schemas.microsoft.com/office/drawing/2014/main" id="{B6312FF5-5D3F-1479-318B-D19C97E28872}"/>
              </a:ext>
            </a:extLst>
          </p:cNvPr>
          <p:cNvSpPr txBox="1"/>
          <p:nvPr/>
        </p:nvSpPr>
        <p:spPr>
          <a:xfrm>
            <a:off x="1049866" y="46629"/>
            <a:ext cx="2252134" cy="369332"/>
          </a:xfrm>
          <a:prstGeom prst="rect">
            <a:avLst/>
          </a:prstGeom>
          <a:noFill/>
          <a:ln w="38100">
            <a:solidFill>
              <a:schemeClr val="accent3"/>
            </a:solidFill>
          </a:ln>
        </p:spPr>
        <p:txBody>
          <a:bodyPr wrap="square">
            <a:spAutoFit/>
          </a:bodyPr>
          <a:lstStyle/>
          <a:p>
            <a:r>
              <a:rPr lang="fr-FR" sz="1800" b="1" dirty="0">
                <a:ln w="12700" cmpd="sng">
                  <a:noFill/>
                  <a:prstDash val="solid"/>
                </a:ln>
                <a:solidFill>
                  <a:schemeClr val="accent1"/>
                </a:solidFill>
                <a:highlight>
                  <a:srgbClr val="FFFF00"/>
                </a:highlight>
                <a:latin typeface="Comic Sans MS" panose="030F0702030302020204" pitchFamily="66" charset="0"/>
              </a:rPr>
              <a:t> Philippiens 2 .1-5</a:t>
            </a:r>
            <a:endParaRPr lang="fr-CH" dirty="0">
              <a:highlight>
                <a:srgbClr val="FFFF00"/>
              </a:highlight>
            </a:endParaRPr>
          </a:p>
        </p:txBody>
      </p:sp>
      <p:sp>
        <p:nvSpPr>
          <p:cNvPr id="10" name="ZoneTexte 9">
            <a:extLst>
              <a:ext uri="{FF2B5EF4-FFF2-40B4-BE49-F238E27FC236}">
                <a16:creationId xmlns:a16="http://schemas.microsoft.com/office/drawing/2014/main" id="{85823D39-D92F-C077-3DC0-4273517798E6}"/>
              </a:ext>
            </a:extLst>
          </p:cNvPr>
          <p:cNvSpPr txBox="1"/>
          <p:nvPr/>
        </p:nvSpPr>
        <p:spPr>
          <a:xfrm>
            <a:off x="1659465" y="6139805"/>
            <a:ext cx="9550402" cy="646331"/>
          </a:xfrm>
          <a:prstGeom prst="rect">
            <a:avLst/>
          </a:prstGeom>
          <a:noFill/>
          <a:ln w="28575">
            <a:solidFill>
              <a:schemeClr val="tx1"/>
            </a:solidFill>
          </a:ln>
        </p:spPr>
        <p:txBody>
          <a:bodyPr wrap="square" rtlCol="0">
            <a:spAutoFit/>
          </a:bodyPr>
          <a:lstStyle/>
          <a:p>
            <a:pPr algn="ctr"/>
            <a:r>
              <a:rPr lang="fr-FR" dirty="0">
                <a:highlight>
                  <a:srgbClr val="FFFF00"/>
                </a:highlight>
                <a:latin typeface="Arial" panose="020B0604020202020204" pitchFamily="34" charset="0"/>
                <a:cs typeface="Arial" panose="020B0604020202020204" pitchFamily="34" charset="0"/>
              </a:rPr>
              <a:t>Une unité parfaite, ressemblant à celle existant entre le Père et le Fils, donnera le </a:t>
            </a:r>
            <a:br>
              <a:rPr lang="fr-FR" dirty="0">
                <a:highlight>
                  <a:srgbClr val="FFFF00"/>
                </a:highlight>
                <a:latin typeface="Arial" panose="020B0604020202020204" pitchFamily="34" charset="0"/>
                <a:cs typeface="Arial" panose="020B0604020202020204" pitchFamily="34" charset="0"/>
              </a:rPr>
            </a:br>
            <a:r>
              <a:rPr lang="fr-FR" dirty="0">
                <a:highlight>
                  <a:srgbClr val="FFFF00"/>
                </a:highlight>
                <a:latin typeface="Arial" panose="020B0604020202020204" pitchFamily="34" charset="0"/>
                <a:cs typeface="Arial" panose="020B0604020202020204" pitchFamily="34" charset="0"/>
              </a:rPr>
              <a:t>succès aux serviteurs de Dieu…</a:t>
            </a:r>
            <a:r>
              <a:rPr lang="fr-FR" dirty="0">
                <a:latin typeface="Arial" panose="020B0604020202020204" pitchFamily="34" charset="0"/>
                <a:cs typeface="Arial" panose="020B0604020202020204" pitchFamily="34" charset="0"/>
              </a:rPr>
              <a:t> </a:t>
            </a:r>
            <a:r>
              <a:rPr lang="fr-FR" sz="1800" dirty="0">
                <a:solidFill>
                  <a:srgbClr val="000000"/>
                </a:solidFill>
                <a:effectLst/>
                <a:highlight>
                  <a:srgbClr val="00FFFF"/>
                </a:highlight>
                <a:latin typeface="Arial" panose="020B0604020202020204" pitchFamily="34" charset="0"/>
                <a:ea typeface="MS Minngs"/>
                <a:cs typeface="Arial" panose="020B0604020202020204" pitchFamily="34" charset="0"/>
              </a:rPr>
              <a:t>L’union avec Dieu par Jésus-Christ rendra l’Église parfaite.</a:t>
            </a:r>
            <a:r>
              <a:rPr lang="fr-FR" sz="1800" dirty="0">
                <a:solidFill>
                  <a:srgbClr val="000000"/>
                </a:solidFill>
                <a:effectLst/>
                <a:latin typeface="Arial" panose="020B0604020202020204" pitchFamily="34" charset="0"/>
                <a:ea typeface="MS Minngs"/>
                <a:cs typeface="Arial" panose="020B0604020202020204" pitchFamily="34" charset="0"/>
              </a:rPr>
              <a:t> </a:t>
            </a:r>
            <a:endParaRPr lang="fr-CH" dirty="0">
              <a:latin typeface="Arial" panose="020B0604020202020204" pitchFamily="34" charset="0"/>
              <a:cs typeface="Arial" panose="020B0604020202020204" pitchFamily="34" charset="0"/>
            </a:endParaRPr>
          </a:p>
        </p:txBody>
      </p:sp>
      <p:sp>
        <p:nvSpPr>
          <p:cNvPr id="12" name="ZoneTexte 11">
            <a:extLst>
              <a:ext uri="{FF2B5EF4-FFF2-40B4-BE49-F238E27FC236}">
                <a16:creationId xmlns:a16="http://schemas.microsoft.com/office/drawing/2014/main" id="{F8D62D76-3CC7-33C0-F5AA-113791B08740}"/>
              </a:ext>
            </a:extLst>
          </p:cNvPr>
          <p:cNvSpPr txBox="1"/>
          <p:nvPr/>
        </p:nvSpPr>
        <p:spPr>
          <a:xfrm>
            <a:off x="6934200" y="46629"/>
            <a:ext cx="2463800" cy="369332"/>
          </a:xfrm>
          <a:prstGeom prst="rect">
            <a:avLst/>
          </a:prstGeom>
          <a:noFill/>
        </p:spPr>
        <p:txBody>
          <a:bodyPr wrap="square">
            <a:spAutoFit/>
          </a:bodyPr>
          <a:lstStyle/>
          <a:p>
            <a:pPr algn="ctr"/>
            <a:r>
              <a:rPr lang="fr-FR" sz="1800" i="1" dirty="0">
                <a:effectLst/>
                <a:highlight>
                  <a:srgbClr val="00FFFF"/>
                </a:highlight>
                <a:latin typeface="Calibri" panose="020F0502020204030204" pitchFamily="34" charset="0"/>
                <a:ea typeface="MS Minngs"/>
              </a:rPr>
              <a:t>Reflecting Christ,</a:t>
            </a:r>
            <a:r>
              <a:rPr lang="fr-FR" sz="1800" dirty="0">
                <a:effectLst/>
                <a:highlight>
                  <a:srgbClr val="00FFFF"/>
                </a:highlight>
                <a:latin typeface="Calibri" panose="020F0502020204030204" pitchFamily="34" charset="0"/>
                <a:ea typeface="MS Minngs"/>
              </a:rPr>
              <a:t> p. 200</a:t>
            </a:r>
            <a:endParaRPr lang="fr-CH" dirty="0">
              <a:highlight>
                <a:srgbClr val="00FFFF"/>
              </a:highlight>
            </a:endParaRPr>
          </a:p>
        </p:txBody>
      </p:sp>
      <p:pic>
        <p:nvPicPr>
          <p:cNvPr id="13" name="Image 12">
            <a:extLst>
              <a:ext uri="{FF2B5EF4-FFF2-40B4-BE49-F238E27FC236}">
                <a16:creationId xmlns:a16="http://schemas.microsoft.com/office/drawing/2014/main" id="{D815BF62-097F-32CC-D058-726707037FB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80548" y="984466"/>
            <a:ext cx="1195849" cy="2233351"/>
          </a:xfrm>
          <a:prstGeom prst="rect">
            <a:avLst/>
          </a:prstGeom>
        </p:spPr>
      </p:pic>
      <p:pic>
        <p:nvPicPr>
          <p:cNvPr id="16" name="Picture 4" descr="Offrande Vectores, Ilustraciones y Gráficos - 123RF">
            <a:extLst>
              <a:ext uri="{FF2B5EF4-FFF2-40B4-BE49-F238E27FC236}">
                <a16:creationId xmlns:a16="http://schemas.microsoft.com/office/drawing/2014/main" id="{E4EBA574-6D29-BAAB-AF7E-D470E16853AD}"/>
              </a:ext>
            </a:extLst>
          </p:cNvPr>
          <p:cNvPicPr>
            <a:picLocks noChangeAspect="1" noChangeArrowheads="1"/>
          </p:cNvPicPr>
          <p:nvPr/>
        </p:nvPicPr>
        <p:blipFill>
          <a:blip r:embed="rId8">
            <a:clrChange>
              <a:clrFrom>
                <a:srgbClr val="FFFDDB"/>
              </a:clrFrom>
              <a:clrTo>
                <a:srgbClr val="FFFDDB">
                  <a:alpha val="0"/>
                </a:srgbClr>
              </a:clrTo>
            </a:clrChange>
            <a:extLst>
              <a:ext uri="{BEBA8EAE-BF5A-486C-A8C5-ECC9F3942E4B}">
                <a14:imgProps xmlns:a14="http://schemas.microsoft.com/office/drawing/2010/main">
                  <a14:imgLayer r:embed="rId9">
                    <a14:imgEffect>
                      <a14:colorTemperature colorTemp="11200"/>
                    </a14:imgEffect>
                    <a14:imgEffect>
                      <a14:saturation sat="300000"/>
                    </a14:imgEffect>
                  </a14:imgLayer>
                </a14:imgProps>
              </a:ext>
              <a:ext uri="{28A0092B-C50C-407E-A947-70E740481C1C}">
                <a14:useLocalDpi xmlns:a14="http://schemas.microsoft.com/office/drawing/2010/main"/>
              </a:ext>
            </a:extLst>
          </a:blip>
          <a:srcRect/>
          <a:stretch>
            <a:fillRect/>
          </a:stretch>
        </p:blipFill>
        <p:spPr bwMode="auto">
          <a:xfrm>
            <a:off x="3930117" y="3919162"/>
            <a:ext cx="1954372" cy="1954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975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031D50-B83A-32EB-38E1-89CB573919D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Rectángulo 9">
            <a:extLst>
              <a:ext uri="{FF2B5EF4-FFF2-40B4-BE49-F238E27FC236}">
                <a16:creationId xmlns:a16="http://schemas.microsoft.com/office/drawing/2014/main" id="{599B0191-4231-36E6-6B8B-F8B1CD24A5A7}"/>
              </a:ext>
            </a:extLst>
          </p:cNvPr>
          <p:cNvSpPr>
            <a:spLocks noGrp="1" noRot="1" noMove="1" noResize="1" noEditPoints="1" noAdjustHandles="1" noChangeArrowheads="1" noChangeShapeType="1"/>
          </p:cNvSpPr>
          <p:nvPr/>
        </p:nvSpPr>
        <p:spPr>
          <a:xfrm>
            <a:off x="-98322" y="3311935"/>
            <a:ext cx="12359148" cy="164690"/>
          </a:xfrm>
          <a:custGeom>
            <a:avLst/>
            <a:gdLst>
              <a:gd name="csX0" fmla="*/ 0 w 12359148"/>
              <a:gd name="csY0" fmla="*/ 0 h 164690"/>
              <a:gd name="csX1" fmla="*/ 810211 w 12359148"/>
              <a:gd name="csY1" fmla="*/ 0 h 164690"/>
              <a:gd name="csX2" fmla="*/ 1620422 w 12359148"/>
              <a:gd name="csY2" fmla="*/ 0 h 164690"/>
              <a:gd name="csX3" fmla="*/ 2059858 w 12359148"/>
              <a:gd name="csY3" fmla="*/ 0 h 164690"/>
              <a:gd name="csX4" fmla="*/ 2622886 w 12359148"/>
              <a:gd name="csY4" fmla="*/ 0 h 164690"/>
              <a:gd name="csX5" fmla="*/ 3309505 w 12359148"/>
              <a:gd name="csY5" fmla="*/ 0 h 164690"/>
              <a:gd name="csX6" fmla="*/ 4243307 w 12359148"/>
              <a:gd name="csY6" fmla="*/ 0 h 164690"/>
              <a:gd name="csX7" fmla="*/ 4806335 w 12359148"/>
              <a:gd name="csY7" fmla="*/ 0 h 164690"/>
              <a:gd name="csX8" fmla="*/ 5616546 w 12359148"/>
              <a:gd name="csY8" fmla="*/ 0 h 164690"/>
              <a:gd name="csX9" fmla="*/ 6303165 w 12359148"/>
              <a:gd name="csY9" fmla="*/ 0 h 164690"/>
              <a:gd name="csX10" fmla="*/ 6989785 w 12359148"/>
              <a:gd name="csY10" fmla="*/ 0 h 164690"/>
              <a:gd name="csX11" fmla="*/ 7305630 w 12359148"/>
              <a:gd name="csY11" fmla="*/ 0 h 164690"/>
              <a:gd name="csX12" fmla="*/ 8115841 w 12359148"/>
              <a:gd name="csY12" fmla="*/ 0 h 164690"/>
              <a:gd name="csX13" fmla="*/ 8555277 w 12359148"/>
              <a:gd name="csY13" fmla="*/ 0 h 164690"/>
              <a:gd name="csX14" fmla="*/ 8994713 w 12359148"/>
              <a:gd name="csY14" fmla="*/ 0 h 164690"/>
              <a:gd name="csX15" fmla="*/ 9557741 w 12359148"/>
              <a:gd name="csY15" fmla="*/ 0 h 164690"/>
              <a:gd name="csX16" fmla="*/ 9873586 w 12359148"/>
              <a:gd name="csY16" fmla="*/ 0 h 164690"/>
              <a:gd name="csX17" fmla="*/ 10560205 w 12359148"/>
              <a:gd name="csY17" fmla="*/ 0 h 164690"/>
              <a:gd name="csX18" fmla="*/ 10999642 w 12359148"/>
              <a:gd name="csY18" fmla="*/ 0 h 164690"/>
              <a:gd name="csX19" fmla="*/ 11439078 w 12359148"/>
              <a:gd name="csY19" fmla="*/ 0 h 164690"/>
              <a:gd name="csX20" fmla="*/ 12359148 w 12359148"/>
              <a:gd name="csY20" fmla="*/ 0 h 164690"/>
              <a:gd name="csX21" fmla="*/ 12359148 w 12359148"/>
              <a:gd name="csY21" fmla="*/ 164690 h 164690"/>
              <a:gd name="csX22" fmla="*/ 11672529 w 12359148"/>
              <a:gd name="csY22" fmla="*/ 164690 h 164690"/>
              <a:gd name="csX23" fmla="*/ 11109501 w 12359148"/>
              <a:gd name="csY23" fmla="*/ 164690 h 164690"/>
              <a:gd name="csX24" fmla="*/ 10546473 w 12359148"/>
              <a:gd name="csY24" fmla="*/ 164690 h 164690"/>
              <a:gd name="csX25" fmla="*/ 9736262 w 12359148"/>
              <a:gd name="csY25" fmla="*/ 164690 h 164690"/>
              <a:gd name="csX26" fmla="*/ 9296826 w 12359148"/>
              <a:gd name="csY26" fmla="*/ 164690 h 164690"/>
              <a:gd name="csX27" fmla="*/ 8363023 w 12359148"/>
              <a:gd name="csY27" fmla="*/ 164690 h 164690"/>
              <a:gd name="csX28" fmla="*/ 7676404 w 12359148"/>
              <a:gd name="csY28" fmla="*/ 164690 h 164690"/>
              <a:gd name="csX29" fmla="*/ 7113376 w 12359148"/>
              <a:gd name="csY29" fmla="*/ 164690 h 164690"/>
              <a:gd name="csX30" fmla="*/ 6303165 w 12359148"/>
              <a:gd name="csY30" fmla="*/ 164690 h 164690"/>
              <a:gd name="csX31" fmla="*/ 5740138 w 12359148"/>
              <a:gd name="csY31" fmla="*/ 164690 h 164690"/>
              <a:gd name="csX32" fmla="*/ 4806335 w 12359148"/>
              <a:gd name="csY32" fmla="*/ 164690 h 164690"/>
              <a:gd name="csX33" fmla="*/ 3996125 w 12359148"/>
              <a:gd name="csY33" fmla="*/ 164690 h 164690"/>
              <a:gd name="csX34" fmla="*/ 3062322 w 12359148"/>
              <a:gd name="csY34" fmla="*/ 164690 h 164690"/>
              <a:gd name="csX35" fmla="*/ 2746477 w 12359148"/>
              <a:gd name="csY35" fmla="*/ 164690 h 164690"/>
              <a:gd name="csX36" fmla="*/ 1812675 w 12359148"/>
              <a:gd name="csY36" fmla="*/ 164690 h 164690"/>
              <a:gd name="csX37" fmla="*/ 1373239 w 12359148"/>
              <a:gd name="csY37" fmla="*/ 164690 h 164690"/>
              <a:gd name="csX38" fmla="*/ 0 w 12359148"/>
              <a:gd name="csY38" fmla="*/ 164690 h 164690"/>
              <a:gd name="csX39" fmla="*/ 0 w 12359148"/>
              <a:gd name="csY39" fmla="*/ 0 h 16469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Lst>
            <a:rect l="l" t="t" r="r" b="b"/>
            <a:pathLst>
              <a:path w="12359148" h="164690" fill="none" extrusionOk="0">
                <a:moveTo>
                  <a:pt x="0" y="0"/>
                </a:moveTo>
                <a:cubicBezTo>
                  <a:pt x="377148" y="-8219"/>
                  <a:pt x="627427" y="-4295"/>
                  <a:pt x="810211" y="0"/>
                </a:cubicBezTo>
                <a:cubicBezTo>
                  <a:pt x="992995" y="4295"/>
                  <a:pt x="1391850" y="1820"/>
                  <a:pt x="1620422" y="0"/>
                </a:cubicBezTo>
                <a:cubicBezTo>
                  <a:pt x="1848994" y="-1820"/>
                  <a:pt x="1888452" y="19931"/>
                  <a:pt x="2059858" y="0"/>
                </a:cubicBezTo>
                <a:cubicBezTo>
                  <a:pt x="2231264" y="-19931"/>
                  <a:pt x="2460681" y="-264"/>
                  <a:pt x="2622886" y="0"/>
                </a:cubicBezTo>
                <a:cubicBezTo>
                  <a:pt x="2785091" y="264"/>
                  <a:pt x="3003100" y="-12479"/>
                  <a:pt x="3309505" y="0"/>
                </a:cubicBezTo>
                <a:cubicBezTo>
                  <a:pt x="3615910" y="12479"/>
                  <a:pt x="3983390" y="20875"/>
                  <a:pt x="4243307" y="0"/>
                </a:cubicBezTo>
                <a:cubicBezTo>
                  <a:pt x="4503224" y="-20875"/>
                  <a:pt x="4555866" y="26214"/>
                  <a:pt x="4806335" y="0"/>
                </a:cubicBezTo>
                <a:cubicBezTo>
                  <a:pt x="5056804" y="-26214"/>
                  <a:pt x="5276425" y="-17553"/>
                  <a:pt x="5616546" y="0"/>
                </a:cubicBezTo>
                <a:cubicBezTo>
                  <a:pt x="5956667" y="17553"/>
                  <a:pt x="6129813" y="-3068"/>
                  <a:pt x="6303165" y="0"/>
                </a:cubicBezTo>
                <a:cubicBezTo>
                  <a:pt x="6476517" y="3068"/>
                  <a:pt x="6689006" y="-17504"/>
                  <a:pt x="6989785" y="0"/>
                </a:cubicBezTo>
                <a:cubicBezTo>
                  <a:pt x="7290564" y="17504"/>
                  <a:pt x="7199119" y="-11498"/>
                  <a:pt x="7305630" y="0"/>
                </a:cubicBezTo>
                <a:cubicBezTo>
                  <a:pt x="7412141" y="11498"/>
                  <a:pt x="7720163" y="23964"/>
                  <a:pt x="8115841" y="0"/>
                </a:cubicBezTo>
                <a:cubicBezTo>
                  <a:pt x="8511519" y="-23964"/>
                  <a:pt x="8399638" y="-11905"/>
                  <a:pt x="8555277" y="0"/>
                </a:cubicBezTo>
                <a:cubicBezTo>
                  <a:pt x="8710916" y="11905"/>
                  <a:pt x="8860341" y="-13538"/>
                  <a:pt x="8994713" y="0"/>
                </a:cubicBezTo>
                <a:cubicBezTo>
                  <a:pt x="9129085" y="13538"/>
                  <a:pt x="9360344" y="10559"/>
                  <a:pt x="9557741" y="0"/>
                </a:cubicBezTo>
                <a:cubicBezTo>
                  <a:pt x="9755138" y="-10559"/>
                  <a:pt x="9735687" y="-5273"/>
                  <a:pt x="9873586" y="0"/>
                </a:cubicBezTo>
                <a:cubicBezTo>
                  <a:pt x="10011485" y="5273"/>
                  <a:pt x="10396580" y="-33026"/>
                  <a:pt x="10560205" y="0"/>
                </a:cubicBezTo>
                <a:cubicBezTo>
                  <a:pt x="10723830" y="33026"/>
                  <a:pt x="10890309" y="5493"/>
                  <a:pt x="10999642" y="0"/>
                </a:cubicBezTo>
                <a:cubicBezTo>
                  <a:pt x="11108975" y="-5493"/>
                  <a:pt x="11267472" y="5918"/>
                  <a:pt x="11439078" y="0"/>
                </a:cubicBezTo>
                <a:cubicBezTo>
                  <a:pt x="11610684" y="-5918"/>
                  <a:pt x="12163272" y="14235"/>
                  <a:pt x="12359148" y="0"/>
                </a:cubicBezTo>
                <a:cubicBezTo>
                  <a:pt x="12366563" y="76619"/>
                  <a:pt x="12365381" y="83271"/>
                  <a:pt x="12359148" y="164690"/>
                </a:cubicBezTo>
                <a:cubicBezTo>
                  <a:pt x="12020923" y="161610"/>
                  <a:pt x="11912564" y="132941"/>
                  <a:pt x="11672529" y="164690"/>
                </a:cubicBezTo>
                <a:cubicBezTo>
                  <a:pt x="11432494" y="196439"/>
                  <a:pt x="11258120" y="151530"/>
                  <a:pt x="11109501" y="164690"/>
                </a:cubicBezTo>
                <a:cubicBezTo>
                  <a:pt x="10960882" y="177850"/>
                  <a:pt x="10684669" y="140274"/>
                  <a:pt x="10546473" y="164690"/>
                </a:cubicBezTo>
                <a:cubicBezTo>
                  <a:pt x="10408277" y="189106"/>
                  <a:pt x="10031840" y="194410"/>
                  <a:pt x="9736262" y="164690"/>
                </a:cubicBezTo>
                <a:cubicBezTo>
                  <a:pt x="9440684" y="134970"/>
                  <a:pt x="9443600" y="154205"/>
                  <a:pt x="9296826" y="164690"/>
                </a:cubicBezTo>
                <a:cubicBezTo>
                  <a:pt x="9150052" y="175175"/>
                  <a:pt x="8628930" y="210398"/>
                  <a:pt x="8363023" y="164690"/>
                </a:cubicBezTo>
                <a:cubicBezTo>
                  <a:pt x="8097116" y="118982"/>
                  <a:pt x="7855702" y="188920"/>
                  <a:pt x="7676404" y="164690"/>
                </a:cubicBezTo>
                <a:cubicBezTo>
                  <a:pt x="7497106" y="140460"/>
                  <a:pt x="7355920" y="184225"/>
                  <a:pt x="7113376" y="164690"/>
                </a:cubicBezTo>
                <a:cubicBezTo>
                  <a:pt x="6870832" y="145155"/>
                  <a:pt x="6628542" y="150150"/>
                  <a:pt x="6303165" y="164690"/>
                </a:cubicBezTo>
                <a:cubicBezTo>
                  <a:pt x="5977788" y="179230"/>
                  <a:pt x="6003278" y="184293"/>
                  <a:pt x="5740138" y="164690"/>
                </a:cubicBezTo>
                <a:cubicBezTo>
                  <a:pt x="5476998" y="145087"/>
                  <a:pt x="5183986" y="161862"/>
                  <a:pt x="4806335" y="164690"/>
                </a:cubicBezTo>
                <a:cubicBezTo>
                  <a:pt x="4428684" y="167518"/>
                  <a:pt x="4197845" y="163729"/>
                  <a:pt x="3996125" y="164690"/>
                </a:cubicBezTo>
                <a:cubicBezTo>
                  <a:pt x="3794405" y="165652"/>
                  <a:pt x="3512914" y="205922"/>
                  <a:pt x="3062322" y="164690"/>
                </a:cubicBezTo>
                <a:cubicBezTo>
                  <a:pt x="2611730" y="123458"/>
                  <a:pt x="2849305" y="179882"/>
                  <a:pt x="2746477" y="164690"/>
                </a:cubicBezTo>
                <a:cubicBezTo>
                  <a:pt x="2643650" y="149498"/>
                  <a:pt x="2056950" y="142346"/>
                  <a:pt x="1812675" y="164690"/>
                </a:cubicBezTo>
                <a:cubicBezTo>
                  <a:pt x="1568400" y="187034"/>
                  <a:pt x="1532055" y="175774"/>
                  <a:pt x="1373239" y="164690"/>
                </a:cubicBezTo>
                <a:cubicBezTo>
                  <a:pt x="1214423" y="153606"/>
                  <a:pt x="645975" y="194089"/>
                  <a:pt x="0" y="164690"/>
                </a:cubicBezTo>
                <a:cubicBezTo>
                  <a:pt x="-4380" y="86613"/>
                  <a:pt x="-5856" y="75315"/>
                  <a:pt x="0" y="0"/>
                </a:cubicBezTo>
                <a:close/>
              </a:path>
              <a:path w="12359148" h="164690" stroke="0" extrusionOk="0">
                <a:moveTo>
                  <a:pt x="0" y="0"/>
                </a:moveTo>
                <a:cubicBezTo>
                  <a:pt x="195439" y="-17500"/>
                  <a:pt x="430275" y="4373"/>
                  <a:pt x="686619" y="0"/>
                </a:cubicBezTo>
                <a:cubicBezTo>
                  <a:pt x="942963" y="-4373"/>
                  <a:pt x="891253" y="-12188"/>
                  <a:pt x="1002464" y="0"/>
                </a:cubicBezTo>
                <a:cubicBezTo>
                  <a:pt x="1113676" y="12188"/>
                  <a:pt x="1349103" y="18552"/>
                  <a:pt x="1441901" y="0"/>
                </a:cubicBezTo>
                <a:cubicBezTo>
                  <a:pt x="1534699" y="-18552"/>
                  <a:pt x="1819679" y="4141"/>
                  <a:pt x="2004928" y="0"/>
                </a:cubicBezTo>
                <a:cubicBezTo>
                  <a:pt x="2190177" y="-4141"/>
                  <a:pt x="2354018" y="23714"/>
                  <a:pt x="2567956" y="0"/>
                </a:cubicBezTo>
                <a:cubicBezTo>
                  <a:pt x="2781894" y="-23714"/>
                  <a:pt x="2765614" y="14871"/>
                  <a:pt x="2883801" y="0"/>
                </a:cubicBezTo>
                <a:cubicBezTo>
                  <a:pt x="3001988" y="-14871"/>
                  <a:pt x="3565981" y="-31959"/>
                  <a:pt x="3817603" y="0"/>
                </a:cubicBezTo>
                <a:cubicBezTo>
                  <a:pt x="4069225" y="31959"/>
                  <a:pt x="4357376" y="31329"/>
                  <a:pt x="4504223" y="0"/>
                </a:cubicBezTo>
                <a:cubicBezTo>
                  <a:pt x="4651070" y="-31329"/>
                  <a:pt x="4730538" y="1361"/>
                  <a:pt x="4820068" y="0"/>
                </a:cubicBezTo>
                <a:cubicBezTo>
                  <a:pt x="4909598" y="-1361"/>
                  <a:pt x="5228207" y="-28188"/>
                  <a:pt x="5630279" y="0"/>
                </a:cubicBezTo>
                <a:cubicBezTo>
                  <a:pt x="6032351" y="28188"/>
                  <a:pt x="5879697" y="-15613"/>
                  <a:pt x="6069715" y="0"/>
                </a:cubicBezTo>
                <a:cubicBezTo>
                  <a:pt x="6259733" y="15613"/>
                  <a:pt x="6521908" y="4949"/>
                  <a:pt x="6879926" y="0"/>
                </a:cubicBezTo>
                <a:cubicBezTo>
                  <a:pt x="7237944" y="-4949"/>
                  <a:pt x="7381328" y="16075"/>
                  <a:pt x="7690137" y="0"/>
                </a:cubicBezTo>
                <a:cubicBezTo>
                  <a:pt x="7998946" y="-16075"/>
                  <a:pt x="7920065" y="-3012"/>
                  <a:pt x="8005981" y="0"/>
                </a:cubicBezTo>
                <a:cubicBezTo>
                  <a:pt x="8091897" y="3012"/>
                  <a:pt x="8615791" y="-19862"/>
                  <a:pt x="8939784" y="0"/>
                </a:cubicBezTo>
                <a:cubicBezTo>
                  <a:pt x="9263777" y="19862"/>
                  <a:pt x="9243385" y="17060"/>
                  <a:pt x="9379220" y="0"/>
                </a:cubicBezTo>
                <a:cubicBezTo>
                  <a:pt x="9515055" y="-17060"/>
                  <a:pt x="9973498" y="-33904"/>
                  <a:pt x="10313022" y="0"/>
                </a:cubicBezTo>
                <a:cubicBezTo>
                  <a:pt x="10652546" y="33904"/>
                  <a:pt x="10741733" y="6986"/>
                  <a:pt x="11123233" y="0"/>
                </a:cubicBezTo>
                <a:cubicBezTo>
                  <a:pt x="11504733" y="-6986"/>
                  <a:pt x="11774742" y="-5018"/>
                  <a:pt x="12359148" y="0"/>
                </a:cubicBezTo>
                <a:cubicBezTo>
                  <a:pt x="12359478" y="71861"/>
                  <a:pt x="12362311" y="104238"/>
                  <a:pt x="12359148" y="164690"/>
                </a:cubicBezTo>
                <a:cubicBezTo>
                  <a:pt x="11950133" y="127389"/>
                  <a:pt x="11713003" y="136650"/>
                  <a:pt x="11425346" y="164690"/>
                </a:cubicBezTo>
                <a:cubicBezTo>
                  <a:pt x="11137689" y="192730"/>
                  <a:pt x="10792065" y="196473"/>
                  <a:pt x="10615135" y="164690"/>
                </a:cubicBezTo>
                <a:cubicBezTo>
                  <a:pt x="10438205" y="132907"/>
                  <a:pt x="10407263" y="168349"/>
                  <a:pt x="10299290" y="164690"/>
                </a:cubicBezTo>
                <a:cubicBezTo>
                  <a:pt x="10191318" y="161031"/>
                  <a:pt x="10085688" y="168831"/>
                  <a:pt x="9983445" y="164690"/>
                </a:cubicBezTo>
                <a:cubicBezTo>
                  <a:pt x="9881202" y="160549"/>
                  <a:pt x="9484430" y="171772"/>
                  <a:pt x="9296826" y="164690"/>
                </a:cubicBezTo>
                <a:cubicBezTo>
                  <a:pt x="9109222" y="157608"/>
                  <a:pt x="8671039" y="174499"/>
                  <a:pt x="8363023" y="164690"/>
                </a:cubicBezTo>
                <a:cubicBezTo>
                  <a:pt x="8055007" y="154881"/>
                  <a:pt x="8016720" y="171097"/>
                  <a:pt x="7799996" y="164690"/>
                </a:cubicBezTo>
                <a:cubicBezTo>
                  <a:pt x="7583272" y="158283"/>
                  <a:pt x="7359065" y="138136"/>
                  <a:pt x="6989785" y="164690"/>
                </a:cubicBezTo>
                <a:cubicBezTo>
                  <a:pt x="6620505" y="191244"/>
                  <a:pt x="6671517" y="182636"/>
                  <a:pt x="6550348" y="164690"/>
                </a:cubicBezTo>
                <a:cubicBezTo>
                  <a:pt x="6429179" y="146744"/>
                  <a:pt x="6347689" y="161504"/>
                  <a:pt x="6234504" y="164690"/>
                </a:cubicBezTo>
                <a:cubicBezTo>
                  <a:pt x="6121319" y="167876"/>
                  <a:pt x="5787428" y="176794"/>
                  <a:pt x="5547884" y="164690"/>
                </a:cubicBezTo>
                <a:cubicBezTo>
                  <a:pt x="5308340" y="152586"/>
                  <a:pt x="5245804" y="186069"/>
                  <a:pt x="4984856" y="164690"/>
                </a:cubicBezTo>
                <a:cubicBezTo>
                  <a:pt x="4723908" y="143311"/>
                  <a:pt x="4492304" y="187058"/>
                  <a:pt x="4298237" y="164690"/>
                </a:cubicBezTo>
                <a:cubicBezTo>
                  <a:pt x="4104170" y="142322"/>
                  <a:pt x="3717128" y="164049"/>
                  <a:pt x="3364435" y="164690"/>
                </a:cubicBezTo>
                <a:cubicBezTo>
                  <a:pt x="3011742" y="165331"/>
                  <a:pt x="2670189" y="146114"/>
                  <a:pt x="2430632" y="164690"/>
                </a:cubicBezTo>
                <a:cubicBezTo>
                  <a:pt x="2191075" y="183266"/>
                  <a:pt x="2119345" y="146504"/>
                  <a:pt x="1867605" y="164690"/>
                </a:cubicBezTo>
                <a:cubicBezTo>
                  <a:pt x="1615865" y="182876"/>
                  <a:pt x="1444586" y="199263"/>
                  <a:pt x="1057394" y="164690"/>
                </a:cubicBezTo>
                <a:cubicBezTo>
                  <a:pt x="670202" y="130117"/>
                  <a:pt x="518368" y="213250"/>
                  <a:pt x="0" y="164690"/>
                </a:cubicBezTo>
                <a:cubicBezTo>
                  <a:pt x="6115" y="107576"/>
                  <a:pt x="4469" y="46553"/>
                  <a:pt x="0" y="0"/>
                </a:cubicBezTo>
                <a:close/>
              </a:path>
            </a:pathLst>
          </a:custGeom>
          <a:solidFill>
            <a:schemeClr val="accent1">
              <a:lumMod val="60000"/>
              <a:lumOff val="40000"/>
            </a:schemeClr>
          </a:solidFill>
          <a:ln w="76200">
            <a:gradFill flip="none" rotWithShape="1">
              <a:gsLst>
                <a:gs pos="0">
                  <a:srgbClr val="FAFFA3"/>
                </a:gs>
                <a:gs pos="100000">
                  <a:srgbClr val="E7A881"/>
                </a:gs>
              </a:gsLst>
              <a:lin ang="16200000" scaled="1"/>
              <a:tileRect/>
            </a:gradFill>
            <a:extLst>
              <a:ext uri="{C807C97D-BFC1-408E-A445-0C87EB9F89A2}">
                <ask:lineSketchStyleProps xmlns:ask="http://schemas.microsoft.com/office/drawing/2018/sketchyshapes" sd="736175037">
                  <a:prstGeom prst="rect">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CuadroTexto 1">
            <a:extLst>
              <a:ext uri="{FF2B5EF4-FFF2-40B4-BE49-F238E27FC236}">
                <a16:creationId xmlns:a16="http://schemas.microsoft.com/office/drawing/2014/main" id="{B7C845A8-8A2A-5F24-42E0-E313F0381246}"/>
              </a:ext>
            </a:extLst>
          </p:cNvPr>
          <p:cNvSpPr txBox="1"/>
          <p:nvPr/>
        </p:nvSpPr>
        <p:spPr>
          <a:xfrm>
            <a:off x="5553074" y="3860698"/>
            <a:ext cx="6638926" cy="2862322"/>
          </a:xfrm>
          <a:prstGeom prst="rect">
            <a:avLst/>
          </a:prstGeom>
          <a:noFill/>
        </p:spPr>
        <p:txBody>
          <a:bodyPr wrap="square" rtlCol="0">
            <a:spAutoFit/>
          </a:bodyPr>
          <a:lstStyle/>
          <a:p>
            <a:pPr>
              <a:spcBef>
                <a:spcPts val="600"/>
              </a:spcBef>
            </a:pPr>
            <a:r>
              <a:rPr lang="fr-FR" sz="2000" b="1" dirty="0">
                <a:solidFill>
                  <a:srgbClr val="FFFF66"/>
                </a:solidFill>
                <a:effectLst>
                  <a:outerShdw blurRad="38100" dist="38100" dir="2700000" algn="tl">
                    <a:srgbClr val="000000">
                      <a:alpha val="43137"/>
                    </a:srgbClr>
                  </a:outerShdw>
                </a:effectLst>
                <a:highlight>
                  <a:srgbClr val="D73E9E"/>
                </a:highlight>
              </a:rPr>
              <a:t> Flambeaux dans le monde : </a:t>
            </a:r>
          </a:p>
          <a:p>
            <a:pPr lvl="1">
              <a:spcBef>
                <a:spcPts val="600"/>
              </a:spcBef>
            </a:pPr>
            <a:r>
              <a:rPr lang="fr-FR" sz="2000" b="1" dirty="0"/>
              <a:t>Un reflet de Dieu (Philippiens 2.12-13)</a:t>
            </a:r>
          </a:p>
          <a:p>
            <a:pPr lvl="1">
              <a:spcBef>
                <a:spcPts val="600"/>
              </a:spcBef>
            </a:pPr>
            <a:r>
              <a:rPr lang="fr-FR" sz="2000" b="1" dirty="0"/>
              <a:t>Une lumière brillante dans le monde (Ph. 2.14-16) </a:t>
            </a:r>
          </a:p>
          <a:p>
            <a:pPr lvl="1">
              <a:spcBef>
                <a:spcPts val="600"/>
              </a:spcBef>
            </a:pPr>
            <a:r>
              <a:rPr lang="fr-FR" sz="2000" b="1" dirty="0"/>
              <a:t>Un sacrifice vivant (Philippiens 2.17-18)</a:t>
            </a:r>
          </a:p>
          <a:p>
            <a:pPr>
              <a:spcBef>
                <a:spcPts val="1800"/>
              </a:spcBef>
            </a:pPr>
            <a:r>
              <a:rPr lang="fr-FR" sz="2000" b="1" dirty="0">
                <a:solidFill>
                  <a:srgbClr val="FFFF00"/>
                </a:solidFill>
                <a:effectLst>
                  <a:outerShdw blurRad="38100" dist="38100" dir="2700000" algn="tl">
                    <a:srgbClr val="000000">
                      <a:alpha val="43137"/>
                    </a:srgbClr>
                  </a:outerShdw>
                </a:effectLst>
                <a:highlight>
                  <a:srgbClr val="A43DDB"/>
                </a:highlight>
              </a:rPr>
              <a:t> ## Exemples de lumière :</a:t>
            </a:r>
          </a:p>
          <a:p>
            <a:pPr lvl="1">
              <a:spcBef>
                <a:spcPts val="600"/>
              </a:spcBef>
            </a:pPr>
            <a:r>
              <a:rPr lang="fr-FR" sz="2000" b="1" dirty="0"/>
              <a:t>Timothée (Philippiens 2.19-24)</a:t>
            </a:r>
          </a:p>
          <a:p>
            <a:pPr lvl="1">
              <a:spcBef>
                <a:spcPts val="600"/>
              </a:spcBef>
            </a:pPr>
            <a:r>
              <a:rPr lang="fr-FR" sz="2000" b="1" dirty="0"/>
              <a:t>Épaphrodite (Philippiens 2.25-30)</a:t>
            </a:r>
          </a:p>
        </p:txBody>
      </p:sp>
      <p:sp>
        <p:nvSpPr>
          <p:cNvPr id="4" name="CuadroTexto 3">
            <a:extLst>
              <a:ext uri="{FF2B5EF4-FFF2-40B4-BE49-F238E27FC236}">
                <a16:creationId xmlns:a16="http://schemas.microsoft.com/office/drawing/2014/main" id="{C641E505-AA8F-61C9-E612-331732F59382}"/>
              </a:ext>
            </a:extLst>
          </p:cNvPr>
          <p:cNvSpPr txBox="1"/>
          <p:nvPr/>
        </p:nvSpPr>
        <p:spPr>
          <a:xfrm>
            <a:off x="266701" y="205710"/>
            <a:ext cx="7458075" cy="1015663"/>
          </a:xfrm>
          <a:prstGeom prst="rect">
            <a:avLst/>
          </a:prstGeom>
          <a:noFill/>
        </p:spPr>
        <p:txBody>
          <a:bodyPr wrap="square">
            <a:spAutoFit/>
          </a:bodyPr>
          <a:lstStyle/>
          <a:p>
            <a:pPr>
              <a:spcBef>
                <a:spcPts val="600"/>
              </a:spcBef>
            </a:pPr>
            <a:r>
              <a:rPr lang="fr-FR" sz="2000" b="1" dirty="0">
                <a:solidFill>
                  <a:schemeClr val="accent2"/>
                </a:solidFill>
              </a:rPr>
              <a:t>« Que votre lumière luise ainsi devant les hommes, afin qu'ils voient vos bonnes œuvres, et qu'ils glorifient votre Père qui est dans les cieux » </a:t>
            </a:r>
            <a:r>
              <a:rPr lang="fr-FR" sz="2000" b="1" dirty="0">
                <a:solidFill>
                  <a:srgbClr val="E53C5C"/>
                </a:solidFill>
              </a:rPr>
              <a:t>(Matthieu 5.16)</a:t>
            </a:r>
            <a:r>
              <a:rPr lang="fr-FR" sz="2000" b="1" dirty="0"/>
              <a:t>. </a:t>
            </a:r>
          </a:p>
        </p:txBody>
      </p:sp>
      <p:pic>
        <p:nvPicPr>
          <p:cNvPr id="5" name="Imagen 4" descr="Mujer con la mano en la noche&#10;&#10;El contenido generado por IA puede ser incorrecto.">
            <a:extLst>
              <a:ext uri="{FF2B5EF4-FFF2-40B4-BE49-F238E27FC236}">
                <a16:creationId xmlns:a16="http://schemas.microsoft.com/office/drawing/2014/main" id="{68133EED-1310-76A2-A83F-247545CFE18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800976" y="196185"/>
            <a:ext cx="4200523" cy="3429000"/>
          </a:xfrm>
          <a:custGeom>
            <a:avLst/>
            <a:gdLst>
              <a:gd name="csX0" fmla="*/ 0 w 4200523"/>
              <a:gd name="csY0" fmla="*/ 0 h 3429000"/>
              <a:gd name="csX1" fmla="*/ 609076 w 4200523"/>
              <a:gd name="csY1" fmla="*/ 0 h 3429000"/>
              <a:gd name="csX2" fmla="*/ 1092136 w 4200523"/>
              <a:gd name="csY2" fmla="*/ 0 h 3429000"/>
              <a:gd name="csX3" fmla="*/ 1701212 w 4200523"/>
              <a:gd name="csY3" fmla="*/ 0 h 3429000"/>
              <a:gd name="csX4" fmla="*/ 2310288 w 4200523"/>
              <a:gd name="csY4" fmla="*/ 0 h 3429000"/>
              <a:gd name="csX5" fmla="*/ 2835353 w 4200523"/>
              <a:gd name="csY5" fmla="*/ 0 h 3429000"/>
              <a:gd name="csX6" fmla="*/ 3402424 w 4200523"/>
              <a:gd name="csY6" fmla="*/ 0 h 3429000"/>
              <a:gd name="csX7" fmla="*/ 4200523 w 4200523"/>
              <a:gd name="csY7" fmla="*/ 0 h 3429000"/>
              <a:gd name="csX8" fmla="*/ 4200523 w 4200523"/>
              <a:gd name="csY8" fmla="*/ 537210 h 3429000"/>
              <a:gd name="csX9" fmla="*/ 4200523 w 4200523"/>
              <a:gd name="csY9" fmla="*/ 1177290 h 3429000"/>
              <a:gd name="csX10" fmla="*/ 4200523 w 4200523"/>
              <a:gd name="csY10" fmla="*/ 1714500 h 3429000"/>
              <a:gd name="csX11" fmla="*/ 4200523 w 4200523"/>
              <a:gd name="csY11" fmla="*/ 2217420 h 3429000"/>
              <a:gd name="csX12" fmla="*/ 4200523 w 4200523"/>
              <a:gd name="csY12" fmla="*/ 2857500 h 3429000"/>
              <a:gd name="csX13" fmla="*/ 4200523 w 4200523"/>
              <a:gd name="csY13" fmla="*/ 3429000 h 3429000"/>
              <a:gd name="csX14" fmla="*/ 3633452 w 4200523"/>
              <a:gd name="csY14" fmla="*/ 3429000 h 3429000"/>
              <a:gd name="csX15" fmla="*/ 3024377 w 4200523"/>
              <a:gd name="csY15" fmla="*/ 3429000 h 3429000"/>
              <a:gd name="csX16" fmla="*/ 2541316 w 4200523"/>
              <a:gd name="csY16" fmla="*/ 3429000 h 3429000"/>
              <a:gd name="csX17" fmla="*/ 2016251 w 4200523"/>
              <a:gd name="csY17" fmla="*/ 3429000 h 3429000"/>
              <a:gd name="csX18" fmla="*/ 1407175 w 4200523"/>
              <a:gd name="csY18" fmla="*/ 3429000 h 3429000"/>
              <a:gd name="csX19" fmla="*/ 966120 w 4200523"/>
              <a:gd name="csY19" fmla="*/ 3429000 h 3429000"/>
              <a:gd name="csX20" fmla="*/ 0 w 4200523"/>
              <a:gd name="csY20" fmla="*/ 3429000 h 3429000"/>
              <a:gd name="csX21" fmla="*/ 0 w 4200523"/>
              <a:gd name="csY21" fmla="*/ 2823210 h 3429000"/>
              <a:gd name="csX22" fmla="*/ 0 w 4200523"/>
              <a:gd name="csY22" fmla="*/ 2320290 h 3429000"/>
              <a:gd name="csX23" fmla="*/ 0 w 4200523"/>
              <a:gd name="csY23" fmla="*/ 1783080 h 3429000"/>
              <a:gd name="csX24" fmla="*/ 0 w 4200523"/>
              <a:gd name="csY24" fmla="*/ 1143000 h 3429000"/>
              <a:gd name="csX25" fmla="*/ 0 w 4200523"/>
              <a:gd name="csY25" fmla="*/ 537210 h 3429000"/>
              <a:gd name="csX26" fmla="*/ 0 w 4200523"/>
              <a:gd name="csY26" fmla="*/ 0 h 3429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4200523" h="3429000" fill="none" extrusionOk="0">
                <a:moveTo>
                  <a:pt x="0" y="0"/>
                </a:moveTo>
                <a:cubicBezTo>
                  <a:pt x="136882" y="-44406"/>
                  <a:pt x="353248" y="40181"/>
                  <a:pt x="609076" y="0"/>
                </a:cubicBezTo>
                <a:cubicBezTo>
                  <a:pt x="864904" y="-40181"/>
                  <a:pt x="895354" y="37880"/>
                  <a:pt x="1092136" y="0"/>
                </a:cubicBezTo>
                <a:cubicBezTo>
                  <a:pt x="1288918" y="-37880"/>
                  <a:pt x="1417149" y="47459"/>
                  <a:pt x="1701212" y="0"/>
                </a:cubicBezTo>
                <a:cubicBezTo>
                  <a:pt x="1985275" y="-47459"/>
                  <a:pt x="2096322" y="46073"/>
                  <a:pt x="2310288" y="0"/>
                </a:cubicBezTo>
                <a:cubicBezTo>
                  <a:pt x="2524254" y="-46073"/>
                  <a:pt x="2709135" y="19721"/>
                  <a:pt x="2835353" y="0"/>
                </a:cubicBezTo>
                <a:cubicBezTo>
                  <a:pt x="2961571" y="-19721"/>
                  <a:pt x="3232398" y="36398"/>
                  <a:pt x="3402424" y="0"/>
                </a:cubicBezTo>
                <a:cubicBezTo>
                  <a:pt x="3572450" y="-36398"/>
                  <a:pt x="3861595" y="10042"/>
                  <a:pt x="4200523" y="0"/>
                </a:cubicBezTo>
                <a:cubicBezTo>
                  <a:pt x="4201679" y="175459"/>
                  <a:pt x="4140919" y="392076"/>
                  <a:pt x="4200523" y="537210"/>
                </a:cubicBezTo>
                <a:cubicBezTo>
                  <a:pt x="4260127" y="682344"/>
                  <a:pt x="4138855" y="993628"/>
                  <a:pt x="4200523" y="1177290"/>
                </a:cubicBezTo>
                <a:cubicBezTo>
                  <a:pt x="4262191" y="1360952"/>
                  <a:pt x="4187240" y="1460853"/>
                  <a:pt x="4200523" y="1714500"/>
                </a:cubicBezTo>
                <a:cubicBezTo>
                  <a:pt x="4213806" y="1968147"/>
                  <a:pt x="4176959" y="1967044"/>
                  <a:pt x="4200523" y="2217420"/>
                </a:cubicBezTo>
                <a:cubicBezTo>
                  <a:pt x="4224087" y="2467796"/>
                  <a:pt x="4179623" y="2619113"/>
                  <a:pt x="4200523" y="2857500"/>
                </a:cubicBezTo>
                <a:cubicBezTo>
                  <a:pt x="4221423" y="3095887"/>
                  <a:pt x="4144535" y="3250903"/>
                  <a:pt x="4200523" y="3429000"/>
                </a:cubicBezTo>
                <a:cubicBezTo>
                  <a:pt x="4026199" y="3476697"/>
                  <a:pt x="3834841" y="3398666"/>
                  <a:pt x="3633452" y="3429000"/>
                </a:cubicBezTo>
                <a:cubicBezTo>
                  <a:pt x="3432063" y="3459334"/>
                  <a:pt x="3282358" y="3362312"/>
                  <a:pt x="3024377" y="3429000"/>
                </a:cubicBezTo>
                <a:cubicBezTo>
                  <a:pt x="2766396" y="3495688"/>
                  <a:pt x="2722642" y="3380930"/>
                  <a:pt x="2541316" y="3429000"/>
                </a:cubicBezTo>
                <a:cubicBezTo>
                  <a:pt x="2359990" y="3477070"/>
                  <a:pt x="2160530" y="3416073"/>
                  <a:pt x="2016251" y="3429000"/>
                </a:cubicBezTo>
                <a:cubicBezTo>
                  <a:pt x="1871973" y="3441927"/>
                  <a:pt x="1563219" y="3372954"/>
                  <a:pt x="1407175" y="3429000"/>
                </a:cubicBezTo>
                <a:cubicBezTo>
                  <a:pt x="1251131" y="3485046"/>
                  <a:pt x="1167095" y="3424488"/>
                  <a:pt x="966120" y="3429000"/>
                </a:cubicBezTo>
                <a:cubicBezTo>
                  <a:pt x="765146" y="3433512"/>
                  <a:pt x="302853" y="3358642"/>
                  <a:pt x="0" y="3429000"/>
                </a:cubicBezTo>
                <a:cubicBezTo>
                  <a:pt x="-17157" y="3228098"/>
                  <a:pt x="27501" y="2992560"/>
                  <a:pt x="0" y="2823210"/>
                </a:cubicBezTo>
                <a:cubicBezTo>
                  <a:pt x="-27501" y="2653860"/>
                  <a:pt x="56058" y="2500917"/>
                  <a:pt x="0" y="2320290"/>
                </a:cubicBezTo>
                <a:cubicBezTo>
                  <a:pt x="-56058" y="2139663"/>
                  <a:pt x="51736" y="1913248"/>
                  <a:pt x="0" y="1783080"/>
                </a:cubicBezTo>
                <a:cubicBezTo>
                  <a:pt x="-51736" y="1652912"/>
                  <a:pt x="57140" y="1325533"/>
                  <a:pt x="0" y="1143000"/>
                </a:cubicBezTo>
                <a:cubicBezTo>
                  <a:pt x="-57140" y="960467"/>
                  <a:pt x="24444" y="824901"/>
                  <a:pt x="0" y="537210"/>
                </a:cubicBezTo>
                <a:cubicBezTo>
                  <a:pt x="-24444" y="249519"/>
                  <a:pt x="13333" y="157373"/>
                  <a:pt x="0" y="0"/>
                </a:cubicBezTo>
                <a:close/>
              </a:path>
              <a:path w="4200523" h="3429000" stroke="0" extrusionOk="0">
                <a:moveTo>
                  <a:pt x="0" y="0"/>
                </a:moveTo>
                <a:cubicBezTo>
                  <a:pt x="140013" y="-23877"/>
                  <a:pt x="265642" y="4651"/>
                  <a:pt x="441055" y="0"/>
                </a:cubicBezTo>
                <a:cubicBezTo>
                  <a:pt x="616469" y="-4651"/>
                  <a:pt x="734948" y="25786"/>
                  <a:pt x="840105" y="0"/>
                </a:cubicBezTo>
                <a:cubicBezTo>
                  <a:pt x="945262" y="-25786"/>
                  <a:pt x="1180890" y="9143"/>
                  <a:pt x="1281160" y="0"/>
                </a:cubicBezTo>
                <a:cubicBezTo>
                  <a:pt x="1381430" y="-9143"/>
                  <a:pt x="1591656" y="62747"/>
                  <a:pt x="1806225" y="0"/>
                </a:cubicBezTo>
                <a:cubicBezTo>
                  <a:pt x="2020794" y="-62747"/>
                  <a:pt x="2269672" y="29280"/>
                  <a:pt x="2415301" y="0"/>
                </a:cubicBezTo>
                <a:cubicBezTo>
                  <a:pt x="2560930" y="-29280"/>
                  <a:pt x="2713168" y="13297"/>
                  <a:pt x="2856356" y="0"/>
                </a:cubicBezTo>
                <a:cubicBezTo>
                  <a:pt x="2999545" y="-13297"/>
                  <a:pt x="3191236" y="27085"/>
                  <a:pt x="3423426" y="0"/>
                </a:cubicBezTo>
                <a:cubicBezTo>
                  <a:pt x="3655616" y="-27085"/>
                  <a:pt x="4021112" y="10190"/>
                  <a:pt x="4200523" y="0"/>
                </a:cubicBezTo>
                <a:cubicBezTo>
                  <a:pt x="4248204" y="97123"/>
                  <a:pt x="4144853" y="321804"/>
                  <a:pt x="4200523" y="468630"/>
                </a:cubicBezTo>
                <a:cubicBezTo>
                  <a:pt x="4256193" y="615456"/>
                  <a:pt x="4148403" y="819653"/>
                  <a:pt x="4200523" y="1074420"/>
                </a:cubicBezTo>
                <a:cubicBezTo>
                  <a:pt x="4252643" y="1329187"/>
                  <a:pt x="4150482" y="1467746"/>
                  <a:pt x="4200523" y="1680210"/>
                </a:cubicBezTo>
                <a:cubicBezTo>
                  <a:pt x="4250564" y="1892674"/>
                  <a:pt x="4191050" y="1964057"/>
                  <a:pt x="4200523" y="2183130"/>
                </a:cubicBezTo>
                <a:cubicBezTo>
                  <a:pt x="4209996" y="2402203"/>
                  <a:pt x="4183097" y="2581028"/>
                  <a:pt x="4200523" y="2823210"/>
                </a:cubicBezTo>
                <a:cubicBezTo>
                  <a:pt x="4217949" y="3065392"/>
                  <a:pt x="4169414" y="3270270"/>
                  <a:pt x="4200523" y="3429000"/>
                </a:cubicBezTo>
                <a:cubicBezTo>
                  <a:pt x="4083475" y="3471314"/>
                  <a:pt x="3920230" y="3423948"/>
                  <a:pt x="3801473" y="3429000"/>
                </a:cubicBezTo>
                <a:cubicBezTo>
                  <a:pt x="3682716" y="3434052"/>
                  <a:pt x="3362940" y="3419238"/>
                  <a:pt x="3192397" y="3429000"/>
                </a:cubicBezTo>
                <a:cubicBezTo>
                  <a:pt x="3021854" y="3438762"/>
                  <a:pt x="2924480" y="3384177"/>
                  <a:pt x="2709337" y="3429000"/>
                </a:cubicBezTo>
                <a:cubicBezTo>
                  <a:pt x="2494194" y="3473823"/>
                  <a:pt x="2466724" y="3387509"/>
                  <a:pt x="2268282" y="3429000"/>
                </a:cubicBezTo>
                <a:cubicBezTo>
                  <a:pt x="2069840" y="3470491"/>
                  <a:pt x="1922358" y="3375034"/>
                  <a:pt x="1785222" y="3429000"/>
                </a:cubicBezTo>
                <a:cubicBezTo>
                  <a:pt x="1648086" y="3482966"/>
                  <a:pt x="1535599" y="3419017"/>
                  <a:pt x="1386173" y="3429000"/>
                </a:cubicBezTo>
                <a:cubicBezTo>
                  <a:pt x="1236747" y="3438983"/>
                  <a:pt x="984060" y="3364384"/>
                  <a:pt x="777097" y="3429000"/>
                </a:cubicBezTo>
                <a:cubicBezTo>
                  <a:pt x="570134" y="3493616"/>
                  <a:pt x="227529" y="3344485"/>
                  <a:pt x="0" y="3429000"/>
                </a:cubicBezTo>
                <a:cubicBezTo>
                  <a:pt x="-25276" y="3225440"/>
                  <a:pt x="36906" y="3159074"/>
                  <a:pt x="0" y="2891790"/>
                </a:cubicBezTo>
                <a:cubicBezTo>
                  <a:pt x="-36906" y="2624506"/>
                  <a:pt x="10457" y="2482392"/>
                  <a:pt x="0" y="2354580"/>
                </a:cubicBezTo>
                <a:cubicBezTo>
                  <a:pt x="-10457" y="2226768"/>
                  <a:pt x="20428" y="1983188"/>
                  <a:pt x="0" y="1783080"/>
                </a:cubicBezTo>
                <a:cubicBezTo>
                  <a:pt x="-20428" y="1582972"/>
                  <a:pt x="18720" y="1469149"/>
                  <a:pt x="0" y="1211580"/>
                </a:cubicBezTo>
                <a:cubicBezTo>
                  <a:pt x="-18720" y="954011"/>
                  <a:pt x="14054" y="762949"/>
                  <a:pt x="0" y="571500"/>
                </a:cubicBezTo>
                <a:cubicBezTo>
                  <a:pt x="-14054" y="380051"/>
                  <a:pt x="595" y="199993"/>
                  <a:pt x="0" y="0"/>
                </a:cubicBezTo>
                <a:close/>
              </a:path>
            </a:pathLst>
          </a:custGeom>
          <a:solidFill>
            <a:schemeClr val="accent1">
              <a:lumMod val="60000"/>
              <a:lumOff val="40000"/>
            </a:schemeClr>
          </a:solidFill>
          <a:ln w="76200">
            <a:solidFill>
              <a:schemeClr val="accent1">
                <a:lumMod val="60000"/>
                <a:lumOff val="40000"/>
              </a:schemeClr>
            </a:solidFill>
            <a:extLst>
              <a:ext uri="{C807C97D-BFC1-408E-A445-0C87EB9F89A2}">
                <ask:lineSketchStyleProps xmlns:ask="http://schemas.microsoft.com/office/drawing/2018/sketchyshapes" sd="2050847281">
                  <a:prstGeom prst="rect">
                    <a:avLst/>
                  </a:prstGeom>
                  <ask:type>
                    <ask:lineSketchScribble/>
                  </ask:type>
                </ask:lineSketchStyleProps>
              </a:ext>
            </a:extLst>
          </a:ln>
          <a:effectLst>
            <a:outerShdw blurRad="50800" dist="38100" dir="2700000" algn="tl" rotWithShape="0">
              <a:prstClr val="black">
                <a:alpha val="40000"/>
              </a:prstClr>
            </a:outerShdw>
          </a:effectLst>
        </p:spPr>
      </p:pic>
      <p:pic>
        <p:nvPicPr>
          <p:cNvPr id="9" name="Imagen 8" descr="Imagen que contiene tabla, frente, agua, parado&#10;&#10;El contenido generado por IA puede ser incorrecto.">
            <a:extLst>
              <a:ext uri="{FF2B5EF4-FFF2-40B4-BE49-F238E27FC236}">
                <a16:creationId xmlns:a16="http://schemas.microsoft.com/office/drawing/2014/main" id="{161968E9-69FD-99F5-062C-F7400D7C90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0501" y="3034019"/>
            <a:ext cx="4124324" cy="3657599"/>
          </a:xfrm>
          <a:custGeom>
            <a:avLst/>
            <a:gdLst>
              <a:gd name="csX0" fmla="*/ 0 w 4124324"/>
              <a:gd name="csY0" fmla="*/ 0 h 3657599"/>
              <a:gd name="csX1" fmla="*/ 630432 w 4124324"/>
              <a:gd name="csY1" fmla="*/ 0 h 3657599"/>
              <a:gd name="csX2" fmla="*/ 1095892 w 4124324"/>
              <a:gd name="csY2" fmla="*/ 0 h 3657599"/>
              <a:gd name="csX3" fmla="*/ 1643838 w 4124324"/>
              <a:gd name="csY3" fmla="*/ 0 h 3657599"/>
              <a:gd name="csX4" fmla="*/ 2315513 w 4124324"/>
              <a:gd name="csY4" fmla="*/ 0 h 3657599"/>
              <a:gd name="csX5" fmla="*/ 2987189 w 4124324"/>
              <a:gd name="csY5" fmla="*/ 0 h 3657599"/>
              <a:gd name="csX6" fmla="*/ 3576378 w 4124324"/>
              <a:gd name="csY6" fmla="*/ 0 h 3657599"/>
              <a:gd name="csX7" fmla="*/ 4124324 w 4124324"/>
              <a:gd name="csY7" fmla="*/ 0 h 3657599"/>
              <a:gd name="csX8" fmla="*/ 4124324 w 4124324"/>
              <a:gd name="csY8" fmla="*/ 412786 h 3657599"/>
              <a:gd name="csX9" fmla="*/ 4124324 w 4124324"/>
              <a:gd name="csY9" fmla="*/ 825572 h 3657599"/>
              <a:gd name="csX10" fmla="*/ 4124324 w 4124324"/>
              <a:gd name="csY10" fmla="*/ 1421238 h 3657599"/>
              <a:gd name="csX11" fmla="*/ 4124324 w 4124324"/>
              <a:gd name="csY11" fmla="*/ 1907177 h 3657599"/>
              <a:gd name="csX12" fmla="*/ 4124324 w 4124324"/>
              <a:gd name="csY12" fmla="*/ 2356539 h 3657599"/>
              <a:gd name="csX13" fmla="*/ 4124324 w 4124324"/>
              <a:gd name="csY13" fmla="*/ 2952205 h 3657599"/>
              <a:gd name="csX14" fmla="*/ 4124324 w 4124324"/>
              <a:gd name="csY14" fmla="*/ 3657599 h 3657599"/>
              <a:gd name="csX15" fmla="*/ 3493892 w 4124324"/>
              <a:gd name="csY15" fmla="*/ 3657599 h 3657599"/>
              <a:gd name="csX16" fmla="*/ 2822216 w 4124324"/>
              <a:gd name="csY16" fmla="*/ 3657599 h 3657599"/>
              <a:gd name="csX17" fmla="*/ 2274270 w 4124324"/>
              <a:gd name="csY17" fmla="*/ 3657599 h 3657599"/>
              <a:gd name="csX18" fmla="*/ 1685081 w 4124324"/>
              <a:gd name="csY18" fmla="*/ 3657599 h 3657599"/>
              <a:gd name="csX19" fmla="*/ 1013405 w 4124324"/>
              <a:gd name="csY19" fmla="*/ 3657599 h 3657599"/>
              <a:gd name="csX20" fmla="*/ 506703 w 4124324"/>
              <a:gd name="csY20" fmla="*/ 3657599 h 3657599"/>
              <a:gd name="csX21" fmla="*/ 0 w 4124324"/>
              <a:gd name="csY21" fmla="*/ 3657599 h 3657599"/>
              <a:gd name="csX22" fmla="*/ 0 w 4124324"/>
              <a:gd name="csY22" fmla="*/ 3098509 h 3657599"/>
              <a:gd name="csX23" fmla="*/ 0 w 4124324"/>
              <a:gd name="csY23" fmla="*/ 2649147 h 3657599"/>
              <a:gd name="csX24" fmla="*/ 0 w 4124324"/>
              <a:gd name="csY24" fmla="*/ 2163209 h 3657599"/>
              <a:gd name="csX25" fmla="*/ 0 w 4124324"/>
              <a:gd name="csY25" fmla="*/ 1567542 h 3657599"/>
              <a:gd name="csX26" fmla="*/ 0 w 4124324"/>
              <a:gd name="csY26" fmla="*/ 1008452 h 3657599"/>
              <a:gd name="csX27" fmla="*/ 0 w 4124324"/>
              <a:gd name="csY27" fmla="*/ 0 h 36575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4124324" h="3657599" fill="none" extrusionOk="0">
                <a:moveTo>
                  <a:pt x="0" y="0"/>
                </a:moveTo>
                <a:cubicBezTo>
                  <a:pt x="250081" y="-68823"/>
                  <a:pt x="441910" y="54729"/>
                  <a:pt x="630432" y="0"/>
                </a:cubicBezTo>
                <a:cubicBezTo>
                  <a:pt x="818954" y="-54729"/>
                  <a:pt x="898112" y="30185"/>
                  <a:pt x="1095892" y="0"/>
                </a:cubicBezTo>
                <a:cubicBezTo>
                  <a:pt x="1293672" y="-30185"/>
                  <a:pt x="1416735" y="53363"/>
                  <a:pt x="1643838" y="0"/>
                </a:cubicBezTo>
                <a:cubicBezTo>
                  <a:pt x="1870941" y="-53363"/>
                  <a:pt x="1986424" y="66662"/>
                  <a:pt x="2315513" y="0"/>
                </a:cubicBezTo>
                <a:cubicBezTo>
                  <a:pt x="2644603" y="-66662"/>
                  <a:pt x="2845490" y="20186"/>
                  <a:pt x="2987189" y="0"/>
                </a:cubicBezTo>
                <a:cubicBezTo>
                  <a:pt x="3128888" y="-20186"/>
                  <a:pt x="3407070" y="33615"/>
                  <a:pt x="3576378" y="0"/>
                </a:cubicBezTo>
                <a:cubicBezTo>
                  <a:pt x="3745686" y="-33615"/>
                  <a:pt x="3926610" y="57852"/>
                  <a:pt x="4124324" y="0"/>
                </a:cubicBezTo>
                <a:cubicBezTo>
                  <a:pt x="4136023" y="148878"/>
                  <a:pt x="4112648" y="223368"/>
                  <a:pt x="4124324" y="412786"/>
                </a:cubicBezTo>
                <a:cubicBezTo>
                  <a:pt x="4136000" y="602204"/>
                  <a:pt x="4106167" y="723484"/>
                  <a:pt x="4124324" y="825572"/>
                </a:cubicBezTo>
                <a:cubicBezTo>
                  <a:pt x="4142481" y="927660"/>
                  <a:pt x="4100595" y="1213610"/>
                  <a:pt x="4124324" y="1421238"/>
                </a:cubicBezTo>
                <a:cubicBezTo>
                  <a:pt x="4148053" y="1628866"/>
                  <a:pt x="4116870" y="1680111"/>
                  <a:pt x="4124324" y="1907177"/>
                </a:cubicBezTo>
                <a:cubicBezTo>
                  <a:pt x="4131778" y="2134243"/>
                  <a:pt x="4073476" y="2241460"/>
                  <a:pt x="4124324" y="2356539"/>
                </a:cubicBezTo>
                <a:cubicBezTo>
                  <a:pt x="4175172" y="2471618"/>
                  <a:pt x="4118792" y="2830189"/>
                  <a:pt x="4124324" y="2952205"/>
                </a:cubicBezTo>
                <a:cubicBezTo>
                  <a:pt x="4129856" y="3074221"/>
                  <a:pt x="4113588" y="3307837"/>
                  <a:pt x="4124324" y="3657599"/>
                </a:cubicBezTo>
                <a:cubicBezTo>
                  <a:pt x="3834231" y="3718934"/>
                  <a:pt x="3661286" y="3618402"/>
                  <a:pt x="3493892" y="3657599"/>
                </a:cubicBezTo>
                <a:cubicBezTo>
                  <a:pt x="3326498" y="3696796"/>
                  <a:pt x="3137638" y="3605742"/>
                  <a:pt x="2822216" y="3657599"/>
                </a:cubicBezTo>
                <a:cubicBezTo>
                  <a:pt x="2506794" y="3709456"/>
                  <a:pt x="2498514" y="3656698"/>
                  <a:pt x="2274270" y="3657599"/>
                </a:cubicBezTo>
                <a:cubicBezTo>
                  <a:pt x="2050026" y="3658500"/>
                  <a:pt x="1902181" y="3596837"/>
                  <a:pt x="1685081" y="3657599"/>
                </a:cubicBezTo>
                <a:cubicBezTo>
                  <a:pt x="1467981" y="3718361"/>
                  <a:pt x="1343235" y="3594485"/>
                  <a:pt x="1013405" y="3657599"/>
                </a:cubicBezTo>
                <a:cubicBezTo>
                  <a:pt x="683575" y="3720713"/>
                  <a:pt x="668132" y="3623254"/>
                  <a:pt x="506703" y="3657599"/>
                </a:cubicBezTo>
                <a:cubicBezTo>
                  <a:pt x="345274" y="3691944"/>
                  <a:pt x="244503" y="3599666"/>
                  <a:pt x="0" y="3657599"/>
                </a:cubicBezTo>
                <a:cubicBezTo>
                  <a:pt x="-18504" y="3388475"/>
                  <a:pt x="12205" y="3353325"/>
                  <a:pt x="0" y="3098509"/>
                </a:cubicBezTo>
                <a:cubicBezTo>
                  <a:pt x="-12205" y="2843693"/>
                  <a:pt x="40437" y="2822637"/>
                  <a:pt x="0" y="2649147"/>
                </a:cubicBezTo>
                <a:cubicBezTo>
                  <a:pt x="-40437" y="2475657"/>
                  <a:pt x="25684" y="2296801"/>
                  <a:pt x="0" y="2163209"/>
                </a:cubicBezTo>
                <a:cubicBezTo>
                  <a:pt x="-25684" y="2029617"/>
                  <a:pt x="57938" y="1845252"/>
                  <a:pt x="0" y="1567542"/>
                </a:cubicBezTo>
                <a:cubicBezTo>
                  <a:pt x="-57938" y="1289832"/>
                  <a:pt x="50104" y="1156445"/>
                  <a:pt x="0" y="1008452"/>
                </a:cubicBezTo>
                <a:cubicBezTo>
                  <a:pt x="-50104" y="860459"/>
                  <a:pt x="14037" y="392829"/>
                  <a:pt x="0" y="0"/>
                </a:cubicBezTo>
                <a:close/>
              </a:path>
              <a:path w="4124324" h="3657599" stroke="0" extrusionOk="0">
                <a:moveTo>
                  <a:pt x="0" y="0"/>
                </a:moveTo>
                <a:cubicBezTo>
                  <a:pt x="145033" y="-6792"/>
                  <a:pt x="313567" y="41644"/>
                  <a:pt x="506703" y="0"/>
                </a:cubicBezTo>
                <a:cubicBezTo>
                  <a:pt x="699839" y="-41644"/>
                  <a:pt x="811449" y="31846"/>
                  <a:pt x="972162" y="0"/>
                </a:cubicBezTo>
                <a:cubicBezTo>
                  <a:pt x="1132875" y="-31846"/>
                  <a:pt x="1296496" y="50310"/>
                  <a:pt x="1478865" y="0"/>
                </a:cubicBezTo>
                <a:cubicBezTo>
                  <a:pt x="1661234" y="-50310"/>
                  <a:pt x="1948519" y="62083"/>
                  <a:pt x="2068054" y="0"/>
                </a:cubicBezTo>
                <a:cubicBezTo>
                  <a:pt x="2187589" y="-62083"/>
                  <a:pt x="2541820" y="54477"/>
                  <a:pt x="2739730" y="0"/>
                </a:cubicBezTo>
                <a:cubicBezTo>
                  <a:pt x="2937640" y="-54477"/>
                  <a:pt x="3101125" y="58542"/>
                  <a:pt x="3246432" y="0"/>
                </a:cubicBezTo>
                <a:cubicBezTo>
                  <a:pt x="3391739" y="-58542"/>
                  <a:pt x="3906798" y="104463"/>
                  <a:pt x="4124324" y="0"/>
                </a:cubicBezTo>
                <a:cubicBezTo>
                  <a:pt x="4172419" y="256527"/>
                  <a:pt x="4121203" y="462850"/>
                  <a:pt x="4124324" y="595666"/>
                </a:cubicBezTo>
                <a:cubicBezTo>
                  <a:pt x="4127445" y="728482"/>
                  <a:pt x="4090876" y="953494"/>
                  <a:pt x="4124324" y="1081604"/>
                </a:cubicBezTo>
                <a:cubicBezTo>
                  <a:pt x="4157772" y="1209714"/>
                  <a:pt x="4087906" y="1392581"/>
                  <a:pt x="4124324" y="1640694"/>
                </a:cubicBezTo>
                <a:cubicBezTo>
                  <a:pt x="4160742" y="1888807"/>
                  <a:pt x="4057642" y="2027564"/>
                  <a:pt x="4124324" y="2199785"/>
                </a:cubicBezTo>
                <a:cubicBezTo>
                  <a:pt x="4191006" y="2372006"/>
                  <a:pt x="4111926" y="2426487"/>
                  <a:pt x="4124324" y="2649147"/>
                </a:cubicBezTo>
                <a:cubicBezTo>
                  <a:pt x="4136722" y="2871807"/>
                  <a:pt x="4101142" y="3403060"/>
                  <a:pt x="4124324" y="3657599"/>
                </a:cubicBezTo>
                <a:cubicBezTo>
                  <a:pt x="3859353" y="3696884"/>
                  <a:pt x="3805695" y="3655891"/>
                  <a:pt x="3576378" y="3657599"/>
                </a:cubicBezTo>
                <a:cubicBezTo>
                  <a:pt x="3347061" y="3659307"/>
                  <a:pt x="3241655" y="3602477"/>
                  <a:pt x="2945946" y="3657599"/>
                </a:cubicBezTo>
                <a:cubicBezTo>
                  <a:pt x="2650237" y="3712721"/>
                  <a:pt x="2442612" y="3591486"/>
                  <a:pt x="2274270" y="3657599"/>
                </a:cubicBezTo>
                <a:cubicBezTo>
                  <a:pt x="2105928" y="3723712"/>
                  <a:pt x="1838430" y="3634560"/>
                  <a:pt x="1726324" y="3657599"/>
                </a:cubicBezTo>
                <a:cubicBezTo>
                  <a:pt x="1614218" y="3680638"/>
                  <a:pt x="1452341" y="3630880"/>
                  <a:pt x="1219622" y="3657599"/>
                </a:cubicBezTo>
                <a:cubicBezTo>
                  <a:pt x="986903" y="3684318"/>
                  <a:pt x="913974" y="3620705"/>
                  <a:pt x="671676" y="3657599"/>
                </a:cubicBezTo>
                <a:cubicBezTo>
                  <a:pt x="429378" y="3694493"/>
                  <a:pt x="301004" y="3624577"/>
                  <a:pt x="0" y="3657599"/>
                </a:cubicBezTo>
                <a:cubicBezTo>
                  <a:pt x="-45538" y="3512272"/>
                  <a:pt x="44572" y="3217330"/>
                  <a:pt x="0" y="3061933"/>
                </a:cubicBezTo>
                <a:cubicBezTo>
                  <a:pt x="-44572" y="2906536"/>
                  <a:pt x="45092" y="2786839"/>
                  <a:pt x="0" y="2612571"/>
                </a:cubicBezTo>
                <a:cubicBezTo>
                  <a:pt x="-45092" y="2438303"/>
                  <a:pt x="14949" y="2272419"/>
                  <a:pt x="0" y="2163209"/>
                </a:cubicBezTo>
                <a:cubicBezTo>
                  <a:pt x="-14949" y="2053999"/>
                  <a:pt x="21574" y="1902230"/>
                  <a:pt x="0" y="1677270"/>
                </a:cubicBezTo>
                <a:cubicBezTo>
                  <a:pt x="-21574" y="1452310"/>
                  <a:pt x="18458" y="1325472"/>
                  <a:pt x="0" y="1154756"/>
                </a:cubicBezTo>
                <a:cubicBezTo>
                  <a:pt x="-18458" y="984040"/>
                  <a:pt x="42917" y="791839"/>
                  <a:pt x="0" y="632242"/>
                </a:cubicBezTo>
                <a:cubicBezTo>
                  <a:pt x="-42917" y="472645"/>
                  <a:pt x="57773" y="153674"/>
                  <a:pt x="0" y="0"/>
                </a:cubicBezTo>
                <a:close/>
              </a:path>
            </a:pathLst>
          </a:custGeom>
          <a:ln w="76200">
            <a:solidFill>
              <a:schemeClr val="accent1">
                <a:lumMod val="60000"/>
                <a:lumOff val="40000"/>
              </a:schemeClr>
            </a:solidFill>
            <a:extLst>
              <a:ext uri="{C807C97D-BFC1-408E-A445-0C87EB9F89A2}">
                <ask:lineSketchStyleProps xmlns:ask="http://schemas.microsoft.com/office/drawing/2018/sketchyshapes" sd="2050847281">
                  <a:prstGeom prst="rect">
                    <a:avLst/>
                  </a:prstGeom>
                  <ask:type>
                    <ask:lineSketchScribble/>
                  </ask:type>
                </ask:lineSketchStyleProps>
              </a:ext>
            </a:extLst>
          </a:ln>
          <a:effectLst>
            <a:outerShdw blurRad="50800" dist="38100" dir="2700000" algn="tl" rotWithShape="0">
              <a:prstClr val="black">
                <a:alpha val="40000"/>
              </a:prstClr>
            </a:outerShdw>
          </a:effectLst>
        </p:spPr>
      </p:pic>
      <p:sp>
        <p:nvSpPr>
          <p:cNvPr id="42" name="Estrella: 7 puntas 41">
            <a:extLst>
              <a:ext uri="{FF2B5EF4-FFF2-40B4-BE49-F238E27FC236}">
                <a16:creationId xmlns:a16="http://schemas.microsoft.com/office/drawing/2014/main" id="{70E4784D-F5F9-B317-5C87-B2DADCC1D8C0}"/>
              </a:ext>
            </a:extLst>
          </p:cNvPr>
          <p:cNvSpPr/>
          <p:nvPr/>
        </p:nvSpPr>
        <p:spPr>
          <a:xfrm>
            <a:off x="5738892" y="4318800"/>
            <a:ext cx="252000" cy="252000"/>
          </a:xfrm>
          <a:prstGeom prst="star7">
            <a:avLst/>
          </a:prstGeom>
          <a:solidFill>
            <a:srgbClr val="FF6699"/>
          </a:solidFill>
          <a:ln>
            <a:solidFill>
              <a:schemeClr val="tx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3" name="Estrella: 7 puntas 42">
            <a:extLst>
              <a:ext uri="{FF2B5EF4-FFF2-40B4-BE49-F238E27FC236}">
                <a16:creationId xmlns:a16="http://schemas.microsoft.com/office/drawing/2014/main" id="{D0A725D1-B959-CE0D-A9BC-B49B784A8406}"/>
              </a:ext>
            </a:extLst>
          </p:cNvPr>
          <p:cNvSpPr/>
          <p:nvPr/>
        </p:nvSpPr>
        <p:spPr>
          <a:xfrm>
            <a:off x="5738892" y="4692278"/>
            <a:ext cx="252000" cy="252000"/>
          </a:xfrm>
          <a:prstGeom prst="star7">
            <a:avLst/>
          </a:prstGeom>
          <a:solidFill>
            <a:srgbClr val="99CC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4" name="Estrella: 7 puntas 43">
            <a:extLst>
              <a:ext uri="{FF2B5EF4-FFF2-40B4-BE49-F238E27FC236}">
                <a16:creationId xmlns:a16="http://schemas.microsoft.com/office/drawing/2014/main" id="{2FB3A96E-E9E3-9407-13B1-706C92FD4F5A}"/>
              </a:ext>
            </a:extLst>
          </p:cNvPr>
          <p:cNvSpPr/>
          <p:nvPr/>
        </p:nvSpPr>
        <p:spPr>
          <a:xfrm>
            <a:off x="5738892" y="5065755"/>
            <a:ext cx="252000" cy="252000"/>
          </a:xfrm>
          <a:prstGeom prst="star7">
            <a:avLst/>
          </a:prstGeom>
          <a:solidFill>
            <a:srgbClr val="00CCFF"/>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Estrella: 7 puntas 44">
            <a:extLst>
              <a:ext uri="{FF2B5EF4-FFF2-40B4-BE49-F238E27FC236}">
                <a16:creationId xmlns:a16="http://schemas.microsoft.com/office/drawing/2014/main" id="{8F2E319E-EFE7-343F-8E26-F1623B7BEEE4}"/>
              </a:ext>
            </a:extLst>
          </p:cNvPr>
          <p:cNvSpPr/>
          <p:nvPr/>
        </p:nvSpPr>
        <p:spPr>
          <a:xfrm>
            <a:off x="5738892" y="6358180"/>
            <a:ext cx="252000" cy="252000"/>
          </a:xfrm>
          <a:prstGeom prst="star7">
            <a:avLst/>
          </a:prstGeom>
          <a:solidFill>
            <a:srgbClr val="FFFF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Estrella: 7 puntas 45">
            <a:extLst>
              <a:ext uri="{FF2B5EF4-FFF2-40B4-BE49-F238E27FC236}">
                <a16:creationId xmlns:a16="http://schemas.microsoft.com/office/drawing/2014/main" id="{B0B75A13-8490-D48B-55F7-E369623A0409}"/>
              </a:ext>
            </a:extLst>
          </p:cNvPr>
          <p:cNvSpPr/>
          <p:nvPr/>
        </p:nvSpPr>
        <p:spPr>
          <a:xfrm>
            <a:off x="5738892" y="5980296"/>
            <a:ext cx="252000" cy="252000"/>
          </a:xfrm>
          <a:prstGeom prst="star7">
            <a:avLst/>
          </a:prstGeom>
          <a:solidFill>
            <a:srgbClr val="9966FF"/>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1" name="Imagen 50" descr="Forma, Flecha&#10;&#10;El contenido generado por IA puede ser incorrecto.">
            <a:extLst>
              <a:ext uri="{FF2B5EF4-FFF2-40B4-BE49-F238E27FC236}">
                <a16:creationId xmlns:a16="http://schemas.microsoft.com/office/drawing/2014/main" id="{438D470A-0DF0-9B0C-A4B5-30309501562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12889" y="5554581"/>
            <a:ext cx="578735" cy="335779"/>
          </a:xfrm>
          <a:prstGeom prst="rect">
            <a:avLst/>
          </a:prstGeom>
          <a:effectLst>
            <a:outerShdw blurRad="50800" dist="38100" dir="8100000" algn="tr" rotWithShape="0">
              <a:prstClr val="black">
                <a:alpha val="40000"/>
              </a:prstClr>
            </a:outerShdw>
          </a:effectLst>
        </p:spPr>
      </p:pic>
      <p:pic>
        <p:nvPicPr>
          <p:cNvPr id="58" name="Imagen 57" descr="Forma, Flecha&#10;&#10;El contenido generado por IA puede ser incorrecto.">
            <a:extLst>
              <a:ext uri="{FF2B5EF4-FFF2-40B4-BE49-F238E27FC236}">
                <a16:creationId xmlns:a16="http://schemas.microsoft.com/office/drawing/2014/main" id="{2077B631-DD61-1C83-3673-491F7B1034A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74339" y="3890194"/>
            <a:ext cx="578735" cy="335779"/>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D9A73507-B5FD-8007-E908-E9F3CEA4D1CC}"/>
              </a:ext>
            </a:extLst>
          </p:cNvPr>
          <p:cNvSpPr txBox="1"/>
          <p:nvPr/>
        </p:nvSpPr>
        <p:spPr>
          <a:xfrm>
            <a:off x="266700" y="1914691"/>
            <a:ext cx="7458075" cy="1323439"/>
          </a:xfrm>
          <a:prstGeom prst="rect">
            <a:avLst/>
          </a:prstGeom>
          <a:noFill/>
        </p:spPr>
        <p:txBody>
          <a:bodyPr wrap="square">
            <a:spAutoFit/>
          </a:bodyPr>
          <a:lstStyle/>
          <a:p>
            <a:r>
              <a:rPr lang="fr-FR" sz="2000" b="1" dirty="0">
                <a:solidFill>
                  <a:srgbClr val="0000FF"/>
                </a:solidFill>
              </a:rPr>
              <a:t>Dans un monde où la loi de Dieu est constamment bafouée, nous, chrétiens, qui souhaitons servir Dieu en vivant conformément à cette loi, sommes des lumières qui brillent </a:t>
            </a:r>
          </a:p>
          <a:p>
            <a:r>
              <a:rPr lang="fr-FR" sz="2000" b="1" dirty="0">
                <a:solidFill>
                  <a:srgbClr val="0000FF"/>
                </a:solidFill>
              </a:rPr>
              <a:t>				         dans les ténèbres.</a:t>
            </a:r>
          </a:p>
        </p:txBody>
      </p:sp>
      <p:sp>
        <p:nvSpPr>
          <p:cNvPr id="8" name="CuadroTexto 7">
            <a:extLst>
              <a:ext uri="{FF2B5EF4-FFF2-40B4-BE49-F238E27FC236}">
                <a16:creationId xmlns:a16="http://schemas.microsoft.com/office/drawing/2014/main" id="{4E11140E-A242-E1CE-ECD8-AB7799C42E28}"/>
              </a:ext>
            </a:extLst>
          </p:cNvPr>
          <p:cNvSpPr txBox="1"/>
          <p:nvPr/>
        </p:nvSpPr>
        <p:spPr>
          <a:xfrm>
            <a:off x="266700" y="1214089"/>
            <a:ext cx="7458075" cy="707886"/>
          </a:xfrm>
          <a:prstGeom prst="rect">
            <a:avLst/>
          </a:prstGeom>
          <a:noFill/>
        </p:spPr>
        <p:txBody>
          <a:bodyPr wrap="square">
            <a:spAutoFit/>
          </a:bodyPr>
          <a:lstStyle/>
          <a:p>
            <a:pPr>
              <a:spcBef>
                <a:spcPts val="600"/>
              </a:spcBef>
            </a:pPr>
            <a:r>
              <a:rPr lang="fr-FR" sz="2000" b="1" dirty="0"/>
              <a:t>Dans </a:t>
            </a:r>
            <a:r>
              <a:rPr lang="fr-FR" sz="2000" b="1" dirty="0">
                <a:solidFill>
                  <a:srgbClr val="E53C5C"/>
                </a:solidFill>
              </a:rPr>
              <a:t>Philippiens 2.12-18</a:t>
            </a:r>
            <a:r>
              <a:rPr lang="fr-FR" sz="2000" b="1" dirty="0"/>
              <a:t>, nous pouvons lire la version de Paul de ce commandement de Jésus. </a:t>
            </a:r>
          </a:p>
        </p:txBody>
      </p:sp>
    </p:spTree>
    <p:extLst>
      <p:ext uri="{BB962C8B-B14F-4D97-AF65-F5344CB8AC3E}">
        <p14:creationId xmlns:p14="http://schemas.microsoft.com/office/powerpoint/2010/main" val="235941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900" decel="100000" fill="hold"/>
                                        <p:tgtEl>
                                          <p:spTgt spid="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900" decel="100000" fill="hold"/>
                                        <p:tgtEl>
                                          <p:spTgt spid="6"/>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0" presetClass="entr" presetSubtype="0" fill="hold" nodeType="click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fade">
                                      <p:cBhvr>
                                        <p:cTn id="38" dur="400" decel="100000"/>
                                        <p:tgtEl>
                                          <p:spTgt spid="58"/>
                                        </p:tgtEl>
                                      </p:cBhvr>
                                    </p:animEffect>
                                    <p:anim calcmode="lin" valueType="num">
                                      <p:cBhvr>
                                        <p:cTn id="39" dur="400" decel="100000" fill="hold"/>
                                        <p:tgtEl>
                                          <p:spTgt spid="58"/>
                                        </p:tgtEl>
                                        <p:attrNameLst>
                                          <p:attrName>style.rotation</p:attrName>
                                        </p:attrNameLst>
                                      </p:cBhvr>
                                      <p:tavLst>
                                        <p:tav tm="0">
                                          <p:val>
                                            <p:fltVal val="-90"/>
                                          </p:val>
                                        </p:tav>
                                        <p:tav tm="100000">
                                          <p:val>
                                            <p:fltVal val="0"/>
                                          </p:val>
                                        </p:tav>
                                      </p:tavLst>
                                    </p:anim>
                                    <p:anim calcmode="lin" valueType="num">
                                      <p:cBhvr>
                                        <p:cTn id="40" dur="400" decel="100000" fill="hold"/>
                                        <p:tgtEl>
                                          <p:spTgt spid="58"/>
                                        </p:tgtEl>
                                        <p:attrNameLst>
                                          <p:attrName>ppt_x</p:attrName>
                                        </p:attrNameLst>
                                      </p:cBhvr>
                                      <p:tavLst>
                                        <p:tav tm="0">
                                          <p:val>
                                            <p:strVal val="#ppt_x+0.4"/>
                                          </p:val>
                                        </p:tav>
                                        <p:tav tm="100000">
                                          <p:val>
                                            <p:strVal val="#ppt_x-0.05"/>
                                          </p:val>
                                        </p:tav>
                                      </p:tavLst>
                                    </p:anim>
                                    <p:anim calcmode="lin" valueType="num">
                                      <p:cBhvr>
                                        <p:cTn id="41" dur="400" decel="100000" fill="hold"/>
                                        <p:tgtEl>
                                          <p:spTgt spid="58"/>
                                        </p:tgtEl>
                                        <p:attrNameLst>
                                          <p:attrName>ppt_y</p:attrName>
                                        </p:attrNameLst>
                                      </p:cBhvr>
                                      <p:tavLst>
                                        <p:tav tm="0">
                                          <p:val>
                                            <p:strVal val="#ppt_y-0.4"/>
                                          </p:val>
                                        </p:tav>
                                        <p:tav tm="100000">
                                          <p:val>
                                            <p:strVal val="#ppt_y+0.1"/>
                                          </p:val>
                                        </p:tav>
                                      </p:tavLst>
                                    </p:anim>
                                    <p:anim calcmode="lin" valueType="num">
                                      <p:cBhvr>
                                        <p:cTn id="42" dur="100" accel="100000" fill="hold">
                                          <p:stCondLst>
                                            <p:cond delay="400"/>
                                          </p:stCondLst>
                                        </p:cTn>
                                        <p:tgtEl>
                                          <p:spTgt spid="58"/>
                                        </p:tgtEl>
                                        <p:attrNameLst>
                                          <p:attrName>ppt_x</p:attrName>
                                        </p:attrNameLst>
                                      </p:cBhvr>
                                      <p:tavLst>
                                        <p:tav tm="0">
                                          <p:val>
                                            <p:strVal val="#ppt_x-0.05"/>
                                          </p:val>
                                        </p:tav>
                                        <p:tav tm="100000">
                                          <p:val>
                                            <p:strVal val="#ppt_x"/>
                                          </p:val>
                                        </p:tav>
                                      </p:tavLst>
                                    </p:anim>
                                    <p:anim calcmode="lin" valueType="num">
                                      <p:cBhvr>
                                        <p:cTn id="43" dur="100" accel="100000" fill="hold">
                                          <p:stCondLst>
                                            <p:cond delay="400"/>
                                          </p:stCondLst>
                                        </p:cTn>
                                        <p:tgtEl>
                                          <p:spTgt spid="58"/>
                                        </p:tgtEl>
                                        <p:attrNameLst>
                                          <p:attrName>ppt_y</p:attrName>
                                        </p:attrNameLst>
                                      </p:cBhvr>
                                      <p:tavLst>
                                        <p:tav tm="0">
                                          <p:val>
                                            <p:strVal val="#ppt_y+0.1"/>
                                          </p:val>
                                        </p:tav>
                                        <p:tav tm="100000">
                                          <p:val>
                                            <p:strVal val="#ppt_y"/>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left)">
                                      <p:cBhvr>
                                        <p:cTn id="47" dur="500"/>
                                        <p:tgtEl>
                                          <p:spTgt spid="2">
                                            <p:txEl>
                                              <p:pRg st="0" end="0"/>
                                            </p:txEl>
                                          </p:spTgt>
                                        </p:tgtEl>
                                      </p:cBhvr>
                                    </p:animEffect>
                                  </p:childTnLst>
                                </p:cTn>
                              </p:par>
                            </p:childTnLst>
                          </p:cTn>
                        </p:par>
                        <p:par>
                          <p:cTn id="48" fill="hold">
                            <p:stCondLst>
                              <p:cond delay="1000"/>
                            </p:stCondLst>
                            <p:childTnLst>
                              <p:par>
                                <p:cTn id="49" presetID="49" presetClass="entr" presetSubtype="0" decel="100000"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 calcmode="lin" valueType="num">
                                      <p:cBhvr>
                                        <p:cTn id="53" dur="500" fill="hold"/>
                                        <p:tgtEl>
                                          <p:spTgt spid="42"/>
                                        </p:tgtEl>
                                        <p:attrNameLst>
                                          <p:attrName>style.rotation</p:attrName>
                                        </p:attrNameLst>
                                      </p:cBhvr>
                                      <p:tavLst>
                                        <p:tav tm="0">
                                          <p:val>
                                            <p:fltVal val="360"/>
                                          </p:val>
                                        </p:tav>
                                        <p:tav tm="100000">
                                          <p:val>
                                            <p:fltVal val="0"/>
                                          </p:val>
                                        </p:tav>
                                      </p:tavLst>
                                    </p:anim>
                                    <p:animEffect transition="in" filter="fade">
                                      <p:cBhvr>
                                        <p:cTn id="54" dur="500"/>
                                        <p:tgtEl>
                                          <p:spTgt spid="42"/>
                                        </p:tgtEl>
                                      </p:cBhvr>
                                    </p:animEffect>
                                  </p:childTnLst>
                                </p:cTn>
                              </p:par>
                            </p:childTnLst>
                          </p:cTn>
                        </p:par>
                        <p:par>
                          <p:cTn id="55" fill="hold">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2">
                                            <p:txEl>
                                              <p:pRg st="1" end="1"/>
                                            </p:txEl>
                                          </p:spTgt>
                                        </p:tgtEl>
                                        <p:attrNameLst>
                                          <p:attrName>style.visibility</p:attrName>
                                        </p:attrNameLst>
                                      </p:cBhvr>
                                      <p:to>
                                        <p:strVal val="visible"/>
                                      </p:to>
                                    </p:set>
                                    <p:animEffect transition="in" filter="wipe(left)">
                                      <p:cBhvr>
                                        <p:cTn id="58" dur="500"/>
                                        <p:tgtEl>
                                          <p:spTgt spid="2">
                                            <p:txEl>
                                              <p:pRg st="1" end="1"/>
                                            </p:txEl>
                                          </p:spTgt>
                                        </p:tgtEl>
                                      </p:cBhvr>
                                    </p:animEffect>
                                  </p:childTnLst>
                                </p:cTn>
                              </p:par>
                            </p:childTnLst>
                          </p:cTn>
                        </p:par>
                        <p:par>
                          <p:cTn id="59" fill="hold">
                            <p:stCondLst>
                              <p:cond delay="2000"/>
                            </p:stCondLst>
                            <p:childTnLst>
                              <p:par>
                                <p:cTn id="60" presetID="49" presetClass="entr" presetSubtype="0" decel="100000" fill="hold" grpId="0" nodeType="afterEffect">
                                  <p:stCondLst>
                                    <p:cond delay="0"/>
                                  </p:stCondLst>
                                  <p:childTnLst>
                                    <p:set>
                                      <p:cBhvr>
                                        <p:cTn id="61" dur="1" fill="hold">
                                          <p:stCondLst>
                                            <p:cond delay="0"/>
                                          </p:stCondLst>
                                        </p:cTn>
                                        <p:tgtEl>
                                          <p:spTgt spid="43"/>
                                        </p:tgtEl>
                                        <p:attrNameLst>
                                          <p:attrName>style.visibility</p:attrName>
                                        </p:attrNameLst>
                                      </p:cBhvr>
                                      <p:to>
                                        <p:strVal val="visible"/>
                                      </p:to>
                                    </p:set>
                                    <p:anim calcmode="lin" valueType="num">
                                      <p:cBhvr>
                                        <p:cTn id="62" dur="500" fill="hold"/>
                                        <p:tgtEl>
                                          <p:spTgt spid="43"/>
                                        </p:tgtEl>
                                        <p:attrNameLst>
                                          <p:attrName>ppt_w</p:attrName>
                                        </p:attrNameLst>
                                      </p:cBhvr>
                                      <p:tavLst>
                                        <p:tav tm="0">
                                          <p:val>
                                            <p:fltVal val="0"/>
                                          </p:val>
                                        </p:tav>
                                        <p:tav tm="100000">
                                          <p:val>
                                            <p:strVal val="#ppt_w"/>
                                          </p:val>
                                        </p:tav>
                                      </p:tavLst>
                                    </p:anim>
                                    <p:anim calcmode="lin" valueType="num">
                                      <p:cBhvr>
                                        <p:cTn id="63" dur="500" fill="hold"/>
                                        <p:tgtEl>
                                          <p:spTgt spid="43"/>
                                        </p:tgtEl>
                                        <p:attrNameLst>
                                          <p:attrName>ppt_h</p:attrName>
                                        </p:attrNameLst>
                                      </p:cBhvr>
                                      <p:tavLst>
                                        <p:tav tm="0">
                                          <p:val>
                                            <p:fltVal val="0"/>
                                          </p:val>
                                        </p:tav>
                                        <p:tav tm="100000">
                                          <p:val>
                                            <p:strVal val="#ppt_h"/>
                                          </p:val>
                                        </p:tav>
                                      </p:tavLst>
                                    </p:anim>
                                    <p:anim calcmode="lin" valueType="num">
                                      <p:cBhvr>
                                        <p:cTn id="64" dur="500" fill="hold"/>
                                        <p:tgtEl>
                                          <p:spTgt spid="43"/>
                                        </p:tgtEl>
                                        <p:attrNameLst>
                                          <p:attrName>style.rotation</p:attrName>
                                        </p:attrNameLst>
                                      </p:cBhvr>
                                      <p:tavLst>
                                        <p:tav tm="0">
                                          <p:val>
                                            <p:fltVal val="360"/>
                                          </p:val>
                                        </p:tav>
                                        <p:tav tm="100000">
                                          <p:val>
                                            <p:fltVal val="0"/>
                                          </p:val>
                                        </p:tav>
                                      </p:tavLst>
                                    </p:anim>
                                    <p:animEffect transition="in" filter="fade">
                                      <p:cBhvr>
                                        <p:cTn id="65" dur="500"/>
                                        <p:tgtEl>
                                          <p:spTgt spid="43"/>
                                        </p:tgtEl>
                                      </p:cBhvr>
                                    </p:animEffect>
                                  </p:childTnLst>
                                </p:cTn>
                              </p:par>
                            </p:childTnLst>
                          </p:cTn>
                        </p:par>
                        <p:par>
                          <p:cTn id="66" fill="hold">
                            <p:stCondLst>
                              <p:cond delay="2500"/>
                            </p:stCondLst>
                            <p:childTnLst>
                              <p:par>
                                <p:cTn id="67" presetID="22" presetClass="entr" presetSubtype="8" fill="hold" grpId="0" nodeType="afterEffect">
                                  <p:stCondLst>
                                    <p:cond delay="0"/>
                                  </p:stCondLst>
                                  <p:childTnLst>
                                    <p:set>
                                      <p:cBhvr>
                                        <p:cTn id="68" dur="1" fill="hold">
                                          <p:stCondLst>
                                            <p:cond delay="0"/>
                                          </p:stCondLst>
                                        </p:cTn>
                                        <p:tgtEl>
                                          <p:spTgt spid="2">
                                            <p:txEl>
                                              <p:pRg st="2" end="2"/>
                                            </p:txEl>
                                          </p:spTgt>
                                        </p:tgtEl>
                                        <p:attrNameLst>
                                          <p:attrName>style.visibility</p:attrName>
                                        </p:attrNameLst>
                                      </p:cBhvr>
                                      <p:to>
                                        <p:strVal val="visible"/>
                                      </p:to>
                                    </p:set>
                                    <p:animEffect transition="in" filter="wipe(left)">
                                      <p:cBhvr>
                                        <p:cTn id="69" dur="500"/>
                                        <p:tgtEl>
                                          <p:spTgt spid="2">
                                            <p:txEl>
                                              <p:pRg st="2" end="2"/>
                                            </p:txEl>
                                          </p:spTgt>
                                        </p:tgtEl>
                                      </p:cBhvr>
                                    </p:animEffect>
                                  </p:childTnLst>
                                </p:cTn>
                              </p:par>
                            </p:childTnLst>
                          </p:cTn>
                        </p:par>
                        <p:par>
                          <p:cTn id="70" fill="hold">
                            <p:stCondLst>
                              <p:cond delay="3000"/>
                            </p:stCondLst>
                            <p:childTnLst>
                              <p:par>
                                <p:cTn id="71" presetID="49" presetClass="entr" presetSubtype="0" decel="100000" fill="hold" grpId="0" nodeType="afterEffect">
                                  <p:stCondLst>
                                    <p:cond delay="0"/>
                                  </p:stCondLst>
                                  <p:childTnLst>
                                    <p:set>
                                      <p:cBhvr>
                                        <p:cTn id="72" dur="1" fill="hold">
                                          <p:stCondLst>
                                            <p:cond delay="0"/>
                                          </p:stCondLst>
                                        </p:cTn>
                                        <p:tgtEl>
                                          <p:spTgt spid="44"/>
                                        </p:tgtEl>
                                        <p:attrNameLst>
                                          <p:attrName>style.visibility</p:attrName>
                                        </p:attrNameLst>
                                      </p:cBhvr>
                                      <p:to>
                                        <p:strVal val="visible"/>
                                      </p:to>
                                    </p:set>
                                    <p:anim calcmode="lin" valueType="num">
                                      <p:cBhvr>
                                        <p:cTn id="73" dur="500" fill="hold"/>
                                        <p:tgtEl>
                                          <p:spTgt spid="44"/>
                                        </p:tgtEl>
                                        <p:attrNameLst>
                                          <p:attrName>ppt_w</p:attrName>
                                        </p:attrNameLst>
                                      </p:cBhvr>
                                      <p:tavLst>
                                        <p:tav tm="0">
                                          <p:val>
                                            <p:fltVal val="0"/>
                                          </p:val>
                                        </p:tav>
                                        <p:tav tm="100000">
                                          <p:val>
                                            <p:strVal val="#ppt_w"/>
                                          </p:val>
                                        </p:tav>
                                      </p:tavLst>
                                    </p:anim>
                                    <p:anim calcmode="lin" valueType="num">
                                      <p:cBhvr>
                                        <p:cTn id="74" dur="500" fill="hold"/>
                                        <p:tgtEl>
                                          <p:spTgt spid="44"/>
                                        </p:tgtEl>
                                        <p:attrNameLst>
                                          <p:attrName>ppt_h</p:attrName>
                                        </p:attrNameLst>
                                      </p:cBhvr>
                                      <p:tavLst>
                                        <p:tav tm="0">
                                          <p:val>
                                            <p:fltVal val="0"/>
                                          </p:val>
                                        </p:tav>
                                        <p:tav tm="100000">
                                          <p:val>
                                            <p:strVal val="#ppt_h"/>
                                          </p:val>
                                        </p:tav>
                                      </p:tavLst>
                                    </p:anim>
                                    <p:anim calcmode="lin" valueType="num">
                                      <p:cBhvr>
                                        <p:cTn id="75" dur="500" fill="hold"/>
                                        <p:tgtEl>
                                          <p:spTgt spid="44"/>
                                        </p:tgtEl>
                                        <p:attrNameLst>
                                          <p:attrName>style.rotation</p:attrName>
                                        </p:attrNameLst>
                                      </p:cBhvr>
                                      <p:tavLst>
                                        <p:tav tm="0">
                                          <p:val>
                                            <p:fltVal val="360"/>
                                          </p:val>
                                        </p:tav>
                                        <p:tav tm="100000">
                                          <p:val>
                                            <p:fltVal val="0"/>
                                          </p:val>
                                        </p:tav>
                                      </p:tavLst>
                                    </p:anim>
                                    <p:animEffect transition="in" filter="fade">
                                      <p:cBhvr>
                                        <p:cTn id="76" dur="500"/>
                                        <p:tgtEl>
                                          <p:spTgt spid="44"/>
                                        </p:tgtEl>
                                      </p:cBhvr>
                                    </p:animEffect>
                                  </p:childTnLst>
                                </p:cTn>
                              </p:par>
                            </p:childTnLst>
                          </p:cTn>
                        </p:par>
                        <p:par>
                          <p:cTn id="77" fill="hold">
                            <p:stCondLst>
                              <p:cond delay="3500"/>
                            </p:stCondLst>
                            <p:childTnLst>
                              <p:par>
                                <p:cTn id="78" presetID="22" presetClass="entr" presetSubtype="8" fill="hold" grpId="0" nodeType="afterEffect">
                                  <p:stCondLst>
                                    <p:cond delay="0"/>
                                  </p:stCondLst>
                                  <p:childTnLst>
                                    <p:set>
                                      <p:cBhvr>
                                        <p:cTn id="79" dur="1" fill="hold">
                                          <p:stCondLst>
                                            <p:cond delay="0"/>
                                          </p:stCondLst>
                                        </p:cTn>
                                        <p:tgtEl>
                                          <p:spTgt spid="2">
                                            <p:txEl>
                                              <p:pRg st="3" end="3"/>
                                            </p:txEl>
                                          </p:spTgt>
                                        </p:tgtEl>
                                        <p:attrNameLst>
                                          <p:attrName>style.visibility</p:attrName>
                                        </p:attrNameLst>
                                      </p:cBhvr>
                                      <p:to>
                                        <p:strVal val="visible"/>
                                      </p:to>
                                    </p:set>
                                    <p:animEffect transition="in" filter="wipe(left)">
                                      <p:cBhvr>
                                        <p:cTn id="80" dur="500"/>
                                        <p:tgtEl>
                                          <p:spTgt spid="2">
                                            <p:txEl>
                                              <p:pRg st="3" end="3"/>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30" presetClass="entr" presetSubtype="0" fill="hold" nodeType="clickEffect">
                                  <p:stCondLst>
                                    <p:cond delay="0"/>
                                  </p:stCondLst>
                                  <p:childTnLst>
                                    <p:set>
                                      <p:cBhvr>
                                        <p:cTn id="84" dur="1" fill="hold">
                                          <p:stCondLst>
                                            <p:cond delay="0"/>
                                          </p:stCondLst>
                                        </p:cTn>
                                        <p:tgtEl>
                                          <p:spTgt spid="51"/>
                                        </p:tgtEl>
                                        <p:attrNameLst>
                                          <p:attrName>style.visibility</p:attrName>
                                        </p:attrNameLst>
                                      </p:cBhvr>
                                      <p:to>
                                        <p:strVal val="visible"/>
                                      </p:to>
                                    </p:set>
                                    <p:animEffect transition="in" filter="fade">
                                      <p:cBhvr>
                                        <p:cTn id="85" dur="400" decel="100000"/>
                                        <p:tgtEl>
                                          <p:spTgt spid="51"/>
                                        </p:tgtEl>
                                      </p:cBhvr>
                                    </p:animEffect>
                                    <p:anim calcmode="lin" valueType="num">
                                      <p:cBhvr>
                                        <p:cTn id="86" dur="400" decel="100000" fill="hold"/>
                                        <p:tgtEl>
                                          <p:spTgt spid="51"/>
                                        </p:tgtEl>
                                        <p:attrNameLst>
                                          <p:attrName>style.rotation</p:attrName>
                                        </p:attrNameLst>
                                      </p:cBhvr>
                                      <p:tavLst>
                                        <p:tav tm="0">
                                          <p:val>
                                            <p:fltVal val="-90"/>
                                          </p:val>
                                        </p:tav>
                                        <p:tav tm="100000">
                                          <p:val>
                                            <p:fltVal val="0"/>
                                          </p:val>
                                        </p:tav>
                                      </p:tavLst>
                                    </p:anim>
                                    <p:anim calcmode="lin" valueType="num">
                                      <p:cBhvr>
                                        <p:cTn id="87" dur="400" decel="100000" fill="hold"/>
                                        <p:tgtEl>
                                          <p:spTgt spid="51"/>
                                        </p:tgtEl>
                                        <p:attrNameLst>
                                          <p:attrName>ppt_x</p:attrName>
                                        </p:attrNameLst>
                                      </p:cBhvr>
                                      <p:tavLst>
                                        <p:tav tm="0">
                                          <p:val>
                                            <p:strVal val="#ppt_x+0.4"/>
                                          </p:val>
                                        </p:tav>
                                        <p:tav tm="100000">
                                          <p:val>
                                            <p:strVal val="#ppt_x-0.05"/>
                                          </p:val>
                                        </p:tav>
                                      </p:tavLst>
                                    </p:anim>
                                    <p:anim calcmode="lin" valueType="num">
                                      <p:cBhvr>
                                        <p:cTn id="88" dur="400" decel="100000" fill="hold"/>
                                        <p:tgtEl>
                                          <p:spTgt spid="51"/>
                                        </p:tgtEl>
                                        <p:attrNameLst>
                                          <p:attrName>ppt_y</p:attrName>
                                        </p:attrNameLst>
                                      </p:cBhvr>
                                      <p:tavLst>
                                        <p:tav tm="0">
                                          <p:val>
                                            <p:strVal val="#ppt_y-0.4"/>
                                          </p:val>
                                        </p:tav>
                                        <p:tav tm="100000">
                                          <p:val>
                                            <p:strVal val="#ppt_y+0.1"/>
                                          </p:val>
                                        </p:tav>
                                      </p:tavLst>
                                    </p:anim>
                                    <p:anim calcmode="lin" valueType="num">
                                      <p:cBhvr>
                                        <p:cTn id="89" dur="100" accel="100000" fill="hold">
                                          <p:stCondLst>
                                            <p:cond delay="400"/>
                                          </p:stCondLst>
                                        </p:cTn>
                                        <p:tgtEl>
                                          <p:spTgt spid="51"/>
                                        </p:tgtEl>
                                        <p:attrNameLst>
                                          <p:attrName>ppt_x</p:attrName>
                                        </p:attrNameLst>
                                      </p:cBhvr>
                                      <p:tavLst>
                                        <p:tav tm="0">
                                          <p:val>
                                            <p:strVal val="#ppt_x-0.05"/>
                                          </p:val>
                                        </p:tav>
                                        <p:tav tm="100000">
                                          <p:val>
                                            <p:strVal val="#ppt_x"/>
                                          </p:val>
                                        </p:tav>
                                      </p:tavLst>
                                    </p:anim>
                                    <p:anim calcmode="lin" valueType="num">
                                      <p:cBhvr>
                                        <p:cTn id="90" dur="100" accel="100000" fill="hold">
                                          <p:stCondLst>
                                            <p:cond delay="400"/>
                                          </p:stCondLst>
                                        </p:cTn>
                                        <p:tgtEl>
                                          <p:spTgt spid="51"/>
                                        </p:tgtEl>
                                        <p:attrNameLst>
                                          <p:attrName>ppt_y</p:attrName>
                                        </p:attrNameLst>
                                      </p:cBhvr>
                                      <p:tavLst>
                                        <p:tav tm="0">
                                          <p:val>
                                            <p:strVal val="#ppt_y+0.1"/>
                                          </p:val>
                                        </p:tav>
                                        <p:tav tm="100000">
                                          <p:val>
                                            <p:strVal val="#ppt_y"/>
                                          </p:val>
                                        </p:tav>
                                      </p:tavLst>
                                    </p:anim>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2">
                                            <p:txEl>
                                              <p:pRg st="4" end="4"/>
                                            </p:txEl>
                                          </p:spTgt>
                                        </p:tgtEl>
                                        <p:attrNameLst>
                                          <p:attrName>style.visibility</p:attrName>
                                        </p:attrNameLst>
                                      </p:cBhvr>
                                      <p:to>
                                        <p:strVal val="visible"/>
                                      </p:to>
                                    </p:set>
                                    <p:animEffect transition="in" filter="wipe(left)">
                                      <p:cBhvr>
                                        <p:cTn id="94" dur="500"/>
                                        <p:tgtEl>
                                          <p:spTgt spid="2">
                                            <p:txEl>
                                              <p:pRg st="4" end="4"/>
                                            </p:txEl>
                                          </p:spTgt>
                                        </p:tgtEl>
                                      </p:cBhvr>
                                    </p:animEffect>
                                  </p:childTnLst>
                                </p:cTn>
                              </p:par>
                            </p:childTnLst>
                          </p:cTn>
                        </p:par>
                        <p:par>
                          <p:cTn id="95" fill="hold">
                            <p:stCondLst>
                              <p:cond delay="1000"/>
                            </p:stCondLst>
                            <p:childTnLst>
                              <p:par>
                                <p:cTn id="96" presetID="49" presetClass="entr" presetSubtype="0" decel="100000"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 calcmode="lin" valueType="num">
                                      <p:cBhvr>
                                        <p:cTn id="100" dur="500" fill="hold"/>
                                        <p:tgtEl>
                                          <p:spTgt spid="46"/>
                                        </p:tgtEl>
                                        <p:attrNameLst>
                                          <p:attrName>style.rotation</p:attrName>
                                        </p:attrNameLst>
                                      </p:cBhvr>
                                      <p:tavLst>
                                        <p:tav tm="0">
                                          <p:val>
                                            <p:fltVal val="360"/>
                                          </p:val>
                                        </p:tav>
                                        <p:tav tm="100000">
                                          <p:val>
                                            <p:fltVal val="0"/>
                                          </p:val>
                                        </p:tav>
                                      </p:tavLst>
                                    </p:anim>
                                    <p:animEffect transition="in" filter="fade">
                                      <p:cBhvr>
                                        <p:cTn id="101" dur="500"/>
                                        <p:tgtEl>
                                          <p:spTgt spid="46"/>
                                        </p:tgtEl>
                                      </p:cBhvr>
                                    </p:animEffect>
                                  </p:childTnLst>
                                </p:cTn>
                              </p:par>
                            </p:childTnLst>
                          </p:cTn>
                        </p:par>
                        <p:par>
                          <p:cTn id="102" fill="hold">
                            <p:stCondLst>
                              <p:cond delay="1500"/>
                            </p:stCondLst>
                            <p:childTnLst>
                              <p:par>
                                <p:cTn id="103" presetID="22" presetClass="entr" presetSubtype="8" fill="hold" grpId="0" nodeType="afterEffect">
                                  <p:stCondLst>
                                    <p:cond delay="0"/>
                                  </p:stCondLst>
                                  <p:childTnLst>
                                    <p:set>
                                      <p:cBhvr>
                                        <p:cTn id="104" dur="1" fill="hold">
                                          <p:stCondLst>
                                            <p:cond delay="0"/>
                                          </p:stCondLst>
                                        </p:cTn>
                                        <p:tgtEl>
                                          <p:spTgt spid="2">
                                            <p:txEl>
                                              <p:pRg st="5" end="5"/>
                                            </p:txEl>
                                          </p:spTgt>
                                        </p:tgtEl>
                                        <p:attrNameLst>
                                          <p:attrName>style.visibility</p:attrName>
                                        </p:attrNameLst>
                                      </p:cBhvr>
                                      <p:to>
                                        <p:strVal val="visible"/>
                                      </p:to>
                                    </p:set>
                                    <p:animEffect transition="in" filter="wipe(left)">
                                      <p:cBhvr>
                                        <p:cTn id="105" dur="500"/>
                                        <p:tgtEl>
                                          <p:spTgt spid="2">
                                            <p:txEl>
                                              <p:pRg st="5" end="5"/>
                                            </p:txEl>
                                          </p:spTgt>
                                        </p:tgtEl>
                                      </p:cBhvr>
                                    </p:animEffect>
                                  </p:childTnLst>
                                </p:cTn>
                              </p:par>
                            </p:childTnLst>
                          </p:cTn>
                        </p:par>
                        <p:par>
                          <p:cTn id="106" fill="hold">
                            <p:stCondLst>
                              <p:cond delay="2000"/>
                            </p:stCondLst>
                            <p:childTnLst>
                              <p:par>
                                <p:cTn id="107" presetID="49" presetClass="entr" presetSubtype="0" decel="100000"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 calcmode="lin" valueType="num">
                                      <p:cBhvr>
                                        <p:cTn id="109" dur="500" fill="hold"/>
                                        <p:tgtEl>
                                          <p:spTgt spid="45"/>
                                        </p:tgtEl>
                                        <p:attrNameLst>
                                          <p:attrName>ppt_w</p:attrName>
                                        </p:attrNameLst>
                                      </p:cBhvr>
                                      <p:tavLst>
                                        <p:tav tm="0">
                                          <p:val>
                                            <p:fltVal val="0"/>
                                          </p:val>
                                        </p:tav>
                                        <p:tav tm="100000">
                                          <p:val>
                                            <p:strVal val="#ppt_w"/>
                                          </p:val>
                                        </p:tav>
                                      </p:tavLst>
                                    </p:anim>
                                    <p:anim calcmode="lin" valueType="num">
                                      <p:cBhvr>
                                        <p:cTn id="110" dur="500" fill="hold"/>
                                        <p:tgtEl>
                                          <p:spTgt spid="45"/>
                                        </p:tgtEl>
                                        <p:attrNameLst>
                                          <p:attrName>ppt_h</p:attrName>
                                        </p:attrNameLst>
                                      </p:cBhvr>
                                      <p:tavLst>
                                        <p:tav tm="0">
                                          <p:val>
                                            <p:fltVal val="0"/>
                                          </p:val>
                                        </p:tav>
                                        <p:tav tm="100000">
                                          <p:val>
                                            <p:strVal val="#ppt_h"/>
                                          </p:val>
                                        </p:tav>
                                      </p:tavLst>
                                    </p:anim>
                                    <p:anim calcmode="lin" valueType="num">
                                      <p:cBhvr>
                                        <p:cTn id="111" dur="500" fill="hold"/>
                                        <p:tgtEl>
                                          <p:spTgt spid="45"/>
                                        </p:tgtEl>
                                        <p:attrNameLst>
                                          <p:attrName>style.rotation</p:attrName>
                                        </p:attrNameLst>
                                      </p:cBhvr>
                                      <p:tavLst>
                                        <p:tav tm="0">
                                          <p:val>
                                            <p:fltVal val="360"/>
                                          </p:val>
                                        </p:tav>
                                        <p:tav tm="100000">
                                          <p:val>
                                            <p:fltVal val="0"/>
                                          </p:val>
                                        </p:tav>
                                      </p:tavLst>
                                    </p:anim>
                                    <p:animEffect transition="in" filter="fade">
                                      <p:cBhvr>
                                        <p:cTn id="112" dur="500"/>
                                        <p:tgtEl>
                                          <p:spTgt spid="45"/>
                                        </p:tgtEl>
                                      </p:cBhvr>
                                    </p:animEffect>
                                  </p:childTnLst>
                                </p:cTn>
                              </p:par>
                            </p:childTnLst>
                          </p:cTn>
                        </p:par>
                        <p:par>
                          <p:cTn id="113" fill="hold">
                            <p:stCondLst>
                              <p:cond delay="2500"/>
                            </p:stCondLst>
                            <p:childTnLst>
                              <p:par>
                                <p:cTn id="114" presetID="22" presetClass="entr" presetSubtype="8" fill="hold" grpId="0" nodeType="afterEffect">
                                  <p:stCondLst>
                                    <p:cond delay="0"/>
                                  </p:stCondLst>
                                  <p:childTnLst>
                                    <p:set>
                                      <p:cBhvr>
                                        <p:cTn id="115" dur="1" fill="hold">
                                          <p:stCondLst>
                                            <p:cond delay="0"/>
                                          </p:stCondLst>
                                        </p:cTn>
                                        <p:tgtEl>
                                          <p:spTgt spid="2">
                                            <p:txEl>
                                              <p:pRg st="6" end="6"/>
                                            </p:txEl>
                                          </p:spTgt>
                                        </p:tgtEl>
                                        <p:attrNameLst>
                                          <p:attrName>style.visibility</p:attrName>
                                        </p:attrNameLst>
                                      </p:cBhvr>
                                      <p:to>
                                        <p:strVal val="visible"/>
                                      </p:to>
                                    </p:set>
                                    <p:animEffect transition="in" filter="wipe(left)">
                                      <p:cBhvr>
                                        <p:cTn id="11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P spid="42" grpId="0" animBg="1"/>
      <p:bldP spid="43" grpId="0" animBg="1"/>
      <p:bldP spid="44" grpId="0" animBg="1"/>
      <p:bldP spid="45" grpId="0" animBg="1"/>
      <p:bldP spid="46" grpId="0" animBg="1"/>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F49F873-20ED-E72F-D848-6C65A2045650}"/>
              </a:ext>
            </a:extLst>
          </p:cNvPr>
          <p:cNvSpPr txBox="1"/>
          <p:nvPr/>
        </p:nvSpPr>
        <p:spPr>
          <a:xfrm>
            <a:off x="4648199" y="558800"/>
            <a:ext cx="6925733" cy="2862322"/>
          </a:xfrm>
          <a:prstGeom prst="rect">
            <a:avLst/>
          </a:prstGeom>
          <a:noFill/>
        </p:spPr>
        <p:txBody>
          <a:bodyPr wrap="square" rtlCol="0">
            <a:spAutoFit/>
          </a:bodyPr>
          <a:lstStyle/>
          <a:p>
            <a:pPr algn="just"/>
            <a:r>
              <a:rPr lang="fr-FR" dirty="0">
                <a:solidFill>
                  <a:schemeClr val="accent2"/>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 Rien ne peut renforcer une unité parfaite au sein de l’Église sinon l’esprit de mansuétude qui habitait le Christ. </a:t>
            </a:r>
          </a:p>
          <a:p>
            <a:pPr algn="just"/>
            <a:r>
              <a:rPr lang="fr-FR" dirty="0">
                <a:solidFill>
                  <a:schemeClr val="bg1"/>
                </a:solidFill>
                <a:effectLst>
                  <a:outerShdw blurRad="38100" dist="38100" dir="2700000" algn="tl">
                    <a:srgbClr val="000000">
                      <a:alpha val="43137"/>
                    </a:srgbClr>
                  </a:outerShdw>
                </a:effectLst>
                <a:highlight>
                  <a:srgbClr val="000000"/>
                </a:highlight>
                <a:latin typeface="Arial" panose="020B0604020202020204" pitchFamily="34" charset="0"/>
                <a:cs typeface="Arial" panose="020B0604020202020204" pitchFamily="34" charset="0"/>
              </a:rPr>
              <a:t> Satan peut semer la discorde </a:t>
            </a:r>
            <a:r>
              <a:rPr lang="fr-FR" dirty="0">
                <a:solidFill>
                  <a:schemeClr val="accent2"/>
                </a:solidFill>
                <a:effectLst>
                  <a:outerShdw blurRad="38100" dist="38100" dir="2700000" algn="tl">
                    <a:srgbClr val="000000">
                      <a:alpha val="43137"/>
                    </a:srgbClr>
                  </a:outerShdw>
                </a:effectLst>
                <a:highlight>
                  <a:srgbClr val="000000"/>
                </a:highlight>
                <a:latin typeface="Arial" panose="020B0604020202020204" pitchFamily="34" charset="0"/>
                <a:cs typeface="Arial" panose="020B0604020202020204" pitchFamily="34" charset="0"/>
              </a:rPr>
              <a:t>;</a:t>
            </a:r>
            <a:r>
              <a:rPr lang="fr-FR" dirty="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dirty="0">
                <a:solidFill>
                  <a:schemeClr val="accent2"/>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seul le Christ peut harmoniser les éléments discordants. … </a:t>
            </a:r>
          </a:p>
          <a:p>
            <a:pPr algn="just"/>
            <a:endParaRPr lang="fr-FR"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fr-FR" dirty="0">
                <a:solidFill>
                  <a:schemeClr val="accent3"/>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Si, en tant qu’ouvriers au sein de l’Église, vous aimez Dieu de tout votre cœur et votre prochain comme vous-mêmes</a:t>
            </a:r>
            <a:r>
              <a:rPr lang="fr-FR" dirty="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dirty="0">
                <a:solidFill>
                  <a:schemeClr val="accent3"/>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il ne sera pas nécessaire de faire des efforts pour vivre dans l’unité,</a:t>
            </a:r>
            <a:r>
              <a:rPr lang="fr-FR" dirty="0">
                <a:solidFill>
                  <a:schemeClr val="accent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dirty="0">
                <a:solidFill>
                  <a:schemeClr val="accent3"/>
                </a:solidFill>
                <a:effectLst>
                  <a:outerShdw blurRad="38100" dist="38100" dir="2700000" algn="tl">
                    <a:srgbClr val="000000">
                      <a:alpha val="43137"/>
                    </a:srgbClr>
                  </a:outerShdw>
                </a:effectLst>
                <a:highlight>
                  <a:srgbClr val="00FF00"/>
                </a:highlight>
                <a:latin typeface="Arial" panose="020B0604020202020204" pitchFamily="34" charset="0"/>
                <a:cs typeface="Arial" panose="020B0604020202020204" pitchFamily="34" charset="0"/>
              </a:rPr>
              <a:t>car vous serez un en Christ : les oreilles seront fermées à la médisance et personne ne fera de reproche à son voisin</a:t>
            </a:r>
            <a:endParaRPr lang="fr-CH" sz="2000" dirty="0">
              <a:solidFill>
                <a:schemeClr val="accent3"/>
              </a:solidFill>
              <a:effectLst>
                <a:outerShdw blurRad="38100" dist="38100" dir="2700000" algn="tl">
                  <a:srgbClr val="000000">
                    <a:alpha val="43137"/>
                  </a:srgbClr>
                </a:outerShdw>
              </a:effectLst>
              <a:highlight>
                <a:srgbClr val="00FF00"/>
              </a:highlight>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938262EB-2C83-BC02-44A5-AA5D6D3EE41B}"/>
              </a:ext>
            </a:extLst>
          </p:cNvPr>
          <p:cNvSpPr txBox="1"/>
          <p:nvPr/>
        </p:nvSpPr>
        <p:spPr>
          <a:xfrm>
            <a:off x="4648199" y="3666067"/>
            <a:ext cx="6925733" cy="2246769"/>
          </a:xfrm>
          <a:prstGeom prst="rect">
            <a:avLst/>
          </a:prstGeom>
          <a:noFill/>
        </p:spPr>
        <p:txBody>
          <a:bodyPr wrap="square" rtlCol="0">
            <a:spAutoFit/>
          </a:bodyPr>
          <a:lstStyle/>
          <a:p>
            <a:pPr algn="just"/>
            <a:r>
              <a:rPr lang="fr-FR" sz="2000" dirty="0">
                <a:solidFill>
                  <a:srgbClr val="0000FF"/>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Les membres d’église chériront l’unité et l’amour du prochain et formeront une grande famille.  </a:t>
            </a:r>
            <a:r>
              <a:rPr lang="fr-FR" sz="2000"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Alors, aux yeux du monde, nous seront munis des qualifications qui attestent que Dieu a envoyé son Fils dans le monde. </a:t>
            </a:r>
          </a:p>
          <a:p>
            <a:pPr algn="just"/>
            <a:r>
              <a:rPr lang="fr-FR"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 Christ a dit : </a:t>
            </a:r>
            <a:r>
              <a:rPr lang="fr-FR" sz="2000" dirty="0">
                <a:solidFill>
                  <a:srgbClr val="FF0000"/>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 Si vous avez de l'amour les uns pour les autres, tous sauront que vous êtes mes disciples » </a:t>
            </a:r>
            <a:r>
              <a:rPr lang="fr-FR" sz="2000" i="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(Jean 13.35)</a:t>
            </a:r>
            <a:r>
              <a:rPr lang="fr-FR"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fr-CH"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48920144-D09A-5B43-1BA8-353647BACC6D}"/>
              </a:ext>
            </a:extLst>
          </p:cNvPr>
          <p:cNvSpPr txBox="1"/>
          <p:nvPr/>
        </p:nvSpPr>
        <p:spPr>
          <a:xfrm>
            <a:off x="6879165" y="5973115"/>
            <a:ext cx="2463800" cy="369332"/>
          </a:xfrm>
          <a:prstGeom prst="rect">
            <a:avLst/>
          </a:prstGeom>
          <a:noFill/>
        </p:spPr>
        <p:txBody>
          <a:bodyPr wrap="square">
            <a:spAutoFit/>
          </a:bodyPr>
          <a:lstStyle/>
          <a:p>
            <a:pPr algn="ctr"/>
            <a:r>
              <a:rPr lang="fr-FR" sz="1800" i="1" dirty="0">
                <a:effectLst/>
                <a:highlight>
                  <a:srgbClr val="00FFFF"/>
                </a:highlight>
                <a:latin typeface="Calibri" panose="020F0502020204030204" pitchFamily="34" charset="0"/>
                <a:ea typeface="MS Minngs"/>
              </a:rPr>
              <a:t>Reflecting Christ,</a:t>
            </a:r>
            <a:r>
              <a:rPr lang="fr-FR" sz="1800" dirty="0">
                <a:effectLst/>
                <a:highlight>
                  <a:srgbClr val="00FFFF"/>
                </a:highlight>
                <a:latin typeface="Calibri" panose="020F0502020204030204" pitchFamily="34" charset="0"/>
                <a:ea typeface="MS Minngs"/>
              </a:rPr>
              <a:t> p. 200</a:t>
            </a:r>
            <a:endParaRPr lang="fr-CH" dirty="0">
              <a:highlight>
                <a:srgbClr val="00FFFF"/>
              </a:highlight>
            </a:endParaRPr>
          </a:p>
        </p:txBody>
      </p:sp>
      <p:pic>
        <p:nvPicPr>
          <p:cNvPr id="5" name="Picture 4" descr="Ceci contient une image de : St. Joseph">
            <a:extLst>
              <a:ext uri="{FF2B5EF4-FFF2-40B4-BE49-F238E27FC236}">
                <a16:creationId xmlns:a16="http://schemas.microsoft.com/office/drawing/2014/main" id="{3A6031F3-DA82-8AEB-002B-DC2C80D50F7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5005" y="145201"/>
            <a:ext cx="4159961" cy="5006056"/>
          </a:xfrm>
          <a:prstGeom prst="rect">
            <a:avLst/>
          </a:prstGeom>
          <a:noFill/>
          <a:ln>
            <a:solidFill>
              <a:srgbClr val="FF0000"/>
            </a:solidFill>
          </a:ln>
          <a:effectLst>
            <a:glow rad="1397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7" name="Picture 12" descr="Ceci contient une image de : Flowers Ringtones And Wallpapers - Free By Zedge™">
            <a:extLst>
              <a:ext uri="{FF2B5EF4-FFF2-40B4-BE49-F238E27FC236}">
                <a16:creationId xmlns:a16="http://schemas.microsoft.com/office/drawing/2014/main" id="{A4E981BC-53F3-5447-9B98-F89AB3DF1935}"/>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a:fillRect/>
          </a:stretch>
        </p:blipFill>
        <p:spPr bwMode="auto">
          <a:xfrm rot="5400000">
            <a:off x="1653851" y="3907862"/>
            <a:ext cx="1420629" cy="416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98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lanet earth with the sun shining&#10;&#10;AI-generated content may be incorrect.">
            <a:extLst>
              <a:ext uri="{FF2B5EF4-FFF2-40B4-BE49-F238E27FC236}">
                <a16:creationId xmlns:a16="http://schemas.microsoft.com/office/drawing/2014/main" id="{C6C834D8-E096-BC31-9396-0F77F2CFCB41}"/>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6480BE51-37F0-A621-F304-0FA6FAF9DB64}"/>
              </a:ext>
            </a:extLst>
          </p:cNvPr>
          <p:cNvSpPr txBox="1"/>
          <p:nvPr/>
        </p:nvSpPr>
        <p:spPr>
          <a:xfrm>
            <a:off x="4257368" y="-383458"/>
            <a:ext cx="7610167" cy="6527236"/>
          </a:xfrm>
          <a:prstGeom prst="rect">
            <a:avLst/>
          </a:prstGeom>
          <a:noFill/>
        </p:spPr>
        <p:txBody>
          <a:bodyPr wrap="square">
            <a:spAutoFit/>
            <a:scene3d>
              <a:camera prst="orthographicFront"/>
              <a:lightRig rig="threePt" dir="t"/>
            </a:scene3d>
            <a:sp3d extrusionH="57150">
              <a:bevelT w="69850" h="38100" prst="cross"/>
            </a:sp3d>
          </a:bodyPr>
          <a:lstStyle/>
          <a:p>
            <a:pPr algn="r">
              <a:lnSpc>
                <a:spcPct val="150000"/>
              </a:lnSpc>
              <a:spcAft>
                <a:spcPts val="600"/>
              </a:spcAft>
            </a:pPr>
            <a:r>
              <a:rPr lang="fr-FR" sz="9600" b="1" dirty="0">
                <a:ln w="12700" cmpd="sng">
                  <a:solidFill>
                    <a:schemeClr val="accent4"/>
                  </a:solidFill>
                  <a:prstDash val="solid"/>
                </a:ln>
                <a:gradFill>
                  <a:gsLst>
                    <a:gs pos="0">
                      <a:schemeClr val="accent6"/>
                    </a:gs>
                    <a:gs pos="4000">
                      <a:schemeClr val="accent6">
                        <a:lumMod val="60000"/>
                        <a:lumOff val="40000"/>
                      </a:schemeClr>
                    </a:gs>
                    <a:gs pos="87000">
                      <a:schemeClr val="accent6">
                        <a:lumMod val="20000"/>
                        <a:lumOff val="80000"/>
                      </a:schemeClr>
                    </a:gs>
                  </a:gsLst>
                  <a:lin ang="5400000"/>
                </a:gradFill>
                <a:effectLst>
                  <a:reflection blurRad="6350" stA="55000" endA="300" endPos="45500" dir="5400000" sy="-100000" algn="bl" rotWithShape="0"/>
                </a:effectLst>
              </a:rPr>
              <a:t>FLAMBEAUX DANS LE MONDE </a:t>
            </a:r>
          </a:p>
        </p:txBody>
      </p:sp>
    </p:spTree>
    <p:extLst>
      <p:ext uri="{BB962C8B-B14F-4D97-AF65-F5344CB8AC3E}">
        <p14:creationId xmlns:p14="http://schemas.microsoft.com/office/powerpoint/2010/main" val="25680836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close-up of a white board&#10;&#10;AI-generated content may be incorrect.">
            <a:extLst>
              <a:ext uri="{FF2B5EF4-FFF2-40B4-BE49-F238E27FC236}">
                <a16:creationId xmlns:a16="http://schemas.microsoft.com/office/drawing/2014/main" id="{6F1F15BB-D39F-9E25-A89B-7ABD17B37CC1}"/>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5C90D147-C112-468B-E2C1-3C8CC3950D40}"/>
              </a:ext>
            </a:extLst>
          </p:cNvPr>
          <p:cNvSpPr txBox="1"/>
          <p:nvPr/>
        </p:nvSpPr>
        <p:spPr>
          <a:xfrm>
            <a:off x="3487090" y="0"/>
            <a:ext cx="8704910" cy="769441"/>
          </a:xfrm>
          <a:prstGeom prst="rect">
            <a:avLst/>
          </a:prstGeom>
          <a:noFill/>
        </p:spPr>
        <p:txBody>
          <a:bodyPr wrap="square">
            <a:spAutoFit/>
          </a:bodyPr>
          <a:lstStyle/>
          <a:p>
            <a:pPr algn="ctr"/>
            <a:r>
              <a:rPr lang="fr-FR" sz="4400" b="1" spc="300" dirty="0">
                <a:ln w="10160">
                  <a:solidFill>
                    <a:srgbClr val="FFFF00"/>
                  </a:solidFill>
                  <a:prstDash val="solid"/>
                </a:ln>
                <a:solidFill>
                  <a:srgbClr val="FFFFFF"/>
                </a:solidFill>
                <a:effectLst>
                  <a:outerShdw blurRad="38100" dist="22860" dir="5400000" algn="tl" rotWithShape="0">
                    <a:srgbClr val="000000">
                      <a:alpha val="30000"/>
                    </a:srgbClr>
                  </a:outerShdw>
                </a:effectLst>
              </a:rPr>
              <a:t>UN REFLET DE DIEU </a:t>
            </a:r>
          </a:p>
        </p:txBody>
      </p:sp>
      <p:sp>
        <p:nvSpPr>
          <p:cNvPr id="5" name="CuadroTexto 4">
            <a:extLst>
              <a:ext uri="{FF2B5EF4-FFF2-40B4-BE49-F238E27FC236}">
                <a16:creationId xmlns:a16="http://schemas.microsoft.com/office/drawing/2014/main" id="{80F844B7-5493-41D1-2365-87430A01DA03}"/>
              </a:ext>
            </a:extLst>
          </p:cNvPr>
          <p:cNvSpPr txBox="1"/>
          <p:nvPr/>
        </p:nvSpPr>
        <p:spPr>
          <a:xfrm>
            <a:off x="3709065" y="626677"/>
            <a:ext cx="8372475" cy="646331"/>
          </a:xfrm>
          <a:prstGeom prst="rect">
            <a:avLst/>
          </a:prstGeom>
          <a:noFill/>
        </p:spPr>
        <p:txBody>
          <a:bodyPr wrap="square">
            <a:spAutoFit/>
          </a:bodyPr>
          <a:lstStyle/>
          <a:p>
            <a:pPr algn="ctr"/>
            <a:r>
              <a:rPr lang="fr-FR" b="1" dirty="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rPr>
              <a:t>« Car c'est Dieu qui produit en vous le vouloir et le faire, </a:t>
            </a:r>
            <a:br>
              <a:rPr lang="fr-FR" b="1" dirty="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rPr>
            </a:br>
            <a:r>
              <a:rPr lang="fr-FR" b="1" dirty="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rPr>
              <a:t>selon son bon plaisir » (Philippiens 2.13) </a:t>
            </a:r>
            <a:endParaRPr lang="fr-FR" sz="1400" b="1" dirty="0">
              <a:solidFill>
                <a:schemeClr val="accent1">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5B4744D7-1B04-25BA-4FFE-D979E974ED18}"/>
              </a:ext>
            </a:extLst>
          </p:cNvPr>
          <p:cNvSpPr txBox="1"/>
          <p:nvPr/>
        </p:nvSpPr>
        <p:spPr>
          <a:xfrm>
            <a:off x="3598607" y="1487696"/>
            <a:ext cx="5591888" cy="2862322"/>
          </a:xfrm>
          <a:prstGeom prst="rect">
            <a:avLst/>
          </a:prstGeom>
          <a:solidFill>
            <a:schemeClr val="bg2">
              <a:lumMod val="20000"/>
              <a:lumOff val="80000"/>
            </a:schemeClr>
          </a:solidFill>
        </p:spPr>
        <p:txBody>
          <a:bodyPr wrap="square" rtlCol="0">
            <a:spAutoFit/>
          </a:bodyPr>
          <a:lstStyle/>
          <a:p>
            <a:pPr>
              <a:spcBef>
                <a:spcPts val="600"/>
              </a:spcBef>
              <a:tabLst>
                <a:tab pos="714375" algn="l"/>
              </a:tabLst>
            </a:pPr>
            <a:r>
              <a:rPr lang="fr-FR" sz="2000" b="1" dirty="0">
                <a:solidFill>
                  <a:srgbClr val="002060"/>
                </a:solidFill>
              </a:rPr>
              <a:t>Après avoir magistralement exposé l'humiliation et l'exaltation de Jésus, Paul ajoute l'expression</a:t>
            </a:r>
            <a:r>
              <a:rPr lang="fr-FR" sz="2000" b="1" dirty="0"/>
              <a:t> </a:t>
            </a:r>
            <a:r>
              <a:rPr lang="fr-FR" sz="2000" b="1" dirty="0">
                <a:solidFill>
                  <a:schemeClr val="accent2"/>
                </a:solidFill>
                <a:highlight>
                  <a:srgbClr val="FFFF00"/>
                </a:highlight>
              </a:rPr>
              <a:t>« ainsi donc »</a:t>
            </a:r>
            <a:r>
              <a:rPr lang="fr-FR" sz="2000" b="1" dirty="0"/>
              <a:t>. C'est-à-dire, étant donné que Jésus s'est humilié et a été exalté pour que </a:t>
            </a:r>
            <a:r>
              <a:rPr lang="fr-FR" sz="2000" b="1" dirty="0">
                <a:solidFill>
                  <a:schemeClr val="accent2"/>
                </a:solidFill>
                <a:highlight>
                  <a:srgbClr val="FFFF00"/>
                </a:highlight>
              </a:rPr>
              <a:t>« toute langue confesse que Jésus-Christ est Seigneur, à la gloire de Dieu </a:t>
            </a:r>
            <a:br>
              <a:rPr lang="fr-FR" sz="2000" b="1" dirty="0">
                <a:solidFill>
                  <a:schemeClr val="accent2"/>
                </a:solidFill>
                <a:highlight>
                  <a:srgbClr val="FFFF00"/>
                </a:highlight>
              </a:rPr>
            </a:br>
            <a:r>
              <a:rPr lang="fr-FR" sz="2000" b="1" dirty="0">
                <a:solidFill>
                  <a:schemeClr val="accent2"/>
                </a:solidFill>
                <a:highlight>
                  <a:srgbClr val="FFFF00"/>
                </a:highlight>
              </a:rPr>
              <a:t>le Père »</a:t>
            </a:r>
            <a:r>
              <a:rPr lang="fr-FR" sz="2000" b="1" dirty="0"/>
              <a:t> </a:t>
            </a:r>
            <a:r>
              <a:rPr lang="fr-FR" sz="2000" b="1" dirty="0">
                <a:solidFill>
                  <a:srgbClr val="E53C5C"/>
                </a:solidFill>
              </a:rPr>
              <a:t>(Philippiens 2.11)</a:t>
            </a:r>
            <a:r>
              <a:rPr lang="fr-FR" sz="2000" b="1" dirty="0"/>
              <a:t>, </a:t>
            </a:r>
            <a:br>
              <a:rPr lang="fr-FR" sz="2000" b="1" dirty="0"/>
            </a:br>
            <a:r>
              <a:rPr lang="fr-FR" sz="2000" b="1" dirty="0">
                <a:highlight>
                  <a:srgbClr val="00FFFF"/>
                </a:highlight>
              </a:rPr>
              <a:t>les croyants de Philippes (et, par extension, nous tous) doivent agir en conséquence. </a:t>
            </a:r>
          </a:p>
        </p:txBody>
      </p:sp>
      <p:pic>
        <p:nvPicPr>
          <p:cNvPr id="4" name="Imagen 3" descr="Imagen que contiene estrella&#10;&#10;El contenido generado por IA puede ser incorrecto.">
            <a:extLst>
              <a:ext uri="{FF2B5EF4-FFF2-40B4-BE49-F238E27FC236}">
                <a16:creationId xmlns:a16="http://schemas.microsoft.com/office/drawing/2014/main" id="{C8731045-8039-0205-3EF4-E4770B23E7E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348508" y="149567"/>
            <a:ext cx="3138582" cy="2245152"/>
          </a:xfrm>
          <a:prstGeom prst="ellipse">
            <a:avLst/>
          </a:prstGeom>
          <a:ln w="63500" cap="rnd">
            <a:solidFill>
              <a:schemeClr val="bg2">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8" name="Imagen 7" descr="Un grupo de personas sentadas en sillas&#10;&#10;El contenido generado por IA puede ser incorrecto.">
            <a:extLst>
              <a:ext uri="{FF2B5EF4-FFF2-40B4-BE49-F238E27FC236}">
                <a16:creationId xmlns:a16="http://schemas.microsoft.com/office/drawing/2014/main" id="{59901519-352A-C267-ECC7-4D9F3AF528D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8508" y="2570865"/>
            <a:ext cx="3138582" cy="4186084"/>
          </a:xfrm>
          <a:prstGeom prst="roundRect">
            <a:avLst>
              <a:gd name="adj" fmla="val 4167"/>
            </a:avLst>
          </a:prstGeom>
          <a:solidFill>
            <a:srgbClr val="FFFFFF"/>
          </a:solidFill>
          <a:ln w="76200" cap="sq">
            <a:solidFill>
              <a:schemeClr val="accent6">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Dibujo de una persona&#10;&#10;El contenido generado por IA puede ser incorrecto.">
            <a:extLst>
              <a:ext uri="{FF2B5EF4-FFF2-40B4-BE49-F238E27FC236}">
                <a16:creationId xmlns:a16="http://schemas.microsoft.com/office/drawing/2014/main" id="{C15506B3-F076-133E-1377-8B2BBAA02C1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08395" y="1517336"/>
            <a:ext cx="2628502" cy="2499593"/>
          </a:xfrm>
          <a:prstGeom prst="rect">
            <a:avLst/>
          </a:prstGeom>
          <a:solidFill>
            <a:srgbClr val="FFFFFF">
              <a:shade val="85000"/>
            </a:srgbClr>
          </a:solidFill>
          <a:ln w="88900" cap="sq">
            <a:solidFill>
              <a:srgbClr val="8C4C2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A0B66421-FD77-5BEC-DDEE-1ACC61DBEEAB}"/>
              </a:ext>
            </a:extLst>
          </p:cNvPr>
          <p:cNvSpPr txBox="1"/>
          <p:nvPr/>
        </p:nvSpPr>
        <p:spPr>
          <a:xfrm>
            <a:off x="3953933" y="4350018"/>
            <a:ext cx="8238067" cy="1015663"/>
          </a:xfrm>
          <a:prstGeom prst="rect">
            <a:avLst/>
          </a:prstGeom>
          <a:solidFill>
            <a:schemeClr val="accent2">
              <a:lumMod val="20000"/>
              <a:lumOff val="80000"/>
            </a:schemeClr>
          </a:solidFill>
        </p:spPr>
        <p:txBody>
          <a:bodyPr wrap="square">
            <a:spAutoFit/>
          </a:bodyPr>
          <a:lstStyle/>
          <a:p>
            <a:pPr algn="just">
              <a:spcBef>
                <a:spcPts val="600"/>
              </a:spcBef>
            </a:pPr>
            <a:r>
              <a:rPr lang="fr-FR" sz="2000" b="1" dirty="0"/>
              <a:t>Notre première tâche est de travailler à notre salut </a:t>
            </a:r>
            <a:r>
              <a:rPr lang="fr-FR" sz="2000" b="1" dirty="0">
                <a:highlight>
                  <a:srgbClr val="FFFF00"/>
                </a:highlight>
              </a:rPr>
              <a:t>« avec crainte </a:t>
            </a:r>
            <a:br>
              <a:rPr lang="fr-FR" sz="2000" b="1" dirty="0">
                <a:highlight>
                  <a:srgbClr val="FFFF00"/>
                </a:highlight>
              </a:rPr>
            </a:br>
            <a:r>
              <a:rPr lang="fr-FR" sz="2000" b="1" dirty="0">
                <a:highlight>
                  <a:srgbClr val="FFFF00"/>
                </a:highlight>
              </a:rPr>
              <a:t>et tremblement »</a:t>
            </a:r>
            <a:r>
              <a:rPr lang="fr-FR" sz="2000" b="1" dirty="0">
                <a:solidFill>
                  <a:schemeClr val="accent2"/>
                </a:solidFill>
              </a:rPr>
              <a:t> </a:t>
            </a:r>
            <a:r>
              <a:rPr lang="fr-FR" sz="2000" b="1" dirty="0">
                <a:solidFill>
                  <a:srgbClr val="E53C5C"/>
                </a:solidFill>
              </a:rPr>
              <a:t>(Philippiens 2.12)</a:t>
            </a:r>
            <a:r>
              <a:rPr lang="fr-FR" sz="2000" b="1" dirty="0"/>
              <a:t>. </a:t>
            </a:r>
            <a:r>
              <a:rPr lang="fr-FR" sz="2000" b="1" dirty="0">
                <a:highlight>
                  <a:srgbClr val="FFFF00"/>
                </a:highlight>
              </a:rPr>
              <a:t>Si c'est Dieu qui nous sauve </a:t>
            </a:r>
            <a:br>
              <a:rPr lang="fr-FR" sz="2000" b="1" dirty="0">
                <a:highlight>
                  <a:srgbClr val="FFFF00"/>
                </a:highlight>
              </a:rPr>
            </a:br>
            <a:r>
              <a:rPr lang="fr-FR" sz="2000" b="1" dirty="0">
                <a:solidFill>
                  <a:srgbClr val="E53C5C"/>
                </a:solidFill>
              </a:rPr>
              <a:t>(Tite 2.11)</a:t>
            </a:r>
            <a:r>
              <a:rPr lang="fr-FR" sz="2000" b="1" dirty="0"/>
              <a:t>, </a:t>
            </a:r>
            <a:r>
              <a:rPr lang="fr-FR" sz="2000" b="1" dirty="0">
                <a:solidFill>
                  <a:schemeClr val="accent5">
                    <a:lumMod val="75000"/>
                  </a:schemeClr>
                </a:solidFill>
              </a:rPr>
              <a:t>pourquoi devons-nous y travailler nous-mêmes ? </a:t>
            </a:r>
          </a:p>
        </p:txBody>
      </p:sp>
      <p:sp>
        <p:nvSpPr>
          <p:cNvPr id="7" name="CuadroTexto 6">
            <a:extLst>
              <a:ext uri="{FF2B5EF4-FFF2-40B4-BE49-F238E27FC236}">
                <a16:creationId xmlns:a16="http://schemas.microsoft.com/office/drawing/2014/main" id="{B135A638-4F55-5D84-C368-F5368F83F64D}"/>
              </a:ext>
            </a:extLst>
          </p:cNvPr>
          <p:cNvSpPr txBox="1"/>
          <p:nvPr/>
        </p:nvSpPr>
        <p:spPr>
          <a:xfrm>
            <a:off x="4182533" y="5365681"/>
            <a:ext cx="8009466" cy="1323439"/>
          </a:xfrm>
          <a:prstGeom prst="rect">
            <a:avLst/>
          </a:prstGeom>
          <a:noFill/>
        </p:spPr>
        <p:txBody>
          <a:bodyPr wrap="square">
            <a:spAutoFit/>
          </a:bodyPr>
          <a:lstStyle/>
          <a:p>
            <a:pPr algn="just">
              <a:spcBef>
                <a:spcPts val="600"/>
              </a:spcBef>
            </a:pPr>
            <a:r>
              <a:rPr lang="fr-FR" sz="2000" b="1" dirty="0">
                <a:solidFill>
                  <a:schemeClr val="accent2">
                    <a:lumMod val="75000"/>
                  </a:schemeClr>
                </a:solidFill>
              </a:rPr>
              <a:t>Crainte et tremblement sont des expressions utilisées comme synonyme du service à Dieu (Psaumes 2.11).</a:t>
            </a:r>
            <a:r>
              <a:rPr lang="fr-FR" sz="2000" b="1" dirty="0"/>
              <a:t> </a:t>
            </a:r>
            <a:r>
              <a:rPr lang="fr-FR" sz="2000" b="1" dirty="0">
                <a:solidFill>
                  <a:schemeClr val="accent2"/>
                </a:solidFill>
              </a:rPr>
              <a:t>C'est pourquoi Paul souligne que c'est Dieu qui produit en nous le désir de faire le bien, </a:t>
            </a:r>
            <a:br>
              <a:rPr lang="fr-FR" sz="2000" b="1" dirty="0">
                <a:solidFill>
                  <a:schemeClr val="accent2"/>
                </a:solidFill>
              </a:rPr>
            </a:br>
            <a:r>
              <a:rPr lang="fr-FR" sz="2000" b="1" dirty="0">
                <a:solidFill>
                  <a:schemeClr val="accent2"/>
                </a:solidFill>
              </a:rPr>
              <a:t>et nous donne les forces pour le réaliser </a:t>
            </a:r>
            <a:r>
              <a:rPr lang="fr-FR" sz="2000" b="1" dirty="0">
                <a:solidFill>
                  <a:srgbClr val="E53C5C"/>
                </a:solidFill>
              </a:rPr>
              <a:t>(Philippiens 2.13)</a:t>
            </a:r>
            <a:endParaRPr lang="fr-FR" sz="2000" b="1" dirty="0"/>
          </a:p>
        </p:txBody>
      </p:sp>
    </p:spTree>
    <p:extLst>
      <p:ext uri="{BB962C8B-B14F-4D97-AF65-F5344CB8AC3E}">
        <p14:creationId xmlns:p14="http://schemas.microsoft.com/office/powerpoint/2010/main" val="389721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750"/>
                                        <p:tgtEl>
                                          <p:spTgt spid="4"/>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1000" fill="hold"/>
                                        <p:tgtEl>
                                          <p:spTgt spid="10"/>
                                        </p:tgtEl>
                                        <p:attrNameLst>
                                          <p:attrName>ppt_w</p:attrName>
                                        </p:attrNameLst>
                                      </p:cBhvr>
                                      <p:tavLst>
                                        <p:tav tm="0">
                                          <p:val>
                                            <p:fltVal val="0"/>
                                          </p:val>
                                        </p:tav>
                                        <p:tav tm="100000">
                                          <p:val>
                                            <p:strVal val="#ppt_w"/>
                                          </p:val>
                                        </p:tav>
                                      </p:tavLst>
                                    </p:anim>
                                    <p:anim calcmode="lin" valueType="num">
                                      <p:cBhvr>
                                        <p:cTn id="31" dur="1000" fill="hold"/>
                                        <p:tgtEl>
                                          <p:spTgt spid="10"/>
                                        </p:tgtEl>
                                        <p:attrNameLst>
                                          <p:attrName>ppt_h</p:attrName>
                                        </p:attrNameLst>
                                      </p:cBhvr>
                                      <p:tavLst>
                                        <p:tav tm="0">
                                          <p:val>
                                            <p:fltVal val="0"/>
                                          </p:val>
                                        </p:tav>
                                        <p:tav tm="100000">
                                          <p:val>
                                            <p:strVal val="#ppt_h"/>
                                          </p:val>
                                        </p:tav>
                                      </p:tavLst>
                                    </p:anim>
                                    <p:anim calcmode="lin" valueType="num">
                                      <p:cBhvr>
                                        <p:cTn id="32" dur="1000" fill="hold"/>
                                        <p:tgtEl>
                                          <p:spTgt spid="10"/>
                                        </p:tgtEl>
                                        <p:attrNameLst>
                                          <p:attrName>style.rotation</p:attrName>
                                        </p:attrNameLst>
                                      </p:cBhvr>
                                      <p:tavLst>
                                        <p:tav tm="0">
                                          <p:val>
                                            <p:fltVal val="90"/>
                                          </p:val>
                                        </p:tav>
                                        <p:tav tm="100000">
                                          <p:val>
                                            <p:fltVal val="0"/>
                                          </p:val>
                                        </p:tav>
                                      </p:tavLst>
                                    </p:anim>
                                    <p:animEffect transition="in" filter="fade">
                                      <p:cBhvr>
                                        <p:cTn id="33" dur="1000"/>
                                        <p:tgtEl>
                                          <p:spTgt spid="10"/>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900" decel="100000" fill="hold"/>
                                        <p:tgtEl>
                                          <p:spTgt spid="8"/>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900" decel="100000" fill="hold"/>
                                        <p:tgtEl>
                                          <p:spTgt spid="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P spid="12"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77B0993-DCF5-AB72-73EE-C97B65A2B935}"/>
              </a:ext>
            </a:extLst>
          </p:cNvPr>
          <p:cNvSpPr txBox="1"/>
          <p:nvPr/>
        </p:nvSpPr>
        <p:spPr>
          <a:xfrm>
            <a:off x="4546600" y="254000"/>
            <a:ext cx="7001933" cy="6278642"/>
          </a:xfrm>
          <a:prstGeom prst="rect">
            <a:avLst/>
          </a:prstGeom>
          <a:noFill/>
        </p:spPr>
        <p:txBody>
          <a:bodyPr wrap="square" rtlCol="0">
            <a:spAutoFit/>
          </a:bodyPr>
          <a:lstStyle/>
          <a:p>
            <a:pPr algn="ctr"/>
            <a:r>
              <a:rPr lang="fr-FR" sz="2400" b="1" dirty="0">
                <a:solidFill>
                  <a:schemeClr val="accent3"/>
                </a:solidFill>
                <a:highlight>
                  <a:srgbClr val="FFFF00"/>
                </a:highlight>
              </a:rPr>
              <a:t>Nous mettons en œuvre ce que Dieu fait en nous</a:t>
            </a:r>
            <a:endParaRPr lang="fr-CH" sz="2400" dirty="0">
              <a:solidFill>
                <a:schemeClr val="accent3"/>
              </a:solidFill>
              <a:highlight>
                <a:srgbClr val="FFFF00"/>
              </a:highlight>
            </a:endParaRPr>
          </a:p>
          <a:p>
            <a:pPr algn="just"/>
            <a:r>
              <a:rPr lang="fr-FR" dirty="0"/>
              <a:t>	</a:t>
            </a:r>
          </a:p>
          <a:p>
            <a:pPr algn="just"/>
            <a:r>
              <a:rPr lang="fr-FR" dirty="0"/>
              <a:t>« </a:t>
            </a:r>
            <a:r>
              <a:rPr lang="fr-FR"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Tandis que Jésus, notre intercesseur, plaide pour nous au ciel, </a:t>
            </a:r>
            <a:br>
              <a:rPr lang="fr-FR"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dirty="0">
                <a:solidFill>
                  <a:schemeClr val="accent2">
                    <a:lumMod val="75000"/>
                  </a:schemeClr>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le Saint-Esprit opère en nous </a:t>
            </a:r>
            <a:r>
              <a:rPr lang="fr-FR"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 le vouloir et le faire selon son dessein bienveillant » </a:t>
            </a:r>
            <a:r>
              <a:rPr lang="fr-FR"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(Philippiens 2.13)</a:t>
            </a:r>
            <a:r>
              <a:rPr lang="fr-FR"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just"/>
            <a:endParaRPr lang="fr-FR"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fr-FR"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 ciel tout entier s'intéresse au salut des âmes. Alors pourquoi douter de l'aide du Seigneur ? Nous, qui sommes des enseignants de la parole, devons maintenir avec Dieu un lien vital. </a:t>
            </a:r>
          </a:p>
          <a:p>
            <a:pPr algn="just"/>
            <a:endParaRPr lang="fr-FR"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fr-FR" dirty="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 l'Esprit et par la parole de Dieu, nous devrions être pour le peuple comme une fontaine, parce que le Christ est en nous une source qui jaillit jusque dans la vie éternelle.</a:t>
            </a:r>
            <a:r>
              <a:rPr lang="fr-FR"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dirty="0">
                <a:solidFill>
                  <a:schemeClr val="accent4">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Même quand le chagrin et la souffrance mettent à l'épreuve notre patience et notre foi, l'éclat de la présence de l'Invisible est avec nous, nous incitant à cacher le moi en Jésus.</a:t>
            </a:r>
          </a:p>
          <a:p>
            <a:pPr algn="just"/>
            <a:endParaRPr lang="fr-FR"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fr-FR"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Prononcez des paroles d'encouragement pour l’Église. Élevez-la jusqu'à Dieu par la prière. Dites aux membres que c'est justement quand on a péché et qu'on ne parvient pas à prier qu'il faut le faire. Beaucoup de croyants se sentent humiliés lorsqu'au lieu de vaincre l'ennemi, ils lui ont cédé la place »</a:t>
            </a:r>
            <a:endParaRPr lang="fr-CH"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Image 5" descr="Une image contenant peinture, oiseau, fleur, art&#10;&#10;Le contenu généré par l’IA peut être incorrect.">
            <a:extLst>
              <a:ext uri="{FF2B5EF4-FFF2-40B4-BE49-F238E27FC236}">
                <a16:creationId xmlns:a16="http://schemas.microsoft.com/office/drawing/2014/main" id="{F02AFE5F-A557-B329-BEFD-1524F874AC6E}"/>
              </a:ext>
            </a:extLst>
          </p:cNvPr>
          <p:cNvPicPr>
            <a:picLocks noChangeAspect="1"/>
          </p:cNvPicPr>
          <p:nvPr/>
        </p:nvPicPr>
        <p:blipFill>
          <a:blip r:embed="rId2"/>
          <a:stretch>
            <a:fillRect/>
          </a:stretch>
        </p:blipFill>
        <p:spPr>
          <a:xfrm>
            <a:off x="354540" y="895350"/>
            <a:ext cx="3829050" cy="2533650"/>
          </a:xfrm>
          <a:prstGeom prst="rect">
            <a:avLst/>
          </a:prstGeom>
        </p:spPr>
      </p:pic>
      <p:pic>
        <p:nvPicPr>
          <p:cNvPr id="9" name="Image 8" descr="Une image contenant plein air, arbre, nuage, ciel&#10;&#10;Le contenu généré par l’IA peut être incorrect.">
            <a:extLst>
              <a:ext uri="{FF2B5EF4-FFF2-40B4-BE49-F238E27FC236}">
                <a16:creationId xmlns:a16="http://schemas.microsoft.com/office/drawing/2014/main" id="{EA7B0014-1202-1B94-5618-130A6A222AA9}"/>
              </a:ext>
            </a:extLst>
          </p:cNvPr>
          <p:cNvPicPr>
            <a:picLocks noChangeAspect="1"/>
          </p:cNvPicPr>
          <p:nvPr/>
        </p:nvPicPr>
        <p:blipFill>
          <a:blip r:embed="rId3"/>
          <a:stretch>
            <a:fillRect/>
          </a:stretch>
        </p:blipFill>
        <p:spPr>
          <a:xfrm>
            <a:off x="804332" y="3623734"/>
            <a:ext cx="2929467" cy="2974022"/>
          </a:xfrm>
          <a:prstGeom prst="rect">
            <a:avLst/>
          </a:prstGeom>
        </p:spPr>
      </p:pic>
      <p:sp>
        <p:nvSpPr>
          <p:cNvPr id="4" name="Bulle narrative : rectangle à coins arrondis 3">
            <a:extLst>
              <a:ext uri="{FF2B5EF4-FFF2-40B4-BE49-F238E27FC236}">
                <a16:creationId xmlns:a16="http://schemas.microsoft.com/office/drawing/2014/main" id="{473C9FDB-2EF8-477A-3C00-5BC049FD22F8}"/>
              </a:ext>
            </a:extLst>
          </p:cNvPr>
          <p:cNvSpPr/>
          <p:nvPr/>
        </p:nvSpPr>
        <p:spPr>
          <a:xfrm>
            <a:off x="804332" y="152400"/>
            <a:ext cx="3191935" cy="618067"/>
          </a:xfrm>
          <a:prstGeom prst="wedgeRoundRectCallout">
            <a:avLst>
              <a:gd name="adj1" fmla="val 62721"/>
              <a:gd name="adj2" fmla="val 117294"/>
              <a:gd name="adj3" fmla="val 16667"/>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800" i="1"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Vous recevrez  une puissance, </a:t>
            </a:r>
            <a:r>
              <a:rPr lang="fr-FR" sz="18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p. 351, 8 décembre.</a:t>
            </a:r>
            <a:endParaRPr lang="fr-CH"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74417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2" descr="Une image contenant personne, ciel, plein air, Rétroéclairage&#10;&#10;Le contenu généré par l’IA peut être incorrect.">
            <a:extLst>
              <a:ext uri="{FF2B5EF4-FFF2-40B4-BE49-F238E27FC236}">
                <a16:creationId xmlns:a16="http://schemas.microsoft.com/office/drawing/2014/main" id="{B25D991E-ED2E-74DD-4443-BF6039E7305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470956" y="4408723"/>
            <a:ext cx="2353442" cy="2353442"/>
          </a:xfrm>
          <a:prstGeom prst="rect">
            <a:avLst/>
          </a:prstGeom>
        </p:spPr>
      </p:pic>
      <p:sp>
        <p:nvSpPr>
          <p:cNvPr id="3" name="ZoneTexte 2">
            <a:extLst>
              <a:ext uri="{FF2B5EF4-FFF2-40B4-BE49-F238E27FC236}">
                <a16:creationId xmlns:a16="http://schemas.microsoft.com/office/drawing/2014/main" id="{691E4943-9D13-C0C9-969F-DDA638DBF159}"/>
              </a:ext>
            </a:extLst>
          </p:cNvPr>
          <p:cNvSpPr txBox="1"/>
          <p:nvPr/>
        </p:nvSpPr>
        <p:spPr>
          <a:xfrm>
            <a:off x="5088467" y="927100"/>
            <a:ext cx="6527800" cy="4401205"/>
          </a:xfrm>
          <a:prstGeom prst="rect">
            <a:avLst/>
          </a:prstGeom>
          <a:noFill/>
          <a:ln w="28575">
            <a:solidFill>
              <a:schemeClr val="tx1"/>
            </a:solidFill>
          </a:ln>
        </p:spPr>
        <p:txBody>
          <a:bodyPr wrap="square" rtlCol="0">
            <a:spAutoFit/>
          </a:bodyPr>
          <a:lstStyle/>
          <a:p>
            <a:pPr algn="ctr"/>
            <a:r>
              <a:rPr lang="fr-FR" sz="2000" dirty="0">
                <a:ln>
                  <a:solidFill>
                    <a:sysClr val="windowText" lastClr="000000"/>
                  </a:solidFill>
                </a:ln>
                <a:solidFill>
                  <a:srgbClr val="0000FF"/>
                </a:solidFill>
                <a:highlight>
                  <a:srgbClr val="FFFF00"/>
                </a:highlight>
                <a:latin typeface="Arial" panose="020B0604020202020204" pitchFamily="34" charset="0"/>
                <a:cs typeface="Arial" panose="020B0604020202020204" pitchFamily="34" charset="0"/>
              </a:rPr>
              <a:t>Le monde, l'égoïsme et la chair les ont affaiblis </a:t>
            </a:r>
            <a:br>
              <a:rPr lang="fr-FR" sz="2000" dirty="0">
                <a:ln>
                  <a:solidFill>
                    <a:sysClr val="windowText" lastClr="000000"/>
                  </a:solidFill>
                </a:ln>
                <a:solidFill>
                  <a:srgbClr val="0000FF"/>
                </a:solidFill>
                <a:highlight>
                  <a:srgbClr val="FFFF00"/>
                </a:highlight>
                <a:latin typeface="Arial" panose="020B0604020202020204" pitchFamily="34" charset="0"/>
                <a:cs typeface="Arial" panose="020B0604020202020204" pitchFamily="34" charset="0"/>
              </a:rPr>
            </a:br>
            <a:r>
              <a:rPr lang="fr-FR" sz="2000" dirty="0">
                <a:ln>
                  <a:solidFill>
                    <a:sysClr val="windowText" lastClr="000000"/>
                  </a:solidFill>
                </a:ln>
                <a:solidFill>
                  <a:srgbClr val="0000FF"/>
                </a:solidFill>
                <a:highlight>
                  <a:srgbClr val="FFFF00"/>
                </a:highlight>
                <a:latin typeface="Arial" panose="020B0604020202020204" pitchFamily="34" charset="0"/>
                <a:cs typeface="Arial" panose="020B0604020202020204" pitchFamily="34" charset="0"/>
              </a:rPr>
              <a:t>et ils pensent qu'il est inutile de s'approcher de Dieu. </a:t>
            </a:r>
          </a:p>
          <a:p>
            <a:pPr algn="just"/>
            <a:endParaRPr lang="fr-FR" sz="2000" dirty="0">
              <a:effectLst>
                <a:outerShdw blurRad="38100" dist="38100" dir="2700000" algn="tl">
                  <a:srgbClr val="000000">
                    <a:alpha val="43137"/>
                  </a:srgbClr>
                </a:outerShdw>
              </a:effectLst>
              <a:highlight>
                <a:srgbClr val="E28537"/>
              </a:highlight>
              <a:latin typeface="Arial" panose="020B0604020202020204" pitchFamily="34" charset="0"/>
              <a:cs typeface="Arial" panose="020B0604020202020204" pitchFamily="34" charset="0"/>
            </a:endParaRPr>
          </a:p>
          <a:p>
            <a:pPr algn="ctr"/>
            <a:r>
              <a:rPr lang="fr-FR" sz="20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Mais c'est là une suggestion de l'ennemi.</a:t>
            </a:r>
            <a:r>
              <a:rPr lang="fr-F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fr-F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000"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Sans doute ont-ils honte d'eux-mêmes. </a:t>
            </a:r>
            <a:br>
              <a:rPr lang="fr-FR" sz="2000"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000"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Mais il est essentiel qu'ils prient et croient. </a:t>
            </a:r>
          </a:p>
          <a:p>
            <a:pPr algn="just"/>
            <a:endParaRPr lang="fr-FR" sz="2000"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fr-FR" sz="2000"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S'ils confessent leurs péchés, celui qui est fidèle et juste leur pardonnera et les purifiera de toute injustice. </a:t>
            </a:r>
          </a:p>
          <a:p>
            <a:pPr algn="just"/>
            <a:endParaRPr lang="fr-F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fr-FR"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 leurs pensées vagabondent au cours de la prière, qu'ils ne se découragent pas </a:t>
            </a:r>
            <a:r>
              <a:rPr lang="fr-F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000" dirty="0">
                <a:solidFill>
                  <a:schemeClr val="accent5">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ils seront ramenés vers le trône de Dieu.</a:t>
            </a:r>
            <a:r>
              <a:rPr lang="fr-F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000" dirty="0">
                <a:solidFill>
                  <a:srgbClr val="0000FF"/>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Qu'ils ne quittent pas le siège de la miséricorde tant qu'ils n'ont pas remporté la victoire.</a:t>
            </a:r>
            <a:endParaRPr lang="fr-CH" sz="2000" dirty="0">
              <a:solidFill>
                <a:srgbClr val="0000FF"/>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8C8FAFD9-FB7D-0D2E-FD4F-A3432F55A4A1}"/>
              </a:ext>
            </a:extLst>
          </p:cNvPr>
          <p:cNvSpPr txBox="1"/>
          <p:nvPr/>
        </p:nvSpPr>
        <p:spPr>
          <a:xfrm>
            <a:off x="5088467" y="280769"/>
            <a:ext cx="6527800" cy="646331"/>
          </a:xfrm>
          <a:prstGeom prst="rect">
            <a:avLst/>
          </a:prstGeom>
          <a:solidFill>
            <a:srgbClr val="7030A0"/>
          </a:solidFill>
          <a:ln w="38100">
            <a:solidFill>
              <a:schemeClr val="tx1"/>
            </a:solidFill>
          </a:ln>
        </p:spPr>
        <p:txBody>
          <a:bodyPr wrap="square" rtlCol="0">
            <a:spAutoFit/>
          </a:bodyPr>
          <a:lstStyle/>
          <a:p>
            <a:pPr algn="ctr"/>
            <a:r>
              <a:rPr lang="fr-FR" dirty="0">
                <a:solidFill>
                  <a:srgbClr val="0000FF"/>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Beaucoup de croyants se sentent humiliés lorsqu'au lieu de vaincre l'ennemi, ils lui ont cédé la place</a:t>
            </a:r>
            <a:endParaRPr lang="fr-CH" dirty="0">
              <a:highlight>
                <a:srgbClr val="00FFFF"/>
              </a:highlight>
            </a:endParaRPr>
          </a:p>
        </p:txBody>
      </p:sp>
      <p:sp>
        <p:nvSpPr>
          <p:cNvPr id="5" name="ZoneTexte 4">
            <a:extLst>
              <a:ext uri="{FF2B5EF4-FFF2-40B4-BE49-F238E27FC236}">
                <a16:creationId xmlns:a16="http://schemas.microsoft.com/office/drawing/2014/main" id="{1314D75C-1AD4-13C2-7350-C746821CC5FE}"/>
              </a:ext>
            </a:extLst>
          </p:cNvPr>
          <p:cNvSpPr txBox="1"/>
          <p:nvPr/>
        </p:nvSpPr>
        <p:spPr>
          <a:xfrm>
            <a:off x="2556933" y="5423068"/>
            <a:ext cx="9059334" cy="1323439"/>
          </a:xfrm>
          <a:prstGeom prst="rect">
            <a:avLst/>
          </a:prstGeom>
          <a:solidFill>
            <a:srgbClr val="7030A0"/>
          </a:solidFill>
          <a:ln w="38100">
            <a:solidFill>
              <a:schemeClr val="tx1"/>
            </a:solidFill>
          </a:ln>
        </p:spPr>
        <p:txBody>
          <a:bodyPr wrap="square" rtlCol="0">
            <a:spAutoFit/>
          </a:bodyPr>
          <a:lstStyle/>
          <a:p>
            <a:pPr algn="ctr"/>
            <a:r>
              <a:rPr lang="fr-FR" sz="2000" dirty="0">
                <a:solidFill>
                  <a:srgbClr val="0000FF"/>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Pensez-vous que la victoire est cautionnée par des sentiments exaltés ?</a:t>
            </a:r>
            <a:r>
              <a:rPr lang="fr-FR"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000" dirty="0">
                <a:solidFill>
                  <a:srgbClr val="0000FF"/>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Non</a:t>
            </a:r>
            <a:r>
              <a:rPr lang="fr-FR" sz="2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fr-F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000" dirty="0">
                <a:solidFill>
                  <a:srgbClr val="0000FF"/>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 Voici la victoire qui triomphe du monde :</a:t>
            </a:r>
            <a:r>
              <a:rPr lang="fr-FR"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000" dirty="0">
                <a:solidFill>
                  <a:srgbClr val="FFFF00"/>
                </a:solidFill>
                <a:latin typeface="Arial" panose="020B0604020202020204" pitchFamily="34" charset="0"/>
                <a:cs typeface="Arial" panose="020B0604020202020204" pitchFamily="34" charset="0"/>
              </a:rPr>
              <a:t>notre foi » </a:t>
            </a:r>
            <a:r>
              <a:rPr lang="fr-FR" sz="2000" i="1" dirty="0">
                <a:solidFill>
                  <a:schemeClr val="accent6">
                    <a:lumMod val="60000"/>
                    <a:lumOff val="40000"/>
                  </a:schemeClr>
                </a:solidFill>
                <a:latin typeface="Arial" panose="020B0604020202020204" pitchFamily="34" charset="0"/>
                <a:cs typeface="Arial" panose="020B0604020202020204" pitchFamily="34" charset="0"/>
              </a:rPr>
              <a:t>(1 Jean 5.4).</a:t>
            </a:r>
            <a:r>
              <a:rPr lang="fr-FR" sz="2000" dirty="0">
                <a:solidFill>
                  <a:schemeClr val="accent6">
                    <a:lumMod val="60000"/>
                    <a:lumOff val="40000"/>
                  </a:schemeClr>
                </a:solidFill>
                <a:latin typeface="Arial" panose="020B0604020202020204" pitchFamily="34" charset="0"/>
                <a:cs typeface="Arial" panose="020B0604020202020204" pitchFamily="34" charset="0"/>
              </a:rPr>
              <a:t> </a:t>
            </a:r>
            <a:br>
              <a:rPr lang="fr-FR" sz="2000" dirty="0">
                <a:latin typeface="Arial" panose="020B0604020202020204" pitchFamily="34" charset="0"/>
                <a:cs typeface="Arial" panose="020B0604020202020204" pitchFamily="34" charset="0"/>
              </a:rPr>
            </a:br>
            <a:r>
              <a:rPr lang="fr-FR" sz="2000" dirty="0">
                <a:solidFill>
                  <a:srgbClr val="0000FF"/>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Le Seigneur connaît vos désirs</a:t>
            </a:r>
            <a:r>
              <a:rPr lang="fr-FR" sz="2000" dirty="0">
                <a:solidFill>
                  <a:schemeClr val="accent2">
                    <a:lumMod val="60000"/>
                    <a:lumOff val="4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fr-F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000" dirty="0">
                <a:solidFill>
                  <a:srgbClr val="FFFF00"/>
                </a:solidFill>
                <a:latin typeface="Arial" panose="020B0604020202020204" pitchFamily="34" charset="0"/>
                <a:cs typeface="Arial" panose="020B0604020202020204" pitchFamily="34" charset="0"/>
              </a:rPr>
              <a:t>Restez par la foi près de lui </a:t>
            </a:r>
            <a:br>
              <a:rPr lang="fr-FR" sz="2000" dirty="0">
                <a:solidFill>
                  <a:srgbClr val="FFFF00"/>
                </a:solidFill>
                <a:latin typeface="Arial" panose="020B0604020202020204" pitchFamily="34" charset="0"/>
                <a:cs typeface="Arial" panose="020B0604020202020204" pitchFamily="34" charset="0"/>
              </a:rPr>
            </a:br>
            <a:r>
              <a:rPr lang="fr-FR" sz="2000" dirty="0">
                <a:solidFill>
                  <a:srgbClr val="FFFF00"/>
                </a:solidFill>
                <a:latin typeface="Arial" panose="020B0604020202020204" pitchFamily="34" charset="0"/>
                <a:cs typeface="Arial" panose="020B0604020202020204" pitchFamily="34" charset="0"/>
              </a:rPr>
              <a:t>et attendez-vous à recevoir le Saint-Esprit.</a:t>
            </a:r>
            <a:endParaRPr lang="fr-CH" sz="2000" dirty="0">
              <a:solidFill>
                <a:srgbClr val="FFFF00"/>
              </a:solidFill>
              <a:latin typeface="Arial" panose="020B0604020202020204" pitchFamily="34" charset="0"/>
              <a:cs typeface="Arial" panose="020B0604020202020204" pitchFamily="34" charset="0"/>
            </a:endParaRPr>
          </a:p>
        </p:txBody>
      </p:sp>
      <p:sp>
        <p:nvSpPr>
          <p:cNvPr id="6" name="Bulle narrative : rectangle à coins arrondis 5">
            <a:extLst>
              <a:ext uri="{FF2B5EF4-FFF2-40B4-BE49-F238E27FC236}">
                <a16:creationId xmlns:a16="http://schemas.microsoft.com/office/drawing/2014/main" id="{916FBA03-B4E5-3553-C0E5-1626E3C8161D}"/>
              </a:ext>
            </a:extLst>
          </p:cNvPr>
          <p:cNvSpPr/>
          <p:nvPr/>
        </p:nvSpPr>
        <p:spPr>
          <a:xfrm>
            <a:off x="1253067" y="280769"/>
            <a:ext cx="2319867" cy="1058333"/>
          </a:xfrm>
          <a:prstGeom prst="wedgeRoundRectCallout">
            <a:avLst>
              <a:gd name="adj1" fmla="val 99605"/>
              <a:gd name="adj2" fmla="val 50500"/>
              <a:gd name="adj3" fmla="val 16667"/>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i="1" dirty="0">
                <a:ln w="0"/>
                <a:solidFill>
                  <a:schemeClr val="tx1"/>
                </a:solidFill>
                <a:effectLst>
                  <a:outerShdw blurRad="38100" dist="19050" dir="2700000" algn="tl" rotWithShape="0">
                    <a:schemeClr val="dk1">
                      <a:alpha val="40000"/>
                    </a:schemeClr>
                  </a:outerShdw>
                </a:effectLst>
              </a:rPr>
              <a:t>Vous recevrez  une puissance, </a:t>
            </a:r>
            <a:r>
              <a:rPr lang="fr-FR" dirty="0">
                <a:ln w="0"/>
                <a:solidFill>
                  <a:schemeClr val="tx1"/>
                </a:solidFill>
                <a:effectLst>
                  <a:outerShdw blurRad="38100" dist="19050" dir="2700000" algn="tl" rotWithShape="0">
                    <a:schemeClr val="dk1">
                      <a:alpha val="40000"/>
                    </a:schemeClr>
                  </a:outerShdw>
                </a:effectLst>
              </a:rPr>
              <a:t>p. 351, </a:t>
            </a:r>
            <a:br>
              <a:rPr lang="fr-FR" dirty="0">
                <a:ln w="0"/>
                <a:solidFill>
                  <a:schemeClr val="tx1"/>
                </a:solidFill>
                <a:effectLst>
                  <a:outerShdw blurRad="38100" dist="19050" dir="2700000" algn="tl" rotWithShape="0">
                    <a:schemeClr val="dk1">
                      <a:alpha val="40000"/>
                    </a:schemeClr>
                  </a:outerShdw>
                </a:effectLst>
              </a:rPr>
            </a:br>
            <a:r>
              <a:rPr lang="fr-FR" dirty="0">
                <a:ln w="0"/>
                <a:solidFill>
                  <a:schemeClr val="tx1"/>
                </a:solidFill>
                <a:effectLst>
                  <a:outerShdw blurRad="38100" dist="19050" dir="2700000" algn="tl" rotWithShape="0">
                    <a:schemeClr val="dk1">
                      <a:alpha val="40000"/>
                    </a:schemeClr>
                  </a:outerShdw>
                </a:effectLst>
              </a:rPr>
              <a:t>8 décembre.</a:t>
            </a:r>
            <a:endParaRPr lang="fr-CH" dirty="0">
              <a:ln w="0"/>
              <a:solidFill>
                <a:schemeClr val="tx1"/>
              </a:solidFill>
              <a:effectLst>
                <a:outerShdw blurRad="38100" dist="19050" dir="2700000" algn="tl" rotWithShape="0">
                  <a:schemeClr val="dk1">
                    <a:alpha val="40000"/>
                  </a:schemeClr>
                </a:outerShdw>
              </a:effectLst>
            </a:endParaRPr>
          </a:p>
        </p:txBody>
      </p:sp>
      <p:sp>
        <p:nvSpPr>
          <p:cNvPr id="9" name="Rectangle 3">
            <a:extLst>
              <a:ext uri="{FF2B5EF4-FFF2-40B4-BE49-F238E27FC236}">
                <a16:creationId xmlns:a16="http://schemas.microsoft.com/office/drawing/2014/main" id="{00DC5709-C889-33FB-8E78-6F3F8CF098A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H"/>
          </a:p>
        </p:txBody>
      </p:sp>
      <p:pic>
        <p:nvPicPr>
          <p:cNvPr id="11" name="Image 10" descr="Une image contenant Visage humain, personne, art, portrait&#10;&#10;Le contenu généré par l’IA peut être incorrect.">
            <a:extLst>
              <a:ext uri="{FF2B5EF4-FFF2-40B4-BE49-F238E27FC236}">
                <a16:creationId xmlns:a16="http://schemas.microsoft.com/office/drawing/2014/main" id="{62FCFEC9-6688-5651-F902-D94FC16CC09C}"/>
              </a:ext>
            </a:extLst>
          </p:cNvPr>
          <p:cNvPicPr>
            <a:picLocks noChangeAspect="1"/>
          </p:cNvPicPr>
          <p:nvPr/>
        </p:nvPicPr>
        <p:blipFill>
          <a:blip r:embed="rId3"/>
          <a:stretch>
            <a:fillRect/>
          </a:stretch>
        </p:blipFill>
        <p:spPr>
          <a:xfrm>
            <a:off x="470958" y="1865842"/>
            <a:ext cx="4171950" cy="2381250"/>
          </a:xfrm>
          <a:prstGeom prst="rect">
            <a:avLst/>
          </a:prstGeom>
        </p:spPr>
      </p:pic>
    </p:spTree>
    <p:extLst>
      <p:ext uri="{BB962C8B-B14F-4D97-AF65-F5344CB8AC3E}">
        <p14:creationId xmlns:p14="http://schemas.microsoft.com/office/powerpoint/2010/main" val="1463693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Galería">
  <a:themeElements>
    <a:clrScheme name="Galerí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í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otalTime>3097</TotalTime>
  <Words>3509</Words>
  <Application>Microsoft Office PowerPoint</Application>
  <PresentationFormat>Panorámica</PresentationFormat>
  <Paragraphs>149</Paragraphs>
  <Slides>22</Slides>
  <Notes>0</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22</vt:i4>
      </vt:variant>
    </vt:vector>
  </HeadingPairs>
  <TitlesOfParts>
    <vt:vector size="33" baseType="lpstr">
      <vt:lpstr>Gill Sans MT</vt:lpstr>
      <vt:lpstr>Brush Script MT</vt:lpstr>
      <vt:lpstr>Aptos Display</vt:lpstr>
      <vt:lpstr>Calibri</vt:lpstr>
      <vt:lpstr>Arial</vt:lpstr>
      <vt:lpstr>Aptos</vt:lpstr>
      <vt:lpstr>Constantia</vt:lpstr>
      <vt:lpstr>Comic Sans MS</vt:lpstr>
      <vt:lpstr>times new roman</vt:lpstr>
      <vt:lpstr>Tema de Office</vt:lpstr>
      <vt:lpstr>Galería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85</cp:revision>
  <dcterms:created xsi:type="dcterms:W3CDTF">2026-01-03T16:08:44Z</dcterms:created>
  <dcterms:modified xsi:type="dcterms:W3CDTF">2026-01-29T06:55:11Z</dcterms:modified>
</cp:coreProperties>
</file>