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4" r:id="rId4"/>
    <p:sldId id="325" r:id="rId5"/>
    <p:sldId id="258" r:id="rId6"/>
    <p:sldId id="322" r:id="rId7"/>
    <p:sldId id="323" r:id="rId8"/>
    <p:sldId id="261" r:id="rId9"/>
    <p:sldId id="262" r:id="rId10"/>
    <p:sldId id="263" r:id="rId11"/>
    <p:sldId id="326" r:id="rId12"/>
    <p:sldId id="32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_rels/data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fr-FR" sz="1800" b="1" dirty="0"/>
            <a:t>En recevant la miséricorde de Dieu (Psaumes 31.8)</a:t>
          </a:r>
          <a:endParaRPr lang="es-ES" sz="1800" b="1"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fr-FR" sz="1800" b="1" dirty="0"/>
            <a:t>En plaçant notre confiance en lui (Psaumes 5.12)</a:t>
          </a:r>
          <a:endParaRPr lang="es-ES" sz="1800" b="1" dirty="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fr-FR" sz="1800" b="1" dirty="0"/>
            <a:t>En recevant les bénédictions du salut (Psaumes 9.14)</a:t>
          </a:r>
          <a:endParaRPr lang="es-ES" sz="1800" b="1"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fr-FR" sz="1800" b="1" dirty="0"/>
            <a:t>En gardant la Loi de Dieu </a:t>
          </a:r>
          <a:r>
            <a:rPr lang="fr-FR" sz="1600" b="1" dirty="0"/>
            <a:t>(Psaumes 119.14 ; Ésaïe 58.13-14)</a:t>
          </a:r>
          <a:endParaRPr lang="es-ES" sz="1800" b="1"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fr-FR" sz="1800" b="1" dirty="0"/>
            <a:t>En croyant en sa Parole (Psaumes 119.162)</a:t>
          </a:r>
          <a:endParaRPr lang="es-ES" sz="1800" b="1" dirty="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fr-FR" sz="1800" b="1" dirty="0"/>
            <a:t>En éduquant des enfants pieux (Proverbes 23.24-25)</a:t>
          </a:r>
          <a:endParaRPr lang="es-ES" sz="1800" b="1" dirty="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es-ES" sz="1800" b="1" dirty="0" err="1"/>
            <a:t>Circoncis</a:t>
          </a:r>
          <a:r>
            <a:rPr lang="es-ES" sz="1800" b="1" dirty="0"/>
            <a:t> le </a:t>
          </a:r>
          <a:r>
            <a:rPr lang="es-ES" sz="1800" b="1" dirty="0" err="1"/>
            <a:t>huitième</a:t>
          </a:r>
          <a:br>
            <a:rPr lang="es-ES" sz="1800" b="1" dirty="0"/>
          </a:br>
          <a:r>
            <a:rPr lang="fr-FR" sz="1800" b="1" dirty="0"/>
            <a:t>jour ; fils de parents pieux</a:t>
          </a:r>
          <a:endParaRPr lang="es-ES" sz="1800" b="1" dirty="0"/>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lang="fr-FR" sz="1800" b="1" dirty="0"/>
            <a:t>Hébreu né d'Hébreux ; </a:t>
          </a:r>
          <a:r>
            <a:rPr lang="fr-FR" sz="1800" b="1" dirty="0" err="1"/>
            <a:t>benjamite</a:t>
          </a:r>
          <a:r>
            <a:rPr lang="fr-FR" sz="1800" b="1" dirty="0"/>
            <a:t> de pure souche</a:t>
          </a:r>
          <a:endParaRPr lang="es-ES" sz="1800" b="1" dirty="0"/>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fr-FR" sz="1800" b="1" dirty="0"/>
            <a:t>Quant à la loi, pharisien des plus stricts</a:t>
          </a:r>
          <a:endParaRPr lang="es-ES" sz="1800" b="1" dirty="0"/>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fr-FR" sz="1800" b="1" dirty="0"/>
            <a:t>Quant au zèle, persécuteur de l'Église</a:t>
          </a:r>
          <a:endParaRPr lang="es-ES" sz="1800" b="1" dirty="0"/>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es-ES" sz="1800" b="1" dirty="0" err="1"/>
            <a:t>Irréprochable</a:t>
          </a:r>
          <a:r>
            <a:rPr lang="es-ES" sz="1800" b="1" dirty="0"/>
            <a:t> </a:t>
          </a:r>
          <a:r>
            <a:rPr lang="es-ES" sz="1800" b="1" dirty="0" err="1"/>
            <a:t>gardien</a:t>
          </a:r>
          <a:r>
            <a:rPr lang="es-ES" sz="1800" b="1" dirty="0"/>
            <a:t> </a:t>
          </a:r>
          <a:br>
            <a:rPr lang="es-ES" sz="1800" b="1" dirty="0"/>
          </a:br>
          <a:r>
            <a:rPr lang="es-ES" sz="1800" b="1" dirty="0"/>
            <a:t>de la </a:t>
          </a:r>
          <a:r>
            <a:rPr lang="es-ES" sz="1800" b="1" dirty="0" err="1"/>
            <a:t>Loi</a:t>
          </a:r>
          <a:endParaRPr lang="es-ES" sz="1800" b="1" dirty="0"/>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fr-FR" sz="2000" b="1" noProof="0" dirty="0"/>
            <a:t>Quand nous étudions sa Parole</a:t>
          </a:r>
          <a:endParaRPr lang="fr-FR" sz="2000" noProof="0" dirty="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fr-FR" sz="2000" b="1" noProof="0" dirty="0"/>
            <a:t>Quand nous sommes dirigés par le Saint-Esprit</a:t>
          </a:r>
          <a:endParaRPr lang="fr-FR" sz="2000" noProof="0" dirty="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fr-FR" sz="2000" b="1" noProof="0" dirty="0"/>
            <a:t>Quand nous participons à ses souffrances</a:t>
          </a:r>
          <a:endParaRPr lang="fr-FR" sz="2000" noProof="0" dirty="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fr-FR" sz="2000" b="1" noProof="0" dirty="0"/>
            <a:t>Quand nous persévérons vers le but</a:t>
          </a:r>
          <a:endParaRPr lang="fr-FR" sz="2000" noProof="0" dirty="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recevant la miséricorde de Dieu (Psaumes 31.8)</a:t>
          </a:r>
          <a:endParaRPr lang="es-ES" sz="1800" b="1" kern="1200" dirty="0"/>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plaçant notre confiance en lui (Psaumes 5.12)</a:t>
          </a:r>
          <a:endParaRPr lang="es-ES" sz="1800" b="1" kern="1200" dirty="0"/>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recevant les bénédictions du salut (Psaumes 9.14)</a:t>
          </a:r>
          <a:endParaRPr lang="es-ES" sz="1800" b="1" kern="1200" dirty="0"/>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gardant la Loi de Dieu </a:t>
          </a:r>
          <a:r>
            <a:rPr lang="fr-FR" sz="1600" b="1" kern="1200" dirty="0"/>
            <a:t>(Psaumes 119.14 ; Ésaïe 58.13-14)</a:t>
          </a:r>
          <a:endParaRPr lang="es-ES" sz="1800" b="1" kern="1200" dirty="0"/>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croyant en sa Parole (Psaumes 119.162)</a:t>
          </a:r>
          <a:endParaRPr lang="es-ES" sz="1800" b="1" kern="1200" dirty="0"/>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éduquant des enfants pieux (Proverbes 23.24-25)</a:t>
          </a:r>
          <a:endParaRPr lang="es-ES" sz="1800" b="1" kern="1200" dirty="0"/>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0" y="0"/>
          <a:ext cx="1676476"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dirty="0" err="1"/>
            <a:t>Circoncis</a:t>
          </a:r>
          <a:r>
            <a:rPr lang="es-ES" sz="1800" b="1" kern="1200" dirty="0"/>
            <a:t> le </a:t>
          </a:r>
          <a:r>
            <a:rPr lang="es-ES" sz="1800" b="1" kern="1200" dirty="0" err="1"/>
            <a:t>huitième</a:t>
          </a:r>
          <a:br>
            <a:rPr lang="es-ES" sz="1800" b="1" kern="1200" dirty="0"/>
          </a:br>
          <a:r>
            <a:rPr lang="fr-FR" sz="1800" b="1" kern="1200" dirty="0"/>
            <a:t>jour ; fils de parents pieux</a:t>
          </a:r>
          <a:endParaRPr lang="es-ES" sz="1800" b="1" kern="1200" dirty="0"/>
        </a:p>
      </dsp:txBody>
      <dsp:txXfrm>
        <a:off x="0" y="1432667"/>
        <a:ext cx="1676476" cy="1432667"/>
      </dsp:txXfrm>
    </dsp:sp>
    <dsp:sp modelId="{1D9CE686-3970-4C8A-B7F5-25FB1EC212C9}">
      <dsp:nvSpPr>
        <dsp:cNvPr id="0" name=""/>
        <dsp:cNvSpPr/>
      </dsp:nvSpPr>
      <dsp:spPr>
        <a:xfrm>
          <a:off x="241890" y="214900"/>
          <a:ext cx="1192695" cy="1192695"/>
        </a:xfrm>
        <a:prstGeom prst="ellipse">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726770" y="0"/>
          <a:ext cx="1676476"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t>Hébreu né d'Hébreux ; </a:t>
          </a:r>
          <a:r>
            <a:rPr lang="fr-FR" sz="1800" b="1" kern="1200" dirty="0" err="1"/>
            <a:t>benjamite</a:t>
          </a:r>
          <a:r>
            <a:rPr lang="fr-FR" sz="1800" b="1" kern="1200" dirty="0"/>
            <a:t> de pure souche</a:t>
          </a:r>
          <a:endParaRPr lang="es-ES" sz="1800" b="1" kern="1200" dirty="0"/>
        </a:p>
      </dsp:txBody>
      <dsp:txXfrm>
        <a:off x="1726770" y="1432667"/>
        <a:ext cx="1676476" cy="1432667"/>
      </dsp:txXfrm>
    </dsp:sp>
    <dsp:sp modelId="{A7375061-F62C-4302-9206-8E6BEB0D613F}">
      <dsp:nvSpPr>
        <dsp:cNvPr id="0" name=""/>
        <dsp:cNvSpPr/>
      </dsp:nvSpPr>
      <dsp:spPr>
        <a:xfrm>
          <a:off x="1968661" y="214900"/>
          <a:ext cx="1192695" cy="1192695"/>
        </a:xfrm>
        <a:prstGeom prst="ellipse">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453541" y="0"/>
          <a:ext cx="1676476"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t>Quant à la loi, pharisien des plus stricts</a:t>
          </a:r>
          <a:endParaRPr lang="es-ES" sz="1800" b="1" kern="1200" dirty="0"/>
        </a:p>
      </dsp:txBody>
      <dsp:txXfrm>
        <a:off x="3453541" y="1432667"/>
        <a:ext cx="1676476" cy="1432667"/>
      </dsp:txXfrm>
    </dsp:sp>
    <dsp:sp modelId="{77956109-AA7E-4306-825B-EF93EC33C5FD}">
      <dsp:nvSpPr>
        <dsp:cNvPr id="0" name=""/>
        <dsp:cNvSpPr/>
      </dsp:nvSpPr>
      <dsp:spPr>
        <a:xfrm>
          <a:off x="3695432" y="214900"/>
          <a:ext cx="1192695" cy="1192695"/>
        </a:xfrm>
        <a:prstGeom prst="ellipse">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180312" y="0"/>
          <a:ext cx="1676476"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t>Quant au zèle, persécuteur de l'Église</a:t>
          </a:r>
          <a:endParaRPr lang="es-ES" sz="1800" b="1" kern="1200" dirty="0"/>
        </a:p>
      </dsp:txBody>
      <dsp:txXfrm>
        <a:off x="5180312" y="1432667"/>
        <a:ext cx="1676476" cy="1432667"/>
      </dsp:txXfrm>
    </dsp:sp>
    <dsp:sp modelId="{4FA8565D-20F1-44C2-B921-B09BCCEC5BAF}">
      <dsp:nvSpPr>
        <dsp:cNvPr id="0" name=""/>
        <dsp:cNvSpPr/>
      </dsp:nvSpPr>
      <dsp:spPr>
        <a:xfrm>
          <a:off x="5422202" y="214900"/>
          <a:ext cx="1192695" cy="1192695"/>
        </a:xfrm>
        <a:prstGeom prst="ellipse">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907083" y="0"/>
          <a:ext cx="1676476"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dirty="0" err="1"/>
            <a:t>Irréprochable</a:t>
          </a:r>
          <a:r>
            <a:rPr lang="es-ES" sz="1800" b="1" kern="1200" dirty="0"/>
            <a:t> </a:t>
          </a:r>
          <a:r>
            <a:rPr lang="es-ES" sz="1800" b="1" kern="1200" dirty="0" err="1"/>
            <a:t>gardien</a:t>
          </a:r>
          <a:r>
            <a:rPr lang="es-ES" sz="1800" b="1" kern="1200" dirty="0"/>
            <a:t> </a:t>
          </a:r>
          <a:br>
            <a:rPr lang="es-ES" sz="1800" b="1" kern="1200" dirty="0"/>
          </a:br>
          <a:r>
            <a:rPr lang="es-ES" sz="1800" b="1" kern="1200" dirty="0"/>
            <a:t>de la </a:t>
          </a:r>
          <a:r>
            <a:rPr lang="es-ES" sz="1800" b="1" kern="1200" dirty="0" err="1"/>
            <a:t>Loi</a:t>
          </a:r>
          <a:endParaRPr lang="es-ES" sz="1800" b="1" kern="1200" dirty="0"/>
        </a:p>
      </dsp:txBody>
      <dsp:txXfrm>
        <a:off x="6907083" y="1432667"/>
        <a:ext cx="1676476" cy="1432667"/>
      </dsp:txXfrm>
    </dsp:sp>
    <dsp:sp modelId="{4505B560-5A0C-4590-8D92-869AA8ADD0A8}">
      <dsp:nvSpPr>
        <dsp:cNvPr id="0" name=""/>
        <dsp:cNvSpPr/>
      </dsp:nvSpPr>
      <dsp:spPr>
        <a:xfrm>
          <a:off x="7148973" y="214900"/>
          <a:ext cx="1192695" cy="1192695"/>
        </a:xfrm>
        <a:prstGeom prst="ellipse">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3342" y="2865335"/>
          <a:ext cx="7896875"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149005" y="1828344"/>
          <a:ext cx="57531" cy="575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1040560" y="1909123"/>
          <a:ext cx="57531" cy="575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926936" y="1921785"/>
          <a:ext cx="57531" cy="5753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955413" y="1224026"/>
          <a:ext cx="57531" cy="5753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911689" y="1330264"/>
          <a:ext cx="57531" cy="5753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185420" y="176648"/>
          <a:ext cx="57531" cy="575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265388" y="125865"/>
          <a:ext cx="57531" cy="575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345356" y="75082"/>
          <a:ext cx="57531" cy="5753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425324" y="125865"/>
          <a:ext cx="57531" cy="5753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505292" y="195698"/>
          <a:ext cx="57531" cy="5753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345357" y="248806"/>
          <a:ext cx="57531" cy="575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2059606" y="1032333"/>
          <a:ext cx="57531" cy="575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677578" y="1163861"/>
          <a:ext cx="35999" cy="3600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2667"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679335" y="1165618"/>
        <a:ext cx="32485" cy="32487"/>
      </dsp:txXfrm>
    </dsp:sp>
    <dsp:sp modelId="{A235F25A-81F1-400D-B1E2-C289B1F5F14F}">
      <dsp:nvSpPr>
        <dsp:cNvPr id="0" name=""/>
        <dsp:cNvSpPr/>
      </dsp:nvSpPr>
      <dsp:spPr>
        <a:xfrm>
          <a:off x="0" y="1699519"/>
          <a:ext cx="936000" cy="935998"/>
        </a:xfrm>
        <a:prstGeom prst="ellipse">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437560" y="1684296"/>
          <a:ext cx="35999" cy="3600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2667"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439317" y="1686053"/>
        <a:ext cx="32485" cy="32487"/>
      </dsp:txXfrm>
    </dsp:sp>
    <dsp:sp modelId="{01DBECC5-EFA4-44DE-B589-7D5E19152295}">
      <dsp:nvSpPr>
        <dsp:cNvPr id="0" name=""/>
        <dsp:cNvSpPr/>
      </dsp:nvSpPr>
      <dsp:spPr>
        <a:xfrm>
          <a:off x="1132117" y="1284405"/>
          <a:ext cx="936000" cy="935998"/>
        </a:xfrm>
        <a:prstGeom prst="ellipse">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308861" y="409874"/>
          <a:ext cx="35999" cy="3600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2667"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310618" y="411631"/>
        <a:ext cx="32485" cy="32487"/>
      </dsp:txXfrm>
    </dsp:sp>
    <dsp:sp modelId="{1D774E81-82A5-4176-8501-4C3E2A6F230E}">
      <dsp:nvSpPr>
        <dsp:cNvPr id="0" name=""/>
        <dsp:cNvSpPr/>
      </dsp:nvSpPr>
      <dsp:spPr>
        <a:xfrm>
          <a:off x="1789426" y="332964"/>
          <a:ext cx="936000" cy="935998"/>
        </a:xfrm>
        <a:prstGeom prst="ellipse">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20"/>
          <a:ext cx="5838883" cy="32344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Quand nous étudions sa Parole</a:t>
          </a:r>
          <a:endParaRPr lang="fr-FR" sz="2000" kern="1200" noProof="0" dirty="0"/>
        </a:p>
      </dsp:txBody>
      <dsp:txXfrm>
        <a:off x="15789" y="16409"/>
        <a:ext cx="5807305" cy="291863"/>
      </dsp:txXfrm>
    </dsp:sp>
    <dsp:sp modelId="{AC2183AB-1788-4257-BAEC-8F86DBF54A97}">
      <dsp:nvSpPr>
        <dsp:cNvPr id="0" name=""/>
        <dsp:cNvSpPr/>
      </dsp:nvSpPr>
      <dsp:spPr>
        <a:xfrm>
          <a:off x="0" y="333539"/>
          <a:ext cx="5838883" cy="323441"/>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Quand nous sommes dirigés par le Saint-Esprit</a:t>
          </a:r>
          <a:endParaRPr lang="fr-FR" sz="2000" kern="1200" noProof="0" dirty="0"/>
        </a:p>
      </dsp:txBody>
      <dsp:txXfrm>
        <a:off x="15789" y="349328"/>
        <a:ext cx="5807305" cy="291863"/>
      </dsp:txXfrm>
    </dsp:sp>
    <dsp:sp modelId="{98181CE8-058B-4900-B30A-3A1C2A9FA89B}">
      <dsp:nvSpPr>
        <dsp:cNvPr id="0" name=""/>
        <dsp:cNvSpPr/>
      </dsp:nvSpPr>
      <dsp:spPr>
        <a:xfrm>
          <a:off x="0" y="666458"/>
          <a:ext cx="5838883" cy="323441"/>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Quand nous participons à ses souffrances</a:t>
          </a:r>
          <a:endParaRPr lang="fr-FR" sz="2000" kern="1200" noProof="0" dirty="0"/>
        </a:p>
      </dsp:txBody>
      <dsp:txXfrm>
        <a:off x="15789" y="682247"/>
        <a:ext cx="5807305" cy="291863"/>
      </dsp:txXfrm>
    </dsp:sp>
    <dsp:sp modelId="{AE6B2F7C-9832-47C0-AE96-1FC8C025600F}">
      <dsp:nvSpPr>
        <dsp:cNvPr id="0" name=""/>
        <dsp:cNvSpPr/>
      </dsp:nvSpPr>
      <dsp:spPr>
        <a:xfrm>
          <a:off x="0" y="999377"/>
          <a:ext cx="5838883" cy="323441"/>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Quand nous persévérons vers le but</a:t>
          </a:r>
          <a:endParaRPr lang="fr-FR" sz="2000" kern="1200" noProof="0" dirty="0"/>
        </a:p>
      </dsp:txBody>
      <dsp:txXfrm>
        <a:off x="15789" y="1015166"/>
        <a:ext cx="5807305" cy="2918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1.png"/><Relationship Id="rId5" Type="http://schemas.openxmlformats.org/officeDocument/2006/relationships/diagramQuickStyle" Target="../diagrams/quickStyle4.xml"/><Relationship Id="rId10" Type="http://schemas.openxmlformats.org/officeDocument/2006/relationships/image" Target="../media/image40.png"/><Relationship Id="rId4" Type="http://schemas.openxmlformats.org/officeDocument/2006/relationships/diagramLayout" Target="../diagrams/layout4.xml"/><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2.jpeg"/><Relationship Id="rId7" Type="http://schemas.openxmlformats.org/officeDocument/2006/relationships/diagramQuickStyle" Target="../diagrams/quickStyle3.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3.jp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59238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s-ES" sz="4800" b="1" spc="300" dirty="0" err="1">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CONFIANCE</a:t>
            </a:r>
            <a:r>
              <a:rPr lang="es-ES"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 EN </a:t>
            </a:r>
            <a:r>
              <a:rPr lang="es-ES" sz="4800" b="1" spc="300" dirty="0" err="1">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CHRIST</a:t>
            </a:r>
            <a:r>
              <a:rPr lang="es-ES"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 </a:t>
            </a:r>
            <a:r>
              <a:rPr lang="es-ES" sz="4800" b="1" spc="300" dirty="0" err="1">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SEUL</a:t>
            </a:r>
            <a:endParaRPr lang="es-ES"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103240"/>
            <a:ext cx="1828255" cy="584775"/>
          </a:xfrm>
          <a:prstGeom prst="rect">
            <a:avLst/>
          </a:prstGeom>
          <a:noFill/>
        </p:spPr>
        <p:txBody>
          <a:bodyPr wrap="square" rtlCol="0">
            <a:spAutoFit/>
          </a:bodyPr>
          <a:lstStyle/>
          <a:p>
            <a:pPr algn="r"/>
            <a:r>
              <a:rPr lang="fr-FR" sz="1600" b="1" dirty="0">
                <a:solidFill>
                  <a:schemeClr val="accent1">
                    <a:lumMod val="20000"/>
                    <a:lumOff val="80000"/>
                  </a:schemeClr>
                </a:solidFill>
                <a:effectLst>
                  <a:outerShdw blurRad="38100" dist="38100" dir="2700000" algn="tl">
                    <a:srgbClr val="000000">
                      <a:alpha val="43137"/>
                    </a:srgbClr>
                  </a:outerShdw>
                </a:effectLst>
              </a:rPr>
              <a:t>Leçon 6 pour le 7 février 2026</a:t>
            </a: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yellow and green background&#10;&#10;AI-generated content may be incorrect.">
            <a:extLst>
              <a:ext uri="{FF2B5EF4-FFF2-40B4-BE49-F238E27FC236}">
                <a16:creationId xmlns:a16="http://schemas.microsoft.com/office/drawing/2014/main" id="{BFD3DCF3-0B47-B1BB-1630-75D6FEE59F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solidFill>
                  <a:srgbClr val="954ECA"/>
                </a:solidFill>
                <a:effectLst/>
                <a:uLnTx/>
                <a:uFillTx/>
                <a:latin typeface="Aptos" panose="02110004020202020204"/>
                <a:ea typeface="+mn-ea"/>
                <a:cs typeface="+mn-cs"/>
              </a:rPr>
              <a:t>LA CONNAISSANCE DE CHRIST</a:t>
            </a: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9999">
                    <a:lumMod val="75000"/>
                  </a:srgbClr>
                </a:solidFill>
                <a:effectLst/>
                <a:uLnTx/>
                <a:uFillTx/>
                <a:latin typeface="Comic Sans MS" panose="030F0702030302020204" pitchFamily="66" charset="0"/>
                <a:ea typeface="+mn-ea"/>
                <a:cs typeface="+mn-cs"/>
              </a:rPr>
              <a:t>« afin de connaître Christ, et la puissance de sa résurrection, et la communion de ses souffrances, en devenant conforme à lui dans sa mort » Philippiens 3.10 </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5" y="1339669"/>
            <a:ext cx="78004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Comment pouvons-nous connaître Christ (Philippiens 3.10-16) ?</a:t>
            </a:r>
          </a:p>
        </p:txBody>
      </p:sp>
      <p:graphicFrame>
        <p:nvGraphicFramePr>
          <p:cNvPr id="13" name="Diagrama 12">
            <a:extLst>
              <a:ext uri="{FF2B5EF4-FFF2-40B4-BE49-F238E27FC236}">
                <a16:creationId xmlns:a16="http://schemas.microsoft.com/office/drawing/2014/main" id="{09269FFD-7180-03E1-8F09-DC2DBB5FD439}"/>
              </a:ext>
            </a:extLst>
          </p:cNvPr>
          <p:cNvGraphicFramePr/>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62225" y="3554820"/>
            <a:ext cx="611483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La vie du chrétien est comme une course. Nous devons avoir un but clair. Nous ne vivons pas pour rester ici et profiter seulement de cette vie. Nous espérons parvenir à la résurrection des morts (Philippiens 3.11).</a:t>
            </a: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703213" y="3369040"/>
            <a:ext cx="5326561" cy="3334652"/>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5186036"/>
            <a:ext cx="6512693"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En attendant ce moment, nous cherchons à « saisir le prix pour lequel Christ-Jésus m'a saisi » (Philippiens 3.12). Jésus m'a saisi pour me donner une cité ; un prix ; une vie sans fin pour la vivre auprès de lui (Hébreux 11.10 ; Philippiens 3.14 ; 1 Thessaloniciens 4.17).</a:t>
            </a:r>
          </a:p>
        </p:txBody>
      </p:sp>
    </p:spTree>
    <p:extLst>
      <p:ext uri="{BB962C8B-B14F-4D97-AF65-F5344CB8AC3E}">
        <p14:creationId xmlns:p14="http://schemas.microsoft.com/office/powerpoint/2010/main" val="122516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997764" y="1528703"/>
            <a:ext cx="8909101" cy="4755148"/>
          </a:xfrm>
          <a:prstGeom prst="rect">
            <a:avLst/>
          </a:prstGeom>
          <a:noFill/>
        </p:spPr>
        <p:txBody>
          <a:bodyPr wrap="square">
            <a:spAutoFit/>
          </a:bodyPr>
          <a:lstStyle/>
          <a:p>
            <a:pPr>
              <a:spcBef>
                <a:spcPts val="600"/>
              </a:spcBef>
            </a:pPr>
            <a:r>
              <a:rPr lang="fr-FR" sz="2400" b="1" dirty="0">
                <a:latin typeface="Constantia" panose="02030602050306030303" pitchFamily="18" charset="0"/>
              </a:rPr>
              <a:t>« L'objectif élevé qui incitait Paul à aller de l'avant, en dépit des tribulations et des vicissitudes, devrait déterminer tout serviteur de Dieu à se consacrer entièrement à son service. </a:t>
            </a:r>
          </a:p>
          <a:p>
            <a:pPr>
              <a:spcBef>
                <a:spcPts val="600"/>
              </a:spcBef>
            </a:pPr>
            <a:r>
              <a:rPr lang="fr-FR" sz="2400" b="1" dirty="0">
                <a:latin typeface="Constantia" panose="02030602050306030303" pitchFamily="18" charset="0"/>
              </a:rPr>
              <a:t>La terre et ses attraits se présenteront à lui pour essayer de détourner son attention du Sauveur, mais il s'élancera pourtant vers le but qui lui est proposé. </a:t>
            </a:r>
          </a:p>
          <a:p>
            <a:pPr>
              <a:spcBef>
                <a:spcPts val="600"/>
              </a:spcBef>
            </a:pPr>
            <a:r>
              <a:rPr lang="fr-FR" sz="2400" b="1" dirty="0">
                <a:latin typeface="Constantia" panose="02030602050306030303" pitchFamily="18" charset="0"/>
              </a:rPr>
              <a:t>Il montrera au monde, aux hommes et aux anges que le bonheur de voir la face de Dieu vaut la peine de faire tous les sacrifices que demande la réalisation de cette espérance. </a:t>
            </a:r>
          </a:p>
          <a:p>
            <a:pPr>
              <a:spcBef>
                <a:spcPts val="600"/>
              </a:spcBef>
            </a:pPr>
            <a:r>
              <a:rPr lang="fr-FR" sz="2400" b="1" dirty="0">
                <a:latin typeface="Constantia" panose="02030602050306030303" pitchFamily="18" charset="0"/>
              </a:rPr>
              <a:t>Le plus modeste disciple de Christ peut devenir un habitant du ciel, un héritier de Dieu « pour un héritage qui ne se peut ni corrompre, ni souiller, ni flétrir » (1 Pierre 1.4).  »</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7278289" y="6382214"/>
            <a:ext cx="4628576" cy="338554"/>
          </a:xfrm>
          <a:prstGeom prst="rect">
            <a:avLst/>
          </a:prstGeom>
          <a:noFill/>
        </p:spPr>
        <p:txBody>
          <a:bodyPr wrap="none" rtlCol="0">
            <a:spAutoFit/>
          </a:bodyPr>
          <a:lstStyle/>
          <a:p>
            <a:pPr algn="r"/>
            <a:r>
              <a:rPr lang="fr-FR" sz="1600" b="1" dirty="0"/>
              <a:t>E. G. W. (Conflit et courage, p.353; 13 décembre)</a:t>
            </a: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pic>
        <p:nvPicPr>
          <p:cNvPr id="8" name="Picture 7" descr="A close-up of a picture&#10;&#10;AI-generated content may be incorrect.">
            <a:extLst>
              <a:ext uri="{FF2B5EF4-FFF2-40B4-BE49-F238E27FC236}">
                <a16:creationId xmlns:a16="http://schemas.microsoft.com/office/drawing/2014/main" id="{259C23F7-0458-B21C-F52C-0EE3CD78EE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FBB46E0E-7A90-2490-A28A-DECEF7136C53}"/>
              </a:ext>
            </a:extLst>
          </p:cNvPr>
          <p:cNvSpPr txBox="1">
            <a:spLocks/>
          </p:cNvSpPr>
          <p:nvPr/>
        </p:nvSpPr>
        <p:spPr>
          <a:xfrm>
            <a:off x="2910784" y="690533"/>
            <a:ext cx="6004287" cy="547842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34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Afin de connaître Christ, et la puissance de sa résurrection, et la communion de ses souffrances, en devenant conforme à lui dans sa mort, pour parvenir, si je puis, à la résurrection d'entre les morts »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28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Philippiens 3.10-11</a:t>
            </a:r>
          </a:p>
        </p:txBody>
      </p:sp>
    </p:spTree>
    <p:extLst>
      <p:ext uri="{BB962C8B-B14F-4D97-AF65-F5344CB8AC3E}">
        <p14:creationId xmlns:p14="http://schemas.microsoft.com/office/powerpoint/2010/main" val="101074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loud&#10;&#10;AI-generated content may be incorrect.">
            <a:extLst>
              <a:ext uri="{FF2B5EF4-FFF2-40B4-BE49-F238E27FC236}">
                <a16:creationId xmlns:a16="http://schemas.microsoft.com/office/drawing/2014/main" id="{179231BA-8522-F33E-0E2C-13566DD1C91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041E8885-F3DD-97B0-8F14-117AB94918D2}"/>
              </a:ext>
            </a:extLst>
          </p:cNvPr>
          <p:cNvSpPr txBox="1"/>
          <p:nvPr/>
        </p:nvSpPr>
        <p:spPr>
          <a:xfrm>
            <a:off x="846804" y="3833659"/>
            <a:ext cx="6229350" cy="2862322"/>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srgbClr val="2B436F"/>
                </a:solidFill>
                <a:effectLst/>
                <a:uLnTx/>
                <a:uFillTx/>
                <a:latin typeface="Aptos" panose="02110004020202020204"/>
                <a:ea typeface="+mn-ea"/>
                <a:cs typeface="+mn-cs"/>
              </a:rPr>
              <a:t>Conseils pour éviter de perdre le salut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Ce qu'il faut éviter (Philippiens 3.1-3)</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Ce qui reste en arrière (Philippiens 3.4-6)</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Ce qui est important (Philippiens 3.7-8)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fr-FR" sz="2000" b="1" i="0" u="none" strike="noStrike" kern="1200" cap="none" spc="0" normalizeH="0" baseline="0" noProof="0" dirty="0">
                <a:ln>
                  <a:noFill/>
                </a:ln>
                <a:solidFill>
                  <a:srgbClr val="28724D"/>
                </a:solidFill>
                <a:effectLst/>
                <a:uLnTx/>
                <a:uFillTx/>
                <a:latin typeface="Aptos" panose="02110004020202020204"/>
                <a:ea typeface="+mn-ea"/>
                <a:cs typeface="+mn-cs"/>
              </a:rPr>
              <a:t>Conseils pour demeurer dans le salut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La foi de Christ (Philippiens 3.9)</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La connaissance de Christ (Philippiens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300491" y="124889"/>
            <a:ext cx="4775663" cy="1631216"/>
          </a:xfrm>
          <a:prstGeom prst="rect">
            <a:avLst/>
          </a:prstGeom>
          <a:noFill/>
        </p:spPr>
        <p:txBody>
          <a:bodyPr wrap="square" rtlCol="0">
            <a:sp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Les Philippiens savaient quel était le chemin du salut, car Paul et Silas le leur avaient clairement dit à l'un des premiers convertis de cette ville : le geôlier (Actes 16.30-31).</a:t>
            </a: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2763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48023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8023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20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20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300491" y="2463991"/>
            <a:ext cx="4775663" cy="1323439"/>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Maintenant que l'Église était fermement établie, ils couraient le danger d'être détournés du chemin </a:t>
            </a:r>
            <a:br>
              <a:rPr kumimoji="0" lang="fr-FR" sz="2000" b="1" i="0" u="none" strike="noStrike" kern="1200" cap="none" spc="0" normalizeH="0" baseline="0" noProof="0" dirty="0">
                <a:ln>
                  <a:noFill/>
                </a:ln>
                <a:effectLst/>
                <a:uLnTx/>
                <a:uFillTx/>
                <a:latin typeface="Aptos" panose="02110004020202020204"/>
                <a:ea typeface="+mn-ea"/>
                <a:cs typeface="+mn-cs"/>
              </a:rPr>
            </a:br>
            <a:r>
              <a:rPr kumimoji="0" lang="fr-FR" sz="2000" b="1" i="0" u="none" strike="noStrike" kern="1200" cap="none" spc="0" normalizeH="0" baseline="0" noProof="0" dirty="0">
                <a:ln>
                  <a:noFill/>
                </a:ln>
                <a:effectLst/>
                <a:uLnTx/>
                <a:uFillTx/>
                <a:latin typeface="Aptos" panose="02110004020202020204"/>
                <a:ea typeface="+mn-ea"/>
                <a:cs typeface="+mn-cs"/>
              </a:rPr>
              <a:t>du salut.</a:t>
            </a:r>
          </a:p>
        </p:txBody>
      </p:sp>
      <p:sp>
        <p:nvSpPr>
          <p:cNvPr id="8" name="CuadroTexto 7">
            <a:extLst>
              <a:ext uri="{FF2B5EF4-FFF2-40B4-BE49-F238E27FC236}">
                <a16:creationId xmlns:a16="http://schemas.microsoft.com/office/drawing/2014/main" id="{A2AF245A-4198-0C53-7E2F-6D12F7BB4AB5}"/>
              </a:ext>
            </a:extLst>
          </p:cNvPr>
          <p:cNvSpPr txBox="1"/>
          <p:nvPr/>
        </p:nvSpPr>
        <p:spPr>
          <a:xfrm>
            <a:off x="2300491" y="1756105"/>
            <a:ext cx="4775663" cy="707886"/>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Pour cette raison, Paul leur rappelle les piliers fondamentaux du salut par la foi.</a:t>
            </a:r>
          </a:p>
        </p:txBody>
      </p:sp>
    </p:spTree>
    <p:extLst>
      <p:ext uri="{BB962C8B-B14F-4D97-AF65-F5344CB8AC3E}">
        <p14:creationId xmlns:p14="http://schemas.microsoft.com/office/powerpoint/2010/main" val="189018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475329"/>
            <a:ext cx="12191999" cy="2123658"/>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fr-FR"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CONSEILS POUR ÉVITER </a:t>
            </a:r>
            <a:br>
              <a:rPr lang="fr-FR"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br>
            <a:r>
              <a:rPr lang="fr-FR"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DE PERDRE LE SALUT</a:t>
            </a: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800" b="1" spc="300" dirty="0">
                <a:ln/>
                <a:solidFill>
                  <a:schemeClr val="accent3"/>
                </a:solidFill>
              </a:rPr>
              <a:t>CE </a:t>
            </a:r>
            <a:r>
              <a:rPr lang="es-ES" sz="4800" b="1" spc="300" dirty="0" err="1">
                <a:ln/>
                <a:solidFill>
                  <a:schemeClr val="accent3"/>
                </a:solidFill>
              </a:rPr>
              <a:t>QU'IL</a:t>
            </a:r>
            <a:r>
              <a:rPr lang="es-ES" sz="4800" b="1" spc="300" dirty="0">
                <a:ln/>
                <a:solidFill>
                  <a:schemeClr val="accent3"/>
                </a:solidFill>
              </a:rPr>
              <a:t> </a:t>
            </a:r>
            <a:r>
              <a:rPr lang="es-ES" sz="4800" b="1" spc="300" dirty="0" err="1">
                <a:ln/>
                <a:solidFill>
                  <a:schemeClr val="accent3"/>
                </a:solidFill>
              </a:rPr>
              <a:t>FAUT</a:t>
            </a:r>
            <a:r>
              <a:rPr lang="es-ES" sz="4800" b="1" spc="300" dirty="0">
                <a:ln/>
                <a:solidFill>
                  <a:schemeClr val="accent3"/>
                </a:solidFill>
              </a:rPr>
              <a:t> </a:t>
            </a:r>
            <a:r>
              <a:rPr lang="es-ES" sz="4800" b="1" spc="300" dirty="0" err="1">
                <a:ln/>
                <a:solidFill>
                  <a:schemeClr val="accent3"/>
                </a:solidFill>
              </a:rPr>
              <a:t>ÉVITER</a:t>
            </a:r>
            <a:endParaRPr lang="es-ES" sz="4800" b="1" spc="300" dirty="0">
              <a:ln/>
              <a:solidFill>
                <a:schemeClr val="accent3"/>
              </a:solidFill>
            </a:endParaRPr>
          </a:p>
        </p:txBody>
      </p:sp>
      <p:sp>
        <p:nvSpPr>
          <p:cNvPr id="5" name="CuadroTexto 4">
            <a:extLst>
              <a:ext uri="{FF2B5EF4-FFF2-40B4-BE49-F238E27FC236}">
                <a16:creationId xmlns:a16="http://schemas.microsoft.com/office/drawing/2014/main" id="{312C439C-404C-9428-7696-C5315A9223BE}"/>
              </a:ext>
            </a:extLst>
          </p:cNvPr>
          <p:cNvSpPr txBox="1"/>
          <p:nvPr/>
        </p:nvSpPr>
        <p:spPr>
          <a:xfrm>
            <a:off x="0" y="712291"/>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5">
                    <a:lumMod val="50000"/>
                  </a:schemeClr>
                </a:solidFill>
                <a:latin typeface="Comic Sans MS" panose="030F0702030302020204" pitchFamily="66" charset="0"/>
              </a:rPr>
              <a:t>« Prenez garde aux chiens, prenez garde aux mauvais ouvriers, prenez garde aux faux circoncis »</a:t>
            </a:r>
          </a:p>
          <a:p>
            <a:pPr algn="ctr"/>
            <a:r>
              <a:rPr lang="fr-FR" sz="1400" b="1" dirty="0">
                <a:solidFill>
                  <a:schemeClr val="accent5">
                    <a:lumMod val="50000"/>
                  </a:schemeClr>
                </a:solidFill>
                <a:latin typeface="Comic Sans MS" panose="030F0702030302020204" pitchFamily="66" charset="0"/>
              </a:rPr>
              <a:t>Philippiens 3.2 </a:t>
            </a:r>
            <a:endParaRPr lang="fr-FR"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EB16099-A84E-1AD5-8CE3-9A66F6959215}"/>
              </a:ext>
            </a:extLst>
          </p:cNvPr>
          <p:cNvSpPr txBox="1"/>
          <p:nvPr/>
        </p:nvSpPr>
        <p:spPr>
          <a:xfrm>
            <a:off x="99841" y="1044882"/>
            <a:ext cx="4054427" cy="2862322"/>
          </a:xfrm>
          <a:prstGeom prst="rect">
            <a:avLst/>
          </a:prstGeom>
          <a:noFill/>
        </p:spPr>
        <p:txBody>
          <a:bodyPr wrap="square" rtlCol="0">
            <a:spAutoFit/>
          </a:bodyPr>
          <a:lstStyle/>
          <a:p>
            <a:pPr>
              <a:spcBef>
                <a:spcPts val="600"/>
              </a:spcBef>
            </a:pPr>
            <a:r>
              <a:rPr lang="fr-FR" sz="2000" b="1" dirty="0"/>
              <a:t>Avant de parler des dangers qui menacent la foi, Paul nous donne un conseil : « réjouissez-vous dans le Seigneur » (Philippiens 3.1a). À cela il ajoute quelque chose d'important : il est bon de répéter la vérité que nous avons, même si nous la connaissons déjà bien (Philippiens 3.1b).</a:t>
            </a:r>
          </a:p>
        </p:txBody>
      </p:sp>
      <p:sp>
        <p:nvSpPr>
          <p:cNvPr id="7" name="CuadroTexto 6">
            <a:extLst>
              <a:ext uri="{FF2B5EF4-FFF2-40B4-BE49-F238E27FC236}">
                <a16:creationId xmlns:a16="http://schemas.microsoft.com/office/drawing/2014/main" id="{FFCC1BEE-7461-409B-E6B7-7F1A169993F5}"/>
              </a:ext>
            </a:extLst>
          </p:cNvPr>
          <p:cNvSpPr txBox="1"/>
          <p:nvPr/>
        </p:nvSpPr>
        <p:spPr>
          <a:xfrm>
            <a:off x="2258490" y="4579725"/>
            <a:ext cx="5583319" cy="2246769"/>
          </a:xfrm>
          <a:prstGeom prst="rect">
            <a:avLst/>
          </a:prstGeom>
          <a:noFill/>
        </p:spPr>
        <p:txBody>
          <a:bodyPr wrap="square" rtlCol="0">
            <a:spAutoFit/>
          </a:bodyPr>
          <a:lstStyle/>
          <a:p>
            <a:pPr>
              <a:spcBef>
                <a:spcPts val="600"/>
              </a:spcBef>
            </a:pPr>
            <a:r>
              <a:rPr lang="fr-FR" sz="2000" b="1" dirty="0"/>
              <a:t>Paul indique le plus grand danger qui menaçait l'Église à ce moment-là : de faux docteurs qui enseignaient l'adhésion stricte à la loi cérémonielle (Philippiens 3.2). Il les appelle de trois façons différentes : chiens (Psaumes 22.17 ; 2 Pierre 2.21-22) ; mauvais ouvriers ; et faux circoncis (à cause de la circoncision).</a:t>
            </a: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929989105"/>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99841" y="3850989"/>
            <a:ext cx="3799248" cy="707886"/>
          </a:xfrm>
          <a:prstGeom prst="rect">
            <a:avLst/>
          </a:prstGeom>
          <a:noFill/>
        </p:spPr>
        <p:txBody>
          <a:bodyPr wrap="square">
            <a:spAutoFit/>
          </a:bodyPr>
          <a:lstStyle/>
          <a:p>
            <a:pPr>
              <a:spcBef>
                <a:spcPts val="600"/>
              </a:spcBef>
            </a:pPr>
            <a:r>
              <a:rPr lang="fr-FR" sz="2000" b="1" dirty="0"/>
              <a:t>Comment pouvons-nous nous réjouir dans le Seigneur ?</a:t>
            </a: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4400" b="1" spc="600" dirty="0">
                <a:ln/>
                <a:solidFill>
                  <a:schemeClr val="accent4"/>
                </a:solidFill>
                <a:effectLst>
                  <a:outerShdw blurRad="38100" dist="25400" dir="2700000" algn="tl">
                    <a:srgbClr val="000000"/>
                  </a:outerShdw>
                  <a:reflection blurRad="6350" stA="55000" endA="300" endPos="45500" dir="5400000" sy="-100000" algn="bl" rotWithShape="0"/>
                </a:effectLst>
              </a:rPr>
              <a:t>CE QUI RESTE EN ARRIÈRE</a:t>
            </a: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769441"/>
            <a:ext cx="10982325" cy="646331"/>
          </a:xfrm>
          <a:prstGeom prst="rect">
            <a:avLst/>
          </a:prstGeom>
          <a:noFill/>
        </p:spPr>
        <p:txBody>
          <a:bodyPr wrap="square">
            <a:spAutoFit/>
          </a:bodyPr>
          <a:lstStyle/>
          <a:p>
            <a:pPr algn="ctr"/>
            <a:r>
              <a:rPr lang="fr-FR" b="1" dirty="0">
                <a:solidFill>
                  <a:srgbClr val="823A36"/>
                </a:solidFill>
                <a:latin typeface="Comic Sans MS" panose="030F0702030302020204" pitchFamily="66" charset="0"/>
              </a:rPr>
              <a:t>« Moi, circoncis le huitième jour, de la race d'Israël, de la tribu de Benjamin, </a:t>
            </a:r>
            <a:br>
              <a:rPr lang="fr-FR" b="1" dirty="0">
                <a:solidFill>
                  <a:srgbClr val="823A36"/>
                </a:solidFill>
                <a:latin typeface="Comic Sans MS" panose="030F0702030302020204" pitchFamily="66" charset="0"/>
              </a:rPr>
            </a:br>
            <a:r>
              <a:rPr lang="fr-FR" b="1" dirty="0">
                <a:solidFill>
                  <a:srgbClr val="823A36"/>
                </a:solidFill>
                <a:latin typeface="Comic Sans MS" panose="030F0702030302020204" pitchFamily="66" charset="0"/>
              </a:rPr>
              <a:t>Hébreu né d'Hébreux ; quant à la loi, pharisien »  </a:t>
            </a:r>
            <a:r>
              <a:rPr lang="fr-FR" sz="1400" b="1" dirty="0">
                <a:solidFill>
                  <a:srgbClr val="823A36"/>
                </a:solidFill>
                <a:latin typeface="Comic Sans MS" panose="030F0702030302020204" pitchFamily="66" charset="0"/>
              </a:rPr>
              <a:t>Philippiens 3.5</a:t>
            </a:r>
            <a:endParaRPr lang="fr-FR" b="1" dirty="0">
              <a:solidFill>
                <a:srgbClr val="823A36"/>
              </a:solidFill>
              <a:latin typeface="Comic Sans MS" panose="030F0702030302020204" pitchFamily="66" charset="0"/>
            </a:endParaRP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a:spcBef>
                <a:spcPts val="600"/>
              </a:spcBef>
            </a:pPr>
            <a:r>
              <a:rPr lang="fr-FR" sz="2000" b="1" dirty="0"/>
              <a:t>Au Concile de Jérusalem, il avait été décrété de ne pas inquiéter les païens avec les questions des lois cérémonielles juives (Actes 15.19-21). Cependant, certains docteurs étaient arrivés à Philippes en enseignant la nécessité de la circoncision (Philippiens 3.2-3).</a:t>
            </a: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405960858"/>
              </p:ext>
            </p:extLst>
          </p:nvPr>
        </p:nvGraphicFramePr>
        <p:xfrm>
          <a:off x="255640" y="3123931"/>
          <a:ext cx="8583560"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839201" y="4306431"/>
            <a:ext cx="3352800" cy="2554545"/>
          </a:xfrm>
          <a:prstGeom prst="rect">
            <a:avLst/>
          </a:prstGeom>
          <a:noFill/>
        </p:spPr>
        <p:txBody>
          <a:bodyPr wrap="square" rtlCol="0">
            <a:spAutoFit/>
          </a:bodyPr>
          <a:lstStyle/>
          <a:p>
            <a:pPr>
              <a:spcBef>
                <a:spcPts val="600"/>
              </a:spcBef>
            </a:pPr>
            <a:r>
              <a:rPr lang="fr-FR" sz="2000" b="1" dirty="0"/>
              <a:t>Si de tout cela il se glorifiait avant de connaître Jésus. Maintenant il savait qu'il n'avait même pas compris la Loi (Matthieu 5.21-22). Maintenant il savait que Christ seul sauve (Philippiens 3.7).</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707886"/>
          </a:xfrm>
          <a:prstGeom prst="rect">
            <a:avLst/>
          </a:prstGeom>
          <a:noFill/>
        </p:spPr>
        <p:txBody>
          <a:bodyPr wrap="square">
            <a:spAutoFit/>
          </a:bodyPr>
          <a:lstStyle/>
          <a:p>
            <a:pPr>
              <a:spcBef>
                <a:spcPts val="600"/>
              </a:spcBef>
            </a:pPr>
            <a:r>
              <a:rPr lang="fr-FR" sz="2000" b="1" dirty="0"/>
              <a:t>Faisant un retour en arrière dans le temps, Paul leur rappelle combien il était parfait quand il était comme ces docteurs (Philippiens 3.4-6) :</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259678"/>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es-ES" sz="5000" b="1" spc="630" dirty="0">
                <a:ln w="10160">
                  <a:solidFill>
                    <a:srgbClr val="FFFF00"/>
                  </a:solidFill>
                  <a:prstDash val="solid"/>
                </a:ln>
                <a:solidFill>
                  <a:srgbClr val="823A36"/>
                </a:solidFill>
                <a:effectLst>
                  <a:outerShdw blurRad="38100" dist="22860" dir="5400000" algn="tl" rotWithShape="0">
                    <a:srgbClr val="000000"/>
                  </a:outerShdw>
                </a:effectLst>
              </a:rPr>
              <a:t>CE QUI EST </a:t>
            </a:r>
            <a:r>
              <a:rPr lang="es-ES" sz="5000" b="1" spc="630" dirty="0" err="1">
                <a:ln w="10160">
                  <a:solidFill>
                    <a:srgbClr val="FFFF00"/>
                  </a:solidFill>
                  <a:prstDash val="solid"/>
                </a:ln>
                <a:solidFill>
                  <a:srgbClr val="823A36"/>
                </a:solidFill>
                <a:effectLst>
                  <a:outerShdw blurRad="38100" dist="22860" dir="5400000" algn="tl" rotWithShape="0">
                    <a:srgbClr val="000000"/>
                  </a:outerShdw>
                </a:effectLst>
              </a:rPr>
              <a:t>IMPORTANT</a:t>
            </a:r>
            <a:endParaRPr lang="es-ES" sz="5000" b="1" spc="630" dirty="0">
              <a:ln w="10160">
                <a:solidFill>
                  <a:srgbClr val="FFFF00"/>
                </a:solidFill>
                <a:prstDash val="solid"/>
              </a:ln>
              <a:solidFill>
                <a:srgbClr val="823A36"/>
              </a:solidFill>
              <a:effectLst>
                <a:outerShdw blurRad="38100" dist="22860" dir="5400000" algn="tl" rotWithShape="0">
                  <a:srgbClr val="000000"/>
                </a:outerShdw>
              </a:effectLst>
            </a:endParaRP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338554"/>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fr-FR" sz="1600" b="1" dirty="0">
                <a:solidFill>
                  <a:srgbClr val="485F2F"/>
                </a:solidFill>
                <a:latin typeface="Comic Sans MS" panose="030F0702030302020204" pitchFamily="66" charset="0"/>
              </a:rPr>
              <a:t>« Mais ces choses qui étaient pour moi des gains, je les ai regardées comme une perte, à cause de Christ » </a:t>
            </a:r>
            <a:r>
              <a:rPr lang="fr-FR" sz="1200" b="1" dirty="0">
                <a:solidFill>
                  <a:srgbClr val="485F2F"/>
                </a:solidFill>
                <a:latin typeface="Comic Sans MS" panose="030F0702030302020204" pitchFamily="66" charset="0"/>
              </a:rPr>
              <a:t>Philippiens 3.7</a:t>
            </a:r>
            <a:endParaRPr lang="fr-FR" sz="1600" b="1" dirty="0">
              <a:solidFill>
                <a:srgbClr val="485F2F"/>
              </a:solidFill>
              <a:latin typeface="Comic Sans MS" panose="030F0702030302020204" pitchFamily="66" charset="0"/>
            </a:endParaRP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237943"/>
            <a:ext cx="7343468" cy="1323439"/>
          </a:xfrm>
          <a:prstGeom prst="rect">
            <a:avLst/>
          </a:prstGeom>
          <a:noFill/>
        </p:spPr>
        <p:txBody>
          <a:bodyPr wrap="square" rtlCol="0">
            <a:spAutoFit/>
          </a:bodyPr>
          <a:lstStyle/>
          <a:p>
            <a:pPr>
              <a:spcBef>
                <a:spcPts val="600"/>
              </a:spcBef>
            </a:pPr>
            <a:r>
              <a:rPr lang="fr-FR" sz="2000" b="1" dirty="0"/>
              <a:t>Paul met sur une balance son ancienne vie et sa vie actuelle. Il place sur un plateau toute sa connaissance ; son avenir glorieux comme élève brillant de Gamaliel ; ses magnifiques dons pharisaïques. Tout cela est un gain.</a:t>
            </a: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083"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625282" y="4611231"/>
            <a:ext cx="6566718" cy="2246769"/>
          </a:xfrm>
          <a:prstGeom prst="rect">
            <a:avLst/>
          </a:prstGeom>
          <a:noFill/>
        </p:spPr>
        <p:txBody>
          <a:bodyPr wrap="square">
            <a:spAutoFit/>
          </a:bodyPr>
          <a:lstStyle/>
          <a:p>
            <a:r>
              <a:rPr lang="fr-FR" sz="2000" b="1" dirty="0"/>
              <a:t>Qu'est-ce qui pourrait être plus précieux que la vie éternelle dans le ciel et sur la nouvelle terre ? Cependant, les valeurs du monde aveuglent beaucoup de gens face à cette réalité. Il existe une rivalité naturelle entre les choses considérées ici comme importantes et ce que le Ciel valorise réellement : un caractère semblable à Christ et le salut de l'âme.</a:t>
            </a: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204194" y="2561382"/>
            <a:ext cx="7343467" cy="1015663"/>
          </a:xfrm>
          <a:prstGeom prst="rect">
            <a:avLst/>
          </a:prstGeom>
          <a:noFill/>
        </p:spPr>
        <p:txBody>
          <a:bodyPr wrap="square">
            <a:spAutoFit/>
          </a:bodyPr>
          <a:lstStyle/>
          <a:p>
            <a:pPr>
              <a:spcBef>
                <a:spcPts val="600"/>
              </a:spcBef>
            </a:pPr>
            <a:r>
              <a:rPr lang="fr-FR" sz="2000" b="1" dirty="0"/>
              <a:t>Maintenant, il place sur l'autre plateau sa vie depuis qu'il a connu Christ. Tout le gain se transforme en ordure, car rien ne peut égaler l'amour de Christ (Philippiens 3.7-8).</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fr-FR" sz="6000" spc="300" dirty="0"/>
              <a:t>CONSEILS POUR DEMEURER DANS LE SALUT</a:t>
            </a: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134541" y="3980817"/>
            <a:ext cx="2876551" cy="2769430"/>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es-ES" sz="4400" b="1" spc="600" dirty="0">
                <a:ln w="9525">
                  <a:noFill/>
                  <a:prstDash val="solid"/>
                </a:ln>
                <a:solidFill>
                  <a:srgbClr val="579BC6"/>
                </a:solidFill>
                <a:effectLst>
                  <a:outerShdw blurRad="12700" dist="38100" dir="2700000" algn="tl" rotWithShape="0">
                    <a:srgbClr val="0B4B75"/>
                  </a:outerShdw>
                </a:effectLst>
              </a:rPr>
              <a:t>LA </a:t>
            </a:r>
            <a:r>
              <a:rPr lang="es-ES" sz="4400" b="1" spc="600" dirty="0" err="1">
                <a:ln w="9525">
                  <a:noFill/>
                  <a:prstDash val="solid"/>
                </a:ln>
                <a:solidFill>
                  <a:srgbClr val="579BC6"/>
                </a:solidFill>
                <a:effectLst>
                  <a:outerShdw blurRad="12700" dist="38100" dir="2700000" algn="tl" rotWithShape="0">
                    <a:srgbClr val="0B4B75"/>
                  </a:outerShdw>
                </a:effectLst>
              </a:rPr>
              <a:t>FOI</a:t>
            </a:r>
            <a:r>
              <a:rPr lang="es-ES" sz="4400" b="1" spc="600" dirty="0">
                <a:ln w="9525">
                  <a:noFill/>
                  <a:prstDash val="solid"/>
                </a:ln>
                <a:solidFill>
                  <a:srgbClr val="579BC6"/>
                </a:solidFill>
                <a:effectLst>
                  <a:outerShdw blurRad="12700" dist="38100" dir="2700000" algn="tl" rotWithShape="0">
                    <a:srgbClr val="0B4B75"/>
                  </a:outerShdw>
                </a:effectLst>
              </a:rPr>
              <a:t> DE </a:t>
            </a:r>
            <a:r>
              <a:rPr lang="es-ES" sz="4400" b="1" spc="600" dirty="0" err="1">
                <a:ln w="9525">
                  <a:noFill/>
                  <a:prstDash val="solid"/>
                </a:ln>
                <a:solidFill>
                  <a:srgbClr val="579BC6"/>
                </a:solidFill>
                <a:effectLst>
                  <a:outerShdw blurRad="12700" dist="38100" dir="2700000" algn="tl" rotWithShape="0">
                    <a:srgbClr val="0B4B75"/>
                  </a:outerShdw>
                </a:effectLst>
              </a:rPr>
              <a:t>CHRIST</a:t>
            </a:r>
            <a:endParaRPr lang="es-ES" sz="4400" b="1" spc="600" dirty="0">
              <a:ln w="9525">
                <a:noFill/>
                <a:prstDash val="solid"/>
              </a:ln>
              <a:solidFill>
                <a:srgbClr val="579BC6"/>
              </a:solidFill>
              <a:effectLst>
                <a:outerShdw blurRad="12700" dist="38100" dir="2700000" algn="tl" rotWithShape="0">
                  <a:srgbClr val="0B4B75"/>
                </a:outerShdw>
              </a:effectLst>
            </a:endParaRPr>
          </a:p>
        </p:txBody>
      </p:sp>
      <p:sp>
        <p:nvSpPr>
          <p:cNvPr id="5" name="CuadroTexto 4">
            <a:extLst>
              <a:ext uri="{FF2B5EF4-FFF2-40B4-BE49-F238E27FC236}">
                <a16:creationId xmlns:a16="http://schemas.microsoft.com/office/drawing/2014/main" id="{0380C649-91FB-B0BB-0BFB-94AC6B1620FC}"/>
              </a:ext>
            </a:extLst>
          </p:cNvPr>
          <p:cNvSpPr txBox="1"/>
          <p:nvPr/>
        </p:nvSpPr>
        <p:spPr>
          <a:xfrm>
            <a:off x="1133474" y="628408"/>
            <a:ext cx="9925050"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3">
                    <a:lumMod val="50000"/>
                  </a:schemeClr>
                </a:solidFill>
                <a:latin typeface="Comic Sans MS" panose="030F0702030302020204" pitchFamily="66" charset="0"/>
              </a:rPr>
              <a:t>« et d'être trouvé en lui, non avec ma justice, celle qui vient de la loi, mais avec celle qui s'obtient par la foi en Christ, la justice qui vient de Dieu par la foi »  </a:t>
            </a:r>
            <a:r>
              <a:rPr lang="fr-FR" sz="1400" b="1" dirty="0">
                <a:solidFill>
                  <a:schemeClr val="accent3">
                    <a:lumMod val="50000"/>
                  </a:schemeClr>
                </a:solidFill>
                <a:latin typeface="Comic Sans MS" panose="030F0702030302020204" pitchFamily="66" charset="0"/>
              </a:rPr>
              <a:t>Philippiens 3.9</a:t>
            </a:r>
            <a:endParaRPr lang="fr-FR"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A6E6659-97BF-80DF-BF92-5F262164E6F3}"/>
              </a:ext>
            </a:extLst>
          </p:cNvPr>
          <p:cNvSpPr txBox="1"/>
          <p:nvPr/>
        </p:nvSpPr>
        <p:spPr>
          <a:xfrm>
            <a:off x="1" y="1300757"/>
            <a:ext cx="8093834" cy="1323439"/>
          </a:xfrm>
          <a:prstGeom prst="rect">
            <a:avLst/>
          </a:prstGeom>
          <a:noFill/>
        </p:spPr>
        <p:txBody>
          <a:bodyPr wrap="square" rtlCol="0">
            <a:spAutoFit/>
          </a:bodyPr>
          <a:lstStyle/>
          <a:p>
            <a:pPr>
              <a:spcBef>
                <a:spcPts val="600"/>
              </a:spcBef>
            </a:pPr>
            <a:r>
              <a:rPr lang="fr-FR" sz="2000" b="1" dirty="0"/>
              <a:t>Paul, sûr de sa propre justice, est allé à Damas pour ramener sur le chemin du salut les hérétiques de la secte du « Chemin » (Actes 9.1-2). Mais il est entré à Damas vaincu par une autre justice, la justice de Dieu : « celle qui s'obtient par la foi en Christ » (Philippiens 3.9).</a:t>
            </a: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93834" y="1499011"/>
            <a:ext cx="3963625"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095624" y="4290952"/>
            <a:ext cx="5082739" cy="2554545"/>
          </a:xfrm>
          <a:prstGeom prst="rect">
            <a:avLst/>
          </a:prstGeom>
          <a:noFill/>
        </p:spPr>
        <p:txBody>
          <a:bodyPr wrap="square">
            <a:spAutoFit/>
          </a:bodyPr>
          <a:lstStyle/>
          <a:p>
            <a:pPr>
              <a:spcBef>
                <a:spcPts val="600"/>
              </a:spcBef>
            </a:pPr>
            <a:r>
              <a:rPr lang="fr-FR" sz="2000" b="1" dirty="0"/>
              <a:t>Selon 1 Corinthiens 1.30, être « en Christ » englobe tout ce que comprend le Plan du salut, depuis l'éveil de notre intelligence spirituelle (sagesse), en passant par la justification par la foi (justice) et la préparation pour le ciel (sanctification), jusqu'à, finalement, la glorification lors du Second Avènement (rédemption).</a:t>
            </a:r>
            <a:endParaRPr lang="es-ES" sz="2000" b="1" dirty="0"/>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1915639630"/>
              </p:ext>
            </p:extLst>
          </p:nvPr>
        </p:nvGraphicFramePr>
        <p:xfrm>
          <a:off x="219074" y="4009190"/>
          <a:ext cx="2876551" cy="26820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1" y="3600425"/>
            <a:ext cx="8093828" cy="707886"/>
          </a:xfrm>
          <a:prstGeom prst="rect">
            <a:avLst/>
          </a:prstGeom>
          <a:noFill/>
        </p:spPr>
        <p:txBody>
          <a:bodyPr wrap="square">
            <a:spAutoFit/>
          </a:bodyPr>
          <a:lstStyle/>
          <a:p>
            <a:pPr>
              <a:spcBef>
                <a:spcPts val="600"/>
              </a:spcBef>
            </a:pPr>
            <a:r>
              <a:rPr lang="fr-FR" sz="2000" b="1" dirty="0"/>
              <a:t>Il aspirait à « être trouvé en [Christ] » (Philippiens 3.9).</a:t>
            </a:r>
            <a:br>
              <a:rPr lang="fr-FR" sz="2000" b="1" dirty="0"/>
            </a:br>
            <a:r>
              <a:rPr lang="fr-FR" sz="2000" b="1" dirty="0"/>
              <a:t>				Qu'est-ce que cela implique ?</a:t>
            </a:r>
          </a:p>
        </p:txBody>
      </p:sp>
      <p:sp>
        <p:nvSpPr>
          <p:cNvPr id="12" name="CuadroTexto 11">
            <a:extLst>
              <a:ext uri="{FF2B5EF4-FFF2-40B4-BE49-F238E27FC236}">
                <a16:creationId xmlns:a16="http://schemas.microsoft.com/office/drawing/2014/main" id="{7287A572-16E4-6D5F-2E66-706B93BD1D7F}"/>
              </a:ext>
            </a:extLst>
          </p:cNvPr>
          <p:cNvSpPr txBox="1"/>
          <p:nvPr/>
        </p:nvSpPr>
        <p:spPr>
          <a:xfrm>
            <a:off x="0" y="2604479"/>
            <a:ext cx="8093828" cy="1015663"/>
          </a:xfrm>
          <a:prstGeom prst="rect">
            <a:avLst/>
          </a:prstGeom>
          <a:noFill/>
        </p:spPr>
        <p:txBody>
          <a:bodyPr wrap="square">
            <a:spAutoFit/>
          </a:bodyPr>
          <a:lstStyle/>
          <a:p>
            <a:pPr>
              <a:spcBef>
                <a:spcPts val="600"/>
              </a:spcBef>
            </a:pPr>
            <a:r>
              <a:rPr lang="fr-FR" sz="2000" b="1" dirty="0"/>
              <a:t>À partir de ce moment, il n'a plus jamais fait confiance à sa propre justice. Car il est inutile de faire confiance à nos actions pour atteindre le salut (Galates 2.16).</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513</TotalTime>
  <Words>1314</Words>
  <Application>Microsoft Office PowerPoint</Application>
  <PresentationFormat>Panorámica</PresentationFormat>
  <Paragraphs>63</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Aptos Display</vt:lpstr>
      <vt:lpstr>Aptos</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68</cp:revision>
  <dcterms:created xsi:type="dcterms:W3CDTF">2026-01-07T16:18:59Z</dcterms:created>
  <dcterms:modified xsi:type="dcterms:W3CDTF">2026-02-04T15:47:01Z</dcterms:modified>
</cp:coreProperties>
</file>