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56" r:id="rId4"/>
    <p:sldId id="324" r:id="rId5"/>
    <p:sldId id="319" r:id="rId6"/>
    <p:sldId id="325" r:id="rId7"/>
    <p:sldId id="257" r:id="rId8"/>
    <p:sldId id="326" r:id="rId9"/>
    <p:sldId id="258" r:id="rId10"/>
    <p:sldId id="327" r:id="rId11"/>
    <p:sldId id="322" r:id="rId12"/>
    <p:sldId id="328" r:id="rId13"/>
    <p:sldId id="323" r:id="rId14"/>
    <p:sldId id="329" r:id="rId15"/>
    <p:sldId id="261" r:id="rId16"/>
    <p:sldId id="330" r:id="rId17"/>
    <p:sldId id="262" r:id="rId18"/>
    <p:sldId id="263" r:id="rId19"/>
    <p:sldId id="331" r:id="rId20"/>
    <p:sldId id="264" r:id="rId21"/>
    <p:sldId id="332" r:id="rId22"/>
    <p:sldId id="320" r:id="rId23"/>
    <p:sldId id="1055" r:id="rId24"/>
  </p:sldIdLst>
  <p:sldSz cx="12192000" cy="6858000"/>
  <p:notesSz cx="6858000" cy="9144000"/>
  <p:embeddedFontLst>
    <p:embeddedFont>
      <p:font typeface="Brush Script MT" panose="03060802040406070304" pitchFamily="66" charset="0"/>
      <p:italic r:id="rId25"/>
    </p:embeddedFont>
    <p:embeddedFont>
      <p:font typeface="Comic Sans MS" panose="030F0702030302020204" pitchFamily="66" charset="0"/>
      <p:regular r:id="rId26"/>
      <p:bold r:id="rId27"/>
      <p:italic r:id="rId28"/>
      <p:boldItalic r:id="rId29"/>
    </p:embeddedFont>
    <p:embeddedFont>
      <p:font typeface="Constantia" panose="02030602050306030303" pitchFamily="18" charset="0"/>
      <p:regular r:id="rId30"/>
      <p:bold r:id="rId31"/>
      <p:italic r:id="rId32"/>
      <p:boldItalic r:id="rId3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33CC"/>
    <a:srgbClr val="954ECA"/>
    <a:srgbClr val="663300"/>
    <a:srgbClr val="823A36"/>
    <a:srgbClr val="579BC6"/>
    <a:srgbClr val="0B4B75"/>
    <a:srgbClr val="B3DFFA"/>
    <a:srgbClr val="D4E2C4"/>
    <a:srgbClr val="485F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45" autoAdjust="0"/>
    <p:restoredTop sz="96438"/>
  </p:normalViewPr>
  <p:slideViewPr>
    <p:cSldViewPr snapToGrid="0">
      <p:cViewPr varScale="1">
        <p:scale>
          <a:sx n="107" d="100"/>
          <a:sy n="107" d="100"/>
        </p:scale>
        <p:origin x="1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5" Type="http://schemas.openxmlformats.org/officeDocument/2006/relationships/image" Target="../media/image31.jpeg"/><Relationship Id="rId4" Type="http://schemas.openxmlformats.org/officeDocument/2006/relationships/image" Target="../media/image30.jpeg"/></Relationships>
</file>

<file path=ppt/diagrams/_rels/data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5" Type="http://schemas.openxmlformats.org/officeDocument/2006/relationships/image" Target="../media/image31.jpeg"/><Relationship Id="rId4" Type="http://schemas.openxmlformats.org/officeDocument/2006/relationships/image" Target="../media/image3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fr-FR" sz="1800" b="1" noProof="0" dirty="0"/>
            <a:t>En recevant la miséricorde de Dieu (Psaumes 31.8)</a:t>
          </a:r>
          <a:endParaRPr lang="fr-FR" sz="1800" noProof="0" dirty="0"/>
        </a:p>
      </dgm:t>
    </dgm:pt>
    <dgm:pt modelId="{9057B758-7827-4B26-B152-4E25B953FBFD}" type="parTrans" cxnId="{57CF2C1A-CAB1-43A6-AEC1-8B1A6A3FF0F0}">
      <dgm:prSet/>
      <dgm:spPr/>
      <dgm:t>
        <a:bodyPr/>
        <a:lstStyle/>
        <a:p>
          <a:endParaRPr lang="es-ES" sz="2000"/>
        </a:p>
      </dgm:t>
    </dgm:pt>
    <dgm:pt modelId="{64C42C37-1FAE-471B-9E1E-46117257ED4A}" type="sibTrans" cxnId="{57CF2C1A-CAB1-43A6-AEC1-8B1A6A3FF0F0}">
      <dgm:prSet/>
      <dgm:spPr/>
      <dgm:t>
        <a:bodyPr/>
        <a:lstStyle/>
        <a:p>
          <a:endParaRPr lang="es-ES" sz="20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fr-FR" sz="1800" b="1" noProof="0" dirty="0"/>
            <a:t>En plaçant notre confiance en lui (Psaumes 5.12)</a:t>
          </a:r>
          <a:endParaRPr lang="fr-FR" sz="1800" noProof="0" dirty="0"/>
        </a:p>
      </dgm:t>
    </dgm:pt>
    <dgm:pt modelId="{08A8EE4D-57F1-4C65-BE5E-345B69825594}" type="parTrans" cxnId="{11D08DB4-05AF-40EA-B239-7CFC7999B5D0}">
      <dgm:prSet/>
      <dgm:spPr/>
      <dgm:t>
        <a:bodyPr/>
        <a:lstStyle/>
        <a:p>
          <a:endParaRPr lang="es-ES" sz="2000"/>
        </a:p>
      </dgm:t>
    </dgm:pt>
    <dgm:pt modelId="{5D41EBD2-700F-480A-AB8F-3D371ACD87AA}" type="sibTrans" cxnId="{11D08DB4-05AF-40EA-B239-7CFC7999B5D0}">
      <dgm:prSet/>
      <dgm:spPr/>
      <dgm:t>
        <a:bodyPr/>
        <a:lstStyle/>
        <a:p>
          <a:endParaRPr lang="es-ES" sz="20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a:lstStyle/>
        <a:p>
          <a:r>
            <a:rPr lang="fr-FR" sz="1800" b="1" noProof="0" dirty="0"/>
            <a:t>En recevant les bénédictions du salut (Psaumes 9.14)</a:t>
          </a:r>
          <a:endParaRPr lang="fr-FR" sz="1800" noProof="0" dirty="0"/>
        </a:p>
      </dgm:t>
    </dgm:pt>
    <dgm:pt modelId="{1DBB53BA-035E-468B-B3CD-BEE3750A05F0}" type="parTrans" cxnId="{76235F8E-A1E3-4350-B9F8-1057275C9FD6}">
      <dgm:prSet/>
      <dgm:spPr/>
      <dgm:t>
        <a:bodyPr/>
        <a:lstStyle/>
        <a:p>
          <a:endParaRPr lang="es-ES" sz="2000"/>
        </a:p>
      </dgm:t>
    </dgm:pt>
    <dgm:pt modelId="{E6740775-2933-44BA-80AC-3A20AFA4DB4E}" type="sibTrans" cxnId="{76235F8E-A1E3-4350-B9F8-1057275C9FD6}">
      <dgm:prSet/>
      <dgm:spPr/>
      <dgm:t>
        <a:bodyPr/>
        <a:lstStyle/>
        <a:p>
          <a:endParaRPr lang="es-ES" sz="20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a:lstStyle/>
        <a:p>
          <a:r>
            <a:rPr lang="fr-FR" sz="1800" b="1" noProof="0" dirty="0"/>
            <a:t>En gardant la Loi de Dieu (</a:t>
          </a:r>
          <a:r>
            <a:rPr lang="fr-FR" sz="1600" b="1" noProof="0" dirty="0"/>
            <a:t>Psaumes 119.14 ; Ésaïe 58.13-14</a:t>
          </a:r>
          <a:r>
            <a:rPr lang="fr-FR" sz="1800" b="1" noProof="0" dirty="0"/>
            <a:t>)</a:t>
          </a:r>
          <a:endParaRPr lang="fr-FR" sz="1800" noProof="0" dirty="0"/>
        </a:p>
      </dgm:t>
    </dgm:pt>
    <dgm:pt modelId="{DB03CDDE-0063-41FE-A061-692F3A1BC236}" type="parTrans" cxnId="{2CDA1500-FCE1-449A-8F12-51FECB980E88}">
      <dgm:prSet/>
      <dgm:spPr/>
      <dgm:t>
        <a:bodyPr/>
        <a:lstStyle/>
        <a:p>
          <a:endParaRPr lang="es-ES" sz="2000"/>
        </a:p>
      </dgm:t>
    </dgm:pt>
    <dgm:pt modelId="{4CAAAC1A-2246-4860-876D-28B09E6762C8}" type="sibTrans" cxnId="{2CDA1500-FCE1-449A-8F12-51FECB980E88}">
      <dgm:prSet/>
      <dgm:spPr/>
      <dgm:t>
        <a:bodyPr/>
        <a:lstStyle/>
        <a:p>
          <a:endParaRPr lang="es-ES" sz="20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a:lstStyle/>
        <a:p>
          <a:r>
            <a:rPr lang="fr-FR" sz="1800" b="1" noProof="0" dirty="0"/>
            <a:t>En croyant en sa Parole (Psaumes 119.162)</a:t>
          </a:r>
          <a:endParaRPr lang="fr-FR" sz="1800" noProof="0" dirty="0"/>
        </a:p>
      </dgm:t>
    </dgm:pt>
    <dgm:pt modelId="{EDE3A49B-7878-495F-A7E7-C1E8F613D4BA}" type="parTrans" cxnId="{928F302E-9F26-443E-BDA6-755E54E06A52}">
      <dgm:prSet/>
      <dgm:spPr/>
      <dgm:t>
        <a:bodyPr/>
        <a:lstStyle/>
        <a:p>
          <a:endParaRPr lang="es-ES" sz="2000"/>
        </a:p>
      </dgm:t>
    </dgm:pt>
    <dgm:pt modelId="{6AADBCCE-9CDE-47DC-A86C-1E457DA6E6C0}" type="sibTrans" cxnId="{928F302E-9F26-443E-BDA6-755E54E06A52}">
      <dgm:prSet/>
      <dgm:spPr/>
      <dgm:t>
        <a:bodyPr/>
        <a:lstStyle/>
        <a:p>
          <a:endParaRPr lang="es-ES" sz="20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a:lstStyle/>
        <a:p>
          <a:r>
            <a:rPr lang="fr-FR" sz="1800" b="1" noProof="0" dirty="0"/>
            <a:t>En éduquant des enfants pieux (Proverbes 23.24-25)</a:t>
          </a:r>
          <a:endParaRPr lang="fr-FR" sz="1800" noProof="0" dirty="0"/>
        </a:p>
      </dgm:t>
    </dgm:pt>
    <dgm:pt modelId="{2EF03F82-CAED-489D-A44B-C46603599E59}" type="parTrans" cxnId="{6F471A9F-016F-4C61-AE5C-5A8E9BA8256E}">
      <dgm:prSet/>
      <dgm:spPr/>
      <dgm:t>
        <a:bodyPr/>
        <a:lstStyle/>
        <a:p>
          <a:endParaRPr lang="es-ES" sz="2000"/>
        </a:p>
      </dgm:t>
    </dgm:pt>
    <dgm:pt modelId="{3019B16D-1416-4920-BC91-001C54948C40}" type="sibTrans" cxnId="{6F471A9F-016F-4C61-AE5C-5A8E9BA8256E}">
      <dgm:prSet/>
      <dgm:spPr/>
      <dgm:t>
        <a:bodyPr/>
        <a:lstStyle/>
        <a:p>
          <a:endParaRPr lang="es-ES" sz="20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flat" dir="t"/>
        </a:scene3d>
        <a:sp3d prstMaterial="plastic">
          <a:bevelT w="120900" h="88900"/>
          <a:bevelB w="88900" h="31750" prst="angle"/>
        </a:sp3d>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329176"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57CF2C1A-CAB1-43A6-AEC1-8B1A6A3FF0F0}" srcId="{C8BD52ED-848E-4AD0-92C5-2401621FD82E}" destId="{C5BD5DF9-1D0A-4A68-8113-8CE53F536815}" srcOrd="0" destOrd="0" parTransId="{9057B758-7827-4B26-B152-4E25B953FBFD}" sibTransId="{64C42C37-1FAE-471B-9E1E-46117257ED4A}"/>
    <dgm:cxn modelId="{AD983527-1F3A-46BE-A111-2C0FFF4C1530}" type="presOf" srcId="{92F53F03-4BBD-4FA6-8F2E-9332755A1961}" destId="{DEA65993-D725-4E74-80AE-E7C4EF8D115F}" srcOrd="0" destOrd="0" presId="urn:microsoft.com/office/officeart/2005/8/layout/pyramid2"/>
    <dgm:cxn modelId="{928F302E-9F26-443E-BDA6-755E54E06A52}" srcId="{C8BD52ED-848E-4AD0-92C5-2401621FD82E}" destId="{3FD29A83-AC33-4D81-B1E0-C8E28EA5AD0D}" srcOrd="4" destOrd="0" parTransId="{EDE3A49B-7878-495F-A7E7-C1E8F613D4BA}" sibTransId="{6AADBCCE-9CDE-47DC-A86C-1E457DA6E6C0}"/>
    <dgm:cxn modelId="{6236E85F-9654-4457-B167-956CFA1C1D48}" type="presOf" srcId="{C8BD52ED-848E-4AD0-92C5-2401621FD82E}" destId="{5E7C85D4-23DE-4DBB-B7E8-688392A59810}" srcOrd="0" destOrd="0" presId="urn:microsoft.com/office/officeart/2005/8/layout/pyramid2"/>
    <dgm:cxn modelId="{46DB7657-B6C2-4F3B-8BB7-C4F2BF414F05}" type="presOf" srcId="{C5BD5DF9-1D0A-4A68-8113-8CE53F536815}" destId="{E2AE7BEF-BAEC-4E0F-A0AC-4537B219A714}" srcOrd="0" destOrd="0" presId="urn:microsoft.com/office/officeart/2005/8/layout/pyramid2"/>
    <dgm:cxn modelId="{A3AE4485-6084-4D96-99A1-3FD0659819D1}" type="presOf" srcId="{57AA4D17-DC5D-4177-9D7F-BFFBA065503E}" destId="{8C0CC12C-2034-4F6A-9D72-2319F4BE8B0F}" srcOrd="0" destOrd="0" presId="urn:microsoft.com/office/officeart/2005/8/layout/pyramid2"/>
    <dgm:cxn modelId="{FCFE8588-C297-4A65-A053-4A973C684FA1}" type="presOf" srcId="{3FD29A83-AC33-4D81-B1E0-C8E28EA5AD0D}" destId="{7A7BB961-2256-42CC-B522-27586A53DAD5}"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F0C74992-A9DF-4AA6-83FC-1035D37829DA}" type="presOf" srcId="{4D40C1E6-CD5F-40D1-B72D-78346A5EE926}" destId="{F36D605C-4091-4D7C-850A-9AE01370489E}" srcOrd="0" destOrd="0" presId="urn:microsoft.com/office/officeart/2005/8/layout/pyramid2"/>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B2FEEFE4-80BE-4F57-9924-0DD2AFDA47C8}" type="presOf" srcId="{F96FEFD5-5D3D-4F49-9482-5463609650C1}" destId="{808F1990-6E95-4E19-8984-EDB82DF32734}" srcOrd="0" destOrd="0" presId="urn:microsoft.com/office/officeart/2005/8/layout/pyramid2"/>
    <dgm:cxn modelId="{AC2785DB-E745-423B-A2F5-E7F8F9AEB559}" type="presParOf" srcId="{5E7C85D4-23DE-4DBB-B7E8-688392A59810}" destId="{2101B580-243B-4D66-AF64-843AADD95756}" srcOrd="0" destOrd="0" presId="urn:microsoft.com/office/officeart/2005/8/layout/pyramid2"/>
    <dgm:cxn modelId="{6B91BBE8-A68B-46D3-AD02-0CDEC8D1CA4F}" type="presParOf" srcId="{5E7C85D4-23DE-4DBB-B7E8-688392A59810}" destId="{F207DEBC-DED7-46A4-8E3F-DC0924CEF5FB}" srcOrd="1" destOrd="0" presId="urn:microsoft.com/office/officeart/2005/8/layout/pyramid2"/>
    <dgm:cxn modelId="{8EB620D2-D0A1-4CE1-B8E8-2C26A45078A7}" type="presParOf" srcId="{F207DEBC-DED7-46A4-8E3F-DC0924CEF5FB}" destId="{E2AE7BEF-BAEC-4E0F-A0AC-4537B219A714}" srcOrd="0" destOrd="0" presId="urn:microsoft.com/office/officeart/2005/8/layout/pyramid2"/>
    <dgm:cxn modelId="{2DBDF2A6-2948-4AB6-BEB8-66D5990FBFBC}" type="presParOf" srcId="{F207DEBC-DED7-46A4-8E3F-DC0924CEF5FB}" destId="{80C3A8D4-B672-4CE4-9C1B-4C109118CF3D}" srcOrd="1" destOrd="0" presId="urn:microsoft.com/office/officeart/2005/8/layout/pyramid2"/>
    <dgm:cxn modelId="{C0A62692-9B54-4570-96D7-EF2A447612E9}" type="presParOf" srcId="{F207DEBC-DED7-46A4-8E3F-DC0924CEF5FB}" destId="{808F1990-6E95-4E19-8984-EDB82DF32734}" srcOrd="2" destOrd="0" presId="urn:microsoft.com/office/officeart/2005/8/layout/pyramid2"/>
    <dgm:cxn modelId="{424B3E53-A5F1-4121-8166-8A83F6A7F225}" type="presParOf" srcId="{F207DEBC-DED7-46A4-8E3F-DC0924CEF5FB}" destId="{019C3783-9E0D-4928-B748-8CEEE95CA40E}" srcOrd="3" destOrd="0" presId="urn:microsoft.com/office/officeart/2005/8/layout/pyramid2"/>
    <dgm:cxn modelId="{8E7EEC6F-AF6E-402B-91D6-21C0702FAFE9}" type="presParOf" srcId="{F207DEBC-DED7-46A4-8E3F-DC0924CEF5FB}" destId="{F36D605C-4091-4D7C-850A-9AE01370489E}" srcOrd="4" destOrd="0" presId="urn:microsoft.com/office/officeart/2005/8/layout/pyramid2"/>
    <dgm:cxn modelId="{BD99335A-B05C-41A8-BA7F-7A4CDA5994B7}" type="presParOf" srcId="{F207DEBC-DED7-46A4-8E3F-DC0924CEF5FB}" destId="{1D6DD025-82ED-4F83-BF10-E1102CE9502D}" srcOrd="5" destOrd="0" presId="urn:microsoft.com/office/officeart/2005/8/layout/pyramid2"/>
    <dgm:cxn modelId="{6D553AD1-16C8-4724-8AD7-3C6BD3DC7E6E}" type="presParOf" srcId="{F207DEBC-DED7-46A4-8E3F-DC0924CEF5FB}" destId="{8C0CC12C-2034-4F6A-9D72-2319F4BE8B0F}" srcOrd="6" destOrd="0" presId="urn:microsoft.com/office/officeart/2005/8/layout/pyramid2"/>
    <dgm:cxn modelId="{F2E97B99-DCBF-403A-96D3-DE32A13A554F}" type="presParOf" srcId="{F207DEBC-DED7-46A4-8E3F-DC0924CEF5FB}" destId="{3B099BE3-7BB9-444D-8AF5-9CEF423DE06A}" srcOrd="7" destOrd="0" presId="urn:microsoft.com/office/officeart/2005/8/layout/pyramid2"/>
    <dgm:cxn modelId="{FBE0170D-6A0F-4445-8DF1-3D0C397725D9}" type="presParOf" srcId="{F207DEBC-DED7-46A4-8E3F-DC0924CEF5FB}" destId="{7A7BB961-2256-42CC-B522-27586A53DAD5}" srcOrd="8" destOrd="0" presId="urn:microsoft.com/office/officeart/2005/8/layout/pyramid2"/>
    <dgm:cxn modelId="{FBDF28DE-A536-4E37-B621-DD0461C3B705}" type="presParOf" srcId="{F207DEBC-DED7-46A4-8E3F-DC0924CEF5FB}" destId="{0219AD80-4426-4AB3-B56B-14E57960010F}" srcOrd="9" destOrd="0" presId="urn:microsoft.com/office/officeart/2005/8/layout/pyramid2"/>
    <dgm:cxn modelId="{CEFE979C-914F-4C33-8BED-9E01070AE352}" type="presParOf" srcId="{F207DEBC-DED7-46A4-8E3F-DC0924CEF5FB}" destId="{DEA65993-D725-4E74-80AE-E7C4EF8D115F}" srcOrd="10" destOrd="0" presId="urn:microsoft.com/office/officeart/2005/8/layout/pyramid2"/>
    <dgm:cxn modelId="{6BF7FC28-6748-48EB-80AA-E09E6D354DE9}"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a:lstStyle/>
        <a:p>
          <a:r>
            <a:rPr lang="fr-FR" sz="1800" b="1" noProof="0" dirty="0"/>
            <a:t>Circoncis le huitième </a:t>
          </a:r>
          <a:br>
            <a:rPr lang="fr-FR" sz="1800" b="1" noProof="0" dirty="0"/>
          </a:br>
          <a:r>
            <a:rPr lang="fr-FR" sz="1800" b="1" noProof="0" dirty="0"/>
            <a:t>jour ; fils de parents pieux</a:t>
          </a:r>
        </a:p>
      </dgm:t>
    </dgm:pt>
    <dgm:pt modelId="{2A2FC95B-09DD-493D-BE8E-D8D465071CBD}" type="parTrans" cxnId="{FAF63574-2169-4A6B-A9F6-107633513C2D}">
      <dgm:prSet/>
      <dgm:spPr/>
      <dgm:t>
        <a:bodyPr/>
        <a:lstStyle/>
        <a:p>
          <a:endParaRPr lang="es-ES" sz="1800" b="1"/>
        </a:p>
      </dgm:t>
    </dgm:pt>
    <dgm:pt modelId="{E4F97F9C-0E8F-43B7-A256-4A2B656619DE}" type="sibTrans" cxnId="{FAF63574-2169-4A6B-A9F6-107633513C2D}">
      <dgm:prSet/>
      <dgm:spPr/>
      <dgm:t>
        <a:bodyPr/>
        <a:lstStyle/>
        <a:p>
          <a:endParaRPr lang="es-ES" sz="1800" b="1"/>
        </a:p>
      </dgm:t>
    </dgm:pt>
    <dgm:pt modelId="{6EE593E0-C4D2-4C4C-BB50-C964C0542760}">
      <dgm:prSet custT="1"/>
      <dgm:spPr>
        <a:solidFill>
          <a:schemeClr val="accent4">
            <a:lumMod val="50000"/>
          </a:schemeClr>
        </a:solidFill>
      </dgm:spPr>
      <dgm:t>
        <a:bodyPr/>
        <a:lstStyle/>
        <a:p>
          <a:r>
            <a:rPr lang="fr-FR" sz="1800" b="1" noProof="0" dirty="0"/>
            <a:t>Hébreu né d'Hébreux ; </a:t>
          </a:r>
          <a:r>
            <a:rPr lang="fr-FR" sz="1800" b="1" noProof="0" dirty="0" err="1"/>
            <a:t>benjamite</a:t>
          </a:r>
          <a:r>
            <a:rPr lang="fr-FR" sz="1800" b="1" noProof="0" dirty="0"/>
            <a:t> de pure souche</a:t>
          </a:r>
        </a:p>
      </dgm:t>
    </dgm:pt>
    <dgm:pt modelId="{0A766F9E-7B77-449F-8300-8014DF28621C}" type="parTrans" cxnId="{5BC73E58-A408-47FB-A20F-D46CA774BE73}">
      <dgm:prSet/>
      <dgm:spPr/>
      <dgm:t>
        <a:bodyPr/>
        <a:lstStyle/>
        <a:p>
          <a:endParaRPr lang="es-ES" sz="1800" b="1"/>
        </a:p>
      </dgm:t>
    </dgm:pt>
    <dgm:pt modelId="{F38E25A1-0699-4FD9-88A4-6F41B8030BBD}" type="sibTrans" cxnId="{5BC73E58-A408-47FB-A20F-D46CA774BE73}">
      <dgm:prSet/>
      <dgm:spPr/>
      <dgm:t>
        <a:bodyPr/>
        <a:lstStyle/>
        <a:p>
          <a:endParaRPr lang="es-ES" sz="1800" b="1"/>
        </a:p>
      </dgm:t>
    </dgm:pt>
    <dgm:pt modelId="{B87C5303-5594-4534-9FDE-D1B8B47211C5}">
      <dgm:prSet custT="1"/>
      <dgm:spPr>
        <a:solidFill>
          <a:srgbClr val="002060"/>
        </a:solidFill>
      </dgm:spPr>
      <dgm:t>
        <a:bodyPr/>
        <a:lstStyle/>
        <a:p>
          <a:r>
            <a:rPr lang="fr-FR" sz="1800" b="1" noProof="0" dirty="0"/>
            <a:t>Quant à la loi, pharisien des plus stricts</a:t>
          </a:r>
        </a:p>
      </dgm:t>
    </dgm:pt>
    <dgm:pt modelId="{07659C1A-65B4-4D9E-B884-0C89157FB96B}" type="parTrans" cxnId="{F310AC3D-D7CD-44D9-A7A2-2AC14BF1710A}">
      <dgm:prSet/>
      <dgm:spPr/>
      <dgm:t>
        <a:bodyPr/>
        <a:lstStyle/>
        <a:p>
          <a:endParaRPr lang="es-ES" sz="1800" b="1"/>
        </a:p>
      </dgm:t>
    </dgm:pt>
    <dgm:pt modelId="{570BC0FB-0F11-40FA-8670-3282E1FF95F9}" type="sibTrans" cxnId="{F310AC3D-D7CD-44D9-A7A2-2AC14BF1710A}">
      <dgm:prSet/>
      <dgm:spPr/>
      <dgm:t>
        <a:bodyPr/>
        <a:lstStyle/>
        <a:p>
          <a:endParaRPr lang="es-ES" sz="1800" b="1"/>
        </a:p>
      </dgm:t>
    </dgm:pt>
    <dgm:pt modelId="{BE28ACA5-5E1A-49D5-9928-D0560D72A5D7}">
      <dgm:prSet custT="1"/>
      <dgm:spPr>
        <a:solidFill>
          <a:srgbClr val="C00000"/>
        </a:solidFill>
      </dgm:spPr>
      <dgm:t>
        <a:bodyPr/>
        <a:lstStyle/>
        <a:p>
          <a:r>
            <a:rPr lang="fr-FR" sz="1800" b="1" noProof="0" dirty="0"/>
            <a:t>Quant au zèle, persécuteur de l'Église</a:t>
          </a:r>
        </a:p>
      </dgm:t>
    </dgm:pt>
    <dgm:pt modelId="{AA91466C-E167-4C0A-ACCD-227134DA4FFE}" type="parTrans" cxnId="{2EB5829E-3D6F-47FA-A766-011588DA492E}">
      <dgm:prSet/>
      <dgm:spPr/>
      <dgm:t>
        <a:bodyPr/>
        <a:lstStyle/>
        <a:p>
          <a:endParaRPr lang="es-ES" sz="1800" b="1"/>
        </a:p>
      </dgm:t>
    </dgm:pt>
    <dgm:pt modelId="{711073F9-9C6A-4731-8537-F19A2E746FBA}" type="sibTrans" cxnId="{2EB5829E-3D6F-47FA-A766-011588DA492E}">
      <dgm:prSet/>
      <dgm:spPr/>
      <dgm:t>
        <a:bodyPr/>
        <a:lstStyle/>
        <a:p>
          <a:endParaRPr lang="es-ES" sz="1800" b="1"/>
        </a:p>
      </dgm:t>
    </dgm:pt>
    <dgm:pt modelId="{796E9DFB-C527-4278-8559-9572E65D9EF4}">
      <dgm:prSet custT="1"/>
      <dgm:spPr>
        <a:solidFill>
          <a:srgbClr val="7030A0"/>
        </a:solidFill>
      </dgm:spPr>
      <dgm:t>
        <a:bodyPr/>
        <a:lstStyle/>
        <a:p>
          <a:r>
            <a:rPr lang="fr-FR" sz="1800" b="1" noProof="0" dirty="0"/>
            <a:t>Irréprochable gardien </a:t>
          </a:r>
          <a:br>
            <a:rPr lang="fr-FR" sz="1800" b="1" noProof="0" dirty="0"/>
          </a:br>
          <a:r>
            <a:rPr lang="fr-FR" sz="1800" b="1" noProof="0" dirty="0"/>
            <a:t>de la Loi</a:t>
          </a:r>
        </a:p>
      </dgm:t>
    </dgm:pt>
    <dgm:pt modelId="{535395AE-078C-4D9D-A3CC-A5A2BF0A1E39}" type="parTrans" cxnId="{81422F25-4D55-4FD1-B1FD-54B253A78679}">
      <dgm:prSet/>
      <dgm:spPr/>
      <dgm:t>
        <a:bodyPr/>
        <a:lstStyle/>
        <a:p>
          <a:endParaRPr lang="es-ES" sz="1800" b="1"/>
        </a:p>
      </dgm:t>
    </dgm:pt>
    <dgm:pt modelId="{14C90DAB-225E-4148-A809-235DC434FC8C}" type="sibTrans" cxnId="{81422F25-4D55-4FD1-B1FD-54B253A78679}">
      <dgm:prSet/>
      <dgm:spPr/>
      <dgm:t>
        <a:bodyPr/>
        <a:lstStyle/>
        <a:p>
          <a:endParaRPr lang="es-ES" sz="18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81422F25-4D55-4FD1-B1FD-54B253A78679}" srcId="{A3C1AE8B-CD16-4070-82E8-741B9CCE8ADA}" destId="{796E9DFB-C527-4278-8559-9572E65D9EF4}" srcOrd="4" destOrd="0" parTransId="{535395AE-078C-4D9D-A3CC-A5A2BF0A1E39}" sibTransId="{14C90DAB-225E-4148-A809-235DC434FC8C}"/>
    <dgm:cxn modelId="{EF658936-6F32-4028-BDB6-890802FEED22}" type="presOf" srcId="{796E9DFB-C527-4278-8559-9572E65D9EF4}" destId="{FC75B951-F111-4DF9-B6B2-501C44F36F8D}" srcOrd="0" destOrd="0" presId="urn:microsoft.com/office/officeart/2005/8/layout/hList7"/>
    <dgm:cxn modelId="{A1E72238-7168-49CE-93CC-132A2FB3D51B}" type="presOf" srcId="{8556B619-560D-44CC-A616-A92342739B25}" destId="{9BB9DBFF-48FA-4075-83CA-E08889741CF1}" srcOrd="1" destOrd="0" presId="urn:microsoft.com/office/officeart/2005/8/layout/hList7"/>
    <dgm:cxn modelId="{43AB7A3D-411F-4CF3-BDE0-0B8788D55C46}"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05B1285B-CBEC-4B12-BAB4-0B33CE8C9331}" type="presOf" srcId="{BE28ACA5-5E1A-49D5-9928-D0560D72A5D7}" destId="{9ECCE186-ECEE-4E36-9689-7C5607CF3BD4}" srcOrd="0" destOrd="0" presId="urn:microsoft.com/office/officeart/2005/8/layout/hList7"/>
    <dgm:cxn modelId="{B8B74760-5867-4363-99A8-A44FBE3C2761}" type="presOf" srcId="{BE28ACA5-5E1A-49D5-9928-D0560D72A5D7}" destId="{3F9C67CF-8923-4295-A709-6F1DD4FFEEE2}" srcOrd="1" destOrd="0" presId="urn:microsoft.com/office/officeart/2005/8/layout/hList7"/>
    <dgm:cxn modelId="{01A93564-0D5B-4AC7-8868-1D8D45BD1C97}" type="presOf" srcId="{E4F97F9C-0E8F-43B7-A256-4A2B656619DE}" destId="{7DF59011-388C-4093-8959-3351DDFC4ADC}" srcOrd="0" destOrd="0" presId="urn:microsoft.com/office/officeart/2005/8/layout/hList7"/>
    <dgm:cxn modelId="{D7501748-11B5-43BA-97AC-546A662CED32}" type="presOf" srcId="{A3C1AE8B-CD16-4070-82E8-741B9CCE8ADA}" destId="{5696DB57-28E0-46F5-A67F-D696503F64E1}"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5BC73E58-A408-47FB-A20F-D46CA774BE73}" srcId="{A3C1AE8B-CD16-4070-82E8-741B9CCE8ADA}" destId="{6EE593E0-C4D2-4C4C-BB50-C964C0542760}" srcOrd="1" destOrd="0" parTransId="{0A766F9E-7B77-449F-8300-8014DF28621C}" sibTransId="{F38E25A1-0699-4FD9-88A4-6F41B8030BBD}"/>
    <dgm:cxn modelId="{003FC078-E815-40BB-83F3-EF4EEC5098A5}" type="presOf" srcId="{B87C5303-5594-4534-9FDE-D1B8B47211C5}" destId="{E240EE9F-9850-4529-8FD4-482E988434B6}" srcOrd="1" destOrd="0" presId="urn:microsoft.com/office/officeart/2005/8/layout/hList7"/>
    <dgm:cxn modelId="{03F49982-3B71-49F5-A453-ECCD8801BD9B}" type="presOf" srcId="{6EE593E0-C4D2-4C4C-BB50-C964C0542760}" destId="{F26FE41A-DB46-4170-9BF3-AFF9C3323D59}" srcOrd="0" destOrd="0" presId="urn:microsoft.com/office/officeart/2005/8/layout/hList7"/>
    <dgm:cxn modelId="{67DF0C85-D96A-4730-9B87-2943A7583E20}" type="presOf" srcId="{6EE593E0-C4D2-4C4C-BB50-C964C0542760}" destId="{670876BB-ED16-4B51-A3A3-3F5B871674C9}"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E0C011B1-BB77-4221-90C9-CE7E28F82D33}" type="presOf" srcId="{711073F9-9C6A-4731-8537-F19A2E746FBA}" destId="{B33E0EB2-6AE5-481D-AD72-93853C115066}" srcOrd="0" destOrd="0" presId="urn:microsoft.com/office/officeart/2005/8/layout/hList7"/>
    <dgm:cxn modelId="{C22A69B2-54CB-47C3-AAB2-596DB9736BB7}" type="presOf" srcId="{F38E25A1-0699-4FD9-88A4-6F41B8030BBD}" destId="{F525BF5E-4683-4EE0-92A0-67D976FFC188}" srcOrd="0" destOrd="0" presId="urn:microsoft.com/office/officeart/2005/8/layout/hList7"/>
    <dgm:cxn modelId="{B3DFB1C8-B69F-4297-9DB5-6C7F2BC0CD36}" type="presOf" srcId="{B87C5303-5594-4534-9FDE-D1B8B47211C5}" destId="{62D93324-EE7B-4B3A-8467-4EDA33D7AC64}" srcOrd="0" destOrd="0" presId="urn:microsoft.com/office/officeart/2005/8/layout/hList7"/>
    <dgm:cxn modelId="{63CD10D0-4AF4-42A5-9C7D-FC04B6A2F3EF}" type="presOf" srcId="{8556B619-560D-44CC-A616-A92342739B25}" destId="{D128365B-A3FF-474C-8E24-63862A44BE84}" srcOrd="0" destOrd="0" presId="urn:microsoft.com/office/officeart/2005/8/layout/hList7"/>
    <dgm:cxn modelId="{30E8D5FB-87DD-44A8-8B11-7AF76777DA8E}" type="presOf" srcId="{570BC0FB-0F11-40FA-8670-3282E1FF95F9}" destId="{E1A2E70E-1800-4135-AB4D-B6F84F8135C0}" srcOrd="0" destOrd="0" presId="urn:microsoft.com/office/officeart/2005/8/layout/hList7"/>
    <dgm:cxn modelId="{FB5DE4DD-AEC5-4B5C-8151-D3A32A68C552}" type="presParOf" srcId="{5696DB57-28E0-46F5-A67F-D696503F64E1}" destId="{81B947A8-8222-4D23-91A0-A3DDDFBA911F}" srcOrd="0" destOrd="0" presId="urn:microsoft.com/office/officeart/2005/8/layout/hList7"/>
    <dgm:cxn modelId="{0C30C1B6-D2D5-46CB-98A3-A567F8120D63}" type="presParOf" srcId="{5696DB57-28E0-46F5-A67F-D696503F64E1}" destId="{92D1937D-F96D-4C83-BB98-F48D62D4D192}" srcOrd="1" destOrd="0" presId="urn:microsoft.com/office/officeart/2005/8/layout/hList7"/>
    <dgm:cxn modelId="{7E506D43-85AD-4D13-9070-3E1FAD996056}" type="presParOf" srcId="{92D1937D-F96D-4C83-BB98-F48D62D4D192}" destId="{E30B87F1-9D1B-477C-A0CB-5D3C54ADC4BA}" srcOrd="0" destOrd="0" presId="urn:microsoft.com/office/officeart/2005/8/layout/hList7"/>
    <dgm:cxn modelId="{A119C12B-6160-4B26-BD49-32A9C496D192}" type="presParOf" srcId="{E30B87F1-9D1B-477C-A0CB-5D3C54ADC4BA}" destId="{D128365B-A3FF-474C-8E24-63862A44BE84}" srcOrd="0" destOrd="0" presId="urn:microsoft.com/office/officeart/2005/8/layout/hList7"/>
    <dgm:cxn modelId="{6BAD5829-0773-4398-A95B-7310B2058E9B}" type="presParOf" srcId="{E30B87F1-9D1B-477C-A0CB-5D3C54ADC4BA}" destId="{9BB9DBFF-48FA-4075-83CA-E08889741CF1}" srcOrd="1" destOrd="0" presId="urn:microsoft.com/office/officeart/2005/8/layout/hList7"/>
    <dgm:cxn modelId="{6554EDFF-9F6A-4B6E-9409-50ABC1D1793B}" type="presParOf" srcId="{E30B87F1-9D1B-477C-A0CB-5D3C54ADC4BA}" destId="{9FFF8EF9-D8C5-41B2-85C9-1156CAABE258}" srcOrd="2" destOrd="0" presId="urn:microsoft.com/office/officeart/2005/8/layout/hList7"/>
    <dgm:cxn modelId="{540DDA07-65FB-42A3-A84C-ABC5D92EF799}" type="presParOf" srcId="{E30B87F1-9D1B-477C-A0CB-5D3C54ADC4BA}" destId="{1D9CE686-3970-4C8A-B7F5-25FB1EC212C9}" srcOrd="3" destOrd="0" presId="urn:microsoft.com/office/officeart/2005/8/layout/hList7"/>
    <dgm:cxn modelId="{884257D4-8236-443E-9DA8-EFA4559AA17E}" type="presParOf" srcId="{92D1937D-F96D-4C83-BB98-F48D62D4D192}" destId="{7DF59011-388C-4093-8959-3351DDFC4ADC}" srcOrd="1" destOrd="0" presId="urn:microsoft.com/office/officeart/2005/8/layout/hList7"/>
    <dgm:cxn modelId="{BAC72084-AA58-4A51-9456-AD98C69690C1}" type="presParOf" srcId="{92D1937D-F96D-4C83-BB98-F48D62D4D192}" destId="{2EE4C02D-226E-4115-8BAD-78FEF7C84761}" srcOrd="2" destOrd="0" presId="urn:microsoft.com/office/officeart/2005/8/layout/hList7"/>
    <dgm:cxn modelId="{17839558-1CA0-4A00-8306-A952CBF05A24}" type="presParOf" srcId="{2EE4C02D-226E-4115-8BAD-78FEF7C84761}" destId="{F26FE41A-DB46-4170-9BF3-AFF9C3323D59}" srcOrd="0" destOrd="0" presId="urn:microsoft.com/office/officeart/2005/8/layout/hList7"/>
    <dgm:cxn modelId="{D594B887-C944-4A8A-B416-3C4ABD2C189C}" type="presParOf" srcId="{2EE4C02D-226E-4115-8BAD-78FEF7C84761}" destId="{670876BB-ED16-4B51-A3A3-3F5B871674C9}" srcOrd="1" destOrd="0" presId="urn:microsoft.com/office/officeart/2005/8/layout/hList7"/>
    <dgm:cxn modelId="{43F11249-4493-4865-A773-9247520BE1A1}" type="presParOf" srcId="{2EE4C02D-226E-4115-8BAD-78FEF7C84761}" destId="{2EB23BCD-0484-417C-8218-9E3AF4D9BE90}" srcOrd="2" destOrd="0" presId="urn:microsoft.com/office/officeart/2005/8/layout/hList7"/>
    <dgm:cxn modelId="{6DA2680F-C06E-4B82-B72D-6372350C3FF0}" type="presParOf" srcId="{2EE4C02D-226E-4115-8BAD-78FEF7C84761}" destId="{A7375061-F62C-4302-9206-8E6BEB0D613F}" srcOrd="3" destOrd="0" presId="urn:microsoft.com/office/officeart/2005/8/layout/hList7"/>
    <dgm:cxn modelId="{8A58D5DC-FAD1-4B28-83FB-09054D9C2817}" type="presParOf" srcId="{92D1937D-F96D-4C83-BB98-F48D62D4D192}" destId="{F525BF5E-4683-4EE0-92A0-67D976FFC188}" srcOrd="3" destOrd="0" presId="urn:microsoft.com/office/officeart/2005/8/layout/hList7"/>
    <dgm:cxn modelId="{B167700D-7791-46A4-82F8-57FD6B776390}" type="presParOf" srcId="{92D1937D-F96D-4C83-BB98-F48D62D4D192}" destId="{B17BDE78-9A6C-41D9-96F4-F32E6C12AB16}" srcOrd="4" destOrd="0" presId="urn:microsoft.com/office/officeart/2005/8/layout/hList7"/>
    <dgm:cxn modelId="{CEC94198-256A-4C56-A86B-078583089849}" type="presParOf" srcId="{B17BDE78-9A6C-41D9-96F4-F32E6C12AB16}" destId="{62D93324-EE7B-4B3A-8467-4EDA33D7AC64}" srcOrd="0" destOrd="0" presId="urn:microsoft.com/office/officeart/2005/8/layout/hList7"/>
    <dgm:cxn modelId="{BFE3F4EB-783D-45B3-84E7-F468FFB8D332}" type="presParOf" srcId="{B17BDE78-9A6C-41D9-96F4-F32E6C12AB16}" destId="{E240EE9F-9850-4529-8FD4-482E988434B6}" srcOrd="1" destOrd="0" presId="urn:microsoft.com/office/officeart/2005/8/layout/hList7"/>
    <dgm:cxn modelId="{564AEC1E-D2BB-4629-83AB-EF8AF8994D58}" type="presParOf" srcId="{B17BDE78-9A6C-41D9-96F4-F32E6C12AB16}" destId="{E85EB9FF-933E-4F03-8179-6FC932E4B237}" srcOrd="2" destOrd="0" presId="urn:microsoft.com/office/officeart/2005/8/layout/hList7"/>
    <dgm:cxn modelId="{E082A906-77EB-49E2-8870-756AFC784808}" type="presParOf" srcId="{B17BDE78-9A6C-41D9-96F4-F32E6C12AB16}" destId="{77956109-AA7E-4306-825B-EF93EC33C5FD}" srcOrd="3" destOrd="0" presId="urn:microsoft.com/office/officeart/2005/8/layout/hList7"/>
    <dgm:cxn modelId="{02852046-1078-4AA5-9352-9A7E565FDE24}" type="presParOf" srcId="{92D1937D-F96D-4C83-BB98-F48D62D4D192}" destId="{E1A2E70E-1800-4135-AB4D-B6F84F8135C0}" srcOrd="5" destOrd="0" presId="urn:microsoft.com/office/officeart/2005/8/layout/hList7"/>
    <dgm:cxn modelId="{ADC10F8F-9432-4717-9F32-B316D2B50C3F}" type="presParOf" srcId="{92D1937D-F96D-4C83-BB98-F48D62D4D192}" destId="{177F6904-5A04-4AD7-B17C-3A80B083CB9A}" srcOrd="6" destOrd="0" presId="urn:microsoft.com/office/officeart/2005/8/layout/hList7"/>
    <dgm:cxn modelId="{316B3FAA-439F-43B4-AEEF-16D8F35DF0D9}" type="presParOf" srcId="{177F6904-5A04-4AD7-B17C-3A80B083CB9A}" destId="{9ECCE186-ECEE-4E36-9689-7C5607CF3BD4}" srcOrd="0" destOrd="0" presId="urn:microsoft.com/office/officeart/2005/8/layout/hList7"/>
    <dgm:cxn modelId="{577C686C-4E13-4FE0-8FAB-9699DF82FB3E}" type="presParOf" srcId="{177F6904-5A04-4AD7-B17C-3A80B083CB9A}" destId="{3F9C67CF-8923-4295-A709-6F1DD4FFEEE2}" srcOrd="1" destOrd="0" presId="urn:microsoft.com/office/officeart/2005/8/layout/hList7"/>
    <dgm:cxn modelId="{91260415-4157-40D4-B4F6-BA8B967536A4}" type="presParOf" srcId="{177F6904-5A04-4AD7-B17C-3A80B083CB9A}" destId="{9A93A012-D821-42EF-B03F-C0913CF05AAA}" srcOrd="2" destOrd="0" presId="urn:microsoft.com/office/officeart/2005/8/layout/hList7"/>
    <dgm:cxn modelId="{6446CCF7-061D-405B-9D4C-5A2E70FBE4A7}" type="presParOf" srcId="{177F6904-5A04-4AD7-B17C-3A80B083CB9A}" destId="{4FA8565D-20F1-44C2-B921-B09BCCEC5BAF}" srcOrd="3" destOrd="0" presId="urn:microsoft.com/office/officeart/2005/8/layout/hList7"/>
    <dgm:cxn modelId="{7B4D980A-B381-4A71-B1FD-FA69D87ADB68}" type="presParOf" srcId="{92D1937D-F96D-4C83-BB98-F48D62D4D192}" destId="{B33E0EB2-6AE5-481D-AD72-93853C115066}" srcOrd="7" destOrd="0" presId="urn:microsoft.com/office/officeart/2005/8/layout/hList7"/>
    <dgm:cxn modelId="{819DAD69-90CD-4558-9474-EE322B897157}" type="presParOf" srcId="{92D1937D-F96D-4C83-BB98-F48D62D4D192}" destId="{CBC96ACD-BD3B-47A7-BA79-34B87B266014}" srcOrd="8" destOrd="0" presId="urn:microsoft.com/office/officeart/2005/8/layout/hList7"/>
    <dgm:cxn modelId="{F8847646-192E-486D-AF6C-C9821A52F6C9}" type="presParOf" srcId="{CBC96ACD-BD3B-47A7-BA79-34B87B266014}" destId="{FC75B951-F111-4DF9-B6B2-501C44F36F8D}" srcOrd="0" destOrd="0" presId="urn:microsoft.com/office/officeart/2005/8/layout/hList7"/>
    <dgm:cxn modelId="{042F54F8-F93F-4237-878B-B10B0E77C8A4}" type="presParOf" srcId="{CBC96ACD-BD3B-47A7-BA79-34B87B266014}" destId="{7ACA2C11-E55A-4378-BBE6-DA9EDBBBC433}" srcOrd="1" destOrd="0" presId="urn:microsoft.com/office/officeart/2005/8/layout/hList7"/>
    <dgm:cxn modelId="{839C2977-D143-45E5-A1F4-91BDB1A5ADBD}" type="presParOf" srcId="{CBC96ACD-BD3B-47A7-BA79-34B87B266014}" destId="{F0D90DFB-B52B-4080-B91C-06A907EF62F5}" srcOrd="2" destOrd="0" presId="urn:microsoft.com/office/officeart/2005/8/layout/hList7"/>
    <dgm:cxn modelId="{058456E2-57B6-43B9-AD5E-72A33C6EC602}"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fr-FR" sz="1800" b="1" noProof="0"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fr-FR" sz="1800" b="1" noProof="0"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fr-FR" sz="1800" b="1" noProof="0"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a:lstStyle/>
        <a:p>
          <a:pPr algn="ctr"/>
          <a:r>
            <a:rPr lang="fr-FR" sz="2000" b="1" noProof="0" dirty="0"/>
            <a:t>Quand nous étudions sa Parole</a:t>
          </a:r>
          <a:endParaRPr lang="fr-FR" sz="2000" noProof="0" dirty="0"/>
        </a:p>
      </dgm:t>
    </dgm:pt>
    <dgm:pt modelId="{82A5A1BB-8C70-4AFB-889D-24B9B011BEC6}" type="parTrans" cxnId="{F3AB1503-4AF3-45B6-9D1B-A0D057C7166B}">
      <dgm:prSet/>
      <dgm:spPr/>
      <dgm:t>
        <a:bodyPr/>
        <a:lstStyle/>
        <a:p>
          <a:pPr algn="ctr"/>
          <a:endParaRPr lang="es-ES" sz="2000"/>
        </a:p>
      </dgm:t>
    </dgm:pt>
    <dgm:pt modelId="{EDD1072E-1F9A-4884-9D48-88616068150B}" type="sibTrans" cxnId="{F3AB1503-4AF3-45B6-9D1B-A0D057C7166B}">
      <dgm:prSet/>
      <dgm:spPr/>
      <dgm:t>
        <a:bodyPr/>
        <a:lstStyle/>
        <a:p>
          <a:pPr algn="ctr"/>
          <a:endParaRPr lang="es-ES" sz="2000"/>
        </a:p>
      </dgm:t>
    </dgm:pt>
    <dgm:pt modelId="{6E025113-65F4-40E8-9B72-6E97343FB2DD}">
      <dgm:prSet custT="1"/>
      <dgm:spPr/>
      <dgm:t>
        <a:bodyPr/>
        <a:lstStyle/>
        <a:p>
          <a:pPr algn="ctr"/>
          <a:r>
            <a:rPr lang="fr-FR" sz="2000" b="1" noProof="0" dirty="0"/>
            <a:t>Quand nous sommes dirigés par le Saint-Esprit</a:t>
          </a:r>
          <a:endParaRPr lang="fr-FR" sz="2000" noProof="0" dirty="0"/>
        </a:p>
      </dgm:t>
    </dgm:pt>
    <dgm:pt modelId="{EC299778-E3CF-4977-98CA-CE5D5E2FBD23}" type="parTrans" cxnId="{45748671-226D-42EA-BD0D-AE3A93543F52}">
      <dgm:prSet/>
      <dgm:spPr/>
      <dgm:t>
        <a:bodyPr/>
        <a:lstStyle/>
        <a:p>
          <a:pPr algn="ctr"/>
          <a:endParaRPr lang="es-ES" sz="2000"/>
        </a:p>
      </dgm:t>
    </dgm:pt>
    <dgm:pt modelId="{D3D5F4D1-5967-4B1F-9336-142BFD21F185}" type="sibTrans" cxnId="{45748671-226D-42EA-BD0D-AE3A93543F52}">
      <dgm:prSet/>
      <dgm:spPr/>
      <dgm:t>
        <a:bodyPr/>
        <a:lstStyle/>
        <a:p>
          <a:pPr algn="ctr"/>
          <a:endParaRPr lang="es-ES" sz="2000"/>
        </a:p>
      </dgm:t>
    </dgm:pt>
    <dgm:pt modelId="{D554C7DD-81A3-49D2-9DF1-AAF02E789D60}">
      <dgm:prSet custT="1"/>
      <dgm:spPr/>
      <dgm:t>
        <a:bodyPr/>
        <a:lstStyle/>
        <a:p>
          <a:pPr algn="ctr"/>
          <a:r>
            <a:rPr lang="fr-FR" sz="2000" b="1" noProof="0" dirty="0"/>
            <a:t>Quand nous participons à ses souffrances</a:t>
          </a:r>
          <a:endParaRPr lang="fr-FR" sz="2000" noProof="0" dirty="0"/>
        </a:p>
      </dgm:t>
    </dgm:pt>
    <dgm:pt modelId="{247EA8DC-3458-4FD1-AC3A-E8531430DB06}" type="parTrans" cxnId="{EE8CFE03-5B91-415B-B8B8-C0D542FEE239}">
      <dgm:prSet/>
      <dgm:spPr/>
      <dgm:t>
        <a:bodyPr/>
        <a:lstStyle/>
        <a:p>
          <a:pPr algn="ctr"/>
          <a:endParaRPr lang="es-ES" sz="2000"/>
        </a:p>
      </dgm:t>
    </dgm:pt>
    <dgm:pt modelId="{AB96EEFF-E243-4208-A2F7-2C1BC026BAAE}" type="sibTrans" cxnId="{EE8CFE03-5B91-415B-B8B8-C0D542FEE239}">
      <dgm:prSet/>
      <dgm:spPr/>
      <dgm:t>
        <a:bodyPr/>
        <a:lstStyle/>
        <a:p>
          <a:pPr algn="ctr"/>
          <a:endParaRPr lang="es-ES" sz="2000"/>
        </a:p>
      </dgm:t>
    </dgm:pt>
    <dgm:pt modelId="{7C3CBCFC-AD19-401E-A48E-C1D5278D5579}">
      <dgm:prSet custT="1"/>
      <dgm:spPr/>
      <dgm:t>
        <a:bodyPr/>
        <a:lstStyle/>
        <a:p>
          <a:pPr algn="ctr"/>
          <a:r>
            <a:rPr lang="fr-FR" sz="2000" b="1" noProof="0" dirty="0"/>
            <a:t>Quand nous persévérons vers le but</a:t>
          </a:r>
          <a:endParaRPr lang="fr-FR" sz="2000" noProof="0" dirty="0"/>
        </a:p>
      </dgm:t>
    </dgm:pt>
    <dgm:pt modelId="{C0F77DD7-CF3D-4A83-8610-889B52899898}" type="parTrans" cxnId="{D5173F69-DFB0-46CB-BC3C-B6E9882BCF65}">
      <dgm:prSet/>
      <dgm:spPr/>
      <dgm:t>
        <a:bodyPr/>
        <a:lstStyle/>
        <a:p>
          <a:pPr algn="ctr"/>
          <a:endParaRPr lang="es-ES" sz="2000"/>
        </a:p>
      </dgm:t>
    </dgm:pt>
    <dgm:pt modelId="{02C3A1FE-0259-4B90-9BEE-4F92A3AF84E5}" type="sibTrans" cxnId="{D5173F69-DFB0-46CB-BC3C-B6E9882BCF65}">
      <dgm:prSet/>
      <dgm:spPr/>
      <dgm:t>
        <a:bodyPr/>
        <a:lstStyle/>
        <a:p>
          <a:pPr algn="ctr"/>
          <a:endParaRPr lang="es-ES" sz="20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221AF112-DB4F-4824-8C65-A2C3765FE80D}" type="presOf" srcId="{D554C7DD-81A3-49D2-9DF1-AAF02E789D60}" destId="{98181CE8-058B-4900-B30A-3A1C2A9FA89B}" srcOrd="0" destOrd="0" presId="urn:microsoft.com/office/officeart/2005/8/layout/vList2"/>
    <dgm:cxn modelId="{7567B514-BDB8-48E7-BC13-E33A1816C344}" type="presOf" srcId="{7F2D7185-B4D0-4FBA-8F36-096A259608E6}" destId="{539175F7-0B8A-4A1C-AF03-88C74FCB411F}" srcOrd="0" destOrd="0" presId="urn:microsoft.com/office/officeart/2005/8/layout/vList2"/>
    <dgm:cxn modelId="{31539B1E-78A2-4F0E-86E2-E0B25A378F9A}" type="presOf" srcId="{7C3CBCFC-AD19-401E-A48E-C1D5278D5579}" destId="{AE6B2F7C-9832-47C0-AE96-1FC8C025600F}"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962E689E-B0DE-452A-8FB2-0CD00C10D645}" type="presOf" srcId="{6E025113-65F4-40E8-9B72-6E97343FB2DD}" destId="{AC2183AB-1788-4257-BAEC-8F86DBF54A97}" srcOrd="0" destOrd="0" presId="urn:microsoft.com/office/officeart/2005/8/layout/vList2"/>
    <dgm:cxn modelId="{4D382BCA-E256-4F36-A484-54198EDCD2CC}" type="presOf" srcId="{486E7CE2-F839-4366-9135-BDE9C90ECF0B}" destId="{8D36610C-24F3-4FFA-A63E-A7D91408BCC9}" srcOrd="0" destOrd="0" presId="urn:microsoft.com/office/officeart/2005/8/layout/vList2"/>
    <dgm:cxn modelId="{E622C04D-4FA8-4D84-A9BB-DAD451089CFD}" type="presParOf" srcId="{8D36610C-24F3-4FFA-A63E-A7D91408BCC9}" destId="{539175F7-0B8A-4A1C-AF03-88C74FCB411F}" srcOrd="0" destOrd="0" presId="urn:microsoft.com/office/officeart/2005/8/layout/vList2"/>
    <dgm:cxn modelId="{EE4727D0-2F18-455B-8173-44BFE563598E}" type="presParOf" srcId="{8D36610C-24F3-4FFA-A63E-A7D91408BCC9}" destId="{1846973F-3D42-4361-B5CB-AF8278B39F77}" srcOrd="1" destOrd="0" presId="urn:microsoft.com/office/officeart/2005/8/layout/vList2"/>
    <dgm:cxn modelId="{24443FD6-D077-4710-937F-908B42B68531}" type="presParOf" srcId="{8D36610C-24F3-4FFA-A63E-A7D91408BCC9}" destId="{AC2183AB-1788-4257-BAEC-8F86DBF54A97}" srcOrd="2" destOrd="0" presId="urn:microsoft.com/office/officeart/2005/8/layout/vList2"/>
    <dgm:cxn modelId="{0C4010C9-A0A3-4141-A73D-21F7C3B18D87}" type="presParOf" srcId="{8D36610C-24F3-4FFA-A63E-A7D91408BCC9}" destId="{8D418675-9A63-42CB-8986-9B825290EA5C}" srcOrd="3" destOrd="0" presId="urn:microsoft.com/office/officeart/2005/8/layout/vList2"/>
    <dgm:cxn modelId="{71D6F9AD-45C5-4D76-87C0-317BD1D919E2}" type="presParOf" srcId="{8D36610C-24F3-4FFA-A63E-A7D91408BCC9}" destId="{98181CE8-058B-4900-B30A-3A1C2A9FA89B}" srcOrd="4" destOrd="0" presId="urn:microsoft.com/office/officeart/2005/8/layout/vList2"/>
    <dgm:cxn modelId="{FA2C1536-1054-407D-BCE9-DEA28594F77C}" type="presParOf" srcId="{8D36610C-24F3-4FFA-A63E-A7D91408BCC9}" destId="{3870E65F-153E-4873-A996-4D63DB4A925B}" srcOrd="5" destOrd="0" presId="urn:microsoft.com/office/officeart/2005/8/layout/vList2"/>
    <dgm:cxn modelId="{EE7AAD3D-3FF1-4703-AB92-F01BE3E0B0FB}"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023965" cy="2917217"/>
        </a:xfrm>
        <a:prstGeom prst="roundRect">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1907017" y="164192"/>
          <a:ext cx="6012006" cy="374639"/>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t>En recevant la miséricorde de Dieu (Psaumes 31.8)</a:t>
          </a:r>
          <a:endParaRPr lang="fr-FR" sz="1800" kern="1200" noProof="0" dirty="0"/>
        </a:p>
      </dsp:txBody>
      <dsp:txXfrm>
        <a:off x="1925305" y="182480"/>
        <a:ext cx="5975430" cy="338063"/>
      </dsp:txXfrm>
    </dsp:sp>
    <dsp:sp modelId="{808F1990-6E95-4E19-8984-EDB82DF32734}">
      <dsp:nvSpPr>
        <dsp:cNvPr id="0" name=""/>
        <dsp:cNvSpPr/>
      </dsp:nvSpPr>
      <dsp:spPr>
        <a:xfrm>
          <a:off x="1907017" y="612051"/>
          <a:ext cx="6012006" cy="374639"/>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t>En plaçant notre confiance en lui (Psaumes 5.12)</a:t>
          </a:r>
          <a:endParaRPr lang="fr-FR" sz="1800" kern="1200" noProof="0" dirty="0"/>
        </a:p>
      </dsp:txBody>
      <dsp:txXfrm>
        <a:off x="1925305" y="630339"/>
        <a:ext cx="5975430" cy="338063"/>
      </dsp:txXfrm>
    </dsp:sp>
    <dsp:sp modelId="{F36D605C-4091-4D7C-850A-9AE01370489E}">
      <dsp:nvSpPr>
        <dsp:cNvPr id="0" name=""/>
        <dsp:cNvSpPr/>
      </dsp:nvSpPr>
      <dsp:spPr>
        <a:xfrm>
          <a:off x="1907017" y="1059910"/>
          <a:ext cx="6012006" cy="374639"/>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t>En recevant les bénédictions du salut (Psaumes 9.14)</a:t>
          </a:r>
          <a:endParaRPr lang="fr-FR" sz="1800" kern="1200" noProof="0" dirty="0"/>
        </a:p>
      </dsp:txBody>
      <dsp:txXfrm>
        <a:off x="1925305" y="1078198"/>
        <a:ext cx="5975430" cy="338063"/>
      </dsp:txXfrm>
    </dsp:sp>
    <dsp:sp modelId="{8C0CC12C-2034-4F6A-9D72-2319F4BE8B0F}">
      <dsp:nvSpPr>
        <dsp:cNvPr id="0" name=""/>
        <dsp:cNvSpPr/>
      </dsp:nvSpPr>
      <dsp:spPr>
        <a:xfrm>
          <a:off x="1907017" y="1497937"/>
          <a:ext cx="6012006" cy="374639"/>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t>En gardant la Loi de Dieu (</a:t>
          </a:r>
          <a:r>
            <a:rPr lang="fr-FR" sz="1600" b="1" kern="1200" noProof="0" dirty="0"/>
            <a:t>Psaumes 119.14 ; Ésaïe 58.13-14</a:t>
          </a:r>
          <a:r>
            <a:rPr lang="fr-FR" sz="1800" b="1" kern="1200" noProof="0" dirty="0"/>
            <a:t>)</a:t>
          </a:r>
          <a:endParaRPr lang="fr-FR" sz="1800" kern="1200" noProof="0" dirty="0"/>
        </a:p>
      </dsp:txBody>
      <dsp:txXfrm>
        <a:off x="1925305" y="1516225"/>
        <a:ext cx="5975430" cy="338063"/>
      </dsp:txXfrm>
    </dsp:sp>
    <dsp:sp modelId="{7A7BB961-2256-42CC-B522-27586A53DAD5}">
      <dsp:nvSpPr>
        <dsp:cNvPr id="0" name=""/>
        <dsp:cNvSpPr/>
      </dsp:nvSpPr>
      <dsp:spPr>
        <a:xfrm>
          <a:off x="1907017" y="1965460"/>
          <a:ext cx="6012006" cy="374639"/>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t>En croyant en sa Parole (Psaumes 119.162)</a:t>
          </a:r>
          <a:endParaRPr lang="fr-FR" sz="1800" kern="1200" noProof="0" dirty="0"/>
        </a:p>
      </dsp:txBody>
      <dsp:txXfrm>
        <a:off x="1925305" y="1983748"/>
        <a:ext cx="5975430" cy="338063"/>
      </dsp:txXfrm>
    </dsp:sp>
    <dsp:sp modelId="{DEA65993-D725-4E74-80AE-E7C4EF8D115F}">
      <dsp:nvSpPr>
        <dsp:cNvPr id="0" name=""/>
        <dsp:cNvSpPr/>
      </dsp:nvSpPr>
      <dsp:spPr>
        <a:xfrm>
          <a:off x="1907017" y="2414756"/>
          <a:ext cx="6012006" cy="374639"/>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t>En éduquant des enfants pieux (Proverbes 23.24-25)</a:t>
          </a:r>
          <a:endParaRPr lang="fr-FR" sz="1800" kern="1200" noProof="0" dirty="0"/>
        </a:p>
      </dsp:txBody>
      <dsp:txXfrm>
        <a:off x="1925305" y="2433044"/>
        <a:ext cx="5975430" cy="33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0" y="0"/>
          <a:ext cx="1676476"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noProof="0" dirty="0"/>
            <a:t>Circoncis le huitième </a:t>
          </a:r>
          <a:br>
            <a:rPr lang="fr-FR" sz="1800" b="1" kern="1200" noProof="0" dirty="0"/>
          </a:br>
          <a:r>
            <a:rPr lang="fr-FR" sz="1800" b="1" kern="1200" noProof="0" dirty="0"/>
            <a:t>jour ; fils de parents pieux</a:t>
          </a:r>
        </a:p>
      </dsp:txBody>
      <dsp:txXfrm>
        <a:off x="0" y="1432667"/>
        <a:ext cx="1676476" cy="1432667"/>
      </dsp:txXfrm>
    </dsp:sp>
    <dsp:sp modelId="{1D9CE686-3970-4C8A-B7F5-25FB1EC212C9}">
      <dsp:nvSpPr>
        <dsp:cNvPr id="0" name=""/>
        <dsp:cNvSpPr/>
      </dsp:nvSpPr>
      <dsp:spPr>
        <a:xfrm>
          <a:off x="241890" y="214900"/>
          <a:ext cx="1192695" cy="119269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726770" y="0"/>
          <a:ext cx="1676476"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noProof="0" dirty="0"/>
            <a:t>Hébreu né d'Hébreux ; </a:t>
          </a:r>
          <a:r>
            <a:rPr lang="fr-FR" sz="1800" b="1" kern="1200" noProof="0" dirty="0" err="1"/>
            <a:t>benjamite</a:t>
          </a:r>
          <a:r>
            <a:rPr lang="fr-FR" sz="1800" b="1" kern="1200" noProof="0" dirty="0"/>
            <a:t> de pure souche</a:t>
          </a:r>
        </a:p>
      </dsp:txBody>
      <dsp:txXfrm>
        <a:off x="1726770" y="1432667"/>
        <a:ext cx="1676476" cy="1432667"/>
      </dsp:txXfrm>
    </dsp:sp>
    <dsp:sp modelId="{A7375061-F62C-4302-9206-8E6BEB0D613F}">
      <dsp:nvSpPr>
        <dsp:cNvPr id="0" name=""/>
        <dsp:cNvSpPr/>
      </dsp:nvSpPr>
      <dsp:spPr>
        <a:xfrm>
          <a:off x="1968661" y="214900"/>
          <a:ext cx="1192695" cy="1192695"/>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453541" y="0"/>
          <a:ext cx="1676476"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noProof="0" dirty="0"/>
            <a:t>Quant à la loi, pharisien des plus stricts</a:t>
          </a:r>
        </a:p>
      </dsp:txBody>
      <dsp:txXfrm>
        <a:off x="3453541" y="1432667"/>
        <a:ext cx="1676476" cy="1432667"/>
      </dsp:txXfrm>
    </dsp:sp>
    <dsp:sp modelId="{77956109-AA7E-4306-825B-EF93EC33C5FD}">
      <dsp:nvSpPr>
        <dsp:cNvPr id="0" name=""/>
        <dsp:cNvSpPr/>
      </dsp:nvSpPr>
      <dsp:spPr>
        <a:xfrm>
          <a:off x="3695432" y="214900"/>
          <a:ext cx="1192695" cy="1192695"/>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180312" y="0"/>
          <a:ext cx="1676476"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noProof="0" dirty="0"/>
            <a:t>Quant au zèle, persécuteur de l'Église</a:t>
          </a:r>
        </a:p>
      </dsp:txBody>
      <dsp:txXfrm>
        <a:off x="5180312" y="1432667"/>
        <a:ext cx="1676476" cy="1432667"/>
      </dsp:txXfrm>
    </dsp:sp>
    <dsp:sp modelId="{4FA8565D-20F1-44C2-B921-B09BCCEC5BAF}">
      <dsp:nvSpPr>
        <dsp:cNvPr id="0" name=""/>
        <dsp:cNvSpPr/>
      </dsp:nvSpPr>
      <dsp:spPr>
        <a:xfrm>
          <a:off x="5422202" y="214900"/>
          <a:ext cx="1192695" cy="1192695"/>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907083" y="0"/>
          <a:ext cx="1676476"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noProof="0" dirty="0"/>
            <a:t>Irréprochable gardien </a:t>
          </a:r>
          <a:br>
            <a:rPr lang="fr-FR" sz="1800" b="1" kern="1200" noProof="0" dirty="0"/>
          </a:br>
          <a:r>
            <a:rPr lang="fr-FR" sz="1800" b="1" kern="1200" noProof="0" dirty="0"/>
            <a:t>de la Loi</a:t>
          </a:r>
        </a:p>
      </dsp:txBody>
      <dsp:txXfrm>
        <a:off x="6907083" y="1432667"/>
        <a:ext cx="1676476" cy="1432667"/>
      </dsp:txXfrm>
    </dsp:sp>
    <dsp:sp modelId="{4505B560-5A0C-4590-8D92-869AA8ADD0A8}">
      <dsp:nvSpPr>
        <dsp:cNvPr id="0" name=""/>
        <dsp:cNvSpPr/>
      </dsp:nvSpPr>
      <dsp:spPr>
        <a:xfrm>
          <a:off x="7148973" y="214900"/>
          <a:ext cx="1192695" cy="1192695"/>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3342" y="2865335"/>
          <a:ext cx="7896875"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906444" y="1244963"/>
          <a:ext cx="45385" cy="45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820891" y="1308689"/>
          <a:ext cx="45385" cy="4538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731254" y="1318678"/>
          <a:ext cx="45385" cy="453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542613" y="768220"/>
          <a:ext cx="45385" cy="4538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508120" y="852031"/>
          <a:ext cx="45385" cy="4538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1724065" y="0"/>
          <a:ext cx="45385" cy="45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1787151" y="0"/>
          <a:ext cx="45385" cy="4538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1850237" y="0"/>
          <a:ext cx="45385" cy="453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1913324" y="0"/>
          <a:ext cx="45385" cy="4538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1976410" y="0"/>
          <a:ext cx="45385" cy="4538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1850238" y="0"/>
          <a:ext cx="45385" cy="45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1624811" y="616995"/>
          <a:ext cx="45385" cy="4538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323431" y="720756"/>
          <a:ext cx="28400" cy="2840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7216" tIns="68580" rIns="68580" bIns="68580" numCol="1" spcCol="1270" anchor="ctr" anchorCtr="0">
          <a:noAutofit/>
        </a:bodyPr>
        <a:lstStyle/>
        <a:p>
          <a:pPr marL="0" lvl="0" indent="0" algn="l" defTabSz="800100">
            <a:lnSpc>
              <a:spcPct val="90000"/>
            </a:lnSpc>
            <a:spcBef>
              <a:spcPct val="0"/>
            </a:spcBef>
            <a:spcAft>
              <a:spcPct val="35000"/>
            </a:spcAft>
            <a:buNone/>
          </a:pPr>
          <a:endParaRPr lang="fr-FR" sz="1800" b="1" kern="1200" noProof="0" dirty="0"/>
        </a:p>
      </dsp:txBody>
      <dsp:txXfrm>
        <a:off x="1324817" y="722142"/>
        <a:ext cx="25628" cy="25629"/>
      </dsp:txXfrm>
    </dsp:sp>
    <dsp:sp modelId="{A235F25A-81F1-400D-B1E2-C289B1F5F14F}">
      <dsp:nvSpPr>
        <dsp:cNvPr id="0" name=""/>
        <dsp:cNvSpPr/>
      </dsp:nvSpPr>
      <dsp:spPr>
        <a:xfrm>
          <a:off x="0" y="982621"/>
          <a:ext cx="738405" cy="738403"/>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134083" y="1131324"/>
          <a:ext cx="28400" cy="2840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7216" tIns="68580" rIns="68580" bIns="68580" numCol="1" spcCol="1270" anchor="ctr" anchorCtr="0">
          <a:noAutofit/>
        </a:bodyPr>
        <a:lstStyle/>
        <a:p>
          <a:pPr marL="0" lvl="0" indent="0" algn="l" defTabSz="800100">
            <a:lnSpc>
              <a:spcPct val="90000"/>
            </a:lnSpc>
            <a:spcBef>
              <a:spcPct val="0"/>
            </a:spcBef>
            <a:spcAft>
              <a:spcPct val="35000"/>
            </a:spcAft>
            <a:buNone/>
          </a:pPr>
          <a:endParaRPr lang="fr-FR" sz="1800" b="1" kern="1200" noProof="0" dirty="0"/>
        </a:p>
      </dsp:txBody>
      <dsp:txXfrm>
        <a:off x="1135469" y="1132710"/>
        <a:ext cx="25628" cy="25629"/>
      </dsp:txXfrm>
    </dsp:sp>
    <dsp:sp modelId="{01DBECC5-EFA4-44DE-B589-7D5E19152295}">
      <dsp:nvSpPr>
        <dsp:cNvPr id="0" name=""/>
        <dsp:cNvSpPr/>
      </dsp:nvSpPr>
      <dsp:spPr>
        <a:xfrm>
          <a:off x="893120" y="815853"/>
          <a:ext cx="738405" cy="73840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1821447" y="125941"/>
          <a:ext cx="28400" cy="2840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7216" tIns="68580" rIns="68580" bIns="68580" numCol="1" spcCol="1270" anchor="ctr" anchorCtr="0">
          <a:noAutofit/>
        </a:bodyPr>
        <a:lstStyle/>
        <a:p>
          <a:pPr marL="0" lvl="0" indent="0" algn="l" defTabSz="800100">
            <a:lnSpc>
              <a:spcPct val="90000"/>
            </a:lnSpc>
            <a:spcBef>
              <a:spcPct val="0"/>
            </a:spcBef>
            <a:spcAft>
              <a:spcPct val="35000"/>
            </a:spcAft>
            <a:buNone/>
          </a:pPr>
          <a:endParaRPr lang="fr-FR" sz="1800" b="1" kern="1200" noProof="0" dirty="0"/>
        </a:p>
      </dsp:txBody>
      <dsp:txXfrm>
        <a:off x="1822833" y="127327"/>
        <a:ext cx="25628" cy="25629"/>
      </dsp:txXfrm>
    </dsp:sp>
    <dsp:sp modelId="{1D774E81-82A5-4176-8501-4C3E2A6F230E}">
      <dsp:nvSpPr>
        <dsp:cNvPr id="0" name=""/>
        <dsp:cNvSpPr/>
      </dsp:nvSpPr>
      <dsp:spPr>
        <a:xfrm>
          <a:off x="1411668" y="65267"/>
          <a:ext cx="738405" cy="738403"/>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620"/>
          <a:ext cx="5838883" cy="32344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Quand nous étudions sa Parole</a:t>
          </a:r>
          <a:endParaRPr lang="fr-FR" sz="2000" kern="1200" noProof="0" dirty="0"/>
        </a:p>
      </dsp:txBody>
      <dsp:txXfrm>
        <a:off x="15789" y="16409"/>
        <a:ext cx="5807305" cy="291863"/>
      </dsp:txXfrm>
    </dsp:sp>
    <dsp:sp modelId="{AC2183AB-1788-4257-BAEC-8F86DBF54A97}">
      <dsp:nvSpPr>
        <dsp:cNvPr id="0" name=""/>
        <dsp:cNvSpPr/>
      </dsp:nvSpPr>
      <dsp:spPr>
        <a:xfrm>
          <a:off x="0" y="333539"/>
          <a:ext cx="5838883" cy="323441"/>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Quand nous sommes dirigés par le Saint-Esprit</a:t>
          </a:r>
          <a:endParaRPr lang="fr-FR" sz="2000" kern="1200" noProof="0" dirty="0"/>
        </a:p>
      </dsp:txBody>
      <dsp:txXfrm>
        <a:off x="15789" y="349328"/>
        <a:ext cx="5807305" cy="291863"/>
      </dsp:txXfrm>
    </dsp:sp>
    <dsp:sp modelId="{98181CE8-058B-4900-B30A-3A1C2A9FA89B}">
      <dsp:nvSpPr>
        <dsp:cNvPr id="0" name=""/>
        <dsp:cNvSpPr/>
      </dsp:nvSpPr>
      <dsp:spPr>
        <a:xfrm>
          <a:off x="0" y="666458"/>
          <a:ext cx="5838883" cy="323441"/>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Quand nous participons à ses souffrances</a:t>
          </a:r>
          <a:endParaRPr lang="fr-FR" sz="2000" kern="1200" noProof="0" dirty="0"/>
        </a:p>
      </dsp:txBody>
      <dsp:txXfrm>
        <a:off x="15789" y="682247"/>
        <a:ext cx="5807305" cy="291863"/>
      </dsp:txXfrm>
    </dsp:sp>
    <dsp:sp modelId="{AE6B2F7C-9832-47C0-AE96-1FC8C025600F}">
      <dsp:nvSpPr>
        <dsp:cNvPr id="0" name=""/>
        <dsp:cNvSpPr/>
      </dsp:nvSpPr>
      <dsp:spPr>
        <a:xfrm>
          <a:off x="0" y="999377"/>
          <a:ext cx="5838883" cy="323441"/>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Quand nous persévérons vers le but</a:t>
          </a:r>
          <a:endParaRPr lang="fr-FR" sz="2000" kern="1200" noProof="0" dirty="0"/>
        </a:p>
      </dsp:txBody>
      <dsp:txXfrm>
        <a:off x="15789" y="1015166"/>
        <a:ext cx="5807305" cy="29186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1DB2-D936-87D1-4EF4-6CE393C22F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BC7BD47-4B44-2D30-BFBA-823A9A40D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1FE41E-8F65-C0F9-6E87-4D0515DAFED3}"/>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5" name="Marcador de pie de página 4">
            <a:extLst>
              <a:ext uri="{FF2B5EF4-FFF2-40B4-BE49-F238E27FC236}">
                <a16:creationId xmlns:a16="http://schemas.microsoft.com/office/drawing/2014/main" id="{0AEA0412-779F-DE54-2055-DDC9767A6A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36B507-6F21-159B-18CB-351F199640A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0514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2788-FF9D-9EFA-9865-F445060A93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6DF172-9FEC-3D34-071B-13147A7558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FA88D-FC0A-CB1B-7810-DAD4A2CE0E26}"/>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5" name="Marcador de pie de página 4">
            <a:extLst>
              <a:ext uri="{FF2B5EF4-FFF2-40B4-BE49-F238E27FC236}">
                <a16:creationId xmlns:a16="http://schemas.microsoft.com/office/drawing/2014/main" id="{9D0113E3-B546-F443-FE37-69B93B28666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C7A79-12CE-62BF-5128-AC5F4016D1C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6233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1D0623-C490-7C7D-4673-06820E7F5B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C5C918-CECC-1B1F-2F0B-F09B5FDFC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E6B6CE-6876-4829-55AE-3F85C28A3903}"/>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5" name="Marcador de pie de página 4">
            <a:extLst>
              <a:ext uri="{FF2B5EF4-FFF2-40B4-BE49-F238E27FC236}">
                <a16:creationId xmlns:a16="http://schemas.microsoft.com/office/drawing/2014/main" id="{4B12F980-53AD-3A00-A324-7357A393CB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39B5F3-7B40-83B1-FE54-FE06E0CBC2F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10610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48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685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08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93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944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59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953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658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A07E-5339-A00D-B1D9-E54D7B0B39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0B88B-B9AC-5610-3346-6D30D6B121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A2B935-4346-6A80-55A7-920F54C8DF2D}"/>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5" name="Marcador de pie de página 4">
            <a:extLst>
              <a:ext uri="{FF2B5EF4-FFF2-40B4-BE49-F238E27FC236}">
                <a16:creationId xmlns:a16="http://schemas.microsoft.com/office/drawing/2014/main" id="{848E1CBC-09FC-3383-A819-E6EE4892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E0608-9046-BD1D-40D3-2B3F8C1B138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13925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373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038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04/02/2026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2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2C37C4A-2EE8-4A23-B6A8-C3EB980B9B0E}" type="datetimeFigureOut">
              <a:rPr lang="es-ES" smtClean="0"/>
              <a:t>04/02/2026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1184566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C37C4A-2EE8-4A23-B6A8-C3EB980B9B0E}" type="datetimeFigureOut">
              <a:rPr lang="es-ES" smtClean="0"/>
              <a:t>04/02/2026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1296056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2C37C4A-2EE8-4A23-B6A8-C3EB980B9B0E}" type="datetimeFigureOut">
              <a:rPr lang="es-ES" smtClean="0"/>
              <a:t>04/02/2026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20671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2C37C4A-2EE8-4A23-B6A8-C3EB980B9B0E}" type="datetimeFigureOut">
              <a:rPr lang="es-ES" smtClean="0"/>
              <a:t>04/02/2026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1350427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2C37C4A-2EE8-4A23-B6A8-C3EB980B9B0E}" type="datetimeFigureOut">
              <a:rPr lang="es-ES" smtClean="0"/>
              <a:t>04/02/2026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3414485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2C37C4A-2EE8-4A23-B6A8-C3EB980B9B0E}" type="datetimeFigureOut">
              <a:rPr lang="es-ES" smtClean="0"/>
              <a:t>04/02/2026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926231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37C4A-2EE8-4A23-B6A8-C3EB980B9B0E}" type="datetimeFigureOut">
              <a:rPr lang="es-ES" smtClean="0"/>
              <a:t>04/02/2026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289004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1F76-C56B-059F-2D86-8904D26F8F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538AC2-BF9E-4A90-E47F-AC12E061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B388B9-3005-EC94-3690-7AE5B376BF35}"/>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5" name="Marcador de pie de página 4">
            <a:extLst>
              <a:ext uri="{FF2B5EF4-FFF2-40B4-BE49-F238E27FC236}">
                <a16:creationId xmlns:a16="http://schemas.microsoft.com/office/drawing/2014/main" id="{59079F5A-DB99-BFDD-0AFF-5570FB0CB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2DFED2-4A05-2242-B894-D801F4D71C8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9384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2C37C4A-2EE8-4A23-B6A8-C3EB980B9B0E}" type="datetimeFigureOut">
              <a:rPr lang="es-ES" smtClean="0"/>
              <a:t>04/02/2026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347835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2C37C4A-2EE8-4A23-B6A8-C3EB980B9B0E}" type="datetimeFigureOut">
              <a:rPr lang="es-ES" smtClean="0"/>
              <a:t>04/02/2026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2314304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C37C4A-2EE8-4A23-B6A8-C3EB980B9B0E}" type="datetimeFigureOut">
              <a:rPr lang="es-ES" smtClean="0"/>
              <a:t>04/02/2026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2886974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C37C4A-2EE8-4A23-B6A8-C3EB980B9B0E}" type="datetimeFigureOut">
              <a:rPr lang="es-ES" smtClean="0"/>
              <a:t>04/02/2026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376406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C46FF-D693-5E31-1594-49EBA8541A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3CB93F-6583-CC3E-2EA0-6157F4FA73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017A15-37DC-F849-C4BB-A271771B0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F01712-F085-FD44-E5DB-8F2EA51DFEE6}"/>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6" name="Marcador de pie de página 5">
            <a:extLst>
              <a:ext uri="{FF2B5EF4-FFF2-40B4-BE49-F238E27FC236}">
                <a16:creationId xmlns:a16="http://schemas.microsoft.com/office/drawing/2014/main" id="{32EF228E-96FC-6E27-B8C0-89B5E77C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966647-E74A-EA27-2BBD-74077C8B8CE9}"/>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9833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F33C-3054-2153-AD24-C490DEF860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7B9FE3-EC5F-8D95-6056-1CC4D71C7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15678F-24B0-5E18-0772-6463A913BA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056669-5E1B-7B2D-03C1-F423353B7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C5DE8E-21BA-6E1B-2C34-B8D17B1347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ED5DDE-2832-0769-194E-B9C14C0733D6}"/>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8" name="Marcador de pie de página 7">
            <a:extLst>
              <a:ext uri="{FF2B5EF4-FFF2-40B4-BE49-F238E27FC236}">
                <a16:creationId xmlns:a16="http://schemas.microsoft.com/office/drawing/2014/main" id="{6502F790-F38C-D080-0537-D9F296F3B5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89D6F3C-EE24-BE70-F64E-896BB6A917A5}"/>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4307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49C3A-F76C-7F33-17AF-F8C0E58D3D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4A3683-7485-A78E-08EC-6A24C4323F64}"/>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4" name="Marcador de pie de página 3">
            <a:extLst>
              <a:ext uri="{FF2B5EF4-FFF2-40B4-BE49-F238E27FC236}">
                <a16:creationId xmlns:a16="http://schemas.microsoft.com/office/drawing/2014/main" id="{5CCDBAA3-1D6B-F855-8DA1-B975AB63D3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41D51-6E61-3AE3-A260-93049F8E6C32}"/>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6455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F836B-3109-CAFB-5F0C-D705C8316A43}"/>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3" name="Marcador de pie de página 2">
            <a:extLst>
              <a:ext uri="{FF2B5EF4-FFF2-40B4-BE49-F238E27FC236}">
                <a16:creationId xmlns:a16="http://schemas.microsoft.com/office/drawing/2014/main" id="{EBE87A2F-C00A-80CC-C975-CA1EB7A756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3EABCB-F81C-7E56-9CBA-F63FFB81E4EC}"/>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8450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11A-0797-3881-6F7A-ED97886F5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1D4FB2-C564-42A5-89D0-386B57EEB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F15AB8-6C8F-CBD9-5660-833C1F84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91528-3674-0B3F-5926-7BE40149A185}"/>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6" name="Marcador de pie de página 5">
            <a:extLst>
              <a:ext uri="{FF2B5EF4-FFF2-40B4-BE49-F238E27FC236}">
                <a16:creationId xmlns:a16="http://schemas.microsoft.com/office/drawing/2014/main" id="{3BDA1363-F76D-F452-67AC-752E3FA3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A2EE24-54F1-F753-B33B-E49FE47506A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2942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AFA7A-FF63-35D1-0F5C-F0DDF82C2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07FAA64-C9D4-A4D8-73FA-ADF76EF93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02D895C-AFB0-17D5-1BFC-263124ADA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102E6C-9B10-202E-1940-ECE7C8BF32F3}"/>
              </a:ext>
            </a:extLst>
          </p:cNvPr>
          <p:cNvSpPr>
            <a:spLocks noGrp="1"/>
          </p:cNvSpPr>
          <p:nvPr>
            <p:ph type="dt" sz="half" idx="10"/>
          </p:nvPr>
        </p:nvSpPr>
        <p:spPr/>
        <p:txBody>
          <a:bodyPr/>
          <a:lstStyle/>
          <a:p>
            <a:fld id="{9CC0C7DC-4B94-4830-8C96-3591849522E6}" type="datetimeFigureOut">
              <a:rPr lang="es-ES" smtClean="0"/>
              <a:t>04/02/2026</a:t>
            </a:fld>
            <a:endParaRPr lang="es-ES"/>
          </a:p>
        </p:txBody>
      </p:sp>
      <p:sp>
        <p:nvSpPr>
          <p:cNvPr id="6" name="Marcador de pie de página 5">
            <a:extLst>
              <a:ext uri="{FF2B5EF4-FFF2-40B4-BE49-F238E27FC236}">
                <a16:creationId xmlns:a16="http://schemas.microsoft.com/office/drawing/2014/main" id="{59A54E23-CF2F-CD71-A9D3-0ACDFCD0D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2A29FD-251B-A854-A4E8-C004A7993B7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72613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E7DEE9-A0ED-755A-7007-557317BA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ED98DD-BF24-35C6-0551-AAF21F407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6E5118-098D-1FDD-5F9E-B267D8A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0C7DC-4B94-4830-8C96-3591849522E6}" type="datetimeFigureOut">
              <a:rPr lang="es-ES" smtClean="0"/>
              <a:t>04/02/2026</a:t>
            </a:fld>
            <a:endParaRPr lang="es-ES"/>
          </a:p>
        </p:txBody>
      </p:sp>
      <p:sp>
        <p:nvSpPr>
          <p:cNvPr id="5" name="Marcador de pie de página 4">
            <a:extLst>
              <a:ext uri="{FF2B5EF4-FFF2-40B4-BE49-F238E27FC236}">
                <a16:creationId xmlns:a16="http://schemas.microsoft.com/office/drawing/2014/main" id="{654F834F-C38B-5497-365A-B655BA47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17CE8E1-3884-04CB-DDB5-6A5E8FF5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EC2C3-3A58-43D8-BA11-E8B3F5E3873A}" type="slidenum">
              <a:rPr lang="es-ES" smtClean="0"/>
              <a:t>‹Nº›</a:t>
            </a:fld>
            <a:endParaRPr lang="es-ES"/>
          </a:p>
        </p:txBody>
      </p:sp>
    </p:spTree>
    <p:extLst>
      <p:ext uri="{BB962C8B-B14F-4D97-AF65-F5344CB8AC3E}">
        <p14:creationId xmlns:p14="http://schemas.microsoft.com/office/powerpoint/2010/main" val="183105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04/02/2026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3807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C806E-66C9-4233-A26A-4D9A23BA3129}" type="datetimeFigureOut">
              <a:rPr lang="fr-CH" smtClean="0">
                <a:solidFill>
                  <a:prstClr val="black">
                    <a:tint val="75000"/>
                  </a:prstClr>
                </a:solidFill>
              </a:rPr>
              <a:pPr/>
              <a:t>04.02.2026</a:t>
            </a:fld>
            <a:endParaRPr lang="fr-CH"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571D8-56BF-456D-B353-8FD749DD9F4B}"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3471025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7.png"/><Relationship Id="rId5" Type="http://schemas.microsoft.com/office/2007/relationships/hdphoto" Target="../media/hdphoto2.wdp"/><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hyperlink" Target="https://bible-en-ligne.net/bible,50N-3-14,philipiens.php" TargetMode="External"/><Relationship Id="rId2" Type="http://schemas.openxmlformats.org/officeDocument/2006/relationships/hyperlink" Target="https://bible-en-ligne.net/bible,50N-3-13,philipiens.php" TargetMode="Externa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2.jpeg"/><Relationship Id="rId7" Type="http://schemas.openxmlformats.org/officeDocument/2006/relationships/diagramQuickStyle" Target="../diagrams/quickStyle3.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3.jpeg"/><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54.pn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53.png"/><Relationship Id="rId5" Type="http://schemas.openxmlformats.org/officeDocument/2006/relationships/diagramQuickStyle" Target="../diagrams/quickStyle4.xml"/><Relationship Id="rId10" Type="http://schemas.openxmlformats.org/officeDocument/2006/relationships/image" Target="../media/image52.png"/><Relationship Id="rId4" Type="http://schemas.openxmlformats.org/officeDocument/2006/relationships/diagramLayout" Target="../diagrams/layout4.xml"/><Relationship Id="rId9" Type="http://schemas.openxmlformats.org/officeDocument/2006/relationships/image" Target="../media/image51.jpeg"/></Relationships>
</file>

<file path=ppt/slides/_rels/slide1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bible-en-ligne.net/bible,50N-4-4,philipiens.php" TargetMode="External"/><Relationship Id="rId7"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9.xml"/><Relationship Id="rId6" Type="http://schemas.openxmlformats.org/officeDocument/2006/relationships/hyperlink" Target="https://bible-en-ligne.net/bible,50N-4-7,philipiens.php" TargetMode="External"/><Relationship Id="rId5" Type="http://schemas.openxmlformats.org/officeDocument/2006/relationships/hyperlink" Target="https://bible-en-ligne.net/bible,50N-4-6,philipiens.php" TargetMode="External"/><Relationship Id="rId4" Type="http://schemas.openxmlformats.org/officeDocument/2006/relationships/hyperlink" Target="https://bible-en-ligne.net/bible,50N-4-5,philipiens.ph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8" name="Picture 7" descr="A painting of a person in a robe&#10;&#10;AI-generated content may be incorrect.">
            <a:extLst>
              <a:ext uri="{FF2B5EF4-FFF2-40B4-BE49-F238E27FC236}">
                <a16:creationId xmlns:a16="http://schemas.microsoft.com/office/drawing/2014/main" id="{05F887DC-772C-EBC4-DDDA-4E1553FB2AA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cxnSp>
        <p:nvCxnSpPr>
          <p:cNvPr id="6" name="Conector recto 5">
            <a:extLst>
              <a:ext uri="{FF2B5EF4-FFF2-40B4-BE49-F238E27FC236}">
                <a16:creationId xmlns:a16="http://schemas.microsoft.com/office/drawing/2014/main" id="{4161CDBF-5886-FFCD-7AE4-02FFE12169A6}"/>
              </a:ext>
            </a:extLst>
          </p:cNvPr>
          <p:cNvCxnSpPr>
            <a:cxnSpLocks noGrp="1" noRot="1" noMove="1" noResize="1" noEditPoints="1" noAdjustHandles="1" noChangeArrowheads="1" noChangeShapeType="1"/>
          </p:cNvCxnSpPr>
          <p:nvPr/>
        </p:nvCxnSpPr>
        <p:spPr>
          <a:xfrm>
            <a:off x="0" y="6774582"/>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D5DEE7C7-2649-B0FF-7DF4-C5CC71699A4F}"/>
              </a:ext>
            </a:extLst>
          </p:cNvPr>
          <p:cNvCxnSpPr>
            <a:cxnSpLocks noGrp="1" noRot="1" noMove="1" noResize="1" noEditPoints="1" noAdjustHandles="1" noChangeArrowheads="1" noChangeShapeType="1"/>
          </p:cNvCxnSpPr>
          <p:nvPr/>
        </p:nvCxnSpPr>
        <p:spPr>
          <a:xfrm>
            <a:off x="0" y="6337433"/>
            <a:ext cx="12192000" cy="0"/>
          </a:xfrm>
          <a:prstGeom prst="line">
            <a:avLst/>
          </a:prstGeom>
          <a:ln w="76200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3" name="Conector recto 2">
            <a:extLst>
              <a:ext uri="{FF2B5EF4-FFF2-40B4-BE49-F238E27FC236}">
                <a16:creationId xmlns:a16="http://schemas.microsoft.com/office/drawing/2014/main" id="{58BB768D-0C7F-B407-AA66-713ED63A5F91}"/>
              </a:ext>
            </a:extLst>
          </p:cNvPr>
          <p:cNvCxnSpPr>
            <a:cxnSpLocks noGrp="1" noRot="1" noMove="1" noResize="1" noEditPoints="1" noAdjustHandles="1" noChangeArrowheads="1" noChangeShapeType="1"/>
          </p:cNvCxnSpPr>
          <p:nvPr/>
        </p:nvCxnSpPr>
        <p:spPr>
          <a:xfrm>
            <a:off x="0" y="5890660"/>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82F7B370-EED9-1198-A3AB-6C9EDEBBF97F}"/>
              </a:ext>
            </a:extLst>
          </p:cNvPr>
          <p:cNvSpPr txBox="1"/>
          <p:nvPr/>
        </p:nvSpPr>
        <p:spPr>
          <a:xfrm>
            <a:off x="0" y="5923838"/>
            <a:ext cx="12192000" cy="830997"/>
          </a:xfrm>
          <a:prstGeom prst="rect">
            <a:avLst/>
          </a:prstGeom>
          <a:noFill/>
        </p:spPr>
        <p:txBody>
          <a:bodyPr wrap="square" rtlCol="0">
            <a:spAutoFit/>
            <a:scene3d>
              <a:camera prst="orthographicFront"/>
              <a:lightRig rig="threePt" dir="t"/>
            </a:scene3d>
            <a:sp3d extrusionH="57150">
              <a:bevelT w="38100" h="38100"/>
            </a:sp3d>
          </a:bodyPr>
          <a:lstStyle/>
          <a:p>
            <a:pPr algn="ctr">
              <a:spcAft>
                <a:spcPts val="600"/>
              </a:spcAft>
            </a:pPr>
            <a:r>
              <a:rPr lang="fr-FR" sz="4800" b="1" spc="300" noProof="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rPr>
              <a:t>CONFIANCE EN CHRIST SEUL</a:t>
            </a:r>
          </a:p>
        </p:txBody>
      </p:sp>
      <p:sp>
        <p:nvSpPr>
          <p:cNvPr id="5" name="CuadroTexto 4">
            <a:extLst>
              <a:ext uri="{FF2B5EF4-FFF2-40B4-BE49-F238E27FC236}">
                <a16:creationId xmlns:a16="http://schemas.microsoft.com/office/drawing/2014/main" id="{F6D2B405-55D5-AF49-083E-D1C28F955044}"/>
              </a:ext>
            </a:extLst>
          </p:cNvPr>
          <p:cNvSpPr txBox="1"/>
          <p:nvPr/>
        </p:nvSpPr>
        <p:spPr>
          <a:xfrm>
            <a:off x="10245212" y="103240"/>
            <a:ext cx="1828255" cy="584775"/>
          </a:xfrm>
          <a:prstGeom prst="rect">
            <a:avLst/>
          </a:prstGeom>
          <a:noFill/>
        </p:spPr>
        <p:txBody>
          <a:bodyPr wrap="square" rtlCol="0">
            <a:spAutoFit/>
          </a:bodyPr>
          <a:lstStyle/>
          <a:p>
            <a:pPr algn="r">
              <a:spcAft>
                <a:spcPts val="600"/>
              </a:spcAft>
            </a:pPr>
            <a:r>
              <a:rPr lang="fr-FR" sz="1600" b="1" noProof="0" dirty="0">
                <a:solidFill>
                  <a:schemeClr val="accent1">
                    <a:lumMod val="20000"/>
                    <a:lumOff val="80000"/>
                  </a:schemeClr>
                </a:solidFill>
                <a:effectLst>
                  <a:outerShdw blurRad="38100" dist="38100" dir="2700000" algn="tl">
                    <a:srgbClr val="000000">
                      <a:alpha val="43137"/>
                    </a:srgbClr>
                  </a:outerShdw>
                </a:effectLst>
              </a:rPr>
              <a:t>Leçon 6 pour le 7 février 2026</a:t>
            </a:r>
          </a:p>
        </p:txBody>
      </p:sp>
    </p:spTree>
    <p:extLst>
      <p:ext uri="{BB962C8B-B14F-4D97-AF65-F5344CB8AC3E}">
        <p14:creationId xmlns:p14="http://schemas.microsoft.com/office/powerpoint/2010/main" val="31538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3CA430A-3B68-C9D1-56A9-79DF395902C0}"/>
              </a:ext>
            </a:extLst>
          </p:cNvPr>
          <p:cNvSpPr txBox="1"/>
          <p:nvPr/>
        </p:nvSpPr>
        <p:spPr>
          <a:xfrm>
            <a:off x="4468305" y="301658"/>
            <a:ext cx="6956982" cy="2123658"/>
          </a:xfrm>
          <a:prstGeom prst="rect">
            <a:avLst/>
          </a:prstGeom>
          <a:noFill/>
        </p:spPr>
        <p:txBody>
          <a:bodyPr wrap="square" rtlCol="0">
            <a:spAutoFit/>
          </a:bodyPr>
          <a:lstStyle/>
          <a:p>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Dans le service que nous disons rendre à Dieu, </a:t>
            </a:r>
            <a:r>
              <a:rPr lang="fr-FR" sz="2200" i="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y a émulation et exaltation de soi-même.</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i="1" dirty="0">
                <a:solidFill>
                  <a:srgbClr val="954EC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Dieu n’aime pas </a:t>
            </a:r>
            <a:br>
              <a:rPr lang="fr-FR" sz="2200" i="1" dirty="0">
                <a:solidFill>
                  <a:srgbClr val="954EC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i="1" dirty="0">
                <a:solidFill>
                  <a:srgbClr val="954EC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 qui n’est qu’apparence.</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Quand des hommes et des femmes recevront le baptême du Saint-Esprit, ils confesseront leurs péchés et le pardon, qui signifie justification, leur sera accordé. </a:t>
            </a:r>
            <a:endParaRPr lang="fr-CH"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A108DD55-8DC1-E88E-E6C1-3D304741FC3C}"/>
              </a:ext>
            </a:extLst>
          </p:cNvPr>
          <p:cNvSpPr txBox="1"/>
          <p:nvPr/>
        </p:nvSpPr>
        <p:spPr>
          <a:xfrm>
            <a:off x="5184742" y="2601798"/>
            <a:ext cx="6240545" cy="1785104"/>
          </a:xfrm>
          <a:prstGeom prst="rect">
            <a:avLst/>
          </a:prstGeom>
          <a:noFill/>
        </p:spPr>
        <p:txBody>
          <a:bodyPr wrap="square" rtlCol="0">
            <a:spAutoFit/>
          </a:bodyPr>
          <a:lstStyle/>
          <a:p>
            <a:pPr algn="just"/>
            <a:r>
              <a:rPr lang="fr-FR" sz="22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Nous ne devons pas dépendre de la sagesse d’agents humains qui ne se sont pas repentis</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 n’ont pas fait preuve d’humilité</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 ils sont aveugles sur le sens de la justification et de la sanctification par la foi.</a:t>
            </a:r>
            <a:endParaRPr lang="fr-CH" sz="22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1E494CBA-0F20-51A9-2F1F-3C8541BF1534}"/>
              </a:ext>
            </a:extLst>
          </p:cNvPr>
          <p:cNvSpPr txBox="1"/>
          <p:nvPr/>
        </p:nvSpPr>
        <p:spPr>
          <a:xfrm>
            <a:off x="3431357" y="4487159"/>
            <a:ext cx="7993930" cy="1785104"/>
          </a:xfrm>
          <a:prstGeom prst="rect">
            <a:avLst/>
          </a:prstGeom>
          <a:noFill/>
        </p:spPr>
        <p:txBody>
          <a:bodyPr wrap="square" rtlCol="0">
            <a:spAutoFit/>
          </a:bodyPr>
          <a:lstStyle/>
          <a:p>
            <a:pPr algn="just"/>
            <a:r>
              <a:rPr lang="fr-FR" sz="2200" dirty="0">
                <a:solidFill>
                  <a:srgbClr val="823A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Quand les hommes seront dépouillés de leur propre justice, ils verront leur pauvreté spirituelle.</a:t>
            </a:r>
            <a:r>
              <a:rPr lang="fr-FR" sz="2200" dirty="0">
                <a:latin typeface="Arial" panose="020B0604020202020204" pitchFamily="34" charset="0"/>
                <a:cs typeface="Arial" panose="020B0604020202020204" pitchFamily="34" charset="0"/>
              </a:rPr>
              <a:t> </a:t>
            </a:r>
            <a:r>
              <a:rPr lang="fr-FR" sz="22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Ils parviendront alors à une vraie fraternité qui montrera qu’ils partagent la compassion de Christ.</a:t>
            </a:r>
            <a:r>
              <a:rPr lang="fr-FR" sz="2200" dirty="0">
                <a:latin typeface="Arial" panose="020B0604020202020204" pitchFamily="34" charset="0"/>
                <a:cs typeface="Arial" panose="020B0604020202020204" pitchFamily="34" charset="0"/>
              </a:rPr>
              <a:t> </a:t>
            </a:r>
            <a:r>
              <a:rPr lang="fr-FR" sz="2200" dirty="0">
                <a:solidFill>
                  <a:srgbClr val="823A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Ils seront capables de reconnaître la valeur du caractère élevé de l’œuvre des missions chrétiennes ... »</a:t>
            </a:r>
            <a:endParaRPr lang="fr-CH" sz="2200" dirty="0">
              <a:solidFill>
                <a:srgbClr val="823A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D3DFF9ED-37B0-17BB-CDBA-E1D62877BBD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0307" y="1239895"/>
            <a:ext cx="2370841" cy="23708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02353BFF-1633-FA43-F69D-A2EA9A8D67E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56442" y="4487159"/>
            <a:ext cx="1937208" cy="193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97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A78975-E738-BD99-A0D9-CD78E39C21CA}"/>
            </a:ext>
          </a:extLst>
        </p:cNvPr>
        <p:cNvGrpSpPr/>
        <p:nvPr/>
      </p:nvGrpSpPr>
      <p:grpSpPr>
        <a:xfrm>
          <a:off x="0" y="0"/>
          <a:ext cx="0" cy="0"/>
          <a:chOff x="0" y="0"/>
          <a:chExt cx="0" cy="0"/>
        </a:xfrm>
      </p:grpSpPr>
      <p:pic>
        <p:nvPicPr>
          <p:cNvPr id="7" name="Picture 6" descr="A blurry image of a beach&#10;&#10;AI-generated content may be incorrect.">
            <a:extLst>
              <a:ext uri="{FF2B5EF4-FFF2-40B4-BE49-F238E27FC236}">
                <a16:creationId xmlns:a16="http://schemas.microsoft.com/office/drawing/2014/main" id="{FDBFA5C0-78C7-3D0A-C62F-57F89698393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9772D7A7-BCBA-CDA8-D1CA-DE0BB921B414}"/>
              </a:ext>
            </a:extLst>
          </p:cNvPr>
          <p:cNvSpPr txBox="1"/>
          <p:nvPr/>
        </p:nvSpPr>
        <p:spPr>
          <a:xfrm>
            <a:off x="0" y="-19664"/>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fr-FR" sz="4400" b="1" spc="600" noProof="0" dirty="0">
                <a:ln/>
                <a:solidFill>
                  <a:schemeClr val="accent4"/>
                </a:solidFill>
                <a:effectLst>
                  <a:outerShdw blurRad="38100" dist="25400" dir="2700000" algn="tl">
                    <a:srgbClr val="000000"/>
                  </a:outerShdw>
                  <a:reflection blurRad="6350" stA="55000" endA="300" endPos="45500" dir="5400000" sy="-100000" algn="bl" rotWithShape="0"/>
                </a:effectLst>
              </a:rPr>
              <a:t>CE QUI RESTE EN ARRIÈRE</a:t>
            </a:r>
          </a:p>
        </p:txBody>
      </p:sp>
      <p:sp>
        <p:nvSpPr>
          <p:cNvPr id="5" name="CuadroTexto 4">
            <a:extLst>
              <a:ext uri="{FF2B5EF4-FFF2-40B4-BE49-F238E27FC236}">
                <a16:creationId xmlns:a16="http://schemas.microsoft.com/office/drawing/2014/main" id="{645F0816-A4F6-4F92-3D73-0A15CB9B42F9}"/>
              </a:ext>
            </a:extLst>
          </p:cNvPr>
          <p:cNvSpPr txBox="1"/>
          <p:nvPr/>
        </p:nvSpPr>
        <p:spPr>
          <a:xfrm>
            <a:off x="604837" y="769441"/>
            <a:ext cx="10982325" cy="1138773"/>
          </a:xfrm>
          <a:prstGeom prst="rect">
            <a:avLst/>
          </a:prstGeom>
          <a:noFill/>
        </p:spPr>
        <p:txBody>
          <a:bodyPr wrap="square">
            <a:spAutoFit/>
          </a:bodyPr>
          <a:lstStyle/>
          <a:p>
            <a:pPr algn="ctr"/>
            <a:r>
              <a:rPr lang="fr-FR" sz="2000" b="1" noProof="0" dirty="0">
                <a:solidFill>
                  <a:srgbClr val="823A36"/>
                </a:solidFill>
                <a:highlight>
                  <a:srgbClr val="00FFFF"/>
                </a:highlight>
                <a:latin typeface="Comic Sans MS" panose="030F0702030302020204" pitchFamily="66" charset="0"/>
              </a:rPr>
              <a:t>« Moi, circoncis le huitième jour, de la race d'Israël, de la tribu de Benjamin, </a:t>
            </a:r>
            <a:br>
              <a:rPr lang="fr-FR" sz="2000" b="1" noProof="0" dirty="0">
                <a:solidFill>
                  <a:srgbClr val="823A36"/>
                </a:solidFill>
                <a:highlight>
                  <a:srgbClr val="00FFFF"/>
                </a:highlight>
                <a:latin typeface="Comic Sans MS" panose="030F0702030302020204" pitchFamily="66" charset="0"/>
              </a:rPr>
            </a:br>
            <a:r>
              <a:rPr lang="fr-FR" sz="2000" b="1" noProof="0" dirty="0">
                <a:solidFill>
                  <a:srgbClr val="823A36"/>
                </a:solidFill>
                <a:highlight>
                  <a:srgbClr val="00FFFF"/>
                </a:highlight>
                <a:latin typeface="Comic Sans MS" panose="030F0702030302020204" pitchFamily="66" charset="0"/>
              </a:rPr>
              <a:t>Hébreu né d'Hébreux ; quant à la loi, pharisien »  </a:t>
            </a:r>
            <a:r>
              <a:rPr lang="fr-FR" sz="2000" b="1" noProof="0" dirty="0">
                <a:solidFill>
                  <a:srgbClr val="0033CC"/>
                </a:solidFill>
                <a:highlight>
                  <a:srgbClr val="00FFFF"/>
                </a:highlight>
                <a:latin typeface="Comic Sans MS" panose="030F0702030302020204" pitchFamily="66" charset="0"/>
              </a:rPr>
              <a:t>Philippiens 3.5</a:t>
            </a:r>
          </a:p>
          <a:p>
            <a:pPr algn="ctr"/>
            <a:endParaRPr lang="fr-FR" sz="1400" b="1" noProof="0" dirty="0">
              <a:solidFill>
                <a:srgbClr val="823A36"/>
              </a:solidFill>
              <a:latin typeface="Comic Sans MS" panose="030F0702030302020204" pitchFamily="66" charset="0"/>
            </a:endParaRPr>
          </a:p>
          <a:p>
            <a:pPr algn="ctr"/>
            <a:endParaRPr lang="fr-FR" sz="1400" b="1" noProof="0" dirty="0">
              <a:solidFill>
                <a:srgbClr val="823A36"/>
              </a:solidFill>
              <a:latin typeface="Comic Sans MS" panose="030F0702030302020204" pitchFamily="66" charset="0"/>
            </a:endParaRPr>
          </a:p>
        </p:txBody>
      </p:sp>
      <p:sp>
        <p:nvSpPr>
          <p:cNvPr id="6" name="CuadroTexto 5">
            <a:extLst>
              <a:ext uri="{FF2B5EF4-FFF2-40B4-BE49-F238E27FC236}">
                <a16:creationId xmlns:a16="http://schemas.microsoft.com/office/drawing/2014/main" id="{3F30EC8E-B686-1142-1704-3987EE0458ED}"/>
              </a:ext>
            </a:extLst>
          </p:cNvPr>
          <p:cNvSpPr txBox="1"/>
          <p:nvPr/>
        </p:nvSpPr>
        <p:spPr>
          <a:xfrm>
            <a:off x="138265" y="1415772"/>
            <a:ext cx="11906250" cy="1015663"/>
          </a:xfrm>
          <a:prstGeom prst="rect">
            <a:avLst/>
          </a:prstGeom>
          <a:noFill/>
        </p:spPr>
        <p:txBody>
          <a:bodyPr wrap="square" rtlCol="0">
            <a:spAutoFit/>
          </a:bodyPr>
          <a:lstStyle/>
          <a:p>
            <a:pPr>
              <a:spcBef>
                <a:spcPts val="600"/>
              </a:spcBef>
            </a:pPr>
            <a:r>
              <a:rPr lang="fr-FR" sz="2000" b="1" noProof="0" dirty="0"/>
              <a:t>Au Concile de Jérusalem, il avait été décrété de ne pas inquiéter les païens avec les questions des lois cérémonielles juives </a:t>
            </a:r>
            <a:r>
              <a:rPr lang="fr-FR" sz="2000" b="1" noProof="0" dirty="0">
                <a:solidFill>
                  <a:srgbClr val="579BC6"/>
                </a:solidFill>
              </a:rPr>
              <a:t>(Actes 15.19-21)</a:t>
            </a:r>
            <a:r>
              <a:rPr lang="fr-FR" sz="2000" b="1" noProof="0" dirty="0"/>
              <a:t>. Cependant, certains docteurs étaient arrivés à Philippes en enseignant la nécessité de la circoncision </a:t>
            </a:r>
            <a:r>
              <a:rPr lang="fr-FR" sz="2000" b="1" noProof="0" dirty="0">
                <a:solidFill>
                  <a:srgbClr val="579BC6"/>
                </a:solidFill>
              </a:rPr>
              <a:t>(Philippiens 3.2-3)</a:t>
            </a:r>
            <a:r>
              <a:rPr lang="fr-FR" sz="2000" b="1" noProof="0" dirty="0"/>
              <a:t>.</a:t>
            </a:r>
          </a:p>
        </p:txBody>
      </p:sp>
      <p:graphicFrame>
        <p:nvGraphicFramePr>
          <p:cNvPr id="2" name="Diagrama 1">
            <a:extLst>
              <a:ext uri="{FF2B5EF4-FFF2-40B4-BE49-F238E27FC236}">
                <a16:creationId xmlns:a16="http://schemas.microsoft.com/office/drawing/2014/main" id="{631DA24D-7B7F-4842-2CD7-BFB356D2A6AF}"/>
              </a:ext>
            </a:extLst>
          </p:cNvPr>
          <p:cNvGraphicFramePr/>
          <p:nvPr>
            <p:extLst>
              <p:ext uri="{D42A27DB-BD31-4B8C-83A1-F6EECF244321}">
                <p14:modId xmlns:p14="http://schemas.microsoft.com/office/powerpoint/2010/main" val="2726095038"/>
              </p:ext>
            </p:extLst>
          </p:nvPr>
        </p:nvGraphicFramePr>
        <p:xfrm>
          <a:off x="255640" y="3123931"/>
          <a:ext cx="8583560" cy="358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8A90A6B-B589-2481-5BB9-C9DA04BE890C}"/>
              </a:ext>
            </a:extLst>
          </p:cNvPr>
          <p:cNvSpPr txBox="1"/>
          <p:nvPr/>
        </p:nvSpPr>
        <p:spPr>
          <a:xfrm>
            <a:off x="8839200" y="3815660"/>
            <a:ext cx="3264309" cy="2862322"/>
          </a:xfrm>
          <a:prstGeom prst="rect">
            <a:avLst/>
          </a:prstGeom>
          <a:noFill/>
          <a:ln w="38100">
            <a:solidFill>
              <a:schemeClr val="bg1"/>
            </a:solidFill>
          </a:ln>
        </p:spPr>
        <p:txBody>
          <a:bodyPr wrap="square" rtlCol="0">
            <a:spAutoFit/>
          </a:bodyPr>
          <a:lstStyle/>
          <a:p>
            <a:pPr>
              <a:spcBef>
                <a:spcPts val="600"/>
              </a:spcBef>
            </a:pPr>
            <a:r>
              <a:rPr lang="fr-FR" sz="2000" b="1" noProof="0" dirty="0"/>
              <a:t>Si de tout cela il se glorifiait avant de connaître Jésus. Maintenant il savait qu'il n'avait même pas compris la Loi </a:t>
            </a:r>
            <a:r>
              <a:rPr lang="fr-FR" sz="2000" b="1" noProof="0" dirty="0">
                <a:solidFill>
                  <a:schemeClr val="accent3">
                    <a:lumMod val="75000"/>
                  </a:schemeClr>
                </a:solidFill>
              </a:rPr>
              <a:t>(Matthieu 5.21-22)</a:t>
            </a:r>
            <a:r>
              <a:rPr lang="fr-FR" sz="2000" b="1" noProof="0" dirty="0"/>
              <a:t>. Maintenant il savait que Christ seul sauve </a:t>
            </a:r>
            <a:r>
              <a:rPr lang="fr-FR" sz="2000" b="1" noProof="0" dirty="0">
                <a:solidFill>
                  <a:schemeClr val="accent3">
                    <a:lumMod val="75000"/>
                  </a:schemeClr>
                </a:solidFill>
              </a:rPr>
              <a:t>(Philippiens 3.7)</a:t>
            </a:r>
            <a:r>
              <a:rPr lang="fr-FR" sz="2000" b="1" noProof="0" dirty="0"/>
              <a:t>.</a:t>
            </a:r>
          </a:p>
        </p:txBody>
      </p:sp>
      <p:sp>
        <p:nvSpPr>
          <p:cNvPr id="9" name="CuadroTexto 8">
            <a:extLst>
              <a:ext uri="{FF2B5EF4-FFF2-40B4-BE49-F238E27FC236}">
                <a16:creationId xmlns:a16="http://schemas.microsoft.com/office/drawing/2014/main" id="{A7038AB4-DD6B-112A-69F8-17BB1D8DED55}"/>
              </a:ext>
            </a:extLst>
          </p:cNvPr>
          <p:cNvSpPr txBox="1"/>
          <p:nvPr/>
        </p:nvSpPr>
        <p:spPr>
          <a:xfrm>
            <a:off x="138264" y="2431435"/>
            <a:ext cx="8228987" cy="707886"/>
          </a:xfrm>
          <a:prstGeom prst="rect">
            <a:avLst/>
          </a:prstGeom>
          <a:noFill/>
        </p:spPr>
        <p:txBody>
          <a:bodyPr wrap="square">
            <a:spAutoFit/>
          </a:bodyPr>
          <a:lstStyle/>
          <a:p>
            <a:pPr>
              <a:spcBef>
                <a:spcPts val="600"/>
              </a:spcBef>
            </a:pPr>
            <a:r>
              <a:rPr lang="fr-FR" sz="2000" b="1" noProof="0" dirty="0"/>
              <a:t>Faisant un retour en arrière dans le temps, Paul leur rappelle combien il était parfait quand il était comme ces docteurs </a:t>
            </a:r>
            <a:r>
              <a:rPr lang="fr-FR" sz="2000" b="1" noProof="0" dirty="0">
                <a:solidFill>
                  <a:srgbClr val="579BC6"/>
                </a:solidFill>
              </a:rPr>
              <a:t>(Philippiens 3.4-6)</a:t>
            </a:r>
            <a:r>
              <a:rPr lang="fr-FR" sz="2000" b="1" noProof="0" dirty="0"/>
              <a:t> :</a:t>
            </a:r>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12E16CE4-F2AA-1FB9-3DBE-64C3463CB7B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443676" y="2209636"/>
            <a:ext cx="2293622" cy="1586360"/>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66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500"/>
                                        <p:tgtEl>
                                          <p:spTgt spid="2">
                                            <p:graphicEl>
                                              <a:dgm id="{81B947A8-8222-4D23-91A0-A3DDDFBA911F}"/>
                                            </p:graphicEl>
                                          </p:spTgt>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67EC815-1636-258C-81B6-0E9577D51BD3}"/>
              </a:ext>
            </a:extLst>
          </p:cNvPr>
          <p:cNvSpPr txBox="1"/>
          <p:nvPr/>
        </p:nvSpPr>
        <p:spPr>
          <a:xfrm>
            <a:off x="4562573" y="358218"/>
            <a:ext cx="7400041" cy="4955203"/>
          </a:xfrm>
          <a:prstGeom prst="rect">
            <a:avLst/>
          </a:prstGeom>
          <a:noFill/>
        </p:spPr>
        <p:txBody>
          <a:bodyPr wrap="square" rtlCol="0">
            <a:spAutoFit/>
          </a:bodyPr>
          <a:lstStyle/>
          <a:p>
            <a:pPr algn="ctr"/>
            <a:r>
              <a:rPr lang="fr-FR" sz="2200" dirty="0">
                <a:highlight>
                  <a:srgbClr val="00FFFF"/>
                </a:highlight>
              </a:rPr>
              <a:t>La Parole de Dieu contient notre police d'assurance vie.</a:t>
            </a:r>
          </a:p>
          <a:p>
            <a:pPr algn="just"/>
            <a:endParaRPr lang="fr-FR" sz="2200" dirty="0"/>
          </a:p>
          <a:p>
            <a:pPr algn="just"/>
            <a:r>
              <a:rPr lang="fr-FR" sz="2200" dirty="0"/>
              <a:t> </a:t>
            </a:r>
            <a:r>
              <a:rPr lang="fr-FR" sz="2200" dirty="0">
                <a:solidFill>
                  <a:srgbClr val="0033CC"/>
                </a:solidFill>
                <a:effectLst>
                  <a:outerShdw blurRad="38100" dist="38100" dir="2700000" algn="tl">
                    <a:srgbClr val="000000">
                      <a:alpha val="43137"/>
                    </a:srgbClr>
                  </a:outerShdw>
                </a:effectLst>
              </a:rPr>
              <a:t>Manger la chair et boire le sang du Fils de Dieu </a:t>
            </a:r>
            <a:r>
              <a:rPr lang="fr-FR" sz="2200" dirty="0">
                <a:solidFill>
                  <a:schemeClr val="bg2">
                    <a:lumMod val="50000"/>
                  </a:schemeClr>
                </a:solidFill>
                <a:highlight>
                  <a:srgbClr val="FFFF00"/>
                </a:highlight>
              </a:rPr>
              <a:t>signifie étudier la Parole et mettre cette Parole en pratique</a:t>
            </a:r>
            <a:r>
              <a:rPr lang="fr-FR" sz="2200" dirty="0"/>
              <a:t> </a:t>
            </a:r>
            <a:r>
              <a:rPr lang="fr-FR" sz="2200" dirty="0">
                <a:solidFill>
                  <a:srgbClr val="0033CC"/>
                </a:solidFill>
                <a:effectLst>
                  <a:outerShdw blurRad="38100" dist="38100" dir="2700000" algn="tl">
                    <a:srgbClr val="000000">
                      <a:alpha val="43137"/>
                    </a:srgbClr>
                  </a:outerShdw>
                </a:effectLst>
              </a:rPr>
              <a:t>dans        une vie d'obéissance à tous ses préceptes. </a:t>
            </a:r>
          </a:p>
          <a:p>
            <a:pPr algn="just"/>
            <a:endParaRPr lang="fr-FR" sz="2200" dirty="0"/>
          </a:p>
          <a:p>
            <a:pPr algn="just"/>
            <a:r>
              <a:rPr lang="fr-FR" sz="2200" dirty="0">
                <a:solidFill>
                  <a:schemeClr val="bg1"/>
                </a:solidFill>
                <a:highlight>
                  <a:srgbClr val="000000"/>
                </a:highlight>
              </a:rPr>
              <a:t>Ceux qui participent ainsi au Fils de Dieu deviennent participants de la nature divine, un avec Christ. </a:t>
            </a:r>
            <a:r>
              <a:rPr lang="fr-FR" sz="2200" dirty="0">
                <a:solidFill>
                  <a:srgbClr val="FFFF00"/>
                </a:solidFill>
                <a:highlight>
                  <a:srgbClr val="000000"/>
                </a:highlight>
              </a:rPr>
              <a:t>Ils respirent une atmosphère divine, qui peut seule donner la vie à l'âme.</a:t>
            </a:r>
          </a:p>
          <a:p>
            <a:pPr algn="just"/>
            <a:endParaRPr lang="fr-FR" sz="2200" dirty="0"/>
          </a:p>
          <a:p>
            <a:pPr algn="just"/>
            <a:r>
              <a:rPr lang="fr-FR" sz="2200" dirty="0">
                <a:highlight>
                  <a:srgbClr val="000000"/>
                </a:highlight>
              </a:rPr>
              <a:t> </a:t>
            </a:r>
            <a:r>
              <a:rPr lang="fr-FR" sz="2200" dirty="0">
                <a:solidFill>
                  <a:srgbClr val="FFFF00"/>
                </a:solidFill>
                <a:effectLst>
                  <a:outerShdw blurRad="38100" dist="38100" dir="2700000" algn="tl">
                    <a:srgbClr val="000000">
                      <a:alpha val="43137"/>
                    </a:srgbClr>
                  </a:outerShdw>
                </a:effectLst>
                <a:highlight>
                  <a:srgbClr val="000000"/>
                </a:highlight>
              </a:rPr>
              <a:t>Ils portent en </a:t>
            </a:r>
            <a:r>
              <a:rPr lang="fr-FR" sz="2400" dirty="0">
                <a:solidFill>
                  <a:srgbClr val="FFFF00"/>
                </a:solidFill>
                <a:effectLst>
                  <a:outerShdw blurRad="38100" dist="38100" dir="2700000" algn="tl">
                    <a:srgbClr val="000000">
                      <a:alpha val="43137"/>
                    </a:srgbClr>
                  </a:outerShdw>
                </a:effectLst>
                <a:highlight>
                  <a:srgbClr val="000000"/>
                </a:highlight>
                <a:latin typeface="Calibri" panose="020F0502020204030204" pitchFamily="34" charset="0"/>
                <a:ea typeface="MS Minngs"/>
              </a:rPr>
              <a:t>leur vie une assurance des saints principes reçus de la Parole </a:t>
            </a:r>
            <a:r>
              <a:rPr lang="fr-FR" sz="2400" dirty="0">
                <a:solidFill>
                  <a:schemeClr val="bg1"/>
                </a:solidFill>
                <a:effectLst/>
                <a:highlight>
                  <a:srgbClr val="000000"/>
                </a:highlight>
                <a:latin typeface="Calibri" panose="020F0502020204030204" pitchFamily="34" charset="0"/>
                <a:ea typeface="MS Minngs"/>
              </a:rPr>
              <a:t>— leur vie est dirigée par la puissance du Saint-Esprit, et ils ont un gage de l'immortalité qui sera la leur par la mort et la résurrection du Christ.</a:t>
            </a:r>
            <a:endParaRPr lang="fr-CH" sz="2200" dirty="0">
              <a:solidFill>
                <a:schemeClr val="bg1"/>
              </a:solidFill>
              <a:highlight>
                <a:srgbClr val="000000"/>
              </a:highlight>
            </a:endParaRPr>
          </a:p>
        </p:txBody>
      </p:sp>
      <p:sp>
        <p:nvSpPr>
          <p:cNvPr id="3" name="ZoneTexte 2">
            <a:extLst>
              <a:ext uri="{FF2B5EF4-FFF2-40B4-BE49-F238E27FC236}">
                <a16:creationId xmlns:a16="http://schemas.microsoft.com/office/drawing/2014/main" id="{D3CD12F0-B00D-6A17-C8CD-7C2EBBC80968}"/>
              </a:ext>
            </a:extLst>
          </p:cNvPr>
          <p:cNvSpPr txBox="1"/>
          <p:nvPr/>
        </p:nvSpPr>
        <p:spPr>
          <a:xfrm>
            <a:off x="593889" y="5313421"/>
            <a:ext cx="11368725" cy="1446550"/>
          </a:xfrm>
          <a:prstGeom prst="rect">
            <a:avLst/>
          </a:prstGeom>
          <a:noFill/>
        </p:spPr>
        <p:txBody>
          <a:bodyPr wrap="square" rtlCol="0">
            <a:spAutoFit/>
          </a:bodyPr>
          <a:lstStyle/>
          <a:p>
            <a:pPr algn="just"/>
            <a:r>
              <a:rPr lang="fr-FR" sz="2200" dirty="0">
                <a:solidFill>
                  <a:schemeClr val="bg2">
                    <a:lumMod val="50000"/>
                  </a:schemeClr>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Cette vérité est une vérité éternelle, car le Christ lui-même l'a enseignée. </a:t>
            </a:r>
            <a:r>
              <a:rPr lang="fr-FR" sz="2200" dirty="0">
                <a:solidFill>
                  <a:srgbClr val="0033CC"/>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Il a promis de ressusciter les justes morts, car il a donné sa vie pour la vie du monde.</a:t>
            </a:r>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fr-FR" sz="2200" dirty="0">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 Comme le Père qui est vivant m'a envoyé, et que je vis par le Père, ainsi celui qui me mange vivra par moi. » « Je suis le pain de vie. Celui qui vient à moi n'aura jamais faim. » </a:t>
            </a:r>
            <a:r>
              <a:rPr lang="fr-FR" sz="2200" i="1"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(Jean 6.57,35.)</a:t>
            </a:r>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endParaRPr lang="fr-CH"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pic>
        <p:nvPicPr>
          <p:cNvPr id="6146" name="Picture 2">
            <a:extLst>
              <a:ext uri="{FF2B5EF4-FFF2-40B4-BE49-F238E27FC236}">
                <a16:creationId xmlns:a16="http://schemas.microsoft.com/office/drawing/2014/main" id="{1821C653-070F-6223-23C5-61C115F753D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9566" y="914400"/>
            <a:ext cx="3410208" cy="353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83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yellow and green background&#10;&#10;AI-generated content may be incorrect.">
            <a:extLst>
              <a:ext uri="{FF2B5EF4-FFF2-40B4-BE49-F238E27FC236}">
                <a16:creationId xmlns:a16="http://schemas.microsoft.com/office/drawing/2014/main" id="{28FF916F-6F77-4FF4-B5DA-4FF8617C07D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1F484B2-5BC9-EB3A-C64E-2789A36524E6}"/>
              </a:ext>
            </a:extLst>
          </p:cNvPr>
          <p:cNvSpPr txBox="1"/>
          <p:nvPr/>
        </p:nvSpPr>
        <p:spPr>
          <a:xfrm>
            <a:off x="0" y="-98323"/>
            <a:ext cx="12191999" cy="861774"/>
          </a:xfrm>
          <a:prstGeom prst="rect">
            <a:avLst/>
          </a:prstGeom>
          <a:noFill/>
        </p:spPr>
        <p:txBody>
          <a:bodyPr wrap="square">
            <a:spAutoFit/>
          </a:bodyPr>
          <a:lstStyle/>
          <a:p>
            <a:pPr algn="ctr"/>
            <a:r>
              <a:rPr lang="fr-FR" sz="5000" b="1" spc="630" noProof="0" dirty="0">
                <a:ln w="10160">
                  <a:solidFill>
                    <a:srgbClr val="FFFF00"/>
                  </a:solidFill>
                  <a:prstDash val="solid"/>
                </a:ln>
                <a:solidFill>
                  <a:srgbClr val="823A36"/>
                </a:solidFill>
                <a:effectLst>
                  <a:outerShdw blurRad="38100" dist="22860" dir="5400000" algn="tl" rotWithShape="0">
                    <a:srgbClr val="000000"/>
                  </a:outerShdw>
                </a:effectLst>
              </a:rPr>
              <a:t>CE QUI EST IMPORTANT</a:t>
            </a:r>
          </a:p>
        </p:txBody>
      </p:sp>
      <p:sp>
        <p:nvSpPr>
          <p:cNvPr id="5" name="CuadroTexto 4">
            <a:extLst>
              <a:ext uri="{FF2B5EF4-FFF2-40B4-BE49-F238E27FC236}">
                <a16:creationId xmlns:a16="http://schemas.microsoft.com/office/drawing/2014/main" id="{E97E71C8-BC62-1963-3D3F-91222AFBAC3A}"/>
              </a:ext>
            </a:extLst>
          </p:cNvPr>
          <p:cNvSpPr txBox="1"/>
          <p:nvPr/>
        </p:nvSpPr>
        <p:spPr>
          <a:xfrm>
            <a:off x="0" y="722737"/>
            <a:ext cx="12191999" cy="707886"/>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p>
            <a:pPr algn="ctr"/>
            <a:r>
              <a:rPr lang="fr-FR" sz="2000" b="1" noProof="0" dirty="0">
                <a:solidFill>
                  <a:srgbClr val="485F2F"/>
                </a:solidFill>
                <a:latin typeface="Comic Sans MS" panose="030F0702030302020204" pitchFamily="66" charset="0"/>
              </a:rPr>
              <a:t>« Mais ces choses qui étaient pour moi des gains, je les ai regardées comme une perte, à cause de Christ » Philippiens 3.7</a:t>
            </a:r>
          </a:p>
        </p:txBody>
      </p:sp>
      <p:sp>
        <p:nvSpPr>
          <p:cNvPr id="6" name="CuadroTexto 5">
            <a:extLst>
              <a:ext uri="{FF2B5EF4-FFF2-40B4-BE49-F238E27FC236}">
                <a16:creationId xmlns:a16="http://schemas.microsoft.com/office/drawing/2014/main" id="{857F3568-90C0-0D81-D7BD-BAC18A0AC874}"/>
              </a:ext>
            </a:extLst>
          </p:cNvPr>
          <p:cNvSpPr txBox="1"/>
          <p:nvPr/>
        </p:nvSpPr>
        <p:spPr>
          <a:xfrm>
            <a:off x="178206" y="1402833"/>
            <a:ext cx="7343468" cy="1323439"/>
          </a:xfrm>
          <a:prstGeom prst="rect">
            <a:avLst/>
          </a:prstGeom>
          <a:noFill/>
        </p:spPr>
        <p:txBody>
          <a:bodyPr wrap="square" rtlCol="0">
            <a:spAutoFit/>
          </a:bodyPr>
          <a:lstStyle/>
          <a:p>
            <a:pPr>
              <a:spcBef>
                <a:spcPts val="600"/>
              </a:spcBef>
            </a:pPr>
            <a:r>
              <a:rPr lang="fr-FR" sz="2000" b="1" noProof="0" dirty="0"/>
              <a:t>Paul met sur une balance son ancienne vie et sa vie actuelle. Il place sur un plateau toute sa connaissance ; son avenir glorieux comme élève brillant de Gamaliel ; ses magnifiques dons pharisaïques. Tout cela est un gain.</a:t>
            </a:r>
          </a:p>
        </p:txBody>
      </p:sp>
      <p:pic>
        <p:nvPicPr>
          <p:cNvPr id="8" name="Imagen 7" descr="Una persona caminando en la calle&#10;&#10;El contenido generado por IA puede ser incorrecto.">
            <a:extLst>
              <a:ext uri="{FF2B5EF4-FFF2-40B4-BE49-F238E27FC236}">
                <a16:creationId xmlns:a16="http://schemas.microsoft.com/office/drawing/2014/main" id="{2925DD6E-05C9-BC84-12C1-6BCE4213D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080" y="4458700"/>
            <a:ext cx="4265423" cy="2399300"/>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7CC10F94-2660-58E8-AB87-FE268AA5EE3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999333" y="1486188"/>
            <a:ext cx="3947587" cy="2960690"/>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2EAB75B-1FFC-15D5-2123-2B5ACAA906CD}"/>
              </a:ext>
            </a:extLst>
          </p:cNvPr>
          <p:cNvSpPr txBox="1"/>
          <p:nvPr/>
        </p:nvSpPr>
        <p:spPr>
          <a:xfrm>
            <a:off x="5006715" y="4611231"/>
            <a:ext cx="7018136" cy="2246769"/>
          </a:xfrm>
          <a:prstGeom prst="rect">
            <a:avLst/>
          </a:prstGeom>
          <a:noFill/>
        </p:spPr>
        <p:txBody>
          <a:bodyPr wrap="square">
            <a:spAutoFit/>
          </a:bodyPr>
          <a:lstStyle/>
          <a:p>
            <a:r>
              <a:rPr lang="fr-FR" sz="2000" b="1" noProof="0" dirty="0"/>
              <a:t>Qu'est-ce qui pourrait être plus précieux que la vie éternelle dans le ciel et sur la nouvelle terre ? Cependant, les valeurs du monde aveuglent beaucoup de gens face à cette réalité. Il existe une rivalité naturelle entre les choses considérées ici comme importantes et ce que le Ciel valorise réellement : un caractère semblable à Christ et le salut de l'âme.</a:t>
            </a:r>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085E9BC-1A86-A697-E588-FB634998E6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pic>
        <p:nvPicPr>
          <p:cNvPr id="18" name="Imagen 17" descr="Imagen que contiene tabla, pequeño, iluminado, agua&#10;&#10;El contenido generado por IA puede ser incorrecto.">
            <a:extLst>
              <a:ext uri="{FF2B5EF4-FFF2-40B4-BE49-F238E27FC236}">
                <a16:creationId xmlns:a16="http://schemas.microsoft.com/office/drawing/2014/main" id="{F0C037E5-159A-69E3-A220-8999CDECA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sp>
        <p:nvSpPr>
          <p:cNvPr id="4" name="CuadroTexto 3">
            <a:extLst>
              <a:ext uri="{FF2B5EF4-FFF2-40B4-BE49-F238E27FC236}">
                <a16:creationId xmlns:a16="http://schemas.microsoft.com/office/drawing/2014/main" id="{3585293F-2B91-6E00-A949-6FE385004E6F}"/>
              </a:ext>
            </a:extLst>
          </p:cNvPr>
          <p:cNvSpPr txBox="1"/>
          <p:nvPr/>
        </p:nvSpPr>
        <p:spPr>
          <a:xfrm>
            <a:off x="178206" y="2726272"/>
            <a:ext cx="7343467" cy="1015663"/>
          </a:xfrm>
          <a:prstGeom prst="rect">
            <a:avLst/>
          </a:prstGeom>
          <a:noFill/>
        </p:spPr>
        <p:txBody>
          <a:bodyPr wrap="square">
            <a:spAutoFit/>
          </a:bodyPr>
          <a:lstStyle/>
          <a:p>
            <a:pPr>
              <a:spcBef>
                <a:spcPts val="600"/>
              </a:spcBef>
            </a:pPr>
            <a:r>
              <a:rPr lang="fr-FR" sz="2000" b="1" noProof="0" dirty="0"/>
              <a:t>Maintenant, il place sur l'autre plateau sa vie depuis qu'il a connu Christ. Tout le gain se transforme en ordure, car rien ne peut égaler l'amour de Christ </a:t>
            </a:r>
            <a:r>
              <a:rPr lang="fr-FR" sz="2000" b="1" noProof="0" dirty="0">
                <a:solidFill>
                  <a:schemeClr val="accent3">
                    <a:lumMod val="75000"/>
                  </a:schemeClr>
                </a:solidFill>
              </a:rPr>
              <a:t>(Philippiens 3.7-8)</a:t>
            </a:r>
            <a:r>
              <a:rPr lang="fr-FR" sz="2000" b="1" noProof="0" dirty="0">
                <a:solidFill>
                  <a:srgbClr val="954ECA"/>
                </a:solidFill>
              </a:rPr>
              <a:t>.</a:t>
            </a:r>
          </a:p>
        </p:txBody>
      </p:sp>
    </p:spTree>
    <p:extLst>
      <p:ext uri="{BB962C8B-B14F-4D97-AF65-F5344CB8AC3E}">
        <p14:creationId xmlns:p14="http://schemas.microsoft.com/office/powerpoint/2010/main" val="38297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8FA065E-753D-F19E-1475-F19D86686ECF}"/>
              </a:ext>
            </a:extLst>
          </p:cNvPr>
          <p:cNvSpPr txBox="1"/>
          <p:nvPr/>
        </p:nvSpPr>
        <p:spPr>
          <a:xfrm>
            <a:off x="4128940" y="181957"/>
            <a:ext cx="7371761" cy="6124754"/>
          </a:xfrm>
          <a:prstGeom prst="rect">
            <a:avLst/>
          </a:prstGeom>
          <a:noFill/>
        </p:spPr>
        <p:txBody>
          <a:bodyPr wrap="square" rtlCol="0">
            <a:spAutoFit/>
          </a:bodyPr>
          <a:lstStyle/>
          <a:p>
            <a:pPr algn="just"/>
            <a:r>
              <a:rPr lang="fr-FR" sz="2200" dirty="0">
                <a:ln>
                  <a:solidFill>
                    <a:srgbClr val="823A36"/>
                  </a:solidFill>
                </a:ln>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Paul a fait beaucoup de choses. C’était un enseignant avisé. Ses nombreuses lettres sont pleines de leçons mettant en avant de bons principes.   </a:t>
            </a:r>
          </a:p>
          <a:p>
            <a:pPr algn="just"/>
            <a:r>
              <a:rPr lang="fr-FR" sz="22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travaillait de ses mains : étant faiseur de tentes, il gagnait son pain de cette manière. … Il portait le lourd fardeau des églises.</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Il s’efforçait, très sérieusement, de mettre devant elles leurs erreurs, afin qu’elles puissent les corriger, ne plus être trompées et éloignées de Dieu.  </a:t>
            </a:r>
            <a:r>
              <a:rPr lang="fr-FR" sz="22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essayait toujours de les aider dans leurs difficultés et cependant il déclare :</a:t>
            </a:r>
            <a:r>
              <a:rPr lang="fr-FR" sz="2200" dirty="0">
                <a:latin typeface="Arial" panose="020B0604020202020204" pitchFamily="34" charset="0"/>
                <a:cs typeface="Arial" panose="020B0604020202020204" pitchFamily="34" charset="0"/>
              </a:rPr>
              <a:t> </a:t>
            </a:r>
            <a:r>
              <a:rPr lang="fr-FR" sz="22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Une seule chose compte » </a:t>
            </a:r>
            <a:r>
              <a:rPr lang="fr-FR" sz="2200" dirty="0">
                <a:latin typeface="Arial" panose="020B0604020202020204" pitchFamily="34" charset="0"/>
                <a:cs typeface="Arial" panose="020B0604020202020204" pitchFamily="34" charset="0"/>
              </a:rPr>
              <a:t>(Philippiens 3.13). … Sa vie comportait de multiples responsabilités, cependant pour lui cette « seule chose » était primordiale. </a:t>
            </a:r>
            <a:r>
              <a:rPr lang="fr-FR" sz="2200" dirty="0">
                <a:ln>
                  <a:solidFill>
                    <a:srgbClr val="FFFF00"/>
                  </a:solidFill>
                </a:ln>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 perception constante de la présence de Dieu le poussait à toujours regarder à Jésus, </a:t>
            </a:r>
          </a:p>
          <a:p>
            <a:pPr algn="just"/>
            <a:r>
              <a:rPr lang="fr-FR" sz="2200" dirty="0">
                <a:solidFill>
                  <a:srgbClr val="823A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qui est l'auteur de la foi et qui la mène à la perfection » </a:t>
            </a:r>
            <a:r>
              <a:rPr lang="fr-FR" sz="2200" i="1" dirty="0">
                <a:latin typeface="Arial" panose="020B0604020202020204" pitchFamily="34" charset="0"/>
                <a:cs typeface="Arial" panose="020B0604020202020204" pitchFamily="34" charset="0"/>
              </a:rPr>
              <a:t>(Hébreux 12,2, La Colombe). </a:t>
            </a:r>
            <a:endParaRPr lang="fr-CH" sz="2200" dirty="0">
              <a:latin typeface="Arial" panose="020B0604020202020204" pitchFamily="34" charset="0"/>
              <a:cs typeface="Arial" panose="020B0604020202020204" pitchFamily="34" charset="0"/>
            </a:endParaRPr>
          </a:p>
          <a:p>
            <a:endParaRPr lang="fr-CH" dirty="0"/>
          </a:p>
        </p:txBody>
      </p:sp>
      <p:sp>
        <p:nvSpPr>
          <p:cNvPr id="3" name="ZoneTexte 2">
            <a:extLst>
              <a:ext uri="{FF2B5EF4-FFF2-40B4-BE49-F238E27FC236}">
                <a16:creationId xmlns:a16="http://schemas.microsoft.com/office/drawing/2014/main" id="{17C40DD0-994C-6C85-C94B-410352FD0CBA}"/>
              </a:ext>
            </a:extLst>
          </p:cNvPr>
          <p:cNvSpPr txBox="1"/>
          <p:nvPr/>
        </p:nvSpPr>
        <p:spPr>
          <a:xfrm>
            <a:off x="320512" y="3742441"/>
            <a:ext cx="3497344" cy="2862322"/>
          </a:xfrm>
          <a:prstGeom prst="rect">
            <a:avLst/>
          </a:prstGeom>
          <a:noFill/>
        </p:spPr>
        <p:txBody>
          <a:bodyPr wrap="square" rtlCol="0">
            <a:spAutoFit/>
          </a:bodyPr>
          <a:lstStyle/>
          <a:p>
            <a:pPr algn="just" fontAlgn="base"/>
            <a:r>
              <a:rPr lang="fr-CH" sz="2000" dirty="0">
                <a:hlinkClick r:id="rId2" tooltip="Philipiens - Chapitre 3 -  Verset 13"/>
              </a:rPr>
              <a:t>3:13</a:t>
            </a:r>
            <a:r>
              <a:rPr lang="fr-CH" sz="2000" dirty="0"/>
              <a:t> </a:t>
            </a:r>
            <a:r>
              <a:rPr lang="fr-CH" sz="2000" dirty="0">
                <a:solidFill>
                  <a:schemeClr val="bg2">
                    <a:lumMod val="50000"/>
                  </a:schemeClr>
                </a:solidFill>
                <a:effectLst>
                  <a:outerShdw blurRad="38100" dist="38100" dir="2700000" algn="tl">
                    <a:srgbClr val="000000">
                      <a:alpha val="43137"/>
                    </a:srgbClr>
                  </a:outerShdw>
                </a:effectLst>
              </a:rPr>
              <a:t>Frères, je ne pense pas l'avoir saisi; mais je fais une chose: oubliant ce qui est en arrière et me portant vers ce qui est en avant,</a:t>
            </a:r>
          </a:p>
          <a:p>
            <a:pPr algn="just" fontAlgn="base"/>
            <a:r>
              <a:rPr lang="fr-CH" sz="2000" dirty="0">
                <a:hlinkClick r:id="rId3" tooltip="Philipiens - Chapitre 3 -  Verset 14"/>
              </a:rPr>
              <a:t>3:14</a:t>
            </a:r>
            <a:r>
              <a:rPr lang="fr-CH" sz="2000" dirty="0"/>
              <a:t> </a:t>
            </a:r>
            <a:r>
              <a:rPr lang="fr-CH" sz="2000" dirty="0">
                <a:solidFill>
                  <a:srgbClr val="0033CC"/>
                </a:solidFill>
                <a:effectLst>
                  <a:outerShdw blurRad="38100" dist="38100" dir="2700000" algn="tl">
                    <a:srgbClr val="000000">
                      <a:alpha val="43137"/>
                    </a:srgbClr>
                  </a:outerShdw>
                </a:effectLst>
              </a:rPr>
              <a:t>je cours vers le but, pour remporter le prix de la vocation céleste de Dieu en Jésus Christ.</a:t>
            </a:r>
          </a:p>
        </p:txBody>
      </p:sp>
      <p:sp>
        <p:nvSpPr>
          <p:cNvPr id="4" name="ZoneTexte 3">
            <a:extLst>
              <a:ext uri="{FF2B5EF4-FFF2-40B4-BE49-F238E27FC236}">
                <a16:creationId xmlns:a16="http://schemas.microsoft.com/office/drawing/2014/main" id="{30B014AE-CB88-EDA9-FCE4-6BDED98A3429}"/>
              </a:ext>
            </a:extLst>
          </p:cNvPr>
          <p:cNvSpPr txBox="1"/>
          <p:nvPr/>
        </p:nvSpPr>
        <p:spPr>
          <a:xfrm>
            <a:off x="691299" y="3244334"/>
            <a:ext cx="2762053" cy="369332"/>
          </a:xfrm>
          <a:prstGeom prst="rect">
            <a:avLst/>
          </a:prstGeom>
          <a:noFill/>
        </p:spPr>
        <p:txBody>
          <a:bodyPr wrap="square" rtlCol="0">
            <a:spAutoFit/>
          </a:bodyPr>
          <a:lstStyle/>
          <a:p>
            <a:pPr algn="ctr"/>
            <a:r>
              <a:rPr lang="fr-FR" dirty="0">
                <a:highlight>
                  <a:srgbClr val="00FFFF"/>
                </a:highlight>
                <a:latin typeface="Arial" panose="020B0604020202020204" pitchFamily="34" charset="0"/>
                <a:cs typeface="Arial" panose="020B0604020202020204" pitchFamily="34" charset="0"/>
              </a:rPr>
              <a:t>Philippiens 3.13-14</a:t>
            </a:r>
            <a:endParaRPr lang="fr-CH" dirty="0">
              <a:highlight>
                <a:srgbClr val="00FFFF"/>
              </a:highlight>
            </a:endParaRPr>
          </a:p>
        </p:txBody>
      </p:sp>
      <p:sp>
        <p:nvSpPr>
          <p:cNvPr id="5" name="ZoneTexte 4">
            <a:extLst>
              <a:ext uri="{FF2B5EF4-FFF2-40B4-BE49-F238E27FC236}">
                <a16:creationId xmlns:a16="http://schemas.microsoft.com/office/drawing/2014/main" id="{4774ABAB-1839-3FC9-243F-7EFD4DD5631A}"/>
              </a:ext>
            </a:extLst>
          </p:cNvPr>
          <p:cNvSpPr txBox="1"/>
          <p:nvPr/>
        </p:nvSpPr>
        <p:spPr>
          <a:xfrm>
            <a:off x="7286919" y="6075878"/>
            <a:ext cx="4213782" cy="461665"/>
          </a:xfrm>
          <a:prstGeom prst="rect">
            <a:avLst/>
          </a:prstGeom>
          <a:noFill/>
        </p:spPr>
        <p:txBody>
          <a:bodyPr wrap="square" rtlCol="0">
            <a:spAutoFit/>
          </a:bodyPr>
          <a:lstStyle/>
          <a:p>
            <a:r>
              <a:rPr lang="fr-FR" sz="2400" i="1" dirty="0">
                <a:highlight>
                  <a:srgbClr val="00FFFF"/>
                </a:highlight>
              </a:rPr>
              <a:t>(Conflict and Courage,</a:t>
            </a:r>
            <a:r>
              <a:rPr lang="fr-FR" sz="2400" dirty="0">
                <a:highlight>
                  <a:srgbClr val="00FFFF"/>
                </a:highlight>
              </a:rPr>
              <a:t> p. 353 )</a:t>
            </a:r>
            <a:endParaRPr lang="fr-CH" sz="2400" dirty="0">
              <a:highlight>
                <a:srgbClr val="00FFFF"/>
              </a:highlight>
            </a:endParaRPr>
          </a:p>
        </p:txBody>
      </p:sp>
      <p:pic>
        <p:nvPicPr>
          <p:cNvPr id="7170" name="Picture 2" descr="Image d’Épingle Story">
            <a:extLst>
              <a:ext uri="{FF2B5EF4-FFF2-40B4-BE49-F238E27FC236}">
                <a16:creationId xmlns:a16="http://schemas.microsoft.com/office/drawing/2014/main" id="{6AEA6914-2A9B-AD51-015B-4DADEEAC089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1299" y="253237"/>
            <a:ext cx="2862322" cy="286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9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4" name="Picture 3" descr="A white and grey background with a green background&#10;&#10;AI-generated content may be incorrect.">
            <a:extLst>
              <a:ext uri="{FF2B5EF4-FFF2-40B4-BE49-F238E27FC236}">
                <a16:creationId xmlns:a16="http://schemas.microsoft.com/office/drawing/2014/main" id="{58F3C5D4-587F-AE5E-8514-995ACC000BF9}"/>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2575F321-8099-3DE3-3D6E-EA0447EFCABD}"/>
              </a:ext>
            </a:extLst>
          </p:cNvPr>
          <p:cNvSpPr txBox="1"/>
          <p:nvPr/>
        </p:nvSpPr>
        <p:spPr>
          <a:xfrm>
            <a:off x="1" y="2606987"/>
            <a:ext cx="12191999" cy="1938992"/>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pPr>
              <a:spcAft>
                <a:spcPts val="600"/>
              </a:spcAft>
            </a:pPr>
            <a:r>
              <a:rPr lang="fr-FR" sz="6000" spc="300" noProof="0" dirty="0"/>
              <a:t>CONSEILS POUR DEMEURER DANS LE SALUT</a:t>
            </a:r>
          </a:p>
        </p:txBody>
      </p:sp>
      <p:sp>
        <p:nvSpPr>
          <p:cNvPr id="2" name="ZoneTexte 1">
            <a:extLst>
              <a:ext uri="{FF2B5EF4-FFF2-40B4-BE49-F238E27FC236}">
                <a16:creationId xmlns:a16="http://schemas.microsoft.com/office/drawing/2014/main" id="{2117F706-C63B-EE6E-EE1B-46ECB236FA9F}"/>
              </a:ext>
            </a:extLst>
          </p:cNvPr>
          <p:cNvSpPr txBox="1"/>
          <p:nvPr/>
        </p:nvSpPr>
        <p:spPr>
          <a:xfrm>
            <a:off x="5410986" y="235670"/>
            <a:ext cx="6674177" cy="1446550"/>
          </a:xfrm>
          <a:prstGeom prst="rect">
            <a:avLst/>
          </a:prstGeom>
          <a:noFill/>
        </p:spPr>
        <p:txBody>
          <a:bodyPr wrap="square" rtlCol="0">
            <a:spAutoFit/>
          </a:bodyPr>
          <a:lstStyle/>
          <a:p>
            <a:pPr algn="ctr"/>
            <a:r>
              <a:rPr lang="fr-FR" sz="22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Ne vous inquiétez de rien ; </a:t>
            </a:r>
            <a:r>
              <a:rPr lang="fr-FR" sz="22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mais en toute chose faites connaître vos besoins à Dieu par des prières et des supplications, </a:t>
            </a:r>
            <a:r>
              <a:rPr lang="fr-FR" sz="22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avec des actions de grâces » </a:t>
            </a:r>
            <a:r>
              <a:rPr lang="fr-FR" sz="2200" i="1" dirty="0">
                <a:latin typeface="Arial" panose="020B0604020202020204" pitchFamily="34" charset="0"/>
                <a:cs typeface="Arial" panose="020B0604020202020204" pitchFamily="34" charset="0"/>
              </a:rPr>
              <a:t>(Philippiens 4.6).</a:t>
            </a:r>
            <a:endParaRPr lang="fr-CH"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689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close up of a colorful background&#10;&#10;AI-generated content may be incorrect.">
            <a:extLst>
              <a:ext uri="{FF2B5EF4-FFF2-40B4-BE49-F238E27FC236}">
                <a16:creationId xmlns:a16="http://schemas.microsoft.com/office/drawing/2014/main" id="{6631F000-20FF-6335-0CA2-7C6AD9DD610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Imagen 10">
            <a:extLst>
              <a:ext uri="{FF2B5EF4-FFF2-40B4-BE49-F238E27FC236}">
                <a16:creationId xmlns:a16="http://schemas.microsoft.com/office/drawing/2014/main" id="{7714F02F-F1E3-EACA-35D9-71B74D8FE1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39268" y="4479050"/>
            <a:ext cx="2353827" cy="2266172"/>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00771659-D91F-D263-DF49-C68C77D3ACBC}"/>
              </a:ext>
            </a:extLst>
          </p:cNvPr>
          <p:cNvSpPr txBox="1"/>
          <p:nvPr/>
        </p:nvSpPr>
        <p:spPr>
          <a:xfrm>
            <a:off x="0" y="-65447"/>
            <a:ext cx="12191999" cy="769441"/>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algn="ctr"/>
            <a:r>
              <a:rPr lang="fr-FR" sz="4400" b="1" spc="600" noProof="0" dirty="0">
                <a:ln w="9525">
                  <a:noFill/>
                  <a:prstDash val="solid"/>
                </a:ln>
                <a:solidFill>
                  <a:srgbClr val="579BC6"/>
                </a:solidFill>
                <a:effectLst>
                  <a:outerShdw blurRad="12700" dist="38100" dir="2700000" algn="tl" rotWithShape="0">
                    <a:srgbClr val="0B4B75"/>
                  </a:outerShdw>
                </a:effectLst>
              </a:rPr>
              <a:t>LA FOI DE CHRIST</a:t>
            </a:r>
          </a:p>
        </p:txBody>
      </p:sp>
      <p:sp>
        <p:nvSpPr>
          <p:cNvPr id="5" name="CuadroTexto 4">
            <a:extLst>
              <a:ext uri="{FF2B5EF4-FFF2-40B4-BE49-F238E27FC236}">
                <a16:creationId xmlns:a16="http://schemas.microsoft.com/office/drawing/2014/main" id="{0380C649-91FB-B0BB-0BFB-94AC6B1620FC}"/>
              </a:ext>
            </a:extLst>
          </p:cNvPr>
          <p:cNvSpPr txBox="1"/>
          <p:nvPr/>
        </p:nvSpPr>
        <p:spPr>
          <a:xfrm>
            <a:off x="219069" y="628408"/>
            <a:ext cx="11838389"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0" dirty="0">
                <a:solidFill>
                  <a:schemeClr val="accent3">
                    <a:lumMod val="50000"/>
                  </a:schemeClr>
                </a:solidFill>
                <a:latin typeface="Comic Sans MS" panose="030F0702030302020204" pitchFamily="66" charset="0"/>
              </a:rPr>
              <a:t>« et d'être trouvé en lui, non avec ma justice, celle qui vient de la loi, mais avec celle qui s'obtient par la foi en Christ, la justice qui vient de Dieu par la foi »  Philippiens 3.9</a:t>
            </a:r>
          </a:p>
        </p:txBody>
      </p:sp>
      <p:sp>
        <p:nvSpPr>
          <p:cNvPr id="6" name="CuadroTexto 5">
            <a:extLst>
              <a:ext uri="{FF2B5EF4-FFF2-40B4-BE49-F238E27FC236}">
                <a16:creationId xmlns:a16="http://schemas.microsoft.com/office/drawing/2014/main" id="{DA6E6659-97BF-80DF-BF92-5F262164E6F3}"/>
              </a:ext>
            </a:extLst>
          </p:cNvPr>
          <p:cNvSpPr txBox="1"/>
          <p:nvPr/>
        </p:nvSpPr>
        <p:spPr>
          <a:xfrm>
            <a:off x="219075" y="1300757"/>
            <a:ext cx="8048844" cy="1323439"/>
          </a:xfrm>
          <a:prstGeom prst="rect">
            <a:avLst/>
          </a:prstGeom>
          <a:noFill/>
        </p:spPr>
        <p:txBody>
          <a:bodyPr wrap="square" rtlCol="0">
            <a:spAutoFit/>
          </a:bodyPr>
          <a:lstStyle/>
          <a:p>
            <a:pPr>
              <a:spcBef>
                <a:spcPts val="600"/>
              </a:spcBef>
            </a:pPr>
            <a:r>
              <a:rPr lang="fr-FR" sz="2000" b="1" noProof="0" dirty="0"/>
              <a:t>Paul, sûr de sa propre justice, est allé à Damas pour ramener sur le chemin du salut les hérétiques de la secte du « Chemin » </a:t>
            </a:r>
            <a:r>
              <a:rPr lang="fr-FR" sz="2000" b="1" noProof="0" dirty="0">
                <a:solidFill>
                  <a:schemeClr val="accent3">
                    <a:lumMod val="75000"/>
                  </a:schemeClr>
                </a:solidFill>
              </a:rPr>
              <a:t>(Actes 9.1-2)</a:t>
            </a:r>
            <a:r>
              <a:rPr lang="fr-FR" sz="2000" b="1" noProof="0" dirty="0"/>
              <a:t>. Mais il est entré à Damas vaincu par une autre justice, la justice de Dieu : « celle qui s'obtient par la foi en Christ » </a:t>
            </a:r>
            <a:r>
              <a:rPr lang="fr-FR" sz="2000" b="1" noProof="0" dirty="0">
                <a:solidFill>
                  <a:schemeClr val="accent3">
                    <a:lumMod val="75000"/>
                  </a:schemeClr>
                </a:solidFill>
              </a:rPr>
              <a:t>(Philippiens 3.9)</a:t>
            </a:r>
            <a:r>
              <a:rPr lang="fr-FR" sz="2000" b="1" noProof="0" dirty="0"/>
              <a:t>.</a:t>
            </a:r>
          </a:p>
        </p:txBody>
      </p:sp>
      <p:pic>
        <p:nvPicPr>
          <p:cNvPr id="4" name="Imagen 3" descr="Pintura de una persona&#10;&#10;El contenido generado por IA puede ser incorrecto.">
            <a:extLst>
              <a:ext uri="{FF2B5EF4-FFF2-40B4-BE49-F238E27FC236}">
                <a16:creationId xmlns:a16="http://schemas.microsoft.com/office/drawing/2014/main" id="{DBBC3DAC-96C2-0F18-3AEC-D7D145F7BC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02460" y="1903147"/>
            <a:ext cx="3654999" cy="4786103"/>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3E1DD2-4CEF-0EA1-2714-DAA3D56EE2D9}"/>
              </a:ext>
            </a:extLst>
          </p:cNvPr>
          <p:cNvSpPr txBox="1"/>
          <p:nvPr/>
        </p:nvSpPr>
        <p:spPr>
          <a:xfrm>
            <a:off x="3027642" y="4190677"/>
            <a:ext cx="5240271" cy="2554545"/>
          </a:xfrm>
          <a:prstGeom prst="rect">
            <a:avLst/>
          </a:prstGeom>
          <a:noFill/>
        </p:spPr>
        <p:txBody>
          <a:bodyPr wrap="square">
            <a:spAutoFit/>
          </a:bodyPr>
          <a:lstStyle/>
          <a:p>
            <a:pPr>
              <a:spcBef>
                <a:spcPts val="600"/>
              </a:spcBef>
            </a:pPr>
            <a:r>
              <a:rPr lang="fr-FR" sz="2000" b="1" noProof="0" dirty="0"/>
              <a:t>     Selon 1 Corinthiens 1.30, être « en Christ » englobe tout ce que comprend le Plan du salut, depuis l'éveil de notre intelligence spirituelle (sagesse), en passant par la justification par la foi (justice) et la préparation pour le ciel (sanctification), jusqu'à, finalement, la glorification lors du Second Avènement (rédemption).</a:t>
            </a:r>
          </a:p>
        </p:txBody>
      </p:sp>
      <p:graphicFrame>
        <p:nvGraphicFramePr>
          <p:cNvPr id="9" name="Diagrama 8">
            <a:extLst>
              <a:ext uri="{FF2B5EF4-FFF2-40B4-BE49-F238E27FC236}">
                <a16:creationId xmlns:a16="http://schemas.microsoft.com/office/drawing/2014/main" id="{F80E7AB4-AD23-37F6-4DE1-FDFBA9161540}"/>
              </a:ext>
            </a:extLst>
          </p:cNvPr>
          <p:cNvGraphicFramePr/>
          <p:nvPr>
            <p:extLst>
              <p:ext uri="{D42A27DB-BD31-4B8C-83A1-F6EECF244321}">
                <p14:modId xmlns:p14="http://schemas.microsoft.com/office/powerpoint/2010/main" val="978312186"/>
              </p:ext>
            </p:extLst>
          </p:nvPr>
        </p:nvGraphicFramePr>
        <p:xfrm>
          <a:off x="623801" y="4965171"/>
          <a:ext cx="2269294" cy="17210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34AA70BD-99DE-2139-BD9B-F056360B107E}"/>
              </a:ext>
            </a:extLst>
          </p:cNvPr>
          <p:cNvSpPr txBox="1"/>
          <p:nvPr/>
        </p:nvSpPr>
        <p:spPr>
          <a:xfrm>
            <a:off x="219072" y="3600425"/>
            <a:ext cx="8048841" cy="707886"/>
          </a:xfrm>
          <a:prstGeom prst="rect">
            <a:avLst/>
          </a:prstGeom>
          <a:noFill/>
        </p:spPr>
        <p:txBody>
          <a:bodyPr wrap="square">
            <a:spAutoFit/>
          </a:bodyPr>
          <a:lstStyle/>
          <a:p>
            <a:pPr>
              <a:spcBef>
                <a:spcPts val="600"/>
              </a:spcBef>
            </a:pPr>
            <a:r>
              <a:rPr lang="fr-FR" sz="2000" b="1" noProof="0" dirty="0"/>
              <a:t>Il aspirait à « être trouvé en [Christ] » </a:t>
            </a:r>
            <a:r>
              <a:rPr lang="fr-FR" sz="2000" b="1" noProof="0" dirty="0">
                <a:solidFill>
                  <a:schemeClr val="accent3">
                    <a:lumMod val="75000"/>
                  </a:schemeClr>
                </a:solidFill>
              </a:rPr>
              <a:t>(Philippiens 3.9)</a:t>
            </a:r>
            <a:r>
              <a:rPr lang="fr-FR" sz="2000" b="1" noProof="0" dirty="0"/>
              <a:t>. </a:t>
            </a:r>
          </a:p>
          <a:p>
            <a:r>
              <a:rPr lang="fr-FR" sz="2000" b="1" noProof="0" dirty="0"/>
              <a:t>Qu'est-ce que cela implique ?</a:t>
            </a:r>
          </a:p>
        </p:txBody>
      </p:sp>
      <p:sp>
        <p:nvSpPr>
          <p:cNvPr id="12" name="CuadroTexto 11">
            <a:extLst>
              <a:ext uri="{FF2B5EF4-FFF2-40B4-BE49-F238E27FC236}">
                <a16:creationId xmlns:a16="http://schemas.microsoft.com/office/drawing/2014/main" id="{7287A572-16E4-6D5F-2E66-706B93BD1D7F}"/>
              </a:ext>
            </a:extLst>
          </p:cNvPr>
          <p:cNvSpPr txBox="1"/>
          <p:nvPr/>
        </p:nvSpPr>
        <p:spPr>
          <a:xfrm>
            <a:off x="219070" y="2604479"/>
            <a:ext cx="8048844" cy="1015663"/>
          </a:xfrm>
          <a:prstGeom prst="rect">
            <a:avLst/>
          </a:prstGeom>
          <a:noFill/>
        </p:spPr>
        <p:txBody>
          <a:bodyPr wrap="square">
            <a:spAutoFit/>
          </a:bodyPr>
          <a:lstStyle/>
          <a:p>
            <a:pPr>
              <a:spcBef>
                <a:spcPts val="600"/>
              </a:spcBef>
            </a:pPr>
            <a:r>
              <a:rPr lang="fr-FR" sz="2000" b="1" noProof="0" dirty="0"/>
              <a:t>À partir de ce moment, il n'a plus jamais fait confiance à sa propre justice. Car il est inutile de faire confiance à nos actions pour atteindre le salut </a:t>
            </a:r>
            <a:r>
              <a:rPr lang="fr-FR" sz="2000" b="1" noProof="0" dirty="0">
                <a:solidFill>
                  <a:schemeClr val="accent3">
                    <a:lumMod val="75000"/>
                  </a:schemeClr>
                </a:solidFill>
              </a:rPr>
              <a:t>(Galates 2.16)</a:t>
            </a:r>
            <a:r>
              <a:rPr lang="fr-FR" sz="2000" b="1" noProof="0" dirty="0"/>
              <a:t>.</a:t>
            </a:r>
          </a:p>
        </p:txBody>
      </p:sp>
    </p:spTree>
    <p:extLst>
      <p:ext uri="{BB962C8B-B14F-4D97-AF65-F5344CB8AC3E}">
        <p14:creationId xmlns:p14="http://schemas.microsoft.com/office/powerpoint/2010/main" val="2962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57"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59" dur="1000"/>
                                        <p:tgtEl>
                                          <p:spTgt spid="9">
                                            <p:graphicEl>
                                              <a:dgm id="{6CD877A9-5B96-423A-AD41-F7160D878F7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2"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64" dur="1000"/>
                                        <p:tgtEl>
                                          <p:spTgt spid="9">
                                            <p:graphicEl>
                                              <a:dgm id="{30935DB6-EECA-4293-9146-CA4C9EB1C943}"/>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67"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68"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69" dur="1000"/>
                                        <p:tgtEl>
                                          <p:spTgt spid="9">
                                            <p:graphicEl>
                                              <a:dgm id="{7A7CABA2-BA43-49CB-84EB-36FA15857EF4}"/>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2"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73"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74" dur="1000"/>
                                        <p:tgtEl>
                                          <p:spTgt spid="9">
                                            <p:graphicEl>
                                              <a:dgm id="{E7612AF6-D874-49DE-B70D-5B9C424FB3B0}"/>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77"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78"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79" dur="1000"/>
                                        <p:tgtEl>
                                          <p:spTgt spid="9">
                                            <p:graphicEl>
                                              <a:dgm id="{B3DE2EF1-E274-4A6A-805C-481B309EF86E}"/>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2"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83"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84" dur="1000"/>
                                        <p:tgtEl>
                                          <p:spTgt spid="9">
                                            <p:graphicEl>
                                              <a:dgm id="{BFDD2237-DF10-40A7-8E88-F58EE4DDBE97}"/>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87"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88"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89" dur="1000"/>
                                        <p:tgtEl>
                                          <p:spTgt spid="9">
                                            <p:graphicEl>
                                              <a:dgm id="{051C9F95-AAFA-4605-9B35-E5DAE02AEFAF}"/>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2"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93"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94" dur="1000"/>
                                        <p:tgtEl>
                                          <p:spTgt spid="9">
                                            <p:graphicEl>
                                              <a:dgm id="{8CA91671-85C8-4287-81AF-9353B719781A}"/>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97"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98"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99" dur="1000"/>
                                        <p:tgtEl>
                                          <p:spTgt spid="9">
                                            <p:graphicEl>
                                              <a:dgm id="{A2917D7A-E091-46D1-874C-DE074DF26231}"/>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2"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03"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04" dur="1000"/>
                                        <p:tgtEl>
                                          <p:spTgt spid="9">
                                            <p:graphicEl>
                                              <a:dgm id="{D8DBF1D0-5B09-4DFA-96B9-467E90BD90E1}"/>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07"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08"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09" dur="1000"/>
                                        <p:tgtEl>
                                          <p:spTgt spid="9">
                                            <p:graphicEl>
                                              <a:dgm id="{239B7314-134B-48E1-9E3C-789D3C4A7E6B}"/>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2"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13"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14" dur="1000"/>
                                        <p:tgtEl>
                                          <p:spTgt spid="9">
                                            <p:graphicEl>
                                              <a:dgm id="{DF7B9908-6391-42AC-A252-95679DF19CDA}"/>
                                            </p:graphicEl>
                                          </p:spTgt>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18"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19"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0" dur="1000"/>
                                        <p:tgtEl>
                                          <p:spTgt spid="9">
                                            <p:graphicEl>
                                              <a:dgm id="{F3B67D04-FA94-40C2-9969-D7426470ADC2}"/>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23"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24"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25" dur="1000"/>
                                        <p:tgtEl>
                                          <p:spTgt spid="9">
                                            <p:graphicEl>
                                              <a:dgm id="{A235F25A-81F1-400D-B1E2-C289B1F5F14F}"/>
                                            </p:graphicEl>
                                          </p:spTgt>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29"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0"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1" dur="1000"/>
                                        <p:tgtEl>
                                          <p:spTgt spid="9">
                                            <p:graphicEl>
                                              <a:dgm id="{1A6B97CA-18F1-4530-8F79-A01E8E5E617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34"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35"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36" dur="1000"/>
                                        <p:tgtEl>
                                          <p:spTgt spid="9">
                                            <p:graphicEl>
                                              <a:dgm id="{01DBECC5-EFA4-44DE-B589-7D5E19152295}"/>
                                            </p:graphicEl>
                                          </p:spTgt>
                                        </p:tgtEl>
                                      </p:cBhvr>
                                    </p:animEffect>
                                  </p:childTnLst>
                                </p:cTn>
                              </p:par>
                            </p:childTnLst>
                          </p:cTn>
                        </p:par>
                        <p:par>
                          <p:cTn id="137" fill="hold">
                            <p:stCondLst>
                              <p:cond delay="3500"/>
                            </p:stCondLst>
                            <p:childTnLst>
                              <p:par>
                                <p:cTn id="138" presetID="53" presetClass="entr" presetSubtype="16" fill="hold" grpId="0" nodeType="afterEffect">
                                  <p:stCondLst>
                                    <p:cond delay="0"/>
                                  </p:stCondLst>
                                  <p:childTnLst>
                                    <p:set>
                                      <p:cBhvr>
                                        <p:cTn id="139"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0"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1"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2" dur="1000"/>
                                        <p:tgtEl>
                                          <p:spTgt spid="9">
                                            <p:graphicEl>
                                              <a:dgm id="{B444A002-CFA7-4477-AA6E-14D41186A3AF}"/>
                                            </p:graphicEl>
                                          </p:spTgt>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45"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46"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47" dur="1000"/>
                                        <p:tgtEl>
                                          <p:spTgt spid="9">
                                            <p:graphicEl>
                                              <a:dgm id="{1D774E81-82A5-4176-8501-4C3E2A6F230E}"/>
                                            </p:graphicEl>
                                          </p:spTgt>
                                        </p:tgtEl>
                                      </p:cBhvr>
                                    </p:animEffect>
                                  </p:childTnLst>
                                </p:cTn>
                              </p:par>
                            </p:childTnLst>
                          </p:cTn>
                        </p:par>
                        <p:par>
                          <p:cTn id="148" fill="hold">
                            <p:stCondLst>
                              <p:cond delay="4500"/>
                            </p:stCondLst>
                            <p:childTnLst>
                              <p:par>
                                <p:cTn id="149" presetID="22" presetClass="entr" presetSubtype="8"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left)">
                                      <p:cBhvr>
                                        <p:cTn id="1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FA4326E-4FA4-6A8A-9373-AE64622C6E8D}"/>
              </a:ext>
            </a:extLst>
          </p:cNvPr>
          <p:cNvSpPr txBox="1"/>
          <p:nvPr/>
        </p:nvSpPr>
        <p:spPr>
          <a:xfrm>
            <a:off x="3648173" y="301658"/>
            <a:ext cx="8022211" cy="6186309"/>
          </a:xfrm>
          <a:prstGeom prst="rect">
            <a:avLst/>
          </a:prstGeom>
          <a:noFill/>
        </p:spPr>
        <p:txBody>
          <a:bodyPr wrap="square" rtlCol="0">
            <a:spAutoFit/>
          </a:bodyPr>
          <a:lstStyle/>
          <a:p>
            <a:pPr algn="just"/>
            <a:r>
              <a:rPr lang="fr-FR" sz="2200" dirty="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Ce n'est pas la volonté de Dieu que son peuple soit accablé par les soucis. Mais le Seigneur ne nous trompe pas. Il ne nous dit pas : « Ne craignez rien ; il n'y a pas de danger sur votre chemin ». </a:t>
            </a:r>
            <a:r>
              <a:rPr lang="fr-FR" sz="22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sait qu'il y a des épreuves et des difficultés. Il agit avec sincérité à notre égard. Il ne promet pas d'isoler son peuple d'un monde de péché, mais il lui montre un refuge qui ne manque jamais. ...</a:t>
            </a:r>
          </a:p>
          <a:p>
            <a:pPr algn="just"/>
            <a:endPar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sz="2200" dirty="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Comment pouvons-nous demeurer dans le doute et nous demander si vraiment Jésus peut aimer des pécheurs remplis de fautes et de faiblesses ?</a:t>
            </a:r>
            <a:r>
              <a:rPr lang="fr-FR" sz="2200" dirty="0">
                <a:latin typeface="Arial" panose="020B0604020202020204" pitchFamily="34" charset="0"/>
                <a:cs typeface="Arial" panose="020B0604020202020204" pitchFamily="34" charset="0"/>
              </a:rPr>
              <a:t> </a:t>
            </a:r>
            <a:r>
              <a:rPr lang="fr-FR" sz="2200" dirty="0">
                <a:solidFill>
                  <a:schemeClr val="bg2">
                    <a:lumMod val="50000"/>
                  </a:schemeClr>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Il s'est donné lui-même pour nous, et nous a purifiés de toute iniquité. Il veut faire de nous un peuple particulier, zélé pour les bonnes œuvres.</a:t>
            </a:r>
            <a:r>
              <a:rPr lang="fr-FR" sz="22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endParaRPr lang="fr-FR" sz="22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sz="22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vint dans ce monde sous l'humble apparence d'un homme, voulant subir lui-même les peines et les tentations qui l'assaillent le long du chemin de la vie, pour mieux secourir celui qui est fatigué en lui offrant le repos et la paix. »</a:t>
            </a:r>
            <a:endParaRPr lang="fr-CH" sz="22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Bulle narrative : rectangle à coins arrondis 2">
            <a:extLst>
              <a:ext uri="{FF2B5EF4-FFF2-40B4-BE49-F238E27FC236}">
                <a16:creationId xmlns:a16="http://schemas.microsoft.com/office/drawing/2014/main" id="{78E0A739-7906-8929-79BF-5F9807AA7F14}"/>
              </a:ext>
            </a:extLst>
          </p:cNvPr>
          <p:cNvSpPr/>
          <p:nvPr/>
        </p:nvSpPr>
        <p:spPr>
          <a:xfrm>
            <a:off x="678730" y="5706353"/>
            <a:ext cx="2630078" cy="886119"/>
          </a:xfrm>
          <a:prstGeom prst="wedgeRoundRectCallou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ln w="0"/>
                <a:solidFill>
                  <a:schemeClr val="tx1"/>
                </a:solidFill>
                <a:effectLst>
                  <a:outerShdw blurRad="38100" dist="19050" dir="2700000" algn="tl" rotWithShape="0">
                    <a:schemeClr val="dk1">
                      <a:alpha val="40000"/>
                    </a:schemeClr>
                  </a:outerShdw>
                </a:effectLst>
              </a:rPr>
              <a:t>Dans les lieux célestes,</a:t>
            </a:r>
            <a:r>
              <a:rPr lang="fr-FR" dirty="0">
                <a:ln w="0"/>
                <a:solidFill>
                  <a:schemeClr val="tx1"/>
                </a:solidFill>
                <a:effectLst>
                  <a:outerShdw blurRad="38100" dist="19050" dir="2700000" algn="tl" rotWithShape="0">
                    <a:schemeClr val="dk1">
                      <a:alpha val="40000"/>
                    </a:schemeClr>
                  </a:outerShdw>
                </a:effectLst>
              </a:rPr>
              <a:t> « Une foi agissante », </a:t>
            </a:r>
            <a:br>
              <a:rPr lang="fr-FR" dirty="0">
                <a:ln w="0"/>
                <a:solidFill>
                  <a:schemeClr val="tx1"/>
                </a:solidFill>
                <a:effectLst>
                  <a:outerShdw blurRad="38100" dist="19050" dir="2700000" algn="tl" rotWithShape="0">
                    <a:schemeClr val="dk1">
                      <a:alpha val="40000"/>
                    </a:schemeClr>
                  </a:outerShdw>
                </a:effectLst>
              </a:rPr>
            </a:br>
            <a:r>
              <a:rPr lang="fr-FR" dirty="0">
                <a:ln w="0"/>
                <a:solidFill>
                  <a:schemeClr val="tx1"/>
                </a:solidFill>
                <a:effectLst>
                  <a:outerShdw blurRad="38100" dist="19050" dir="2700000" algn="tl" rotWithShape="0">
                    <a:schemeClr val="dk1">
                      <a:alpha val="40000"/>
                    </a:schemeClr>
                  </a:outerShdw>
                </a:effectLst>
              </a:rPr>
              <a:t>p. 110, 12 avril.</a:t>
            </a:r>
            <a:endParaRPr lang="fr-CH" dirty="0">
              <a:ln w="0"/>
              <a:solidFill>
                <a:schemeClr val="tx1"/>
              </a:solidFill>
              <a:effectLst>
                <a:outerShdw blurRad="38100" dist="19050" dir="2700000" algn="tl" rotWithShape="0">
                  <a:schemeClr val="dk1">
                    <a:alpha val="40000"/>
                  </a:schemeClr>
                </a:outerShdw>
              </a:effectLst>
            </a:endParaRPr>
          </a:p>
        </p:txBody>
      </p:sp>
      <p:pic>
        <p:nvPicPr>
          <p:cNvPr id="8194" name="Picture 2">
            <a:extLst>
              <a:ext uri="{FF2B5EF4-FFF2-40B4-BE49-F238E27FC236}">
                <a16:creationId xmlns:a16="http://schemas.microsoft.com/office/drawing/2014/main" id="{91BE1159-31E9-1122-F8FF-46D1ED49A45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860" y="405353"/>
            <a:ext cx="2485948" cy="240815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344154F1-7EF2-F099-59CE-13D9B9ECD13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2860" y="3055853"/>
            <a:ext cx="2485948" cy="240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29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yellow and green background&#10;&#10;AI-generated content may be incorrect.">
            <a:extLst>
              <a:ext uri="{FF2B5EF4-FFF2-40B4-BE49-F238E27FC236}">
                <a16:creationId xmlns:a16="http://schemas.microsoft.com/office/drawing/2014/main" id="{BFD3DCF3-0B47-B1BB-1630-75D6FEE59F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F56DFF7B-558B-1A20-0AAA-55AB2225221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400" b="1" noProof="0" dirty="0">
                <a:ln/>
                <a:solidFill>
                  <a:srgbClr val="954ECA"/>
                </a:solidFill>
              </a:rPr>
              <a:t>LA CONNAISSANCE DE CHRIST</a:t>
            </a:r>
          </a:p>
        </p:txBody>
      </p:sp>
      <p:sp>
        <p:nvSpPr>
          <p:cNvPr id="5" name="CuadroTexto 4">
            <a:extLst>
              <a:ext uri="{FF2B5EF4-FFF2-40B4-BE49-F238E27FC236}">
                <a16:creationId xmlns:a16="http://schemas.microsoft.com/office/drawing/2014/main" id="{9E35DF82-87FA-CCFF-7ACB-7B291D1291FD}"/>
              </a:ext>
            </a:extLst>
          </p:cNvPr>
          <p:cNvSpPr txBox="1"/>
          <p:nvPr/>
        </p:nvSpPr>
        <p:spPr>
          <a:xfrm>
            <a:off x="676274" y="655141"/>
            <a:ext cx="10839450" cy="646331"/>
          </a:xfrm>
          <a:prstGeom prst="rect">
            <a:avLst/>
          </a:prstGeom>
          <a:noFill/>
        </p:spPr>
        <p:txBody>
          <a:bodyPr wrap="square">
            <a:spAutoFit/>
          </a:bodyPr>
          <a:lstStyle/>
          <a:p>
            <a:pPr algn="ctr"/>
            <a:r>
              <a:rPr lang="fr-FR" b="1" noProof="0" dirty="0">
                <a:solidFill>
                  <a:schemeClr val="tx2">
                    <a:lumMod val="75000"/>
                  </a:schemeClr>
                </a:solidFill>
                <a:latin typeface="Comic Sans MS" panose="030F0702030302020204" pitchFamily="66" charset="0"/>
              </a:rPr>
              <a:t>« afin de connaître Christ, et la puissance de sa résurrection, et la communion de ses souffrances, en devenant conforme à lui dans sa mort » Philippiens 3.10 </a:t>
            </a:r>
          </a:p>
        </p:txBody>
      </p:sp>
      <p:sp>
        <p:nvSpPr>
          <p:cNvPr id="6" name="CuadroTexto 5">
            <a:extLst>
              <a:ext uri="{FF2B5EF4-FFF2-40B4-BE49-F238E27FC236}">
                <a16:creationId xmlns:a16="http://schemas.microsoft.com/office/drawing/2014/main" id="{C2019ACE-F79C-11E2-96C2-A450A96BDC9C}"/>
              </a:ext>
            </a:extLst>
          </p:cNvPr>
          <p:cNvSpPr txBox="1"/>
          <p:nvPr/>
        </p:nvSpPr>
        <p:spPr>
          <a:xfrm>
            <a:off x="2872555" y="1339669"/>
            <a:ext cx="7800441" cy="400110"/>
          </a:xfrm>
          <a:prstGeom prst="rect">
            <a:avLst/>
          </a:prstGeom>
          <a:noFill/>
        </p:spPr>
        <p:txBody>
          <a:bodyPr wrap="square" rtlCol="0">
            <a:spAutoFit/>
          </a:bodyPr>
          <a:lstStyle/>
          <a:p>
            <a:pPr algn="ctr">
              <a:spcBef>
                <a:spcPts val="600"/>
              </a:spcBef>
            </a:pPr>
            <a:r>
              <a:rPr lang="fr-FR" sz="2000" b="1" noProof="0" dirty="0"/>
              <a:t>Comment pouvons-nous connaître Christ (Philippiens 3.10-16) ?</a:t>
            </a:r>
          </a:p>
        </p:txBody>
      </p:sp>
      <p:graphicFrame>
        <p:nvGraphicFramePr>
          <p:cNvPr id="13" name="Diagrama 12">
            <a:extLst>
              <a:ext uri="{FF2B5EF4-FFF2-40B4-BE49-F238E27FC236}">
                <a16:creationId xmlns:a16="http://schemas.microsoft.com/office/drawing/2014/main" id="{09269FFD-7180-03E1-8F09-DC2DBB5FD439}"/>
              </a:ext>
            </a:extLst>
          </p:cNvPr>
          <p:cNvGraphicFramePr/>
          <p:nvPr>
            <p:extLst>
              <p:ext uri="{D42A27DB-BD31-4B8C-83A1-F6EECF244321}">
                <p14:modId xmlns:p14="http://schemas.microsoft.com/office/powerpoint/2010/main" val="3707233851"/>
              </p:ext>
            </p:extLst>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DCEF564-09C1-D122-8282-5D571C0ECF81}"/>
              </a:ext>
            </a:extLst>
          </p:cNvPr>
          <p:cNvSpPr txBox="1"/>
          <p:nvPr/>
        </p:nvSpPr>
        <p:spPr>
          <a:xfrm>
            <a:off x="162225" y="3554820"/>
            <a:ext cx="6114833" cy="1631216"/>
          </a:xfrm>
          <a:prstGeom prst="rect">
            <a:avLst/>
          </a:prstGeom>
          <a:noFill/>
        </p:spPr>
        <p:txBody>
          <a:bodyPr wrap="square" rtlCol="0">
            <a:spAutoFit/>
          </a:bodyPr>
          <a:lstStyle/>
          <a:p>
            <a:pPr>
              <a:spcBef>
                <a:spcPts val="600"/>
              </a:spcBef>
            </a:pPr>
            <a:r>
              <a:rPr lang="fr-FR" sz="2000" b="1" noProof="0" dirty="0"/>
              <a:t>La vie du chrétien est comme une course. Nous devons avoir un but clair. Nous ne vivons pas pour rester ici et profiter seulement de cette vie. Nous espérons parvenir à la résurrection des morts </a:t>
            </a:r>
            <a:r>
              <a:rPr lang="fr-FR" sz="2000" b="1" noProof="0" dirty="0">
                <a:solidFill>
                  <a:schemeClr val="tx2">
                    <a:lumMod val="75000"/>
                  </a:schemeClr>
                </a:solidFill>
              </a:rPr>
              <a:t>(Philippiens 3.11)</a:t>
            </a:r>
            <a:r>
              <a:rPr lang="fr-FR" sz="2000" b="1" noProof="0" dirty="0"/>
              <a:t>.</a:t>
            </a:r>
          </a:p>
        </p:txBody>
      </p:sp>
      <p:pic>
        <p:nvPicPr>
          <p:cNvPr id="10" name="Imagen 9" descr="Una caricatura de una persona&#10;&#10;El contenido generado por IA puede ser incorrecto.">
            <a:extLst>
              <a:ext uri="{FF2B5EF4-FFF2-40B4-BE49-F238E27FC236}">
                <a16:creationId xmlns:a16="http://schemas.microsoft.com/office/drawing/2014/main" id="{634E87AC-80A3-0DBC-C6CF-0D8D91489D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703213" y="3369040"/>
            <a:ext cx="5326561" cy="3334652"/>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0D0122DA-738E-DEF9-96EC-37EAAA296F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7930"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622B7F32-B270-8B06-64D7-E3C30A8A3B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B5A1D719-DAAD-F4B0-2610-3ED036291C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B0820E5-3621-3E06-9508-A20217A18A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95C0BC9F-86F5-EDF4-843A-C9EC85F298F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1253162B-F45C-8F14-5955-3E55C3EDB91B}"/>
              </a:ext>
            </a:extLst>
          </p:cNvPr>
          <p:cNvSpPr txBox="1"/>
          <p:nvPr/>
        </p:nvSpPr>
        <p:spPr>
          <a:xfrm>
            <a:off x="157930" y="5186036"/>
            <a:ext cx="6512693" cy="1631216"/>
          </a:xfrm>
          <a:prstGeom prst="rect">
            <a:avLst/>
          </a:prstGeom>
          <a:noFill/>
        </p:spPr>
        <p:txBody>
          <a:bodyPr wrap="square">
            <a:spAutoFit/>
          </a:bodyPr>
          <a:lstStyle/>
          <a:p>
            <a:pPr>
              <a:spcBef>
                <a:spcPts val="600"/>
              </a:spcBef>
            </a:pPr>
            <a:r>
              <a:rPr lang="fr-FR" sz="2000" b="1" noProof="0" dirty="0"/>
              <a:t>En attendant ce moment, nous cherchons à « saisir le prix pour lequel Christ-Jésus m'a saisi » </a:t>
            </a:r>
            <a:r>
              <a:rPr lang="fr-FR" sz="2000" b="1" noProof="0" dirty="0">
                <a:solidFill>
                  <a:schemeClr val="tx2">
                    <a:lumMod val="75000"/>
                  </a:schemeClr>
                </a:solidFill>
              </a:rPr>
              <a:t>(Philippiens 3.12)</a:t>
            </a:r>
            <a:r>
              <a:rPr lang="fr-FR" sz="2000" b="1" noProof="0" dirty="0"/>
              <a:t>. Jésus m'a saisi pour me donner une cité ; un prix ; une vie sans fin pour la vivre auprès de lui </a:t>
            </a:r>
            <a:r>
              <a:rPr lang="fr-FR" sz="2000" b="1" noProof="0" dirty="0">
                <a:solidFill>
                  <a:schemeClr val="tx2">
                    <a:lumMod val="75000"/>
                  </a:schemeClr>
                </a:solidFill>
              </a:rPr>
              <a:t>(Hébreux 11.10 ; Philippiens 3.14 ; 1 Thessaloniciens 4.17)</a:t>
            </a:r>
            <a:r>
              <a:rPr lang="fr-FR" sz="2000" b="1" noProof="0" dirty="0"/>
              <a:t>.</a:t>
            </a:r>
          </a:p>
        </p:txBody>
      </p:sp>
    </p:spTree>
    <p:extLst>
      <p:ext uri="{BB962C8B-B14F-4D97-AF65-F5344CB8AC3E}">
        <p14:creationId xmlns:p14="http://schemas.microsoft.com/office/powerpoint/2010/main" val="19511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1FF6730-7E61-69CB-8C90-BB0F9A361E67}"/>
              </a:ext>
            </a:extLst>
          </p:cNvPr>
          <p:cNvSpPr txBox="1"/>
          <p:nvPr/>
        </p:nvSpPr>
        <p:spPr>
          <a:xfrm>
            <a:off x="3535052" y="218092"/>
            <a:ext cx="8257880" cy="4770537"/>
          </a:xfrm>
          <a:prstGeom prst="rect">
            <a:avLst/>
          </a:prstGeom>
          <a:noFill/>
        </p:spPr>
        <p:txBody>
          <a:bodyPr wrap="square" rtlCol="0">
            <a:spAutoFit/>
          </a:bodyPr>
          <a:lstStyle/>
          <a:p>
            <a:pPr algn="just"/>
            <a:r>
              <a:rPr lang="fr-FR" sz="22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Nous devons, avec la force de Jésus, surmonter les tentations et les épreuves de chaque jour. En y manquant, nous ajoutons au fardeau du lendemain, et notre force diminue. </a:t>
            </a:r>
          </a:p>
          <a:p>
            <a:pPr algn="just"/>
            <a:endPar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N'assombrissons pas le futur en négligeant le présent, mais préparons-nous aux éventualités du lendemain en accomplissant fidèlement et attentivement nos devoirs quotidiens.</a:t>
            </a:r>
          </a:p>
          <a:p>
            <a:pPr algn="just"/>
            <a:endParaRPr lang="fr-CH"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Cultivons la joie. ... Regardons aux beaux côtés de la vie, soyons pleins d'espoir et d'amour, riches en bonnes œuvres, nous réjouissant toujours dans le Seigneur.</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Que la paix de Christ ... règne dans vos cœurs. Et soyez reconnaissants. » </a:t>
            </a:r>
            <a:r>
              <a:rPr lang="fr-FR" sz="2200" i="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(Colossiens 3.15.) Amen. </a:t>
            </a:r>
            <a:endParaRPr lang="fr-CH" sz="22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CH" dirty="0"/>
          </a:p>
        </p:txBody>
      </p:sp>
      <p:sp>
        <p:nvSpPr>
          <p:cNvPr id="3" name="Bulle narrative : rectangle à coins arrondis 2">
            <a:extLst>
              <a:ext uri="{FF2B5EF4-FFF2-40B4-BE49-F238E27FC236}">
                <a16:creationId xmlns:a16="http://schemas.microsoft.com/office/drawing/2014/main" id="{3ADC76C2-7942-A9E4-5E52-E257C1E4BC85}"/>
              </a:ext>
            </a:extLst>
          </p:cNvPr>
          <p:cNvSpPr/>
          <p:nvPr/>
        </p:nvSpPr>
        <p:spPr>
          <a:xfrm>
            <a:off x="641022" y="301658"/>
            <a:ext cx="2630078" cy="886119"/>
          </a:xfrm>
          <a:prstGeom prst="wedgeRoundRectCallout">
            <a:avLst>
              <a:gd name="adj1" fmla="val -39113"/>
              <a:gd name="adj2" fmla="val 51861"/>
              <a:gd name="adj3" fmla="val 16667"/>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The Review and Herald,</a:t>
            </a: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a:t>
            </a:r>
            <a:b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March 17, 1910.</a:t>
            </a:r>
            <a:endParaRPr lang="fr-CH" sz="2000" dirty="0">
              <a:ln w="0"/>
              <a:solidFill>
                <a:schemeClr val="tx1"/>
              </a:solidFill>
              <a:effectLst>
                <a:outerShdw blurRad="38100" dist="19050" dir="2700000" algn="tl" rotWithShape="0">
                  <a:schemeClr val="dk1">
                    <a:alpha val="40000"/>
                  </a:schemeClr>
                </a:outerShdw>
              </a:effectLst>
            </a:endParaRPr>
          </a:p>
        </p:txBody>
      </p:sp>
      <p:sp>
        <p:nvSpPr>
          <p:cNvPr id="4" name="ZoneTexte 3">
            <a:extLst>
              <a:ext uri="{FF2B5EF4-FFF2-40B4-BE49-F238E27FC236}">
                <a16:creationId xmlns:a16="http://schemas.microsoft.com/office/drawing/2014/main" id="{DED056D3-C7C8-2CE4-BE67-5E59522DB0EE}"/>
              </a:ext>
            </a:extLst>
          </p:cNvPr>
          <p:cNvSpPr txBox="1"/>
          <p:nvPr/>
        </p:nvSpPr>
        <p:spPr>
          <a:xfrm>
            <a:off x="1423448" y="4854804"/>
            <a:ext cx="10237510" cy="1785104"/>
          </a:xfrm>
          <a:prstGeom prst="rect">
            <a:avLst/>
          </a:prstGeom>
          <a:noFill/>
        </p:spPr>
        <p:txBody>
          <a:bodyPr wrap="square" rtlCol="0">
            <a:spAutoFit/>
          </a:bodyPr>
          <a:lstStyle/>
          <a:p>
            <a:pPr algn="just"/>
            <a:r>
              <a:rPr lang="fr-FR" sz="22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foi mentionnée dans la Parole de Dieu est une foi agissante en Christ, un principe de vie.</a:t>
            </a:r>
            <a:r>
              <a:rPr lang="fr-FR" sz="2200" dirty="0">
                <a:latin typeface="Arial" panose="020B0604020202020204" pitchFamily="34" charset="0"/>
                <a:cs typeface="Arial" panose="020B0604020202020204" pitchFamily="34" charset="0"/>
              </a:rPr>
              <a:t> </a:t>
            </a:r>
            <a:r>
              <a:rPr lang="fr-FR" sz="22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Dieu veut que la foi en Christ soit rendue parfaite par les œuvres.</a:t>
            </a:r>
            <a:r>
              <a:rPr lang="fr-FR" sz="2200" dirty="0">
                <a:latin typeface="Arial" panose="020B0604020202020204" pitchFamily="34" charset="0"/>
                <a:cs typeface="Arial" panose="020B0604020202020204" pitchFamily="34" charset="0"/>
              </a:rPr>
              <a:t> </a:t>
            </a:r>
            <a:r>
              <a:rPr lang="fr-FR" sz="22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établit un lien entre le salut et la vie éternelle de ceux qui croient, et les œuvres, et il désire que, par elles, la lumière de la vérité soit apportée à toutes les nations et à tous les peuples. </a:t>
            </a:r>
            <a:r>
              <a:rPr lang="fr-FR" sz="2200" dirty="0">
                <a:highlight>
                  <a:srgbClr val="FFFF00"/>
                </a:highlight>
                <a:latin typeface="Arial" panose="020B0604020202020204" pitchFamily="34" charset="0"/>
                <a:cs typeface="Arial" panose="020B0604020202020204" pitchFamily="34" charset="0"/>
              </a:rPr>
              <a:t>C'est le fruit de l'action de l'Esprit de Dieu. </a:t>
            </a:r>
            <a:endParaRPr lang="fr-CH" sz="2200" dirty="0">
              <a:highlight>
                <a:srgbClr val="FFFF00"/>
              </a:highlight>
              <a:latin typeface="Arial" panose="020B0604020202020204" pitchFamily="34" charset="0"/>
              <a:cs typeface="Arial" panose="020B0604020202020204" pitchFamily="34" charset="0"/>
            </a:endParaRPr>
          </a:p>
        </p:txBody>
      </p:sp>
      <p:pic>
        <p:nvPicPr>
          <p:cNvPr id="6" name="Picture 5" descr="A person and person sitting on the ground reading a book&#10;&#10;AI-generated content may be incorrect.">
            <a:extLst>
              <a:ext uri="{FF2B5EF4-FFF2-40B4-BE49-F238E27FC236}">
                <a16:creationId xmlns:a16="http://schemas.microsoft.com/office/drawing/2014/main" id="{80D9743F-48A6-3A59-D878-F7675DF7D9F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5200" y="1900800"/>
            <a:ext cx="2489200" cy="2489200"/>
          </a:xfrm>
          <a:prstGeom prst="rect">
            <a:avLst/>
          </a:prstGeom>
        </p:spPr>
      </p:pic>
    </p:spTree>
    <p:extLst>
      <p:ext uri="{BB962C8B-B14F-4D97-AF65-F5344CB8AC3E}">
        <p14:creationId xmlns:p14="http://schemas.microsoft.com/office/powerpoint/2010/main" val="241340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9B7333-AA56-92A6-8712-FD2E91879E9D}"/>
              </a:ext>
            </a:extLst>
          </p:cNvPr>
          <p:cNvSpPr txBox="1"/>
          <p:nvPr/>
        </p:nvSpPr>
        <p:spPr>
          <a:xfrm>
            <a:off x="4119512" y="358218"/>
            <a:ext cx="7654565" cy="3970318"/>
          </a:xfrm>
          <a:prstGeom prst="rect">
            <a:avLst/>
          </a:prstGeom>
          <a:noFill/>
          <a:ln w="57150">
            <a:solidFill>
              <a:schemeClr val="accent1"/>
            </a:solidFill>
          </a:ln>
        </p:spPr>
        <p:txBody>
          <a:bodyPr wrap="square" rtlCol="0">
            <a:spAutoFit/>
          </a:bodyPr>
          <a:lstStyle/>
          <a:p>
            <a:pPr algn="just"/>
            <a:r>
              <a:rPr lang="fr-FR" sz="22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Pour atteindre l'objectif fixé par la loi, notre foi doit saisir la justice du Christ,</a:t>
            </a:r>
            <a:r>
              <a:rPr lang="fr-FR" sz="2200" dirty="0">
                <a:latin typeface="Arial" panose="020B0604020202020204" pitchFamily="34" charset="0"/>
                <a:cs typeface="Arial" panose="020B0604020202020204" pitchFamily="34" charset="0"/>
              </a:rPr>
              <a:t> </a:t>
            </a:r>
            <a:r>
              <a:rPr lang="fr-FR" sz="22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l'acceptant comme notre justice. </a:t>
            </a:r>
          </a:p>
          <a:p>
            <a:pPr algn="just"/>
            <a:r>
              <a:rPr lang="fr-FR" sz="2200" dirty="0">
                <a:solidFill>
                  <a:srgbClr val="954EC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 l'union avec le Christ, par l'acceptation de la justification par la foi, nous serons qualifiés pour entrer dans le travail de Dieu, pour être les collaborateurs du Christ.</a:t>
            </a:r>
          </a:p>
          <a:p>
            <a:pPr algn="just"/>
            <a:endParaRPr lang="fr-FR" sz="2200" dirty="0">
              <a:solidFill>
                <a:srgbClr val="954EC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just"/>
            <a:r>
              <a:rPr lang="fr-FR" sz="24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Si vous vous laissez dériver par le courant du mal, et ne coopérez pas avec les agents célestes en vous opposant à la transgression dans votre famille, et dans l’Église, pour y faire régner la justice éternelle, vous n'avez pas la foi.</a:t>
            </a:r>
            <a:endParaRPr lang="fr-CH"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337C0865-FB11-39E3-CC75-C884E9642EBE}"/>
              </a:ext>
            </a:extLst>
          </p:cNvPr>
          <p:cNvSpPr txBox="1"/>
          <p:nvPr/>
        </p:nvSpPr>
        <p:spPr>
          <a:xfrm>
            <a:off x="2328420" y="4628561"/>
            <a:ext cx="9445657" cy="1785104"/>
          </a:xfrm>
          <a:prstGeom prst="rect">
            <a:avLst/>
          </a:prstGeom>
          <a:noFill/>
          <a:ln w="57150">
            <a:solidFill>
              <a:schemeClr val="accent1"/>
            </a:solidFill>
          </a:ln>
        </p:spPr>
        <p:txBody>
          <a:bodyPr wrap="square" rtlCol="0">
            <a:spAutoFit/>
          </a:bodyPr>
          <a:lstStyle/>
          <a:p>
            <a:pPr algn="just"/>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foi agit par amour et purifie l'âme</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 la foi, le Saint-Esprit agit dans le cœur pour y créer la sainteté, mais cela ne peut se faire que si l'agent humain collabore avec le Christ.</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954EC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Nous ne serons prêts pour le ciel que suite à l'action du Saint-Esprit sur le cœur, car la justice du Christ sera notre seule lettre de créance qui nous donnera accès au Père. »</a:t>
            </a:r>
            <a:endParaRPr lang="fr-CH" sz="2200" dirty="0">
              <a:solidFill>
                <a:srgbClr val="954EC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7CBBF975-0D94-E193-E166-8C3115BE2DE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98862" y="1203017"/>
            <a:ext cx="2225983" cy="22259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7063B3D-6E16-82F8-610C-8621E20E8BB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1447" y="4328536"/>
            <a:ext cx="1927780" cy="192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13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5" name="Picture 4" descr="A blurry image of a person's hand&#10;&#10;AI-generated content may be incorrect.">
            <a:extLst>
              <a:ext uri="{FF2B5EF4-FFF2-40B4-BE49-F238E27FC236}">
                <a16:creationId xmlns:a16="http://schemas.microsoft.com/office/drawing/2014/main" id="{D3291C75-9315-8BD4-A7AB-BE7167FCD00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0FD776B4-74FA-36A0-09E7-AA55E7EAAC5F}"/>
              </a:ext>
            </a:extLst>
          </p:cNvPr>
          <p:cNvSpPr txBox="1"/>
          <p:nvPr/>
        </p:nvSpPr>
        <p:spPr>
          <a:xfrm>
            <a:off x="2997764" y="1655165"/>
            <a:ext cx="8909101" cy="4416594"/>
          </a:xfrm>
          <a:prstGeom prst="rect">
            <a:avLst/>
          </a:prstGeom>
          <a:noFill/>
        </p:spPr>
        <p:txBody>
          <a:bodyPr wrap="square">
            <a:spAutoFit/>
          </a:bodyPr>
          <a:lstStyle/>
          <a:p>
            <a:pPr>
              <a:spcBef>
                <a:spcPts val="600"/>
              </a:spcBef>
            </a:pPr>
            <a:r>
              <a:rPr lang="fr-FR" sz="2200" b="1" noProof="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L'objectif élevé qui incitait Paul à aller de l'avant, en dépit des tribulations et des vicissitudes, devrait déterminer tout serviteur de Dieu à se consacrer entièrement à son service. </a:t>
            </a:r>
          </a:p>
          <a:p>
            <a:pPr>
              <a:spcBef>
                <a:spcPts val="600"/>
              </a:spcBef>
            </a:pPr>
            <a:r>
              <a:rPr lang="fr-FR" sz="2200" b="1" noProof="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terre et ses attraits se présenteront à lui pour essayer de détourner son attention du Sauveur, mais il s'élancera pourtant vers le but qui lui est proposé. </a:t>
            </a:r>
          </a:p>
          <a:p>
            <a:pPr>
              <a:spcBef>
                <a:spcPts val="600"/>
              </a:spcBef>
            </a:pPr>
            <a:r>
              <a:rPr lang="fr-FR" sz="2200" b="1" noProof="0" dirty="0">
                <a:solidFill>
                  <a:srgbClr val="0033CC"/>
                </a:solidFill>
                <a:latin typeface="Arial" panose="020B0604020202020204" pitchFamily="34" charset="0"/>
                <a:cs typeface="Arial" panose="020B0604020202020204" pitchFamily="34" charset="0"/>
              </a:rPr>
              <a:t>Il montrera au monde, aux hommes et aux anges que le bonheur de voir la face de Dieu vaut la peine de faire tous les sacrifices que demande la réalisation de cette espérance. </a:t>
            </a:r>
          </a:p>
          <a:p>
            <a:pPr>
              <a:spcBef>
                <a:spcPts val="600"/>
              </a:spcBef>
            </a:pPr>
            <a:r>
              <a:rPr lang="fr-FR" sz="2200" b="1" noProof="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plus modeste disciple de Christ peut devenir un habitant du ciel, un héritier de Dieu « pour un héritage qui ne se peut ni corrompre, ni souiller, ni flétrir » </a:t>
            </a:r>
            <a:r>
              <a:rPr lang="fr-FR" sz="2400" b="1" noProof="0" dirty="0">
                <a:solidFill>
                  <a:schemeClr val="accent3">
                    <a:lumMod val="75000"/>
                  </a:schemeClr>
                </a:solidFill>
                <a:latin typeface="Constantia" panose="02030602050306030303" pitchFamily="18" charset="0"/>
              </a:rPr>
              <a:t>(1 Pierre 1.4)</a:t>
            </a:r>
            <a:r>
              <a:rPr lang="fr-FR" sz="2400" b="1" noProof="0" dirty="0">
                <a:latin typeface="Constantia" panose="02030602050306030303" pitchFamily="18" charset="0"/>
              </a:rPr>
              <a:t>.  »</a:t>
            </a:r>
          </a:p>
        </p:txBody>
      </p:sp>
      <p:sp>
        <p:nvSpPr>
          <p:cNvPr id="4" name="CuadroTexto 3">
            <a:extLst>
              <a:ext uri="{FF2B5EF4-FFF2-40B4-BE49-F238E27FC236}">
                <a16:creationId xmlns:a16="http://schemas.microsoft.com/office/drawing/2014/main" id="{4A12CB84-6651-5C74-B7DE-A9EFD71AEDC5}"/>
              </a:ext>
            </a:extLst>
          </p:cNvPr>
          <p:cNvSpPr txBox="1"/>
          <p:nvPr/>
        </p:nvSpPr>
        <p:spPr>
          <a:xfrm>
            <a:off x="6717944" y="6382214"/>
            <a:ext cx="5188921" cy="369332"/>
          </a:xfrm>
          <a:prstGeom prst="rect">
            <a:avLst/>
          </a:prstGeom>
          <a:noFill/>
        </p:spPr>
        <p:txBody>
          <a:bodyPr wrap="none" rtlCol="0">
            <a:spAutoFit/>
          </a:bodyPr>
          <a:lstStyle/>
          <a:p>
            <a:pPr algn="r">
              <a:spcAft>
                <a:spcPts val="600"/>
              </a:spcAft>
            </a:pPr>
            <a:r>
              <a:rPr lang="fr-FR" b="1" noProof="0" dirty="0"/>
              <a:t>E. G. W. (Conflit et courage, p.353; 13 décembre)</a:t>
            </a:r>
          </a:p>
        </p:txBody>
      </p:sp>
      <p:sp>
        <p:nvSpPr>
          <p:cNvPr id="2" name="AutoShape 2" descr="Rome - Statue de saint Paul Apôtre du pont des Anges">
            <a:extLst>
              <a:ext uri="{FF2B5EF4-FFF2-40B4-BE49-F238E27FC236}">
                <a16:creationId xmlns:a16="http://schemas.microsoft.com/office/drawing/2014/main" id="{E0B88E3E-A01C-9093-BEAD-0C3F28FC50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ome - Statue de saint Paul Apôtre du pont des Anges">
            <a:extLst>
              <a:ext uri="{FF2B5EF4-FFF2-40B4-BE49-F238E27FC236}">
                <a16:creationId xmlns:a16="http://schemas.microsoft.com/office/drawing/2014/main" id="{5B3FDF66-CD43-CA58-688E-45423D87F476}"/>
              </a:ext>
            </a:extLst>
          </p:cNvPr>
          <p:cNvSpPr>
            <a:spLocks noChangeAspect="1" noChangeArrowheads="1"/>
          </p:cNvSpPr>
          <p:nvPr/>
        </p:nvSpPr>
        <p:spPr bwMode="auto">
          <a:xfrm>
            <a:off x="5304148" y="5542961"/>
            <a:ext cx="528798" cy="5287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8" name="Picture 2" descr="Apotre Paul Banque d'images et photos libres de droit - iStock">
            <a:extLst>
              <a:ext uri="{FF2B5EF4-FFF2-40B4-BE49-F238E27FC236}">
                <a16:creationId xmlns:a16="http://schemas.microsoft.com/office/drawing/2014/main" id="{53B0391A-409A-04C0-A090-02032B26272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flipH="1">
            <a:off x="159324" y="2368808"/>
            <a:ext cx="2206686" cy="326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8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D6B30C-655D-6B68-77D2-8CAE49FDC937}"/>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BE36495F-0722-9CAB-5BB8-183CB419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98AE18E4-1E35-62CD-5AA9-00B8266A0BA7}"/>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8696"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9432FCA6-E44C-D87B-936D-F754902CD330}"/>
              </a:ext>
            </a:extLst>
          </p:cNvPr>
          <p:cNvSpPr txBox="1"/>
          <p:nvPr/>
        </p:nvSpPr>
        <p:spPr>
          <a:xfrm>
            <a:off x="467366" y="2216038"/>
            <a:ext cx="6239744" cy="3170099"/>
          </a:xfrm>
          <a:prstGeom prst="rect">
            <a:avLst/>
          </a:prstGeom>
          <a:noFill/>
          <a:ln w="57150">
            <a:solidFill>
              <a:srgbClr val="0033CC"/>
            </a:solidFill>
          </a:ln>
        </p:spPr>
        <p:txBody>
          <a:bodyPr wrap="square" rtlCol="0">
            <a:spAutoFit/>
          </a:bodyPr>
          <a:lstStyle/>
          <a:p>
            <a:pPr fontAlgn="base"/>
            <a:r>
              <a:rPr lang="fr-CH" dirty="0">
                <a:solidFill>
                  <a:srgbClr val="FFFF00"/>
                </a:solidFill>
                <a:hlinkClick r:id="rId3" tooltip="Philipiens - Chapitre 4 -  Verset 4">
                  <a:extLst>
                    <a:ext uri="{A12FA001-AC4F-418D-AE19-62706E023703}">
                      <ahyp:hlinkClr xmlns:ahyp="http://schemas.microsoft.com/office/drawing/2018/hyperlinkcolor" val="tx"/>
                    </a:ext>
                  </a:extLst>
                </a:hlinkClick>
              </a:rPr>
              <a:t>4:4</a:t>
            </a:r>
            <a:r>
              <a:rPr lang="fr-CH" dirty="0">
                <a:solidFill>
                  <a:srgbClr val="FFFF00"/>
                </a:solidFill>
              </a:rPr>
              <a:t> </a:t>
            </a:r>
            <a:r>
              <a:rPr lang="fr-CH" sz="2000"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Réjouissez-vous toujours dans le Seigneur; je le répète, réjouissez-vous.</a:t>
            </a:r>
          </a:p>
          <a:p>
            <a:pPr fontAlgn="base"/>
            <a:r>
              <a:rPr lang="fr-CH" sz="2000" dirty="0">
                <a:solidFill>
                  <a:srgbClr val="FFFF00"/>
                </a:solidFill>
                <a:latin typeface="Arial" panose="020B0604020202020204" pitchFamily="34" charset="0"/>
                <a:cs typeface="Arial" panose="020B0604020202020204" pitchFamily="34" charset="0"/>
                <a:hlinkClick r:id="rId4" tooltip="Philipiens - Chapitre 4 -  Verset 5">
                  <a:extLst>
                    <a:ext uri="{A12FA001-AC4F-418D-AE19-62706E023703}">
                      <ahyp:hlinkClr xmlns:ahyp="http://schemas.microsoft.com/office/drawing/2018/hyperlinkcolor" val="tx"/>
                    </a:ext>
                  </a:extLst>
                </a:hlinkClick>
              </a:rPr>
              <a:t>4:5</a:t>
            </a:r>
            <a:r>
              <a:rPr lang="fr-CH" sz="2000" dirty="0">
                <a:solidFill>
                  <a:srgbClr val="FFFF00"/>
                </a:solidFill>
                <a:latin typeface="Arial" panose="020B0604020202020204" pitchFamily="34" charset="0"/>
                <a:cs typeface="Arial" panose="020B0604020202020204" pitchFamily="34" charset="0"/>
              </a:rPr>
              <a:t> </a:t>
            </a:r>
            <a:r>
              <a:rPr lang="fr-CH" sz="2000"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votre douceur soit connue de tous les hommes. Le Seigneur est proche.</a:t>
            </a:r>
          </a:p>
          <a:p>
            <a:pPr fontAlgn="base"/>
            <a:endParaRPr lang="fr-CH" sz="2000" dirty="0">
              <a:solidFill>
                <a:schemeClr val="bg1"/>
              </a:solidFill>
              <a:latin typeface="Arial" panose="020B0604020202020204" pitchFamily="34" charset="0"/>
              <a:cs typeface="Arial" panose="020B0604020202020204" pitchFamily="34" charset="0"/>
            </a:endParaRPr>
          </a:p>
          <a:p>
            <a:pPr fontAlgn="base"/>
            <a:r>
              <a:rPr lang="fr-CH" sz="2000" dirty="0">
                <a:solidFill>
                  <a:srgbClr val="FFFF00"/>
                </a:solidFill>
                <a:latin typeface="Arial" panose="020B0604020202020204" pitchFamily="34" charset="0"/>
                <a:cs typeface="Arial" panose="020B0604020202020204" pitchFamily="34" charset="0"/>
                <a:hlinkClick r:id="rId5" tooltip="Philipiens - Chapitre 4 -  Verset 6">
                  <a:extLst>
                    <a:ext uri="{A12FA001-AC4F-418D-AE19-62706E023703}">
                      <ahyp:hlinkClr xmlns:ahyp="http://schemas.microsoft.com/office/drawing/2018/hyperlinkcolor" val="tx"/>
                    </a:ext>
                  </a:extLst>
                </a:hlinkClick>
              </a:rPr>
              <a:t>4:6</a:t>
            </a:r>
            <a:r>
              <a:rPr lang="fr-CH" sz="2000" dirty="0">
                <a:solidFill>
                  <a:schemeClr val="bg1"/>
                </a:solidFill>
                <a:latin typeface="Arial" panose="020B0604020202020204" pitchFamily="34" charset="0"/>
                <a:cs typeface="Arial" panose="020B0604020202020204" pitchFamily="34" charset="0"/>
              </a:rPr>
              <a:t> Ne vous inquiétez de rien; mais en toute chose faites connaître vos besoins à Dieu par des prières </a:t>
            </a:r>
            <a:br>
              <a:rPr lang="fr-CH" sz="2000" dirty="0">
                <a:solidFill>
                  <a:schemeClr val="bg1"/>
                </a:solidFill>
                <a:latin typeface="Arial" panose="020B0604020202020204" pitchFamily="34" charset="0"/>
                <a:cs typeface="Arial" panose="020B0604020202020204" pitchFamily="34" charset="0"/>
              </a:rPr>
            </a:br>
            <a:r>
              <a:rPr lang="fr-CH" sz="2000" dirty="0">
                <a:solidFill>
                  <a:schemeClr val="bg1"/>
                </a:solidFill>
                <a:latin typeface="Arial" panose="020B0604020202020204" pitchFamily="34" charset="0"/>
                <a:cs typeface="Arial" panose="020B0604020202020204" pitchFamily="34" charset="0"/>
              </a:rPr>
              <a:t>et des supplications, avec des actions de grâces.</a:t>
            </a:r>
          </a:p>
          <a:p>
            <a:pPr fontAlgn="base"/>
            <a:r>
              <a:rPr lang="fr-CH" sz="2000" dirty="0">
                <a:solidFill>
                  <a:srgbClr val="FFFF00"/>
                </a:solidFill>
                <a:latin typeface="Arial" panose="020B0604020202020204" pitchFamily="34" charset="0"/>
                <a:cs typeface="Arial" panose="020B0604020202020204" pitchFamily="34" charset="0"/>
                <a:hlinkClick r:id="rId6" tooltip="Philipiens - Chapitre 4 -  Verset 7">
                  <a:extLst>
                    <a:ext uri="{A12FA001-AC4F-418D-AE19-62706E023703}">
                      <ahyp:hlinkClr xmlns:ahyp="http://schemas.microsoft.com/office/drawing/2018/hyperlinkcolor" val="tx"/>
                    </a:ext>
                  </a:extLst>
                </a:hlinkClick>
              </a:rPr>
              <a:t>4:7</a:t>
            </a:r>
            <a:r>
              <a:rPr lang="fr-CH" sz="2000" dirty="0">
                <a:solidFill>
                  <a:schemeClr val="bg1"/>
                </a:solidFill>
                <a:latin typeface="Arial" panose="020B0604020202020204" pitchFamily="34" charset="0"/>
                <a:cs typeface="Arial" panose="020B0604020202020204" pitchFamily="34" charset="0"/>
              </a:rPr>
              <a:t> Et la paix de Dieu, qui surpasse toute intelligence, gardera vos </a:t>
            </a:r>
            <a:r>
              <a:rPr lang="fr-CH" sz="2000" dirty="0" err="1">
                <a:solidFill>
                  <a:schemeClr val="bg1"/>
                </a:solidFill>
                <a:latin typeface="Arial" panose="020B0604020202020204" pitchFamily="34" charset="0"/>
                <a:cs typeface="Arial" panose="020B0604020202020204" pitchFamily="34" charset="0"/>
              </a:rPr>
              <a:t>coeurs</a:t>
            </a:r>
            <a:r>
              <a:rPr lang="fr-CH" sz="2000" dirty="0">
                <a:solidFill>
                  <a:schemeClr val="bg1"/>
                </a:solidFill>
                <a:latin typeface="Arial" panose="020B0604020202020204" pitchFamily="34" charset="0"/>
                <a:cs typeface="Arial" panose="020B0604020202020204" pitchFamily="34" charset="0"/>
              </a:rPr>
              <a:t> et vos pensées en Jésus Christ.</a:t>
            </a:r>
          </a:p>
        </p:txBody>
      </p:sp>
      <p:sp>
        <p:nvSpPr>
          <p:cNvPr id="3" name="ZoneTexte 2">
            <a:extLst>
              <a:ext uri="{FF2B5EF4-FFF2-40B4-BE49-F238E27FC236}">
                <a16:creationId xmlns:a16="http://schemas.microsoft.com/office/drawing/2014/main" id="{689ADE9D-C17E-3D84-9B23-CCF97C1CC6BE}"/>
              </a:ext>
            </a:extLst>
          </p:cNvPr>
          <p:cNvSpPr txBox="1"/>
          <p:nvPr/>
        </p:nvSpPr>
        <p:spPr>
          <a:xfrm>
            <a:off x="563443" y="1691536"/>
            <a:ext cx="4572000" cy="523220"/>
          </a:xfrm>
          <a:prstGeom prst="rect">
            <a:avLst/>
          </a:prstGeom>
          <a:noFill/>
        </p:spPr>
        <p:txBody>
          <a:bodyPr wrap="square" rtlCol="0">
            <a:spAutoFit/>
          </a:bodyPr>
          <a:lstStyle/>
          <a:p>
            <a:pPr algn="ctr"/>
            <a:r>
              <a:rPr lang="fr-CH" sz="2800" b="1" dirty="0">
                <a:solidFill>
                  <a:srgbClr val="FFFF00"/>
                </a:solidFill>
              </a:rPr>
              <a:t>Philippiens ,chapitre 4. 4-7 .</a:t>
            </a:r>
            <a:endParaRPr lang="fr-CH" dirty="0"/>
          </a:p>
        </p:txBody>
      </p:sp>
      <p:pic>
        <p:nvPicPr>
          <p:cNvPr id="12290" name="Picture 2">
            <a:extLst>
              <a:ext uri="{FF2B5EF4-FFF2-40B4-BE49-F238E27FC236}">
                <a16:creationId xmlns:a16="http://schemas.microsoft.com/office/drawing/2014/main" id="{6ED15B4F-7C55-AF4A-0E0D-FE29FFCC185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818583" y="3801087"/>
            <a:ext cx="1421680" cy="14724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4" name="Ruban : courbé et incliné vers le bas 3">
            <a:extLst>
              <a:ext uri="{FF2B5EF4-FFF2-40B4-BE49-F238E27FC236}">
                <a16:creationId xmlns:a16="http://schemas.microsoft.com/office/drawing/2014/main" id="{39A1FA59-696E-7352-0402-2F919096D00A}"/>
              </a:ext>
            </a:extLst>
          </p:cNvPr>
          <p:cNvSpPr/>
          <p:nvPr/>
        </p:nvSpPr>
        <p:spPr>
          <a:xfrm rot="21441331">
            <a:off x="1452585" y="564676"/>
            <a:ext cx="2940981" cy="839787"/>
          </a:xfrm>
          <a:prstGeom prst="ellipseRibbon">
            <a:avLst/>
          </a:prstGeom>
          <a:solidFill>
            <a:srgbClr val="00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ct val="0"/>
              </a:spcBef>
            </a:pPr>
            <a:r>
              <a:rPr lang="fr-CH" sz="2800" dirty="0">
                <a:solidFill>
                  <a:schemeClr val="tx1"/>
                </a:solidFill>
                <a:latin typeface="Brush Script MT" panose="03060802040406070304" pitchFamily="66" charset="0"/>
              </a:rPr>
              <a:t>JE PRIE</a:t>
            </a:r>
          </a:p>
        </p:txBody>
      </p:sp>
    </p:spTree>
    <p:extLst>
      <p:ext uri="{BB962C8B-B14F-4D97-AF65-F5344CB8AC3E}">
        <p14:creationId xmlns:p14="http://schemas.microsoft.com/office/powerpoint/2010/main" val="152830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afterEffect">
                                  <p:stCondLst>
                                    <p:cond delay="0"/>
                                  </p:stCondLst>
                                  <p:childTnLst>
                                    <p:anim calcmode="discrete" valueType="str">
                                      <p:cBhvr>
                                        <p:cTn id="6" dur="1000" fill="hold"/>
                                        <p:tgtEl>
                                          <p:spTgt spid="12290"/>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15" presetClass="entr" presetSubtype="0" fill="hold" grpId="0" nodeType="afterEffect">
                                  <p:stCondLst>
                                    <p:cond delay="4000"/>
                                  </p:stCondLst>
                                  <p:childTnLst>
                                    <p:set>
                                      <p:cBhvr>
                                        <p:cTn id="9" dur="1" fill="hold">
                                          <p:stCondLst>
                                            <p:cond delay="0"/>
                                          </p:stCondLst>
                                        </p:cTn>
                                        <p:tgtEl>
                                          <p:spTgt spid="4"/>
                                        </p:tgtEl>
                                        <p:attrNameLst>
                                          <p:attrName>style.visibility</p:attrName>
                                        </p:attrNameLst>
                                      </p:cBhvr>
                                      <p:to>
                                        <p:strVal val="visible"/>
                                      </p:to>
                                    </p:set>
                                    <p:anim calcmode="lin" valueType="num">
                                      <p:cBhvr>
                                        <p:cTn id="10" dur="1500" fill="hold"/>
                                        <p:tgtEl>
                                          <p:spTgt spid="4"/>
                                        </p:tgtEl>
                                        <p:attrNameLst>
                                          <p:attrName>ppt_w</p:attrName>
                                        </p:attrNameLst>
                                      </p:cBhvr>
                                      <p:tavLst>
                                        <p:tav tm="0">
                                          <p:val>
                                            <p:fltVal val="0"/>
                                          </p:val>
                                        </p:tav>
                                        <p:tav tm="100000">
                                          <p:val>
                                            <p:strVal val="#ppt_w"/>
                                          </p:val>
                                        </p:tav>
                                      </p:tavLst>
                                    </p:anim>
                                    <p:anim calcmode="lin" valueType="num">
                                      <p:cBhvr>
                                        <p:cTn id="11" dur="1500" fill="hold"/>
                                        <p:tgtEl>
                                          <p:spTgt spid="4"/>
                                        </p:tgtEl>
                                        <p:attrNameLst>
                                          <p:attrName>ppt_h</p:attrName>
                                        </p:attrNameLst>
                                      </p:cBhvr>
                                      <p:tavLst>
                                        <p:tav tm="0">
                                          <p:val>
                                            <p:fltVal val="0"/>
                                          </p:val>
                                        </p:tav>
                                        <p:tav tm="100000">
                                          <p:val>
                                            <p:strVal val="#ppt_h"/>
                                          </p:val>
                                        </p:tav>
                                      </p:tavLst>
                                    </p:anim>
                                    <p:anim calcmode="lin" valueType="num">
                                      <p:cBhvr>
                                        <p:cTn id="12" dur="1500" fill="hold"/>
                                        <p:tgtEl>
                                          <p:spTgt spid="4"/>
                                        </p:tgtEl>
                                        <p:attrNameLst>
                                          <p:attrName>ppt_x</p:attrName>
                                        </p:attrNameLst>
                                      </p:cBhvr>
                                      <p:tavLst>
                                        <p:tav tm="0" fmla="#ppt_x+(cos(-2*pi*(1-$))*-#ppt_x-sin(-2*pi*(1-$))*(1-#ppt_y))*(1-$)">
                                          <p:val>
                                            <p:fltVal val="0"/>
                                          </p:val>
                                        </p:tav>
                                        <p:tav tm="100000">
                                          <p:val>
                                            <p:fltVal val="1"/>
                                          </p:val>
                                        </p:tav>
                                      </p:tavLst>
                                    </p:anim>
                                    <p:anim calcmode="lin" valueType="num">
                                      <p:cBhvr>
                                        <p:cTn id="13" dur="15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pic>
        <p:nvPicPr>
          <p:cNvPr id="8" name="Picture 7" descr="A close-up of a picture&#10;&#10;AI-generated content may be incorrect.">
            <a:extLst>
              <a:ext uri="{FF2B5EF4-FFF2-40B4-BE49-F238E27FC236}">
                <a16:creationId xmlns:a16="http://schemas.microsoft.com/office/drawing/2014/main" id="{259C23F7-0458-B21C-F52C-0EE3CD78EE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FBB46E0E-7A90-2490-A28A-DECEF7136C53}"/>
              </a:ext>
            </a:extLst>
          </p:cNvPr>
          <p:cNvSpPr txBox="1">
            <a:spLocks/>
          </p:cNvSpPr>
          <p:nvPr/>
        </p:nvSpPr>
        <p:spPr>
          <a:xfrm>
            <a:off x="2910784" y="690533"/>
            <a:ext cx="6004287" cy="5478423"/>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fr-FR" sz="3400" b="1" noProof="0" dirty="0">
                <a:ln w="12700" cmpd="sng">
                  <a:noFill/>
                  <a:prstDash val="solid"/>
                </a:ln>
                <a:solidFill>
                  <a:srgbClr val="A02B93">
                    <a:lumMod val="75000"/>
                  </a:srgbClr>
                </a:solidFill>
                <a:latin typeface="Comic Sans MS" panose="030F0702030302020204" pitchFamily="66" charset="0"/>
              </a:rPr>
              <a:t>« Afin de connaître Christ, et la puissance de sa résurrection, et la communion de ses souffrances, en devenant conforme à lui dans sa mort, pour parvenir, si je puis, à la résurrection d'entre les morts » </a:t>
            </a:r>
          </a:p>
          <a:p>
            <a:pPr lvl="0" algn="ctr">
              <a:spcBef>
                <a:spcPts val="1200"/>
              </a:spcBef>
              <a:defRPr/>
            </a:pPr>
            <a:r>
              <a:rPr lang="fr-FR" sz="3400" b="1" noProof="0" dirty="0">
                <a:ln w="12700" cmpd="sng">
                  <a:noFill/>
                  <a:prstDash val="solid"/>
                </a:ln>
                <a:solidFill>
                  <a:srgbClr val="A02B93">
                    <a:lumMod val="75000"/>
                  </a:srgbClr>
                </a:solidFill>
                <a:latin typeface="Comic Sans MS" panose="030F0702030302020204" pitchFamily="66" charset="0"/>
              </a:rPr>
              <a:t>Philippiens 3.10-11</a:t>
            </a:r>
          </a:p>
        </p:txBody>
      </p:sp>
    </p:spTree>
    <p:extLst>
      <p:ext uri="{BB962C8B-B14F-4D97-AF65-F5344CB8AC3E}">
        <p14:creationId xmlns:p14="http://schemas.microsoft.com/office/powerpoint/2010/main" val="321176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5589AA4-8A71-8C88-4574-43EF4639741D}"/>
              </a:ext>
            </a:extLst>
          </p:cNvPr>
          <p:cNvSpPr txBox="1"/>
          <p:nvPr/>
        </p:nvSpPr>
        <p:spPr>
          <a:xfrm>
            <a:off x="4260915" y="546755"/>
            <a:ext cx="7409469" cy="3046988"/>
          </a:xfrm>
          <a:prstGeom prst="rect">
            <a:avLst/>
          </a:prstGeom>
          <a:noFill/>
          <a:ln w="57150">
            <a:solidFill>
              <a:srgbClr val="0033CC"/>
            </a:solidFill>
          </a:ln>
        </p:spPr>
        <p:txBody>
          <a:bodyPr wrap="square" rtlCol="0">
            <a:spAutoFit/>
          </a:bodyPr>
          <a:lstStyle/>
          <a:p>
            <a:pPr algn="just"/>
            <a:r>
              <a:rPr lang="fr-FR" sz="24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La foi agit par amour et purifie l'âme</a:t>
            </a:r>
            <a:r>
              <a:rPr lang="fr-FR" sz="2400" dirty="0">
                <a:effectLst/>
                <a:latin typeface="Arial" panose="020B0604020202020204" pitchFamily="34" charset="0"/>
                <a:ea typeface="MS Minngs"/>
                <a:cs typeface="Arial" panose="020B0604020202020204" pitchFamily="34" charset="0"/>
              </a:rPr>
              <a:t>. </a:t>
            </a:r>
            <a:r>
              <a:rPr lang="fr-FR" sz="24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Par la foi, le Saint-Esprit agit dans le cœur pour y créer la sainteté, mais cela ne peut se faire que si l'agent humain collabore avec le Christ.</a:t>
            </a:r>
            <a:r>
              <a:rPr lang="fr-FR" sz="2400" dirty="0">
                <a:effectLst/>
                <a:latin typeface="Arial" panose="020B0604020202020204" pitchFamily="34" charset="0"/>
                <a:ea typeface="MS Minngs"/>
                <a:cs typeface="Arial" panose="020B0604020202020204" pitchFamily="34" charset="0"/>
              </a:rPr>
              <a:t> </a:t>
            </a:r>
          </a:p>
          <a:p>
            <a:pPr algn="just"/>
            <a:r>
              <a:rPr lang="fr-FR" sz="24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Nous ne serons prêts pour le ciel que suite à l'action du Saint-Esprit sur le cœur,</a:t>
            </a:r>
            <a:r>
              <a:rPr lang="fr-FR" sz="2400" dirty="0">
                <a:effectLst/>
                <a:latin typeface="Arial" panose="020B0604020202020204" pitchFamily="34" charset="0"/>
                <a:ea typeface="MS Minngs"/>
                <a:cs typeface="Arial" panose="020B0604020202020204" pitchFamily="34" charset="0"/>
              </a:rPr>
              <a:t> </a:t>
            </a:r>
            <a:r>
              <a:rPr lang="fr-FR" sz="2400" dirty="0">
                <a:solidFill>
                  <a:srgbClr val="6633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car la justice du Christ sera notre seule lettre de créance qui nous donnera accès au Père.</a:t>
            </a:r>
            <a:endParaRPr lang="fr-CH" sz="22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7613582A-96C2-E288-3FD6-8819E1C6DE85}"/>
              </a:ext>
            </a:extLst>
          </p:cNvPr>
          <p:cNvSpPr txBox="1"/>
          <p:nvPr/>
        </p:nvSpPr>
        <p:spPr>
          <a:xfrm>
            <a:off x="2630079" y="3799001"/>
            <a:ext cx="9040305" cy="1446550"/>
          </a:xfrm>
          <a:prstGeom prst="rect">
            <a:avLst/>
          </a:prstGeom>
          <a:noFill/>
          <a:ln w="57150">
            <a:solidFill>
              <a:srgbClr val="0033CC"/>
            </a:solidFill>
          </a:ln>
        </p:spPr>
        <p:txBody>
          <a:bodyPr wrap="square" rtlCol="0">
            <a:spAutoFit/>
          </a:bodyPr>
          <a:lstStyle/>
          <a:p>
            <a:pPr algn="just"/>
            <a:r>
              <a:rPr lang="fr-FR" sz="22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Pour recevoir la justice du Christ, nous avons besoin d'être chaque jour transformés par l'influence de l'Esprit, pour participer à la nature divine. </a:t>
            </a:r>
            <a:r>
              <a:rPr lang="fr-FR" sz="22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appartient au Saint-Esprit d'élever le goût, de sanctifier le cœur, d'ennoblir l'homme dans sa totalité. »</a:t>
            </a:r>
            <a:endParaRPr lang="fr-CH" dirty="0">
              <a:solidFill>
                <a:srgbClr val="663300"/>
              </a:solidFill>
              <a:effectLst>
                <a:outerShdw blurRad="38100" dist="38100" dir="2700000" algn="tl">
                  <a:srgbClr val="000000">
                    <a:alpha val="43137"/>
                  </a:srgbClr>
                </a:outerShdw>
              </a:effectLst>
            </a:endParaRPr>
          </a:p>
        </p:txBody>
      </p:sp>
      <p:pic>
        <p:nvPicPr>
          <p:cNvPr id="2050" name="Picture 2">
            <a:extLst>
              <a:ext uri="{FF2B5EF4-FFF2-40B4-BE49-F238E27FC236}">
                <a16:creationId xmlns:a16="http://schemas.microsoft.com/office/drawing/2014/main" id="{F444BB43-083F-5467-9DC8-88F82785E4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0175" y="539685"/>
            <a:ext cx="3054058" cy="305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11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cloud&#10;&#10;AI-generated content may be incorrect.">
            <a:extLst>
              <a:ext uri="{FF2B5EF4-FFF2-40B4-BE49-F238E27FC236}">
                <a16:creationId xmlns:a16="http://schemas.microsoft.com/office/drawing/2014/main" id="{179231BA-8522-F33E-0E2C-13566DD1C91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041E8885-F3DD-97B0-8F14-117AB94918D2}"/>
              </a:ext>
            </a:extLst>
          </p:cNvPr>
          <p:cNvSpPr txBox="1"/>
          <p:nvPr/>
        </p:nvSpPr>
        <p:spPr>
          <a:xfrm>
            <a:off x="846804" y="3833659"/>
            <a:ext cx="622935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FR" sz="2000" b="1" noProof="0" dirty="0">
                <a:solidFill>
                  <a:srgbClr val="2B436F"/>
                </a:solidFill>
              </a:rPr>
              <a:t>Conseils pour éviter de perdre le salut :</a:t>
            </a:r>
          </a:p>
          <a:p>
            <a:pPr lvl="1">
              <a:spcBef>
                <a:spcPts val="600"/>
              </a:spcBef>
            </a:pPr>
            <a:r>
              <a:rPr lang="fr-FR" sz="2000" b="1" noProof="0" dirty="0"/>
              <a:t>Ce qu'il faut éviter (Philippiens 3.1-3)</a:t>
            </a:r>
          </a:p>
          <a:p>
            <a:pPr lvl="1">
              <a:spcBef>
                <a:spcPts val="600"/>
              </a:spcBef>
            </a:pPr>
            <a:r>
              <a:rPr lang="fr-FR" sz="2000" b="1" noProof="0" dirty="0"/>
              <a:t>Ce qui reste en arrière (Philippiens 3.4-6)</a:t>
            </a:r>
          </a:p>
          <a:p>
            <a:pPr lvl="1">
              <a:spcBef>
                <a:spcPts val="600"/>
              </a:spcBef>
            </a:pPr>
            <a:r>
              <a:rPr lang="fr-FR" sz="2000" b="1" noProof="0" dirty="0"/>
              <a:t>Ce qui est important (Philippiens 3.7-8)</a:t>
            </a:r>
          </a:p>
          <a:p>
            <a:pPr>
              <a:spcBef>
                <a:spcPts val="1800"/>
              </a:spcBef>
            </a:pPr>
            <a:r>
              <a:rPr lang="fr-FR" sz="2000" b="1" noProof="0" dirty="0">
                <a:solidFill>
                  <a:srgbClr val="28724D"/>
                </a:solidFill>
              </a:rPr>
              <a:t>Conseils pour demeurer dans le salut :</a:t>
            </a:r>
          </a:p>
          <a:p>
            <a:pPr lvl="1">
              <a:spcBef>
                <a:spcPts val="600"/>
              </a:spcBef>
            </a:pPr>
            <a:r>
              <a:rPr lang="fr-FR" sz="2000" b="1" noProof="0" dirty="0"/>
              <a:t>La foi de Christ (Philippiens 3.9)</a:t>
            </a:r>
          </a:p>
          <a:p>
            <a:pPr lvl="1">
              <a:spcBef>
                <a:spcPts val="600"/>
              </a:spcBef>
            </a:pPr>
            <a:r>
              <a:rPr lang="fr-FR" sz="2000" b="1" noProof="0" dirty="0"/>
              <a:t>La connaissance de Christ (Philippiens 3.10-16)</a:t>
            </a:r>
          </a:p>
        </p:txBody>
      </p:sp>
      <p:sp>
        <p:nvSpPr>
          <p:cNvPr id="3" name="CuadroTexto 2">
            <a:extLst>
              <a:ext uri="{FF2B5EF4-FFF2-40B4-BE49-F238E27FC236}">
                <a16:creationId xmlns:a16="http://schemas.microsoft.com/office/drawing/2014/main" id="{4BBA0E96-39AF-EB61-7139-173E8E852A30}"/>
              </a:ext>
            </a:extLst>
          </p:cNvPr>
          <p:cNvSpPr txBox="1"/>
          <p:nvPr/>
        </p:nvSpPr>
        <p:spPr>
          <a:xfrm>
            <a:off x="2300491" y="124889"/>
            <a:ext cx="4775663" cy="1631216"/>
          </a:xfrm>
          <a:prstGeom prst="rect">
            <a:avLst/>
          </a:prstGeom>
          <a:noFill/>
        </p:spPr>
        <p:txBody>
          <a:bodyPr wrap="square" rtlCol="0">
            <a:spAutoFit/>
          </a:bodyPr>
          <a:lstStyle/>
          <a:p>
            <a:pPr>
              <a:spcBef>
                <a:spcPts val="600"/>
              </a:spcBef>
            </a:pPr>
            <a:r>
              <a:rPr lang="fr-FR" sz="2000" b="1" noProof="0" dirty="0"/>
              <a:t>Les Philippiens savaient quel était le chemin du salut, car Paul et Silas le leur avaient clairement dit à l'un des premiers convertis de cette ville : le geôlier </a:t>
            </a:r>
            <a:r>
              <a:rPr lang="fr-FR" sz="2000" b="1" noProof="0" dirty="0">
                <a:solidFill>
                  <a:srgbClr val="0070C0"/>
                </a:solidFill>
              </a:rPr>
              <a:t>(Actes 16.30-31)</a:t>
            </a:r>
            <a:r>
              <a:rPr lang="fr-FR" sz="2000" b="1" noProof="0" dirty="0"/>
              <a:t>.</a:t>
            </a:r>
          </a:p>
        </p:txBody>
      </p:sp>
      <p:pic>
        <p:nvPicPr>
          <p:cNvPr id="7" name="Imagen 6" descr="Imagen que contiene interior, cama, hombre, viendo&#10;&#10;El contenido generado por IA puede ser incorrecto.">
            <a:extLst>
              <a:ext uri="{FF2B5EF4-FFF2-40B4-BE49-F238E27FC236}">
                <a16:creationId xmlns:a16="http://schemas.microsoft.com/office/drawing/2014/main" id="{5831D8C8-BFB0-8413-0615-4CEC857E3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1814" y="276319"/>
            <a:ext cx="1944692" cy="334392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a:extLst>
              <a:ext uri="{FF2B5EF4-FFF2-40B4-BE49-F238E27FC236}">
                <a16:creationId xmlns:a16="http://schemas.microsoft.com/office/drawing/2014/main" id="{450A388E-3D9C-401E-180C-2F0818E779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2824" y="210397"/>
            <a:ext cx="4779626" cy="6437206"/>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66272196-8CA4-57C9-EF69-85AAE00EF5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66154" flipH="1" flipV="1">
            <a:off x="480232" y="5438777"/>
            <a:ext cx="338304" cy="362291"/>
          </a:xfrm>
          <a:prstGeom prst="rect">
            <a:avLst/>
          </a:prstGeom>
        </p:spPr>
      </p:pic>
      <p:pic>
        <p:nvPicPr>
          <p:cNvPr id="15" name="Imagen 14" descr="Icono&#10;&#10;El contenido generado por IA puede ser incorrecto.">
            <a:extLst>
              <a:ext uri="{FF2B5EF4-FFF2-40B4-BE49-F238E27FC236}">
                <a16:creationId xmlns:a16="http://schemas.microsoft.com/office/drawing/2014/main" id="{C36D0E2D-D29B-DEBF-2CFF-979A3B80B9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66154" flipH="1" flipV="1">
            <a:off x="480232" y="3748663"/>
            <a:ext cx="338304" cy="362291"/>
          </a:xfrm>
          <a:prstGeom prst="rect">
            <a:avLst/>
          </a:prstGeom>
        </p:spPr>
      </p:pic>
      <p:pic>
        <p:nvPicPr>
          <p:cNvPr id="21" name="Imagen 20" descr="Forma&#10;&#10;El contenido generado por IA puede ser incorrecto.">
            <a:extLst>
              <a:ext uri="{FF2B5EF4-FFF2-40B4-BE49-F238E27FC236}">
                <a16:creationId xmlns:a16="http://schemas.microsoft.com/office/drawing/2014/main" id="{23B584BB-4205-43CC-CFDE-45AE9B520D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9203" y="5922378"/>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665205E-2DB5-27EF-9665-B2FB9130AB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9203" y="6312140"/>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F9272335-0490-4255-11D7-E59F2D0705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203" y="4626239"/>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E62DDCC7-969C-12B3-D5CD-6310DCA5AAE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9203" y="5001641"/>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47841736-3F26-C500-8BF4-CAB50CFC163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9203" y="4269578"/>
            <a:ext cx="324634" cy="32355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7F50B7B-6DFF-2768-8E4F-7E254042206F}"/>
              </a:ext>
            </a:extLst>
          </p:cNvPr>
          <p:cNvSpPr txBox="1"/>
          <p:nvPr/>
        </p:nvSpPr>
        <p:spPr>
          <a:xfrm>
            <a:off x="2300491" y="2463991"/>
            <a:ext cx="4775663" cy="1323439"/>
          </a:xfrm>
          <a:prstGeom prst="rect">
            <a:avLst/>
          </a:prstGeom>
          <a:noFill/>
        </p:spPr>
        <p:txBody>
          <a:bodyPr wrap="square">
            <a:spAutoFit/>
          </a:bodyPr>
          <a:lstStyle/>
          <a:p>
            <a:pPr algn="ctr">
              <a:spcBef>
                <a:spcPts val="600"/>
              </a:spcBef>
            </a:pPr>
            <a:r>
              <a:rPr lang="fr-FR" sz="2000" b="1" noProof="0" dirty="0">
                <a:solidFill>
                  <a:schemeClr val="bg2">
                    <a:lumMod val="50000"/>
                  </a:schemeClr>
                </a:solidFill>
              </a:rPr>
              <a:t>Maintenant que l'Église était fermement établie, ils couraient le danger d'être détournés du chemin </a:t>
            </a:r>
            <a:br>
              <a:rPr lang="fr-FR" sz="2000" b="1" noProof="0" dirty="0">
                <a:solidFill>
                  <a:schemeClr val="bg2">
                    <a:lumMod val="50000"/>
                  </a:schemeClr>
                </a:solidFill>
              </a:rPr>
            </a:br>
            <a:r>
              <a:rPr lang="fr-FR" sz="2000" b="1" noProof="0" dirty="0">
                <a:solidFill>
                  <a:schemeClr val="bg2">
                    <a:lumMod val="50000"/>
                  </a:schemeClr>
                </a:solidFill>
              </a:rPr>
              <a:t>du salut.</a:t>
            </a:r>
          </a:p>
        </p:txBody>
      </p:sp>
      <p:sp>
        <p:nvSpPr>
          <p:cNvPr id="8" name="CuadroTexto 7">
            <a:extLst>
              <a:ext uri="{FF2B5EF4-FFF2-40B4-BE49-F238E27FC236}">
                <a16:creationId xmlns:a16="http://schemas.microsoft.com/office/drawing/2014/main" id="{A2AF245A-4198-0C53-7E2F-6D12F7BB4AB5}"/>
              </a:ext>
            </a:extLst>
          </p:cNvPr>
          <p:cNvSpPr txBox="1"/>
          <p:nvPr/>
        </p:nvSpPr>
        <p:spPr>
          <a:xfrm>
            <a:off x="2300491" y="1756105"/>
            <a:ext cx="4775663" cy="707886"/>
          </a:xfrm>
          <a:prstGeom prst="rect">
            <a:avLst/>
          </a:prstGeom>
          <a:noFill/>
        </p:spPr>
        <p:txBody>
          <a:bodyPr wrap="square">
            <a:spAutoFit/>
          </a:bodyPr>
          <a:lstStyle/>
          <a:p>
            <a:pPr>
              <a:spcBef>
                <a:spcPts val="600"/>
              </a:spcBef>
            </a:pPr>
            <a:r>
              <a:rPr lang="fr-FR" sz="2000" b="1" noProof="0" dirty="0"/>
              <a:t>Pour cette raison, Paul leur rappelle les piliers fondamentaux du salut par la foi.</a:t>
            </a:r>
          </a:p>
        </p:txBody>
      </p:sp>
    </p:spTree>
    <p:extLst>
      <p:ext uri="{BB962C8B-B14F-4D97-AF65-F5344CB8AC3E}">
        <p14:creationId xmlns:p14="http://schemas.microsoft.com/office/powerpoint/2010/main" val="120022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hylactère : pensées 5">
            <a:extLst>
              <a:ext uri="{FF2B5EF4-FFF2-40B4-BE49-F238E27FC236}">
                <a16:creationId xmlns:a16="http://schemas.microsoft.com/office/drawing/2014/main" id="{1A9A5437-A61D-18FF-3745-23B798AC54F3}"/>
              </a:ext>
            </a:extLst>
          </p:cNvPr>
          <p:cNvSpPr/>
          <p:nvPr/>
        </p:nvSpPr>
        <p:spPr>
          <a:xfrm>
            <a:off x="493336" y="480767"/>
            <a:ext cx="2481606" cy="2211569"/>
          </a:xfrm>
          <a:prstGeom prst="cloudCallout">
            <a:avLst>
              <a:gd name="adj1" fmla="val 59292"/>
              <a:gd name="adj2" fmla="val 7271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Avec Dieu chaque jour.</a:t>
            </a:r>
          </a:p>
          <a:p>
            <a:pPr algn="ctr"/>
            <a:r>
              <a:rPr lang="fr-CH" dirty="0">
                <a:ln w="0"/>
                <a:solidFill>
                  <a:schemeClr val="tx1"/>
                </a:solidFill>
                <a:effectLst>
                  <a:outerShdw blurRad="38100" dist="19050" dir="2700000" algn="tl" rotWithShape="0">
                    <a:schemeClr val="dk1">
                      <a:alpha val="40000"/>
                    </a:schemeClr>
                  </a:outerShdw>
                </a:effectLst>
              </a:rPr>
              <a:t>p. 175, adapte, </a:t>
            </a:r>
          </a:p>
          <a:p>
            <a:pPr algn="ctr"/>
            <a:r>
              <a:rPr lang="fr-CH" dirty="0">
                <a:ln w="0"/>
                <a:solidFill>
                  <a:schemeClr val="tx1"/>
                </a:solidFill>
                <a:effectLst>
                  <a:outerShdw blurRad="38100" dist="19050" dir="2700000" algn="tl" rotWithShape="0">
                    <a:schemeClr val="dk1">
                      <a:alpha val="40000"/>
                    </a:schemeClr>
                  </a:outerShdw>
                </a:effectLst>
              </a:rPr>
              <a:t>16 juin</a:t>
            </a:r>
          </a:p>
        </p:txBody>
      </p:sp>
      <p:sp>
        <p:nvSpPr>
          <p:cNvPr id="2" name="ZoneTexte 1">
            <a:extLst>
              <a:ext uri="{FF2B5EF4-FFF2-40B4-BE49-F238E27FC236}">
                <a16:creationId xmlns:a16="http://schemas.microsoft.com/office/drawing/2014/main" id="{351D79B3-87AB-0886-A8F4-485ADF807C92}"/>
              </a:ext>
            </a:extLst>
          </p:cNvPr>
          <p:cNvSpPr txBox="1"/>
          <p:nvPr/>
        </p:nvSpPr>
        <p:spPr>
          <a:xfrm>
            <a:off x="3949831" y="254524"/>
            <a:ext cx="7748833" cy="2800767"/>
          </a:xfrm>
          <a:prstGeom prst="rect">
            <a:avLst/>
          </a:prstGeom>
          <a:noFill/>
        </p:spPr>
        <p:txBody>
          <a:bodyPr wrap="square" rtlCol="0">
            <a:spAutoFit/>
          </a:bodyPr>
          <a:lstStyle/>
          <a:p>
            <a:pPr algn="just"/>
            <a:r>
              <a:rPr lang="fr-FR" sz="2200" dirty="0">
                <a:highlight>
                  <a:srgbClr val="FFFF00"/>
                </a:highlight>
                <a:latin typeface="Arial" panose="020B0604020202020204" pitchFamily="34" charset="0"/>
                <a:cs typeface="Arial" panose="020B0604020202020204" pitchFamily="34" charset="0"/>
              </a:rPr>
              <a:t>«</a:t>
            </a:r>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L'âme repentante réalise de Dieu qu'« il est fidèle et juste pour nous pardonner nos péchés et nous purifier de toute injustice » </a:t>
            </a:r>
            <a:r>
              <a:rPr lang="fr-FR" sz="2200" i="1"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(1 Jean 1.9)</a:t>
            </a:r>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p>
          <a:p>
            <a:pPr algn="just"/>
            <a:endPar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a:p>
            <a:pPr algn="just"/>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L'Esprit de Dieu agit dans l'âme du croyant, le rendant capable d'avancer d'un niveau d'obéissance à un autre, d'une force à une plus grande force, de grâce en grâce en Christ Jésus. »</a:t>
            </a:r>
            <a:endParaRPr lang="fr-CH"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B628052F-5505-4C71-A7D5-2BD7782E8C9D}"/>
              </a:ext>
            </a:extLst>
          </p:cNvPr>
          <p:cNvSpPr txBox="1"/>
          <p:nvPr/>
        </p:nvSpPr>
        <p:spPr>
          <a:xfrm>
            <a:off x="5109326" y="3213556"/>
            <a:ext cx="5429841" cy="430887"/>
          </a:xfrm>
          <a:prstGeom prst="rect">
            <a:avLst/>
          </a:prstGeom>
          <a:noFill/>
        </p:spPr>
        <p:txBody>
          <a:bodyPr wrap="square" rtlCol="0">
            <a:spAutoFit/>
          </a:bodyPr>
          <a:lstStyle/>
          <a:p>
            <a:pPr algn="ctr"/>
            <a:r>
              <a:rPr lang="fr-FR" sz="2200" dirty="0">
                <a:highlight>
                  <a:srgbClr val="FFFF00"/>
                </a:highlight>
                <a:latin typeface="Arial" panose="020B0604020202020204" pitchFamily="34" charset="0"/>
                <a:cs typeface="Arial" panose="020B0604020202020204" pitchFamily="34" charset="0"/>
              </a:rPr>
              <a:t>(Review and Herald, 1er novembre 1892.)</a:t>
            </a:r>
            <a:endParaRPr lang="fr-CH" sz="2200" dirty="0">
              <a:highlight>
                <a:srgbClr val="FFFF00"/>
              </a:highligh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16CAF9D6-B8A2-573C-12A0-E415CED24947}"/>
              </a:ext>
            </a:extLst>
          </p:cNvPr>
          <p:cNvSpPr txBox="1"/>
          <p:nvPr/>
        </p:nvSpPr>
        <p:spPr>
          <a:xfrm>
            <a:off x="2641862" y="3802709"/>
            <a:ext cx="9179350" cy="2800767"/>
          </a:xfrm>
          <a:prstGeom prst="rect">
            <a:avLst/>
          </a:prstGeom>
          <a:noFill/>
        </p:spPr>
        <p:txBody>
          <a:bodyPr wrap="square">
            <a:spAutoFit/>
          </a:bodyPr>
          <a:lstStyle/>
          <a:p>
            <a:pPr algn="just"/>
            <a:r>
              <a:rPr lang="fr-FR" sz="22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Le Seigneur Jésus est notre force et notre bonheur, la toute- puissance à laquelle les hommes peuvent en toute occasion puiser leur énergie. </a:t>
            </a:r>
            <a:r>
              <a:rPr lang="fr-FR" sz="22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Lorsque nous étudions sa vie, lorsque nous parlons de lui et que nous devenons de plus en plus capables de le contempler, lorsque nous recevons sa grâce et les bénédictions qu'il nous accorde, nous possédons un enrichissement qui peut servir aux autres. </a:t>
            </a:r>
            <a:br>
              <a:rPr lang="fr-FR" sz="22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200" dirty="0">
                <a:solidFill>
                  <a:srgbClr val="954ECA"/>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Débordants de gratitude, nous communiquerons à nos semblables ces bénédictions qui nous ont été si généreusement accordées</a:t>
            </a:r>
            <a:endParaRPr lang="fr-CH" sz="2200" dirty="0">
              <a:solidFill>
                <a:srgbClr val="954EC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625B1421-D83E-F7F7-61B6-28EF9C7FC29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3252" y="4258055"/>
            <a:ext cx="1890074" cy="189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06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4" name="Picture 3" descr="A white and blue background with gold lines&#10;&#10;AI-generated content may be incorrect.">
            <a:extLst>
              <a:ext uri="{FF2B5EF4-FFF2-40B4-BE49-F238E27FC236}">
                <a16:creationId xmlns:a16="http://schemas.microsoft.com/office/drawing/2014/main" id="{677EB984-A80E-9140-981E-6450199A940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3D6D2D32-0EDA-9968-75F6-66ED1C2095AC}"/>
              </a:ext>
            </a:extLst>
          </p:cNvPr>
          <p:cNvSpPr txBox="1"/>
          <p:nvPr/>
        </p:nvSpPr>
        <p:spPr>
          <a:xfrm>
            <a:off x="1" y="2475329"/>
            <a:ext cx="12191999" cy="2123658"/>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algn="ctr">
              <a:spcAft>
                <a:spcPts val="600"/>
              </a:spcAft>
            </a:pPr>
            <a:r>
              <a:rPr lang="fr-FR" sz="6600" b="1" spc="300" noProof="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rPr>
              <a:t>CONSEILS POUR ÉVITER </a:t>
            </a:r>
            <a:br>
              <a:rPr lang="fr-FR" sz="6600" b="1" spc="300" noProof="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rPr>
            </a:br>
            <a:r>
              <a:rPr lang="fr-FR" sz="6600" b="1" spc="300" noProof="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rPr>
              <a:t>DE PERDRE LE SALUT</a:t>
            </a:r>
          </a:p>
        </p:txBody>
      </p:sp>
      <p:sp>
        <p:nvSpPr>
          <p:cNvPr id="2" name="ZoneTexte 1">
            <a:extLst>
              <a:ext uri="{FF2B5EF4-FFF2-40B4-BE49-F238E27FC236}">
                <a16:creationId xmlns:a16="http://schemas.microsoft.com/office/drawing/2014/main" id="{54A20CAC-E98B-AD63-7BBB-87AAC6DC536B}"/>
              </a:ext>
            </a:extLst>
          </p:cNvPr>
          <p:cNvSpPr txBox="1"/>
          <p:nvPr/>
        </p:nvSpPr>
        <p:spPr>
          <a:xfrm>
            <a:off x="5297864" y="273377"/>
            <a:ext cx="6589336" cy="1107996"/>
          </a:xfrm>
          <a:prstGeom prst="rect">
            <a:avLst/>
          </a:prstGeom>
          <a:noFill/>
          <a:ln w="57150">
            <a:solidFill>
              <a:schemeClr val="accent1"/>
            </a:solidFill>
          </a:ln>
        </p:spPr>
        <p:txBody>
          <a:bodyPr wrap="square" rtlCol="0">
            <a:spAutoFit/>
          </a:bodyPr>
          <a:lstStyle/>
          <a:p>
            <a:r>
              <a:rPr lang="fr-FR" sz="2200" dirty="0">
                <a:effectLst/>
                <a:highlight>
                  <a:srgbClr val="00FFFF"/>
                </a:highlight>
                <a:latin typeface="Arial" panose="020B0604020202020204" pitchFamily="34" charset="0"/>
                <a:ea typeface="MS Minngs"/>
                <a:cs typeface="Arial" panose="020B0604020202020204" pitchFamily="34" charset="0"/>
              </a:rPr>
              <a:t>Nous devons devenir témoins de Christ, et nous le serons si nous grandissons quotidiennement à la pleine stature d’hommes et de femmes en Christ. </a:t>
            </a:r>
            <a:endParaRPr lang="fr-CH" sz="2200" dirty="0">
              <a:highlight>
                <a:srgbClr val="00FFFF"/>
              </a:highligh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4E39FA1F-41FE-75A2-C8AB-9C48F88A6AD8}"/>
              </a:ext>
            </a:extLst>
          </p:cNvPr>
          <p:cNvSpPr txBox="1"/>
          <p:nvPr/>
        </p:nvSpPr>
        <p:spPr>
          <a:xfrm>
            <a:off x="4383464" y="5476627"/>
            <a:ext cx="7503736" cy="1107996"/>
          </a:xfrm>
          <a:prstGeom prst="rect">
            <a:avLst/>
          </a:prstGeom>
          <a:noFill/>
          <a:ln w="38100">
            <a:solidFill>
              <a:schemeClr val="accent1"/>
            </a:solidFill>
          </a:ln>
        </p:spPr>
        <p:txBody>
          <a:bodyPr wrap="square" rtlCol="0">
            <a:spAutoFit/>
          </a:bodyPr>
          <a:lstStyle/>
          <a:p>
            <a:pPr algn="just"/>
            <a:r>
              <a:rPr lang="fr-FR" sz="2200" dirty="0">
                <a:highlight>
                  <a:srgbClr val="00FFFF"/>
                </a:highlight>
                <a:latin typeface="Arial" panose="020B0604020202020204" pitchFamily="34" charset="0"/>
                <a:cs typeface="Arial" panose="020B0604020202020204" pitchFamily="34" charset="0"/>
              </a:rPr>
              <a:t>C’est notre privilège de Lui ressembler chaque jour davantage. Nous acquerrons le pouvoir d’exprimer notre amour pour Lui dans une langue plus noble, plus pure. </a:t>
            </a:r>
            <a:endParaRPr lang="fr-CH" sz="2200" dirty="0">
              <a:highlight>
                <a:srgbClr val="00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477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B266781-D100-01E9-AAE5-091816B0F535}"/>
              </a:ext>
            </a:extLst>
          </p:cNvPr>
          <p:cNvSpPr txBox="1"/>
          <p:nvPr/>
        </p:nvSpPr>
        <p:spPr>
          <a:xfrm>
            <a:off x="4242062" y="424206"/>
            <a:ext cx="7381187" cy="5509200"/>
          </a:xfrm>
          <a:prstGeom prst="rect">
            <a:avLst/>
          </a:prstGeom>
          <a:noFill/>
          <a:ln w="57150">
            <a:solidFill>
              <a:srgbClr val="0033CC"/>
            </a:solidFill>
          </a:ln>
        </p:spPr>
        <p:txBody>
          <a:bodyPr wrap="square" rtlCol="0">
            <a:spAutoFit/>
          </a:bodyPr>
          <a:lstStyle/>
          <a:p>
            <a:pPr algn="just">
              <a:buNone/>
            </a:pPr>
            <a:r>
              <a:rPr lang="fr-FR" sz="2200" dirty="0">
                <a:solidFill>
                  <a:srgbClr val="7030A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Apprenons à l’école du Christ. Il est cependant manifeste que beaucoup se satisfont d’une expérience limitée de la vie spirituelle, car dans leurs prières et leurs témoignages ils montrent leur peu de connaissance des choses spirituelles. </a:t>
            </a:r>
          </a:p>
          <a:p>
            <a:pPr algn="just">
              <a:buNone/>
            </a:pPr>
            <a:endParaRPr lang="fr-FR" sz="22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buNone/>
            </a:pPr>
            <a:r>
              <a:rPr lang="fr-FR" sz="22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Ils manifestent moins de bons jugements dans les domaines de nos intérêts éternels que dans les domaines de nos affaires terrestres et temporelles. </a:t>
            </a:r>
          </a:p>
          <a:p>
            <a:pPr algn="just">
              <a:buNone/>
            </a:pPr>
            <a:endParaRPr lang="fr-FR" sz="22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buNone/>
            </a:pPr>
            <a:endParaRPr lang="fr-FR" sz="22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buNone/>
            </a:pPr>
            <a:endParaRPr lang="fr-FR" sz="22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buNone/>
            </a:pPr>
            <a:endParaRPr lang="fr-FR" sz="22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buNone/>
            </a:pPr>
            <a:endParaRPr lang="fr-FR" sz="22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buNone/>
            </a:pPr>
            <a:endParaRPr lang="fr-FR" sz="22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buNone/>
            </a:pPr>
            <a:endParaRPr lang="fr-CH" sz="22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p:txBody>
      </p:sp>
      <p:sp>
        <p:nvSpPr>
          <p:cNvPr id="3" name="ZoneTexte 2">
            <a:extLst>
              <a:ext uri="{FF2B5EF4-FFF2-40B4-BE49-F238E27FC236}">
                <a16:creationId xmlns:a16="http://schemas.microsoft.com/office/drawing/2014/main" id="{43601033-B234-E140-289A-BCB46AF13CEF}"/>
              </a:ext>
            </a:extLst>
          </p:cNvPr>
          <p:cNvSpPr txBox="1"/>
          <p:nvPr/>
        </p:nvSpPr>
        <p:spPr>
          <a:xfrm>
            <a:off x="4242062" y="3822823"/>
            <a:ext cx="7381187" cy="1785104"/>
          </a:xfrm>
          <a:prstGeom prst="rect">
            <a:avLst/>
          </a:prstGeom>
          <a:noFill/>
        </p:spPr>
        <p:txBody>
          <a:bodyPr wrap="square" rtlCol="0">
            <a:spAutoFit/>
          </a:bodyPr>
          <a:lstStyle/>
          <a:p>
            <a:pPr algn="just"/>
            <a:r>
              <a:rPr lang="fr-FR" sz="22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chrétiens doivent être des étudiants fidèles à l'école du Christ, </a:t>
            </a:r>
            <a:r>
              <a:rPr lang="fr-FR" sz="2200" dirty="0">
                <a:solidFill>
                  <a:schemeClr val="bg2">
                    <a:lumMod val="50000"/>
                  </a:schemeClr>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apprenant</a:t>
            </a:r>
            <a:r>
              <a:rPr lang="fr-FR" sz="22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toujours </a:t>
            </a:r>
            <a:r>
              <a:rPr lang="fr-FR" sz="2200" dirty="0">
                <a:solidFill>
                  <a:schemeClr val="bg2">
                    <a:lumMod val="50000"/>
                  </a:schemeClr>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plus du ciel</a:t>
            </a:r>
            <a:r>
              <a:rPr lang="fr-FR" sz="22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chemeClr val="bg2">
                    <a:lumMod val="50000"/>
                  </a:schemeClr>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plus des paroles et de la volonté de Dieu</a:t>
            </a:r>
            <a:r>
              <a:rPr lang="fr-FR" sz="22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chemeClr val="bg2">
                    <a:lumMod val="50000"/>
                  </a:schemeClr>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plus de la vérité </a:t>
            </a:r>
            <a:br>
              <a:rPr lang="fr-FR" sz="2200" dirty="0">
                <a:solidFill>
                  <a:schemeClr val="bg2">
                    <a:lumMod val="50000"/>
                  </a:schemeClr>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2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comment utiliser fidèlement la connaissance qu'ils ont acquise. »  </a:t>
            </a:r>
            <a:endParaRPr lang="fr-CH" sz="22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DFF53B97-13C1-878A-EC07-D31693E427C9}"/>
              </a:ext>
            </a:extLst>
          </p:cNvPr>
          <p:cNvSpPr txBox="1"/>
          <p:nvPr/>
        </p:nvSpPr>
        <p:spPr>
          <a:xfrm>
            <a:off x="5410986" y="6080289"/>
            <a:ext cx="4732255" cy="461665"/>
          </a:xfrm>
          <a:prstGeom prst="rect">
            <a:avLst/>
          </a:prstGeom>
          <a:solidFill>
            <a:schemeClr val="tx2">
              <a:lumMod val="20000"/>
              <a:lumOff val="80000"/>
            </a:schemeClr>
          </a:solidFill>
          <a:ln w="38100">
            <a:solidFill>
              <a:srgbClr val="FF0000"/>
            </a:solidFill>
          </a:ln>
        </p:spPr>
        <p:txBody>
          <a:bodyPr wrap="square" rtlCol="0">
            <a:spAutoFit/>
          </a:bodyPr>
          <a:lstStyle/>
          <a:p>
            <a:r>
              <a:rPr lang="fr-FR" sz="2400" i="1" dirty="0">
                <a:solidFill>
                  <a:schemeClr val="bg2">
                    <a:lumMod val="50000"/>
                  </a:schemeClr>
                </a:solidFill>
                <a:effectLst>
                  <a:outerShdw blurRad="38100" dist="38100" dir="2700000" algn="tl">
                    <a:srgbClr val="000000">
                      <a:alpha val="43137"/>
                    </a:srgbClr>
                  </a:outerShdw>
                </a:effectLst>
              </a:rPr>
              <a:t>(Sons and Daughters of God,</a:t>
            </a:r>
            <a:r>
              <a:rPr lang="fr-FR" sz="2400" dirty="0">
                <a:solidFill>
                  <a:schemeClr val="bg2">
                    <a:lumMod val="50000"/>
                  </a:schemeClr>
                </a:solidFill>
                <a:effectLst>
                  <a:outerShdw blurRad="38100" dist="38100" dir="2700000" algn="tl">
                    <a:srgbClr val="000000">
                      <a:alpha val="43137"/>
                    </a:srgbClr>
                  </a:outerShdw>
                </a:effectLst>
              </a:rPr>
              <a:t> p. 72)</a:t>
            </a:r>
            <a:endParaRPr lang="fr-CH" sz="2400" dirty="0">
              <a:solidFill>
                <a:schemeClr val="bg2">
                  <a:lumMod val="50000"/>
                </a:schemeClr>
              </a:solidFill>
              <a:effectLst>
                <a:outerShdw blurRad="38100" dist="38100" dir="2700000" algn="tl">
                  <a:srgbClr val="000000">
                    <a:alpha val="43137"/>
                  </a:srgbClr>
                </a:outerShdw>
              </a:effectLst>
            </a:endParaRPr>
          </a:p>
        </p:txBody>
      </p:sp>
      <p:pic>
        <p:nvPicPr>
          <p:cNvPr id="4098" name="Picture 2">
            <a:extLst>
              <a:ext uri="{FF2B5EF4-FFF2-40B4-BE49-F238E27FC236}">
                <a16:creationId xmlns:a16="http://schemas.microsoft.com/office/drawing/2014/main" id="{699D7AF9-C503-548F-DBD1-A9FAFB6154E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64850" y="424206"/>
            <a:ext cx="2321508" cy="29018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AD7738A4-7310-3532-2F4C-0F365F01A71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64850" y="3429000"/>
            <a:ext cx="2349631" cy="2504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8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873236-348B-6874-17D6-BB6C9822E852}"/>
            </a:ext>
          </a:extLst>
        </p:cNvPr>
        <p:cNvGrpSpPr/>
        <p:nvPr/>
      </p:nvGrpSpPr>
      <p:grpSpPr>
        <a:xfrm>
          <a:off x="0" y="0"/>
          <a:ext cx="0" cy="0"/>
          <a:chOff x="0" y="0"/>
          <a:chExt cx="0" cy="0"/>
        </a:xfrm>
      </p:grpSpPr>
      <p:pic>
        <p:nvPicPr>
          <p:cNvPr id="10" name="Picture 9" descr="A close up of a pink and blue background&#10;&#10;AI-generated content may be incorrect.">
            <a:extLst>
              <a:ext uri="{FF2B5EF4-FFF2-40B4-BE49-F238E27FC236}">
                <a16:creationId xmlns:a16="http://schemas.microsoft.com/office/drawing/2014/main" id="{14CF4262-0211-9284-033E-10A2ADC710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5A75D36-EBBB-3FB4-93B5-56CD68E0C3E5}"/>
              </a:ext>
            </a:extLst>
          </p:cNvPr>
          <p:cNvSpPr txBox="1"/>
          <p:nvPr/>
        </p:nvSpPr>
        <p:spPr>
          <a:xfrm>
            <a:off x="0" y="-39328"/>
            <a:ext cx="121920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spc="300" noProof="0" dirty="0">
                <a:ln/>
                <a:solidFill>
                  <a:schemeClr val="accent3"/>
                </a:solidFill>
              </a:rPr>
              <a:t>CE QU'IL FAUT ÉVITER</a:t>
            </a:r>
          </a:p>
        </p:txBody>
      </p:sp>
      <p:sp>
        <p:nvSpPr>
          <p:cNvPr id="5" name="CuadroTexto 4">
            <a:extLst>
              <a:ext uri="{FF2B5EF4-FFF2-40B4-BE49-F238E27FC236}">
                <a16:creationId xmlns:a16="http://schemas.microsoft.com/office/drawing/2014/main" id="{312C439C-404C-9428-7696-C5315A9223BE}"/>
              </a:ext>
            </a:extLst>
          </p:cNvPr>
          <p:cNvSpPr txBox="1"/>
          <p:nvPr/>
        </p:nvSpPr>
        <p:spPr>
          <a:xfrm>
            <a:off x="0" y="712291"/>
            <a:ext cx="12192000" cy="369332"/>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0" dirty="0">
                <a:solidFill>
                  <a:schemeClr val="accent5">
                    <a:lumMod val="50000"/>
                  </a:schemeClr>
                </a:solidFill>
                <a:latin typeface="Comic Sans MS" panose="030F0702030302020204" pitchFamily="66" charset="0"/>
              </a:rPr>
              <a:t>« Prenez garde aux chiens, prenez garde aux mauvais ouvriers, prenez garde aux faux circoncis » Philippiens 3.2 </a:t>
            </a:r>
            <a:endParaRPr lang="fr-FR" sz="1400" b="1" noProof="0" dirty="0">
              <a:solidFill>
                <a:schemeClr val="accent5">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EB16099-A84E-1AD5-8CE3-9A66F6959215}"/>
              </a:ext>
            </a:extLst>
          </p:cNvPr>
          <p:cNvSpPr txBox="1"/>
          <p:nvPr/>
        </p:nvSpPr>
        <p:spPr>
          <a:xfrm>
            <a:off x="99840" y="1236580"/>
            <a:ext cx="4054427" cy="2862322"/>
          </a:xfrm>
          <a:prstGeom prst="rect">
            <a:avLst/>
          </a:prstGeom>
          <a:noFill/>
        </p:spPr>
        <p:txBody>
          <a:bodyPr wrap="square" rtlCol="0">
            <a:spAutoFit/>
          </a:bodyPr>
          <a:lstStyle/>
          <a:p>
            <a:pPr>
              <a:spcBef>
                <a:spcPts val="600"/>
              </a:spcBef>
            </a:pPr>
            <a:r>
              <a:rPr lang="fr-FR" sz="2000" b="1" noProof="0" dirty="0"/>
              <a:t>Avant de parler des dangers qui menacent la foi, Paul nous donne un conseil : « réjouissez-vous dans le Seigneur » </a:t>
            </a:r>
            <a:r>
              <a:rPr lang="fr-FR" sz="2000" b="1" noProof="0" dirty="0">
                <a:solidFill>
                  <a:schemeClr val="accent3">
                    <a:lumMod val="75000"/>
                  </a:schemeClr>
                </a:solidFill>
              </a:rPr>
              <a:t>(Philippiens 3.1a)</a:t>
            </a:r>
            <a:r>
              <a:rPr lang="fr-FR" sz="2000" b="1" noProof="0" dirty="0"/>
              <a:t>. À cela il ajoute quelque chose d'important : il est bon de répéter la vérité que nous avons, même si nous la connaissons déjà bien </a:t>
            </a:r>
            <a:r>
              <a:rPr lang="fr-FR" sz="2000" b="1" noProof="0" dirty="0">
                <a:solidFill>
                  <a:schemeClr val="accent3">
                    <a:lumMod val="75000"/>
                  </a:schemeClr>
                </a:solidFill>
              </a:rPr>
              <a:t>(Philippiens 3.1b)</a:t>
            </a:r>
            <a:r>
              <a:rPr lang="fr-FR" sz="2000" b="1" noProof="0" dirty="0"/>
              <a:t>.</a:t>
            </a:r>
          </a:p>
        </p:txBody>
      </p:sp>
      <p:sp>
        <p:nvSpPr>
          <p:cNvPr id="7" name="CuadroTexto 6">
            <a:extLst>
              <a:ext uri="{FF2B5EF4-FFF2-40B4-BE49-F238E27FC236}">
                <a16:creationId xmlns:a16="http://schemas.microsoft.com/office/drawing/2014/main" id="{FFCC1BEE-7461-409B-E6B7-7F1A169993F5}"/>
              </a:ext>
            </a:extLst>
          </p:cNvPr>
          <p:cNvSpPr txBox="1"/>
          <p:nvPr/>
        </p:nvSpPr>
        <p:spPr>
          <a:xfrm>
            <a:off x="1589589" y="4968170"/>
            <a:ext cx="8870386" cy="1631216"/>
          </a:xfrm>
          <a:prstGeom prst="rect">
            <a:avLst/>
          </a:prstGeom>
          <a:noFill/>
        </p:spPr>
        <p:txBody>
          <a:bodyPr wrap="square" rtlCol="0">
            <a:spAutoFit/>
          </a:bodyPr>
          <a:lstStyle/>
          <a:p>
            <a:pPr>
              <a:spcBef>
                <a:spcPts val="600"/>
              </a:spcBef>
            </a:pPr>
            <a:r>
              <a:rPr lang="fr-FR" sz="2000" b="1" noProof="0" dirty="0">
                <a:solidFill>
                  <a:srgbClr val="0033CC"/>
                </a:solidFill>
              </a:rPr>
              <a:t>Paul indique le plus grand danger qui menaçait l'Église à ce moment-là : </a:t>
            </a:r>
          </a:p>
          <a:p>
            <a:r>
              <a:rPr lang="fr-FR" sz="2000" b="1" noProof="0" dirty="0">
                <a:highlight>
                  <a:srgbClr val="00FFFF"/>
                </a:highlight>
              </a:rPr>
              <a:t>de faux docteurs qui enseignaient l'adhésion stricte à la loi cérémonielle </a:t>
            </a:r>
            <a:r>
              <a:rPr lang="fr-FR" sz="2000" b="1" noProof="0" dirty="0">
                <a:solidFill>
                  <a:schemeClr val="accent3">
                    <a:lumMod val="75000"/>
                  </a:schemeClr>
                </a:solidFill>
              </a:rPr>
              <a:t>(Philippiens 3.2)</a:t>
            </a:r>
            <a:r>
              <a:rPr lang="fr-FR" sz="2000" b="1" noProof="0" dirty="0"/>
              <a:t>. Il les appelle de trois façons différentes : chiens </a:t>
            </a:r>
            <a:r>
              <a:rPr lang="fr-FR" sz="2000" b="1" noProof="0" dirty="0">
                <a:solidFill>
                  <a:schemeClr val="accent3">
                    <a:lumMod val="75000"/>
                  </a:schemeClr>
                </a:solidFill>
              </a:rPr>
              <a:t>(Psaumes 22.17 ; 2 Pierre 2.21-22)</a:t>
            </a:r>
            <a:r>
              <a:rPr lang="fr-FR" sz="2000" b="1" noProof="0" dirty="0"/>
              <a:t> ; mauvais ouvriers ; et faux circoncis (à cause de la circoncision).</a:t>
            </a:r>
          </a:p>
        </p:txBody>
      </p:sp>
      <p:graphicFrame>
        <p:nvGraphicFramePr>
          <p:cNvPr id="2" name="Diagrama 1">
            <a:extLst>
              <a:ext uri="{FF2B5EF4-FFF2-40B4-BE49-F238E27FC236}">
                <a16:creationId xmlns:a16="http://schemas.microsoft.com/office/drawing/2014/main" id="{8E48CEBA-519F-5E09-BDC7-07D5012ABE19}"/>
              </a:ext>
            </a:extLst>
          </p:cNvPr>
          <p:cNvGraphicFramePr/>
          <p:nvPr>
            <p:extLst>
              <p:ext uri="{D42A27DB-BD31-4B8C-83A1-F6EECF244321}">
                <p14:modId xmlns:p14="http://schemas.microsoft.com/office/powerpoint/2010/main" val="1681808887"/>
              </p:ext>
            </p:extLst>
          </p:nvPr>
        </p:nvGraphicFramePr>
        <p:xfrm>
          <a:off x="4154268" y="1382386"/>
          <a:ext cx="7937891" cy="291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a:extLst>
              <a:ext uri="{FF2B5EF4-FFF2-40B4-BE49-F238E27FC236}">
                <a16:creationId xmlns:a16="http://schemas.microsoft.com/office/drawing/2014/main" id="{532C8E0F-83D7-FE1F-2617-56BED297E964}"/>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0479025" y="4968170"/>
            <a:ext cx="1632184" cy="1306800"/>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0E13742D-FA28-2F91-8478-A1772D085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840" y="4968170"/>
            <a:ext cx="1448461" cy="1451680"/>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C6135A14-2A37-2EA3-CDB8-8F6FA2EAAE31}"/>
              </a:ext>
            </a:extLst>
          </p:cNvPr>
          <p:cNvSpPr txBox="1"/>
          <p:nvPr/>
        </p:nvSpPr>
        <p:spPr>
          <a:xfrm>
            <a:off x="99840" y="4110683"/>
            <a:ext cx="4054427" cy="784830"/>
          </a:xfrm>
          <a:prstGeom prst="rect">
            <a:avLst/>
          </a:prstGeom>
          <a:noFill/>
        </p:spPr>
        <p:txBody>
          <a:bodyPr wrap="square">
            <a:spAutoFit/>
          </a:bodyPr>
          <a:lstStyle/>
          <a:p>
            <a:pPr algn="ctr">
              <a:spcBef>
                <a:spcPts val="600"/>
              </a:spcBef>
            </a:pPr>
            <a:r>
              <a:rPr lang="fr-FR" sz="2000" b="1" noProof="0" dirty="0">
                <a:highlight>
                  <a:srgbClr val="FFFF00"/>
                </a:highlight>
              </a:rPr>
              <a:t>Comment pouvons-nous nous </a:t>
            </a:r>
          </a:p>
          <a:p>
            <a:pPr algn="ctr">
              <a:spcBef>
                <a:spcPts val="600"/>
              </a:spcBef>
            </a:pPr>
            <a:r>
              <a:rPr lang="fr-FR" sz="2000" b="1" noProof="0" dirty="0">
                <a:highlight>
                  <a:srgbClr val="FFFF00"/>
                </a:highlight>
              </a:rPr>
              <a:t>réjouir dans le Seigneur ?</a:t>
            </a:r>
          </a:p>
        </p:txBody>
      </p:sp>
    </p:spTree>
    <p:extLst>
      <p:ext uri="{BB962C8B-B14F-4D97-AF65-F5344CB8AC3E}">
        <p14:creationId xmlns:p14="http://schemas.microsoft.com/office/powerpoint/2010/main" val="1317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1" dur="750"/>
                                        <p:tgtEl>
                                          <p:spTgt spid="2">
                                            <p:graphicEl>
                                              <a:dgm id="{2101B580-243B-4D66-AF64-843AADD95756}"/>
                                            </p:graphic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5" dur="500"/>
                                        <p:tgtEl>
                                          <p:spTgt spid="2">
                                            <p:graphicEl>
                                              <a:dgm id="{E2AE7BEF-BAEC-4E0F-A0AC-4537B219A71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0" dur="500"/>
                                        <p:tgtEl>
                                          <p:spTgt spid="2">
                                            <p:graphicEl>
                                              <a:dgm id="{808F1990-6E95-4E19-8984-EDB82DF3273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5" dur="500"/>
                                        <p:tgtEl>
                                          <p:spTgt spid="2">
                                            <p:graphicEl>
                                              <a:dgm id="{F36D605C-4091-4D7C-850A-9AE01370489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0" dur="500"/>
                                        <p:tgtEl>
                                          <p:spTgt spid="2">
                                            <p:graphicEl>
                                              <a:dgm id="{8C0CC12C-2034-4F6A-9D72-2319F4BE8B0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5" dur="500"/>
                                        <p:tgtEl>
                                          <p:spTgt spid="2">
                                            <p:graphicEl>
                                              <a:dgm id="{7A7BB961-2256-42CC-B522-27586A53DA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0" dur="500"/>
                                        <p:tgtEl>
                                          <p:spTgt spid="2">
                                            <p:graphicEl>
                                              <a:dgm id="{DEA65993-D725-4E74-80AE-E7C4EF8D115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1751</TotalTime>
  <Words>3089</Words>
  <Application>Microsoft Office PowerPoint</Application>
  <PresentationFormat>Panorámica</PresentationFormat>
  <Paragraphs>133</Paragraphs>
  <Slides>21</Slides>
  <Notes>0</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21</vt:i4>
      </vt:variant>
    </vt:vector>
  </HeadingPairs>
  <TitlesOfParts>
    <vt:vector size="32" baseType="lpstr">
      <vt:lpstr>Arial</vt:lpstr>
      <vt:lpstr>Calibri</vt:lpstr>
      <vt:lpstr>Aptos Display</vt:lpstr>
      <vt:lpstr>Brush Script MT</vt:lpstr>
      <vt:lpstr>Calibri Light</vt:lpstr>
      <vt:lpstr>Aptos</vt:lpstr>
      <vt:lpstr>Constantia</vt:lpstr>
      <vt:lpstr>Comic Sans MS</vt:lpstr>
      <vt:lpstr>Tema de Office</vt:lpstr>
      <vt:lpstr>1_Tema de Office</vt:lpstr>
      <vt:lpstr>3_Thème Office 2013 –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73</cp:revision>
  <dcterms:created xsi:type="dcterms:W3CDTF">2026-01-07T16:18:59Z</dcterms:created>
  <dcterms:modified xsi:type="dcterms:W3CDTF">2026-02-04T15:35:37Z</dcterms:modified>
</cp:coreProperties>
</file>