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4"/>
  </p:notesMasterIdLst>
  <p:sldIdLst>
    <p:sldId id="256" r:id="rId3"/>
    <p:sldId id="330" r:id="rId4"/>
    <p:sldId id="320" r:id="rId5"/>
    <p:sldId id="331" r:id="rId6"/>
    <p:sldId id="257" r:id="rId7"/>
    <p:sldId id="258" r:id="rId8"/>
    <p:sldId id="259" r:id="rId9"/>
    <p:sldId id="332" r:id="rId10"/>
    <p:sldId id="326" r:id="rId11"/>
    <p:sldId id="325" r:id="rId12"/>
    <p:sldId id="333" r:id="rId13"/>
    <p:sldId id="262" r:id="rId14"/>
    <p:sldId id="334" r:id="rId15"/>
    <p:sldId id="327" r:id="rId16"/>
    <p:sldId id="335" r:id="rId17"/>
    <p:sldId id="328" r:id="rId18"/>
    <p:sldId id="336" r:id="rId19"/>
    <p:sldId id="322" r:id="rId20"/>
    <p:sldId id="337" r:id="rId21"/>
    <p:sldId id="323" r:id="rId22"/>
    <p:sldId id="338" r:id="rId23"/>
  </p:sldIdLst>
  <p:sldSz cx="12192000" cy="6858000"/>
  <p:notesSz cx="6858000" cy="9144000"/>
  <p:embeddedFontLst>
    <p:embeddedFont>
      <p:font typeface="Brush Script MT" panose="03060802040406070304" pitchFamily="66" charset="0"/>
      <p: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Wingdings 3" panose="05040102010807070707" pitchFamily="18" charset="2"/>
      <p:regular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CC0066"/>
    <a:srgbClr val="634B27"/>
    <a:srgbClr val="D0BCEE"/>
    <a:srgbClr val="6A30BD"/>
    <a:srgbClr val="BBCCEF"/>
    <a:srgbClr val="3064CB"/>
    <a:srgbClr val="D6F2B4"/>
    <a:srgbClr val="C4E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45" autoAdjust="0"/>
    <p:restoredTop sz="93947" autoAdjust="0"/>
  </p:normalViewPr>
  <p:slideViewPr>
    <p:cSldViewPr snapToGrid="0">
      <p:cViewPr varScale="1">
        <p:scale>
          <a:sx n="43" d="100"/>
          <a:sy n="43" d="100"/>
        </p:scale>
        <p:origin x="60" y="1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fr-FR"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spcAft>
              <a:spcPts val="0"/>
            </a:spcAft>
          </a:pPr>
          <a:r>
            <a:rPr lang="fr-FR" sz="1800" b="1" dirty="0"/>
            <a:t>Notre corps sera spirituel, immortel et incorruptible </a:t>
          </a:r>
        </a:p>
        <a:p>
          <a:pPr rtl="0">
            <a:spcAft>
              <a:spcPct val="35000"/>
            </a:spcAft>
          </a:pPr>
          <a:r>
            <a:rPr lang="fr-FR" sz="1400" b="1" dirty="0">
              <a:solidFill>
                <a:srgbClr val="CC0066"/>
              </a:solidFill>
            </a:rPr>
            <a:t>(1 Corinthiens 15.42-44, 50-54)  </a:t>
          </a:r>
          <a:r>
            <a:rPr lang="fr-FR" sz="1800" b="1" dirty="0"/>
            <a:t>
</a:t>
          </a:r>
          <a:endParaRPr lang="fr-FR" sz="1800" dirty="0"/>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fr-FR" sz="1800" b="1" dirty="0"/>
            <a:t>Nous serons glorifiés </a:t>
          </a:r>
          <a:r>
            <a:rPr lang="fr-FR" sz="1400" b="1" dirty="0">
              <a:solidFill>
                <a:srgbClr val="CC0066"/>
              </a:solidFill>
            </a:rPr>
            <a:t>(Colossiens 3.4 ; Philippiens 3.21) </a:t>
          </a:r>
          <a:endParaRPr lang="fr-FR" sz="1400" dirty="0">
            <a:solidFill>
              <a:srgbClr val="CC0066"/>
            </a:solidFill>
          </a:endParaRPr>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r>
            <a:rPr lang="fr-FR" sz="1800" b="1" dirty="0"/>
            <a:t>Nous aurons un corps physique, et nos propres yeux verront Dieu </a:t>
          </a:r>
          <a:r>
            <a:rPr lang="fr-FR" sz="1400" b="1" dirty="0">
              <a:solidFill>
                <a:srgbClr val="CC0066"/>
              </a:solidFill>
            </a:rPr>
            <a:t>(Job 19.25-27)</a:t>
          </a:r>
          <a:r>
            <a:rPr lang="fr-FR" sz="1400" b="1" dirty="0"/>
            <a:t> </a:t>
          </a:r>
          <a:endParaRPr lang="fr-FR" sz="1400" dirty="0"/>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fr-FR" sz="1800" b="1" dirty="0">
              <a:effectLst>
                <a:outerShdw blurRad="38100" dist="38100" dir="2700000" algn="tl">
                  <a:srgbClr val="000000">
                    <a:alpha val="43137"/>
                  </a:srgbClr>
                </a:outerShdw>
              </a:effectLst>
            </a:rPr>
            <a:t>Ce qui est vrai </a:t>
          </a:r>
          <a:endParaRPr lang="fr-FR" sz="1800" dirty="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fr-FR" sz="1800" dirty="0">
            <a:effectLst>
              <a:outerShdw blurRad="38100" dist="38100" dir="2700000" algn="tl">
                <a:srgbClr val="000000">
                  <a:alpha val="43137"/>
                </a:srgbClr>
              </a:outerShdw>
            </a:effectLst>
          </a:endParaRPr>
        </a:p>
      </dgm:t>
    </dgm:pt>
    <dgm:pt modelId="{B2643D6D-33A7-48E3-8C94-015EFC215074}">
      <dgm:prSet custT="1"/>
      <dgm:spPr/>
      <dgm:t>
        <a:bodyPr/>
        <a:lstStyle/>
        <a:p>
          <a:r>
            <a:rPr lang="fr-FR" sz="1800" b="1" dirty="0">
              <a:effectLst>
                <a:outerShdw blurRad="38100" dist="38100" dir="2700000" algn="tl">
                  <a:srgbClr val="000000">
                    <a:alpha val="43137"/>
                  </a:srgbClr>
                </a:outerShdw>
              </a:effectLst>
            </a:rPr>
            <a:t>Ce qui est honorable </a:t>
          </a:r>
          <a:endParaRPr lang="fr-FR" sz="180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fr-FR" sz="1800" dirty="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fr-FR" sz="1800" b="1" dirty="0">
              <a:effectLst>
                <a:outerShdw blurRad="38100" dist="38100" dir="2700000" algn="tl">
                  <a:srgbClr val="000000">
                    <a:alpha val="43137"/>
                  </a:srgbClr>
                </a:outerShdw>
              </a:effectLst>
            </a:rPr>
            <a:t>Ce qui est juste </a:t>
          </a:r>
          <a:endParaRPr lang="fr-FR"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fr-FR" sz="1800" dirty="0">
            <a:effectLst>
              <a:outerShdw blurRad="38100" dist="38100" dir="2700000" algn="tl">
                <a:srgbClr val="000000">
                  <a:alpha val="43137"/>
                </a:srgbClr>
              </a:outerShdw>
            </a:effectLst>
          </a:endParaRPr>
        </a:p>
      </dgm:t>
    </dgm:pt>
    <dgm:pt modelId="{49E7B55F-A7C0-47EA-9012-446B999A3E1A}">
      <dgm:prSet custT="1"/>
      <dgm:spPr/>
      <dgm:t>
        <a:bodyPr/>
        <a:lstStyle/>
        <a:p>
          <a:r>
            <a:rPr lang="fr-FR" sz="1800" b="1" dirty="0">
              <a:effectLst>
                <a:outerShdw blurRad="38100" dist="38100" dir="2700000" algn="tl">
                  <a:srgbClr val="000000">
                    <a:alpha val="43137"/>
                  </a:srgbClr>
                </a:outerShdw>
              </a:effectLst>
            </a:rPr>
            <a:t>Ce qui est pur </a:t>
          </a:r>
          <a:endParaRPr lang="fr-FR" sz="1800" dirty="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fr-FR" sz="1800" dirty="0">
            <a:effectLst>
              <a:outerShdw blurRad="38100" dist="38100" dir="2700000" algn="tl">
                <a:srgbClr val="000000">
                  <a:alpha val="43137"/>
                </a:srgbClr>
              </a:outerShdw>
            </a:effectLst>
          </a:endParaRPr>
        </a:p>
      </dgm:t>
    </dgm:pt>
    <dgm:pt modelId="{06320EA7-06DB-4835-B4F6-8B924AC47908}">
      <dgm:prSet custT="1"/>
      <dgm:spPr/>
      <dgm:t>
        <a:bodyPr/>
        <a:lstStyle/>
        <a:p>
          <a:r>
            <a:rPr lang="fr-FR" sz="1800" b="1" dirty="0">
              <a:effectLst>
                <a:outerShdw blurRad="38100" dist="38100" dir="2700000" algn="tl">
                  <a:srgbClr val="000000">
                    <a:alpha val="43137"/>
                  </a:srgbClr>
                </a:outerShdw>
              </a:effectLst>
            </a:rPr>
            <a:t>Ce qui est aimable </a:t>
          </a:r>
          <a:endParaRPr lang="fr-FR" sz="1800" dirty="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fr-FR" sz="1800" dirty="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fr-FR" sz="1800" b="1" dirty="0">
              <a:effectLst>
                <a:outerShdw blurRad="38100" dist="38100" dir="2700000" algn="tl">
                  <a:srgbClr val="000000">
                    <a:alpha val="43137"/>
                  </a:srgbClr>
                </a:outerShdw>
              </a:effectLst>
            </a:rPr>
            <a:t>Ce qui mérite l'approbation </a:t>
          </a:r>
          <a:endParaRPr lang="fr-FR" sz="1800" dirty="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fr-FR" sz="1800" dirty="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fr-FR" sz="2000" b="1" dirty="0">
              <a:solidFill>
                <a:schemeClr val="tx1"/>
              </a:solidFill>
            </a:rPr>
            <a:t>Le salut d'un être cher ou d'un ami (1 Timothée 2.3-4) </a:t>
          </a:r>
          <a:endParaRPr lang="fr-FR"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fr-FR" sz="2000" b="1" dirty="0">
              <a:solidFill>
                <a:schemeClr val="tx1"/>
              </a:solidFill>
            </a:rPr>
            <a:t>Le courage de partager notre foi (Apocalypse 22.17)</a:t>
          </a:r>
          <a:endParaRPr lang="fr-FR"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fr-FR" sz="2000" b="1" dirty="0">
              <a:solidFill>
                <a:schemeClr val="tx1"/>
              </a:solidFill>
            </a:rPr>
            <a:t>Le pardon quand nous confessons et abandonnons le mal (1 Jean 1.9)</a:t>
          </a:r>
          <a:endParaRPr lang="fr-FR"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fr-FR" sz="2000" b="1" dirty="0">
              <a:solidFill>
                <a:schemeClr val="tx1"/>
              </a:solidFill>
            </a:rPr>
            <a:t>La force d'obéir aux commandements de Dieu (Hébreux 13.20-21) </a:t>
          </a:r>
          <a:endParaRPr lang="fr-FR"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fr-FR" sz="2000" b="1" dirty="0">
              <a:effectLst>
                <a:outerShdw blurRad="38100" dist="38100" dir="2700000" algn="tl">
                  <a:srgbClr val="000000">
                    <a:alpha val="43137"/>
                  </a:srgbClr>
                </a:outerShdw>
              </a:effectLst>
            </a:rPr>
            <a:t>L'amour pour ceux qui nous haïssent et nous maltraitent (Matthieu 5.44) </a:t>
          </a:r>
          <a:endParaRPr lang="fr-FR"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fr-FR" sz="2000" b="1" dirty="0">
              <a:effectLst>
                <a:outerShdw blurRad="38100" dist="38100" dir="2700000" algn="tl">
                  <a:srgbClr val="000000">
                    <a:alpha val="43137"/>
                  </a:srgbClr>
                </a:outerShdw>
              </a:effectLst>
            </a:rPr>
            <a:t>La sagesse dans les situations difficiles (Jacques 1.5)</a:t>
          </a:r>
          <a:endParaRPr lang="fr-FR"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fr-FR" sz="2000" b="1" dirty="0">
              <a:effectLst>
                <a:outerShdw blurRad="38100" dist="38100" dir="2700000" algn="tl">
                  <a:srgbClr val="000000">
                    <a:alpha val="43137"/>
                  </a:srgbClr>
                </a:outerShdw>
              </a:effectLst>
            </a:rPr>
            <a:t>La compréhension de la vérité révélée dans la Parole de Dieu (Jean 8.32) </a:t>
          </a:r>
          <a:endParaRPr lang="fr-FR"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fr-FR"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299946"/>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fr-FR" sz="1800" b="1" kern="1200" dirty="0"/>
            <a:t>Nous aurons un corps physique, et nos propres yeux verront Dieu </a:t>
          </a:r>
          <a:r>
            <a:rPr lang="fr-FR" sz="1400" b="1" kern="1200" dirty="0">
              <a:solidFill>
                <a:srgbClr val="CC0066"/>
              </a:solidFill>
            </a:rPr>
            <a:t>(Job 19.25-27)</a:t>
          </a:r>
          <a:r>
            <a:rPr lang="fr-FR" sz="1400" b="1" kern="1200" dirty="0"/>
            <a:t> </a:t>
          </a:r>
          <a:endParaRPr lang="fr-FR" sz="1400" kern="1200" dirty="0"/>
        </a:p>
      </dsp:txBody>
      <dsp:txXfrm>
        <a:off x="3822580" y="299946"/>
        <a:ext cx="1750824" cy="1140923"/>
      </dsp:txXfrm>
    </dsp:sp>
    <dsp:sp modelId="{92B38AFF-B673-4C25-AB6B-57902FB61F66}">
      <dsp:nvSpPr>
        <dsp:cNvPr id="0" name=""/>
        <dsp:cNvSpPr/>
      </dsp:nvSpPr>
      <dsp:spPr>
        <a:xfrm>
          <a:off x="3000800" y="1863470"/>
          <a:ext cx="706455" cy="70645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ts val="0"/>
            </a:spcAft>
            <a:buNone/>
          </a:pPr>
          <a:r>
            <a:rPr lang="fr-FR" sz="1800" b="1" kern="1200" dirty="0"/>
            <a:t>Notre corps sera spirituel, immortel et incorruptible </a:t>
          </a:r>
        </a:p>
        <a:p>
          <a:pPr marL="0" lvl="0" indent="0" algn="l" defTabSz="800100" rtl="0">
            <a:lnSpc>
              <a:spcPct val="90000"/>
            </a:lnSpc>
            <a:spcBef>
              <a:spcPct val="0"/>
            </a:spcBef>
            <a:spcAft>
              <a:spcPct val="35000"/>
            </a:spcAft>
            <a:buNone/>
          </a:pPr>
          <a:r>
            <a:rPr lang="fr-FR" sz="1400" b="1" kern="1200" dirty="0">
              <a:solidFill>
                <a:srgbClr val="CC0066"/>
              </a:solidFill>
            </a:rPr>
            <a:t>(1 Corinthiens 15.42-44, 50-54)  </a:t>
          </a:r>
          <a:r>
            <a:rPr lang="fr-FR" sz="1800" b="1" kern="1200" dirty="0"/>
            <a:t>
</a:t>
          </a:r>
          <a:endParaRPr lang="fr-FR" sz="1800" kern="1200" dirty="0"/>
        </a:p>
      </dsp:txBody>
      <dsp:txXfrm>
        <a:off x="3822580" y="2187034"/>
        <a:ext cx="1750824" cy="1140923"/>
      </dsp:txXfrm>
    </dsp:sp>
    <dsp:sp modelId="{89A536DA-7373-4595-BEEC-C02148F19477}">
      <dsp:nvSpPr>
        <dsp:cNvPr id="0" name=""/>
        <dsp:cNvSpPr/>
      </dsp:nvSpPr>
      <dsp:spPr>
        <a:xfrm>
          <a:off x="3000800" y="3828736"/>
          <a:ext cx="706455" cy="70645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78899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fr-FR" sz="1800" b="1" kern="1200" dirty="0"/>
            <a:t>Nous serons glorifiés </a:t>
          </a:r>
          <a:r>
            <a:rPr lang="fr-FR" sz="1400" b="1" kern="1200" dirty="0">
              <a:solidFill>
                <a:srgbClr val="CC0066"/>
              </a:solidFill>
            </a:rPr>
            <a:t>(Colossiens 3.4 ; Philippiens 3.21) </a:t>
          </a:r>
          <a:endParaRPr lang="fr-FR" sz="1400" kern="1200" dirty="0">
            <a:solidFill>
              <a:srgbClr val="CC0066"/>
            </a:solidFill>
          </a:endParaRPr>
        </a:p>
      </dsp:txBody>
      <dsp:txXfrm>
        <a:off x="3822580" y="378899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Ce qui est vrai </a:t>
          </a:r>
          <a:endParaRPr lang="fr-FR" sz="1800" kern="1200" dirty="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Ce qui est honorable </a:t>
          </a:r>
          <a:endParaRPr lang="fr-FR" sz="1800" kern="1200" dirty="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Ce qui est juste </a:t>
          </a:r>
          <a:endParaRPr lang="fr-FR"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Ce qui est pur </a:t>
          </a:r>
          <a:endParaRPr lang="fr-FR" sz="1800" kern="1200" dirty="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Ce qui est aimable </a:t>
          </a:r>
          <a:endParaRPr lang="fr-FR" sz="1800" kern="1200" dirty="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Ce qui mérite l'approbation </a:t>
          </a:r>
          <a:endParaRPr lang="fr-FR" sz="1800" kern="1200" dirty="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Le salut d'un être cher ou d'un ami (1 Timothée 2.3-4) </a:t>
          </a:r>
          <a:endParaRPr lang="fr-FR" sz="2000" kern="120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Le courage de partager notre foi (Apocalypse 22.17)</a:t>
          </a:r>
          <a:endParaRPr lang="fr-FR" sz="2000" kern="120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Le pardon quand nous confessons et abandonnons le mal (1 Jean 1.9)</a:t>
          </a:r>
          <a:endParaRPr lang="fr-FR" sz="2000" kern="120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La force d'obéir aux commandements de Dieu (Hébreux 13.20-21) </a:t>
          </a:r>
          <a:endParaRPr lang="fr-FR" sz="2000" kern="120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L'amour pour ceux qui nous haïssent et nous maltraitent (Matthieu 5.44) </a:t>
          </a:r>
          <a:endParaRPr lang="fr-FR" sz="2000" kern="120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La sagesse dans les situations difficiles (Jacques 1.5)</a:t>
          </a:r>
          <a:endParaRPr lang="fr-FR" sz="2000" kern="120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La compréhension de la vérité révélée dans la Parole de Dieu (Jean 8.32) </a:t>
          </a:r>
          <a:endParaRPr lang="fr-FR" sz="2000" kern="120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528C6-DB06-4B32-92DE-5262BFBB5C89}" type="datetimeFigureOut">
              <a:rPr lang="fr-CH" smtClean="0"/>
              <a:t>11.02.2026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3AF62-D11B-4CD9-9DA0-751D8CB1DC21}" type="slidenum">
              <a:rPr lang="fr-CH" smtClean="0"/>
              <a:t>‹Nº›</a:t>
            </a:fld>
            <a:endParaRPr lang="fr-CH"/>
          </a:p>
        </p:txBody>
      </p:sp>
    </p:spTree>
    <p:extLst>
      <p:ext uri="{BB962C8B-B14F-4D97-AF65-F5344CB8AC3E}">
        <p14:creationId xmlns:p14="http://schemas.microsoft.com/office/powerpoint/2010/main" val="122624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4A3AF62-D11B-4CD9-9DA0-751D8CB1DC21}" type="slidenum">
              <a:rPr lang="fr-CH" smtClean="0"/>
              <a:t>4</a:t>
            </a:fld>
            <a:endParaRPr lang="fr-CH"/>
          </a:p>
        </p:txBody>
      </p:sp>
    </p:spTree>
    <p:extLst>
      <p:ext uri="{BB962C8B-B14F-4D97-AF65-F5344CB8AC3E}">
        <p14:creationId xmlns:p14="http://schemas.microsoft.com/office/powerpoint/2010/main" val="275950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4A3AF62-D11B-4CD9-9DA0-751D8CB1DC21}" type="slidenum">
              <a:rPr lang="fr-CH" smtClean="0"/>
              <a:t>11</a:t>
            </a:fld>
            <a:endParaRPr lang="fr-CH"/>
          </a:p>
        </p:txBody>
      </p:sp>
    </p:spTree>
    <p:extLst>
      <p:ext uri="{BB962C8B-B14F-4D97-AF65-F5344CB8AC3E}">
        <p14:creationId xmlns:p14="http://schemas.microsoft.com/office/powerpoint/2010/main" val="403384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11/02/2026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11/02/2026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11/02/2026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11/02/2026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11/02/2026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11/02/2026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11/02/2026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3.jpeg"/><Relationship Id="rId7" Type="http://schemas.openxmlformats.org/officeDocument/2006/relationships/diagramColors" Target="../diagrams/colors2.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7" Type="http://schemas.microsoft.com/office/2007/relationships/hdphoto" Target="../media/hdphoto2.wdp"/><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5.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6" name="Picture 5" descr="A group of people walking on a bridge&#10;&#10;AI-generated content may be incorrect.">
            <a:extLst>
              <a:ext uri="{FF2B5EF4-FFF2-40B4-BE49-F238E27FC236}">
                <a16:creationId xmlns:a16="http://schemas.microsoft.com/office/drawing/2014/main" id="{D7C8E4CB-4268-423E-6A00-07003A622EB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3EE44A40-A50D-F516-F15D-7748D403D719}"/>
              </a:ext>
            </a:extLst>
          </p:cNvPr>
          <p:cNvSpPr txBox="1"/>
          <p:nvPr/>
        </p:nvSpPr>
        <p:spPr>
          <a:xfrm>
            <a:off x="5425441" y="2642033"/>
            <a:ext cx="6689560" cy="3416320"/>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spcAft>
                <a:spcPts val="600"/>
              </a:spcAft>
            </a:pPr>
            <a:r>
              <a:rPr lang="fr-FR"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rPr>
              <a:t>UNE CITOYENNETÉ CÉLESTE </a:t>
            </a:r>
            <a:endParaRPr lang="fr-FR"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3565802" y="6472990"/>
            <a:ext cx="3014671" cy="338554"/>
          </a:xfrm>
          <a:prstGeom prst="rect">
            <a:avLst/>
          </a:prstGeom>
          <a:noFill/>
        </p:spPr>
        <p:txBody>
          <a:bodyPr wrap="none" rtlCol="0">
            <a:spAutoFit/>
          </a:bodyPr>
          <a:lstStyle/>
          <a:p>
            <a:pPr algn="r">
              <a:spcAft>
                <a:spcPts val="600"/>
              </a:spcAft>
            </a:pPr>
            <a:r>
              <a:rPr lang="fr-FR" sz="1600" b="1" dirty="0">
                <a:solidFill>
                  <a:srgbClr val="DAC17C"/>
                </a:solidFill>
                <a:effectLst>
                  <a:outerShdw blurRad="38100" dist="38100" dir="2700000" algn="tl">
                    <a:srgbClr val="000000">
                      <a:alpha val="43137"/>
                    </a:srgbClr>
                  </a:outerShdw>
                </a:effectLst>
              </a:rPr>
              <a:t>Leçon 7 pour le 14 février 2026 </a:t>
            </a:r>
            <a:endParaRPr lang="fr-FR" sz="1600" b="1" noProof="0" dirty="0">
              <a:solidFill>
                <a:srgbClr val="DAC1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green and white background&#10;&#10;AI-generated content may be incorrect.">
            <a:extLst>
              <a:ext uri="{FF2B5EF4-FFF2-40B4-BE49-F238E27FC236}">
                <a16:creationId xmlns:a16="http://schemas.microsoft.com/office/drawing/2014/main" id="{1FCBBE3A-5EAD-4F9A-313F-D9344C0462F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84935" y="1282"/>
            <a:ext cx="12375411" cy="6856718"/>
          </a:xfrm>
          <a:prstGeom prst="rect">
            <a:avLst/>
          </a:prstGeom>
        </p:spPr>
      </p:pic>
      <p:sp>
        <p:nvSpPr>
          <p:cNvPr id="3" name="CuadroTexto 2">
            <a:extLst>
              <a:ext uri="{FF2B5EF4-FFF2-40B4-BE49-F238E27FC236}">
                <a16:creationId xmlns:a16="http://schemas.microsoft.com/office/drawing/2014/main" id="{F73664E7-1EA4-3786-E50E-F3EF96E1279E}"/>
              </a:ext>
            </a:extLst>
          </p:cNvPr>
          <p:cNvSpPr txBox="1"/>
          <p:nvPr/>
        </p:nvSpPr>
        <p:spPr>
          <a:xfrm>
            <a:off x="0" y="2890550"/>
            <a:ext cx="12192000" cy="2123658"/>
          </a:xfrm>
          <a:prstGeom prst="rect">
            <a:avLst/>
          </a:prstGeom>
          <a:noFill/>
        </p:spPr>
        <p:txBody>
          <a:bodyPr wrap="square">
            <a:spAutoFit/>
          </a:bodyPr>
          <a:lstStyle/>
          <a:p>
            <a:pPr algn="ctr">
              <a:spcAft>
                <a:spcPts val="600"/>
              </a:spcAft>
            </a:pPr>
            <a:r>
              <a:rPr lang="fr-FR"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JUSQU'À CE QUE NOUS ARRIVIONS LÀ-BAS </a:t>
            </a:r>
            <a:endParaRPr lang="fr-FR"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 name="Parchemin : horizontal 1">
            <a:extLst>
              <a:ext uri="{FF2B5EF4-FFF2-40B4-BE49-F238E27FC236}">
                <a16:creationId xmlns:a16="http://schemas.microsoft.com/office/drawing/2014/main" id="{51A1F6B4-F827-CC8A-57D8-1C36B7A4F94E}"/>
              </a:ext>
            </a:extLst>
          </p:cNvPr>
          <p:cNvSpPr/>
          <p:nvPr/>
        </p:nvSpPr>
        <p:spPr>
          <a:xfrm>
            <a:off x="1389673" y="92468"/>
            <a:ext cx="9226194" cy="2897312"/>
          </a:xfrm>
          <a:prstGeom prst="horizontalScroll">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dirty="0">
                <a:effectLst>
                  <a:outerShdw blurRad="38100" dist="38100" dir="2700000" algn="tl">
                    <a:srgbClr val="000000">
                      <a:alpha val="43137"/>
                    </a:srgbClr>
                  </a:outerShdw>
                </a:effectLst>
              </a:rPr>
              <a:t>Comme nous devrions réaliser plus clairement la valeur des promesses que le Seigneur nous a faites et comme nous devrions apprécier plus profondément l'honneur qu'il nous a accordé ! </a:t>
            </a:r>
            <a:br>
              <a:rPr lang="fr-FR" sz="2200" dirty="0">
                <a:effectLst>
                  <a:outerShdw blurRad="38100" dist="38100" dir="2700000" algn="tl">
                    <a:srgbClr val="000000">
                      <a:alpha val="43137"/>
                    </a:srgbClr>
                  </a:outerShdw>
                </a:effectLst>
              </a:rPr>
            </a:br>
            <a:r>
              <a:rPr lang="fr-FR" sz="2200" dirty="0">
                <a:effectLst>
                  <a:outerShdw blurRad="38100" dist="38100" dir="2700000" algn="tl">
                    <a:srgbClr val="000000">
                      <a:alpha val="43137"/>
                    </a:srgbClr>
                  </a:outerShdw>
                </a:effectLst>
              </a:rPr>
              <a:t>Le Seigneur ne peut pas offrir aux mortels un plus grand honneur </a:t>
            </a:r>
            <a:br>
              <a:rPr lang="fr-FR" sz="2200" dirty="0">
                <a:effectLst>
                  <a:outerShdw blurRad="38100" dist="38100" dir="2700000" algn="tl">
                    <a:srgbClr val="000000">
                      <a:alpha val="43137"/>
                    </a:srgbClr>
                  </a:outerShdw>
                </a:effectLst>
              </a:rPr>
            </a:br>
            <a:r>
              <a:rPr lang="fr-FR" sz="2200" dirty="0">
                <a:effectLst>
                  <a:outerShdw blurRad="38100" dist="38100" dir="2700000" algn="tl">
                    <a:srgbClr val="000000">
                      <a:alpha val="43137"/>
                    </a:srgbClr>
                  </a:outerShdw>
                </a:effectLst>
              </a:rPr>
              <a:t>que de les adopter dans sa famille en leur donnant </a:t>
            </a:r>
            <a:br>
              <a:rPr lang="fr-FR" sz="2200" dirty="0">
                <a:effectLst>
                  <a:outerShdw blurRad="38100" dist="38100" dir="2700000" algn="tl">
                    <a:srgbClr val="000000">
                      <a:alpha val="43137"/>
                    </a:srgbClr>
                  </a:outerShdw>
                </a:effectLst>
              </a:rPr>
            </a:br>
            <a:r>
              <a:rPr lang="fr-FR" sz="2200" dirty="0">
                <a:effectLst>
                  <a:outerShdw blurRad="38100" dist="38100" dir="2700000" algn="tl">
                    <a:srgbClr val="000000">
                      <a:alpha val="43137"/>
                    </a:srgbClr>
                  </a:outerShdw>
                </a:effectLst>
              </a:rPr>
              <a:t>le privilège de l'appeler Père</a:t>
            </a:r>
            <a:endParaRPr lang="fr-CH" sz="2200" dirty="0">
              <a:ln w="0"/>
              <a:solidFill>
                <a:schemeClr val="tx1"/>
              </a:solidFill>
              <a:effectLst>
                <a:outerShdw blurRad="38100" dist="38100" dir="2700000" algn="tl">
                  <a:srgbClr val="000000">
                    <a:alpha val="43137"/>
                  </a:srgbClr>
                </a:outerShdw>
              </a:effectLst>
            </a:endParaRPr>
          </a:p>
        </p:txBody>
      </p:sp>
      <p:sp>
        <p:nvSpPr>
          <p:cNvPr id="5" name="Parchemin : horizontal 4">
            <a:extLst>
              <a:ext uri="{FF2B5EF4-FFF2-40B4-BE49-F238E27FC236}">
                <a16:creationId xmlns:a16="http://schemas.microsoft.com/office/drawing/2014/main" id="{15BE127A-7B77-3635-2623-B58EEFCAEE95}"/>
              </a:ext>
            </a:extLst>
          </p:cNvPr>
          <p:cNvSpPr/>
          <p:nvPr/>
        </p:nvSpPr>
        <p:spPr>
          <a:xfrm>
            <a:off x="1389673" y="4911467"/>
            <a:ext cx="9226194" cy="1566389"/>
          </a:xfrm>
          <a:prstGeom prst="horizontalScroll">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i="1" dirty="0">
                <a:effectLst>
                  <a:outerShdw blurRad="38100" dist="38100" dir="2700000" algn="tl">
                    <a:srgbClr val="000000">
                      <a:alpha val="43137"/>
                    </a:srgbClr>
                  </a:outerShdw>
                </a:effectLst>
              </a:rPr>
              <a:t>N</a:t>
            </a:r>
            <a:r>
              <a:rPr lang="fr-FR" sz="2200" dirty="0">
                <a:effectLst>
                  <a:outerShdw blurRad="38100" dist="38100" dir="2700000" algn="tl">
                    <a:srgbClr val="000000">
                      <a:alpha val="43137"/>
                    </a:srgbClr>
                  </a:outerShdw>
                </a:effectLst>
              </a:rPr>
              <a:t>ous sommes étrangers et voyageurs dans ce monde</a:t>
            </a:r>
            <a:r>
              <a:rPr lang="fr-FR" sz="2200" dirty="0">
                <a:solidFill>
                  <a:srgbClr val="FFFF00"/>
                </a:solidFill>
                <a:effectLst>
                  <a:outerShdw blurRad="38100" dist="38100" dir="2700000" algn="tl">
                    <a:srgbClr val="000000">
                      <a:alpha val="43137"/>
                    </a:srgbClr>
                  </a:outerShdw>
                </a:effectLst>
              </a:rPr>
              <a:t>. Nous devons attendre, veiller, prier et travailler. </a:t>
            </a:r>
            <a:r>
              <a:rPr lang="fr-FR" sz="2200" dirty="0">
                <a:effectLst>
                  <a:outerShdw blurRad="38100" dist="38100" dir="2700000" algn="tl">
                    <a:srgbClr val="000000">
                      <a:alpha val="43137"/>
                    </a:srgbClr>
                  </a:outerShdw>
                </a:effectLst>
              </a:rPr>
              <a:t>Notre esprit, notre âme, notre cœur tout entiers ont été rachetés par le sang du Fils de Dieu. </a:t>
            </a:r>
            <a:endParaRPr lang="fr-CH"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472D0BA-1862-7941-FF66-FBDB8A0A3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252" y="3150901"/>
            <a:ext cx="1152202" cy="2151837"/>
          </a:xfrm>
          <a:prstGeom prst="rect">
            <a:avLst/>
          </a:prstGeom>
        </p:spPr>
      </p:pic>
      <p:sp>
        <p:nvSpPr>
          <p:cNvPr id="2" name="ZoneTexte 1">
            <a:extLst>
              <a:ext uri="{FF2B5EF4-FFF2-40B4-BE49-F238E27FC236}">
                <a16:creationId xmlns:a16="http://schemas.microsoft.com/office/drawing/2014/main" id="{9E281BCD-9079-CF3E-7336-152CAEA89A2C}"/>
              </a:ext>
            </a:extLst>
          </p:cNvPr>
          <p:cNvSpPr txBox="1"/>
          <p:nvPr/>
        </p:nvSpPr>
        <p:spPr>
          <a:xfrm>
            <a:off x="4232952" y="327818"/>
            <a:ext cx="7407667" cy="2308324"/>
          </a:xfrm>
          <a:prstGeom prst="rect">
            <a:avLst/>
          </a:prstGeom>
          <a:noFill/>
          <a:ln w="38100">
            <a:solidFill>
              <a:schemeClr val="tx1"/>
            </a:solidFill>
          </a:ln>
        </p:spPr>
        <p:txBody>
          <a:bodyPr wrap="square" rtlCol="0">
            <a:spAutoFit/>
          </a:bodyPr>
          <a:lstStyle/>
          <a:p>
            <a:pPr algn="ctr"/>
            <a: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Nous ne devons pas nous sentir obligés de porter </a:t>
            </a:r>
            <a:b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tenue de pèlerin d'une couleur ou d'une forme particulière, </a:t>
            </a:r>
            <a:r>
              <a:rPr lang="fr-FR" sz="24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plutôt des vêtements soignés et modestes, comme nous l'enseigne la parole inspirée. </a:t>
            </a:r>
            <a:br>
              <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nos cœurs sont unis au Christ, </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désirerons être revêtus de sa justice. </a:t>
            </a:r>
            <a:endParaRPr lang="fr-CH"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3CD93A7A-46FE-6AFE-73ED-391396E4FF48}"/>
              </a:ext>
            </a:extLst>
          </p:cNvPr>
          <p:cNvSpPr txBox="1"/>
          <p:nvPr/>
        </p:nvSpPr>
        <p:spPr>
          <a:xfrm>
            <a:off x="5116529" y="3683444"/>
            <a:ext cx="6524090" cy="1938992"/>
          </a:xfrm>
          <a:prstGeom prst="rect">
            <a:avLst/>
          </a:prstGeom>
          <a:noFill/>
          <a:ln w="38100">
            <a:solidFill>
              <a:schemeClr val="tx1"/>
            </a:solidFill>
          </a:ln>
        </p:spPr>
        <p:txBody>
          <a:bodyPr wrap="square" rtlCol="0">
            <a:spAutoFit/>
          </a:bodyPr>
          <a:lstStyle/>
          <a:p>
            <a:pPr algn="ctr"/>
            <a: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ne sont pas les apparences qui montrent </a:t>
            </a:r>
            <a:b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qu'on est chrétien, mais c'est une vie tissée </a:t>
            </a:r>
            <a:b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avec celle de Jésus. </a:t>
            </a:r>
            <a:br>
              <a:rPr lang="fr-FR" sz="24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Cela signifie que nous sommes revêtus </a:t>
            </a:r>
            <a:br>
              <a:rPr lang="fr-FR" sz="24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robe de justice du Christ. </a:t>
            </a:r>
            <a:endParaRPr lang="fr-CH" dirty="0">
              <a:solidFill>
                <a:srgbClr val="CC0066"/>
              </a:solidFill>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FC567EDB-5CC5-D91D-23CB-7B61CE38E9A7}"/>
              </a:ext>
            </a:extLst>
          </p:cNvPr>
          <p:cNvSpPr txBox="1"/>
          <p:nvPr/>
        </p:nvSpPr>
        <p:spPr>
          <a:xfrm>
            <a:off x="6974439" y="6093337"/>
            <a:ext cx="4666180" cy="523220"/>
          </a:xfrm>
          <a:prstGeom prst="rect">
            <a:avLst/>
          </a:prstGeom>
          <a:solidFill>
            <a:schemeClr val="tx2">
              <a:lumMod val="20000"/>
              <a:lumOff val="80000"/>
            </a:schemeClr>
          </a:solidFill>
          <a:ln w="38100">
            <a:solidFill>
              <a:schemeClr val="tx1"/>
            </a:solidFill>
          </a:ln>
        </p:spPr>
        <p:txBody>
          <a:bodyPr wrap="square" rtlCol="0">
            <a:spAutoFit/>
          </a:bodyPr>
          <a:lstStyle/>
          <a:p>
            <a:pPr algn="ctr"/>
            <a:r>
              <a:rPr lang="fr-FR" sz="2800" i="1" dirty="0"/>
              <a:t>Puissance de la grâce,</a:t>
            </a:r>
            <a:r>
              <a:rPr lang="fr-FR" sz="2800" dirty="0"/>
              <a:t> p. 57</a:t>
            </a:r>
            <a:endParaRPr lang="fr-CH" sz="2800" dirty="0"/>
          </a:p>
        </p:txBody>
      </p:sp>
      <p:sp>
        <p:nvSpPr>
          <p:cNvPr id="6" name="Organigramme : Procédé prédéfini 5">
            <a:extLst>
              <a:ext uri="{FF2B5EF4-FFF2-40B4-BE49-F238E27FC236}">
                <a16:creationId xmlns:a16="http://schemas.microsoft.com/office/drawing/2014/main" id="{D592DCC9-8D27-0918-31AD-B1BE8BC67F48}"/>
              </a:ext>
            </a:extLst>
          </p:cNvPr>
          <p:cNvSpPr/>
          <p:nvPr/>
        </p:nvSpPr>
        <p:spPr>
          <a:xfrm>
            <a:off x="113125" y="128808"/>
            <a:ext cx="3637052" cy="6226139"/>
          </a:xfrm>
          <a:prstGeom prst="flowChartPredefinedProcess">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dirty="0">
                <a:ln w="0"/>
                <a:solidFill>
                  <a:srgbClr val="0000CC"/>
                </a:solidFill>
                <a:effectLst>
                  <a:outerShdw blurRad="38100" dist="19050" dir="2700000" algn="tl" rotWithShape="0">
                    <a:schemeClr val="dk1">
                      <a:alpha val="40000"/>
                    </a:schemeClr>
                  </a:outerShdw>
                </a:effectLst>
              </a:rPr>
              <a:t>Nous sommes maintenant en pleine préparation pour la vie éternelle à venir ; </a:t>
            </a:r>
            <a:r>
              <a:rPr lang="fr-FR" sz="2200" dirty="0">
                <a:ln w="0"/>
                <a:solidFill>
                  <a:srgbClr val="FF0000"/>
                </a:solidFill>
                <a:effectLst>
                  <a:outerShdw blurRad="38100" dist="19050" dir="2700000" algn="tl" rotWithShape="0">
                    <a:schemeClr val="dk1">
                      <a:alpha val="40000"/>
                    </a:schemeClr>
                  </a:outerShdw>
                </a:effectLst>
              </a:rPr>
              <a:t>et bientôt, si nous demeurons fidèles, nous verrons les portes de la sainte cité de notre Dieu tourner sur ses gonds d’or </a:t>
            </a:r>
            <a:br>
              <a:rPr lang="fr-FR" sz="2200" dirty="0">
                <a:ln w="0"/>
                <a:solidFill>
                  <a:schemeClr val="tx1"/>
                </a:solidFill>
                <a:effectLst>
                  <a:outerShdw blurRad="38100" dist="19050" dir="2700000" algn="tl" rotWithShape="0">
                    <a:schemeClr val="dk1">
                      <a:alpha val="40000"/>
                    </a:schemeClr>
                  </a:outerShdw>
                </a:effectLst>
              </a:rPr>
            </a:br>
            <a:r>
              <a:rPr lang="fr-FR" sz="2200" dirty="0">
                <a:ln w="0"/>
                <a:solidFill>
                  <a:srgbClr val="0000CC"/>
                </a:solidFill>
                <a:effectLst>
                  <a:outerShdw blurRad="38100" dist="19050" dir="2700000" algn="tl" rotWithShape="0">
                    <a:schemeClr val="dk1">
                      <a:alpha val="40000"/>
                    </a:schemeClr>
                  </a:outerShdw>
                </a:effectLst>
              </a:rPr>
              <a:t>afin que les nations qui ont gardé la vérité puissent y entrer pour prendre possession de leur héritage éternel.</a:t>
            </a:r>
            <a:endParaRPr lang="fr-CH" sz="2200" dirty="0">
              <a:ln w="0"/>
              <a:solidFill>
                <a:srgbClr val="0000CC"/>
              </a:solidFill>
              <a:effectLst>
                <a:outerShdw blurRad="38100" dist="19050" dir="2700000" algn="tl" rotWithShape="0">
                  <a:schemeClr val="dk1">
                    <a:alpha val="40000"/>
                  </a:schemeClr>
                </a:outerShdw>
              </a:effectLst>
            </a:endParaRPr>
          </a:p>
        </p:txBody>
      </p:sp>
      <p:pic>
        <p:nvPicPr>
          <p:cNvPr id="7" name="Image 6" descr="Une image contenant skiant, neige, pente&#10;&#10;Description générée automatiquement">
            <a:extLst>
              <a:ext uri="{FF2B5EF4-FFF2-40B4-BE49-F238E27FC236}">
                <a16:creationId xmlns:a16="http://schemas.microsoft.com/office/drawing/2014/main" id="{EB531FE1-3998-94AF-C374-A5D28F3907A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8841" y="5698070"/>
            <a:ext cx="2774514" cy="971668"/>
          </a:xfrm>
          <a:prstGeom prst="rect">
            <a:avLst/>
          </a:prstGeom>
          <a:ln>
            <a:solidFill>
              <a:schemeClr val="bg1"/>
            </a:solidFill>
          </a:ln>
        </p:spPr>
      </p:pic>
      <p:pic>
        <p:nvPicPr>
          <p:cNvPr id="9" name="Image 8" descr="Une image contenant texte, clipart, poupée&#10;&#10;Description générée automatiquement">
            <a:extLst>
              <a:ext uri="{FF2B5EF4-FFF2-40B4-BE49-F238E27FC236}">
                <a16:creationId xmlns:a16="http://schemas.microsoft.com/office/drawing/2014/main" id="{FB84503B-FAF7-9776-57B0-831357E237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4113" y="2665067"/>
            <a:ext cx="2541806" cy="971668"/>
          </a:xfrm>
          <a:prstGeom prst="rect">
            <a:avLst/>
          </a:prstGeom>
        </p:spPr>
      </p:pic>
      <p:sp>
        <p:nvSpPr>
          <p:cNvPr id="10" name="Organigramme : Alternative 9">
            <a:extLst>
              <a:ext uri="{FF2B5EF4-FFF2-40B4-BE49-F238E27FC236}">
                <a16:creationId xmlns:a16="http://schemas.microsoft.com/office/drawing/2014/main" id="{ADEDFBC4-3C7A-9358-7DBD-C9E7976B7170}"/>
              </a:ext>
            </a:extLst>
          </p:cNvPr>
          <p:cNvSpPr/>
          <p:nvPr/>
        </p:nvSpPr>
        <p:spPr>
          <a:xfrm>
            <a:off x="215757" y="6431622"/>
            <a:ext cx="3534420" cy="426378"/>
          </a:xfrm>
          <a:prstGeom prst="flowChartAlternateProcess">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i="1" dirty="0">
                <a:ln w="0"/>
                <a:solidFill>
                  <a:schemeClr val="tx1"/>
                </a:solidFill>
                <a:effectLst>
                  <a:outerShdw blurRad="38100" dist="19050" dir="2700000" algn="tl" rotWithShape="0">
                    <a:schemeClr val="dk1">
                      <a:alpha val="40000"/>
                    </a:schemeClr>
                  </a:outerShdw>
                </a:effectLst>
              </a:rPr>
              <a:t>Dans les lieux célestes,</a:t>
            </a:r>
            <a:r>
              <a:rPr lang="fr-FR" sz="2000" dirty="0">
                <a:ln w="0"/>
                <a:solidFill>
                  <a:schemeClr val="tx1"/>
                </a:solidFill>
                <a:effectLst>
                  <a:outerShdw blurRad="38100" dist="19050" dir="2700000" algn="tl" rotWithShape="0">
                    <a:schemeClr val="dk1">
                      <a:alpha val="40000"/>
                    </a:schemeClr>
                  </a:outerShdw>
                </a:effectLst>
              </a:rPr>
              <a:t> p. 300</a:t>
            </a:r>
            <a:endParaRPr lang="fr-CH"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0972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lorful background with a green border&#10;&#10;AI-generated content may be incorrect.">
            <a:extLst>
              <a:ext uri="{FF2B5EF4-FFF2-40B4-BE49-F238E27FC236}">
                <a16:creationId xmlns:a16="http://schemas.microsoft.com/office/drawing/2014/main" id="{0E044AA5-C214-45FD-BBFB-FF3B15129C1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fr-FR" sz="44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rPr>
              <a:t>HARMONIE ET JOIE </a:t>
            </a:r>
            <a:endParaRPr lang="fr-FR"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0" y="733183"/>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3">
                    <a:lumMod val="75000"/>
                  </a:schemeClr>
                </a:solidFill>
                <a:latin typeface="Comic Sans MS" panose="030F0702030302020204" pitchFamily="66" charset="0"/>
              </a:rPr>
              <a:t>« Réjouissez-vous toujours dans le Seigneur ; je le répète, réjouissez-vous ! » </a:t>
            </a:r>
            <a:r>
              <a:rPr lang="fr-FR" sz="1400" b="1" dirty="0">
                <a:solidFill>
                  <a:schemeClr val="accent3">
                    <a:lumMod val="75000"/>
                  </a:schemeClr>
                </a:solidFill>
                <a:latin typeface="Comic Sans MS" panose="030F0702030302020204" pitchFamily="66" charset="0"/>
              </a:rPr>
              <a:t>Philippiens 4.4 </a:t>
            </a:r>
            <a:endParaRPr lang="fr-FR" sz="1400" b="1" noProof="0" dirty="0">
              <a:solidFill>
                <a:schemeClr val="accent3">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D8076166-A941-7B43-3088-7677B25E0A79}"/>
              </a:ext>
            </a:extLst>
          </p:cNvPr>
          <p:cNvSpPr txBox="1"/>
          <p:nvPr/>
        </p:nvSpPr>
        <p:spPr>
          <a:xfrm>
            <a:off x="266700" y="1335126"/>
            <a:ext cx="8186302" cy="1631216"/>
          </a:xfrm>
          <a:prstGeom prst="rect">
            <a:avLst/>
          </a:prstGeom>
          <a:noFill/>
        </p:spPr>
        <p:txBody>
          <a:bodyPr wrap="square" rtlCol="0">
            <a:spAutoFit/>
          </a:bodyPr>
          <a:lstStyle/>
          <a:p>
            <a:pPr>
              <a:spcBef>
                <a:spcPts val="600"/>
              </a:spcBef>
            </a:pPr>
            <a:r>
              <a:rPr lang="fr-FR" sz="2000" b="1" dirty="0">
                <a:effectLst>
                  <a:outerShdw blurRad="38100" dist="38100" dir="2700000" algn="tl">
                    <a:srgbClr val="000000">
                      <a:alpha val="43137"/>
                    </a:srgbClr>
                  </a:outerShdw>
                </a:effectLst>
              </a:rPr>
              <a:t>En concluant sa lettre, Paul entrelace quelques salutations personnelles avec des conseils pratiques. Il demande à Syntyche [compagnon fidèle] et à Clément d'aider Évodie et Syntyque à vivre en harmonie. De tous ces collaborateurs de Paul, il dit : « Leurs noms sont déjà écrits dans le livre de vie » </a:t>
            </a:r>
            <a:r>
              <a:rPr lang="fr-FR" sz="2000" b="1" dirty="0">
                <a:solidFill>
                  <a:srgbClr val="CC0066"/>
                </a:solidFill>
              </a:rPr>
              <a:t>(Philippiens 4.2-3)</a:t>
            </a:r>
            <a:r>
              <a:rPr lang="fr-FR" sz="2000" b="1" dirty="0"/>
              <a:t>. </a:t>
            </a:r>
            <a:endParaRPr lang="fr-FR" sz="2000" b="1" noProof="0" dirty="0"/>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990734"/>
            <a:ext cx="5698442" cy="1631216"/>
          </a:xfrm>
          <a:prstGeom prst="rect">
            <a:avLst/>
          </a:prstGeom>
          <a:noFill/>
        </p:spPr>
        <p:txBody>
          <a:bodyPr wrap="square">
            <a:spAutoFit/>
          </a:bodyPr>
          <a:lstStyle/>
          <a:p>
            <a:pPr>
              <a:spcBef>
                <a:spcPts val="600"/>
              </a:spcBef>
            </a:pPr>
            <a:r>
              <a:rPr lang="fr-FR" sz="2000" b="1" dirty="0">
                <a:highlight>
                  <a:srgbClr val="FFFF00"/>
                </a:highlight>
              </a:rPr>
              <a:t>Les conseils suivants peuvent nous déconcerter </a:t>
            </a:r>
            <a:r>
              <a:rPr lang="fr-FR" sz="2000" b="1" dirty="0"/>
              <a:t>: </a:t>
            </a:r>
            <a:r>
              <a:rPr lang="fr-FR" sz="2000" b="1" dirty="0">
                <a:solidFill>
                  <a:srgbClr val="0000CC"/>
                </a:solidFill>
              </a:rPr>
              <a:t>« Réjouissez-vous toujours </a:t>
            </a:r>
            <a:r>
              <a:rPr lang="fr-FR" sz="2000" b="1" dirty="0"/>
              <a:t>[...] </a:t>
            </a:r>
          </a:p>
          <a:p>
            <a:r>
              <a:rPr lang="fr-FR" sz="2000" b="1" dirty="0">
                <a:solidFill>
                  <a:srgbClr val="0000CC"/>
                </a:solidFill>
              </a:rPr>
              <a:t>Ne vous inquiétez de rien » </a:t>
            </a:r>
            <a:r>
              <a:rPr lang="fr-FR" sz="2000" b="1" dirty="0"/>
              <a:t>(</a:t>
            </a:r>
            <a:r>
              <a:rPr lang="fr-FR" sz="2000" b="1" dirty="0">
                <a:solidFill>
                  <a:srgbClr val="CC0066"/>
                </a:solidFill>
              </a:rPr>
              <a:t>Philippiens 4.4, 6)</a:t>
            </a:r>
            <a:r>
              <a:rPr lang="fr-FR" sz="2000" b="1" dirty="0"/>
              <a:t>. </a:t>
            </a:r>
            <a:r>
              <a:rPr lang="fr-FR" sz="2000" b="1" dirty="0">
                <a:highlight>
                  <a:srgbClr val="FFFF00"/>
                </a:highlight>
              </a:rPr>
              <a:t>Comment cela peut-il être possible dans un monde rempli de problèmes et d'afflictions ? </a:t>
            </a:r>
            <a:endParaRPr lang="fr-FR" sz="2000" b="1" noProof="0" dirty="0">
              <a:highlight>
                <a:srgbClr val="FFFF00"/>
              </a:highlight>
            </a:endParaRP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621107"/>
            <a:ext cx="5867741" cy="1323439"/>
          </a:xfrm>
          <a:prstGeom prst="rect">
            <a:avLst/>
          </a:prstGeom>
          <a:noFill/>
        </p:spPr>
        <p:txBody>
          <a:bodyPr wrap="square">
            <a:spAutoFit/>
          </a:bodyPr>
          <a:lstStyle/>
          <a:p>
            <a:pPr>
              <a:spcBef>
                <a:spcPts val="600"/>
              </a:spcBef>
            </a:pPr>
            <a:r>
              <a:rPr lang="fr-FR" sz="2000" b="1" dirty="0">
                <a:highlight>
                  <a:srgbClr val="00FFFF"/>
                </a:highlight>
              </a:rPr>
              <a:t>Cela est possible parce que notre joie est « dans le Seigneur » </a:t>
            </a:r>
            <a:r>
              <a:rPr lang="fr-FR" sz="2000" b="1" dirty="0">
                <a:solidFill>
                  <a:srgbClr val="CC0066"/>
                </a:solidFill>
              </a:rPr>
              <a:t>(Philippiens 4.4a)</a:t>
            </a:r>
            <a:r>
              <a:rPr lang="fr-FR" sz="2000" b="1" dirty="0"/>
              <a:t>. </a:t>
            </a:r>
            <a:r>
              <a:rPr lang="fr-FR" sz="2000" b="1" dirty="0">
                <a:highlight>
                  <a:srgbClr val="00FFFF"/>
                </a:highlight>
              </a:rPr>
              <a:t>Sur Lui nous déchargeons nos anxiétés, assurés qu'il peut les porter pour nous</a:t>
            </a:r>
            <a:r>
              <a:rPr lang="fr-FR" sz="2000" b="1" dirty="0"/>
              <a:t> </a:t>
            </a:r>
            <a:r>
              <a:rPr lang="fr-FR" sz="2000" b="1" dirty="0">
                <a:solidFill>
                  <a:srgbClr val="CC0066"/>
                </a:solidFill>
              </a:rPr>
              <a:t>(Matthieu 6.31-34 ; 1 Pierre 5.7)</a:t>
            </a:r>
            <a:r>
              <a:rPr lang="fr-FR" sz="2000" b="1" dirty="0"/>
              <a:t>. </a:t>
            </a:r>
            <a:endParaRPr lang="fr-FR" sz="2000" b="1" noProof="0" dirty="0"/>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56225"/>
            <a:ext cx="5867741" cy="707886"/>
          </a:xfrm>
          <a:prstGeom prst="rect">
            <a:avLst/>
          </a:prstGeom>
          <a:noFill/>
        </p:spPr>
        <p:txBody>
          <a:bodyPr wrap="square">
            <a:spAutoFit/>
          </a:bodyPr>
          <a:lstStyle/>
          <a:p>
            <a:pPr>
              <a:spcBef>
                <a:spcPts val="600"/>
              </a:spcBef>
            </a:pPr>
            <a:r>
              <a:rPr lang="fr-FR" sz="2000" b="1" dirty="0">
                <a:highlight>
                  <a:srgbClr val="00FF00"/>
                </a:highlight>
              </a:rPr>
              <a:t>Et comment déchargeons-nous nos anxiétés sur Jésus ? Par la prière </a:t>
            </a:r>
            <a:r>
              <a:rPr lang="fr-FR" sz="2000" b="1" dirty="0">
                <a:solidFill>
                  <a:srgbClr val="CC0066"/>
                </a:solidFill>
              </a:rPr>
              <a:t>(Philippiens 4.6)</a:t>
            </a:r>
            <a:r>
              <a:rPr lang="fr-FR" sz="2000" b="1" dirty="0"/>
              <a:t>. </a:t>
            </a:r>
            <a:endParaRPr lang="fr-FR"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F62A45-3921-50CC-F1D6-CF6B75B65129}"/>
              </a:ext>
            </a:extLst>
          </p:cNvPr>
          <p:cNvSpPr txBox="1"/>
          <p:nvPr/>
        </p:nvSpPr>
        <p:spPr>
          <a:xfrm>
            <a:off x="4551451" y="729465"/>
            <a:ext cx="7150813" cy="144655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joie de recevoir les rayons de la lumière éternelle émise par le trône de gloire est accordée au chrétien </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et il doit les réfléchir non seulement sur son propre sentier mais aussi sur celui des personnes qu’il rencontre. </a:t>
            </a:r>
            <a:endParaRPr lang="fr-CH"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8326B6D0-2F72-E23A-305C-A4BE9E20BB05}"/>
              </a:ext>
            </a:extLst>
          </p:cNvPr>
          <p:cNvSpPr txBox="1"/>
          <p:nvPr/>
        </p:nvSpPr>
        <p:spPr>
          <a:xfrm>
            <a:off x="4551452" y="174661"/>
            <a:ext cx="7181636" cy="523220"/>
          </a:xfrm>
          <a:prstGeom prst="rect">
            <a:avLst/>
          </a:prstGeom>
          <a:ln w="38100">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800" b="1" dirty="0"/>
              <a:t>Réjouissez-vous toujours dans le Seigneur</a:t>
            </a:r>
            <a:endParaRPr lang="fr-CH" dirty="0"/>
          </a:p>
        </p:txBody>
      </p:sp>
      <p:sp>
        <p:nvSpPr>
          <p:cNvPr id="4" name="ZoneTexte 3">
            <a:extLst>
              <a:ext uri="{FF2B5EF4-FFF2-40B4-BE49-F238E27FC236}">
                <a16:creationId xmlns:a16="http://schemas.microsoft.com/office/drawing/2014/main" id="{03E0001B-11FE-EDF6-94A3-571D03BC62E7}"/>
              </a:ext>
            </a:extLst>
          </p:cNvPr>
          <p:cNvSpPr txBox="1"/>
          <p:nvPr/>
        </p:nvSpPr>
        <p:spPr>
          <a:xfrm>
            <a:off x="4551451" y="2537717"/>
            <a:ext cx="7150813" cy="212365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des paroles d’espérance, d’encouragement, de louange reconnaissante et de joie bienveillante, </a:t>
            </a:r>
            <a:r>
              <a:rPr lang="fr-FR" sz="2200" dirty="0">
                <a:solidFill>
                  <a:schemeClr val="dk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peut s’efforcer de rendre meilleurs ceux qui l’entourent, pour les élever, et les conduire à rechercher, par-dessus toutes les contingences terrestres, la réalité éternelle, l’héritage immortel, les richesses impérissables.</a:t>
            </a:r>
            <a:endParaRPr lang="fr-CH" sz="2200" dirty="0">
              <a:solidFill>
                <a:schemeClr val="dk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312F868-E4A3-BDC9-5002-2517D46BBD96}"/>
              </a:ext>
            </a:extLst>
          </p:cNvPr>
          <p:cNvSpPr txBox="1"/>
          <p:nvPr/>
        </p:nvSpPr>
        <p:spPr>
          <a:xfrm>
            <a:off x="1" y="4931596"/>
            <a:ext cx="11702264" cy="1785104"/>
          </a:xfrm>
          <a:prstGeom prst="rect">
            <a:avLst/>
          </a:prstGeom>
          <a:noFill/>
          <a:ln w="38100">
            <a:solidFill>
              <a:schemeClr val="accent2"/>
            </a:solidFill>
          </a:ln>
        </p:spPr>
        <p:txBody>
          <a:bodyPr wrap="square" rtlCol="0">
            <a:spAutoFit/>
          </a:bodyPr>
          <a:lstStyle/>
          <a:p>
            <a:pPr algn="just"/>
            <a:r>
              <a:rPr lang="fr-FR" sz="22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Réjouissez-vous toujours dans le Seigneur, » dit l’apôtre, « et de nouveau je déclare : Réjouissez-vous. » </a:t>
            </a:r>
            <a:r>
              <a:rPr lang="fr-FR" sz="22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Partout où nous allons nous devrions communiquer une atmosphère d’espoir et de joie chrétiens ; ainsi ceux qui sont loin de Christ verront l’attrait dans la religion que nous professons </a:t>
            </a:r>
            <a:r>
              <a:rPr lang="fr-FR" sz="2200" dirty="0">
                <a:highlight>
                  <a:srgbClr val="FFFF00"/>
                </a:highlight>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les incroyants verront alors la cohérence de notre foi. </a:t>
            </a:r>
            <a:r>
              <a:rPr lang="fr-FR" sz="2200" dirty="0">
                <a:highlight>
                  <a:srgbClr val="00FFFF"/>
                </a:highlight>
                <a:latin typeface="Arial" panose="020B0604020202020204" pitchFamily="34" charset="0"/>
                <a:cs typeface="Arial" panose="020B0604020202020204" pitchFamily="34" charset="0"/>
              </a:rPr>
              <a:t>Nous avons besoin d’avoir davantage une claire perspective du ciel, le pays où tout est brillance et joie. </a:t>
            </a:r>
            <a:endParaRPr lang="fr-CH" sz="2200" dirty="0">
              <a:highlight>
                <a:srgbClr val="00FFFF"/>
              </a:highlight>
              <a:latin typeface="Arial" panose="020B0604020202020204" pitchFamily="34" charset="0"/>
              <a:cs typeface="Arial" panose="020B0604020202020204" pitchFamily="34" charset="0"/>
            </a:endParaRPr>
          </a:p>
        </p:txBody>
      </p:sp>
      <p:pic>
        <p:nvPicPr>
          <p:cNvPr id="6" name="Picture 18" descr="Revelation 1 - The Revelation of YAHUSHUA ha MASHIACH/Jesus Christ ...">
            <a:extLst>
              <a:ext uri="{FF2B5EF4-FFF2-40B4-BE49-F238E27FC236}">
                <a16:creationId xmlns:a16="http://schemas.microsoft.com/office/drawing/2014/main" id="{B33FEA86-5821-0AB4-4AD5-E48507429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44" y="141300"/>
            <a:ext cx="3321650" cy="3940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ve Just Seen Jesus - Larnelle Harris and Sandi Patty">
            <a:extLst>
              <a:ext uri="{FF2B5EF4-FFF2-40B4-BE49-F238E27FC236}">
                <a16:creationId xmlns:a16="http://schemas.microsoft.com/office/drawing/2014/main" id="{4592BCD3-9ED6-7142-AF00-EA27C148E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47763" y="3316581"/>
            <a:ext cx="1062673" cy="76477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35D5685-18BF-7456-C037-C26B1845301E}"/>
              </a:ext>
            </a:extLst>
          </p:cNvPr>
          <p:cNvSpPr txBox="1"/>
          <p:nvPr/>
        </p:nvSpPr>
        <p:spPr>
          <a:xfrm>
            <a:off x="489736" y="4220321"/>
            <a:ext cx="3167864" cy="461665"/>
          </a:xfrm>
          <a:prstGeom prst="rect">
            <a:avLst/>
          </a:prstGeom>
          <a:noFill/>
          <a:ln w="38100">
            <a:solidFill>
              <a:schemeClr val="tx2"/>
            </a:solidFill>
          </a:ln>
        </p:spPr>
        <p:txBody>
          <a:bodyPr wrap="square">
            <a:spAutoFit/>
          </a:bodyPr>
          <a:lstStyle/>
          <a:p>
            <a:r>
              <a:rPr lang="fr-FR" sz="2400" i="1" dirty="0">
                <a:effectLst/>
                <a:highlight>
                  <a:srgbClr val="00FFFF"/>
                </a:highlight>
                <a:latin typeface="Calibri" panose="020F0502020204030204" pitchFamily="34" charset="0"/>
                <a:ea typeface="MS Minngs"/>
              </a:rPr>
              <a:t>Reflétions Christ , p.220</a:t>
            </a:r>
            <a:endParaRPr lang="fr-CH" sz="2400" dirty="0">
              <a:highlight>
                <a:srgbClr val="00FFFF"/>
              </a:highlight>
            </a:endParaRPr>
          </a:p>
        </p:txBody>
      </p:sp>
    </p:spTree>
    <p:extLst>
      <p:ext uri="{BB962C8B-B14F-4D97-AF65-F5344CB8AC3E}">
        <p14:creationId xmlns:p14="http://schemas.microsoft.com/office/powerpoint/2010/main" val="32537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pic>
        <p:nvPicPr>
          <p:cNvPr id="8" name="Picture 7" descr="A purple and white background&#10;&#10;AI-generated content may be incorrect.">
            <a:extLst>
              <a:ext uri="{FF2B5EF4-FFF2-40B4-BE49-F238E27FC236}">
                <a16:creationId xmlns:a16="http://schemas.microsoft.com/office/drawing/2014/main" id="{3D4BB73D-6776-6213-1774-72AC23D8EF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fr-FR" sz="4400" b="1" spc="600" dirty="0">
                <a:ln w="9525">
                  <a:noFill/>
                  <a:prstDash val="solid"/>
                </a:ln>
                <a:solidFill>
                  <a:schemeClr val="accent1">
                    <a:lumMod val="75000"/>
                  </a:schemeClr>
                </a:solidFill>
                <a:effectLst>
                  <a:outerShdw blurRad="12700" dist="38100" dir="2700000" algn="tl" rotWithShape="0">
                    <a:schemeClr val="accent1">
                      <a:lumMod val="75000"/>
                    </a:schemeClr>
                  </a:outerShdw>
                </a:effectLst>
              </a:rPr>
              <a:t>PENSÉES PURES </a:t>
            </a:r>
            <a:endParaRPr lang="fr-FR"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194713" y="610009"/>
            <a:ext cx="11803999" cy="923330"/>
          </a:xfrm>
          <a:prstGeom prst="rect">
            <a:avLst/>
          </a:prstGeom>
          <a:noFill/>
        </p:spPr>
        <p:txBody>
          <a:bodyPr wrap="square">
            <a:spAutoFit/>
          </a:bodyPr>
          <a:lstStyle/>
          <a:p>
            <a:pPr algn="ctr"/>
            <a:r>
              <a:rPr lang="fr-FR" b="1" dirty="0">
                <a:solidFill>
                  <a:schemeClr val="accent6">
                    <a:lumMod val="50000"/>
                  </a:schemeClr>
                </a:solidFill>
                <a:latin typeface="Comic Sans MS" panose="030F0702030302020204" pitchFamily="66" charset="0"/>
              </a:rPr>
              <a:t>« Au reste, frères, que tout ce qui est vrai, tout ce qui est honorable, tout ce qui est juste, tout ce qui est pur, tout ce qui est aimable, tout ce qui mérite l'approbation, ce qui est vertueux et digne de louange, soit l'objet de vos pensées. » </a:t>
            </a:r>
            <a:r>
              <a:rPr lang="fr-FR" sz="1400" b="1" dirty="0">
                <a:solidFill>
                  <a:schemeClr val="accent6">
                    <a:lumMod val="50000"/>
                  </a:schemeClr>
                </a:solidFill>
                <a:latin typeface="Comic Sans MS" panose="030F0702030302020204" pitchFamily="66" charset="0"/>
              </a:rPr>
              <a:t>Philippiens 4.8</a:t>
            </a: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rtlCol="0">
            <a:spAutoFit/>
          </a:bodyPr>
          <a:lstStyle/>
          <a:p>
            <a:pPr>
              <a:spcBef>
                <a:spcPts val="600"/>
              </a:spcBef>
            </a:pPr>
            <a:r>
              <a:rPr lang="fr-FR" sz="2000" b="1" dirty="0"/>
              <a:t>Le résultat du fait de décharger notre anxiété sur Jésus et de nous réjouir est la paix </a:t>
            </a:r>
            <a:r>
              <a:rPr lang="fr-FR" sz="2000" b="1" dirty="0">
                <a:solidFill>
                  <a:srgbClr val="CC0066"/>
                </a:solidFill>
              </a:rPr>
              <a:t>(Philippiens 4.7)</a:t>
            </a:r>
            <a:r>
              <a:rPr lang="fr-FR" sz="2000" b="1" dirty="0"/>
              <a:t>. Une paix que le monde ne peut ni donner ni enlever </a:t>
            </a:r>
            <a:r>
              <a:rPr lang="fr-FR" sz="2000" b="1" dirty="0">
                <a:solidFill>
                  <a:srgbClr val="CC0066"/>
                </a:solidFill>
              </a:rPr>
              <a:t>(Jean 14.27 ; 16.33)</a:t>
            </a:r>
            <a:r>
              <a:rPr lang="fr-FR" sz="2000" b="1" dirty="0"/>
              <a:t>. </a:t>
            </a: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3376437120"/>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5177319"/>
            <a:ext cx="3835161"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fr-FR" sz="2000" b="1" dirty="0"/>
              <a:t>En résumé : « ce qui est vertueux et digne de louange, soit l'objet de vos pensées » </a:t>
            </a:r>
            <a:r>
              <a:rPr lang="fr-FR" sz="2000" b="1" dirty="0">
                <a:solidFill>
                  <a:srgbClr val="CC0066"/>
                </a:solidFill>
              </a:rPr>
              <a:t>(Philippiens 4.8b)</a:t>
            </a:r>
            <a:r>
              <a:rPr lang="fr-FR" sz="2000" b="1" dirty="0"/>
              <a:t>. </a:t>
            </a: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2246769"/>
          </a:xfrm>
          <a:prstGeom prst="rect">
            <a:avLst/>
          </a:prstGeom>
          <a:noFill/>
        </p:spPr>
        <p:txBody>
          <a:bodyPr wrap="square">
            <a:spAutoFit/>
          </a:bodyPr>
          <a:lstStyle/>
          <a:p>
            <a:pPr>
              <a:spcBef>
                <a:spcPts val="600"/>
              </a:spcBef>
            </a:pPr>
            <a:r>
              <a:rPr lang="fr-FR" sz="2000" b="1" dirty="0"/>
              <a:t>Cette paix, selon Paul, sera une protection — une garde — pour nos sentiments et nos pensées </a:t>
            </a:r>
            <a:r>
              <a:rPr lang="fr-FR" sz="2000" b="1" dirty="0">
                <a:solidFill>
                  <a:srgbClr val="CC0066"/>
                </a:solidFill>
              </a:rPr>
              <a:t>(Philippiens 4.7b)</a:t>
            </a:r>
            <a:r>
              <a:rPr lang="fr-FR" sz="2000" b="1" dirty="0"/>
              <a:t>. Pour que cette garde soit efficace, à quelles choses devons-nous penser </a:t>
            </a:r>
            <a:r>
              <a:rPr lang="fr-FR" sz="2000" b="1" dirty="0">
                <a:solidFill>
                  <a:srgbClr val="CC0066"/>
                </a:solidFill>
              </a:rPr>
              <a:t>(Philippiens 4.8)</a:t>
            </a:r>
            <a:r>
              <a:rPr lang="fr-FR" sz="2000" b="1" dirty="0"/>
              <a:t> ? </a:t>
            </a: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542426-9C70-2A8E-26F0-8A2564103F12}"/>
              </a:ext>
            </a:extLst>
          </p:cNvPr>
          <p:cNvSpPr txBox="1"/>
          <p:nvPr/>
        </p:nvSpPr>
        <p:spPr>
          <a:xfrm>
            <a:off x="3863083" y="647272"/>
            <a:ext cx="7777537" cy="2123658"/>
          </a:xfrm>
          <a:prstGeom prst="rect">
            <a:avLst/>
          </a:prstGeom>
          <a:noFill/>
        </p:spPr>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Quand l’esprit a appris à se nourrir de choses célestes, l’appétit ne sera pas satisfait avec ce qui est sans valeur et ordinaire. </a:t>
            </a:r>
            <a:r>
              <a:rPr lang="fr-FR"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devons garder à l’esprit que le Seigneur se prépare à faire de grandes choses pour nous, mais nous devons être disposés à recevoir ces choses et ôter de notre cœur toute autosuffisance et confiance en nous-même. »</a:t>
            </a:r>
            <a:endParaRPr lang="fr-CH"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1ACD9D8-E6E7-1491-23CD-7E0DE3AB262F}"/>
              </a:ext>
            </a:extLst>
          </p:cNvPr>
          <p:cNvSpPr txBox="1"/>
          <p:nvPr/>
        </p:nvSpPr>
        <p:spPr>
          <a:xfrm>
            <a:off x="4315147" y="185607"/>
            <a:ext cx="6852863" cy="461665"/>
          </a:xfrm>
          <a:prstGeom prst="rect">
            <a:avLst/>
          </a:prstGeom>
          <a:noFill/>
        </p:spPr>
        <p:txBody>
          <a:bodyPr wrap="square">
            <a:spAutoFit/>
          </a:bodyPr>
          <a:lstStyle/>
          <a:p>
            <a:pPr algn="ctr"/>
            <a:r>
              <a:rPr lang="fr-FR" sz="2400" b="1" dirty="0">
                <a:solidFill>
                  <a:srgbClr val="000000"/>
                </a:solidFill>
                <a:effectLst/>
                <a:highlight>
                  <a:srgbClr val="00FFFF"/>
                </a:highlight>
                <a:latin typeface="Arial" panose="020B0604020202020204" pitchFamily="34" charset="0"/>
                <a:ea typeface="MS Minngs"/>
                <a:cs typeface="Arial" panose="020B0604020202020204" pitchFamily="34" charset="0"/>
              </a:rPr>
              <a:t>Que ces choses occupent vos pensées</a:t>
            </a:r>
            <a:endParaRPr lang="fr-CH" sz="2400" dirty="0">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5D26CFC-A853-DD37-7A70-A7D7FEAB8C68}"/>
              </a:ext>
            </a:extLst>
          </p:cNvPr>
          <p:cNvSpPr txBox="1"/>
          <p:nvPr/>
        </p:nvSpPr>
        <p:spPr>
          <a:xfrm>
            <a:off x="3981235" y="2770930"/>
            <a:ext cx="7541232" cy="1446550"/>
          </a:xfrm>
          <a:prstGeom prst="rect">
            <a:avLst/>
          </a:prstGeom>
          <a:noFill/>
        </p:spPr>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Lui seul a le droit d’être glorifié. </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J’honore ceux qui m’honorent »</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dit-il </a:t>
            </a:r>
            <a:r>
              <a:rPr lang="fr-FR"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Samuel 2.30).</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n’avons pas besoin de rechercher à tout prix la reconnaissance, car </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le Seigneur connaît les siens » </a:t>
            </a:r>
            <a:r>
              <a:rPr lang="fr-FR"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Timothée 2.19)</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805F2097-36F0-417B-0394-7B9CFC55F09A}"/>
              </a:ext>
            </a:extLst>
          </p:cNvPr>
          <p:cNvSpPr txBox="1"/>
          <p:nvPr/>
        </p:nvSpPr>
        <p:spPr>
          <a:xfrm>
            <a:off x="75344" y="4395787"/>
            <a:ext cx="12041312" cy="2462213"/>
          </a:xfrm>
          <a:prstGeom prst="rect">
            <a:avLst/>
          </a:prstGeom>
          <a:noFill/>
        </p:spPr>
        <p:txBody>
          <a:bodyPr wrap="square" rtlCol="0">
            <a:spAutoFit/>
          </a:bodyPr>
          <a:lstStyle/>
          <a:p>
            <a:pPr algn="just"/>
            <a:r>
              <a:rPr lang="fr-FR" sz="2200" dirty="0">
                <a:latin typeface="Arial" panose="020B0604020202020204" pitchFamily="34" charset="0"/>
                <a:cs typeface="Arial" panose="020B0604020202020204" pitchFamily="34" charset="0"/>
              </a:rPr>
              <a:t>« … </a:t>
            </a:r>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Seigneur sait que si nous regardons à l’homme, si nous nous confions en l’homme, nous nous appuyons sur un bras de chair. </a:t>
            </a:r>
            <a:r>
              <a:rPr lang="fr-FR" sz="2200" dirty="0">
                <a:solidFill>
                  <a:srgbClr val="FF0000"/>
                </a:solidFill>
                <a:latin typeface="Arial" panose="020B0604020202020204" pitchFamily="34" charset="0"/>
                <a:cs typeface="Arial" panose="020B0604020202020204" pitchFamily="34" charset="0"/>
              </a:rPr>
              <a:t>Dieu sollicite notre confiance. Sa puissance est illimitée. Pensez au Seigneur Jésus, à ses mérites et à son amour ; </a:t>
            </a:r>
            <a:r>
              <a:rPr lang="fr-FR" sz="2200" dirty="0">
                <a:highlight>
                  <a:srgbClr val="FFFF00"/>
                </a:highlight>
                <a:latin typeface="Arial" panose="020B0604020202020204" pitchFamily="34" charset="0"/>
                <a:cs typeface="Arial" panose="020B0604020202020204" pitchFamily="34" charset="0"/>
              </a:rPr>
              <a:t>n’essayez pas de détecter les défauts des autres et ne vous appesantissez pas sur leurs faiblesses.</a:t>
            </a:r>
            <a:r>
              <a:rPr lang="fr-FR" sz="2200" dirty="0">
                <a:latin typeface="Arial" panose="020B0604020202020204" pitchFamily="34" charset="0"/>
                <a:cs typeface="Arial" panose="020B0604020202020204" pitchFamily="34" charset="0"/>
              </a:rPr>
              <a:t> </a:t>
            </a:r>
            <a:r>
              <a:rPr lang="fr-FR" sz="2200" dirty="0">
                <a:highlight>
                  <a:srgbClr val="00FF00"/>
                </a:highlight>
                <a:latin typeface="Arial" panose="020B0604020202020204" pitchFamily="34" charset="0"/>
                <a:cs typeface="Arial" panose="020B0604020202020204" pitchFamily="34" charset="0"/>
              </a:rPr>
              <a:t>Gardez à la pensée les choses que vous jugez dignes d’être appréciées et approuvées ; si vous avez un esprit pénétrant lorsqu’il s’agit de discerner les erreurs des autres, </a:t>
            </a:r>
            <a:r>
              <a:rPr lang="fr-FR" sz="2200" dirty="0">
                <a:solidFill>
                  <a:srgbClr val="0000CC"/>
                </a:solidFill>
                <a:highlight>
                  <a:srgbClr val="00FFFF"/>
                </a:highlight>
                <a:latin typeface="Arial" panose="020B0604020202020204" pitchFamily="34" charset="0"/>
                <a:cs typeface="Arial" panose="020B0604020202020204" pitchFamily="34" charset="0"/>
              </a:rPr>
              <a:t>soyez encore plus prompt à reconnaître en eux ce qu’il y a de bon et à en faire l’éloge. »</a:t>
            </a:r>
            <a:endParaRPr lang="fr-CH" sz="2200" dirty="0">
              <a:solidFill>
                <a:srgbClr val="0000CC"/>
              </a:solidFill>
              <a:highlight>
                <a:srgbClr val="00FFFF"/>
              </a:highlight>
              <a:latin typeface="Arial" panose="020B0604020202020204" pitchFamily="34" charset="0"/>
              <a:cs typeface="Arial" panose="020B0604020202020204" pitchFamily="34" charset="0"/>
            </a:endParaRPr>
          </a:p>
        </p:txBody>
      </p:sp>
      <p:pic>
        <p:nvPicPr>
          <p:cNvPr id="7" name="Imagen 11">
            <a:extLst>
              <a:ext uri="{FF2B5EF4-FFF2-40B4-BE49-F238E27FC236}">
                <a16:creationId xmlns:a16="http://schemas.microsoft.com/office/drawing/2014/main" id="{F74F23A2-112F-6105-0B17-991F24B0B5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65771" y="1755267"/>
            <a:ext cx="2198669" cy="2462213"/>
          </a:xfrm>
          <a:prstGeom prst="rect">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 7">
            <a:extLst>
              <a:ext uri="{FF2B5EF4-FFF2-40B4-BE49-F238E27FC236}">
                <a16:creationId xmlns:a16="http://schemas.microsoft.com/office/drawing/2014/main" id="{B1D8C01F-1AEA-DFDD-F20E-94EC7E26E0E7}"/>
              </a:ext>
            </a:extLst>
          </p:cNvPr>
          <p:cNvPicPr>
            <a:picLocks noChangeAspect="1"/>
          </p:cNvPicPr>
          <p:nvPr/>
        </p:nvPicPr>
        <p:blipFill>
          <a:blip r:embed="rId3"/>
          <a:stretch>
            <a:fillRect/>
          </a:stretch>
        </p:blipFill>
        <p:spPr>
          <a:xfrm>
            <a:off x="965771" y="238014"/>
            <a:ext cx="2198669" cy="1468408"/>
          </a:xfrm>
          <a:prstGeom prst="rect">
            <a:avLst/>
          </a:prstGeom>
          <a:ln w="38100">
            <a:solidFill>
              <a:schemeClr val="tx1"/>
            </a:solidFill>
          </a:ln>
        </p:spPr>
      </p:pic>
    </p:spTree>
    <p:extLst>
      <p:ext uri="{BB962C8B-B14F-4D97-AF65-F5344CB8AC3E}">
        <p14:creationId xmlns:p14="http://schemas.microsoft.com/office/powerpoint/2010/main" val="38476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pic>
        <p:nvPicPr>
          <p:cNvPr id="9" name="Picture 8" descr="A wooden frame with a white and blue background&#10;&#10;AI-generated content may be incorrect.">
            <a:extLst>
              <a:ext uri="{FF2B5EF4-FFF2-40B4-BE49-F238E27FC236}">
                <a16:creationId xmlns:a16="http://schemas.microsoft.com/office/drawing/2014/main" id="{C0C47AAB-9A00-9629-F7FA-1E41AE4550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o 15">
            <a:extLst>
              <a:ext uri="{FF2B5EF4-FFF2-40B4-BE49-F238E27FC236}">
                <a16:creationId xmlns:a16="http://schemas.microsoft.com/office/drawing/2014/main" id="{67C6529F-A998-97F3-0B34-BF7F3FAD89DD}"/>
              </a:ext>
            </a:extLst>
          </p:cNvPr>
          <p:cNvGrpSpPr/>
          <p:nvPr/>
        </p:nvGrpSpPr>
        <p:grpSpPr>
          <a:xfrm>
            <a:off x="3128928" y="146397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0"/>
            <a:ext cx="12192000" cy="769441"/>
          </a:xfrm>
          <a:prstGeom prst="rect">
            <a:avLst/>
          </a:prstGeom>
          <a:noFill/>
        </p:spPr>
        <p:txBody>
          <a:bodyPr wrap="square">
            <a:spAutoFit/>
          </a:bodyPr>
          <a:lstStyle/>
          <a:p>
            <a:pPr algn="ctr"/>
            <a:r>
              <a:rPr lang="fr-FR" sz="4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CONTENTEMENT</a:t>
            </a:r>
            <a:endParaRPr lang="fr-FR"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5" name="CuadroTexto 4">
            <a:extLst>
              <a:ext uri="{FF2B5EF4-FFF2-40B4-BE49-F238E27FC236}">
                <a16:creationId xmlns:a16="http://schemas.microsoft.com/office/drawing/2014/main" id="{37171A2E-DC2C-B050-A117-D4D49D248106}"/>
              </a:ext>
            </a:extLst>
          </p:cNvPr>
          <p:cNvSpPr txBox="1"/>
          <p:nvPr/>
        </p:nvSpPr>
        <p:spPr>
          <a:xfrm>
            <a:off x="167150" y="1380987"/>
            <a:ext cx="3475977" cy="1938992"/>
          </a:xfrm>
          <a:prstGeom prst="rect">
            <a:avLst/>
          </a:prstGeom>
          <a:noFill/>
        </p:spPr>
        <p:txBody>
          <a:bodyPr wrap="square" rtlCol="0">
            <a:spAutoFit/>
          </a:bodyPr>
          <a:lstStyle/>
          <a:p>
            <a:pPr>
              <a:spcBef>
                <a:spcPts val="600"/>
              </a:spcBef>
            </a:pPr>
            <a:r>
              <a:rPr lang="fr-FR" sz="2000" b="1" dirty="0">
                <a:solidFill>
                  <a:srgbClr val="0000CC"/>
                </a:solidFill>
              </a:rPr>
              <a:t>Nous sommes joyeux ; </a:t>
            </a:r>
          </a:p>
          <a:p>
            <a:r>
              <a:rPr lang="fr-FR" sz="2000" b="1" dirty="0">
                <a:solidFill>
                  <a:srgbClr val="0000CC"/>
                </a:solidFill>
              </a:rPr>
              <a:t>rien ne nous afflige ; </a:t>
            </a:r>
          </a:p>
          <a:p>
            <a:r>
              <a:rPr lang="fr-FR" sz="2000" b="1" dirty="0">
                <a:solidFill>
                  <a:srgbClr val="0000CC"/>
                </a:solidFill>
              </a:rPr>
              <a:t>nous avons la paix ; </a:t>
            </a:r>
          </a:p>
          <a:p>
            <a:r>
              <a:rPr lang="fr-FR" sz="2000" b="1" dirty="0">
                <a:solidFill>
                  <a:srgbClr val="0000CC"/>
                </a:solidFill>
              </a:rPr>
              <a:t>nos pensées sont pures. Nous avons une vie parfaite et pleine... ou pas ? </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392138"/>
            <a:ext cx="4975122" cy="1323439"/>
          </a:xfrm>
          <a:prstGeom prst="rect">
            <a:avLst/>
          </a:prstGeom>
          <a:noFill/>
        </p:spPr>
        <p:txBody>
          <a:bodyPr wrap="square">
            <a:spAutoFit/>
          </a:bodyPr>
          <a:lstStyle/>
          <a:p>
            <a:pPr>
              <a:spcBef>
                <a:spcPts val="600"/>
              </a:spcBef>
            </a:pPr>
            <a:r>
              <a:rPr lang="fr-FR" sz="2000" b="1" dirty="0">
                <a:solidFill>
                  <a:srgbClr val="0000CC"/>
                </a:solidFill>
              </a:rPr>
              <a:t>Comme </a:t>
            </a:r>
            <a:r>
              <a:rPr lang="fr-FR" sz="2000" b="1" dirty="0" err="1">
                <a:solidFill>
                  <a:srgbClr val="0000CC"/>
                </a:solidFill>
              </a:rPr>
              <a:t>Agur</a:t>
            </a:r>
            <a:r>
              <a:rPr lang="fr-FR" sz="2000" b="1" dirty="0">
                <a:solidFill>
                  <a:srgbClr val="0000CC"/>
                </a:solidFill>
              </a:rPr>
              <a:t>, nous faisons confiance que Dieu ne nous donnera ni plus ni moins que ce qui est profitable pour nous </a:t>
            </a:r>
            <a:r>
              <a:rPr lang="fr-FR" sz="2000" b="1" dirty="0">
                <a:solidFill>
                  <a:srgbClr val="CC0066"/>
                </a:solidFill>
              </a:rPr>
              <a:t>(Proverbes 30.8-9)</a:t>
            </a:r>
            <a:r>
              <a:rPr lang="fr-FR" sz="2000" b="1" dirty="0"/>
              <a:t>. </a:t>
            </a: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9072563" y="4232637"/>
            <a:ext cx="2834302" cy="2388858"/>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67150" y="3373387"/>
            <a:ext cx="3298997" cy="3477875"/>
          </a:xfrm>
          <a:prstGeom prst="rect">
            <a:avLst/>
          </a:prstGeom>
          <a:noFill/>
        </p:spPr>
        <p:txBody>
          <a:bodyPr wrap="square">
            <a:spAutoFit/>
          </a:bodyPr>
          <a:lstStyle/>
          <a:p>
            <a:pPr>
              <a:spcBef>
                <a:spcPts val="600"/>
              </a:spcBef>
            </a:pPr>
            <a:r>
              <a:rPr lang="fr-FR" sz="2000" b="1" dirty="0">
                <a:solidFill>
                  <a:schemeClr val="tx2"/>
                </a:solidFill>
              </a:rPr>
              <a:t>Peut-être avons-nous la prospérité ; peut-être avons-nous des besoins ou des problèmes. Si, comme Paul, nous avons la pleine assurance que Dieu dirige nos vies, nous continuerons à avoir confiance en Lui quelle que soit notre situation </a:t>
            </a:r>
            <a:r>
              <a:rPr lang="fr-FR" sz="2000" b="1" dirty="0">
                <a:solidFill>
                  <a:srgbClr val="CC0066"/>
                </a:solidFill>
              </a:rPr>
              <a:t>(Philippiens 4.11-12, 19)</a:t>
            </a:r>
            <a:r>
              <a:rPr lang="fr-FR" sz="2000" b="1" dirty="0"/>
              <a:t>.</a:t>
            </a: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715577"/>
            <a:ext cx="4925962" cy="1323439"/>
          </a:xfrm>
          <a:prstGeom prst="rect">
            <a:avLst/>
          </a:prstGeom>
          <a:noFill/>
        </p:spPr>
        <p:txBody>
          <a:bodyPr wrap="square">
            <a:spAutoFit/>
          </a:bodyPr>
          <a:lstStyle/>
          <a:p>
            <a:pPr>
              <a:spcBef>
                <a:spcPts val="600"/>
              </a:spcBef>
            </a:pPr>
            <a:r>
              <a:rPr lang="fr-FR" sz="2000" b="1" dirty="0">
                <a:solidFill>
                  <a:schemeClr val="tx2"/>
                </a:solidFill>
              </a:rPr>
              <a:t>Quand nous vivons avec cette confiance, nous sommes assurés que « Je puis tout     </a:t>
            </a:r>
          </a:p>
          <a:p>
            <a:r>
              <a:rPr lang="fr-FR" sz="2000" b="1" dirty="0">
                <a:solidFill>
                  <a:schemeClr val="tx2"/>
                </a:solidFill>
              </a:rPr>
              <a:t>          par celui qui me fortifie »    </a:t>
            </a:r>
          </a:p>
          <a:p>
            <a:r>
              <a:rPr lang="fr-FR" sz="2000" b="1" dirty="0"/>
              <a:t>          </a:t>
            </a:r>
            <a:r>
              <a:rPr lang="fr-FR" sz="2000" b="1" dirty="0">
                <a:solidFill>
                  <a:srgbClr val="CC0066"/>
                </a:solidFill>
              </a:rPr>
              <a:t>(Philippiens 4.13)</a:t>
            </a:r>
            <a:r>
              <a:rPr lang="fr-FR" sz="2000" b="1" dirty="0"/>
              <a:t>. </a:t>
            </a:r>
          </a:p>
        </p:txBody>
      </p:sp>
      <p:sp>
        <p:nvSpPr>
          <p:cNvPr id="2" name="CuadroTexto 3">
            <a:extLst>
              <a:ext uri="{FF2B5EF4-FFF2-40B4-BE49-F238E27FC236}">
                <a16:creationId xmlns:a16="http://schemas.microsoft.com/office/drawing/2014/main" id="{58D61F3D-815A-FD9C-311F-BEBF73CC3794}"/>
              </a:ext>
            </a:extLst>
          </p:cNvPr>
          <p:cNvSpPr txBox="1"/>
          <p:nvPr/>
        </p:nvSpPr>
        <p:spPr>
          <a:xfrm>
            <a:off x="0" y="733183"/>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3">
                    <a:lumMod val="75000"/>
                  </a:schemeClr>
                </a:solidFill>
                <a:latin typeface="Comic Sans MS" panose="030F0702030302020204" pitchFamily="66" charset="0"/>
              </a:rPr>
              <a:t>« Réjouissez-vous toujours dans le Seigneur ; je le répète, réjouissez-vous ! » </a:t>
            </a:r>
            <a:r>
              <a:rPr lang="fr-FR" sz="1400" b="1" dirty="0">
                <a:solidFill>
                  <a:schemeClr val="accent3">
                    <a:lumMod val="75000"/>
                  </a:schemeClr>
                </a:solidFill>
                <a:latin typeface="Comic Sans MS" panose="030F0702030302020204" pitchFamily="66" charset="0"/>
              </a:rPr>
              <a:t>Philippiens 4.4 </a:t>
            </a:r>
            <a:endParaRPr lang="fr-FR" sz="1400" b="1" noProof="0" dirty="0">
              <a:solidFill>
                <a:schemeClr val="accent3">
                  <a:lumMod val="75000"/>
                </a:schemeClr>
              </a:solidFill>
              <a:latin typeface="Comic Sans MS" panose="030F0702030302020204" pitchFamily="66" charset="0"/>
            </a:endParaRP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3"/>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9" presetClass="entr" presetSubtype="5"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strVal val="#ppt_w"/>
                                          </p:val>
                                        </p:tav>
                                        <p:tav tm="100000">
                                          <p:val>
                                            <p:strVal val="#ppt_w"/>
                                          </p:val>
                                        </p:tav>
                                      </p:tavLst>
                                    </p:anim>
                                    <p:anim calcmode="lin" valueType="num">
                                      <p:cBhvr>
                                        <p:cTn id="39" dur="1000" fill="hold"/>
                                        <p:tgtEl>
                                          <p:spTgt spid="24"/>
                                        </p:tgtEl>
                                        <p:attrNameLst>
                                          <p:attrName>ppt_h</p:attrName>
                                        </p:attrNameLst>
                                      </p:cBhvr>
                                      <p:tavLst>
                                        <p:tav tm="0" fmla="#ppt_h*sin(2.5*pi*$)">
                                          <p:val>
                                            <p:fltVal val="0"/>
                                          </p:val>
                                        </p:tav>
                                        <p:tav tm="100000">
                                          <p:val>
                                            <p:fltVal val="1"/>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1500"/>
                            </p:stCondLst>
                            <p:childTnLst>
                              <p:par>
                                <p:cTn id="45" presetID="31"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 calcmode="lin" valueType="num">
                                      <p:cBhvr>
                                        <p:cTn id="49" dur="500" fill="hold"/>
                                        <p:tgtEl>
                                          <p:spTgt spid="2"/>
                                        </p:tgtEl>
                                        <p:attrNameLst>
                                          <p:attrName>style.rotation</p:attrName>
                                        </p:attrNameLst>
                                      </p:cBhvr>
                                      <p:tavLst>
                                        <p:tav tm="0">
                                          <p:val>
                                            <p:fltVal val="90"/>
                                          </p:val>
                                        </p:tav>
                                        <p:tav tm="100000">
                                          <p:val>
                                            <p:fltVal val="0"/>
                                          </p:val>
                                        </p:tav>
                                      </p:tavLst>
                                    </p:anim>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CB65E6-18ED-A7D9-E5DF-4BC50CEB9891}"/>
              </a:ext>
            </a:extLst>
          </p:cNvPr>
          <p:cNvSpPr txBox="1"/>
          <p:nvPr/>
        </p:nvSpPr>
        <p:spPr>
          <a:xfrm>
            <a:off x="4597686" y="70442"/>
            <a:ext cx="7171362" cy="1446550"/>
          </a:xfrm>
          <a:prstGeom prst="rect">
            <a:avLst/>
          </a:prstGeom>
          <a:noFill/>
          <a:ln w="38100">
            <a:solidFill>
              <a:schemeClr val="tx2"/>
            </a:solidFill>
          </a:ln>
        </p:spPr>
        <p:txBody>
          <a:bodyPr wrap="square" rtlCol="0">
            <a:spAutoFit/>
          </a:bodyPr>
          <a:lstStyle/>
          <a:p>
            <a:pPr algn="ctr"/>
            <a:r>
              <a:rPr lang="fr-FR" sz="2200" b="1" dirty="0">
                <a:latin typeface="Arial" panose="020B0604020202020204" pitchFamily="34" charset="0"/>
                <a:cs typeface="Arial" panose="020B0604020202020204" pitchFamily="34" charset="0"/>
              </a:rPr>
              <a:t>Des clés pour le contentement</a:t>
            </a:r>
            <a:endParaRPr lang="fr-CH" sz="2200" dirty="0">
              <a:latin typeface="Arial" panose="020B0604020202020204" pitchFamily="34" charset="0"/>
              <a:cs typeface="Arial" panose="020B0604020202020204" pitchFamily="34" charset="0"/>
            </a:endParaRPr>
          </a:p>
          <a:p>
            <a:pPr algn="ctr"/>
            <a:r>
              <a:rPr lang="fr-FR" sz="2200" dirty="0">
                <a:latin typeface="Arial" panose="020B0604020202020204" pitchFamily="34" charset="0"/>
                <a:cs typeface="Arial" panose="020B0604020202020204" pitchFamily="34" charset="0"/>
              </a:rPr>
              <a:t>	</a:t>
            </a:r>
            <a:r>
              <a:rPr lang="fr-FR" sz="2200" dirty="0">
                <a:solidFill>
                  <a:schemeClr val="accent1">
                    <a:lumMod val="5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 vraie religion procure la paix, la joie et le contentement. </a:t>
            </a:r>
            <a:r>
              <a:rPr lang="fr-FR" sz="2200" dirty="0">
                <a:solidFill>
                  <a:srgbClr val="CC0066"/>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 piété est profitable pour </a:t>
            </a:r>
            <a:br>
              <a:rPr lang="fr-FR" sz="2200" dirty="0">
                <a:solidFill>
                  <a:srgbClr val="CC0066"/>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200" dirty="0">
                <a:solidFill>
                  <a:srgbClr val="CC0066"/>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 vie présente et pour la vie à venir.  </a:t>
            </a:r>
            <a:endParaRPr lang="fr-CH" dirty="0"/>
          </a:p>
        </p:txBody>
      </p:sp>
      <p:sp>
        <p:nvSpPr>
          <p:cNvPr id="3" name="ZoneTexte 2">
            <a:extLst>
              <a:ext uri="{FF2B5EF4-FFF2-40B4-BE49-F238E27FC236}">
                <a16:creationId xmlns:a16="http://schemas.microsoft.com/office/drawing/2014/main" id="{548D8C26-991B-46F1-6E83-31776A394738}"/>
              </a:ext>
            </a:extLst>
          </p:cNvPr>
          <p:cNvSpPr txBox="1"/>
          <p:nvPr/>
        </p:nvSpPr>
        <p:spPr>
          <a:xfrm>
            <a:off x="4325421" y="1705511"/>
            <a:ext cx="7715892" cy="2462213"/>
          </a:xfrm>
          <a:prstGeom prst="rect">
            <a:avLst/>
          </a:prstGeom>
          <a:noFill/>
          <a:ln w="38100">
            <a:solidFill>
              <a:schemeClr val="tx2"/>
            </a:solidFill>
          </a:ln>
        </p:spPr>
        <p:txBody>
          <a:bodyPr wrap="square" rtlCol="0">
            <a:spAutoFit/>
          </a:bodyPr>
          <a:lstStyle/>
          <a:p>
            <a:pPr algn="just"/>
            <a:r>
              <a:rPr lang="fr-FR" sz="2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un péché quand l’inquiétude et le mécontentement finissent par des tensions et des plaintes.</a:t>
            </a:r>
            <a:r>
              <a:rPr lang="fr-FR" sz="2200" dirty="0">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Mais il est louable d’être insatisfait de soi afin d’être poussé à un effort plus sérieux d’amélioration pour un champ plus large d’efficacité. </a:t>
            </a:r>
            <a:r>
              <a:rPr lang="fr-FR" sz="2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Cette insatisfaction ne conduit pas au découragement mais permet de rassembler des forces pour une efficacité plus grande et plus étendue.</a:t>
            </a:r>
            <a:endParaRPr lang="fr-CH" sz="2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7264522-0538-A769-9FC1-40BE9AF837B2}"/>
              </a:ext>
            </a:extLst>
          </p:cNvPr>
          <p:cNvSpPr txBox="1"/>
          <p:nvPr/>
        </p:nvSpPr>
        <p:spPr>
          <a:xfrm>
            <a:off x="2075381" y="4356243"/>
            <a:ext cx="9965932" cy="2462213"/>
          </a:xfrm>
          <a:prstGeom prst="rect">
            <a:avLst/>
          </a:prstGeom>
          <a:noFill/>
          <a:ln w="38100">
            <a:solidFill>
              <a:schemeClr val="tx2"/>
            </a:solidFill>
          </a:ln>
        </p:spPr>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Nous devrions vivre pour le monde à venir. C’est lamentable de vivre une vie hasardeuse et sans but. Il nous faut un objectif, une finalité.</a:t>
            </a:r>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nous aide tous à donner de nous-mêmes, à moins nous soucier de nous-mêmes, à oublier nos intérêts personnels. </a:t>
            </a:r>
            <a:r>
              <a:rPr lang="fr-FR" sz="2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nous aide à pratiquer le bien, pas pour que nous nous attendions à recevoir des honneurs ici-bas mais parce que c’est toute notre vie et ce sera notre réponse à la fin de notre existence. </a:t>
            </a:r>
            <a:br>
              <a:rPr lang="fr-FR" sz="22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0000CC"/>
                </a:solidFill>
                <a:highlight>
                  <a:srgbClr val="FFFF00"/>
                </a:highlight>
                <a:latin typeface="Arial" panose="020B0604020202020204" pitchFamily="34" charset="0"/>
                <a:cs typeface="Arial" panose="020B0604020202020204" pitchFamily="34" charset="0"/>
              </a:rPr>
              <a:t>Que notre prière quotidienne soit que Dieu nous débarrasse de notre égoïsme. </a:t>
            </a:r>
            <a:endParaRPr lang="fr-CH" dirty="0">
              <a:solidFill>
                <a:srgbClr val="0000CC"/>
              </a:solidFill>
              <a:highlight>
                <a:srgbClr val="FFFF00"/>
              </a:highlight>
            </a:endParaRPr>
          </a:p>
        </p:txBody>
      </p:sp>
      <p:pic>
        <p:nvPicPr>
          <p:cNvPr id="2050" name="Picture 2">
            <a:extLst>
              <a:ext uri="{FF2B5EF4-FFF2-40B4-BE49-F238E27FC236}">
                <a16:creationId xmlns:a16="http://schemas.microsoft.com/office/drawing/2014/main" id="{5FBA189D-2B6D-6FDB-3C0C-33F534DB3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03" y="70442"/>
            <a:ext cx="3134552" cy="3087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2A4B445-1740-CC58-59F6-E2529A8EB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03" y="4356243"/>
            <a:ext cx="1790682" cy="24313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AB2BA62-F111-7DB5-7706-178AC75AB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196" y="1907409"/>
            <a:ext cx="2058415" cy="205841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9FCF0C3-DE96-2A5E-EE28-1425308394FA}"/>
              </a:ext>
            </a:extLst>
          </p:cNvPr>
          <p:cNvSpPr txBox="1"/>
          <p:nvPr/>
        </p:nvSpPr>
        <p:spPr>
          <a:xfrm>
            <a:off x="641670" y="3892652"/>
            <a:ext cx="8946687" cy="369332"/>
          </a:xfrm>
          <a:prstGeom prst="rect">
            <a:avLst/>
          </a:prstGeom>
          <a:noFill/>
        </p:spPr>
        <p:txBody>
          <a:bodyPr wrap="square">
            <a:spAutoFit/>
          </a:bodyPr>
          <a:lstStyle/>
          <a:p>
            <a:r>
              <a:rPr lang="fr-FR" sz="1800" i="1" dirty="0">
                <a:effectLst/>
                <a:latin typeface="Calibri" panose="020F0502020204030204" pitchFamily="34" charset="0"/>
                <a:ea typeface="MS Minngs"/>
              </a:rPr>
              <a:t>Our High Calling,</a:t>
            </a:r>
            <a:r>
              <a:rPr lang="fr-FR" sz="1800" dirty="0">
                <a:effectLst/>
                <a:latin typeface="Calibri" panose="020F0502020204030204" pitchFamily="34" charset="0"/>
                <a:ea typeface="MS Minngs"/>
              </a:rPr>
              <a:t> p. 242</a:t>
            </a:r>
            <a:endParaRPr lang="fr-CH" dirty="0"/>
          </a:p>
        </p:txBody>
      </p:sp>
    </p:spTree>
    <p:extLst>
      <p:ext uri="{BB962C8B-B14F-4D97-AF65-F5344CB8AC3E}">
        <p14:creationId xmlns:p14="http://schemas.microsoft.com/office/powerpoint/2010/main" val="40446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pic>
        <p:nvPicPr>
          <p:cNvPr id="4" name="Picture 3" descr="A wooden frame with a white and blue background&#10;&#10;AI-generated content may be incorrect.">
            <a:extLst>
              <a:ext uri="{FF2B5EF4-FFF2-40B4-BE49-F238E27FC236}">
                <a16:creationId xmlns:a16="http://schemas.microsoft.com/office/drawing/2014/main" id="{5A32648D-9113-DCFF-2C54-726AB5081B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9" cy="1461939"/>
          </a:xfrm>
          <a:prstGeom prst="rect">
            <a:avLst/>
          </a:prstGeom>
          <a:noFill/>
        </p:spPr>
        <p:txBody>
          <a:bodyPr wrap="square" rtlCol="0">
            <a:spAutoFit/>
          </a:bodyPr>
          <a:lstStyle/>
          <a:p>
            <a:pPr>
              <a:spcBef>
                <a:spcPts val="600"/>
              </a:spcBef>
            </a:pPr>
            <a:r>
              <a:rPr lang="fr-FR" sz="2200" b="1" dirty="0"/>
              <a:t>Que se passe-t-il lorsque nous n'avons pas ce dont nous pensons avoir besoin ?</a:t>
            </a:r>
          </a:p>
          <a:p>
            <a:pPr>
              <a:spcBef>
                <a:spcPts val="600"/>
              </a:spcBef>
            </a:pPr>
            <a:br>
              <a:rPr lang="fr-FR" sz="2000" b="1" dirty="0"/>
            </a:br>
            <a:endParaRPr lang="fr-FR" sz="2000" b="1" dirty="0"/>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543530997"/>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17969" y="1238249"/>
            <a:ext cx="2988282" cy="1691395"/>
          </a:xfrm>
          <a:prstGeom prst="rect">
            <a:avLst/>
          </a:prstGeom>
          <a:ln>
            <a:noFill/>
          </a:ln>
          <a:effectLst>
            <a:outerShdw blurRad="292100" dist="139700" dir="2700000" algn="tl" rotWithShape="0">
              <a:srgbClr val="333333">
                <a:alpha val="65000"/>
              </a:srgbClr>
            </a:outerShdw>
          </a:effectLst>
        </p:spPr>
      </p:pic>
      <p:sp>
        <p:nvSpPr>
          <p:cNvPr id="13" name="CuadroTexto 12">
            <a:extLst>
              <a:ext uri="{FF2B5EF4-FFF2-40B4-BE49-F238E27FC236}">
                <a16:creationId xmlns:a16="http://schemas.microsoft.com/office/drawing/2014/main" id="{2A3E3243-1C1D-6142-8306-2B916C84C903}"/>
              </a:ext>
            </a:extLst>
          </p:cNvPr>
          <p:cNvSpPr txBox="1"/>
          <p:nvPr/>
        </p:nvSpPr>
        <p:spPr>
          <a:xfrm>
            <a:off x="0" y="0"/>
            <a:ext cx="12192000" cy="769441"/>
          </a:xfrm>
          <a:prstGeom prst="rect">
            <a:avLst/>
          </a:prstGeom>
          <a:noFill/>
        </p:spPr>
        <p:txBody>
          <a:bodyPr wrap="square">
            <a:spAutoFit/>
          </a:bodyPr>
          <a:lstStyle/>
          <a:p>
            <a:pPr algn="ctr"/>
            <a:r>
              <a:rPr lang="fr-FR" sz="4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rPr>
              <a:t>CONTENTEMENT</a:t>
            </a:r>
            <a:endParaRPr lang="fr-FR"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413355" y="691247"/>
            <a:ext cx="11365291" cy="369332"/>
          </a:xfrm>
          <a:prstGeom prst="rect">
            <a:avLst/>
          </a:prstGeom>
          <a:noFill/>
        </p:spPr>
        <p:txBody>
          <a:bodyPr wrap="none" lIns="0" rIns="0">
            <a:spAutoFit/>
          </a:bodyPr>
          <a:lstStyle/>
          <a:p>
            <a:pPr algn="ctr"/>
            <a:r>
              <a:rPr lang="fr-FR"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 Et mon Dieu pourvoira à tous vos besoins selon sa richesse, avec gloire, en Jésus-Christ. » </a:t>
            </a:r>
            <a:r>
              <a:rPr lang="fr-FR" sz="1400" b="1" dirty="0">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rPr>
              <a:t>Philippiens 4.19 </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638633"/>
            <a:ext cx="7285088" cy="1446550"/>
          </a:xfrm>
          <a:prstGeom prst="rect">
            <a:avLst/>
          </a:prstGeom>
          <a:noFill/>
        </p:spPr>
        <p:txBody>
          <a:bodyPr wrap="square">
            <a:spAutoFit/>
          </a:bodyPr>
          <a:lstStyle/>
          <a:p>
            <a:pPr>
              <a:spcBef>
                <a:spcPts val="600"/>
              </a:spcBef>
            </a:pPr>
            <a:r>
              <a:rPr lang="fr-FR" sz="2200" b="1" dirty="0"/>
              <a:t>Nous ne savons pas toujours si ce que nous demandons est selon sa volonté, mais il y a certaines demandes qui, nous en sommes sûrs, sont toujours selon sa volonté : </a:t>
            </a: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8" y="1930747"/>
            <a:ext cx="7285087" cy="769441"/>
          </a:xfrm>
          <a:prstGeom prst="rect">
            <a:avLst/>
          </a:prstGeom>
          <a:noFill/>
        </p:spPr>
        <p:txBody>
          <a:bodyPr wrap="square">
            <a:spAutoFit/>
          </a:bodyPr>
          <a:lstStyle/>
          <a:p>
            <a:pPr>
              <a:spcBef>
                <a:spcPts val="600"/>
              </a:spcBef>
            </a:pPr>
            <a:r>
              <a:rPr lang="fr-FR" sz="2200" b="1" dirty="0"/>
              <a:t>Demandons-le au Seigneur et, si c'est selon sa volonté, Il nous l'accordera </a:t>
            </a:r>
            <a:r>
              <a:rPr lang="fr-FR" sz="2200" b="1" dirty="0">
                <a:solidFill>
                  <a:srgbClr val="CC0066"/>
                </a:solidFill>
              </a:rPr>
              <a:t>(Jacques 4.2b ; 1 Jean 5.14-15)</a:t>
            </a:r>
            <a:r>
              <a:rPr lang="fr-FR" sz="2200" b="1" dirty="0"/>
              <a:t>. </a:t>
            </a: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9C52850-8A9E-983E-08D2-5D5A9F2A3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6579" y="2557462"/>
            <a:ext cx="2897312" cy="39693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DD2F0B7-56AD-CD5A-EDA8-3FD5A019B007}"/>
              </a:ext>
            </a:extLst>
          </p:cNvPr>
          <p:cNvSpPr txBox="1"/>
          <p:nvPr/>
        </p:nvSpPr>
        <p:spPr>
          <a:xfrm>
            <a:off x="4356243" y="297951"/>
            <a:ext cx="7417941" cy="3139321"/>
          </a:xfrm>
          <a:prstGeom prst="rect">
            <a:avLst/>
          </a:prstGeom>
          <a:noFill/>
        </p:spPr>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L'âme qui entre en contact personnel avec le Christ devient un temple saint pour le Seigneur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car Jésus deviendra pour le croyant sagesse, justice, sanctification et rédemption.</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Celui qui s'est complètement soumis à Dieu a conscience de la présence salvifique du Christ. </a:t>
            </a:r>
            <a:b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possède une patience spirituelle et goûte la paix de l'âme qui apprend de celui qui est doux et humble de cœur.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Confiant que Jésus est sa justice et sa valeur, son âme se remplit d'un agréable contentement.</a:t>
            </a:r>
            <a:endParaRPr lang="fr-CH"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8D0E549-39B8-2DD8-C6E1-B463EC0A71A5}"/>
              </a:ext>
            </a:extLst>
          </p:cNvPr>
          <p:cNvSpPr txBox="1"/>
          <p:nvPr/>
        </p:nvSpPr>
        <p:spPr>
          <a:xfrm>
            <a:off x="2681555" y="3750067"/>
            <a:ext cx="9092629" cy="2462213"/>
          </a:xfrm>
          <a:prstGeom prst="rect">
            <a:avLst/>
          </a:prstGeom>
          <a:noFill/>
        </p:spPr>
        <p:txBody>
          <a:bodyPr wrap="square" rtlCol="0">
            <a:spAutoFit/>
          </a:bodyPr>
          <a:lstStyle/>
          <a:p>
            <a:pPr algn="just"/>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Quelle est la joie du chrétien ?</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 résulte de la conscience de la présence du Christ.</a:t>
            </a:r>
            <a:r>
              <a:rPr lang="fr-FR" sz="2200" dirty="0">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Quel est l'amour du chrétien ?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le reflet de l'amour du Christ, l'effet de l'opération du Saint-Esprit. </a:t>
            </a:r>
            <a:r>
              <a:rPr lang="fr-FR" sz="22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Regardant la croix du Calvaire, nous voyons Jésus mourant pour les péchés du monde afin que par sa mort, la vie et l'immortalité soient mises en lumière aux yeux de l'âme contrite.</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Jésus est tout en tous, et sans lui nous ne pouvons rien. Sans le Christ, la vie spirituelle serait impossible. </a:t>
            </a:r>
            <a:endParaRPr lang="fr-CH"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030583FF-62C8-E5D2-F742-871BD1192EB9}"/>
              </a:ext>
            </a:extLst>
          </p:cNvPr>
          <p:cNvSpPr txBox="1"/>
          <p:nvPr/>
        </p:nvSpPr>
        <p:spPr>
          <a:xfrm>
            <a:off x="4808305" y="6294242"/>
            <a:ext cx="6185043" cy="461665"/>
          </a:xfrm>
          <a:prstGeom prst="rect">
            <a:avLst/>
          </a:prstGeom>
          <a:noFill/>
        </p:spPr>
        <p:txBody>
          <a:bodyPr wrap="square" rtlCol="0">
            <a:spAutoFit/>
          </a:bodyPr>
          <a:lstStyle/>
          <a:p>
            <a:r>
              <a:rPr lang="fr-FR" sz="2400" i="1" dirty="0">
                <a:highlight>
                  <a:srgbClr val="FFFF00"/>
                </a:highlight>
              </a:rPr>
              <a:t>(Vous recevrez une puissance,</a:t>
            </a:r>
            <a:r>
              <a:rPr lang="fr-FR" sz="2400" dirty="0">
                <a:highlight>
                  <a:srgbClr val="FFFF00"/>
                </a:highlight>
              </a:rPr>
              <a:t> p. 83, 15 mars)</a:t>
            </a:r>
            <a:endParaRPr lang="fr-CH" sz="2400" dirty="0">
              <a:highlight>
                <a:srgbClr val="FFFF00"/>
              </a:highlight>
            </a:endParaRPr>
          </a:p>
        </p:txBody>
      </p:sp>
      <p:pic>
        <p:nvPicPr>
          <p:cNvPr id="3074" name="Picture 2">
            <a:extLst>
              <a:ext uri="{FF2B5EF4-FFF2-40B4-BE49-F238E27FC236}">
                <a16:creationId xmlns:a16="http://schemas.microsoft.com/office/drawing/2014/main" id="{32BDBEA5-756E-1674-B5B1-70AAF4763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16" y="45588"/>
            <a:ext cx="2052921" cy="20529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27EC507-93EA-B053-6CE5-FE22F41AC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045" y="1222335"/>
            <a:ext cx="1580890" cy="158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7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BF234C-05A2-FCB9-F961-14C4BD0DD6B7}"/>
              </a:ext>
            </a:extLst>
          </p:cNvPr>
          <p:cNvSpPr txBox="1"/>
          <p:nvPr/>
        </p:nvSpPr>
        <p:spPr>
          <a:xfrm>
            <a:off x="3791164" y="431515"/>
            <a:ext cx="7828908" cy="4154984"/>
          </a:xfrm>
          <a:prstGeom prst="rect">
            <a:avLst/>
          </a:prstGeom>
          <a:noFill/>
          <a:ln w="38100">
            <a:solidFill>
              <a:schemeClr val="tx2"/>
            </a:solidFill>
          </a:ln>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L'obéissance aux commandements de Dieu développe chez l'homme un beau caractère en harmonie avec tout ce qui est pur, saint et immaculé. </a:t>
            </a:r>
          </a:p>
          <a:p>
            <a:pPr algn="just"/>
            <a:endParaRPr lang="fr-FR" sz="2200" dirty="0">
              <a:latin typeface="Arial" panose="020B0604020202020204" pitchFamily="34" charset="0"/>
              <a:cs typeface="Arial" panose="020B0604020202020204" pitchFamily="34" charset="0"/>
            </a:endParaRPr>
          </a:p>
          <a:p>
            <a:pPr algn="just"/>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témoignage ainsi rendu révèle le message de l’évangile divin.</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grâce du Christ et la libération qu'elle apporte permettent à l'homme de rétablir ses relations avec Dieu.</a:t>
            </a:r>
          </a:p>
          <a:p>
            <a:pPr algn="just"/>
            <a:endParaRPr lang="fr-FR" sz="22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vie dépouillée de vanité et d'égoïsme est remplie par l'amour de Dieu. </a:t>
            </a:r>
            <a:r>
              <a:rPr lang="fr-FR" sz="22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L'obéissance quotidienne à la loi de Dieu forge un caractère qui permettra à l'homme de vivre éternellement dans le royaume de Dieu. »</a:t>
            </a:r>
            <a:endParaRPr lang="fr-CH" dirty="0"/>
          </a:p>
        </p:txBody>
      </p:sp>
      <p:sp>
        <p:nvSpPr>
          <p:cNvPr id="4" name="ZoneTexte 3">
            <a:extLst>
              <a:ext uri="{FF2B5EF4-FFF2-40B4-BE49-F238E27FC236}">
                <a16:creationId xmlns:a16="http://schemas.microsoft.com/office/drawing/2014/main" id="{AB81B349-2856-EE05-DF9E-5A23701676D8}"/>
              </a:ext>
            </a:extLst>
          </p:cNvPr>
          <p:cNvSpPr txBox="1"/>
          <p:nvPr/>
        </p:nvSpPr>
        <p:spPr>
          <a:xfrm>
            <a:off x="2856216" y="4746661"/>
            <a:ext cx="8763856" cy="1107996"/>
          </a:xfrm>
          <a:prstGeom prst="rect">
            <a:avLst/>
          </a:prstGeom>
          <a:solidFill>
            <a:schemeClr val="bg2">
              <a:lumMod val="40000"/>
              <a:lumOff val="60000"/>
            </a:schemeClr>
          </a:solidFill>
          <a:ln w="38100">
            <a:solidFill>
              <a:schemeClr val="tx2"/>
            </a:solidFill>
          </a:ln>
        </p:spPr>
        <p:txBody>
          <a:bodyPr wrap="square" rtlCol="0">
            <a:spAutoFit/>
          </a:bodyPr>
          <a:lstStyle/>
          <a:p>
            <a:pPr algn="ct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Pendant Sa vie sur terre le Sauveur nous a donné un exemple de vie sainte qui peut être la nôtre si nous consacrons nos jours à faire </a:t>
            </a:r>
            <a:b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 bien aux hommes qui ont besoin de notre aide. </a:t>
            </a:r>
            <a:endParaRPr lang="fr-CH"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Bulle narrative : rectangle à coins arrondis 4">
            <a:extLst>
              <a:ext uri="{FF2B5EF4-FFF2-40B4-BE49-F238E27FC236}">
                <a16:creationId xmlns:a16="http://schemas.microsoft.com/office/drawing/2014/main" id="{8AFFAB43-C6B9-5540-7F3F-BEDA44457CFB}"/>
              </a:ext>
            </a:extLst>
          </p:cNvPr>
          <p:cNvSpPr/>
          <p:nvPr/>
        </p:nvSpPr>
        <p:spPr>
          <a:xfrm>
            <a:off x="295708" y="6143557"/>
            <a:ext cx="4828854" cy="571128"/>
          </a:xfrm>
          <a:prstGeom prst="wedgeRoundRectCallout">
            <a:avLst>
              <a:gd name="adj1" fmla="val -25137"/>
              <a:gd name="adj2" fmla="val -112159"/>
              <a:gd name="adj3" fmla="val 16667"/>
            </a:avLst>
          </a:prstGeom>
          <a:solidFill>
            <a:srgbClr val="FFFF00"/>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400" b="0" i="0" dirty="0">
                <a:solidFill>
                  <a:srgbClr val="333333"/>
                </a:solidFill>
                <a:effectLst/>
                <a:latin typeface="times new roman" panose="02020603050405020304" pitchFamily="18" charset="0"/>
              </a:rPr>
              <a:t>Daniel, Hanania, Mischaël et Azaria.</a:t>
            </a:r>
            <a:endParaRPr lang="fr-CH" sz="2400" dirty="0"/>
          </a:p>
        </p:txBody>
      </p:sp>
      <p:sp>
        <p:nvSpPr>
          <p:cNvPr id="6" name="Bulle narrative : rectangle à coins arrondis 5">
            <a:extLst>
              <a:ext uri="{FF2B5EF4-FFF2-40B4-BE49-F238E27FC236}">
                <a16:creationId xmlns:a16="http://schemas.microsoft.com/office/drawing/2014/main" id="{C2057243-0039-A0F9-ED3B-CD53C51AD811}"/>
              </a:ext>
            </a:extLst>
          </p:cNvPr>
          <p:cNvSpPr/>
          <p:nvPr/>
        </p:nvSpPr>
        <p:spPr>
          <a:xfrm>
            <a:off x="6306621" y="6014819"/>
            <a:ext cx="4828854" cy="571128"/>
          </a:xfrm>
          <a:prstGeom prst="wedgeRoundRectCallout">
            <a:avLst/>
          </a:prstGeom>
          <a:solidFill>
            <a:srgbClr val="FFFF00"/>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0000"/>
                </a:solidFill>
                <a:effectLst/>
                <a:latin typeface="Calibri" panose="020F0502020204030204" pitchFamily="34" charset="0"/>
                <a:ea typeface="MS Minngs"/>
              </a:rPr>
              <a:t>Fils et fille de Dieu. </a:t>
            </a:r>
            <a:r>
              <a:rPr lang="fr-FR" sz="2400" i="1" dirty="0">
                <a:solidFill>
                  <a:srgbClr val="000000"/>
                </a:solidFill>
                <a:effectLst/>
                <a:latin typeface="Calibri" panose="020F0502020204030204" pitchFamily="34" charset="0"/>
                <a:ea typeface="MS Minngs"/>
              </a:rPr>
              <a:t>P. 42</a:t>
            </a:r>
            <a:endParaRPr lang="fr-CH" sz="2400" dirty="0"/>
          </a:p>
        </p:txBody>
      </p:sp>
      <p:pic>
        <p:nvPicPr>
          <p:cNvPr id="8" name="Picture 8" descr="Bible Commentary on Daniel by Brian Pepper : Chapter 1">
            <a:extLst>
              <a:ext uri="{FF2B5EF4-FFF2-40B4-BE49-F238E27FC236}">
                <a16:creationId xmlns:a16="http://schemas.microsoft.com/office/drawing/2014/main" id="{16B5C3EF-372E-953E-F730-39033E553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08" y="2817145"/>
            <a:ext cx="2308509" cy="3037512"/>
          </a:xfrm>
          <a:prstGeom prst="rect">
            <a:avLst/>
          </a:prstGeom>
          <a:noFill/>
          <a:ln w="38100">
            <a:solidFill>
              <a:srgbClr val="FF0000"/>
            </a:solidFill>
          </a:ln>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A28CB34-E20A-44B0-95AA-4A5AC0B699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08" y="272053"/>
            <a:ext cx="3184906" cy="238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7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5" name="Picture 4" descr="A close-up of a white background&#10;&#10;AI-generated content may be incorrect.">
            <a:extLst>
              <a:ext uri="{FF2B5EF4-FFF2-40B4-BE49-F238E27FC236}">
                <a16:creationId xmlns:a16="http://schemas.microsoft.com/office/drawing/2014/main" id="{6226E196-2673-EF2F-087E-2FBD628B885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748E8AB2-8023-EAF1-5ED7-658105846E2F}"/>
              </a:ext>
            </a:extLst>
          </p:cNvPr>
          <p:cNvSpPr txBox="1"/>
          <p:nvPr/>
        </p:nvSpPr>
        <p:spPr>
          <a:xfrm>
            <a:off x="1741385" y="1104389"/>
            <a:ext cx="8760360" cy="4401205"/>
          </a:xfrm>
          <a:prstGeom prst="rect">
            <a:avLst/>
          </a:prstGeom>
          <a:noFill/>
        </p:spPr>
        <p:txBody>
          <a:bodyPr wrap="square">
            <a:spAutoFit/>
          </a:bodyPr>
          <a:lstStyle/>
          <a:p>
            <a:pPr>
              <a:spcBef>
                <a:spcPts val="600"/>
              </a:spcBef>
            </a:pPr>
            <a:r>
              <a:rPr lang="fr-FR" sz="2800" b="1" dirty="0">
                <a:solidFill>
                  <a:srgbClr val="0000CC"/>
                </a:solidFill>
                <a:latin typeface="Constantia" panose="02030602050306030303" pitchFamily="18" charset="0"/>
              </a:rPr>
              <a:t>« Nous devrions vivre pour le monde à venir. C’est lamentable de vivre une vie hasardeuse et sans but</a:t>
            </a:r>
            <a:r>
              <a:rPr lang="fr-FR" sz="2800" b="1" dirty="0">
                <a:latin typeface="Constantia" panose="02030602050306030303" pitchFamily="18" charset="0"/>
              </a:rPr>
              <a:t>. </a:t>
            </a:r>
            <a:r>
              <a:rPr lang="fr-FR" sz="2800" b="1" dirty="0">
                <a:solidFill>
                  <a:srgbClr val="FF0000"/>
                </a:solidFill>
                <a:latin typeface="Constantia" panose="02030602050306030303" pitchFamily="18" charset="0"/>
              </a:rPr>
              <a:t>Il nous faut un objectif, une finalité. Dieu nous aide tous à donner de nous-mêmes, à moins nous soucier de nous-mêmes, à oublier nos intérêts personnels. </a:t>
            </a:r>
            <a:r>
              <a:rPr lang="fr-FR" sz="2800" b="1" dirty="0">
                <a:solidFill>
                  <a:srgbClr val="0000CC"/>
                </a:solidFill>
                <a:latin typeface="Constantia" panose="02030602050306030303" pitchFamily="18" charset="0"/>
              </a:rPr>
              <a:t>Dieu nous aide à pratiquer le bien, pas pour que nous nous attendions à recevoir des honneurs ici-bas mais parce que c’est toute notre vie et ce sera notre réponse à la fin de notre existence. » </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4025625" y="5472717"/>
            <a:ext cx="6283259" cy="338554"/>
          </a:xfrm>
          <a:prstGeom prst="rect">
            <a:avLst/>
          </a:prstGeom>
          <a:noFill/>
        </p:spPr>
        <p:txBody>
          <a:bodyPr wrap="none" rtlCol="0">
            <a:spAutoFit/>
          </a:bodyPr>
          <a:lstStyle/>
          <a:p>
            <a:pPr algn="r">
              <a:spcAft>
                <a:spcPts val="600"/>
              </a:spcAft>
            </a:pPr>
            <a:r>
              <a:rPr lang="fr-FR" sz="1600" b="1" dirty="0"/>
              <a:t>( E. G. W. (Notre haute vocation, 24 août; </a:t>
            </a:r>
            <a:r>
              <a:rPr lang="fr-FR" sz="1600" b="1" i="1" dirty="0"/>
              <a:t>Our High Calling</a:t>
            </a:r>
            <a:r>
              <a:rPr lang="fr-FR" sz="1600" b="1" dirty="0"/>
              <a:t>, p. 242.) )</a:t>
            </a:r>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00FC-BB38-71DF-DFCB-C84B07EB8DB2}"/>
            </a:ext>
          </a:extLst>
        </p:cNvPr>
        <p:cNvGrpSpPr/>
        <p:nvPr/>
      </p:nvGrpSpPr>
      <p:grpSpPr>
        <a:xfrm>
          <a:off x="0" y="0"/>
          <a:ext cx="0" cy="0"/>
          <a:chOff x="0" y="0"/>
          <a:chExt cx="0" cy="0"/>
        </a:xfrm>
      </p:grpSpPr>
      <p:pic>
        <p:nvPicPr>
          <p:cNvPr id="2" name="Picture 2" descr="Jésus Revient Bientôt | La Vie Nouvelle cours 3">
            <a:extLst>
              <a:ext uri="{FF2B5EF4-FFF2-40B4-BE49-F238E27FC236}">
                <a16:creationId xmlns:a16="http://schemas.microsoft.com/office/drawing/2014/main" id="{DFD2369C-7B6D-FA57-04D6-EE474FD93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98"/>
            <a:ext cx="12191999" cy="6700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retour de Jésus – Signes Des Temps">
            <a:extLst>
              <a:ext uri="{FF2B5EF4-FFF2-40B4-BE49-F238E27FC236}">
                <a16:creationId xmlns:a16="http://schemas.microsoft.com/office/drawing/2014/main" id="{53C02ECD-999C-F4B2-8C6F-BB371696D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653" y="288561"/>
            <a:ext cx="5321508" cy="3985995"/>
          </a:xfrm>
          <a:prstGeom prst="rect">
            <a:avLst/>
          </a:prstGeom>
          <a:noFill/>
          <a:ln>
            <a:noFill/>
          </a:ln>
          <a:effectLst>
            <a:outerShdw blurRad="190500" dist="228600" dir="2700000" algn="ctr">
              <a:srgbClr val="000000">
                <a:alpha val="30000"/>
              </a:srgbClr>
            </a:outerShdw>
            <a:softEdge rad="63500"/>
          </a:effectLst>
          <a:scene3d>
            <a:camera prst="perspectiveAbove"/>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B4ED65B-CEAF-991C-359A-08879C2C7CAD}"/>
              </a:ext>
            </a:extLst>
          </p:cNvPr>
          <p:cNvSpPr/>
          <p:nvPr/>
        </p:nvSpPr>
        <p:spPr>
          <a:xfrm rot="771992">
            <a:off x="5985164" y="5263058"/>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
        <p:nvSpPr>
          <p:cNvPr id="5" name="Ruban : courbé et incliné vers le bas 4">
            <a:extLst>
              <a:ext uri="{FF2B5EF4-FFF2-40B4-BE49-F238E27FC236}">
                <a16:creationId xmlns:a16="http://schemas.microsoft.com/office/drawing/2014/main" id="{CA250F49-1D68-9626-D04A-043B836CA4C2}"/>
              </a:ext>
            </a:extLst>
          </p:cNvPr>
          <p:cNvSpPr/>
          <p:nvPr/>
        </p:nvSpPr>
        <p:spPr>
          <a:xfrm rot="20623912">
            <a:off x="7816345" y="760310"/>
            <a:ext cx="2940981" cy="839787"/>
          </a:xfrm>
          <a:prstGeom prst="ellipseRibbon">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rgbClr val="FFFF00"/>
                </a:solidFill>
                <a:latin typeface="Brush Script MT" panose="03060802040406070304" pitchFamily="66" charset="0"/>
              </a:rPr>
              <a:t>JE PRIE</a:t>
            </a:r>
          </a:p>
        </p:txBody>
      </p:sp>
    </p:spTree>
    <p:extLst>
      <p:ext uri="{BB962C8B-B14F-4D97-AF65-F5344CB8AC3E}">
        <p14:creationId xmlns:p14="http://schemas.microsoft.com/office/powerpoint/2010/main" val="78517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4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 calcmode="lin" valueType="num">
                                      <p:cBhvr>
                                        <p:cTn id="16"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pic>
        <p:nvPicPr>
          <p:cNvPr id="18" name="Picture 17" descr="A blue background with a person flying a kite&#10;&#10;AI-generated content may be incorrect.">
            <a:extLst>
              <a:ext uri="{FF2B5EF4-FFF2-40B4-BE49-F238E27FC236}">
                <a16:creationId xmlns:a16="http://schemas.microsoft.com/office/drawing/2014/main" id="{F487BD3E-49B5-B7BB-528C-C50020CD4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3216" y="1304818"/>
            <a:ext cx="4750159" cy="3769526"/>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uadroTexto 2">
            <a:extLst>
              <a:ext uri="{FF2B5EF4-FFF2-40B4-BE49-F238E27FC236}">
                <a16:creationId xmlns:a16="http://schemas.microsoft.com/office/drawing/2014/main" id="{066B2F9A-0436-5240-F5A9-7B54B072322C}"/>
              </a:ext>
            </a:extLst>
          </p:cNvPr>
          <p:cNvSpPr txBox="1"/>
          <p:nvPr/>
        </p:nvSpPr>
        <p:spPr>
          <a:xfrm>
            <a:off x="5213375" y="337103"/>
            <a:ext cx="6103999" cy="517064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4000" b="1" dirty="0">
                <a:ln w="12700" cmpd="sng">
                  <a:noFill/>
                  <a:prstDash val="solid"/>
                </a:ln>
                <a:solidFill>
                  <a:srgbClr val="FFFF00"/>
                </a:solidFill>
                <a:effectLst>
                  <a:outerShdw blurRad="38100" dist="12700" dir="2700000" algn="tl">
                    <a:srgbClr val="000000"/>
                  </a:outerShdw>
                </a:effectLst>
                <a:latin typeface="Comic Sans MS" panose="030F0702030302020204" pitchFamily="66" charset="0"/>
              </a:rPr>
              <a:t>« Ne vous inquiétez de rien ; mais en toute chose faites connaître vos besoins à Dieu par des prières et des supplications, avec </a:t>
            </a:r>
            <a:br>
              <a:rPr lang="fr-FR" sz="4000" b="1" dirty="0">
                <a:ln w="12700" cmpd="sng">
                  <a:noFill/>
                  <a:prstDash val="solid"/>
                </a:ln>
                <a:solidFill>
                  <a:srgbClr val="FFFF00"/>
                </a:solidFill>
                <a:effectLst>
                  <a:outerShdw blurRad="38100" dist="12700" dir="2700000" algn="tl">
                    <a:srgbClr val="000000"/>
                  </a:outerShdw>
                </a:effectLst>
                <a:latin typeface="Comic Sans MS" panose="030F0702030302020204" pitchFamily="66" charset="0"/>
              </a:rPr>
            </a:br>
            <a:r>
              <a:rPr lang="fr-FR" sz="4000" b="1" dirty="0">
                <a:ln w="12700" cmpd="sng">
                  <a:noFill/>
                  <a:prstDash val="solid"/>
                </a:ln>
                <a:solidFill>
                  <a:srgbClr val="FFFF00"/>
                </a:solidFill>
                <a:effectLst>
                  <a:outerShdw blurRad="38100" dist="12700" dir="2700000" algn="tl">
                    <a:srgbClr val="000000"/>
                  </a:outerShdw>
                </a:effectLst>
                <a:latin typeface="Comic Sans MS" panose="030F0702030302020204" pitchFamily="66" charset="0"/>
              </a:rPr>
              <a:t>des actions de grâces.»  </a:t>
            </a:r>
          </a:p>
          <a:p>
            <a:pPr lvl="0" algn="ctr">
              <a:spcBef>
                <a:spcPts val="1200"/>
              </a:spcBef>
              <a:defRPr/>
            </a:pPr>
            <a:r>
              <a:rPr lang="fr-FR" sz="4000" b="1" dirty="0">
                <a:ln w="12700" cmpd="sng">
                  <a:noFill/>
                  <a:prstDash val="solid"/>
                </a:ln>
                <a:solidFill>
                  <a:schemeClr val="bg2">
                    <a:lumMod val="50000"/>
                  </a:schemeClr>
                </a:solidFill>
                <a:effectLst>
                  <a:outerShdw blurRad="38100" dist="12700" dir="2700000" algn="tl">
                    <a:srgbClr val="000000"/>
                  </a:outerShdw>
                </a:effectLst>
                <a:latin typeface="Comic Sans MS" panose="030F0702030302020204" pitchFamily="66" charset="0"/>
              </a:rPr>
              <a:t>Philippiens 4.6 </a:t>
            </a:r>
            <a:endParaRPr kumimoji="0" lang="fr-FR" sz="4000" b="1" i="0" u="none" strike="noStrike" kern="1200" cap="none" spc="0" normalizeH="0" baseline="0" noProof="0" dirty="0">
              <a:ln w="12700" cmpd="sng">
                <a:noFill/>
                <a:prstDash val="solid"/>
              </a:ln>
              <a:solidFill>
                <a:schemeClr val="bg2">
                  <a:lumMod val="50000"/>
                </a:schemeClr>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2391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7" descr="Una caricatura de una persona&#10;&#10;Descripción generada automáticamente con confianza baja">
            <a:extLst>
              <a:ext uri="{FF2B5EF4-FFF2-40B4-BE49-F238E27FC236}">
                <a16:creationId xmlns:a16="http://schemas.microsoft.com/office/drawing/2014/main" id="{57E9D926-1B94-705F-8DE7-4D04B627AA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685" y="157015"/>
            <a:ext cx="2749756" cy="3718551"/>
          </a:xfrm>
          <a:prstGeom prst="roundRect">
            <a:avLst>
              <a:gd name="adj" fmla="val 877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ZoneTexte 2">
            <a:extLst>
              <a:ext uri="{FF2B5EF4-FFF2-40B4-BE49-F238E27FC236}">
                <a16:creationId xmlns:a16="http://schemas.microsoft.com/office/drawing/2014/main" id="{3F2E47BF-F9FA-4C8B-DFAF-7663B3B71909}"/>
              </a:ext>
            </a:extLst>
          </p:cNvPr>
          <p:cNvSpPr txBox="1"/>
          <p:nvPr/>
        </p:nvSpPr>
        <p:spPr>
          <a:xfrm>
            <a:off x="4202130" y="994658"/>
            <a:ext cx="7202185" cy="3046988"/>
          </a:xfrm>
          <a:prstGeom prst="rect">
            <a:avLst/>
          </a:prstGeom>
          <a:solidFill>
            <a:schemeClr val="tx1"/>
          </a:solidFill>
        </p:spPr>
        <p:txBody>
          <a:bodyPr wrap="square" rtlCol="0">
            <a:spAutoFit/>
          </a:bodyPr>
          <a:lstStyle/>
          <a:p>
            <a:pPr algn="just"/>
            <a:r>
              <a:rPr lang="fr-FR" sz="2400" dirty="0">
                <a:solidFill>
                  <a:schemeClr val="accent6">
                    <a:lumMod val="75000"/>
                  </a:schemeClr>
                </a:solidFill>
                <a:highlight>
                  <a:srgbClr val="FFFF00"/>
                </a:highlight>
                <a:latin typeface="Arial" panose="020B0604020202020204" pitchFamily="34" charset="0"/>
                <a:cs typeface="Arial" panose="020B0604020202020204" pitchFamily="34" charset="0"/>
              </a:rPr>
              <a:t>« Considérons individuellement ce qui est inscrit dans les livres du ciel concernant notre vie, notre caractère et notre comportement vis-à-vis de Dieu. </a:t>
            </a:r>
          </a:p>
          <a:p>
            <a:pPr algn="just"/>
            <a:r>
              <a:rPr lang="fr-FR" sz="2400" dirty="0">
                <a:solidFill>
                  <a:schemeClr val="accent6">
                    <a:lumMod val="75000"/>
                  </a:schemeClr>
                </a:solidFill>
                <a:highlight>
                  <a:srgbClr val="00FF00"/>
                </a:highlight>
                <a:latin typeface="Arial" panose="020B0604020202020204" pitchFamily="34" charset="0"/>
                <a:cs typeface="Arial" panose="020B0604020202020204" pitchFamily="34" charset="0"/>
              </a:rPr>
              <a:t>Notre amour pour Dieu a-t-il grandi durant l’année écoulée ? </a:t>
            </a:r>
            <a:r>
              <a:rPr lang="fr-FR" sz="2400" dirty="0">
                <a:solidFill>
                  <a:schemeClr val="accent6">
                    <a:lumMod val="75000"/>
                  </a:schemeClr>
                </a:solidFill>
                <a:latin typeface="Arial" panose="020B0604020202020204" pitchFamily="34" charset="0"/>
                <a:cs typeface="Arial" panose="020B0604020202020204" pitchFamily="34" charset="0"/>
              </a:rPr>
              <a:t>Si Christ habite vraiment dans notre cœur, nous aimerons Dieu, nous obéirons à tous Ses commandements et cet amour s’approfondira et se fortifiera continuellement. »</a:t>
            </a:r>
            <a:endParaRPr lang="fr-CH" sz="2400" dirty="0">
              <a:solidFill>
                <a:schemeClr val="accent6">
                  <a:lumMod val="75000"/>
                </a:schemeClr>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A6E025C-E982-2029-1CA3-9B3444A09B51}"/>
              </a:ext>
            </a:extLst>
          </p:cNvPr>
          <p:cNvSpPr txBox="1"/>
          <p:nvPr/>
        </p:nvSpPr>
        <p:spPr>
          <a:xfrm>
            <a:off x="2247472" y="4207726"/>
            <a:ext cx="9156843" cy="2308324"/>
          </a:xfrm>
          <a:prstGeom prst="rect">
            <a:avLst/>
          </a:prstGeom>
          <a:solidFill>
            <a:schemeClr val="tx1"/>
          </a:solidFill>
        </p:spPr>
        <p:txBody>
          <a:bodyPr wrap="square" rtlCol="0">
            <a:spAutoFit/>
          </a:bodyPr>
          <a:lstStyle>
            <a:defPPr>
              <a:defRPr lang="es-ES"/>
            </a:defPPr>
            <a:lvl1pPr algn="just">
              <a:defRPr sz="2400">
                <a:solidFill>
                  <a:schemeClr val="accent6">
                    <a:lumMod val="75000"/>
                  </a:schemeClr>
                </a:solidFill>
                <a:latin typeface="Arial" panose="020B0604020202020204" pitchFamily="34" charset="0"/>
                <a:cs typeface="Arial" panose="020B0604020202020204" pitchFamily="34" charset="0"/>
              </a:defRPr>
            </a:lvl1pPr>
          </a:lstStyle>
          <a:p>
            <a:r>
              <a:rPr lang="fr-FR" dirty="0">
                <a:highlight>
                  <a:srgbClr val="00FFFF"/>
                </a:highlight>
              </a:rPr>
              <a:t>Pour représenter Christ au monde, notre cœur, notre vie, notre caractère seront purs. Nous aurons des conversations saines.</a:t>
            </a:r>
            <a:r>
              <a:rPr lang="fr-FR" dirty="0"/>
              <a:t> </a:t>
            </a:r>
            <a:br>
              <a:rPr lang="fr-FR" dirty="0"/>
            </a:br>
            <a:r>
              <a:rPr lang="fr-FR" dirty="0">
                <a:highlight>
                  <a:srgbClr val="00FFFF"/>
                </a:highlight>
              </a:rPr>
              <a:t>Il n’y aura de fourberie ni dans notre cœur ni sur nos lèvres. </a:t>
            </a:r>
            <a:r>
              <a:rPr lang="fr-FR" dirty="0">
                <a:effectLst>
                  <a:outerShdw blurRad="38100" dist="38100" dir="2700000" algn="tl">
                    <a:srgbClr val="000000">
                      <a:alpha val="43137"/>
                    </a:srgbClr>
                  </a:outerShdw>
                </a:effectLst>
              </a:rPr>
              <a:t>Examinons notre passé et voyons si nous avons montré notre amour pour Jésus en cherchant à Lui ressembler et en travaillant comme Il l’a fait à sauver ceux pour qui Il est mort.</a:t>
            </a:r>
            <a:endParaRPr lang="fr-CH" dirty="0">
              <a:effectLst>
                <a:outerShdw blurRad="38100" dist="38100" dir="2700000" algn="tl">
                  <a:srgbClr val="000000">
                    <a:alpha val="43137"/>
                  </a:srgbClr>
                </a:outerShdw>
              </a:effectLst>
            </a:endParaRPr>
          </a:p>
        </p:txBody>
      </p:sp>
      <p:sp>
        <p:nvSpPr>
          <p:cNvPr id="6" name="Flèche : droite rayée 5">
            <a:extLst>
              <a:ext uri="{FF2B5EF4-FFF2-40B4-BE49-F238E27FC236}">
                <a16:creationId xmlns:a16="http://schemas.microsoft.com/office/drawing/2014/main" id="{E0C00984-12DC-0B94-5F27-26B1BA4E3726}"/>
              </a:ext>
            </a:extLst>
          </p:cNvPr>
          <p:cNvSpPr/>
          <p:nvPr/>
        </p:nvSpPr>
        <p:spPr>
          <a:xfrm>
            <a:off x="5229546" y="0"/>
            <a:ext cx="4448710" cy="837643"/>
          </a:xfrm>
          <a:prstGeom prst="strip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CH" sz="2400" dirty="0">
                <a:solidFill>
                  <a:schemeClr val="tx1"/>
                </a:solidFill>
                <a:effectLst>
                  <a:outerShdw blurRad="38100" dist="38100" dir="2700000" algn="tl">
                    <a:srgbClr val="000000">
                      <a:alpha val="43137"/>
                    </a:srgbClr>
                  </a:outerShdw>
                </a:effectLst>
              </a:rPr>
              <a:t>Soulevez-le, p. 325.</a:t>
            </a:r>
          </a:p>
        </p:txBody>
      </p:sp>
      <p:pic>
        <p:nvPicPr>
          <p:cNvPr id="4" name="Picture 10" descr="Ceci contient une image de : ">
            <a:extLst>
              <a:ext uri="{FF2B5EF4-FFF2-40B4-BE49-F238E27FC236}">
                <a16:creationId xmlns:a16="http://schemas.microsoft.com/office/drawing/2014/main" id="{579BEB3C-88C5-9FC4-ABBA-C94CB3D55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007" y="4207726"/>
            <a:ext cx="1274465" cy="226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purple gradient&#10;&#10;AI-generated content may be incorrect.">
            <a:extLst>
              <a:ext uri="{FF2B5EF4-FFF2-40B4-BE49-F238E27FC236}">
                <a16:creationId xmlns:a16="http://schemas.microsoft.com/office/drawing/2014/main" id="{A0D3C742-41D6-8A59-1E64-55381FA084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fr-FR" sz="2000" b="1" dirty="0">
                <a:solidFill>
                  <a:srgbClr val="6DFFBD"/>
                </a:solidFill>
                <a:effectLst>
                  <a:outerShdw blurRad="38100" dist="38100" dir="2700000" algn="tl">
                    <a:srgbClr val="000000">
                      <a:alpha val="43137"/>
                    </a:srgbClr>
                  </a:outerShdw>
                </a:effectLst>
                <a:highlight>
                  <a:srgbClr val="9E007A"/>
                </a:highlight>
              </a:rPr>
              <a:t> La citoyenneté céleste :</a:t>
            </a:r>
          </a:p>
          <a:p>
            <a:pPr lvl="1">
              <a:spcBef>
                <a:spcPts val="600"/>
              </a:spcBef>
            </a:pPr>
            <a:r>
              <a:rPr lang="fr-FR" sz="2000" b="1" dirty="0"/>
              <a:t>Imiter les fidèles </a:t>
            </a:r>
            <a:r>
              <a:rPr lang="fr-FR" sz="2000" b="1" dirty="0">
                <a:solidFill>
                  <a:srgbClr val="0000CC"/>
                </a:solidFill>
              </a:rPr>
              <a:t>(Philippiens 3.17-19)</a:t>
            </a:r>
            <a:endParaRPr lang="fr-FR" sz="2000" b="1" noProof="0" dirty="0">
              <a:solidFill>
                <a:srgbClr val="0000CC"/>
              </a:solidFill>
            </a:endParaRPr>
          </a:p>
          <a:p>
            <a:pPr lvl="1">
              <a:spcBef>
                <a:spcPts val="600"/>
              </a:spcBef>
            </a:pPr>
            <a:r>
              <a:rPr lang="fr-FR" sz="2000" b="1" dirty="0"/>
              <a:t>La citoyenneté pleine </a:t>
            </a:r>
            <a:r>
              <a:rPr lang="fr-FR" sz="2000" b="1" dirty="0">
                <a:solidFill>
                  <a:srgbClr val="0000CC"/>
                </a:solidFill>
              </a:rPr>
              <a:t>(Philippiens 3.20-21)</a:t>
            </a:r>
            <a:endParaRPr lang="fr-FR" sz="2000" b="1" noProof="0" dirty="0">
              <a:solidFill>
                <a:srgbClr val="0000CC"/>
              </a:solidFill>
            </a:endParaRPr>
          </a:p>
          <a:p>
            <a:pPr>
              <a:spcBef>
                <a:spcPts val="1800"/>
              </a:spcBef>
            </a:pPr>
            <a:r>
              <a:rPr lang="fr-FR" sz="2000" b="1" dirty="0">
                <a:solidFill>
                  <a:srgbClr val="FFC679"/>
                </a:solidFill>
                <a:effectLst>
                  <a:outerShdw blurRad="38100" dist="38100" dir="2700000" algn="tl">
                    <a:srgbClr val="000000">
                      <a:alpha val="43137"/>
                    </a:srgbClr>
                  </a:outerShdw>
                </a:effectLst>
                <a:highlight>
                  <a:srgbClr val="00789E"/>
                </a:highlight>
              </a:rPr>
              <a:t>Jusqu'à ce que nous arrivions là-bas : </a:t>
            </a:r>
          </a:p>
          <a:p>
            <a:pPr lvl="1">
              <a:spcBef>
                <a:spcPts val="600"/>
              </a:spcBef>
            </a:pPr>
            <a:r>
              <a:rPr lang="fr-FR" sz="2000" b="1" dirty="0"/>
              <a:t>Harmonie et joie </a:t>
            </a:r>
            <a:r>
              <a:rPr lang="fr-FR" sz="2000" b="1" dirty="0">
                <a:solidFill>
                  <a:srgbClr val="0000CC"/>
                </a:solidFill>
              </a:rPr>
              <a:t>(Philippiens 4.1-6) </a:t>
            </a:r>
            <a:endParaRPr lang="fr-FR" sz="2000" b="1" noProof="0" dirty="0">
              <a:solidFill>
                <a:srgbClr val="0000CC"/>
              </a:solidFill>
            </a:endParaRPr>
          </a:p>
          <a:p>
            <a:pPr lvl="1">
              <a:spcBef>
                <a:spcPts val="600"/>
              </a:spcBef>
            </a:pPr>
            <a:r>
              <a:rPr lang="fr-FR" sz="2000" b="1" dirty="0"/>
              <a:t>Pensées pures </a:t>
            </a:r>
            <a:r>
              <a:rPr lang="fr-FR" sz="2000" b="1" dirty="0">
                <a:solidFill>
                  <a:srgbClr val="0000CC"/>
                </a:solidFill>
              </a:rPr>
              <a:t>(Philippiens 4.7-9)</a:t>
            </a:r>
            <a:endParaRPr lang="fr-FR" sz="2000" b="1" noProof="0" dirty="0">
              <a:solidFill>
                <a:srgbClr val="0000CC"/>
              </a:solidFill>
            </a:endParaRPr>
          </a:p>
          <a:p>
            <a:pPr lvl="1">
              <a:spcBef>
                <a:spcPts val="600"/>
              </a:spcBef>
            </a:pPr>
            <a:r>
              <a:rPr lang="fr-FR" sz="2000" b="1" dirty="0"/>
              <a:t>Contentement </a:t>
            </a:r>
            <a:r>
              <a:rPr lang="fr-FR" sz="2000" b="1" dirty="0">
                <a:solidFill>
                  <a:srgbClr val="0000CC"/>
                </a:solidFill>
              </a:rPr>
              <a:t>(Philippiens 4.10-13, 19) </a:t>
            </a:r>
            <a:endParaRPr lang="fr-FR" sz="2000" b="1" noProof="0" dirty="0">
              <a:solidFill>
                <a:srgbClr val="0000CC"/>
              </a:solidFill>
            </a:endParaRP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4" y="153353"/>
            <a:ext cx="7047697" cy="1785104"/>
          </a:xfrm>
          <a:prstGeom prst="rect">
            <a:avLst/>
          </a:prstGeom>
          <a:noFill/>
        </p:spPr>
        <p:txBody>
          <a:bodyPr wrap="square" rtlCol="0">
            <a:spAutoFit/>
          </a:bodyPr>
          <a:lstStyle/>
          <a:p>
            <a:pPr>
              <a:spcBef>
                <a:spcPts val="600"/>
              </a:spcBef>
            </a:pPr>
            <a:r>
              <a:rPr lang="fr-FR" sz="2200" b="1" dirty="0"/>
              <a:t>En divers endroits de ses lettres, Paul précise clairement que nous ne sommes pas citoyens de ce monde. En acceptant Jésus comme notre Sauveur, nous naissons de nouveau. Avec cette nouvelle naissance, nous devenons citoyens du Ciel. </a:t>
            </a:r>
            <a:endParaRPr lang="fr-FR" sz="2200" b="1" noProof="0" dirty="0"/>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4325" y="3607179"/>
            <a:ext cx="2996522" cy="2996522"/>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184016" y="2049543"/>
            <a:ext cx="7047697" cy="1446550"/>
          </a:xfrm>
          <a:prstGeom prst="rect">
            <a:avLst/>
          </a:prstGeom>
          <a:noFill/>
        </p:spPr>
        <p:txBody>
          <a:bodyPr wrap="square">
            <a:spAutoFit/>
          </a:bodyPr>
          <a:lstStyle/>
          <a:p>
            <a:pPr>
              <a:spcBef>
                <a:spcPts val="600"/>
              </a:spcBef>
            </a:pPr>
            <a:r>
              <a:rPr lang="fr-FR" sz="2200" b="1" dirty="0"/>
              <a:t>Bien que nous respections et nous soumettions aux lois et normes de ce monde, notre style de vie est, </a:t>
            </a:r>
            <a:br>
              <a:rPr lang="fr-FR" sz="2200" b="1" dirty="0"/>
            </a:br>
            <a:r>
              <a:rPr lang="fr-FR" sz="2200" b="1" dirty="0"/>
              <a:t>en réalité, plus vaste, d'une moralité beaucoup plus élevée. </a:t>
            </a:r>
            <a:endParaRPr lang="fr-FR" sz="2200" b="1" noProof="0" dirty="0"/>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purple and white background&#10;&#10;AI-generated content may be incorrect.">
            <a:extLst>
              <a:ext uri="{FF2B5EF4-FFF2-40B4-BE49-F238E27FC236}">
                <a16:creationId xmlns:a16="http://schemas.microsoft.com/office/drawing/2014/main" id="{C3FC83AC-0587-06B3-C7E7-006899DA84A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93DFF041-0588-48E8-5FD6-6F8E9290A9ED}"/>
              </a:ext>
            </a:extLst>
          </p:cNvPr>
          <p:cNvSpPr txBox="1"/>
          <p:nvPr/>
        </p:nvSpPr>
        <p:spPr>
          <a:xfrm>
            <a:off x="-1524" y="2989780"/>
            <a:ext cx="12192000" cy="1107996"/>
          </a:xfrm>
          <a:prstGeom prst="rect">
            <a:avLst/>
          </a:prstGeom>
          <a:noFill/>
        </p:spPr>
        <p:txBody>
          <a:bodyPr wrap="square">
            <a:spAutoFit/>
          </a:bodyPr>
          <a:lstStyle/>
          <a:p>
            <a:pPr algn="ctr">
              <a:spcAft>
                <a:spcPts val="600"/>
              </a:spcAft>
            </a:pPr>
            <a:r>
              <a:rPr lang="fr-FR" sz="6600" b="1" dirty="0">
                <a:ln w="12700">
                  <a:solidFill>
                    <a:schemeClr val="bg2">
                      <a:lumMod val="60000"/>
                      <a:lumOff val="40000"/>
                    </a:schemeClr>
                  </a:solidFill>
                  <a:prstDash val="solid"/>
                </a:ln>
                <a:pattFill prst="narHorz">
                  <a:fgClr>
                    <a:srgbClr val="00FF8D"/>
                  </a:fgClr>
                  <a:bgClr>
                    <a:srgbClr val="6DFFBD"/>
                  </a:bgClr>
                </a:pattFill>
                <a:effectLst>
                  <a:innerShdw blurRad="177800">
                    <a:schemeClr val="accent3">
                      <a:lumMod val="50000"/>
                    </a:schemeClr>
                  </a:innerShdw>
                </a:effectLst>
              </a:rPr>
              <a:t>LA CITOYENNETÉ CÉLESTE </a:t>
            </a:r>
            <a:endParaRPr lang="fr-FR" sz="6600" b="1" noProof="0" dirty="0">
              <a:ln w="12700">
                <a:solidFill>
                  <a:schemeClr val="bg2">
                    <a:lumMod val="60000"/>
                    <a:lumOff val="40000"/>
                  </a:schemeClr>
                </a:solidFill>
                <a:prstDash val="solid"/>
              </a:ln>
              <a:pattFill prst="narHorz">
                <a:fgClr>
                  <a:srgbClr val="00FF8D"/>
                </a:fgClr>
                <a:bgClr>
                  <a:srgbClr val="6DFFBD"/>
                </a:bgClr>
              </a:pattFill>
              <a:effectLst>
                <a:innerShdw blurRad="177800">
                  <a:schemeClr val="accent3">
                    <a:lumMod val="50000"/>
                  </a:schemeClr>
                </a:innerShdw>
              </a:effectLst>
            </a:endParaRPr>
          </a:p>
        </p:txBody>
      </p:sp>
      <p:sp>
        <p:nvSpPr>
          <p:cNvPr id="2" name="Parchemin : horizontal 1">
            <a:extLst>
              <a:ext uri="{FF2B5EF4-FFF2-40B4-BE49-F238E27FC236}">
                <a16:creationId xmlns:a16="http://schemas.microsoft.com/office/drawing/2014/main" id="{3108AA8D-B92E-74DA-ED33-4BE0E8D09A0F}"/>
              </a:ext>
            </a:extLst>
          </p:cNvPr>
          <p:cNvSpPr/>
          <p:nvPr/>
        </p:nvSpPr>
        <p:spPr>
          <a:xfrm>
            <a:off x="595901" y="492354"/>
            <a:ext cx="8188503" cy="2034283"/>
          </a:xfrm>
          <a:prstGeom prst="horizontalScroll">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Il est écrit des disciples de Christ zélés et prêts à se sacrifier, que Jésus n’avait pas honte de les appeler frères, tellement ils manifestaient Son Esprit, </a:t>
            </a:r>
            <a:br>
              <a:rPr lang="fr-FR" sz="2400" dirty="0"/>
            </a:br>
            <a:r>
              <a:rPr lang="fr-FR" sz="2400" dirty="0"/>
              <a:t>et portaient Sa ressemblance. </a:t>
            </a:r>
            <a:endParaRPr lang="fr-CH" sz="2400" dirty="0"/>
          </a:p>
        </p:txBody>
      </p:sp>
      <p:sp>
        <p:nvSpPr>
          <p:cNvPr id="5" name="Parchemin : horizontal 4">
            <a:extLst>
              <a:ext uri="{FF2B5EF4-FFF2-40B4-BE49-F238E27FC236}">
                <a16:creationId xmlns:a16="http://schemas.microsoft.com/office/drawing/2014/main" id="{36D65E5B-7ECB-0258-FC19-3E3246B20FB3}"/>
              </a:ext>
            </a:extLst>
          </p:cNvPr>
          <p:cNvSpPr/>
          <p:nvPr/>
        </p:nvSpPr>
        <p:spPr>
          <a:xfrm>
            <a:off x="649357" y="4069070"/>
            <a:ext cx="8373438" cy="1986950"/>
          </a:xfrm>
          <a:prstGeom prst="horizontalScroll">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Par leurs œuvres ils témoignaient constamment que ce monde n’était pas leur foyer ; leur citoyenneté était en haut. Ils recherchaient une patrie meilleure, celle qui est au ciel. </a:t>
            </a:r>
            <a:endParaRPr lang="fr-CH" sz="2400" dirty="0">
              <a:solidFill>
                <a:schemeClr val="bg1"/>
              </a:solidFill>
            </a:endParaRPr>
          </a:p>
        </p:txBody>
      </p:sp>
      <p:sp>
        <p:nvSpPr>
          <p:cNvPr id="6" name="Flèche : droite rayée 5">
            <a:extLst>
              <a:ext uri="{FF2B5EF4-FFF2-40B4-BE49-F238E27FC236}">
                <a16:creationId xmlns:a16="http://schemas.microsoft.com/office/drawing/2014/main" id="{230C45E1-D70E-058C-E623-7AAD6B01A98D}"/>
              </a:ext>
            </a:extLst>
          </p:cNvPr>
          <p:cNvSpPr/>
          <p:nvPr/>
        </p:nvSpPr>
        <p:spPr>
          <a:xfrm>
            <a:off x="4018146" y="5988173"/>
            <a:ext cx="4448710" cy="837643"/>
          </a:xfrm>
          <a:prstGeom prst="strip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CH" sz="2400" dirty="0">
                <a:solidFill>
                  <a:schemeClr val="tx1"/>
                </a:solidFill>
                <a:effectLst>
                  <a:outerShdw blurRad="38100" dist="38100" dir="2700000" algn="tl">
                    <a:srgbClr val="000000">
                      <a:alpha val="43137"/>
                    </a:srgbClr>
                  </a:outerShdw>
                </a:effectLst>
              </a:rPr>
              <a:t>(Soulevez-le, p. 325.)</a:t>
            </a:r>
          </a:p>
        </p:txBody>
      </p:sp>
      <p:pic>
        <p:nvPicPr>
          <p:cNvPr id="7" name="Imagen 14" descr="Un grupo de personas disfrazadas posando&#10;&#10;Descripción generada automáticamente con confianza media">
            <a:extLst>
              <a:ext uri="{FF2B5EF4-FFF2-40B4-BE49-F238E27FC236}">
                <a16:creationId xmlns:a16="http://schemas.microsoft.com/office/drawing/2014/main" id="{31788FBD-0F36-A86A-DB3C-2F6FCA0DCC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22795" y="773274"/>
            <a:ext cx="2773917" cy="2294248"/>
          </a:xfrm>
          <a:prstGeom prst="rect">
            <a:avLst/>
          </a:prstGeom>
        </p:spPr>
      </p:pic>
      <p:pic>
        <p:nvPicPr>
          <p:cNvPr id="8" name="Picture 6" descr=" ">
            <a:extLst>
              <a:ext uri="{FF2B5EF4-FFF2-40B4-BE49-F238E27FC236}">
                <a16:creationId xmlns:a16="http://schemas.microsoft.com/office/drawing/2014/main" id="{86245F85-F592-D565-A503-0A8FA8E20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585" y="4200177"/>
            <a:ext cx="1764907" cy="21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aper&#10;&#10;AI-generated content may be incorrect.">
            <a:extLst>
              <a:ext uri="{FF2B5EF4-FFF2-40B4-BE49-F238E27FC236}">
                <a16:creationId xmlns:a16="http://schemas.microsoft.com/office/drawing/2014/main" id="{E6B70BE8-A764-03BB-9E16-ACDAAAC26CF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fr-FR" sz="4400" b="1" spc="600" dirty="0">
                <a:ln w="22225">
                  <a:noFill/>
                  <a:prstDash val="solid"/>
                </a:ln>
                <a:solidFill>
                  <a:schemeClr val="accent2">
                    <a:lumMod val="40000"/>
                    <a:lumOff val="60000"/>
                  </a:schemeClr>
                </a:solidFill>
                <a:effectLst>
                  <a:outerShdw blurRad="38100" dist="38100" dir="2700000" algn="tl">
                    <a:srgbClr val="000000"/>
                  </a:outerShdw>
                </a:effectLst>
              </a:rPr>
              <a:t>IMITER LES FIDÈLES </a:t>
            </a:r>
            <a:endParaRPr lang="fr-FR" sz="4400" b="1" spc="600" noProof="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707886"/>
          </a:xfrm>
          <a:prstGeom prst="rect">
            <a:avLst/>
          </a:prstGeom>
          <a:noFill/>
        </p:spPr>
        <p:txBody>
          <a:bodyPr wrap="square">
            <a:spAutoFit/>
            <a:scene3d>
              <a:camera prst="orthographicFront"/>
              <a:lightRig rig="threePt" dir="t"/>
            </a:scene3d>
            <a:sp3d extrusionH="57150">
              <a:bevelT w="38100" h="38100"/>
            </a:sp3d>
          </a:bodyPr>
          <a:lstStyle/>
          <a:p>
            <a:pPr algn="ctr"/>
            <a:r>
              <a:rPr lang="fr-FR" sz="2000" b="1" dirty="0">
                <a:solidFill>
                  <a:srgbClr val="C00000"/>
                </a:solidFill>
                <a:latin typeface="Comic Sans MS" panose="030F0702030302020204" pitchFamily="66" charset="0"/>
              </a:rPr>
              <a:t>« Soyez tous mes imitateurs, frères, et portez les regards sur ceux qui marchent selon le modèle que vous avez en nous. »  Philippiens 3.17 </a:t>
            </a:r>
            <a:endParaRPr lang="fr-FR" sz="2000" b="1" noProof="0"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2" cy="1015663"/>
          </a:xfrm>
          <a:prstGeom prst="rect">
            <a:avLst/>
          </a:prstGeom>
          <a:noFill/>
        </p:spPr>
        <p:txBody>
          <a:bodyPr wrap="square" rtlCol="0">
            <a:spAutoFit/>
          </a:bodyPr>
          <a:lstStyle/>
          <a:p>
            <a:pPr>
              <a:spcBef>
                <a:spcPts val="600"/>
              </a:spcBef>
            </a:pPr>
            <a:r>
              <a:rPr lang="fr-FR" sz="2000" b="1" dirty="0"/>
              <a:t>Nous avons tous des personnes qui, d'une manière ou d'une autre, ont modelé notre vie ou nos pensées. Peut-être un artiste, un sportif, un musicien, un chanteur. Peut-être un pasteur, un prédicateur, un frère ou une sœur fidèle. </a:t>
            </a:r>
            <a:endParaRPr lang="fr-FR" sz="2000" b="1" noProof="0" dirty="0"/>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330479" y="2231924"/>
            <a:ext cx="2682849" cy="3244786"/>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2" y="2290954"/>
            <a:ext cx="4952897" cy="1323439"/>
          </a:xfrm>
          <a:prstGeom prst="rect">
            <a:avLst/>
          </a:prstGeom>
          <a:noFill/>
        </p:spPr>
        <p:txBody>
          <a:bodyPr wrap="square">
            <a:spAutoFit/>
          </a:bodyPr>
          <a:lstStyle/>
          <a:p>
            <a:pPr>
              <a:spcBef>
                <a:spcPts val="600"/>
              </a:spcBef>
            </a:pPr>
            <a:r>
              <a:rPr lang="fr-FR" sz="2000" b="1" dirty="0"/>
              <a:t>Ces personnes « modèles » nous ont-elles aidés à grandir en tant que personnes, ou à sombrer dans des vices que nous n'aurions jamais dû essayer ? </a:t>
            </a:r>
            <a:endParaRPr lang="fr-FR" sz="2000" b="1" noProof="0" dirty="0"/>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587051"/>
            <a:ext cx="5210659" cy="1938992"/>
          </a:xfrm>
          <a:prstGeom prst="rect">
            <a:avLst/>
          </a:prstGeom>
          <a:noFill/>
        </p:spPr>
        <p:txBody>
          <a:bodyPr wrap="square">
            <a:spAutoFit/>
          </a:bodyPr>
          <a:lstStyle/>
          <a:p>
            <a:pPr>
              <a:spcBef>
                <a:spcPts val="600"/>
              </a:spcBef>
            </a:pPr>
            <a:r>
              <a:rPr lang="fr-FR" sz="2000" b="1" dirty="0"/>
              <a:t>Paul nous invite à imiter les personnes dont les exemples nous élèvent et nous invitent à être meilleurs </a:t>
            </a:r>
            <a:r>
              <a:rPr lang="fr-FR" sz="2000" b="1" dirty="0">
                <a:solidFill>
                  <a:srgbClr val="CC0066"/>
                </a:solidFill>
              </a:rPr>
              <a:t>(Philippiens 3.17)</a:t>
            </a:r>
            <a:r>
              <a:rPr lang="fr-FR" sz="2000" b="1" dirty="0"/>
              <a:t>. Il nous avertit aussi que, même parmi les croyants, il y a des personnes qui ne sont pas dignes d'être imitées </a:t>
            </a:r>
            <a:r>
              <a:rPr lang="fr-FR" sz="2000" b="1" dirty="0">
                <a:solidFill>
                  <a:srgbClr val="CC0066"/>
                </a:solidFill>
              </a:rPr>
              <a:t>(Philippiens 3.18-19)</a:t>
            </a:r>
            <a:r>
              <a:rPr lang="fr-FR" sz="2000" b="1" dirty="0"/>
              <a:t>. </a:t>
            </a:r>
            <a:endParaRPr lang="fr-FR" sz="2000" b="1" noProof="0" dirty="0"/>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750724"/>
            <a:ext cx="9151808" cy="1015663"/>
          </a:xfrm>
          <a:prstGeom prst="rect">
            <a:avLst/>
          </a:prstGeom>
          <a:noFill/>
        </p:spPr>
        <p:txBody>
          <a:bodyPr wrap="square">
            <a:spAutoFit/>
          </a:bodyPr>
          <a:lstStyle/>
          <a:p>
            <a:pPr>
              <a:spcBef>
                <a:spcPts val="600"/>
              </a:spcBef>
            </a:pPr>
            <a:r>
              <a:rPr lang="fr-FR" sz="2000" b="1" dirty="0"/>
              <a:t>Quelle est la différence ? Les uns ne pensent qu'aux choses terrestres, tandis que les autres ont leur pensée fixée sur Jésus. Les bons modèles à imiter sont, à leur tour, des imitateurs de Christ </a:t>
            </a:r>
            <a:r>
              <a:rPr lang="fr-FR" sz="2000" b="1" dirty="0">
                <a:solidFill>
                  <a:srgbClr val="CC0066"/>
                </a:solidFill>
              </a:rPr>
              <a:t>(1 Corinthiens 11.1)</a:t>
            </a:r>
            <a:r>
              <a:rPr lang="fr-FR" sz="2000" b="1" dirty="0"/>
              <a:t>. </a:t>
            </a:r>
            <a:endParaRPr lang="fr-FR" sz="2000" b="1" noProof="0" dirty="0"/>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333B24A-E38D-7700-4C2F-612FA5260015}"/>
              </a:ext>
            </a:extLst>
          </p:cNvPr>
          <p:cNvSpPr txBox="1"/>
          <p:nvPr/>
        </p:nvSpPr>
        <p:spPr>
          <a:xfrm>
            <a:off x="3842535" y="400692"/>
            <a:ext cx="7839182" cy="1446550"/>
          </a:xfrm>
          <a:prstGeom prst="rect">
            <a:avLst/>
          </a:prstGeom>
          <a:noFill/>
          <a:ln w="38100">
            <a:solidFill>
              <a:srgbClr val="FF0000"/>
            </a:solidFill>
          </a:ln>
        </p:spPr>
        <p:txBody>
          <a:bodyPr wrap="square" rtlCol="0">
            <a:spAutoFit/>
          </a:bodyPr>
          <a:lstStyle/>
          <a:p>
            <a:pPr algn="just"/>
            <a:r>
              <a:rPr lang="fr-FR" sz="2200" b="1" dirty="0">
                <a:latin typeface="Arial" panose="020B0604020202020204" pitchFamily="34" charset="0"/>
                <a:cs typeface="Arial" panose="020B0604020202020204" pitchFamily="34" charset="0"/>
              </a:rPr>
              <a:t>Des exemples à suivre. </a:t>
            </a:r>
            <a:r>
              <a:rPr lang="fr-FR" sz="2200" dirty="0">
                <a:latin typeface="Arial" panose="020B0604020202020204" pitchFamily="34" charset="0"/>
                <a:cs typeface="Arial" panose="020B0604020202020204" pitchFamily="34" charset="0"/>
              </a:rPr>
              <a:t>	</a:t>
            </a:r>
            <a:r>
              <a:rPr lang="fr-FR" sz="2200" dirty="0">
                <a:solidFill>
                  <a:srgbClr val="0000C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en est de même aujourd'hui du peuple de Dieu, du véritable Israël comme de l'ancien. </a:t>
            </a:r>
            <a:r>
              <a:rPr lang="fr-FR" sz="22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Quoique dispersé sur toute la terre, il n'est qu'un pèlerin dont la cité est au ciel.</a:t>
            </a:r>
            <a:endParaRPr lang="fr-CH" dirty="0">
              <a:solidFill>
                <a:srgbClr val="CC0066"/>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B17D76B9-B46B-96C5-B69D-195C9B526377}"/>
              </a:ext>
            </a:extLst>
          </p:cNvPr>
          <p:cNvSpPr txBox="1"/>
          <p:nvPr/>
        </p:nvSpPr>
        <p:spPr>
          <a:xfrm>
            <a:off x="4982966" y="2013735"/>
            <a:ext cx="6626832" cy="2123658"/>
          </a:xfrm>
          <a:prstGeom prst="rect">
            <a:avLst/>
          </a:prstGeom>
          <a:noFill/>
          <a:ln w="38100">
            <a:solidFill>
              <a:srgbClr val="FF0000"/>
            </a:solidFill>
          </a:ln>
        </p:spPr>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Pour faire partie de la famille du Seigneur, il faut sortir du monde et se séparer de toutes ses influences néfastes</a:t>
            </a:r>
            <a:r>
              <a:rPr lang="fr-FR" sz="2200" dirty="0">
                <a:solidFill>
                  <a:srgbClr val="CC0066"/>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t>
            </a:r>
            <a:r>
              <a:rPr lang="fr-FR" sz="22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peuple de Dieu ne doit avoir aucun rapport avec une forme quelconque d'idolâtrie. Il doit s'efforcer d'atteindre les sommets les plus élevés et ainsi se distinguer du monde.</a:t>
            </a:r>
            <a:endParaRPr lang="fr-CH" sz="22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B967E8A5-D9D9-F169-2D82-583461C8EE72}"/>
              </a:ext>
            </a:extLst>
          </p:cNvPr>
          <p:cNvSpPr txBox="1"/>
          <p:nvPr/>
        </p:nvSpPr>
        <p:spPr>
          <a:xfrm>
            <a:off x="3051425" y="4387065"/>
            <a:ext cx="8558373" cy="1446550"/>
          </a:xfrm>
          <a:prstGeom prst="rect">
            <a:avLst/>
          </a:prstGeom>
          <a:noFill/>
          <a:ln w="38100">
            <a:solidFill>
              <a:srgbClr val="FF0000"/>
            </a:solidFill>
          </a:ln>
        </p:spPr>
        <p:txBody>
          <a:bodyPr wrap="square" rtlCol="0">
            <a:spAutoFit/>
          </a:bodyPr>
          <a:lstStyle/>
          <a:p>
            <a:pPr algn="just"/>
            <a:r>
              <a:rPr lang="fr-FR" sz="2200" dirty="0">
                <a:solidFill>
                  <a:srgbClr val="0000CC"/>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Dieu déclare : « Je vous recevrai comme membres de ma famille royale, comme enfants du Roi des cieux ».</a:t>
            </a:r>
            <a:r>
              <a:rPr lang="fr-FR" sz="2200" dirty="0">
                <a:latin typeface="Arial" panose="020B0604020202020204" pitchFamily="34" charset="0"/>
                <a:cs typeface="Arial" panose="020B0604020202020204" pitchFamily="34" charset="0"/>
              </a:rPr>
              <a:t> </a:t>
            </a:r>
            <a:r>
              <a:rPr lang="fr-FR" sz="22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Alors si nous croyons à la vérité, nos actions seront différentes de celles des pécheurs. Notre citoyenneté est dans les cieux</a:t>
            </a:r>
            <a:endParaRPr lang="fr-CH" sz="2200" dirty="0">
              <a:solidFill>
                <a:srgbClr val="CC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4146CAC-D366-315A-2098-F7A45BBE4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61" y="105024"/>
            <a:ext cx="2249238" cy="625672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269FAD-6BEB-A01D-FEA5-BA5FC7056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13735"/>
            <a:ext cx="2089935" cy="2089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07E2DD-49D7-911F-B9D3-C61413B1E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5844" y="4137393"/>
            <a:ext cx="2224355" cy="2224355"/>
          </a:xfrm>
          <a:prstGeom prst="rect">
            <a:avLst/>
          </a:prstGeom>
          <a:noFill/>
          <a:extLst>
            <a:ext uri="{909E8E84-426E-40DD-AFC4-6F175D3DCCD1}">
              <a14:hiddenFill xmlns:a14="http://schemas.microsoft.com/office/drawing/2010/main">
                <a:solidFill>
                  <a:srgbClr val="FFFFFF"/>
                </a:solidFill>
              </a14:hiddenFill>
            </a:ext>
          </a:extLst>
        </p:spPr>
      </p:pic>
      <p:sp>
        <p:nvSpPr>
          <p:cNvPr id="5" name="Légende : flèche vers le haut 4">
            <a:extLst>
              <a:ext uri="{FF2B5EF4-FFF2-40B4-BE49-F238E27FC236}">
                <a16:creationId xmlns:a16="http://schemas.microsoft.com/office/drawing/2014/main" id="{8A1AFF07-4669-C5B6-7B91-FC42485636FF}"/>
              </a:ext>
            </a:extLst>
          </p:cNvPr>
          <p:cNvSpPr/>
          <p:nvPr/>
        </p:nvSpPr>
        <p:spPr>
          <a:xfrm>
            <a:off x="5270642" y="5988848"/>
            <a:ext cx="3733748" cy="688368"/>
          </a:xfrm>
          <a:prstGeom prst="upArrowCallou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i="1" dirty="0">
                <a:ln w="0"/>
                <a:solidFill>
                  <a:schemeClr val="tx1"/>
                </a:solidFill>
                <a:effectLst>
                  <a:outerShdw blurRad="38100" dist="19050" dir="2700000" algn="tl" rotWithShape="0">
                    <a:schemeClr val="dk1">
                      <a:alpha val="40000"/>
                    </a:schemeClr>
                  </a:outerShdw>
                </a:effectLst>
              </a:rPr>
              <a:t>Puissance de la grâce,</a:t>
            </a:r>
            <a:r>
              <a:rPr lang="fr-FR" sz="2000" dirty="0">
                <a:ln w="0"/>
                <a:solidFill>
                  <a:schemeClr val="tx1"/>
                </a:solidFill>
                <a:effectLst>
                  <a:outerShdw blurRad="38100" dist="19050" dir="2700000" algn="tl" rotWithShape="0">
                    <a:schemeClr val="dk1">
                      <a:alpha val="40000"/>
                    </a:schemeClr>
                  </a:outerShdw>
                </a:effectLst>
              </a:rPr>
              <a:t> p. 57, </a:t>
            </a:r>
            <a:endParaRPr lang="fr-CH"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32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pic>
        <p:nvPicPr>
          <p:cNvPr id="8" name="Picture 7" descr="A yellow background with white lines&#10;&#10;AI-generated content may be incorrect.">
            <a:extLst>
              <a:ext uri="{FF2B5EF4-FFF2-40B4-BE49-F238E27FC236}">
                <a16:creationId xmlns:a16="http://schemas.microsoft.com/office/drawing/2014/main" id="{555C096A-AA3D-C564-CAFD-8ADC25F130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dirty="0">
                <a:ln/>
                <a:solidFill>
                  <a:schemeClr val="accent3"/>
                </a:solidFill>
              </a:rPr>
              <a:t>LA CITOYENNETÉ PLEINE </a:t>
            </a:r>
            <a:endParaRPr lang="fr-FR" sz="4400" b="1" noProof="0" dirty="0">
              <a:ln/>
              <a:solidFill>
                <a:schemeClr val="accent3"/>
              </a:solidFill>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41696"/>
            <a:ext cx="7783154"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75000"/>
                  </a:schemeClr>
                </a:solidFill>
                <a:latin typeface="Comic Sans MS" panose="030F0702030302020204" pitchFamily="66" charset="0"/>
              </a:rPr>
              <a:t>« Mais notre cité à nous est dans les cieux, d'où nous attendons aussi comme Sauveur le Seigneur Jésus-Christ » </a:t>
            </a:r>
            <a:r>
              <a:rPr lang="fr-FR" sz="1400" b="1" dirty="0">
                <a:solidFill>
                  <a:schemeClr val="accent1">
                    <a:lumMod val="75000"/>
                  </a:schemeClr>
                </a:solidFill>
                <a:latin typeface="Comic Sans MS" panose="030F0702030302020204" pitchFamily="66" charset="0"/>
              </a:rPr>
              <a:t>Philippiens 3.20 </a:t>
            </a:r>
            <a:endParaRPr lang="fr-FR" sz="1400" b="1" noProof="0"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11E7B2D-051B-4BB0-2B5F-FCEDDF8408B2}"/>
              </a:ext>
            </a:extLst>
          </p:cNvPr>
          <p:cNvSpPr txBox="1"/>
          <p:nvPr/>
        </p:nvSpPr>
        <p:spPr>
          <a:xfrm>
            <a:off x="2561912" y="1282274"/>
            <a:ext cx="3938897" cy="2246769"/>
          </a:xfrm>
          <a:prstGeom prst="rect">
            <a:avLst/>
          </a:prstGeom>
          <a:noFill/>
        </p:spPr>
        <p:txBody>
          <a:bodyPr wrap="square" rtlCol="0">
            <a:spAutoFit/>
          </a:bodyPr>
          <a:lstStyle/>
          <a:p>
            <a:pPr>
              <a:spcBef>
                <a:spcPts val="600"/>
              </a:spcBef>
            </a:pPr>
            <a:r>
              <a:rPr lang="fr-FR" sz="2000" b="1" dirty="0"/>
              <a:t>Reconnaissons-le. Les chrétiens ont un problème : la double citoyenneté. Nous sommes à la fois citoyens de ce monde et citoyens du ciel. Cela nous crée de graves conflits </a:t>
            </a:r>
            <a:r>
              <a:rPr lang="fr-FR" sz="2000" b="1" dirty="0">
                <a:solidFill>
                  <a:srgbClr val="CC0066"/>
                </a:solidFill>
              </a:rPr>
              <a:t>(Romains 7.22-23)</a:t>
            </a:r>
            <a:r>
              <a:rPr lang="fr-FR" sz="2000" b="1" dirty="0"/>
              <a:t>. </a:t>
            </a:r>
            <a:endParaRPr lang="fr-FR" sz="2000" b="1" noProof="0" dirty="0"/>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3495298912"/>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279675" cy="2773465"/>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5"/>
            <a:ext cx="2245068" cy="1949246"/>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561910" y="5518439"/>
            <a:ext cx="3938899" cy="1323439"/>
          </a:xfrm>
          <a:prstGeom prst="rect">
            <a:avLst/>
          </a:prstGeom>
          <a:noFill/>
        </p:spPr>
        <p:txBody>
          <a:bodyPr wrap="square">
            <a:spAutoFit/>
          </a:bodyPr>
          <a:lstStyle/>
          <a:p>
            <a:pPr>
              <a:spcBef>
                <a:spcPts val="600"/>
              </a:spcBef>
            </a:pPr>
            <a:r>
              <a:rPr lang="fr-FR" sz="2000" b="1" dirty="0"/>
              <a:t>Quand serons-nous ressuscités (ou transformés), et que la mort n'aura plus de pouvoir sur nous, que se passera-t-il ? </a:t>
            </a:r>
            <a:endParaRPr lang="fr-FR" sz="2000" b="1" noProof="0" dirty="0"/>
          </a:p>
        </p:txBody>
      </p:sp>
      <p:sp>
        <p:nvSpPr>
          <p:cNvPr id="11" name="CuadroTexto 10">
            <a:extLst>
              <a:ext uri="{FF2B5EF4-FFF2-40B4-BE49-F238E27FC236}">
                <a16:creationId xmlns:a16="http://schemas.microsoft.com/office/drawing/2014/main" id="{282DD627-2296-C015-D41C-DBA2B4E8001D}"/>
              </a:ext>
            </a:extLst>
          </p:cNvPr>
          <p:cNvSpPr txBox="1"/>
          <p:nvPr/>
        </p:nvSpPr>
        <p:spPr>
          <a:xfrm>
            <a:off x="2561910" y="3533392"/>
            <a:ext cx="4138924" cy="2015936"/>
          </a:xfrm>
          <a:prstGeom prst="rect">
            <a:avLst/>
          </a:prstGeom>
          <a:noFill/>
        </p:spPr>
        <p:txBody>
          <a:bodyPr wrap="square">
            <a:spAutoFit/>
          </a:bodyPr>
          <a:lstStyle/>
          <a:p>
            <a:pPr>
              <a:spcBef>
                <a:spcPts val="600"/>
              </a:spcBef>
            </a:pPr>
            <a:r>
              <a:rPr lang="fr-FR" sz="2000" b="1" dirty="0"/>
              <a:t>Quand obtiendrons-nous la citoyenneté pleine ? Quand cesserons-nous d'être citoyens de ce monde de péché ? Lors de </a:t>
            </a:r>
          </a:p>
          <a:p>
            <a:r>
              <a:rPr lang="fr-FR" sz="2000" b="1" dirty="0"/>
              <a:t>la Seconde Venue </a:t>
            </a:r>
          </a:p>
          <a:p>
            <a:r>
              <a:rPr lang="fr-FR" sz="2000" b="1" dirty="0">
                <a:solidFill>
                  <a:srgbClr val="CC0066"/>
                </a:solidFill>
              </a:rPr>
              <a:t>(Philippiens 3.20)</a:t>
            </a:r>
            <a:r>
              <a:rPr lang="fr-FR" sz="2000" b="1" dirty="0"/>
              <a:t>. </a:t>
            </a:r>
            <a:endParaRPr lang="fr-FR" sz="2000" b="1" noProof="0" dirty="0"/>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1836</TotalTime>
  <Words>2942</Words>
  <Application>Microsoft Office PowerPoint</Application>
  <PresentationFormat>Panorámica</PresentationFormat>
  <Paragraphs>123</Paragraphs>
  <Slides>21</Slides>
  <Notes>2</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21</vt:i4>
      </vt:variant>
    </vt:vector>
  </HeadingPairs>
  <TitlesOfParts>
    <vt:vector size="33" baseType="lpstr">
      <vt:lpstr>Comic Sans MS</vt:lpstr>
      <vt:lpstr>Arial</vt:lpstr>
      <vt:lpstr>Calibri</vt:lpstr>
      <vt:lpstr>Aptos Display</vt:lpstr>
      <vt:lpstr>Brush Script MT</vt:lpstr>
      <vt:lpstr>Aptos</vt:lpstr>
      <vt:lpstr>Century Gothic</vt:lpstr>
      <vt:lpstr>Wingdings 3</vt:lpstr>
      <vt:lpstr>times new roman</vt:lpstr>
      <vt:lpstr>Constantia</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82</cp:revision>
  <dcterms:created xsi:type="dcterms:W3CDTF">2026-01-12T07:53:42Z</dcterms:created>
  <dcterms:modified xsi:type="dcterms:W3CDTF">2026-02-11T07:33:08Z</dcterms:modified>
</cp:coreProperties>
</file>