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25" r:id="rId3"/>
    <p:sldId id="321" r:id="rId4"/>
    <p:sldId id="257" r:id="rId5"/>
    <p:sldId id="326" r:id="rId6"/>
    <p:sldId id="259" r:id="rId7"/>
    <p:sldId id="327" r:id="rId8"/>
    <p:sldId id="261" r:id="rId9"/>
    <p:sldId id="262" r:id="rId10"/>
    <p:sldId id="264"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D3E9"/>
    <a:srgbClr val="A2360B"/>
    <a:srgbClr val="CC0066"/>
    <a:srgbClr val="321547"/>
    <a:srgbClr val="441D61"/>
    <a:srgbClr val="532476"/>
    <a:srgbClr val="006C93"/>
    <a:srgbClr val="F9B886"/>
    <a:srgbClr val="8A45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8" autoAdjust="0"/>
    <p:restoredTop sz="96327"/>
  </p:normalViewPr>
  <p:slideViewPr>
    <p:cSldViewPr snapToGrid="0">
      <p:cViewPr varScale="1">
        <p:scale>
          <a:sx n="107" d="100"/>
          <a:sy n="107" d="100"/>
        </p:scale>
        <p:origin x="82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6.png"/><Relationship Id="rId2" Type="http://schemas.microsoft.com/office/2007/relationships/hdphoto" Target="../media/hdphoto3.wdp"/><Relationship Id="rId1" Type="http://schemas.openxmlformats.org/officeDocument/2006/relationships/image" Target="../media/image25.png"/><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6.png"/><Relationship Id="rId2" Type="http://schemas.microsoft.com/office/2007/relationships/hdphoto" Target="../media/hdphoto3.wdp"/><Relationship Id="rId1" Type="http://schemas.openxmlformats.org/officeDocument/2006/relationships/image" Target="../media/image25.png"/><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CCE28E-0DED-421D-9FB8-D70B5BE1994C}" type="doc">
      <dgm:prSet loTypeId="urn:microsoft.com/office/officeart/2005/8/layout/vList4" loCatId="picture" qsTypeId="urn:microsoft.com/office/officeart/2005/8/quickstyle/simple5" qsCatId="simple" csTypeId="urn:microsoft.com/office/officeart/2005/8/colors/colorful1" csCatId="colorful" phldr="1"/>
      <dgm:spPr/>
      <dgm:t>
        <a:bodyPr/>
        <a:lstStyle/>
        <a:p>
          <a:endParaRPr lang="es-ES"/>
        </a:p>
      </dgm:t>
    </dgm:pt>
    <dgm:pt modelId="{90BDB68E-DD81-4317-8BA3-75FB807C0CC5}">
      <dgm:prSet custT="1"/>
      <dgm:spPr>
        <a:gradFill rotWithShape="0">
          <a:gsLst>
            <a:gs pos="0">
              <a:srgbClr val="EAB200"/>
            </a:gs>
            <a:gs pos="51000">
              <a:srgbClr val="A88C00"/>
            </a:gs>
            <a:gs pos="100000">
              <a:srgbClr val="867300"/>
            </a:gs>
          </a:gsLst>
        </a:gradFill>
      </dgm:spPr>
      <dgm:t>
        <a:bodyPr/>
        <a:lstStyle/>
        <a:p>
          <a:r>
            <a:rPr lang="fr-FR" sz="2000" b="1" dirty="0">
              <a:effectLst>
                <a:outerShdw blurRad="38100" dist="38100" dir="2700000" algn="tl">
                  <a:srgbClr val="000000">
                    <a:alpha val="43137"/>
                  </a:srgbClr>
                </a:outerShdw>
              </a:effectLst>
            </a:rPr>
            <a:t>Nous sommes tous nécessaires </a:t>
          </a:r>
          <a:r>
            <a:rPr lang="fr-FR" sz="1400" b="1" dirty="0">
              <a:effectLst>
                <a:outerShdw blurRad="38100" dist="38100" dir="2700000" algn="tl">
                  <a:srgbClr val="000000">
                    <a:alpha val="43137"/>
                  </a:srgbClr>
                </a:outerShdw>
              </a:effectLst>
            </a:rPr>
            <a:t>(1 Corinthiens 12.15)</a:t>
          </a:r>
          <a:endParaRPr lang="fr-FR" sz="1400" dirty="0">
            <a:effectLst>
              <a:outerShdw blurRad="38100" dist="38100" dir="2700000" algn="tl">
                <a:srgbClr val="000000">
                  <a:alpha val="43137"/>
                </a:srgbClr>
              </a:outerShdw>
            </a:effectLst>
          </a:endParaRPr>
        </a:p>
      </dgm:t>
    </dgm:pt>
    <dgm:pt modelId="{0C6DA4E3-2CFC-4BC4-A211-614C3D9E1D6D}" type="parTrans" cxnId="{505CDE5A-B7D7-4C1C-931D-49A3E4A17B0D}">
      <dgm:prSet/>
      <dgm:spPr/>
      <dgm:t>
        <a:bodyPr/>
        <a:lstStyle/>
        <a:p>
          <a:endParaRPr lang="es-ES" sz="2000">
            <a:effectLst>
              <a:outerShdw blurRad="38100" dist="38100" dir="2700000" algn="tl">
                <a:srgbClr val="000000">
                  <a:alpha val="43137"/>
                </a:srgbClr>
              </a:outerShdw>
            </a:effectLst>
          </a:endParaRPr>
        </a:p>
      </dgm:t>
    </dgm:pt>
    <dgm:pt modelId="{E2531685-18A3-48E9-A265-8C17AD264B64}" type="sibTrans" cxnId="{505CDE5A-B7D7-4C1C-931D-49A3E4A17B0D}">
      <dgm:prSet/>
      <dgm:spPr/>
      <dgm:t>
        <a:bodyPr/>
        <a:lstStyle/>
        <a:p>
          <a:endParaRPr lang="es-ES" sz="2000">
            <a:effectLst>
              <a:outerShdw blurRad="38100" dist="38100" dir="2700000" algn="tl">
                <a:srgbClr val="000000">
                  <a:alpha val="43137"/>
                </a:srgbClr>
              </a:outerShdw>
            </a:effectLst>
          </a:endParaRPr>
        </a:p>
      </dgm:t>
    </dgm:pt>
    <dgm:pt modelId="{E04FF557-0107-46C7-A48B-5FE9391BF040}">
      <dgm:prSet custT="1"/>
      <dgm:spPr/>
      <dgm:t>
        <a:bodyPr/>
        <a:lstStyle/>
        <a:p>
          <a:pPr>
            <a:spcAft>
              <a:spcPts val="0"/>
            </a:spcAft>
          </a:pPr>
          <a:r>
            <a:rPr lang="fr-FR" sz="2000" b="1" dirty="0">
              <a:effectLst>
                <a:outerShdw blurRad="38100" dist="38100" dir="2700000" algn="tl">
                  <a:srgbClr val="000000">
                    <a:alpha val="43137"/>
                  </a:srgbClr>
                </a:outerShdw>
              </a:effectLst>
            </a:rPr>
            <a:t>Chacun a sa fonction</a:t>
          </a:r>
        </a:p>
        <a:p>
          <a:pPr>
            <a:spcAft>
              <a:spcPts val="0"/>
            </a:spcAft>
          </a:pPr>
          <a:r>
            <a:rPr lang="fr-FR" sz="2000" b="1" dirty="0">
              <a:effectLst>
                <a:outerShdw blurRad="38100" dist="38100" dir="2700000" algn="tl">
                  <a:srgbClr val="000000">
                    <a:alpha val="43137"/>
                  </a:srgbClr>
                </a:outerShdw>
              </a:effectLst>
            </a:rPr>
            <a:t> </a:t>
          </a:r>
          <a:r>
            <a:rPr lang="fr-FR" sz="1400" b="1" dirty="0">
              <a:effectLst>
                <a:outerShdw blurRad="38100" dist="38100" dir="2700000" algn="tl">
                  <a:srgbClr val="000000">
                    <a:alpha val="43137"/>
                  </a:srgbClr>
                </a:outerShdw>
              </a:effectLst>
            </a:rPr>
            <a:t>(1 Corinthiens 12.17)</a:t>
          </a:r>
          <a:endParaRPr lang="fr-FR" sz="1400" dirty="0">
            <a:effectLst>
              <a:outerShdw blurRad="38100" dist="38100" dir="2700000" algn="tl">
                <a:srgbClr val="000000">
                  <a:alpha val="43137"/>
                </a:srgbClr>
              </a:outerShdw>
            </a:effectLst>
          </a:endParaRPr>
        </a:p>
      </dgm:t>
    </dgm:pt>
    <dgm:pt modelId="{3B25DC16-1D06-42F0-B6A3-033F709C4153}" type="parTrans" cxnId="{192EE68F-827E-41E8-84D2-224E8515844C}">
      <dgm:prSet/>
      <dgm:spPr/>
      <dgm:t>
        <a:bodyPr/>
        <a:lstStyle/>
        <a:p>
          <a:endParaRPr lang="es-ES" sz="2000">
            <a:effectLst>
              <a:outerShdw blurRad="38100" dist="38100" dir="2700000" algn="tl">
                <a:srgbClr val="000000">
                  <a:alpha val="43137"/>
                </a:srgbClr>
              </a:outerShdw>
            </a:effectLst>
          </a:endParaRPr>
        </a:p>
      </dgm:t>
    </dgm:pt>
    <dgm:pt modelId="{45DBD43E-BC69-4397-B501-70E874EAC35D}" type="sibTrans" cxnId="{192EE68F-827E-41E8-84D2-224E8515844C}">
      <dgm:prSet/>
      <dgm:spPr/>
      <dgm:t>
        <a:bodyPr/>
        <a:lstStyle/>
        <a:p>
          <a:endParaRPr lang="es-ES" sz="2000">
            <a:effectLst>
              <a:outerShdw blurRad="38100" dist="38100" dir="2700000" algn="tl">
                <a:srgbClr val="000000">
                  <a:alpha val="43137"/>
                </a:srgbClr>
              </a:outerShdw>
            </a:effectLst>
          </a:endParaRPr>
        </a:p>
      </dgm:t>
    </dgm:pt>
    <dgm:pt modelId="{733B78B2-4E99-4C70-9514-79470CD200EF}">
      <dgm:prSet custT="1"/>
      <dgm:spPr>
        <a:gradFill rotWithShape="0">
          <a:gsLst>
            <a:gs pos="0">
              <a:srgbClr val="21B1C5"/>
            </a:gs>
            <a:gs pos="50000">
              <a:srgbClr val="17ABBF"/>
            </a:gs>
            <a:gs pos="100000">
              <a:srgbClr val="1E8896"/>
            </a:gs>
          </a:gsLst>
        </a:gradFill>
      </dgm:spPr>
      <dgm:t>
        <a:bodyPr/>
        <a:lstStyle/>
        <a:p>
          <a:r>
            <a:rPr lang="fr-FR" sz="2000" b="1" dirty="0">
              <a:effectLst>
                <a:outerShdw blurRad="38100" dist="38100" dir="2700000" algn="tl">
                  <a:srgbClr val="000000">
                    <a:alpha val="43137"/>
                  </a:srgbClr>
                </a:outerShdw>
              </a:effectLst>
            </a:rPr>
            <a:t>Nous ne pouvons mépriser personne </a:t>
          </a:r>
          <a:r>
            <a:rPr lang="fr-FR" sz="1400" b="1" dirty="0">
              <a:effectLst>
                <a:outerShdw blurRad="38100" dist="38100" dir="2700000" algn="tl">
                  <a:srgbClr val="000000">
                    <a:alpha val="43137"/>
                  </a:srgbClr>
                </a:outerShdw>
              </a:effectLst>
            </a:rPr>
            <a:t>(1 Corinthiens 12.21)</a:t>
          </a:r>
          <a:endParaRPr lang="fr-FR" sz="1400" dirty="0">
            <a:effectLst>
              <a:outerShdw blurRad="38100" dist="38100" dir="2700000" algn="tl">
                <a:srgbClr val="000000">
                  <a:alpha val="43137"/>
                </a:srgbClr>
              </a:outerShdw>
            </a:effectLst>
          </a:endParaRPr>
        </a:p>
      </dgm:t>
    </dgm:pt>
    <dgm:pt modelId="{84886710-69D7-4FC9-A692-17F5E83246B0}" type="parTrans" cxnId="{C8A82306-2278-4D8A-970F-9D29FAED6889}">
      <dgm:prSet/>
      <dgm:spPr/>
      <dgm:t>
        <a:bodyPr/>
        <a:lstStyle/>
        <a:p>
          <a:endParaRPr lang="es-ES" sz="2000">
            <a:effectLst>
              <a:outerShdw blurRad="38100" dist="38100" dir="2700000" algn="tl">
                <a:srgbClr val="000000">
                  <a:alpha val="43137"/>
                </a:srgbClr>
              </a:outerShdw>
            </a:effectLst>
          </a:endParaRPr>
        </a:p>
      </dgm:t>
    </dgm:pt>
    <dgm:pt modelId="{271F9FF7-42EB-4F06-A688-EF8D7EDE2FE1}" type="sibTrans" cxnId="{C8A82306-2278-4D8A-970F-9D29FAED6889}">
      <dgm:prSet/>
      <dgm:spPr/>
      <dgm:t>
        <a:bodyPr/>
        <a:lstStyle/>
        <a:p>
          <a:endParaRPr lang="es-ES" sz="2000">
            <a:effectLst>
              <a:outerShdw blurRad="38100" dist="38100" dir="2700000" algn="tl">
                <a:srgbClr val="000000">
                  <a:alpha val="43137"/>
                </a:srgbClr>
              </a:outerShdw>
            </a:effectLst>
          </a:endParaRPr>
        </a:p>
      </dgm:t>
    </dgm:pt>
    <dgm:pt modelId="{DA20450E-2CB1-4DB3-8398-B1E08B153069}">
      <dgm:prSet custT="1"/>
      <dgm:spPr/>
      <dgm:t>
        <a:bodyPr/>
        <a:lstStyle/>
        <a:p>
          <a:r>
            <a:rPr lang="fr-FR" sz="2000" b="1" dirty="0">
              <a:effectLst>
                <a:outerShdw blurRad="38100" dist="38100" dir="2700000" algn="tl">
                  <a:srgbClr val="000000">
                    <a:alpha val="43137"/>
                  </a:srgbClr>
                </a:outerShdw>
              </a:effectLst>
            </a:rPr>
            <a:t>Il n'existe pas de croyants « inférieurs » </a:t>
          </a:r>
          <a:r>
            <a:rPr lang="fr-FR" sz="1400" b="1" dirty="0">
              <a:effectLst>
                <a:outerShdw blurRad="38100" dist="38100" dir="2700000" algn="tl">
                  <a:srgbClr val="000000">
                    <a:alpha val="43137"/>
                  </a:srgbClr>
                </a:outerShdw>
              </a:effectLst>
            </a:rPr>
            <a:t>(1 Corinthiens 12.22-24)</a:t>
          </a:r>
          <a:endParaRPr lang="fr-FR" sz="1400" dirty="0">
            <a:effectLst>
              <a:outerShdw blurRad="38100" dist="38100" dir="2700000" algn="tl">
                <a:srgbClr val="000000">
                  <a:alpha val="43137"/>
                </a:srgbClr>
              </a:outerShdw>
            </a:effectLst>
          </a:endParaRPr>
        </a:p>
      </dgm:t>
    </dgm:pt>
    <dgm:pt modelId="{0A240C47-26BE-454F-9587-B35130F51901}" type="parTrans" cxnId="{8D535B7D-DC7A-4610-9F8E-2867796306BC}">
      <dgm:prSet/>
      <dgm:spPr/>
      <dgm:t>
        <a:bodyPr/>
        <a:lstStyle/>
        <a:p>
          <a:endParaRPr lang="es-ES" sz="2000">
            <a:effectLst>
              <a:outerShdw blurRad="38100" dist="38100" dir="2700000" algn="tl">
                <a:srgbClr val="000000">
                  <a:alpha val="43137"/>
                </a:srgbClr>
              </a:outerShdw>
            </a:effectLst>
          </a:endParaRPr>
        </a:p>
      </dgm:t>
    </dgm:pt>
    <dgm:pt modelId="{0A37C613-0CB9-4C6B-8E6B-047B819E6F41}" type="sibTrans" cxnId="{8D535B7D-DC7A-4610-9F8E-2867796306BC}">
      <dgm:prSet/>
      <dgm:spPr/>
      <dgm:t>
        <a:bodyPr/>
        <a:lstStyle/>
        <a:p>
          <a:endParaRPr lang="es-ES" sz="2000">
            <a:effectLst>
              <a:outerShdw blurRad="38100" dist="38100" dir="2700000" algn="tl">
                <a:srgbClr val="000000">
                  <a:alpha val="43137"/>
                </a:srgbClr>
              </a:outerShdw>
            </a:effectLst>
          </a:endParaRPr>
        </a:p>
      </dgm:t>
    </dgm:pt>
    <dgm:pt modelId="{39909C27-0BF3-46A5-A9A3-83A7D07BC065}">
      <dgm:prSet custT="1"/>
      <dgm:spPr/>
      <dgm:t>
        <a:bodyPr/>
        <a:lstStyle/>
        <a:p>
          <a:r>
            <a:rPr lang="fr-FR" sz="2000" b="1" dirty="0">
              <a:effectLst>
                <a:outerShdw blurRad="38100" dist="38100" dir="2700000" algn="tl">
                  <a:srgbClr val="000000">
                    <a:alpha val="43137"/>
                  </a:srgbClr>
                </a:outerShdw>
              </a:effectLst>
            </a:rPr>
            <a:t>Nous prenons soin les uns des autres </a:t>
          </a:r>
          <a:r>
            <a:rPr lang="fr-FR" sz="1400" b="1" dirty="0">
              <a:effectLst>
                <a:outerShdw blurRad="38100" dist="38100" dir="2700000" algn="tl">
                  <a:srgbClr val="000000">
                    <a:alpha val="43137"/>
                  </a:srgbClr>
                </a:outerShdw>
              </a:effectLst>
            </a:rPr>
            <a:t>(1 Corinthiens 12.25-26)</a:t>
          </a:r>
          <a:endParaRPr lang="fr-FR" sz="1400" dirty="0">
            <a:effectLst>
              <a:outerShdw blurRad="38100" dist="38100" dir="2700000" algn="tl">
                <a:srgbClr val="000000">
                  <a:alpha val="43137"/>
                </a:srgbClr>
              </a:outerShdw>
            </a:effectLst>
          </a:endParaRPr>
        </a:p>
      </dgm:t>
    </dgm:pt>
    <dgm:pt modelId="{1FFBCA77-5A6E-47F6-8EB0-EBC52F1BD408}" type="parTrans" cxnId="{EE773B43-08BC-4842-86E1-82C0D6677B4C}">
      <dgm:prSet/>
      <dgm:spPr/>
      <dgm:t>
        <a:bodyPr/>
        <a:lstStyle/>
        <a:p>
          <a:endParaRPr lang="es-ES" sz="2000">
            <a:effectLst>
              <a:outerShdw blurRad="38100" dist="38100" dir="2700000" algn="tl">
                <a:srgbClr val="000000">
                  <a:alpha val="43137"/>
                </a:srgbClr>
              </a:outerShdw>
            </a:effectLst>
          </a:endParaRPr>
        </a:p>
      </dgm:t>
    </dgm:pt>
    <dgm:pt modelId="{A02FC83E-30E7-47FB-B8B8-5E4152816574}" type="sibTrans" cxnId="{EE773B43-08BC-4842-86E1-82C0D6677B4C}">
      <dgm:prSet/>
      <dgm:spPr/>
      <dgm:t>
        <a:bodyPr/>
        <a:lstStyle/>
        <a:p>
          <a:endParaRPr lang="es-ES" sz="2000">
            <a:effectLst>
              <a:outerShdw blurRad="38100" dist="38100" dir="2700000" algn="tl">
                <a:srgbClr val="000000">
                  <a:alpha val="43137"/>
                </a:srgbClr>
              </a:outerShdw>
            </a:effectLst>
          </a:endParaRPr>
        </a:p>
      </dgm:t>
    </dgm:pt>
    <dgm:pt modelId="{63FB2AB0-E2AF-4D61-9382-B35E202200BC}" type="pres">
      <dgm:prSet presAssocID="{94CCE28E-0DED-421D-9FB8-D70B5BE1994C}" presName="linear" presStyleCnt="0">
        <dgm:presLayoutVars>
          <dgm:dir/>
          <dgm:resizeHandles val="exact"/>
        </dgm:presLayoutVars>
      </dgm:prSet>
      <dgm:spPr/>
    </dgm:pt>
    <dgm:pt modelId="{CDF4D091-7C0A-4C60-AE69-38336C4B2A9B}" type="pres">
      <dgm:prSet presAssocID="{90BDB68E-DD81-4317-8BA3-75FB807C0CC5}" presName="comp" presStyleCnt="0"/>
      <dgm:spPr/>
    </dgm:pt>
    <dgm:pt modelId="{A15FE00A-EE8A-4547-961E-76D3D081E592}" type="pres">
      <dgm:prSet presAssocID="{90BDB68E-DD81-4317-8BA3-75FB807C0CC5}" presName="box" presStyleLbl="node1" presStyleIdx="0" presStyleCnt="5"/>
      <dgm:spPr/>
    </dgm:pt>
    <dgm:pt modelId="{0879B82F-B011-4CC1-82E5-4D1BF73289A8}" type="pres">
      <dgm:prSet presAssocID="{90BDB68E-DD81-4317-8BA3-75FB807C0CC5}" presName="img" presStyleLbl="fgImgPlace1" presStyleIdx="0" presStyleCnt="5"/>
      <dgm:spPr>
        <a:blipFill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166F122C-3FD5-4F49-9EB8-F15912CFF0BF}" type="pres">
      <dgm:prSet presAssocID="{90BDB68E-DD81-4317-8BA3-75FB807C0CC5}" presName="text" presStyleLbl="node1" presStyleIdx="0" presStyleCnt="5">
        <dgm:presLayoutVars>
          <dgm:bulletEnabled val="1"/>
        </dgm:presLayoutVars>
      </dgm:prSet>
      <dgm:spPr/>
    </dgm:pt>
    <dgm:pt modelId="{92B47F4B-20CF-4607-8E78-BB678F8C4806}" type="pres">
      <dgm:prSet presAssocID="{E2531685-18A3-48E9-A265-8C17AD264B64}" presName="spacer" presStyleCnt="0"/>
      <dgm:spPr/>
    </dgm:pt>
    <dgm:pt modelId="{F38EF501-5BA3-4DE8-8B5A-A35B441C3BF8}" type="pres">
      <dgm:prSet presAssocID="{E04FF557-0107-46C7-A48B-5FE9391BF040}" presName="comp" presStyleCnt="0"/>
      <dgm:spPr/>
    </dgm:pt>
    <dgm:pt modelId="{7E1DB660-2D90-4E18-9467-5B69C9169488}" type="pres">
      <dgm:prSet presAssocID="{E04FF557-0107-46C7-A48B-5FE9391BF040}" presName="box" presStyleLbl="node1" presStyleIdx="1" presStyleCnt="5"/>
      <dgm:spPr/>
    </dgm:pt>
    <dgm:pt modelId="{708FCAD1-43FB-4684-997B-FDCCCDEC7984}" type="pres">
      <dgm:prSet presAssocID="{E04FF557-0107-46C7-A48B-5FE9391BF040}" presName="img" presStyleLbl="fgImgPlace1" presStyleIdx="1" presStyleCnt="5"/>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6BB437BA-13FB-40D6-92BE-5C2485245836}" type="pres">
      <dgm:prSet presAssocID="{E04FF557-0107-46C7-A48B-5FE9391BF040}" presName="text" presStyleLbl="node1" presStyleIdx="1" presStyleCnt="5">
        <dgm:presLayoutVars>
          <dgm:bulletEnabled val="1"/>
        </dgm:presLayoutVars>
      </dgm:prSet>
      <dgm:spPr/>
    </dgm:pt>
    <dgm:pt modelId="{53D409C9-6F14-47ED-80F2-0D4382188D11}" type="pres">
      <dgm:prSet presAssocID="{45DBD43E-BC69-4397-B501-70E874EAC35D}" presName="spacer" presStyleCnt="0"/>
      <dgm:spPr/>
    </dgm:pt>
    <dgm:pt modelId="{31CB376D-4D7D-45E8-A8E8-17783407BFDC}" type="pres">
      <dgm:prSet presAssocID="{733B78B2-4E99-4C70-9514-79470CD200EF}" presName="comp" presStyleCnt="0"/>
      <dgm:spPr/>
    </dgm:pt>
    <dgm:pt modelId="{957CDF44-1A89-4D6C-906C-4B3ED3A0E852}" type="pres">
      <dgm:prSet presAssocID="{733B78B2-4E99-4C70-9514-79470CD200EF}" presName="box" presStyleLbl="node1" presStyleIdx="2" presStyleCnt="5"/>
      <dgm:spPr/>
    </dgm:pt>
    <dgm:pt modelId="{0B163D38-CB89-4F0F-87EF-8CD37BBB01D0}" type="pres">
      <dgm:prSet presAssocID="{733B78B2-4E99-4C70-9514-79470CD200EF}" presName="img" presStyleLbl="fgImgPlace1" presStyleIdx="2" presStyleCnt="5"/>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F82E097B-1FD9-4152-902F-CB084B24A640}" type="pres">
      <dgm:prSet presAssocID="{733B78B2-4E99-4C70-9514-79470CD200EF}" presName="text" presStyleLbl="node1" presStyleIdx="2" presStyleCnt="5">
        <dgm:presLayoutVars>
          <dgm:bulletEnabled val="1"/>
        </dgm:presLayoutVars>
      </dgm:prSet>
      <dgm:spPr/>
    </dgm:pt>
    <dgm:pt modelId="{9703BAA9-1885-4477-B143-AEB49224ECEC}" type="pres">
      <dgm:prSet presAssocID="{271F9FF7-42EB-4F06-A688-EF8D7EDE2FE1}" presName="spacer" presStyleCnt="0"/>
      <dgm:spPr/>
    </dgm:pt>
    <dgm:pt modelId="{8A50C685-154E-4D44-857E-A3D920EFA065}" type="pres">
      <dgm:prSet presAssocID="{DA20450E-2CB1-4DB3-8398-B1E08B153069}" presName="comp" presStyleCnt="0"/>
      <dgm:spPr/>
    </dgm:pt>
    <dgm:pt modelId="{90E7855A-36D0-483D-A51B-B6DDD6E38510}" type="pres">
      <dgm:prSet presAssocID="{DA20450E-2CB1-4DB3-8398-B1E08B153069}" presName="box" presStyleLbl="node1" presStyleIdx="3" presStyleCnt="5"/>
      <dgm:spPr/>
    </dgm:pt>
    <dgm:pt modelId="{16E7615B-497C-4751-983D-BEADB2012756}" type="pres">
      <dgm:prSet presAssocID="{DA20450E-2CB1-4DB3-8398-B1E08B153069}" presName="img" presStyleLbl="fgImgPlace1" presStyleIdx="3" presStyleCnt="5"/>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2DF4F465-089B-426B-B941-0BD3FB5A9D40}" type="pres">
      <dgm:prSet presAssocID="{DA20450E-2CB1-4DB3-8398-B1E08B153069}" presName="text" presStyleLbl="node1" presStyleIdx="3" presStyleCnt="5">
        <dgm:presLayoutVars>
          <dgm:bulletEnabled val="1"/>
        </dgm:presLayoutVars>
      </dgm:prSet>
      <dgm:spPr/>
    </dgm:pt>
    <dgm:pt modelId="{3B38DFC7-16BB-47E3-9AC8-FFC6A440DC02}" type="pres">
      <dgm:prSet presAssocID="{0A37C613-0CB9-4C6B-8E6B-047B819E6F41}" presName="spacer" presStyleCnt="0"/>
      <dgm:spPr/>
    </dgm:pt>
    <dgm:pt modelId="{1465D8FA-6A3D-4DE2-9BC5-DD951AE3B668}" type="pres">
      <dgm:prSet presAssocID="{39909C27-0BF3-46A5-A9A3-83A7D07BC065}" presName="comp" presStyleCnt="0"/>
      <dgm:spPr/>
    </dgm:pt>
    <dgm:pt modelId="{6BC35677-C58C-404E-8451-72F57EE9412A}" type="pres">
      <dgm:prSet presAssocID="{39909C27-0BF3-46A5-A9A3-83A7D07BC065}" presName="box" presStyleLbl="node1" presStyleIdx="4" presStyleCnt="5"/>
      <dgm:spPr/>
    </dgm:pt>
    <dgm:pt modelId="{3E0FD833-9FC9-49B9-A873-3200202E47A8}" type="pres">
      <dgm:prSet presAssocID="{39909C27-0BF3-46A5-A9A3-83A7D07BC065}" presName="img" presStyleLbl="fgImgPlace1" presStyleIdx="4" presStyleCnt="5"/>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5AD54431-14BF-4384-8320-99EBFCAD92F7}" type="pres">
      <dgm:prSet presAssocID="{39909C27-0BF3-46A5-A9A3-83A7D07BC065}" presName="text" presStyleLbl="node1" presStyleIdx="4" presStyleCnt="5">
        <dgm:presLayoutVars>
          <dgm:bulletEnabled val="1"/>
        </dgm:presLayoutVars>
      </dgm:prSet>
      <dgm:spPr/>
    </dgm:pt>
  </dgm:ptLst>
  <dgm:cxnLst>
    <dgm:cxn modelId="{C8A82306-2278-4D8A-970F-9D29FAED6889}" srcId="{94CCE28E-0DED-421D-9FB8-D70B5BE1994C}" destId="{733B78B2-4E99-4C70-9514-79470CD200EF}" srcOrd="2" destOrd="0" parTransId="{84886710-69D7-4FC9-A692-17F5E83246B0}" sibTransId="{271F9FF7-42EB-4F06-A688-EF8D7EDE2FE1}"/>
    <dgm:cxn modelId="{C7BFB03B-3A37-4477-88FE-14D3E7E5384B}" type="presOf" srcId="{DA20450E-2CB1-4DB3-8398-B1E08B153069}" destId="{90E7855A-36D0-483D-A51B-B6DDD6E38510}" srcOrd="0" destOrd="0" presId="urn:microsoft.com/office/officeart/2005/8/layout/vList4"/>
    <dgm:cxn modelId="{EE773B43-08BC-4842-86E1-82C0D6677B4C}" srcId="{94CCE28E-0DED-421D-9FB8-D70B5BE1994C}" destId="{39909C27-0BF3-46A5-A9A3-83A7D07BC065}" srcOrd="4" destOrd="0" parTransId="{1FFBCA77-5A6E-47F6-8EB0-EBC52F1BD408}" sibTransId="{A02FC83E-30E7-47FB-B8B8-5E4152816574}"/>
    <dgm:cxn modelId="{042C4E49-D034-40E8-8810-9CA5DF57409B}" type="presOf" srcId="{E04FF557-0107-46C7-A48B-5FE9391BF040}" destId="{6BB437BA-13FB-40D6-92BE-5C2485245836}" srcOrd="1" destOrd="0" presId="urn:microsoft.com/office/officeart/2005/8/layout/vList4"/>
    <dgm:cxn modelId="{505CDE5A-B7D7-4C1C-931D-49A3E4A17B0D}" srcId="{94CCE28E-0DED-421D-9FB8-D70B5BE1994C}" destId="{90BDB68E-DD81-4317-8BA3-75FB807C0CC5}" srcOrd="0" destOrd="0" parTransId="{0C6DA4E3-2CFC-4BC4-A211-614C3D9E1D6D}" sibTransId="{E2531685-18A3-48E9-A265-8C17AD264B64}"/>
    <dgm:cxn modelId="{8D535B7D-DC7A-4610-9F8E-2867796306BC}" srcId="{94CCE28E-0DED-421D-9FB8-D70B5BE1994C}" destId="{DA20450E-2CB1-4DB3-8398-B1E08B153069}" srcOrd="3" destOrd="0" parTransId="{0A240C47-26BE-454F-9587-B35130F51901}" sibTransId="{0A37C613-0CB9-4C6B-8E6B-047B819E6F41}"/>
    <dgm:cxn modelId="{192EE68F-827E-41E8-84D2-224E8515844C}" srcId="{94CCE28E-0DED-421D-9FB8-D70B5BE1994C}" destId="{E04FF557-0107-46C7-A48B-5FE9391BF040}" srcOrd="1" destOrd="0" parTransId="{3B25DC16-1D06-42F0-B6A3-033F709C4153}" sibTransId="{45DBD43E-BC69-4397-B501-70E874EAC35D}"/>
    <dgm:cxn modelId="{BA1055B6-858F-4C79-A04B-DF46BDDFE2FC}" type="presOf" srcId="{733B78B2-4E99-4C70-9514-79470CD200EF}" destId="{F82E097B-1FD9-4152-902F-CB084B24A640}" srcOrd="1" destOrd="0" presId="urn:microsoft.com/office/officeart/2005/8/layout/vList4"/>
    <dgm:cxn modelId="{7787A6BC-0898-4401-9D8F-497EA6FB974F}" type="presOf" srcId="{39909C27-0BF3-46A5-A9A3-83A7D07BC065}" destId="{6BC35677-C58C-404E-8451-72F57EE9412A}" srcOrd="0" destOrd="0" presId="urn:microsoft.com/office/officeart/2005/8/layout/vList4"/>
    <dgm:cxn modelId="{155156BE-854B-49BA-BF8B-63CBCFF71823}" type="presOf" srcId="{DA20450E-2CB1-4DB3-8398-B1E08B153069}" destId="{2DF4F465-089B-426B-B941-0BD3FB5A9D40}" srcOrd="1" destOrd="0" presId="urn:microsoft.com/office/officeart/2005/8/layout/vList4"/>
    <dgm:cxn modelId="{8FE94BC3-924A-4688-92A7-97403867975E}" type="presOf" srcId="{94CCE28E-0DED-421D-9FB8-D70B5BE1994C}" destId="{63FB2AB0-E2AF-4D61-9382-B35E202200BC}" srcOrd="0" destOrd="0" presId="urn:microsoft.com/office/officeart/2005/8/layout/vList4"/>
    <dgm:cxn modelId="{EE2AC1CA-A713-4DA1-9BAE-2B040FA2E341}" type="presOf" srcId="{E04FF557-0107-46C7-A48B-5FE9391BF040}" destId="{7E1DB660-2D90-4E18-9467-5B69C9169488}" srcOrd="0" destOrd="0" presId="urn:microsoft.com/office/officeart/2005/8/layout/vList4"/>
    <dgm:cxn modelId="{131012D5-C528-493A-8A0B-94EEF33B32E9}" type="presOf" srcId="{90BDB68E-DD81-4317-8BA3-75FB807C0CC5}" destId="{166F122C-3FD5-4F49-9EB8-F15912CFF0BF}" srcOrd="1" destOrd="0" presId="urn:microsoft.com/office/officeart/2005/8/layout/vList4"/>
    <dgm:cxn modelId="{DF31C6D5-FD90-46A6-A62E-4852038BBD9B}" type="presOf" srcId="{39909C27-0BF3-46A5-A9A3-83A7D07BC065}" destId="{5AD54431-14BF-4384-8320-99EBFCAD92F7}" srcOrd="1" destOrd="0" presId="urn:microsoft.com/office/officeart/2005/8/layout/vList4"/>
    <dgm:cxn modelId="{839DF1E4-A9A5-4107-A54A-4E2E8A4F5900}" type="presOf" srcId="{733B78B2-4E99-4C70-9514-79470CD200EF}" destId="{957CDF44-1A89-4D6C-906C-4B3ED3A0E852}" srcOrd="0" destOrd="0" presId="urn:microsoft.com/office/officeart/2005/8/layout/vList4"/>
    <dgm:cxn modelId="{FA5E5FF0-2326-4985-93B6-AAA4635B10F7}" type="presOf" srcId="{90BDB68E-DD81-4317-8BA3-75FB807C0CC5}" destId="{A15FE00A-EE8A-4547-961E-76D3D081E592}" srcOrd="0" destOrd="0" presId="urn:microsoft.com/office/officeart/2005/8/layout/vList4"/>
    <dgm:cxn modelId="{832114B3-A47E-4825-8095-82F8E85026CF}" type="presParOf" srcId="{63FB2AB0-E2AF-4D61-9382-B35E202200BC}" destId="{CDF4D091-7C0A-4C60-AE69-38336C4B2A9B}" srcOrd="0" destOrd="0" presId="urn:microsoft.com/office/officeart/2005/8/layout/vList4"/>
    <dgm:cxn modelId="{1588C613-146F-4F0D-86BB-6AF11CF274D6}" type="presParOf" srcId="{CDF4D091-7C0A-4C60-AE69-38336C4B2A9B}" destId="{A15FE00A-EE8A-4547-961E-76D3D081E592}" srcOrd="0" destOrd="0" presId="urn:microsoft.com/office/officeart/2005/8/layout/vList4"/>
    <dgm:cxn modelId="{D012EF64-59A9-45E0-B992-AED360CD8A21}" type="presParOf" srcId="{CDF4D091-7C0A-4C60-AE69-38336C4B2A9B}" destId="{0879B82F-B011-4CC1-82E5-4D1BF73289A8}" srcOrd="1" destOrd="0" presId="urn:microsoft.com/office/officeart/2005/8/layout/vList4"/>
    <dgm:cxn modelId="{C3F3D508-8156-429A-8A79-3054EAD7F20B}" type="presParOf" srcId="{CDF4D091-7C0A-4C60-AE69-38336C4B2A9B}" destId="{166F122C-3FD5-4F49-9EB8-F15912CFF0BF}" srcOrd="2" destOrd="0" presId="urn:microsoft.com/office/officeart/2005/8/layout/vList4"/>
    <dgm:cxn modelId="{D7617E36-3DF1-42F0-8AB2-BE644F6CC201}" type="presParOf" srcId="{63FB2AB0-E2AF-4D61-9382-B35E202200BC}" destId="{92B47F4B-20CF-4607-8E78-BB678F8C4806}" srcOrd="1" destOrd="0" presId="urn:microsoft.com/office/officeart/2005/8/layout/vList4"/>
    <dgm:cxn modelId="{D5303E4D-BA44-493B-A346-5E07536215FF}" type="presParOf" srcId="{63FB2AB0-E2AF-4D61-9382-B35E202200BC}" destId="{F38EF501-5BA3-4DE8-8B5A-A35B441C3BF8}" srcOrd="2" destOrd="0" presId="urn:microsoft.com/office/officeart/2005/8/layout/vList4"/>
    <dgm:cxn modelId="{AACE1E84-66D8-42BA-9BF7-0D071C6EB5BD}" type="presParOf" srcId="{F38EF501-5BA3-4DE8-8B5A-A35B441C3BF8}" destId="{7E1DB660-2D90-4E18-9467-5B69C9169488}" srcOrd="0" destOrd="0" presId="urn:microsoft.com/office/officeart/2005/8/layout/vList4"/>
    <dgm:cxn modelId="{A96A6BB5-2D61-4B77-86C5-656CEBE9EC78}" type="presParOf" srcId="{F38EF501-5BA3-4DE8-8B5A-A35B441C3BF8}" destId="{708FCAD1-43FB-4684-997B-FDCCCDEC7984}" srcOrd="1" destOrd="0" presId="urn:microsoft.com/office/officeart/2005/8/layout/vList4"/>
    <dgm:cxn modelId="{8CE38D86-B989-4888-ACE3-63FA63831F2C}" type="presParOf" srcId="{F38EF501-5BA3-4DE8-8B5A-A35B441C3BF8}" destId="{6BB437BA-13FB-40D6-92BE-5C2485245836}" srcOrd="2" destOrd="0" presId="urn:microsoft.com/office/officeart/2005/8/layout/vList4"/>
    <dgm:cxn modelId="{2F433A8A-3A53-4F38-8117-433884CE3297}" type="presParOf" srcId="{63FB2AB0-E2AF-4D61-9382-B35E202200BC}" destId="{53D409C9-6F14-47ED-80F2-0D4382188D11}" srcOrd="3" destOrd="0" presId="urn:microsoft.com/office/officeart/2005/8/layout/vList4"/>
    <dgm:cxn modelId="{B59F86B5-2B18-41F2-8D51-9AC7FFD28ABB}" type="presParOf" srcId="{63FB2AB0-E2AF-4D61-9382-B35E202200BC}" destId="{31CB376D-4D7D-45E8-A8E8-17783407BFDC}" srcOrd="4" destOrd="0" presId="urn:microsoft.com/office/officeart/2005/8/layout/vList4"/>
    <dgm:cxn modelId="{E5F9D6D3-85CC-4EC6-B8BB-7C7B3500DB14}" type="presParOf" srcId="{31CB376D-4D7D-45E8-A8E8-17783407BFDC}" destId="{957CDF44-1A89-4D6C-906C-4B3ED3A0E852}" srcOrd="0" destOrd="0" presId="urn:microsoft.com/office/officeart/2005/8/layout/vList4"/>
    <dgm:cxn modelId="{4F62E15F-92A6-4B83-93D1-FA8E87498855}" type="presParOf" srcId="{31CB376D-4D7D-45E8-A8E8-17783407BFDC}" destId="{0B163D38-CB89-4F0F-87EF-8CD37BBB01D0}" srcOrd="1" destOrd="0" presId="urn:microsoft.com/office/officeart/2005/8/layout/vList4"/>
    <dgm:cxn modelId="{BCF8DC8F-DCB9-4784-807F-9427E1CF9CE9}" type="presParOf" srcId="{31CB376D-4D7D-45E8-A8E8-17783407BFDC}" destId="{F82E097B-1FD9-4152-902F-CB084B24A640}" srcOrd="2" destOrd="0" presId="urn:microsoft.com/office/officeart/2005/8/layout/vList4"/>
    <dgm:cxn modelId="{F3D606C5-A01E-45A6-A3F4-E668B6976632}" type="presParOf" srcId="{63FB2AB0-E2AF-4D61-9382-B35E202200BC}" destId="{9703BAA9-1885-4477-B143-AEB49224ECEC}" srcOrd="5" destOrd="0" presId="urn:microsoft.com/office/officeart/2005/8/layout/vList4"/>
    <dgm:cxn modelId="{8C164B9F-43F7-469C-B38A-39F4511BDC0A}" type="presParOf" srcId="{63FB2AB0-E2AF-4D61-9382-B35E202200BC}" destId="{8A50C685-154E-4D44-857E-A3D920EFA065}" srcOrd="6" destOrd="0" presId="urn:microsoft.com/office/officeart/2005/8/layout/vList4"/>
    <dgm:cxn modelId="{66EB0F2F-DB81-4CB7-9694-4BC514433A5A}" type="presParOf" srcId="{8A50C685-154E-4D44-857E-A3D920EFA065}" destId="{90E7855A-36D0-483D-A51B-B6DDD6E38510}" srcOrd="0" destOrd="0" presId="urn:microsoft.com/office/officeart/2005/8/layout/vList4"/>
    <dgm:cxn modelId="{37055973-7F05-493D-B823-10382CF51E55}" type="presParOf" srcId="{8A50C685-154E-4D44-857E-A3D920EFA065}" destId="{16E7615B-497C-4751-983D-BEADB2012756}" srcOrd="1" destOrd="0" presId="urn:microsoft.com/office/officeart/2005/8/layout/vList4"/>
    <dgm:cxn modelId="{099D21F2-791D-43E5-8DAB-EAD93CFD5162}" type="presParOf" srcId="{8A50C685-154E-4D44-857E-A3D920EFA065}" destId="{2DF4F465-089B-426B-B941-0BD3FB5A9D40}" srcOrd="2" destOrd="0" presId="urn:microsoft.com/office/officeart/2005/8/layout/vList4"/>
    <dgm:cxn modelId="{634FAD9C-BECF-4333-815C-313EC43BD82F}" type="presParOf" srcId="{63FB2AB0-E2AF-4D61-9382-B35E202200BC}" destId="{3B38DFC7-16BB-47E3-9AC8-FFC6A440DC02}" srcOrd="7" destOrd="0" presId="urn:microsoft.com/office/officeart/2005/8/layout/vList4"/>
    <dgm:cxn modelId="{3C2CFCAA-C43F-4D31-B91A-8FA5492D33FD}" type="presParOf" srcId="{63FB2AB0-E2AF-4D61-9382-B35E202200BC}" destId="{1465D8FA-6A3D-4DE2-9BC5-DD951AE3B668}" srcOrd="8" destOrd="0" presId="urn:microsoft.com/office/officeart/2005/8/layout/vList4"/>
    <dgm:cxn modelId="{48C2EE28-EC4E-4BB0-833E-81FCF7C11684}" type="presParOf" srcId="{1465D8FA-6A3D-4DE2-9BC5-DD951AE3B668}" destId="{6BC35677-C58C-404E-8451-72F57EE9412A}" srcOrd="0" destOrd="0" presId="urn:microsoft.com/office/officeart/2005/8/layout/vList4"/>
    <dgm:cxn modelId="{7869C61F-E269-4095-9234-E182DA319663}" type="presParOf" srcId="{1465D8FA-6A3D-4DE2-9BC5-DD951AE3B668}" destId="{3E0FD833-9FC9-49B9-A873-3200202E47A8}" srcOrd="1" destOrd="0" presId="urn:microsoft.com/office/officeart/2005/8/layout/vList4"/>
    <dgm:cxn modelId="{3AEBDA8C-D6F5-4341-BA9A-4179D85D7745}" type="presParOf" srcId="{1465D8FA-6A3D-4DE2-9BC5-DD951AE3B668}" destId="{5AD54431-14BF-4384-8320-99EBFCAD92F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FE00A-EE8A-4547-961E-76D3D081E592}">
      <dsp:nvSpPr>
        <dsp:cNvPr id="0" name=""/>
        <dsp:cNvSpPr/>
      </dsp:nvSpPr>
      <dsp:spPr>
        <a:xfrm>
          <a:off x="0" y="0"/>
          <a:ext cx="4416358" cy="1011142"/>
        </a:xfrm>
        <a:prstGeom prst="roundRect">
          <a:avLst>
            <a:gd name="adj" fmla="val 10000"/>
          </a:avLst>
        </a:prstGeom>
        <a:gradFill rotWithShape="0">
          <a:gsLst>
            <a:gs pos="0">
              <a:srgbClr val="EAB200"/>
            </a:gs>
            <a:gs pos="51000">
              <a:srgbClr val="A88C00"/>
            </a:gs>
            <a:gs pos="100000">
              <a:srgbClr val="867300"/>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dirty="0">
              <a:effectLst>
                <a:outerShdw blurRad="38100" dist="38100" dir="2700000" algn="tl">
                  <a:srgbClr val="000000">
                    <a:alpha val="43137"/>
                  </a:srgbClr>
                </a:outerShdw>
              </a:effectLst>
            </a:rPr>
            <a:t>Nous sommes tous nécessaires </a:t>
          </a:r>
          <a:r>
            <a:rPr lang="fr-FR" sz="1400" b="1" kern="1200" dirty="0">
              <a:effectLst>
                <a:outerShdw blurRad="38100" dist="38100" dir="2700000" algn="tl">
                  <a:srgbClr val="000000">
                    <a:alpha val="43137"/>
                  </a:srgbClr>
                </a:outerShdw>
              </a:effectLst>
            </a:rPr>
            <a:t>(1 Corinthiens 12.15)</a:t>
          </a:r>
          <a:endParaRPr lang="fr-FR" sz="1400" kern="1200" dirty="0">
            <a:effectLst>
              <a:outerShdw blurRad="38100" dist="38100" dir="2700000" algn="tl">
                <a:srgbClr val="000000">
                  <a:alpha val="43137"/>
                </a:srgbClr>
              </a:outerShdw>
            </a:effectLst>
          </a:endParaRPr>
        </a:p>
      </dsp:txBody>
      <dsp:txXfrm>
        <a:off x="984385" y="0"/>
        <a:ext cx="3431972" cy="1011142"/>
      </dsp:txXfrm>
    </dsp:sp>
    <dsp:sp modelId="{0879B82F-B011-4CC1-82E5-4D1BF73289A8}">
      <dsp:nvSpPr>
        <dsp:cNvPr id="0" name=""/>
        <dsp:cNvSpPr/>
      </dsp:nvSpPr>
      <dsp:spPr>
        <a:xfrm>
          <a:off x="101114" y="101114"/>
          <a:ext cx="883271" cy="808913"/>
        </a:xfrm>
        <a:prstGeom prst="roundRect">
          <a:avLst>
            <a:gd name="adj" fmla="val 10000"/>
          </a:avLst>
        </a:prstGeom>
        <a:blipFill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E1DB660-2D90-4E18-9467-5B69C9169488}">
      <dsp:nvSpPr>
        <dsp:cNvPr id="0" name=""/>
        <dsp:cNvSpPr/>
      </dsp:nvSpPr>
      <dsp:spPr>
        <a:xfrm>
          <a:off x="0" y="1112256"/>
          <a:ext cx="4416358" cy="101114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ts val="0"/>
            </a:spcAft>
            <a:buNone/>
          </a:pPr>
          <a:r>
            <a:rPr lang="fr-FR" sz="2000" b="1" kern="1200" dirty="0">
              <a:effectLst>
                <a:outerShdw blurRad="38100" dist="38100" dir="2700000" algn="tl">
                  <a:srgbClr val="000000">
                    <a:alpha val="43137"/>
                  </a:srgbClr>
                </a:outerShdw>
              </a:effectLst>
            </a:rPr>
            <a:t>Chacun a sa fonction</a:t>
          </a:r>
        </a:p>
        <a:p>
          <a:pPr marL="0" lvl="0" indent="0" algn="l" defTabSz="889000">
            <a:lnSpc>
              <a:spcPct val="90000"/>
            </a:lnSpc>
            <a:spcBef>
              <a:spcPct val="0"/>
            </a:spcBef>
            <a:spcAft>
              <a:spcPts val="0"/>
            </a:spcAft>
            <a:buNone/>
          </a:pPr>
          <a:r>
            <a:rPr lang="fr-FR" sz="2000" b="1" kern="1200" dirty="0">
              <a:effectLst>
                <a:outerShdw blurRad="38100" dist="38100" dir="2700000" algn="tl">
                  <a:srgbClr val="000000">
                    <a:alpha val="43137"/>
                  </a:srgbClr>
                </a:outerShdw>
              </a:effectLst>
            </a:rPr>
            <a:t> </a:t>
          </a:r>
          <a:r>
            <a:rPr lang="fr-FR" sz="1400" b="1" kern="1200" dirty="0">
              <a:effectLst>
                <a:outerShdw blurRad="38100" dist="38100" dir="2700000" algn="tl">
                  <a:srgbClr val="000000">
                    <a:alpha val="43137"/>
                  </a:srgbClr>
                </a:outerShdw>
              </a:effectLst>
            </a:rPr>
            <a:t>(1 Corinthiens 12.17)</a:t>
          </a:r>
          <a:endParaRPr lang="fr-FR" sz="1400" kern="1200" dirty="0">
            <a:effectLst>
              <a:outerShdw blurRad="38100" dist="38100" dir="2700000" algn="tl">
                <a:srgbClr val="000000">
                  <a:alpha val="43137"/>
                </a:srgbClr>
              </a:outerShdw>
            </a:effectLst>
          </a:endParaRPr>
        </a:p>
      </dsp:txBody>
      <dsp:txXfrm>
        <a:off x="984385" y="1112256"/>
        <a:ext cx="3431972" cy="1011142"/>
      </dsp:txXfrm>
    </dsp:sp>
    <dsp:sp modelId="{708FCAD1-43FB-4684-997B-FDCCCDEC7984}">
      <dsp:nvSpPr>
        <dsp:cNvPr id="0" name=""/>
        <dsp:cNvSpPr/>
      </dsp:nvSpPr>
      <dsp:spPr>
        <a:xfrm>
          <a:off x="101114" y="1213370"/>
          <a:ext cx="883271" cy="808913"/>
        </a:xfrm>
        <a:prstGeom prst="roundRect">
          <a:avLst>
            <a:gd name="adj" fmla="val 1000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57CDF44-1A89-4D6C-906C-4B3ED3A0E852}">
      <dsp:nvSpPr>
        <dsp:cNvPr id="0" name=""/>
        <dsp:cNvSpPr/>
      </dsp:nvSpPr>
      <dsp:spPr>
        <a:xfrm>
          <a:off x="0" y="2224513"/>
          <a:ext cx="4416358" cy="1011142"/>
        </a:xfrm>
        <a:prstGeom prst="roundRect">
          <a:avLst>
            <a:gd name="adj" fmla="val 10000"/>
          </a:avLst>
        </a:prstGeom>
        <a:gradFill rotWithShape="0">
          <a:gsLst>
            <a:gs pos="0">
              <a:srgbClr val="21B1C5"/>
            </a:gs>
            <a:gs pos="50000">
              <a:srgbClr val="17ABBF"/>
            </a:gs>
            <a:gs pos="100000">
              <a:srgbClr val="1E8896"/>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dirty="0">
              <a:effectLst>
                <a:outerShdw blurRad="38100" dist="38100" dir="2700000" algn="tl">
                  <a:srgbClr val="000000">
                    <a:alpha val="43137"/>
                  </a:srgbClr>
                </a:outerShdw>
              </a:effectLst>
            </a:rPr>
            <a:t>Nous ne pouvons mépriser personne </a:t>
          </a:r>
          <a:r>
            <a:rPr lang="fr-FR" sz="1400" b="1" kern="1200" dirty="0">
              <a:effectLst>
                <a:outerShdw blurRad="38100" dist="38100" dir="2700000" algn="tl">
                  <a:srgbClr val="000000">
                    <a:alpha val="43137"/>
                  </a:srgbClr>
                </a:outerShdw>
              </a:effectLst>
            </a:rPr>
            <a:t>(1 Corinthiens 12.21)</a:t>
          </a:r>
          <a:endParaRPr lang="fr-FR" sz="1400" kern="1200" dirty="0">
            <a:effectLst>
              <a:outerShdw blurRad="38100" dist="38100" dir="2700000" algn="tl">
                <a:srgbClr val="000000">
                  <a:alpha val="43137"/>
                </a:srgbClr>
              </a:outerShdw>
            </a:effectLst>
          </a:endParaRPr>
        </a:p>
      </dsp:txBody>
      <dsp:txXfrm>
        <a:off x="984385" y="2224513"/>
        <a:ext cx="3431972" cy="1011142"/>
      </dsp:txXfrm>
    </dsp:sp>
    <dsp:sp modelId="{0B163D38-CB89-4F0F-87EF-8CD37BBB01D0}">
      <dsp:nvSpPr>
        <dsp:cNvPr id="0" name=""/>
        <dsp:cNvSpPr/>
      </dsp:nvSpPr>
      <dsp:spPr>
        <a:xfrm>
          <a:off x="101114" y="2325627"/>
          <a:ext cx="883271" cy="808913"/>
        </a:xfrm>
        <a:prstGeom prst="roundRect">
          <a:avLst>
            <a:gd name="adj" fmla="val 1000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0E7855A-36D0-483D-A51B-B6DDD6E38510}">
      <dsp:nvSpPr>
        <dsp:cNvPr id="0" name=""/>
        <dsp:cNvSpPr/>
      </dsp:nvSpPr>
      <dsp:spPr>
        <a:xfrm>
          <a:off x="0" y="3336769"/>
          <a:ext cx="4416358" cy="101114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dirty="0">
              <a:effectLst>
                <a:outerShdw blurRad="38100" dist="38100" dir="2700000" algn="tl">
                  <a:srgbClr val="000000">
                    <a:alpha val="43137"/>
                  </a:srgbClr>
                </a:outerShdw>
              </a:effectLst>
            </a:rPr>
            <a:t>Il n'existe pas de croyants « inférieurs » </a:t>
          </a:r>
          <a:r>
            <a:rPr lang="fr-FR" sz="1400" b="1" kern="1200" dirty="0">
              <a:effectLst>
                <a:outerShdw blurRad="38100" dist="38100" dir="2700000" algn="tl">
                  <a:srgbClr val="000000">
                    <a:alpha val="43137"/>
                  </a:srgbClr>
                </a:outerShdw>
              </a:effectLst>
            </a:rPr>
            <a:t>(1 Corinthiens 12.22-24)</a:t>
          </a:r>
          <a:endParaRPr lang="fr-FR" sz="1400" kern="1200" dirty="0">
            <a:effectLst>
              <a:outerShdw blurRad="38100" dist="38100" dir="2700000" algn="tl">
                <a:srgbClr val="000000">
                  <a:alpha val="43137"/>
                </a:srgbClr>
              </a:outerShdw>
            </a:effectLst>
          </a:endParaRPr>
        </a:p>
      </dsp:txBody>
      <dsp:txXfrm>
        <a:off x="984385" y="3336769"/>
        <a:ext cx="3431972" cy="1011142"/>
      </dsp:txXfrm>
    </dsp:sp>
    <dsp:sp modelId="{16E7615B-497C-4751-983D-BEADB2012756}">
      <dsp:nvSpPr>
        <dsp:cNvPr id="0" name=""/>
        <dsp:cNvSpPr/>
      </dsp:nvSpPr>
      <dsp:spPr>
        <a:xfrm>
          <a:off x="101114" y="3437884"/>
          <a:ext cx="883271" cy="808913"/>
        </a:xfrm>
        <a:prstGeom prst="roundRect">
          <a:avLst>
            <a:gd name="adj" fmla="val 10000"/>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BC35677-C58C-404E-8451-72F57EE9412A}">
      <dsp:nvSpPr>
        <dsp:cNvPr id="0" name=""/>
        <dsp:cNvSpPr/>
      </dsp:nvSpPr>
      <dsp:spPr>
        <a:xfrm>
          <a:off x="0" y="4449026"/>
          <a:ext cx="4416358" cy="1011142"/>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dirty="0">
              <a:effectLst>
                <a:outerShdw blurRad="38100" dist="38100" dir="2700000" algn="tl">
                  <a:srgbClr val="000000">
                    <a:alpha val="43137"/>
                  </a:srgbClr>
                </a:outerShdw>
              </a:effectLst>
            </a:rPr>
            <a:t>Nous prenons soin les uns des autres </a:t>
          </a:r>
          <a:r>
            <a:rPr lang="fr-FR" sz="1400" b="1" kern="1200" dirty="0">
              <a:effectLst>
                <a:outerShdw blurRad="38100" dist="38100" dir="2700000" algn="tl">
                  <a:srgbClr val="000000">
                    <a:alpha val="43137"/>
                  </a:srgbClr>
                </a:outerShdw>
              </a:effectLst>
            </a:rPr>
            <a:t>(1 Corinthiens 12.25-26)</a:t>
          </a:r>
          <a:endParaRPr lang="fr-FR" sz="1400" kern="1200" dirty="0">
            <a:effectLst>
              <a:outerShdw blurRad="38100" dist="38100" dir="2700000" algn="tl">
                <a:srgbClr val="000000">
                  <a:alpha val="43137"/>
                </a:srgbClr>
              </a:outerShdw>
            </a:effectLst>
          </a:endParaRPr>
        </a:p>
      </dsp:txBody>
      <dsp:txXfrm>
        <a:off x="984385" y="4449026"/>
        <a:ext cx="3431972" cy="1011142"/>
      </dsp:txXfrm>
    </dsp:sp>
    <dsp:sp modelId="{3E0FD833-9FC9-49B9-A873-3200202E47A8}">
      <dsp:nvSpPr>
        <dsp:cNvPr id="0" name=""/>
        <dsp:cNvSpPr/>
      </dsp:nvSpPr>
      <dsp:spPr>
        <a:xfrm>
          <a:off x="101114" y="4550140"/>
          <a:ext cx="883271" cy="808913"/>
        </a:xfrm>
        <a:prstGeom prst="roundRect">
          <a:avLst>
            <a:gd name="adj" fmla="val 10000"/>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F57F3E-DE69-8DC2-0461-2B82E8B6244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72C5803-39C7-0C4A-408C-E3051AE466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0154101-5A69-0022-C0FE-24D7A6D7FEED}"/>
              </a:ext>
            </a:extLst>
          </p:cNvPr>
          <p:cNvSpPr>
            <a:spLocks noGrp="1"/>
          </p:cNvSpPr>
          <p:nvPr>
            <p:ph type="dt" sz="half" idx="10"/>
          </p:nvPr>
        </p:nvSpPr>
        <p:spPr/>
        <p:txBody>
          <a:bodyPr/>
          <a:lstStyle/>
          <a:p>
            <a:fld id="{48CFBFA7-6D24-4011-BE63-71B300A5B6A2}" type="datetimeFigureOut">
              <a:rPr lang="es-ES" smtClean="0"/>
              <a:t>16/02/2026</a:t>
            </a:fld>
            <a:endParaRPr lang="es-ES"/>
          </a:p>
        </p:txBody>
      </p:sp>
      <p:sp>
        <p:nvSpPr>
          <p:cNvPr id="5" name="Marcador de pie de página 4">
            <a:extLst>
              <a:ext uri="{FF2B5EF4-FFF2-40B4-BE49-F238E27FC236}">
                <a16:creationId xmlns:a16="http://schemas.microsoft.com/office/drawing/2014/main" id="{B940052F-40B9-7C28-97D5-27EC4C6A03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7F5AFE-2883-45EC-9789-457783A1CBAE}"/>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156638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206B2C-1230-93D1-3E63-FA5DE05555A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DAC983D-2AFB-ABCA-FCF1-1B19534B6F3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5D1396D-2E13-5FC4-8FFF-AA1875EF1FD7}"/>
              </a:ext>
            </a:extLst>
          </p:cNvPr>
          <p:cNvSpPr>
            <a:spLocks noGrp="1"/>
          </p:cNvSpPr>
          <p:nvPr>
            <p:ph type="dt" sz="half" idx="10"/>
          </p:nvPr>
        </p:nvSpPr>
        <p:spPr/>
        <p:txBody>
          <a:bodyPr/>
          <a:lstStyle/>
          <a:p>
            <a:fld id="{48CFBFA7-6D24-4011-BE63-71B300A5B6A2}" type="datetimeFigureOut">
              <a:rPr lang="es-ES" smtClean="0"/>
              <a:t>16/02/2026</a:t>
            </a:fld>
            <a:endParaRPr lang="es-ES"/>
          </a:p>
        </p:txBody>
      </p:sp>
      <p:sp>
        <p:nvSpPr>
          <p:cNvPr id="5" name="Marcador de pie de página 4">
            <a:extLst>
              <a:ext uri="{FF2B5EF4-FFF2-40B4-BE49-F238E27FC236}">
                <a16:creationId xmlns:a16="http://schemas.microsoft.com/office/drawing/2014/main" id="{0C47BDAB-49F6-EC9F-8630-1CAE71AB07E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3198D54-F458-7944-760E-6A6063B129C9}"/>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07735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D16D04-E9BD-4145-448F-18DC626F87D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E8D5972-8B3F-7C7D-B3C1-1A3398FCE25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9C3BCF-BEDA-D233-EF68-60C776BDD2F7}"/>
              </a:ext>
            </a:extLst>
          </p:cNvPr>
          <p:cNvSpPr>
            <a:spLocks noGrp="1"/>
          </p:cNvSpPr>
          <p:nvPr>
            <p:ph type="dt" sz="half" idx="10"/>
          </p:nvPr>
        </p:nvSpPr>
        <p:spPr/>
        <p:txBody>
          <a:bodyPr/>
          <a:lstStyle/>
          <a:p>
            <a:fld id="{48CFBFA7-6D24-4011-BE63-71B300A5B6A2}" type="datetimeFigureOut">
              <a:rPr lang="es-ES" smtClean="0"/>
              <a:t>16/02/2026</a:t>
            </a:fld>
            <a:endParaRPr lang="es-ES"/>
          </a:p>
        </p:txBody>
      </p:sp>
      <p:sp>
        <p:nvSpPr>
          <p:cNvPr id="5" name="Marcador de pie de página 4">
            <a:extLst>
              <a:ext uri="{FF2B5EF4-FFF2-40B4-BE49-F238E27FC236}">
                <a16:creationId xmlns:a16="http://schemas.microsoft.com/office/drawing/2014/main" id="{1204DA5F-4247-73FD-8190-633EB8AA310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08F6481-CB9C-F94B-9288-AB000E896DC9}"/>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09333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16/02/2026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0878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16/02/2026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0267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16/02/2026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9867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16/02/2026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1977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16/02/2026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8071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16/02/2026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7869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16/02/2026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2361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16/02/2026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51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A93D58-B12C-C498-296D-BC420563CA5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3CAA0CD-AE0A-73A9-2F2E-7BD441E619F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1D0E594-2293-D0E5-7578-0D1989B4C04B}"/>
              </a:ext>
            </a:extLst>
          </p:cNvPr>
          <p:cNvSpPr>
            <a:spLocks noGrp="1"/>
          </p:cNvSpPr>
          <p:nvPr>
            <p:ph type="dt" sz="half" idx="10"/>
          </p:nvPr>
        </p:nvSpPr>
        <p:spPr/>
        <p:txBody>
          <a:bodyPr/>
          <a:lstStyle/>
          <a:p>
            <a:fld id="{48CFBFA7-6D24-4011-BE63-71B300A5B6A2}" type="datetimeFigureOut">
              <a:rPr lang="es-ES" smtClean="0"/>
              <a:t>16/02/2026</a:t>
            </a:fld>
            <a:endParaRPr lang="es-ES"/>
          </a:p>
        </p:txBody>
      </p:sp>
      <p:sp>
        <p:nvSpPr>
          <p:cNvPr id="5" name="Marcador de pie de página 4">
            <a:extLst>
              <a:ext uri="{FF2B5EF4-FFF2-40B4-BE49-F238E27FC236}">
                <a16:creationId xmlns:a16="http://schemas.microsoft.com/office/drawing/2014/main" id="{157523DC-9404-7062-72BA-9F3B546FAB8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FBA0298-444A-2470-8AD9-BEE904DF3A54}"/>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00166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16/02/2026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2431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16/02/2026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2807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16/02/2026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4187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3ADC75-001B-F735-A082-DB82D6237A3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BFA0473-C9B2-8053-A806-096DBCC98E5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0909211-507C-13ED-04E8-50234C601718}"/>
              </a:ext>
            </a:extLst>
          </p:cNvPr>
          <p:cNvSpPr>
            <a:spLocks noGrp="1"/>
          </p:cNvSpPr>
          <p:nvPr>
            <p:ph type="dt" sz="half" idx="10"/>
          </p:nvPr>
        </p:nvSpPr>
        <p:spPr/>
        <p:txBody>
          <a:bodyPr/>
          <a:lstStyle/>
          <a:p>
            <a:fld id="{48CFBFA7-6D24-4011-BE63-71B300A5B6A2}" type="datetimeFigureOut">
              <a:rPr lang="es-ES" smtClean="0"/>
              <a:t>16/02/2026</a:t>
            </a:fld>
            <a:endParaRPr lang="es-ES"/>
          </a:p>
        </p:txBody>
      </p:sp>
      <p:sp>
        <p:nvSpPr>
          <p:cNvPr id="5" name="Marcador de pie de página 4">
            <a:extLst>
              <a:ext uri="{FF2B5EF4-FFF2-40B4-BE49-F238E27FC236}">
                <a16:creationId xmlns:a16="http://schemas.microsoft.com/office/drawing/2014/main" id="{C097B305-2390-D07E-3D57-F80FCFB35F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CF032E8-8197-6E2A-38E5-DFA6C2E162B6}"/>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53250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656529-2796-B1B4-0E7B-252A99E10DD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575752-DF3E-0CB4-68F3-BF146722B01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AC9F8AC-5ADC-9B0B-C25E-E96675B2BEF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85544D0-4E3C-C212-2BDF-B481048FBD6B}"/>
              </a:ext>
            </a:extLst>
          </p:cNvPr>
          <p:cNvSpPr>
            <a:spLocks noGrp="1"/>
          </p:cNvSpPr>
          <p:nvPr>
            <p:ph type="dt" sz="half" idx="10"/>
          </p:nvPr>
        </p:nvSpPr>
        <p:spPr/>
        <p:txBody>
          <a:bodyPr/>
          <a:lstStyle/>
          <a:p>
            <a:fld id="{48CFBFA7-6D24-4011-BE63-71B300A5B6A2}" type="datetimeFigureOut">
              <a:rPr lang="es-ES" smtClean="0"/>
              <a:t>16/02/2026</a:t>
            </a:fld>
            <a:endParaRPr lang="es-ES"/>
          </a:p>
        </p:txBody>
      </p:sp>
      <p:sp>
        <p:nvSpPr>
          <p:cNvPr id="6" name="Marcador de pie de página 5">
            <a:extLst>
              <a:ext uri="{FF2B5EF4-FFF2-40B4-BE49-F238E27FC236}">
                <a16:creationId xmlns:a16="http://schemas.microsoft.com/office/drawing/2014/main" id="{6880FFAA-9122-AFF7-0FC9-227B45B7864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8BC4D06-348E-B758-8FBE-E590C9B27B66}"/>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83099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F8A616-EC72-57CD-07C4-18CA27EB1D1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5A5352-27BB-1828-939E-4290D1F544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A9456F5-1A42-A31D-3221-E36727BE955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9881722-860B-3F96-15BB-666EACCA9C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0C19B55-9361-2496-DDC6-620FF0CF083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DDB8181-D9CF-25A7-F013-3D5405365FD2}"/>
              </a:ext>
            </a:extLst>
          </p:cNvPr>
          <p:cNvSpPr>
            <a:spLocks noGrp="1"/>
          </p:cNvSpPr>
          <p:nvPr>
            <p:ph type="dt" sz="half" idx="10"/>
          </p:nvPr>
        </p:nvSpPr>
        <p:spPr/>
        <p:txBody>
          <a:bodyPr/>
          <a:lstStyle/>
          <a:p>
            <a:fld id="{48CFBFA7-6D24-4011-BE63-71B300A5B6A2}" type="datetimeFigureOut">
              <a:rPr lang="es-ES" smtClean="0"/>
              <a:t>16/02/2026</a:t>
            </a:fld>
            <a:endParaRPr lang="es-ES"/>
          </a:p>
        </p:txBody>
      </p:sp>
      <p:sp>
        <p:nvSpPr>
          <p:cNvPr id="8" name="Marcador de pie de página 7">
            <a:extLst>
              <a:ext uri="{FF2B5EF4-FFF2-40B4-BE49-F238E27FC236}">
                <a16:creationId xmlns:a16="http://schemas.microsoft.com/office/drawing/2014/main" id="{7AAB6063-FEA8-4AF9-C664-CCCDDB91AAD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0C1CC73-D079-7B67-206C-0D15823B3FDA}"/>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14392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7D4F3C-31D1-F878-312E-26B5DD40439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5ED13F1-8BDE-F8F9-4360-C40700C481FF}"/>
              </a:ext>
            </a:extLst>
          </p:cNvPr>
          <p:cNvSpPr>
            <a:spLocks noGrp="1"/>
          </p:cNvSpPr>
          <p:nvPr>
            <p:ph type="dt" sz="half" idx="10"/>
          </p:nvPr>
        </p:nvSpPr>
        <p:spPr/>
        <p:txBody>
          <a:bodyPr/>
          <a:lstStyle/>
          <a:p>
            <a:fld id="{48CFBFA7-6D24-4011-BE63-71B300A5B6A2}" type="datetimeFigureOut">
              <a:rPr lang="es-ES" smtClean="0"/>
              <a:t>16/02/2026</a:t>
            </a:fld>
            <a:endParaRPr lang="es-ES"/>
          </a:p>
        </p:txBody>
      </p:sp>
      <p:sp>
        <p:nvSpPr>
          <p:cNvPr id="4" name="Marcador de pie de página 3">
            <a:extLst>
              <a:ext uri="{FF2B5EF4-FFF2-40B4-BE49-F238E27FC236}">
                <a16:creationId xmlns:a16="http://schemas.microsoft.com/office/drawing/2014/main" id="{BD337CA4-FC6D-4E4F-238A-62633E9327D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A69B9B0-8FB9-C8E4-98F1-DC4462A788B3}"/>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23725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E03BD96-79F4-9CA4-9371-DAD86C588E38}"/>
              </a:ext>
            </a:extLst>
          </p:cNvPr>
          <p:cNvSpPr>
            <a:spLocks noGrp="1"/>
          </p:cNvSpPr>
          <p:nvPr>
            <p:ph type="dt" sz="half" idx="10"/>
          </p:nvPr>
        </p:nvSpPr>
        <p:spPr/>
        <p:txBody>
          <a:bodyPr/>
          <a:lstStyle/>
          <a:p>
            <a:fld id="{48CFBFA7-6D24-4011-BE63-71B300A5B6A2}" type="datetimeFigureOut">
              <a:rPr lang="es-ES" smtClean="0"/>
              <a:t>16/02/2026</a:t>
            </a:fld>
            <a:endParaRPr lang="es-ES"/>
          </a:p>
        </p:txBody>
      </p:sp>
      <p:sp>
        <p:nvSpPr>
          <p:cNvPr id="3" name="Marcador de pie de página 2">
            <a:extLst>
              <a:ext uri="{FF2B5EF4-FFF2-40B4-BE49-F238E27FC236}">
                <a16:creationId xmlns:a16="http://schemas.microsoft.com/office/drawing/2014/main" id="{D0BEF671-B346-A7F7-4AE5-E0351F17C71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AE9A44A-A96C-66AB-7BBE-5D7DB695017A}"/>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375827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482DFD-32DB-0675-3144-34B3BC1B9F6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826587-50BD-0F7A-2714-3C35B326E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072AA47-AF92-2437-7BD5-4A378950AA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9CE7FCC-0AB3-2D79-14C3-7005C32E86FB}"/>
              </a:ext>
            </a:extLst>
          </p:cNvPr>
          <p:cNvSpPr>
            <a:spLocks noGrp="1"/>
          </p:cNvSpPr>
          <p:nvPr>
            <p:ph type="dt" sz="half" idx="10"/>
          </p:nvPr>
        </p:nvSpPr>
        <p:spPr/>
        <p:txBody>
          <a:bodyPr/>
          <a:lstStyle/>
          <a:p>
            <a:fld id="{48CFBFA7-6D24-4011-BE63-71B300A5B6A2}" type="datetimeFigureOut">
              <a:rPr lang="es-ES" smtClean="0"/>
              <a:t>16/02/2026</a:t>
            </a:fld>
            <a:endParaRPr lang="es-ES"/>
          </a:p>
        </p:txBody>
      </p:sp>
      <p:sp>
        <p:nvSpPr>
          <p:cNvPr id="6" name="Marcador de pie de página 5">
            <a:extLst>
              <a:ext uri="{FF2B5EF4-FFF2-40B4-BE49-F238E27FC236}">
                <a16:creationId xmlns:a16="http://schemas.microsoft.com/office/drawing/2014/main" id="{704E156D-24E2-9D79-A32D-C69099ACAEB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932BD8A-3BE6-551F-44A6-E815FC0C6B77}"/>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8105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B908DA-F66F-3BC7-F65A-B8C0BE8729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E1B8451-A899-38AF-EE82-A13CEDACA3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916CC32-56A0-2B77-B929-4C89902ADA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B9430C-2AEF-65B6-D887-7349A9DC16A2}"/>
              </a:ext>
            </a:extLst>
          </p:cNvPr>
          <p:cNvSpPr>
            <a:spLocks noGrp="1"/>
          </p:cNvSpPr>
          <p:nvPr>
            <p:ph type="dt" sz="half" idx="10"/>
          </p:nvPr>
        </p:nvSpPr>
        <p:spPr/>
        <p:txBody>
          <a:bodyPr/>
          <a:lstStyle/>
          <a:p>
            <a:fld id="{48CFBFA7-6D24-4011-BE63-71B300A5B6A2}" type="datetimeFigureOut">
              <a:rPr lang="es-ES" smtClean="0"/>
              <a:t>16/02/2026</a:t>
            </a:fld>
            <a:endParaRPr lang="es-ES"/>
          </a:p>
        </p:txBody>
      </p:sp>
      <p:sp>
        <p:nvSpPr>
          <p:cNvPr id="6" name="Marcador de pie de página 5">
            <a:extLst>
              <a:ext uri="{FF2B5EF4-FFF2-40B4-BE49-F238E27FC236}">
                <a16:creationId xmlns:a16="http://schemas.microsoft.com/office/drawing/2014/main" id="{45073617-50E5-F9F7-4208-55907F238CB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2E62B72-97F7-0602-7D7B-134726B30F13}"/>
              </a:ext>
            </a:extLst>
          </p:cNvPr>
          <p:cNvSpPr>
            <a:spLocks noGrp="1"/>
          </p:cNvSpPr>
          <p:nvPr>
            <p:ph type="sldNum" sz="quarter" idx="12"/>
          </p:nvPr>
        </p:nvSpPr>
        <p:spPr/>
        <p:txBody>
          <a:bodyPr/>
          <a:lstStyle/>
          <a:p>
            <a:fld id="{C5BEA50D-6D1F-4D8F-9240-8BD3D58CF41A}" type="slidenum">
              <a:rPr lang="es-ES" smtClean="0"/>
              <a:t>‹Nº›</a:t>
            </a:fld>
            <a:endParaRPr lang="es-ES"/>
          </a:p>
        </p:txBody>
      </p:sp>
    </p:spTree>
    <p:extLst>
      <p:ext uri="{BB962C8B-B14F-4D97-AF65-F5344CB8AC3E}">
        <p14:creationId xmlns:p14="http://schemas.microsoft.com/office/powerpoint/2010/main" val="25903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5B3B08A-386C-B1AC-0660-4BBDEC9822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1D54B21-70AE-2CC3-E14A-B60C4D8490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6E57C0-142E-47B6-0D1A-997312AE5C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8CFBFA7-6D24-4011-BE63-71B300A5B6A2}" type="datetimeFigureOut">
              <a:rPr lang="es-ES" smtClean="0"/>
              <a:t>16/02/2026</a:t>
            </a:fld>
            <a:endParaRPr lang="es-ES"/>
          </a:p>
        </p:txBody>
      </p:sp>
      <p:sp>
        <p:nvSpPr>
          <p:cNvPr id="5" name="Marcador de pie de página 4">
            <a:extLst>
              <a:ext uri="{FF2B5EF4-FFF2-40B4-BE49-F238E27FC236}">
                <a16:creationId xmlns:a16="http://schemas.microsoft.com/office/drawing/2014/main" id="{B340AAD6-5F8B-60A5-AE0D-F8D1B785E7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330A580-333A-5A80-9A25-E40471130A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5BEA50D-6D1F-4D8F-9240-8BD3D58CF41A}" type="slidenum">
              <a:rPr lang="es-ES" smtClean="0"/>
              <a:t>‹Nº›</a:t>
            </a:fld>
            <a:endParaRPr lang="es-ES"/>
          </a:p>
        </p:txBody>
      </p:sp>
    </p:spTree>
    <p:extLst>
      <p:ext uri="{BB962C8B-B14F-4D97-AF65-F5344CB8AC3E}">
        <p14:creationId xmlns:p14="http://schemas.microsoft.com/office/powerpoint/2010/main" val="3160558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16/02/2026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84001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4.jpeg"/><Relationship Id="rId5" Type="http://schemas.microsoft.com/office/2007/relationships/hdphoto" Target="../media/hdphoto2.wdp"/><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2.jpeg"/><Relationship Id="rId4" Type="http://schemas.openxmlformats.org/officeDocument/2006/relationships/diagramLayout" Target="../diagrams/layout1.xml"/><Relationship Id="rId9"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eg"/></Relationships>
</file>

<file path=ppt/slides/_rels/slide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F3D91-3085-9C64-EB25-D3425CDD5D54}"/>
            </a:ext>
          </a:extLst>
        </p:cNvPr>
        <p:cNvGrpSpPr/>
        <p:nvPr/>
      </p:nvGrpSpPr>
      <p:grpSpPr>
        <a:xfrm>
          <a:off x="0" y="0"/>
          <a:ext cx="0" cy="0"/>
          <a:chOff x="0" y="0"/>
          <a:chExt cx="0" cy="0"/>
        </a:xfrm>
      </p:grpSpPr>
      <p:pic>
        <p:nvPicPr>
          <p:cNvPr id="7" name="Picture 6" descr="A person holding a cross&#10;&#10;AI-generated content may be incorrect.">
            <a:extLst>
              <a:ext uri="{FF2B5EF4-FFF2-40B4-BE49-F238E27FC236}">
                <a16:creationId xmlns:a16="http://schemas.microsoft.com/office/drawing/2014/main" id="{2EC18261-DCE0-DE1F-9666-44CE439A417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8AC3C152-3AD5-E333-E00E-BF70D446F62E}"/>
              </a:ext>
            </a:extLst>
          </p:cNvPr>
          <p:cNvSpPr txBox="1"/>
          <p:nvPr/>
        </p:nvSpPr>
        <p:spPr>
          <a:xfrm>
            <a:off x="293451" y="4961107"/>
            <a:ext cx="11605098" cy="1684912"/>
          </a:xfrm>
          <a:prstGeom prst="rect">
            <a:avLst/>
          </a:prstGeom>
          <a:noFill/>
        </p:spPr>
        <p:txBody>
          <a:bodyPr wrap="square" rtlCol="0">
            <a:prstTxWarp prst="textCurveDown">
              <a:avLst>
                <a:gd name="adj" fmla="val 41359"/>
              </a:avLst>
            </a:prstTxWarp>
            <a:spAutoFit/>
            <a:scene3d>
              <a:camera prst="orthographicFront"/>
              <a:lightRig rig="glow" dir="t"/>
            </a:scene3d>
            <a:sp3d extrusionH="57150" contourW="31750">
              <a:bevelT h="25400" prst="softRound"/>
              <a:contourClr>
                <a:srgbClr val="913823"/>
              </a:contourClr>
            </a:sp3d>
          </a:bodyPr>
          <a:lstStyle/>
          <a:p>
            <a:pPr algn="ctr"/>
            <a:r>
              <a:rPr lang="fr-FR" sz="4800" b="1" spc="600" dirty="0">
                <a:ln w="0"/>
                <a:gradFill>
                  <a:gsLst>
                    <a:gs pos="0">
                      <a:srgbClr val="913823"/>
                    </a:gs>
                    <a:gs pos="50000">
                      <a:srgbClr val="E8985E"/>
                    </a:gs>
                    <a:gs pos="100000">
                      <a:srgbClr val="F5D3AF"/>
                    </a:gs>
                  </a:gsLst>
                  <a:lin ang="5400000"/>
                </a:gradFill>
                <a:effectLst>
                  <a:outerShdw blurRad="50800" dist="38100" dir="2700000" algn="tl" rotWithShape="0">
                    <a:prstClr val="black">
                      <a:alpha val="70000"/>
                    </a:prstClr>
                  </a:outerShdw>
                </a:effectLst>
              </a:rPr>
              <a:t>LA PRÉÉMINENCE DU CHRIST</a:t>
            </a:r>
          </a:p>
        </p:txBody>
      </p:sp>
      <p:sp>
        <p:nvSpPr>
          <p:cNvPr id="6" name="CuadroTexto 5">
            <a:extLst>
              <a:ext uri="{FF2B5EF4-FFF2-40B4-BE49-F238E27FC236}">
                <a16:creationId xmlns:a16="http://schemas.microsoft.com/office/drawing/2014/main" id="{0DA4A130-158B-7FA8-9071-455334E919B2}"/>
              </a:ext>
            </a:extLst>
          </p:cNvPr>
          <p:cNvSpPr txBox="1"/>
          <p:nvPr/>
        </p:nvSpPr>
        <p:spPr>
          <a:xfrm>
            <a:off x="9218987" y="85522"/>
            <a:ext cx="2972993" cy="338554"/>
          </a:xfrm>
          <a:prstGeom prst="rect">
            <a:avLst/>
          </a:prstGeom>
          <a:noFill/>
        </p:spPr>
        <p:txBody>
          <a:bodyPr wrap="none" rtlCol="0">
            <a:spAutoFit/>
          </a:bodyPr>
          <a:lstStyle/>
          <a:p>
            <a:pPr algn="r"/>
            <a:r>
              <a:rPr lang="fr-FR" sz="1600" b="1" dirty="0">
                <a:solidFill>
                  <a:srgbClr val="2E767C"/>
                </a:solidFill>
              </a:rPr>
              <a:t>Leçon 8 pour le 21 février 2026</a:t>
            </a:r>
          </a:p>
        </p:txBody>
      </p:sp>
    </p:spTree>
    <p:extLst>
      <p:ext uri="{BB962C8B-B14F-4D97-AF65-F5344CB8AC3E}">
        <p14:creationId xmlns:p14="http://schemas.microsoft.com/office/powerpoint/2010/main" val="61621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8227F-2B55-C65C-395A-A82E40463465}"/>
            </a:ext>
          </a:extLst>
        </p:cNvPr>
        <p:cNvGrpSpPr/>
        <p:nvPr/>
      </p:nvGrpSpPr>
      <p:grpSpPr>
        <a:xfrm>
          <a:off x="0" y="0"/>
          <a:ext cx="0" cy="0"/>
          <a:chOff x="0" y="0"/>
          <a:chExt cx="0" cy="0"/>
        </a:xfrm>
      </p:grpSpPr>
      <p:pic>
        <p:nvPicPr>
          <p:cNvPr id="4" name="Picture 3" descr="A person holding the earth&#10;&#10;AI-generated content may be incorrect.">
            <a:extLst>
              <a:ext uri="{FF2B5EF4-FFF2-40B4-BE49-F238E27FC236}">
                <a16:creationId xmlns:a16="http://schemas.microsoft.com/office/drawing/2014/main" id="{7268245F-43E2-C736-7411-A69527745A4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CuadroTexto 4">
            <a:extLst>
              <a:ext uri="{FF2B5EF4-FFF2-40B4-BE49-F238E27FC236}">
                <a16:creationId xmlns:a16="http://schemas.microsoft.com/office/drawing/2014/main" id="{898CA5DE-FAE4-15A6-5A5C-F5DF052FCB40}"/>
              </a:ext>
            </a:extLst>
          </p:cNvPr>
          <p:cNvSpPr txBox="1"/>
          <p:nvPr/>
        </p:nvSpPr>
        <p:spPr>
          <a:xfrm>
            <a:off x="5919785" y="793046"/>
            <a:ext cx="5985344" cy="5416868"/>
          </a:xfrm>
          <a:prstGeom prst="rect">
            <a:avLst/>
          </a:prstGeom>
          <a:noFill/>
          <a:ln w="28575">
            <a:solidFill>
              <a:schemeClr val="tx2">
                <a:lumMod val="25000"/>
                <a:lumOff val="75000"/>
              </a:schemeClr>
            </a:solidFill>
          </a:ln>
        </p:spPr>
        <p:txBody>
          <a:bodyPr wrap="square">
            <a:spAutoFit/>
            <a:scene3d>
              <a:camera prst="orthographicFront"/>
              <a:lightRig rig="threePt" dir="t"/>
            </a:scene3d>
            <a:sp3d extrusionH="57150">
              <a:bevelT w="38100" h="38100"/>
            </a:sp3d>
          </a:bodyPr>
          <a:lstStyle/>
          <a:p>
            <a:pPr lvl="0" algn="ctr">
              <a:spcBef>
                <a:spcPts val="1200"/>
              </a:spcBef>
              <a:defRPr/>
            </a:pPr>
            <a:r>
              <a:rPr lang="fr-FR" sz="2800" b="1" dirty="0">
                <a:ln w="12700" cmpd="sng">
                  <a:noFill/>
                  <a:prstDash val="solid"/>
                </a:ln>
                <a:solidFill>
                  <a:srgbClr val="0F9ED5">
                    <a:lumMod val="75000"/>
                  </a:srgbClr>
                </a:solidFill>
                <a:latin typeface="Comic Sans MS" panose="030F0702030302020204" pitchFamily="66" charset="0"/>
              </a:rPr>
              <a:t>« Il est l'image du Dieu invisible, le premier-né de toute la création. Car en lui ont été créées toutes les choses qui sont dans les cieux et sur la terre, les visibles et les invisibles, trônes, dignités, dominations, autorités. Tout a été créé par lui et pour lui. Il est avant toutes choses, et toutes choses subsistent en lui »</a:t>
            </a:r>
          </a:p>
          <a:p>
            <a:pPr lvl="0" algn="ctr">
              <a:spcBef>
                <a:spcPts val="1200"/>
              </a:spcBef>
              <a:defRPr/>
            </a:pPr>
            <a:r>
              <a:rPr lang="fr-FR" sz="2000" b="1" dirty="0">
                <a:ln w="12700" cmpd="sng">
                  <a:noFill/>
                  <a:prstDash val="solid"/>
                </a:ln>
                <a:solidFill>
                  <a:srgbClr val="0F9ED5">
                    <a:lumMod val="75000"/>
                  </a:srgbClr>
                </a:solidFill>
                <a:latin typeface="Comic Sans MS" panose="030F0702030302020204" pitchFamily="66" charset="0"/>
              </a:rPr>
              <a:t>Colossiens 1.15-17</a:t>
            </a:r>
          </a:p>
        </p:txBody>
      </p:sp>
    </p:spTree>
    <p:extLst>
      <p:ext uri="{BB962C8B-B14F-4D97-AF65-F5344CB8AC3E}">
        <p14:creationId xmlns:p14="http://schemas.microsoft.com/office/powerpoint/2010/main" val="343768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purple background&#10;&#10;AI-generated content may be incorrect.">
            <a:extLst>
              <a:ext uri="{FF2B5EF4-FFF2-40B4-BE49-F238E27FC236}">
                <a16:creationId xmlns:a16="http://schemas.microsoft.com/office/drawing/2014/main" id="{83AB7515-1A94-211E-1CC4-24C87C6DC03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496D96DC-5F7A-8402-1E61-1D90A0E60F64}"/>
              </a:ext>
            </a:extLst>
          </p:cNvPr>
          <p:cNvSpPr txBox="1"/>
          <p:nvPr/>
        </p:nvSpPr>
        <p:spPr>
          <a:xfrm>
            <a:off x="5534025" y="4468037"/>
            <a:ext cx="6572250" cy="224676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fr-FR" sz="2000" b="1" dirty="0">
                <a:solidFill>
                  <a:srgbClr val="D81062"/>
                </a:solidFill>
              </a:rPr>
              <a:t>L'image de Dieu (Colossiens 1.15a)</a:t>
            </a:r>
          </a:p>
          <a:p>
            <a:pPr>
              <a:spcBef>
                <a:spcPts val="1200"/>
              </a:spcBef>
            </a:pPr>
            <a:r>
              <a:rPr lang="fr-FR" sz="2000" b="1" dirty="0">
                <a:solidFill>
                  <a:srgbClr val="9112E3"/>
                </a:solidFill>
              </a:rPr>
              <a:t>Le premier-né (Colossiens 1.15b-17)</a:t>
            </a:r>
          </a:p>
          <a:p>
            <a:pPr>
              <a:spcBef>
                <a:spcPts val="1200"/>
              </a:spcBef>
            </a:pPr>
            <a:r>
              <a:rPr lang="fr-FR" sz="2000" b="1" dirty="0">
                <a:solidFill>
                  <a:srgbClr val="173EE5"/>
                </a:solidFill>
              </a:rPr>
              <a:t>La tête de l'Église  (Colossiens 1.18a)</a:t>
            </a:r>
          </a:p>
          <a:p>
            <a:pPr>
              <a:spcBef>
                <a:spcPts val="1200"/>
              </a:spcBef>
            </a:pPr>
            <a:r>
              <a:rPr lang="fr-FR" sz="2000" b="1" dirty="0">
                <a:solidFill>
                  <a:srgbClr val="28BA63"/>
                </a:solidFill>
              </a:rPr>
              <a:t>Le commencement (Colossiens 1.18b)</a:t>
            </a:r>
          </a:p>
          <a:p>
            <a:pPr>
              <a:spcBef>
                <a:spcPts val="1200"/>
              </a:spcBef>
            </a:pPr>
            <a:r>
              <a:rPr lang="fr-FR" sz="2000" b="1" dirty="0">
                <a:solidFill>
                  <a:srgbClr val="E35316"/>
                </a:solidFill>
              </a:rPr>
              <a:t>Le réconciliateur (Colossiens 1.19-20)</a:t>
            </a:r>
          </a:p>
        </p:txBody>
      </p:sp>
      <p:sp>
        <p:nvSpPr>
          <p:cNvPr id="3" name="CuadroTexto 2">
            <a:extLst>
              <a:ext uri="{FF2B5EF4-FFF2-40B4-BE49-F238E27FC236}">
                <a16:creationId xmlns:a16="http://schemas.microsoft.com/office/drawing/2014/main" id="{925FFB5B-8432-9228-652D-A66F7E1B69B3}"/>
              </a:ext>
            </a:extLst>
          </p:cNvPr>
          <p:cNvSpPr txBox="1"/>
          <p:nvPr/>
        </p:nvSpPr>
        <p:spPr>
          <a:xfrm>
            <a:off x="190500" y="105856"/>
            <a:ext cx="4038600" cy="1631216"/>
          </a:xfrm>
          <a:prstGeom prst="rect">
            <a:avLst/>
          </a:prstGeom>
          <a:noFill/>
        </p:spPr>
        <p:txBody>
          <a:bodyPr wrap="square" rtlCol="0">
            <a:spAutoFit/>
          </a:bodyPr>
          <a:lstStyle/>
          <a:p>
            <a:pPr>
              <a:spcBef>
                <a:spcPts val="600"/>
              </a:spcBef>
            </a:pPr>
            <a:r>
              <a:rPr lang="fr-FR" sz="2000" b="1" dirty="0"/>
              <a:t>Paul déclare que Jésus a mis en paix tout l'univers, « tant ce qui est sur la terre que ce qui est dans les cieux » </a:t>
            </a:r>
          </a:p>
          <a:p>
            <a:r>
              <a:rPr lang="fr-FR" sz="2000" b="1" dirty="0">
                <a:solidFill>
                  <a:srgbClr val="CC0066"/>
                </a:solidFill>
              </a:rPr>
              <a:t>(Colossiens 1.20)</a:t>
            </a:r>
            <a:r>
              <a:rPr lang="fr-FR" sz="2000" b="1" dirty="0"/>
              <a:t>.</a:t>
            </a:r>
          </a:p>
        </p:txBody>
      </p:sp>
      <p:pic>
        <p:nvPicPr>
          <p:cNvPr id="12" name="Imagen 11" descr="Una persona parado en un cuerpo de agua junto a una roca&#10;&#10;El contenido generado por IA puede ser incorrecto.">
            <a:extLst>
              <a:ext uri="{FF2B5EF4-FFF2-40B4-BE49-F238E27FC236}">
                <a16:creationId xmlns:a16="http://schemas.microsoft.com/office/drawing/2014/main" id="{FC9F0AF4-7DF6-EAAF-074A-65C5E16604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 y="4442021"/>
            <a:ext cx="3880193" cy="2215954"/>
          </a:xfrm>
          <a:prstGeom prst="rect">
            <a:avLst/>
          </a:prstGeom>
          <a:solidFill>
            <a:srgbClr val="FFFFFF">
              <a:shade val="85000"/>
            </a:srgbClr>
          </a:solidFill>
          <a:ln w="88900" cap="sq">
            <a:solidFill>
              <a:srgbClr val="970DD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Patrón de fondo&#10;&#10;El contenido generado por IA puede ser incorrecto.">
            <a:extLst>
              <a:ext uri="{FF2B5EF4-FFF2-40B4-BE49-F238E27FC236}">
                <a16:creationId xmlns:a16="http://schemas.microsoft.com/office/drawing/2014/main" id="{781314F5-98AC-3EBD-1E48-41020CCA7E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7100000">
            <a:off x="5122203" y="6157234"/>
            <a:ext cx="280851" cy="486685"/>
          </a:xfrm>
          <a:prstGeom prst="rect">
            <a:avLst/>
          </a:prstGeom>
          <a:effectLst>
            <a:outerShdw blurRad="50800" dist="38100" dir="8100000" algn="tr" rotWithShape="0">
              <a:prstClr val="black">
                <a:alpha val="40000"/>
              </a:prstClr>
            </a:outerShdw>
          </a:effectLst>
        </p:spPr>
      </p:pic>
      <p:pic>
        <p:nvPicPr>
          <p:cNvPr id="17" name="Imagen 16" descr="Imagen que contiene Icono&#10;&#10;El contenido generado por IA puede ser incorrecto.">
            <a:extLst>
              <a:ext uri="{FF2B5EF4-FFF2-40B4-BE49-F238E27FC236}">
                <a16:creationId xmlns:a16="http://schemas.microsoft.com/office/drawing/2014/main" id="{64091996-AA63-82E6-936B-779E3761B80B}"/>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tretch>
            <a:fillRect/>
          </a:stretch>
        </p:blipFill>
        <p:spPr>
          <a:xfrm rot="17100000">
            <a:off x="5122203" y="5702977"/>
            <a:ext cx="280851" cy="486685"/>
          </a:xfrm>
          <a:prstGeom prst="rect">
            <a:avLst/>
          </a:prstGeom>
          <a:effectLst>
            <a:outerShdw blurRad="50800" dist="38100" dir="8100000" algn="tr" rotWithShape="0">
              <a:prstClr val="black">
                <a:alpha val="40000"/>
              </a:prstClr>
            </a:outerShdw>
          </a:effectLst>
        </p:spPr>
      </p:pic>
      <p:pic>
        <p:nvPicPr>
          <p:cNvPr id="20" name="Imagen 19" descr="Imagen que contiene luz&#10;&#10;El contenido generado por IA puede ser incorrecto.">
            <a:extLst>
              <a:ext uri="{FF2B5EF4-FFF2-40B4-BE49-F238E27FC236}">
                <a16:creationId xmlns:a16="http://schemas.microsoft.com/office/drawing/2014/main" id="{F1AF8A1F-2E50-FB0B-A6EC-4958FA1912E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7100000">
            <a:off x="5122203" y="5248721"/>
            <a:ext cx="280851" cy="486685"/>
          </a:xfrm>
          <a:prstGeom prst="rect">
            <a:avLst/>
          </a:prstGeom>
          <a:effectLst>
            <a:outerShdw blurRad="50800" dist="38100" dir="8100000" algn="tr" rotWithShape="0">
              <a:prstClr val="black">
                <a:alpha val="40000"/>
              </a:prstClr>
            </a:outerShdw>
          </a:effectLst>
        </p:spPr>
      </p:pic>
      <p:pic>
        <p:nvPicPr>
          <p:cNvPr id="21" name="Imagen 20" descr="Forma&#10;&#10;El contenido generado por IA puede ser incorrecto.">
            <a:extLst>
              <a:ext uri="{FF2B5EF4-FFF2-40B4-BE49-F238E27FC236}">
                <a16:creationId xmlns:a16="http://schemas.microsoft.com/office/drawing/2014/main" id="{AF6A34F9-621F-DA95-7498-BF5A7D24902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7100000">
            <a:off x="5122203" y="4794465"/>
            <a:ext cx="280851" cy="486685"/>
          </a:xfrm>
          <a:prstGeom prst="rect">
            <a:avLst/>
          </a:prstGeom>
          <a:effectLst>
            <a:outerShdw blurRad="50800" dist="38100" dir="8100000" algn="tr" rotWithShape="0">
              <a:prstClr val="black">
                <a:alpha val="40000"/>
              </a:prstClr>
            </a:outerShdw>
          </a:effectLst>
        </p:spPr>
      </p:pic>
      <p:pic>
        <p:nvPicPr>
          <p:cNvPr id="22" name="Imagen 21" descr="Imagen que contiene Forma&#10;&#10;El contenido generado por IA puede ser incorrecto.">
            <a:extLst>
              <a:ext uri="{FF2B5EF4-FFF2-40B4-BE49-F238E27FC236}">
                <a16:creationId xmlns:a16="http://schemas.microsoft.com/office/drawing/2014/main" id="{A13D1A25-DBF9-2168-03B9-F861ECAAF7C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7100000">
            <a:off x="5122203" y="4340209"/>
            <a:ext cx="280851" cy="486685"/>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B498DD95-518C-9E91-F50D-ADDA25E1304C}"/>
              </a:ext>
            </a:extLst>
          </p:cNvPr>
          <p:cNvSpPr txBox="1"/>
          <p:nvPr/>
        </p:nvSpPr>
        <p:spPr>
          <a:xfrm>
            <a:off x="190500" y="3968452"/>
            <a:ext cx="4038600" cy="400110"/>
          </a:xfrm>
          <a:prstGeom prst="rect">
            <a:avLst/>
          </a:prstGeom>
          <a:noFill/>
        </p:spPr>
        <p:txBody>
          <a:bodyPr wrap="square">
            <a:spAutoFit/>
          </a:bodyPr>
          <a:lstStyle/>
          <a:p>
            <a:pPr>
              <a:spcBef>
                <a:spcPts val="600"/>
              </a:spcBef>
            </a:pPr>
            <a:r>
              <a:rPr lang="fr-FR" sz="2000" b="1" dirty="0"/>
              <a:t>Jésus-Christ est…</a:t>
            </a:r>
          </a:p>
        </p:txBody>
      </p:sp>
      <p:sp>
        <p:nvSpPr>
          <p:cNvPr id="8" name="CuadroTexto 7">
            <a:extLst>
              <a:ext uri="{FF2B5EF4-FFF2-40B4-BE49-F238E27FC236}">
                <a16:creationId xmlns:a16="http://schemas.microsoft.com/office/drawing/2014/main" id="{D8F13D6A-C494-0E33-267E-54D2FF9D0DC9}"/>
              </a:ext>
            </a:extLst>
          </p:cNvPr>
          <p:cNvSpPr txBox="1"/>
          <p:nvPr/>
        </p:nvSpPr>
        <p:spPr>
          <a:xfrm>
            <a:off x="190500" y="1737072"/>
            <a:ext cx="4038600" cy="2246769"/>
          </a:xfrm>
          <a:prstGeom prst="rect">
            <a:avLst/>
          </a:prstGeom>
          <a:noFill/>
        </p:spPr>
        <p:txBody>
          <a:bodyPr wrap="square">
            <a:spAutoFit/>
          </a:bodyPr>
          <a:lstStyle/>
          <a:p>
            <a:pPr>
              <a:spcBef>
                <a:spcPts val="600"/>
              </a:spcBef>
            </a:pPr>
            <a:r>
              <a:rPr lang="fr-FR" sz="2000" b="1" dirty="0"/>
              <a:t>Avant d'arriver à cette déclaration, l'apôtre nous parle de qui est réellement Jésus. Non pas un grand maître, ni un philosophe, ni un prophète, ni un prédicateur, ni un messager de bonnes nouvelles.</a:t>
            </a:r>
          </a:p>
        </p:txBody>
      </p:sp>
      <p:pic>
        <p:nvPicPr>
          <p:cNvPr id="13" name="Picture 12" descr="A group of angels and a cross&#10;&#10;AI-generated content may be incorrect.">
            <a:extLst>
              <a:ext uri="{FF2B5EF4-FFF2-40B4-BE49-F238E27FC236}">
                <a16:creationId xmlns:a16="http://schemas.microsoft.com/office/drawing/2014/main" id="{1BDEB687-9BFC-9126-5552-ADF5A7B6F4E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229100" y="43944"/>
            <a:ext cx="7772400" cy="4182231"/>
          </a:xfrm>
          <a:prstGeom prst="rect">
            <a:avLst/>
          </a:prstGeom>
        </p:spPr>
      </p:pic>
    </p:spTree>
    <p:extLst>
      <p:ext uri="{BB962C8B-B14F-4D97-AF65-F5344CB8AC3E}">
        <p14:creationId xmlns:p14="http://schemas.microsoft.com/office/powerpoint/2010/main" val="219676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2"/>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0" dur="1000" fill="hold"/>
                                        <p:tgtEl>
                                          <p:spTgt spid="5"/>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Effect transition="in" filter="wipe(left)">
                                      <p:cBhvr>
                                        <p:cTn id="43" dur="500"/>
                                        <p:tgtEl>
                                          <p:spTgt spid="2">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500"/>
                                        <p:tgtEl>
                                          <p:spTgt spid="21"/>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
                                            <p:txEl>
                                              <p:pRg st="1" end="1"/>
                                            </p:txEl>
                                          </p:spTgt>
                                        </p:tgtEl>
                                        <p:attrNameLst>
                                          <p:attrName>style.visibility</p:attrName>
                                        </p:attrNameLst>
                                      </p:cBhvr>
                                      <p:to>
                                        <p:strVal val="visible"/>
                                      </p:to>
                                    </p:set>
                                    <p:animEffect transition="in" filter="wipe(left)">
                                      <p:cBhvr>
                                        <p:cTn id="52" dur="500"/>
                                        <p:tgtEl>
                                          <p:spTgt spid="2">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500"/>
                                        <p:tgtEl>
                                          <p:spTgt spid="20"/>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wipe(left)">
                                      <p:cBhvr>
                                        <p:cTn id="61" dur="500"/>
                                        <p:tgtEl>
                                          <p:spTgt spid="2">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left)">
                                      <p:cBhvr>
                                        <p:cTn id="66" dur="500"/>
                                        <p:tgtEl>
                                          <p:spTgt spid="17"/>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500"/>
                                        <p:tgtEl>
                                          <p:spTgt spid="14"/>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left)">
                                      <p:cBhvr>
                                        <p:cTn id="7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D3C85-8BFB-329E-EABE-363C4BAB9648}"/>
            </a:ext>
          </a:extLst>
        </p:cNvPr>
        <p:cNvGrpSpPr/>
        <p:nvPr/>
      </p:nvGrpSpPr>
      <p:grpSpPr>
        <a:xfrm>
          <a:off x="0" y="0"/>
          <a:ext cx="0" cy="0"/>
          <a:chOff x="0" y="0"/>
          <a:chExt cx="0" cy="0"/>
        </a:xfrm>
      </p:grpSpPr>
      <p:pic>
        <p:nvPicPr>
          <p:cNvPr id="9" name="Picture 8" descr="A close up of a cloud&#10;&#10;AI-generated content may be incorrect.">
            <a:extLst>
              <a:ext uri="{FF2B5EF4-FFF2-40B4-BE49-F238E27FC236}">
                <a16:creationId xmlns:a16="http://schemas.microsoft.com/office/drawing/2014/main" id="{322E81A3-ED51-1F42-E4F0-19619CD80C8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6100CE65-F164-5671-5AA1-C07747CD25BD}"/>
              </a:ext>
            </a:extLst>
          </p:cNvPr>
          <p:cNvSpPr txBox="1"/>
          <p:nvPr/>
        </p:nvSpPr>
        <p:spPr>
          <a:xfrm>
            <a:off x="2975614" y="0"/>
            <a:ext cx="6240774" cy="769441"/>
          </a:xfrm>
          <a:prstGeom prst="rect">
            <a:avLst/>
          </a:prstGeom>
          <a:noFill/>
        </p:spPr>
        <p:txBody>
          <a:bodyPr wrap="square">
            <a:spAutoFit/>
          </a:bodyPr>
          <a:lstStyle/>
          <a:p>
            <a:pPr algn="ctr"/>
            <a:r>
              <a:rPr lang="fr-FR"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L'IMAGE DE DIEU</a:t>
            </a:r>
          </a:p>
        </p:txBody>
      </p:sp>
      <p:sp>
        <p:nvSpPr>
          <p:cNvPr id="5" name="CuadroTexto 4">
            <a:extLst>
              <a:ext uri="{FF2B5EF4-FFF2-40B4-BE49-F238E27FC236}">
                <a16:creationId xmlns:a16="http://schemas.microsoft.com/office/drawing/2014/main" id="{8EEAA105-706A-0A0C-7EEC-0B671AB2CA62}"/>
              </a:ext>
            </a:extLst>
          </p:cNvPr>
          <p:cNvSpPr txBox="1"/>
          <p:nvPr/>
        </p:nvSpPr>
        <p:spPr>
          <a:xfrm>
            <a:off x="2975612" y="683716"/>
            <a:ext cx="6240774" cy="369332"/>
          </a:xfrm>
          <a:prstGeom prst="rect">
            <a:avLst/>
          </a:prstGeom>
          <a:noFill/>
        </p:spPr>
        <p:txBody>
          <a:bodyPr wrap="square">
            <a:spAutoFit/>
            <a:scene3d>
              <a:camera prst="orthographicFront"/>
              <a:lightRig rig="threePt" dir="t"/>
            </a:scene3d>
            <a:sp3d extrusionH="57150">
              <a:bevelT w="38100" h="38100"/>
            </a:sp3d>
          </a:bodyPr>
          <a:lstStyle/>
          <a:p>
            <a:pPr algn="ctr"/>
            <a:r>
              <a:rPr lang="fr-FR" b="1" dirty="0">
                <a:solidFill>
                  <a:schemeClr val="accent1">
                    <a:lumMod val="75000"/>
                  </a:schemeClr>
                </a:solidFill>
                <a:latin typeface="Comic Sans MS" panose="030F0702030302020204" pitchFamily="66" charset="0"/>
              </a:rPr>
              <a:t>« Il est l'image du Dieu invisible » </a:t>
            </a:r>
            <a:r>
              <a:rPr lang="fr-FR" sz="1400" b="1" dirty="0">
                <a:solidFill>
                  <a:schemeClr val="accent1">
                    <a:lumMod val="75000"/>
                  </a:schemeClr>
                </a:solidFill>
                <a:latin typeface="Comic Sans MS" panose="030F0702030302020204" pitchFamily="66" charset="0"/>
              </a:rPr>
              <a:t>(Colossiens 1.15a)</a:t>
            </a:r>
          </a:p>
        </p:txBody>
      </p:sp>
      <p:sp>
        <p:nvSpPr>
          <p:cNvPr id="6" name="CuadroTexto 5">
            <a:extLst>
              <a:ext uri="{FF2B5EF4-FFF2-40B4-BE49-F238E27FC236}">
                <a16:creationId xmlns:a16="http://schemas.microsoft.com/office/drawing/2014/main" id="{85A30D9C-3395-0F49-A900-8F5B97A29E35}"/>
              </a:ext>
            </a:extLst>
          </p:cNvPr>
          <p:cNvSpPr txBox="1"/>
          <p:nvPr/>
        </p:nvSpPr>
        <p:spPr>
          <a:xfrm>
            <a:off x="3044757" y="1168357"/>
            <a:ext cx="6089516" cy="1323439"/>
          </a:xfrm>
          <a:prstGeom prst="rect">
            <a:avLst/>
          </a:prstGeom>
          <a:noFill/>
        </p:spPr>
        <p:txBody>
          <a:bodyPr wrap="square" rtlCol="0">
            <a:spAutoFit/>
          </a:bodyPr>
          <a:lstStyle/>
          <a:p>
            <a:pPr>
              <a:spcBef>
                <a:spcPts val="600"/>
              </a:spcBef>
            </a:pPr>
            <a:r>
              <a:rPr lang="fr-FR" sz="2000" b="1" dirty="0"/>
              <a:t>Une image peut être la copie d'une réalité (une photographie, un hologramme, une statue), ou même quelque chose de fictif (un dessin). Mais le concept biblique d'image va bien au-delà de cela.</a:t>
            </a:r>
          </a:p>
        </p:txBody>
      </p:sp>
      <p:pic>
        <p:nvPicPr>
          <p:cNvPr id="4" name="Imagen 3" descr="Mujer con la mano en la cara&#10;&#10;El contenido generado por IA puede ser incorrecto.">
            <a:extLst>
              <a:ext uri="{FF2B5EF4-FFF2-40B4-BE49-F238E27FC236}">
                <a16:creationId xmlns:a16="http://schemas.microsoft.com/office/drawing/2014/main" id="{F56F84C2-2131-9B09-87A6-24F00AB35B1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77401" y="165847"/>
            <a:ext cx="2798212" cy="210069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Imagen 7" descr="Imagen que contiene persona, interior, sostener, hombre&#10;&#10;El contenido generado por IA puede ser incorrecto.">
            <a:extLst>
              <a:ext uri="{FF2B5EF4-FFF2-40B4-BE49-F238E27FC236}">
                <a16:creationId xmlns:a16="http://schemas.microsoft.com/office/drawing/2014/main" id="{1EC8B5E2-1D9B-5265-A5C3-0D954FA3C02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9216387" y="165847"/>
            <a:ext cx="2794030" cy="2100697"/>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grupo de personas con un perro&#10;&#10;El contenido generado por IA puede ser incorrecto.">
            <a:extLst>
              <a:ext uri="{FF2B5EF4-FFF2-40B4-BE49-F238E27FC236}">
                <a16:creationId xmlns:a16="http://schemas.microsoft.com/office/drawing/2014/main" id="{9DCE5E3B-6BC7-68B2-0126-A37A3353982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318078" y="3692096"/>
            <a:ext cx="2867356" cy="2994778"/>
          </a:xfrm>
          <a:prstGeom prst="rect">
            <a:avLst/>
          </a:prstGeom>
          <a:ln w="38100" cap="sq">
            <a:solidFill>
              <a:srgbClr val="7A5841"/>
            </a:solidFill>
            <a:prstDash val="solid"/>
            <a:miter lim="800000"/>
          </a:ln>
          <a:effectLst>
            <a:outerShdw blurRad="50800" dist="38100" dir="2700000" algn="tl" rotWithShape="0">
              <a:srgbClr val="000000">
                <a:alpha val="43000"/>
              </a:srgbClr>
            </a:outerShdw>
          </a:effectLst>
        </p:spPr>
      </p:pic>
      <p:pic>
        <p:nvPicPr>
          <p:cNvPr id="12" name="Imagen 11" descr="Personas en una estrella en el centro&#10;&#10;El contenido generado por IA puede ser incorrecto.">
            <a:extLst>
              <a:ext uri="{FF2B5EF4-FFF2-40B4-BE49-F238E27FC236}">
                <a16:creationId xmlns:a16="http://schemas.microsoft.com/office/drawing/2014/main" id="{DA1763D2-C58A-6503-B25D-0A15951B76E7}"/>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879151" y="3692096"/>
            <a:ext cx="2994771" cy="2994771"/>
          </a:xfrm>
          <a:prstGeom prst="roundRect">
            <a:avLst>
              <a:gd name="adj" fmla="val 12593"/>
            </a:avLst>
          </a:prstGeom>
          <a:ln w="57150">
            <a:solidFill>
              <a:schemeClr val="accent1">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0CC476E2-21D8-7D85-2375-5A5276C3BD84}"/>
              </a:ext>
            </a:extLst>
          </p:cNvPr>
          <p:cNvSpPr txBox="1"/>
          <p:nvPr/>
        </p:nvSpPr>
        <p:spPr>
          <a:xfrm>
            <a:off x="177401" y="2513596"/>
            <a:ext cx="11833016" cy="1015663"/>
          </a:xfrm>
          <a:prstGeom prst="rect">
            <a:avLst/>
          </a:prstGeom>
          <a:noFill/>
        </p:spPr>
        <p:txBody>
          <a:bodyPr wrap="square">
            <a:spAutoFit/>
          </a:bodyPr>
          <a:lstStyle/>
          <a:p>
            <a:pPr>
              <a:spcBef>
                <a:spcPts val="600"/>
              </a:spcBef>
            </a:pPr>
            <a:r>
              <a:rPr lang="fr-FR" sz="2000" b="1" dirty="0"/>
              <a:t>Dieu créa Adam et Ève à son image </a:t>
            </a:r>
            <a:r>
              <a:rPr lang="fr-FR" sz="2000" b="1" dirty="0">
                <a:solidFill>
                  <a:srgbClr val="CC0066"/>
                </a:solidFill>
              </a:rPr>
              <a:t>(Genèse 1.27)</a:t>
            </a:r>
            <a:r>
              <a:rPr lang="fr-FR" sz="2000" b="1" dirty="0"/>
              <a:t>, et Adam engendra un fils à son image </a:t>
            </a:r>
            <a:r>
              <a:rPr lang="fr-FR" sz="2000" b="1" dirty="0">
                <a:solidFill>
                  <a:srgbClr val="CC0066"/>
                </a:solidFill>
              </a:rPr>
              <a:t>(Genèse 5.3)</a:t>
            </a:r>
            <a:r>
              <a:rPr lang="fr-FR" sz="2000" b="1" dirty="0"/>
              <a:t>. Ce ne sont pas des copies de la réalité, des imitations ou des imaginations. </a:t>
            </a:r>
          </a:p>
          <a:p>
            <a:r>
              <a:rPr lang="fr-FR" sz="2000" b="1" dirty="0"/>
              <a:t>Ce sont des ressemblances physiques, psychologiques, sociales…</a:t>
            </a:r>
          </a:p>
        </p:txBody>
      </p:sp>
      <p:sp>
        <p:nvSpPr>
          <p:cNvPr id="16" name="CuadroTexto 15">
            <a:extLst>
              <a:ext uri="{FF2B5EF4-FFF2-40B4-BE49-F238E27FC236}">
                <a16:creationId xmlns:a16="http://schemas.microsoft.com/office/drawing/2014/main" id="{C428EBB9-0CD8-C3CD-466E-97178ED5D48B}"/>
              </a:ext>
            </a:extLst>
          </p:cNvPr>
          <p:cNvSpPr txBox="1"/>
          <p:nvPr/>
        </p:nvSpPr>
        <p:spPr>
          <a:xfrm>
            <a:off x="3362834" y="3530637"/>
            <a:ext cx="5334733" cy="1323439"/>
          </a:xfrm>
          <a:prstGeom prst="rect">
            <a:avLst/>
          </a:prstGeom>
          <a:noFill/>
        </p:spPr>
        <p:txBody>
          <a:bodyPr wrap="square">
            <a:spAutoFit/>
          </a:bodyPr>
          <a:lstStyle/>
          <a:p>
            <a:pPr>
              <a:spcBef>
                <a:spcPts val="600"/>
              </a:spcBef>
            </a:pPr>
            <a:r>
              <a:rPr lang="fr-FR" sz="2000" b="1" dirty="0"/>
              <a:t>Paul dit que la loi cérémonielle était une ombre, « non l'image même des choses » </a:t>
            </a:r>
            <a:r>
              <a:rPr lang="fr-FR" sz="2000" b="1" dirty="0">
                <a:solidFill>
                  <a:srgbClr val="CC0066"/>
                </a:solidFill>
              </a:rPr>
              <a:t>(Hébreux 10.1)</a:t>
            </a:r>
            <a:r>
              <a:rPr lang="fr-FR" sz="2000" b="1" dirty="0"/>
              <a:t>, impliquant que: « image = réalité ».</a:t>
            </a:r>
          </a:p>
        </p:txBody>
      </p:sp>
      <p:sp>
        <p:nvSpPr>
          <p:cNvPr id="7" name="CuadroTexto 6">
            <a:extLst>
              <a:ext uri="{FF2B5EF4-FFF2-40B4-BE49-F238E27FC236}">
                <a16:creationId xmlns:a16="http://schemas.microsoft.com/office/drawing/2014/main" id="{9260ACA3-61AC-FD9B-0174-6E2B372FA6C0}"/>
              </a:ext>
            </a:extLst>
          </p:cNvPr>
          <p:cNvSpPr txBox="1"/>
          <p:nvPr/>
        </p:nvSpPr>
        <p:spPr>
          <a:xfrm>
            <a:off x="3362835" y="4854076"/>
            <a:ext cx="5334732" cy="1938992"/>
          </a:xfrm>
          <a:prstGeom prst="rect">
            <a:avLst/>
          </a:prstGeom>
          <a:noFill/>
        </p:spPr>
        <p:txBody>
          <a:bodyPr wrap="square">
            <a:spAutoFit/>
          </a:bodyPr>
          <a:lstStyle/>
          <a:p>
            <a:pPr>
              <a:spcBef>
                <a:spcPts val="600"/>
              </a:spcBef>
            </a:pPr>
            <a:r>
              <a:rPr lang="fr-FR" sz="2000" b="1" dirty="0"/>
              <a:t>La question est : Jésus était-il semblable à Dieu, ou égal à Dieu ? En plus de s'attribuer à plusieurs reprises le nom divin « Je suis », Jésus a dit explicitement : « Moi et le Père nous sommes un » </a:t>
            </a:r>
            <a:r>
              <a:rPr lang="fr-FR" sz="2000" b="1" dirty="0">
                <a:solidFill>
                  <a:srgbClr val="CC0066"/>
                </a:solidFill>
              </a:rPr>
              <a:t>(Jean 10.30)</a:t>
            </a:r>
            <a:r>
              <a:rPr lang="fr-FR" sz="2000" b="1" dirty="0"/>
              <a:t> ; « Celui qui m'a vu a vu le Père » </a:t>
            </a:r>
            <a:r>
              <a:rPr lang="fr-FR" sz="2000" b="1" dirty="0">
                <a:solidFill>
                  <a:srgbClr val="CC0066"/>
                </a:solidFill>
              </a:rPr>
              <a:t>(Jean 14.9)</a:t>
            </a:r>
            <a:r>
              <a:rPr lang="fr-FR" sz="2000" b="1" dirty="0"/>
              <a:t>.</a:t>
            </a:r>
          </a:p>
        </p:txBody>
      </p:sp>
    </p:spTree>
    <p:extLst>
      <p:ext uri="{BB962C8B-B14F-4D97-AF65-F5344CB8AC3E}">
        <p14:creationId xmlns:p14="http://schemas.microsoft.com/office/powerpoint/2010/main" val="203175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 calcmode="lin" valueType="num">
                                      <p:cBhvr>
                                        <p:cTn id="35" dur="500" fill="hold"/>
                                        <p:tgtEl>
                                          <p:spTgt spid="8"/>
                                        </p:tgtEl>
                                        <p:attrNameLst>
                                          <p:attrName>style.rotation</p:attrName>
                                        </p:attrNameLst>
                                      </p:cBhvr>
                                      <p:tavLst>
                                        <p:tav tm="0">
                                          <p:val>
                                            <p:fltVal val="360"/>
                                          </p:val>
                                        </p:tav>
                                        <p:tav tm="100000">
                                          <p:val>
                                            <p:fltVal val="0"/>
                                          </p:val>
                                        </p:tav>
                                      </p:tavLst>
                                    </p:anim>
                                    <p:animEffect transition="in" filter="fade">
                                      <p:cBhvr>
                                        <p:cTn id="36" dur="500"/>
                                        <p:tgtEl>
                                          <p:spTgt spid="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800" decel="100000"/>
                                        <p:tgtEl>
                                          <p:spTgt spid="10"/>
                                        </p:tgtEl>
                                      </p:cBhvr>
                                    </p:animEffect>
                                    <p:anim calcmode="lin" valueType="num">
                                      <p:cBhvr>
                                        <p:cTn id="46" dur="800" decel="100000" fill="hold"/>
                                        <p:tgtEl>
                                          <p:spTgt spid="10"/>
                                        </p:tgtEl>
                                        <p:attrNameLst>
                                          <p:attrName>style.rotation</p:attrName>
                                        </p:attrNameLst>
                                      </p:cBhvr>
                                      <p:tavLst>
                                        <p:tav tm="0">
                                          <p:val>
                                            <p:fltVal val="-90"/>
                                          </p:val>
                                        </p:tav>
                                        <p:tav tm="100000">
                                          <p:val>
                                            <p:fltVal val="0"/>
                                          </p:val>
                                        </p:tav>
                                      </p:tavLst>
                                    </p:anim>
                                    <p:anim calcmode="lin" valueType="num">
                                      <p:cBhvr>
                                        <p:cTn id="47" dur="800" decel="100000" fill="hold"/>
                                        <p:tgtEl>
                                          <p:spTgt spid="10"/>
                                        </p:tgtEl>
                                        <p:attrNameLst>
                                          <p:attrName>ppt_x</p:attrName>
                                        </p:attrNameLst>
                                      </p:cBhvr>
                                      <p:tavLst>
                                        <p:tav tm="0">
                                          <p:val>
                                            <p:strVal val="#ppt_x+0.4"/>
                                          </p:val>
                                        </p:tav>
                                        <p:tav tm="100000">
                                          <p:val>
                                            <p:strVal val="#ppt_x-0.05"/>
                                          </p:val>
                                        </p:tav>
                                      </p:tavLst>
                                    </p:anim>
                                    <p:anim calcmode="lin" valueType="num">
                                      <p:cBhvr>
                                        <p:cTn id="48" dur="800" decel="100000" fill="hold"/>
                                        <p:tgtEl>
                                          <p:spTgt spid="10"/>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randombar(horizontal)">
                                      <p:cBhvr>
                                        <p:cTn id="59" dur="500"/>
                                        <p:tgtEl>
                                          <p:spTgt spid="7"/>
                                        </p:tgtEl>
                                      </p:cBhvr>
                                    </p:animEffect>
                                  </p:childTnLst>
                                </p:cTn>
                              </p:par>
                              <p:par>
                                <p:cTn id="60" presetID="14" presetClass="entr" presetSubtype="10" fill="hold"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randombar(horizontal)">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een and white background&#10;&#10;AI-generated content may be incorrect.">
            <a:extLst>
              <a:ext uri="{FF2B5EF4-FFF2-40B4-BE49-F238E27FC236}">
                <a16:creationId xmlns:a16="http://schemas.microsoft.com/office/drawing/2014/main" id="{4EEEDE96-9698-D862-4A65-EB4638D7939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3CDDD4C8-E83D-6097-EE67-5B0B04C6F411}"/>
              </a:ext>
            </a:extLst>
          </p:cNvPr>
          <p:cNvSpPr txBox="1"/>
          <p:nvPr/>
        </p:nvSpPr>
        <p:spPr>
          <a:xfrm>
            <a:off x="2060490" y="0"/>
            <a:ext cx="10120008"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800" b="1" spc="600" dirty="0">
                <a:ln/>
                <a:solidFill>
                  <a:srgbClr val="C87353"/>
                </a:solidFill>
              </a:rPr>
              <a:t>LE PREMIER-NÉ</a:t>
            </a:r>
          </a:p>
        </p:txBody>
      </p:sp>
      <p:sp>
        <p:nvSpPr>
          <p:cNvPr id="5" name="CuadroTexto 4">
            <a:extLst>
              <a:ext uri="{FF2B5EF4-FFF2-40B4-BE49-F238E27FC236}">
                <a16:creationId xmlns:a16="http://schemas.microsoft.com/office/drawing/2014/main" id="{0DF5EFDC-02F9-C3FC-CC06-E93FD2FA533D}"/>
              </a:ext>
            </a:extLst>
          </p:cNvPr>
          <p:cNvSpPr txBox="1"/>
          <p:nvPr/>
        </p:nvSpPr>
        <p:spPr>
          <a:xfrm>
            <a:off x="2354093" y="697454"/>
            <a:ext cx="9532802" cy="369332"/>
          </a:xfrm>
          <a:prstGeom prst="rect">
            <a:avLst/>
          </a:prstGeom>
          <a:noFill/>
        </p:spPr>
        <p:txBody>
          <a:bodyPr wrap="square">
            <a:spAutoFit/>
          </a:bodyPr>
          <a:lstStyle/>
          <a:p>
            <a:pPr algn="ctr"/>
            <a:r>
              <a:rPr lang="fr-FR" b="1" dirty="0">
                <a:solidFill>
                  <a:schemeClr val="accent2">
                    <a:lumMod val="50000"/>
                  </a:schemeClr>
                </a:solidFill>
                <a:latin typeface="Comic Sans MS" panose="030F0702030302020204" pitchFamily="66" charset="0"/>
              </a:rPr>
              <a:t>« Et il est avant toutes choses, et toutes choses subsistent en lui » (</a:t>
            </a:r>
            <a:r>
              <a:rPr lang="fr-FR" sz="1400" b="1" dirty="0">
                <a:solidFill>
                  <a:schemeClr val="accent2">
                    <a:lumMod val="50000"/>
                  </a:schemeClr>
                </a:solidFill>
                <a:latin typeface="Comic Sans MS" panose="030F0702030302020204" pitchFamily="66" charset="0"/>
              </a:rPr>
              <a:t>Colossiens 1.17)</a:t>
            </a:r>
          </a:p>
        </p:txBody>
      </p:sp>
      <p:sp>
        <p:nvSpPr>
          <p:cNvPr id="6" name="CuadroTexto 5">
            <a:extLst>
              <a:ext uri="{FF2B5EF4-FFF2-40B4-BE49-F238E27FC236}">
                <a16:creationId xmlns:a16="http://schemas.microsoft.com/office/drawing/2014/main" id="{75BC6B8E-6A0C-EBC5-29ED-628B17BCB82B}"/>
              </a:ext>
            </a:extLst>
          </p:cNvPr>
          <p:cNvSpPr txBox="1"/>
          <p:nvPr/>
        </p:nvSpPr>
        <p:spPr>
          <a:xfrm>
            <a:off x="109396" y="1455095"/>
            <a:ext cx="6258170" cy="1631216"/>
          </a:xfrm>
          <a:prstGeom prst="rect">
            <a:avLst/>
          </a:prstGeom>
          <a:noFill/>
        </p:spPr>
        <p:txBody>
          <a:bodyPr wrap="square" rtlCol="0">
            <a:spAutoFit/>
          </a:bodyPr>
          <a:lstStyle/>
          <a:p>
            <a:pPr>
              <a:spcBef>
                <a:spcPts val="600"/>
              </a:spcBef>
            </a:pPr>
            <a:r>
              <a:rPr lang="fr-FR" sz="2000" b="1" dirty="0"/>
              <a:t>« Premier-né » signifie le premier engendré. C'est pourquoi certains enseignent que Jésus fut le premier être créé par Dieu </a:t>
            </a:r>
            <a:r>
              <a:rPr lang="fr-FR" sz="2000" b="1" dirty="0">
                <a:solidFill>
                  <a:srgbClr val="CC0066"/>
                </a:solidFill>
              </a:rPr>
              <a:t>(Colossiens 1.15)</a:t>
            </a:r>
            <a:r>
              <a:rPr lang="fr-FR" sz="2000" b="1" dirty="0"/>
              <a:t>. Mais, comme pour le terme « image », le mot « premier-né » a une conception biblique plus large.</a:t>
            </a:r>
          </a:p>
        </p:txBody>
      </p:sp>
      <p:pic>
        <p:nvPicPr>
          <p:cNvPr id="1026" name="Picture 2">
            <a:extLst>
              <a:ext uri="{FF2B5EF4-FFF2-40B4-BE49-F238E27FC236}">
                <a16:creationId xmlns:a16="http://schemas.microsoft.com/office/drawing/2014/main" id="{D5094FAE-67F3-89B5-F69E-D9E7094142AE}"/>
              </a:ext>
            </a:extLst>
          </p:cNvPr>
          <p:cNvPicPr preferRelativeResize="0">
            <a:picLocks noChangeArrowheads="1"/>
          </p:cNvPicPr>
          <p:nvPr/>
        </p:nvPicPr>
        <p:blipFill rotWithShape="1">
          <a:blip r:embed="rId3" cstate="email">
            <a:extLst>
              <a:ext uri="{28A0092B-C50C-407E-A947-70E740481C1C}">
                <a14:useLocalDpi xmlns:a14="http://schemas.microsoft.com/office/drawing/2010/main"/>
              </a:ext>
            </a:extLst>
          </a:blip>
          <a:srcRect/>
          <a:stretch>
            <a:fillRect/>
          </a:stretch>
        </p:blipFill>
        <p:spPr bwMode="auto">
          <a:xfrm>
            <a:off x="9343693" y="1335527"/>
            <a:ext cx="2700000" cy="1440000"/>
          </a:xfrm>
          <a:prstGeom prst="snip2DiagRect">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 name="Imagen 3" descr="Un grupo de personas sentadas en una banca junto a un niño&#10;&#10;El contenido generado por IA puede ser incorrecto.">
            <a:extLst>
              <a:ext uri="{FF2B5EF4-FFF2-40B4-BE49-F238E27FC236}">
                <a16:creationId xmlns:a16="http://schemas.microsoft.com/office/drawing/2014/main" id="{0144678F-3E90-EA65-0AAC-C4962C3536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8307" y="125125"/>
            <a:ext cx="1854964" cy="1236747"/>
          </a:xfrm>
          <a:prstGeom prst="rect">
            <a:avLst/>
          </a:prstGeom>
          <a:ln w="38100" cap="sq">
            <a:solidFill>
              <a:srgbClr val="9A4D32"/>
            </a:solidFill>
            <a:prstDash val="solid"/>
            <a:miter lim="800000"/>
          </a:ln>
          <a:effectLst>
            <a:outerShdw blurRad="50800" dist="38100" dir="2700000" algn="tl" rotWithShape="0">
              <a:srgbClr val="000000">
                <a:alpha val="43000"/>
              </a:srgbClr>
            </a:outerShdw>
          </a:effectLst>
        </p:spPr>
      </p:pic>
      <p:pic>
        <p:nvPicPr>
          <p:cNvPr id="10" name="Imagen 9" descr="Imagen que contiene hombre, gente, grupo, vestido&#10;&#10;El contenido generado por IA puede ser incorrecto.">
            <a:extLst>
              <a:ext uri="{FF2B5EF4-FFF2-40B4-BE49-F238E27FC236}">
                <a16:creationId xmlns:a16="http://schemas.microsoft.com/office/drawing/2014/main" id="{DD985B70-43F5-605F-3D94-611EE546FD76}"/>
              </a:ext>
            </a:extLst>
          </p:cNvPr>
          <p:cNvPicPr preferRelativeResize="0">
            <a:picLocks/>
          </p:cNvPicPr>
          <p:nvPr/>
        </p:nvPicPr>
        <p:blipFill rotWithShape="1">
          <a:blip r:embed="rId5" cstate="screen">
            <a:extLst>
              <a:ext uri="{28A0092B-C50C-407E-A947-70E740481C1C}">
                <a14:useLocalDpi xmlns:a14="http://schemas.microsoft.com/office/drawing/2010/main"/>
              </a:ext>
            </a:extLst>
          </a:blip>
          <a:srcRect l="-612"/>
          <a:stretch>
            <a:fillRect/>
          </a:stretch>
        </p:blipFill>
        <p:spPr>
          <a:xfrm>
            <a:off x="6480079" y="2948055"/>
            <a:ext cx="2700000" cy="1440000"/>
          </a:xfrm>
          <a:prstGeom prst="snip2DiagRect">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descr="Un grupo de personas disfrazadas&#10;&#10;El contenido generado por IA puede ser incorrecto.">
            <a:extLst>
              <a:ext uri="{FF2B5EF4-FFF2-40B4-BE49-F238E27FC236}">
                <a16:creationId xmlns:a16="http://schemas.microsoft.com/office/drawing/2014/main" id="{1FE67851-F89B-2DEC-C4A7-EA7BB6F66AE8}"/>
              </a:ext>
            </a:extLst>
          </p:cNvPr>
          <p:cNvPicPr preferRelativeResize="0">
            <a:picLocks/>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343693" y="2940854"/>
            <a:ext cx="2700000" cy="1440000"/>
          </a:xfrm>
          <a:prstGeom prst="snip2DiagRect">
            <a:avLst>
              <a:gd name="adj1" fmla="val 17564"/>
              <a:gd name="adj2" fmla="val 0"/>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4" name="Imagen 13" descr="Una caricatura de una persona&#10;&#10;El contenido generado por IA puede ser incorrecto.">
            <a:extLst>
              <a:ext uri="{FF2B5EF4-FFF2-40B4-BE49-F238E27FC236}">
                <a16:creationId xmlns:a16="http://schemas.microsoft.com/office/drawing/2014/main" id="{F2FD9133-2954-88AE-E7E2-B220ABC86693}"/>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7660331" y="5131935"/>
            <a:ext cx="1393288" cy="1587600"/>
          </a:xfrm>
          <a:prstGeom prst="round2DiagRect">
            <a:avLst>
              <a:gd name="adj1" fmla="val 26340"/>
              <a:gd name="adj2" fmla="val 15612"/>
            </a:avLst>
          </a:prstGeom>
          <a:ln w="38100" cap="sq">
            <a:solidFill>
              <a:srgbClr val="9A4D32"/>
            </a:solidFill>
            <a:miter lim="800000"/>
          </a:ln>
          <a:effectLst>
            <a:outerShdw blurRad="50800" dist="38100" dir="2700000" algn="tl" rotWithShape="0">
              <a:prstClr val="black">
                <a:alpha val="40000"/>
              </a:prstClr>
            </a:outerShdw>
          </a:effectLst>
        </p:spPr>
      </p:pic>
      <p:pic>
        <p:nvPicPr>
          <p:cNvPr id="16" name="Imagen 15" descr="Imagen que contiene Diagrama&#10;&#10;El contenido generado por IA puede ser incorrecto.">
            <a:extLst>
              <a:ext uri="{FF2B5EF4-FFF2-40B4-BE49-F238E27FC236}">
                <a16:creationId xmlns:a16="http://schemas.microsoft.com/office/drawing/2014/main" id="{797866D5-284A-9A28-1D63-006488FBF98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71473" y="5124416"/>
            <a:ext cx="2646001" cy="1587600"/>
          </a:xfrm>
          <a:prstGeom prst="round2DiagRect">
            <a:avLst>
              <a:gd name="adj1" fmla="val 16667"/>
              <a:gd name="adj2" fmla="val 0"/>
            </a:avLst>
          </a:prstGeom>
          <a:ln w="38100" cap="sq">
            <a:solidFill>
              <a:srgbClr val="9A4D32"/>
            </a:solidFill>
            <a:miter lim="800000"/>
          </a:ln>
          <a:effectLst>
            <a:outerShdw blurRad="50800" dist="38100" dir="2700000" algn="tl" rotWithShape="0">
              <a:prstClr val="black">
                <a:alpha val="40000"/>
              </a:prstClr>
            </a:outerShdw>
          </a:effectLst>
        </p:spPr>
      </p:pic>
      <p:sp>
        <p:nvSpPr>
          <p:cNvPr id="19" name="Rombo 18">
            <a:extLst>
              <a:ext uri="{FF2B5EF4-FFF2-40B4-BE49-F238E27FC236}">
                <a16:creationId xmlns:a16="http://schemas.microsoft.com/office/drawing/2014/main" id="{BA07BFDA-1AAD-70FE-312F-1D45D81102EC}"/>
              </a:ext>
            </a:extLst>
          </p:cNvPr>
          <p:cNvSpPr/>
          <p:nvPr/>
        </p:nvSpPr>
        <p:spPr>
          <a:xfrm>
            <a:off x="9053619" y="2653651"/>
            <a:ext cx="416534" cy="416534"/>
          </a:xfrm>
          <a:prstGeom prst="diamond">
            <a:avLst/>
          </a:prstGeom>
          <a:solidFill>
            <a:srgbClr val="C9E8CD"/>
          </a:solidFill>
          <a:ln w="3810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CuadroTexto 20">
            <a:extLst>
              <a:ext uri="{FF2B5EF4-FFF2-40B4-BE49-F238E27FC236}">
                <a16:creationId xmlns:a16="http://schemas.microsoft.com/office/drawing/2014/main" id="{9BCF8C40-D7B9-0762-2202-372749ED1867}"/>
              </a:ext>
            </a:extLst>
          </p:cNvPr>
          <p:cNvSpPr txBox="1"/>
          <p:nvPr/>
        </p:nvSpPr>
        <p:spPr>
          <a:xfrm>
            <a:off x="109396" y="5210140"/>
            <a:ext cx="7233081" cy="1631216"/>
          </a:xfrm>
          <a:prstGeom prst="rect">
            <a:avLst/>
          </a:prstGeom>
          <a:noFill/>
        </p:spPr>
        <p:txBody>
          <a:bodyPr wrap="square">
            <a:spAutoFit/>
          </a:bodyPr>
          <a:lstStyle/>
          <a:p>
            <a:pPr>
              <a:spcBef>
                <a:spcPts val="600"/>
              </a:spcBef>
            </a:pPr>
            <a:r>
              <a:rPr lang="fr-FR" sz="2000" b="1" dirty="0"/>
              <a:t>C'est à cette prééminence que Paul se réfère dans Colossiens. Pour éviter tout doute sur sa nature, il lui applique deux qualités divines : la création de tout ce qui existe </a:t>
            </a:r>
            <a:r>
              <a:rPr lang="fr-FR" sz="2000" b="1" dirty="0">
                <a:solidFill>
                  <a:srgbClr val="CC0066"/>
                </a:solidFill>
              </a:rPr>
              <a:t>(Colossiens 1.16 ; Ésaïe 45.18)</a:t>
            </a:r>
            <a:r>
              <a:rPr lang="fr-FR" sz="2000" b="1" dirty="0"/>
              <a:t> ; et son maintien </a:t>
            </a:r>
            <a:r>
              <a:rPr lang="fr-FR" sz="2000" b="1" dirty="0">
                <a:solidFill>
                  <a:srgbClr val="CC0066"/>
                </a:solidFill>
              </a:rPr>
              <a:t>(Colossiens 1.17 ; Psaume 119.91)</a:t>
            </a:r>
            <a:r>
              <a:rPr lang="fr-FR" sz="2000" b="1" dirty="0"/>
              <a:t>.</a:t>
            </a:r>
          </a:p>
        </p:txBody>
      </p:sp>
      <p:sp>
        <p:nvSpPr>
          <p:cNvPr id="23" name="CuadroTexto 22">
            <a:extLst>
              <a:ext uri="{FF2B5EF4-FFF2-40B4-BE49-F238E27FC236}">
                <a16:creationId xmlns:a16="http://schemas.microsoft.com/office/drawing/2014/main" id="{DB84DE56-5EE3-4A7B-2CED-72DE46E94A46}"/>
              </a:ext>
            </a:extLst>
          </p:cNvPr>
          <p:cNvSpPr txBox="1"/>
          <p:nvPr/>
        </p:nvSpPr>
        <p:spPr>
          <a:xfrm>
            <a:off x="109396" y="3024841"/>
            <a:ext cx="6222376" cy="2246769"/>
          </a:xfrm>
          <a:prstGeom prst="rect">
            <a:avLst/>
          </a:prstGeom>
          <a:noFill/>
        </p:spPr>
        <p:txBody>
          <a:bodyPr wrap="square">
            <a:spAutoFit/>
          </a:bodyPr>
          <a:lstStyle/>
          <a:p>
            <a:pPr>
              <a:spcBef>
                <a:spcPts val="600"/>
              </a:spcBef>
            </a:pPr>
            <a:r>
              <a:rPr lang="fr-FR" sz="2000" b="1" dirty="0"/>
              <a:t>Isaac fut premier-né à la place d'Ismaël ; Jacob fut premier-né à la place d'Ésaü ; Joseph fut premier-né à la place de Ruben ; David fut premier-né à la place d'</a:t>
            </a:r>
            <a:r>
              <a:rPr lang="fr-FR" sz="2000" b="1" dirty="0" err="1"/>
              <a:t>Éliab</a:t>
            </a:r>
            <a:r>
              <a:rPr lang="fr-FR" sz="2000" b="1" dirty="0"/>
              <a:t> </a:t>
            </a:r>
            <a:r>
              <a:rPr lang="fr-FR" sz="2000" b="1" dirty="0">
                <a:solidFill>
                  <a:srgbClr val="CC0066"/>
                </a:solidFill>
              </a:rPr>
              <a:t>(Psaume 89.27)</a:t>
            </a:r>
            <a:r>
              <a:rPr lang="fr-FR" sz="2000" b="1" dirty="0"/>
              <a:t>. Tous furent premiers-nés parce qu'ils occupèrent </a:t>
            </a:r>
            <a:r>
              <a:rPr lang="fr-FR" sz="2000" b="1" dirty="0">
                <a:solidFill>
                  <a:srgbClr val="CC0066"/>
                </a:solidFill>
              </a:rPr>
              <a:t>la place prééminente </a:t>
            </a:r>
            <a:r>
              <a:rPr lang="fr-FR" sz="2000" b="1" dirty="0"/>
              <a:t>sur leurs frères, et non parce qu'ils étaient nés les premiers.</a:t>
            </a:r>
          </a:p>
        </p:txBody>
      </p:sp>
      <p:pic>
        <p:nvPicPr>
          <p:cNvPr id="22" name="Picture 21" descr="A group of people walking in a desert&#10;&#10;AI-generated content may be incorrect.">
            <a:extLst>
              <a:ext uri="{FF2B5EF4-FFF2-40B4-BE49-F238E27FC236}">
                <a16:creationId xmlns:a16="http://schemas.microsoft.com/office/drawing/2014/main" id="{7D5708D5-A290-9E69-19C3-0C6560898241}"/>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498000" y="1332000"/>
            <a:ext cx="2743200" cy="1485900"/>
          </a:xfrm>
          <a:prstGeom prst="snip2DiagRect">
            <a:avLst>
              <a:gd name="adj1" fmla="val 16888"/>
              <a:gd name="adj2" fmla="val 0"/>
            </a:avLst>
          </a:prstGeom>
          <a:solidFill>
            <a:srgbClr val="FFFFFF">
              <a:shade val="85000"/>
            </a:srgbClr>
          </a:solidFill>
          <a:ln w="5715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0080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250" fill="hold"/>
                                        <p:tgtEl>
                                          <p:spTgt spid="19"/>
                                        </p:tgtEl>
                                        <p:attrNameLst>
                                          <p:attrName>ppt_w</p:attrName>
                                        </p:attrNameLst>
                                      </p:cBhvr>
                                      <p:tavLst>
                                        <p:tav tm="0">
                                          <p:val>
                                            <p:fltVal val="0"/>
                                          </p:val>
                                        </p:tav>
                                        <p:tav tm="100000">
                                          <p:val>
                                            <p:strVal val="#ppt_w"/>
                                          </p:val>
                                        </p:tav>
                                      </p:tavLst>
                                    </p:anim>
                                    <p:anim calcmode="lin" valueType="num">
                                      <p:cBhvr>
                                        <p:cTn id="37" dur="250" fill="hold"/>
                                        <p:tgtEl>
                                          <p:spTgt spid="19"/>
                                        </p:tgtEl>
                                        <p:attrNameLst>
                                          <p:attrName>ppt_h</p:attrName>
                                        </p:attrNameLst>
                                      </p:cBhvr>
                                      <p:tavLst>
                                        <p:tav tm="0">
                                          <p:val>
                                            <p:fltVal val="0"/>
                                          </p:val>
                                        </p:tav>
                                        <p:tav tm="100000">
                                          <p:val>
                                            <p:strVal val="#ppt_h"/>
                                          </p:val>
                                        </p:tav>
                                      </p:tavLst>
                                    </p:anim>
                                    <p:animEffect transition="in" filter="fade">
                                      <p:cBhvr>
                                        <p:cTn id="38" dur="250"/>
                                        <p:tgtEl>
                                          <p:spTgt spid="19"/>
                                        </p:tgtEl>
                                      </p:cBhvr>
                                    </p:animEffect>
                                  </p:childTnLst>
                                </p:cTn>
                              </p:par>
                            </p:childTnLst>
                          </p:cTn>
                        </p:par>
                        <p:par>
                          <p:cTn id="39" fill="hold">
                            <p:stCondLst>
                              <p:cond delay="250"/>
                            </p:stCondLst>
                            <p:childTnLst>
                              <p:par>
                                <p:cTn id="40" presetID="18" presetClass="entr" presetSubtype="3" fill="hold" nodeType="after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strips(upRight)">
                                      <p:cBhvr>
                                        <p:cTn id="42" dur="250"/>
                                        <p:tgtEl>
                                          <p:spTgt spid="1026"/>
                                        </p:tgtEl>
                                      </p:cBhvr>
                                    </p:animEffect>
                                  </p:childTnLst>
                                </p:cTn>
                              </p:par>
                            </p:childTnLst>
                          </p:cTn>
                        </p:par>
                        <p:par>
                          <p:cTn id="43" fill="hold">
                            <p:stCondLst>
                              <p:cond delay="500"/>
                            </p:stCondLst>
                            <p:childTnLst>
                              <p:par>
                                <p:cTn id="44" presetID="18" presetClass="entr" presetSubtype="12"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strips(downLeft)">
                                      <p:cBhvr>
                                        <p:cTn id="46" dur="250"/>
                                        <p:tgtEl>
                                          <p:spTgt spid="10"/>
                                        </p:tgtEl>
                                      </p:cBhvr>
                                    </p:animEffect>
                                  </p:childTnLst>
                                </p:cTn>
                              </p:par>
                            </p:childTnLst>
                          </p:cTn>
                        </p:par>
                        <p:par>
                          <p:cTn id="47" fill="hold">
                            <p:stCondLst>
                              <p:cond delay="750"/>
                            </p:stCondLst>
                            <p:childTnLst>
                              <p:par>
                                <p:cTn id="48" presetID="18" presetClass="entr" presetSubtype="6"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strips(downRight)">
                                      <p:cBhvr>
                                        <p:cTn id="50" dur="250"/>
                                        <p:tgtEl>
                                          <p:spTgt spid="12"/>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left)">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8" presetClass="entr" presetSubtype="9"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strips(upLeft)">
                                      <p:cBhvr>
                                        <p:cTn id="59" dur="500"/>
                                        <p:tgtEl>
                                          <p:spTgt spid="14"/>
                                        </p:tgtEl>
                                      </p:cBhvr>
                                    </p:animEffect>
                                  </p:childTnLst>
                                </p:cTn>
                              </p:par>
                              <p:par>
                                <p:cTn id="60" presetID="18" presetClass="entr" presetSubtype="3"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500"/>
                                        <p:tgtEl>
                                          <p:spTgt spid="16"/>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left)">
                                      <p:cBhvr>
                                        <p:cTn id="6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animBg="1"/>
      <p:bldP spid="21"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5FF97-9944-808C-121A-77271E5CF90D}"/>
            </a:ext>
          </a:extLst>
        </p:cNvPr>
        <p:cNvGrpSpPr/>
        <p:nvPr/>
      </p:nvGrpSpPr>
      <p:grpSpPr>
        <a:xfrm>
          <a:off x="0" y="0"/>
          <a:ext cx="0" cy="0"/>
          <a:chOff x="0" y="0"/>
          <a:chExt cx="0" cy="0"/>
        </a:xfrm>
      </p:grpSpPr>
      <p:pic>
        <p:nvPicPr>
          <p:cNvPr id="10" name="Picture 9" descr="A purple and white rectangle&#10;&#10;AI-generated content may be incorrect.">
            <a:extLst>
              <a:ext uri="{FF2B5EF4-FFF2-40B4-BE49-F238E27FC236}">
                <a16:creationId xmlns:a16="http://schemas.microsoft.com/office/drawing/2014/main" id="{F33CC8DA-8174-2695-FFA9-123BE7571B1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E614502A-4B9F-83A1-DFD3-AA0D52EF425B}"/>
              </a:ext>
            </a:extLst>
          </p:cNvPr>
          <p:cNvSpPr txBox="1"/>
          <p:nvPr/>
        </p:nvSpPr>
        <p:spPr>
          <a:xfrm>
            <a:off x="2937750" y="0"/>
            <a:ext cx="9244869" cy="769441"/>
          </a:xfrm>
          <a:prstGeom prst="rect">
            <a:avLst/>
          </a:prstGeom>
          <a:noFill/>
        </p:spPr>
        <p:txBody>
          <a:bodyPr wrap="square">
            <a:spAutoFit/>
          </a:bodyPr>
          <a:lstStyle/>
          <a:p>
            <a:pPr algn="ctr"/>
            <a:r>
              <a:rPr lang="fr-FR" sz="4400" b="1" spc="300" dirty="0">
                <a:ln w="0"/>
                <a:solidFill>
                  <a:schemeClr val="bg2"/>
                </a:solidFill>
                <a:effectLst>
                  <a:innerShdw blurRad="63500" dist="50800" dir="13500000">
                    <a:srgbClr val="000000">
                      <a:alpha val="50000"/>
                    </a:srgbClr>
                  </a:innerShdw>
                </a:effectLst>
              </a:rPr>
              <a:t>LA TÊTE DE L'ÉGLISE</a:t>
            </a:r>
          </a:p>
        </p:txBody>
      </p:sp>
      <p:sp>
        <p:nvSpPr>
          <p:cNvPr id="5" name="CuadroTexto 4">
            <a:extLst>
              <a:ext uri="{FF2B5EF4-FFF2-40B4-BE49-F238E27FC236}">
                <a16:creationId xmlns:a16="http://schemas.microsoft.com/office/drawing/2014/main" id="{2970A0B1-7301-300A-E8B6-D0512F1FA741}"/>
              </a:ext>
            </a:extLst>
          </p:cNvPr>
          <p:cNvSpPr txBox="1"/>
          <p:nvPr/>
        </p:nvSpPr>
        <p:spPr>
          <a:xfrm>
            <a:off x="3564447" y="666235"/>
            <a:ext cx="7991475" cy="369332"/>
          </a:xfrm>
          <a:prstGeom prst="rect">
            <a:avLst/>
          </a:prstGeom>
          <a:noFill/>
        </p:spPr>
        <p:txBody>
          <a:bodyPr wrap="square">
            <a:spAutoFit/>
          </a:bodyPr>
          <a:lstStyle/>
          <a:p>
            <a:pPr algn="ctr"/>
            <a:r>
              <a:rPr lang="fr-FR"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 et il est le chef du corps de l'Église » </a:t>
            </a:r>
            <a:r>
              <a:rPr lang="fr-FR"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(Colossiens 1.18a)</a:t>
            </a:r>
          </a:p>
        </p:txBody>
      </p:sp>
      <p:sp>
        <p:nvSpPr>
          <p:cNvPr id="2" name="CuadroTexto 1">
            <a:extLst>
              <a:ext uri="{FF2B5EF4-FFF2-40B4-BE49-F238E27FC236}">
                <a16:creationId xmlns:a16="http://schemas.microsoft.com/office/drawing/2014/main" id="{C2B0693E-4923-D889-EB5F-617D7D5D3579}"/>
              </a:ext>
            </a:extLst>
          </p:cNvPr>
          <p:cNvSpPr txBox="1"/>
          <p:nvPr/>
        </p:nvSpPr>
        <p:spPr>
          <a:xfrm>
            <a:off x="3095449" y="1228725"/>
            <a:ext cx="4416358" cy="2862322"/>
          </a:xfrm>
          <a:prstGeom prst="rect">
            <a:avLst/>
          </a:prstGeom>
          <a:noFill/>
        </p:spPr>
        <p:txBody>
          <a:bodyPr wrap="square" rtlCol="0">
            <a:spAutoFit/>
          </a:bodyPr>
          <a:lstStyle/>
          <a:p>
            <a:pPr>
              <a:spcBef>
                <a:spcPts val="600"/>
              </a:spcBef>
            </a:pPr>
            <a:r>
              <a:rPr lang="fr-FR" sz="2000" b="1" dirty="0"/>
              <a:t>Dans certaines langues (comme le catalan ou l'anglais), le mot « tête » se traduit aussi par « chef » ou « principal », car c'est le sens métaphorique de « tête ». Il en est ainsi en hébreu. Par exemple, « ils se donneront un chef » </a:t>
            </a:r>
            <a:r>
              <a:rPr lang="fr-FR" sz="2000" b="1" dirty="0">
                <a:solidFill>
                  <a:srgbClr val="CC0066"/>
                </a:solidFill>
              </a:rPr>
              <a:t>(Osée 1.11)</a:t>
            </a:r>
            <a:r>
              <a:rPr lang="fr-FR" sz="2000" b="1" dirty="0"/>
              <a:t> est la traduction de l'hébreu « ils se donneront une seule tête ».</a:t>
            </a:r>
          </a:p>
        </p:txBody>
      </p:sp>
      <p:graphicFrame>
        <p:nvGraphicFramePr>
          <p:cNvPr id="6" name="Diagrama 5">
            <a:extLst>
              <a:ext uri="{FF2B5EF4-FFF2-40B4-BE49-F238E27FC236}">
                <a16:creationId xmlns:a16="http://schemas.microsoft.com/office/drawing/2014/main" id="{99EF8830-7081-2C87-ACC2-5E5F0FACC48C}"/>
              </a:ext>
            </a:extLst>
          </p:cNvPr>
          <p:cNvGraphicFramePr/>
          <p:nvPr>
            <p:extLst>
              <p:ext uri="{D42A27DB-BD31-4B8C-83A1-F6EECF244321}">
                <p14:modId xmlns:p14="http://schemas.microsoft.com/office/powerpoint/2010/main" val="2527380823"/>
              </p:ext>
            </p:extLst>
          </p:nvPr>
        </p:nvGraphicFramePr>
        <p:xfrm>
          <a:off x="7587575" y="1228725"/>
          <a:ext cx="4416358" cy="5463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Un grupo de personas disfrazadas posando&#10;&#10;El contenido generado por IA puede ser incorrecto.">
            <a:extLst>
              <a:ext uri="{FF2B5EF4-FFF2-40B4-BE49-F238E27FC236}">
                <a16:creationId xmlns:a16="http://schemas.microsoft.com/office/drawing/2014/main" id="{CFABB664-F21C-63EF-0524-6BC5C50CC9A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94226" y="276975"/>
            <a:ext cx="2743524" cy="1647690"/>
          </a:xfrm>
          <a:prstGeom prst="rect">
            <a:avLst/>
          </a:prstGeom>
          <a:solidFill>
            <a:srgbClr val="FFFFFF">
              <a:shade val="85000"/>
            </a:srgbClr>
          </a:solidFill>
          <a:ln w="38100" cap="sq">
            <a:solidFill>
              <a:schemeClr val="accent4">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n 8" descr="Personas sentadas en una mesa&#10;&#10;El contenido generado por IA puede ser incorrecto.">
            <a:extLst>
              <a:ext uri="{FF2B5EF4-FFF2-40B4-BE49-F238E27FC236}">
                <a16:creationId xmlns:a16="http://schemas.microsoft.com/office/drawing/2014/main" id="{0B3B3738-5399-15E2-1D28-8BCC02C93F2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94227" y="2095802"/>
            <a:ext cx="2743524" cy="1647690"/>
          </a:xfrm>
          <a:prstGeom prst="rect">
            <a:avLst/>
          </a:prstGeom>
          <a:solidFill>
            <a:srgbClr val="FFFFFF">
              <a:shade val="85000"/>
            </a:srgbClr>
          </a:solidFill>
          <a:ln w="38100" cap="sq">
            <a:solidFill>
              <a:schemeClr val="accent4">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Imagen 10">
            <a:extLst>
              <a:ext uri="{FF2B5EF4-FFF2-40B4-BE49-F238E27FC236}">
                <a16:creationId xmlns:a16="http://schemas.microsoft.com/office/drawing/2014/main" id="{99310033-8684-4A21-FFA0-8C455D62E88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94227" y="3943813"/>
            <a:ext cx="2743525" cy="2743525"/>
          </a:xfrm>
          <a:prstGeom prst="snip2DiagRect">
            <a:avLst>
              <a:gd name="adj1" fmla="val 21274"/>
              <a:gd name="adj2" fmla="val 16667"/>
            </a:avLst>
          </a:prstGeom>
          <a:solidFill>
            <a:srgbClr val="FFFFFF">
              <a:shade val="85000"/>
            </a:srgbClr>
          </a:solidFill>
          <a:ln w="28575" cap="sq">
            <a:solidFill>
              <a:schemeClr val="bg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FC22C22B-674F-C8B9-2A94-19A202FD6095}"/>
              </a:ext>
            </a:extLst>
          </p:cNvPr>
          <p:cNvSpPr txBox="1"/>
          <p:nvPr/>
        </p:nvSpPr>
        <p:spPr>
          <a:xfrm>
            <a:off x="3095449" y="5090398"/>
            <a:ext cx="4416358" cy="1323439"/>
          </a:xfrm>
          <a:prstGeom prst="rect">
            <a:avLst/>
          </a:prstGeom>
          <a:noFill/>
        </p:spPr>
        <p:txBody>
          <a:bodyPr wrap="square">
            <a:spAutoFit/>
          </a:bodyPr>
          <a:lstStyle/>
          <a:p>
            <a:pPr>
              <a:spcBef>
                <a:spcPts val="600"/>
              </a:spcBef>
            </a:pPr>
            <a:r>
              <a:rPr lang="fr-FR" sz="2000" b="1" dirty="0"/>
              <a:t>Paul ajoute aussi un sens métaphorique au corps. Si Christ est la tête, nous — l'Église — sommes le corps. De cette idée découle que :</a:t>
            </a:r>
          </a:p>
        </p:txBody>
      </p:sp>
      <p:sp>
        <p:nvSpPr>
          <p:cNvPr id="12" name="CuadroTexto 11">
            <a:extLst>
              <a:ext uri="{FF2B5EF4-FFF2-40B4-BE49-F238E27FC236}">
                <a16:creationId xmlns:a16="http://schemas.microsoft.com/office/drawing/2014/main" id="{8A772818-26F8-DC19-1E71-95EB24B1EB72}"/>
              </a:ext>
            </a:extLst>
          </p:cNvPr>
          <p:cNvSpPr txBox="1"/>
          <p:nvPr/>
        </p:nvSpPr>
        <p:spPr>
          <a:xfrm>
            <a:off x="3095449" y="4082891"/>
            <a:ext cx="4416358" cy="1015663"/>
          </a:xfrm>
          <a:prstGeom prst="rect">
            <a:avLst/>
          </a:prstGeom>
          <a:noFill/>
        </p:spPr>
        <p:txBody>
          <a:bodyPr wrap="square">
            <a:spAutoFit/>
          </a:bodyPr>
          <a:lstStyle/>
          <a:p>
            <a:pPr>
              <a:spcBef>
                <a:spcPts val="600"/>
              </a:spcBef>
            </a:pPr>
            <a:r>
              <a:rPr lang="fr-FR" sz="2000" b="1" dirty="0"/>
              <a:t>C'est aussi dans ce sens que Paul utilise ce mot lorsqu'il l'applique à Christ </a:t>
            </a:r>
            <a:r>
              <a:rPr lang="fr-FR" sz="2000" b="1" dirty="0">
                <a:solidFill>
                  <a:srgbClr val="CC0066"/>
                </a:solidFill>
              </a:rPr>
              <a:t>(Colossiens 1.18a)</a:t>
            </a:r>
            <a:r>
              <a:rPr lang="fr-FR" sz="2000" b="1" dirty="0"/>
              <a:t>.</a:t>
            </a:r>
          </a:p>
        </p:txBody>
      </p:sp>
    </p:spTree>
    <p:extLst>
      <p:ext uri="{BB962C8B-B14F-4D97-AF65-F5344CB8AC3E}">
        <p14:creationId xmlns:p14="http://schemas.microsoft.com/office/powerpoint/2010/main" val="179665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style.rotation</p:attrName>
                                        </p:attrNameLst>
                                      </p:cBhvr>
                                      <p:tavLst>
                                        <p:tav tm="0">
                                          <p:val>
                                            <p:fltVal val="90"/>
                                          </p:val>
                                        </p:tav>
                                        <p:tav tm="100000">
                                          <p:val>
                                            <p:fltVal val="0"/>
                                          </p:val>
                                        </p:tav>
                                      </p:tavLst>
                                    </p:anim>
                                    <p:animEffect transition="in" filter="fade">
                                      <p:cBhvr>
                                        <p:cTn id="37" dur="1000"/>
                                        <p:tgtEl>
                                          <p:spTgt spid="7"/>
                                        </p:tgtEl>
                                      </p:cBhvr>
                                    </p:animEffect>
                                  </p:childTnLst>
                                </p:cTn>
                              </p:par>
                              <p:par>
                                <p:cTn id="38" presetID="31"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fltVal val="0"/>
                                          </p:val>
                                        </p:tav>
                                        <p:tav tm="100000">
                                          <p:val>
                                            <p:strVal val="#ppt_w"/>
                                          </p:val>
                                        </p:tav>
                                      </p:tavLst>
                                    </p:anim>
                                    <p:anim calcmode="lin" valueType="num">
                                      <p:cBhvr>
                                        <p:cTn id="41" dur="1000" fill="hold"/>
                                        <p:tgtEl>
                                          <p:spTgt spid="9"/>
                                        </p:tgtEl>
                                        <p:attrNameLst>
                                          <p:attrName>ppt_h</p:attrName>
                                        </p:attrNameLst>
                                      </p:cBhvr>
                                      <p:tavLst>
                                        <p:tav tm="0">
                                          <p:val>
                                            <p:fltVal val="0"/>
                                          </p:val>
                                        </p:tav>
                                        <p:tav tm="100000">
                                          <p:val>
                                            <p:strVal val="#ppt_h"/>
                                          </p:val>
                                        </p:tav>
                                      </p:tavLst>
                                    </p:anim>
                                    <p:anim calcmode="lin" valueType="num">
                                      <p:cBhvr>
                                        <p:cTn id="42" dur="1000" fill="hold"/>
                                        <p:tgtEl>
                                          <p:spTgt spid="9"/>
                                        </p:tgtEl>
                                        <p:attrNameLst>
                                          <p:attrName>style.rotation</p:attrName>
                                        </p:attrNameLst>
                                      </p:cBhvr>
                                      <p:tavLst>
                                        <p:tav tm="0">
                                          <p:val>
                                            <p:fltVal val="90"/>
                                          </p:val>
                                        </p:tav>
                                        <p:tav tm="100000">
                                          <p:val>
                                            <p:fltVal val="0"/>
                                          </p:val>
                                        </p:tav>
                                      </p:tavLst>
                                    </p:anim>
                                    <p:animEffect transition="in" filter="fade">
                                      <p:cBhvr>
                                        <p:cTn id="43" dur="1000"/>
                                        <p:tgtEl>
                                          <p:spTgt spid="9"/>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49" presetClass="entr" presetSubtype="0" decel="10000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 calcmode="lin" valueType="num">
                                      <p:cBhvr>
                                        <p:cTn id="59" dur="500" fill="hold"/>
                                        <p:tgtEl>
                                          <p:spTgt spid="11"/>
                                        </p:tgtEl>
                                        <p:attrNameLst>
                                          <p:attrName>style.rotation</p:attrName>
                                        </p:attrNameLst>
                                      </p:cBhvr>
                                      <p:tavLst>
                                        <p:tav tm="0">
                                          <p:val>
                                            <p:fltVal val="360"/>
                                          </p:val>
                                        </p:tav>
                                        <p:tav tm="100000">
                                          <p:val>
                                            <p:fltVal val="0"/>
                                          </p:val>
                                        </p:tav>
                                      </p:tavLst>
                                    </p:anim>
                                    <p:animEffect transition="in" filter="fade">
                                      <p:cBhvr>
                                        <p:cTn id="60" dur="500"/>
                                        <p:tgtEl>
                                          <p:spTgt spid="11"/>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6">
                                            <p:graphicEl>
                                              <a:dgm id="{0879B82F-B011-4CC1-82E5-4D1BF73289A8}"/>
                                            </p:graphicEl>
                                          </p:spTgt>
                                        </p:tgtEl>
                                        <p:attrNameLst>
                                          <p:attrName>style.visibility</p:attrName>
                                        </p:attrNameLst>
                                      </p:cBhvr>
                                      <p:to>
                                        <p:strVal val="visible"/>
                                      </p:to>
                                    </p:set>
                                    <p:anim calcmode="lin" valueType="num">
                                      <p:cBhvr>
                                        <p:cTn id="69" dur="500" fill="hold"/>
                                        <p:tgtEl>
                                          <p:spTgt spid="6">
                                            <p:graphicEl>
                                              <a:dgm id="{0879B82F-B011-4CC1-82E5-4D1BF73289A8}"/>
                                            </p:graphicEl>
                                          </p:spTgt>
                                        </p:tgtEl>
                                        <p:attrNameLst>
                                          <p:attrName>ppt_w</p:attrName>
                                        </p:attrNameLst>
                                      </p:cBhvr>
                                      <p:tavLst>
                                        <p:tav tm="0">
                                          <p:val>
                                            <p:fltVal val="0"/>
                                          </p:val>
                                        </p:tav>
                                        <p:tav tm="100000">
                                          <p:val>
                                            <p:strVal val="#ppt_w"/>
                                          </p:val>
                                        </p:tav>
                                      </p:tavLst>
                                    </p:anim>
                                    <p:anim calcmode="lin" valueType="num">
                                      <p:cBhvr>
                                        <p:cTn id="70" dur="500" fill="hold"/>
                                        <p:tgtEl>
                                          <p:spTgt spid="6">
                                            <p:graphicEl>
                                              <a:dgm id="{0879B82F-B011-4CC1-82E5-4D1BF73289A8}"/>
                                            </p:graphicEl>
                                          </p:spTgt>
                                        </p:tgtEl>
                                        <p:attrNameLst>
                                          <p:attrName>ppt_h</p:attrName>
                                        </p:attrNameLst>
                                      </p:cBhvr>
                                      <p:tavLst>
                                        <p:tav tm="0">
                                          <p:val>
                                            <p:fltVal val="0"/>
                                          </p:val>
                                        </p:tav>
                                        <p:tav tm="100000">
                                          <p:val>
                                            <p:strVal val="#ppt_h"/>
                                          </p:val>
                                        </p:tav>
                                      </p:tavLst>
                                    </p:anim>
                                    <p:animEffect transition="in" filter="fade">
                                      <p:cBhvr>
                                        <p:cTn id="71" dur="500"/>
                                        <p:tgtEl>
                                          <p:spTgt spid="6">
                                            <p:graphicEl>
                                              <a:dgm id="{0879B82F-B011-4CC1-82E5-4D1BF73289A8}"/>
                                            </p:graphicEl>
                                          </p:spTgt>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6">
                                            <p:graphicEl>
                                              <a:dgm id="{A15FE00A-EE8A-4547-961E-76D3D081E592}"/>
                                            </p:graphicEl>
                                          </p:spTgt>
                                        </p:tgtEl>
                                        <p:attrNameLst>
                                          <p:attrName>style.visibility</p:attrName>
                                        </p:attrNameLst>
                                      </p:cBhvr>
                                      <p:to>
                                        <p:strVal val="visible"/>
                                      </p:to>
                                    </p:set>
                                    <p:animEffect transition="in" filter="wipe(left)">
                                      <p:cBhvr>
                                        <p:cTn id="75" dur="500"/>
                                        <p:tgtEl>
                                          <p:spTgt spid="6">
                                            <p:graphicEl>
                                              <a:dgm id="{A15FE00A-EE8A-4547-961E-76D3D081E592}"/>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6">
                                            <p:graphicEl>
                                              <a:dgm id="{708FCAD1-43FB-4684-997B-FDCCCDEC7984}"/>
                                            </p:graphicEl>
                                          </p:spTgt>
                                        </p:tgtEl>
                                        <p:attrNameLst>
                                          <p:attrName>style.visibility</p:attrName>
                                        </p:attrNameLst>
                                      </p:cBhvr>
                                      <p:to>
                                        <p:strVal val="visible"/>
                                      </p:to>
                                    </p:set>
                                    <p:anim calcmode="lin" valueType="num">
                                      <p:cBhvr>
                                        <p:cTn id="80" dur="500" fill="hold"/>
                                        <p:tgtEl>
                                          <p:spTgt spid="6">
                                            <p:graphicEl>
                                              <a:dgm id="{708FCAD1-43FB-4684-997B-FDCCCDEC7984}"/>
                                            </p:graphicEl>
                                          </p:spTgt>
                                        </p:tgtEl>
                                        <p:attrNameLst>
                                          <p:attrName>ppt_w</p:attrName>
                                        </p:attrNameLst>
                                      </p:cBhvr>
                                      <p:tavLst>
                                        <p:tav tm="0">
                                          <p:val>
                                            <p:fltVal val="0"/>
                                          </p:val>
                                        </p:tav>
                                        <p:tav tm="100000">
                                          <p:val>
                                            <p:strVal val="#ppt_w"/>
                                          </p:val>
                                        </p:tav>
                                      </p:tavLst>
                                    </p:anim>
                                    <p:anim calcmode="lin" valueType="num">
                                      <p:cBhvr>
                                        <p:cTn id="81" dur="500" fill="hold"/>
                                        <p:tgtEl>
                                          <p:spTgt spid="6">
                                            <p:graphicEl>
                                              <a:dgm id="{708FCAD1-43FB-4684-997B-FDCCCDEC7984}"/>
                                            </p:graphicEl>
                                          </p:spTgt>
                                        </p:tgtEl>
                                        <p:attrNameLst>
                                          <p:attrName>ppt_h</p:attrName>
                                        </p:attrNameLst>
                                      </p:cBhvr>
                                      <p:tavLst>
                                        <p:tav tm="0">
                                          <p:val>
                                            <p:fltVal val="0"/>
                                          </p:val>
                                        </p:tav>
                                        <p:tav tm="100000">
                                          <p:val>
                                            <p:strVal val="#ppt_h"/>
                                          </p:val>
                                        </p:tav>
                                      </p:tavLst>
                                    </p:anim>
                                    <p:animEffect transition="in" filter="fade">
                                      <p:cBhvr>
                                        <p:cTn id="82" dur="500"/>
                                        <p:tgtEl>
                                          <p:spTgt spid="6">
                                            <p:graphicEl>
                                              <a:dgm id="{708FCAD1-43FB-4684-997B-FDCCCDEC7984}"/>
                                            </p:graphicEl>
                                          </p:spTgt>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6">
                                            <p:graphicEl>
                                              <a:dgm id="{7E1DB660-2D90-4E18-9467-5B69C9169488}"/>
                                            </p:graphicEl>
                                          </p:spTgt>
                                        </p:tgtEl>
                                        <p:attrNameLst>
                                          <p:attrName>style.visibility</p:attrName>
                                        </p:attrNameLst>
                                      </p:cBhvr>
                                      <p:to>
                                        <p:strVal val="visible"/>
                                      </p:to>
                                    </p:set>
                                    <p:animEffect transition="in" filter="wipe(left)">
                                      <p:cBhvr>
                                        <p:cTn id="86" dur="500"/>
                                        <p:tgtEl>
                                          <p:spTgt spid="6">
                                            <p:graphicEl>
                                              <a:dgm id="{7E1DB660-2D90-4E18-9467-5B69C9169488}"/>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6">
                                            <p:graphicEl>
                                              <a:dgm id="{0B163D38-CB89-4F0F-87EF-8CD37BBB01D0}"/>
                                            </p:graphicEl>
                                          </p:spTgt>
                                        </p:tgtEl>
                                        <p:attrNameLst>
                                          <p:attrName>style.visibility</p:attrName>
                                        </p:attrNameLst>
                                      </p:cBhvr>
                                      <p:to>
                                        <p:strVal val="visible"/>
                                      </p:to>
                                    </p:set>
                                    <p:anim calcmode="lin" valueType="num">
                                      <p:cBhvr>
                                        <p:cTn id="91" dur="500" fill="hold"/>
                                        <p:tgtEl>
                                          <p:spTgt spid="6">
                                            <p:graphicEl>
                                              <a:dgm id="{0B163D38-CB89-4F0F-87EF-8CD37BBB01D0}"/>
                                            </p:graphicEl>
                                          </p:spTgt>
                                        </p:tgtEl>
                                        <p:attrNameLst>
                                          <p:attrName>ppt_w</p:attrName>
                                        </p:attrNameLst>
                                      </p:cBhvr>
                                      <p:tavLst>
                                        <p:tav tm="0">
                                          <p:val>
                                            <p:fltVal val="0"/>
                                          </p:val>
                                        </p:tav>
                                        <p:tav tm="100000">
                                          <p:val>
                                            <p:strVal val="#ppt_w"/>
                                          </p:val>
                                        </p:tav>
                                      </p:tavLst>
                                    </p:anim>
                                    <p:anim calcmode="lin" valueType="num">
                                      <p:cBhvr>
                                        <p:cTn id="92" dur="500" fill="hold"/>
                                        <p:tgtEl>
                                          <p:spTgt spid="6">
                                            <p:graphicEl>
                                              <a:dgm id="{0B163D38-CB89-4F0F-87EF-8CD37BBB01D0}"/>
                                            </p:graphicEl>
                                          </p:spTgt>
                                        </p:tgtEl>
                                        <p:attrNameLst>
                                          <p:attrName>ppt_h</p:attrName>
                                        </p:attrNameLst>
                                      </p:cBhvr>
                                      <p:tavLst>
                                        <p:tav tm="0">
                                          <p:val>
                                            <p:fltVal val="0"/>
                                          </p:val>
                                        </p:tav>
                                        <p:tav tm="100000">
                                          <p:val>
                                            <p:strVal val="#ppt_h"/>
                                          </p:val>
                                        </p:tav>
                                      </p:tavLst>
                                    </p:anim>
                                    <p:animEffect transition="in" filter="fade">
                                      <p:cBhvr>
                                        <p:cTn id="93" dur="500"/>
                                        <p:tgtEl>
                                          <p:spTgt spid="6">
                                            <p:graphicEl>
                                              <a:dgm id="{0B163D38-CB89-4F0F-87EF-8CD37BBB01D0}"/>
                                            </p:graphicEl>
                                          </p:spTgt>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6">
                                            <p:graphicEl>
                                              <a:dgm id="{957CDF44-1A89-4D6C-906C-4B3ED3A0E852}"/>
                                            </p:graphicEl>
                                          </p:spTgt>
                                        </p:tgtEl>
                                        <p:attrNameLst>
                                          <p:attrName>style.visibility</p:attrName>
                                        </p:attrNameLst>
                                      </p:cBhvr>
                                      <p:to>
                                        <p:strVal val="visible"/>
                                      </p:to>
                                    </p:set>
                                    <p:animEffect transition="in" filter="wipe(left)">
                                      <p:cBhvr>
                                        <p:cTn id="97" dur="500"/>
                                        <p:tgtEl>
                                          <p:spTgt spid="6">
                                            <p:graphicEl>
                                              <a:dgm id="{957CDF44-1A89-4D6C-906C-4B3ED3A0E852}"/>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6">
                                            <p:graphicEl>
                                              <a:dgm id="{16E7615B-497C-4751-983D-BEADB2012756}"/>
                                            </p:graphicEl>
                                          </p:spTgt>
                                        </p:tgtEl>
                                        <p:attrNameLst>
                                          <p:attrName>style.visibility</p:attrName>
                                        </p:attrNameLst>
                                      </p:cBhvr>
                                      <p:to>
                                        <p:strVal val="visible"/>
                                      </p:to>
                                    </p:set>
                                    <p:anim calcmode="lin" valueType="num">
                                      <p:cBhvr>
                                        <p:cTn id="102" dur="500" fill="hold"/>
                                        <p:tgtEl>
                                          <p:spTgt spid="6">
                                            <p:graphicEl>
                                              <a:dgm id="{16E7615B-497C-4751-983D-BEADB2012756}"/>
                                            </p:graphicEl>
                                          </p:spTgt>
                                        </p:tgtEl>
                                        <p:attrNameLst>
                                          <p:attrName>ppt_w</p:attrName>
                                        </p:attrNameLst>
                                      </p:cBhvr>
                                      <p:tavLst>
                                        <p:tav tm="0">
                                          <p:val>
                                            <p:fltVal val="0"/>
                                          </p:val>
                                        </p:tav>
                                        <p:tav tm="100000">
                                          <p:val>
                                            <p:strVal val="#ppt_w"/>
                                          </p:val>
                                        </p:tav>
                                      </p:tavLst>
                                    </p:anim>
                                    <p:anim calcmode="lin" valueType="num">
                                      <p:cBhvr>
                                        <p:cTn id="103" dur="500" fill="hold"/>
                                        <p:tgtEl>
                                          <p:spTgt spid="6">
                                            <p:graphicEl>
                                              <a:dgm id="{16E7615B-497C-4751-983D-BEADB2012756}"/>
                                            </p:graphicEl>
                                          </p:spTgt>
                                        </p:tgtEl>
                                        <p:attrNameLst>
                                          <p:attrName>ppt_h</p:attrName>
                                        </p:attrNameLst>
                                      </p:cBhvr>
                                      <p:tavLst>
                                        <p:tav tm="0">
                                          <p:val>
                                            <p:fltVal val="0"/>
                                          </p:val>
                                        </p:tav>
                                        <p:tav tm="100000">
                                          <p:val>
                                            <p:strVal val="#ppt_h"/>
                                          </p:val>
                                        </p:tav>
                                      </p:tavLst>
                                    </p:anim>
                                    <p:animEffect transition="in" filter="fade">
                                      <p:cBhvr>
                                        <p:cTn id="104" dur="500"/>
                                        <p:tgtEl>
                                          <p:spTgt spid="6">
                                            <p:graphicEl>
                                              <a:dgm id="{16E7615B-497C-4751-983D-BEADB2012756}"/>
                                            </p:graphicEl>
                                          </p:spTgt>
                                        </p:tgtEl>
                                      </p:cBhvr>
                                    </p:animEffect>
                                  </p:childTnLst>
                                </p:cTn>
                              </p:par>
                            </p:childTnLst>
                          </p:cTn>
                        </p:par>
                        <p:par>
                          <p:cTn id="105" fill="hold">
                            <p:stCondLst>
                              <p:cond delay="500"/>
                            </p:stCondLst>
                            <p:childTnLst>
                              <p:par>
                                <p:cTn id="106" presetID="22" presetClass="entr" presetSubtype="8" fill="hold" grpId="0" nodeType="afterEffect">
                                  <p:stCondLst>
                                    <p:cond delay="0"/>
                                  </p:stCondLst>
                                  <p:childTnLst>
                                    <p:set>
                                      <p:cBhvr>
                                        <p:cTn id="107" dur="1" fill="hold">
                                          <p:stCondLst>
                                            <p:cond delay="0"/>
                                          </p:stCondLst>
                                        </p:cTn>
                                        <p:tgtEl>
                                          <p:spTgt spid="6">
                                            <p:graphicEl>
                                              <a:dgm id="{90E7855A-36D0-483D-A51B-B6DDD6E38510}"/>
                                            </p:graphicEl>
                                          </p:spTgt>
                                        </p:tgtEl>
                                        <p:attrNameLst>
                                          <p:attrName>style.visibility</p:attrName>
                                        </p:attrNameLst>
                                      </p:cBhvr>
                                      <p:to>
                                        <p:strVal val="visible"/>
                                      </p:to>
                                    </p:set>
                                    <p:animEffect transition="in" filter="wipe(left)">
                                      <p:cBhvr>
                                        <p:cTn id="108" dur="500"/>
                                        <p:tgtEl>
                                          <p:spTgt spid="6">
                                            <p:graphicEl>
                                              <a:dgm id="{90E7855A-36D0-483D-A51B-B6DDD6E38510}"/>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6">
                                            <p:graphicEl>
                                              <a:dgm id="{3E0FD833-9FC9-49B9-A873-3200202E47A8}"/>
                                            </p:graphicEl>
                                          </p:spTgt>
                                        </p:tgtEl>
                                        <p:attrNameLst>
                                          <p:attrName>style.visibility</p:attrName>
                                        </p:attrNameLst>
                                      </p:cBhvr>
                                      <p:to>
                                        <p:strVal val="visible"/>
                                      </p:to>
                                    </p:set>
                                    <p:anim calcmode="lin" valueType="num">
                                      <p:cBhvr>
                                        <p:cTn id="113" dur="500" fill="hold"/>
                                        <p:tgtEl>
                                          <p:spTgt spid="6">
                                            <p:graphicEl>
                                              <a:dgm id="{3E0FD833-9FC9-49B9-A873-3200202E47A8}"/>
                                            </p:graphicEl>
                                          </p:spTgt>
                                        </p:tgtEl>
                                        <p:attrNameLst>
                                          <p:attrName>ppt_w</p:attrName>
                                        </p:attrNameLst>
                                      </p:cBhvr>
                                      <p:tavLst>
                                        <p:tav tm="0">
                                          <p:val>
                                            <p:fltVal val="0"/>
                                          </p:val>
                                        </p:tav>
                                        <p:tav tm="100000">
                                          <p:val>
                                            <p:strVal val="#ppt_w"/>
                                          </p:val>
                                        </p:tav>
                                      </p:tavLst>
                                    </p:anim>
                                    <p:anim calcmode="lin" valueType="num">
                                      <p:cBhvr>
                                        <p:cTn id="114" dur="500" fill="hold"/>
                                        <p:tgtEl>
                                          <p:spTgt spid="6">
                                            <p:graphicEl>
                                              <a:dgm id="{3E0FD833-9FC9-49B9-A873-3200202E47A8}"/>
                                            </p:graphicEl>
                                          </p:spTgt>
                                        </p:tgtEl>
                                        <p:attrNameLst>
                                          <p:attrName>ppt_h</p:attrName>
                                        </p:attrNameLst>
                                      </p:cBhvr>
                                      <p:tavLst>
                                        <p:tav tm="0">
                                          <p:val>
                                            <p:fltVal val="0"/>
                                          </p:val>
                                        </p:tav>
                                        <p:tav tm="100000">
                                          <p:val>
                                            <p:strVal val="#ppt_h"/>
                                          </p:val>
                                        </p:tav>
                                      </p:tavLst>
                                    </p:anim>
                                    <p:animEffect transition="in" filter="fade">
                                      <p:cBhvr>
                                        <p:cTn id="115" dur="500"/>
                                        <p:tgtEl>
                                          <p:spTgt spid="6">
                                            <p:graphicEl>
                                              <a:dgm id="{3E0FD833-9FC9-49B9-A873-3200202E47A8}"/>
                                            </p:graphicEl>
                                          </p:spTgt>
                                        </p:tgtEl>
                                      </p:cBhvr>
                                    </p:animEffect>
                                  </p:childTnLst>
                                </p:cTn>
                              </p:par>
                            </p:childTnLst>
                          </p:cTn>
                        </p:par>
                        <p:par>
                          <p:cTn id="116" fill="hold">
                            <p:stCondLst>
                              <p:cond delay="500"/>
                            </p:stCondLst>
                            <p:childTnLst>
                              <p:par>
                                <p:cTn id="117" presetID="22" presetClass="entr" presetSubtype="8" fill="hold" grpId="0" nodeType="afterEffect">
                                  <p:stCondLst>
                                    <p:cond delay="0"/>
                                  </p:stCondLst>
                                  <p:childTnLst>
                                    <p:set>
                                      <p:cBhvr>
                                        <p:cTn id="118" dur="1" fill="hold">
                                          <p:stCondLst>
                                            <p:cond delay="0"/>
                                          </p:stCondLst>
                                        </p:cTn>
                                        <p:tgtEl>
                                          <p:spTgt spid="6">
                                            <p:graphicEl>
                                              <a:dgm id="{6BC35677-C58C-404E-8451-72F57EE9412A}"/>
                                            </p:graphicEl>
                                          </p:spTgt>
                                        </p:tgtEl>
                                        <p:attrNameLst>
                                          <p:attrName>style.visibility</p:attrName>
                                        </p:attrNameLst>
                                      </p:cBhvr>
                                      <p:to>
                                        <p:strVal val="visible"/>
                                      </p:to>
                                    </p:set>
                                    <p:animEffect transition="in" filter="wipe(left)">
                                      <p:cBhvr>
                                        <p:cTn id="119" dur="500"/>
                                        <p:tgtEl>
                                          <p:spTgt spid="6">
                                            <p:graphicEl>
                                              <a:dgm id="{6BC35677-C58C-404E-8451-72F57EE9412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Graphic spid="6" grpId="0" uiExpand="1">
        <p:bldSub>
          <a:bldDgm bld="one"/>
        </p:bldSub>
      </p:bldGraphic>
      <p:bldP spid="8"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yellow and white rectangle&#10;&#10;AI-generated content may be incorrect.">
            <a:extLst>
              <a:ext uri="{FF2B5EF4-FFF2-40B4-BE49-F238E27FC236}">
                <a16:creationId xmlns:a16="http://schemas.microsoft.com/office/drawing/2014/main" id="{648C0616-EB71-DAE3-D81C-BEBC9E19261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AD436C59-36E2-AB0F-F18E-8464357E454E}"/>
              </a:ext>
            </a:extLst>
          </p:cNvPr>
          <p:cNvSpPr txBox="1"/>
          <p:nvPr/>
        </p:nvSpPr>
        <p:spPr>
          <a:xfrm>
            <a:off x="0" y="-1048"/>
            <a:ext cx="12192000" cy="830997"/>
          </a:xfrm>
          <a:prstGeom prst="rect">
            <a:avLst/>
          </a:prstGeom>
          <a:noFill/>
        </p:spPr>
        <p:txBody>
          <a:bodyPr wrap="square">
            <a:spAutoFit/>
            <a:scene3d>
              <a:camera prst="orthographicFront"/>
              <a:lightRig rig="flood" dir="t">
                <a:rot lat="0" lon="0" rev="4200000"/>
              </a:lightRig>
            </a:scene3d>
            <a:sp3d extrusionH="57150" contourW="25400">
              <a:bevelT w="38100" h="38100"/>
              <a:contourClr>
                <a:srgbClr val="FFC000"/>
              </a:contourClr>
            </a:sp3d>
          </a:bodyPr>
          <a:lstStyle/>
          <a:p>
            <a:pPr algn="ctr"/>
            <a:r>
              <a:rPr lang="fr-FR" sz="4800" b="1" kern="2000" spc="700" dirty="0">
                <a:ln w="13462">
                  <a:noFill/>
                  <a:prstDash val="solid"/>
                </a:ln>
                <a:solidFill>
                  <a:schemeClr val="accent4">
                    <a:lumMod val="75000"/>
                  </a:schemeClr>
                </a:solidFill>
                <a:effectLst>
                  <a:outerShdw dist="38100" dir="2700000" algn="bl" rotWithShape="0">
                    <a:srgbClr val="663300"/>
                  </a:outerShdw>
                </a:effectLst>
              </a:rPr>
              <a:t>LE COMMENCEMENT</a:t>
            </a:r>
          </a:p>
        </p:txBody>
      </p:sp>
      <p:sp>
        <p:nvSpPr>
          <p:cNvPr id="5" name="CuadroTexto 4">
            <a:extLst>
              <a:ext uri="{FF2B5EF4-FFF2-40B4-BE49-F238E27FC236}">
                <a16:creationId xmlns:a16="http://schemas.microsoft.com/office/drawing/2014/main" id="{968D8453-5711-CEB2-03E9-DAC52C1F5DB4}"/>
              </a:ext>
            </a:extLst>
          </p:cNvPr>
          <p:cNvSpPr txBox="1"/>
          <p:nvPr/>
        </p:nvSpPr>
        <p:spPr>
          <a:xfrm>
            <a:off x="0" y="778461"/>
            <a:ext cx="12191999" cy="369332"/>
          </a:xfrm>
          <a:prstGeom prst="rect">
            <a:avLst/>
          </a:prstGeom>
          <a:noFill/>
        </p:spPr>
        <p:txBody>
          <a:bodyPr wrap="square">
            <a:spAutoFit/>
            <a:scene3d>
              <a:camera prst="orthographicFront"/>
              <a:lightRig rig="threePt" dir="t"/>
            </a:scene3d>
            <a:sp3d extrusionH="57150">
              <a:bevelT w="38100" h="38100"/>
            </a:sp3d>
          </a:bodyPr>
          <a:lstStyle/>
          <a:p>
            <a:pPr algn="ctr"/>
            <a:r>
              <a:rPr lang="fr-FR" b="1" dirty="0">
                <a:solidFill>
                  <a:srgbClr val="8A4500"/>
                </a:solidFill>
                <a:latin typeface="Comic Sans MS" panose="030F0702030302020204" pitchFamily="66" charset="0"/>
              </a:rPr>
              <a:t>« lui qui est le commencement, le premier-né d'entre les morts, afin d'être en tout le premier » </a:t>
            </a:r>
            <a:r>
              <a:rPr lang="fr-FR" sz="1400" b="1" dirty="0">
                <a:solidFill>
                  <a:srgbClr val="8A4500"/>
                </a:solidFill>
                <a:latin typeface="Comic Sans MS" panose="030F0702030302020204" pitchFamily="66" charset="0"/>
              </a:rPr>
              <a:t>(Colossiens 1.18b)</a:t>
            </a:r>
          </a:p>
        </p:txBody>
      </p:sp>
      <p:sp>
        <p:nvSpPr>
          <p:cNvPr id="2" name="CuadroTexto 1">
            <a:extLst>
              <a:ext uri="{FF2B5EF4-FFF2-40B4-BE49-F238E27FC236}">
                <a16:creationId xmlns:a16="http://schemas.microsoft.com/office/drawing/2014/main" id="{B46E2747-859C-1879-F211-EAE3D8FD7763}"/>
              </a:ext>
            </a:extLst>
          </p:cNvPr>
          <p:cNvSpPr txBox="1"/>
          <p:nvPr/>
        </p:nvSpPr>
        <p:spPr>
          <a:xfrm>
            <a:off x="228397" y="1453764"/>
            <a:ext cx="6191250" cy="1631216"/>
          </a:xfrm>
          <a:prstGeom prst="rect">
            <a:avLst/>
          </a:prstGeom>
          <a:noFill/>
        </p:spPr>
        <p:txBody>
          <a:bodyPr wrap="square" rtlCol="0">
            <a:spAutoFit/>
          </a:bodyPr>
          <a:lstStyle/>
          <a:p>
            <a:pPr>
              <a:spcBef>
                <a:spcPts val="600"/>
              </a:spcBef>
            </a:pPr>
            <a:r>
              <a:rPr lang="fr-FR" sz="2000" b="1" dirty="0"/>
              <a:t>Le mot traduit par « commencement » est *</a:t>
            </a:r>
            <a:r>
              <a:rPr lang="fr-FR" sz="2000" b="1" dirty="0" err="1"/>
              <a:t>archê</a:t>
            </a:r>
            <a:r>
              <a:rPr lang="fr-FR" sz="2000" b="1" dirty="0"/>
              <a:t>* (</a:t>
            </a:r>
            <a:r>
              <a:rPr lang="fr-FR" sz="2000" b="1" dirty="0" err="1"/>
              <a:t>ἀρχή</a:t>
            </a:r>
            <a:r>
              <a:rPr lang="fr-FR" sz="2000" b="1" dirty="0"/>
              <a:t>), un mot grec qui signifie début, origine, première cause ou principe, mais signifie aussi gouvernant, pouvoir, autorité ou principauté, selon le contexte.</a:t>
            </a:r>
          </a:p>
        </p:txBody>
      </p:sp>
      <p:pic>
        <p:nvPicPr>
          <p:cNvPr id="6" name="Imagen 5" descr="Una persona con un vestido largo&#10;&#10;El contenido generado por IA puede ser incorrecto.">
            <a:extLst>
              <a:ext uri="{FF2B5EF4-FFF2-40B4-BE49-F238E27FC236}">
                <a16:creationId xmlns:a16="http://schemas.microsoft.com/office/drawing/2014/main" id="{BDBD6B60-7183-3F19-1FFF-8FEE8672C4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8163" y="1466684"/>
            <a:ext cx="5285712" cy="5148188"/>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B7BEC6AE-DB8F-1826-D1AB-5BA1763FF6B4}"/>
              </a:ext>
            </a:extLst>
          </p:cNvPr>
          <p:cNvSpPr txBox="1"/>
          <p:nvPr/>
        </p:nvSpPr>
        <p:spPr>
          <a:xfrm>
            <a:off x="228397" y="5008583"/>
            <a:ext cx="6191250" cy="1631216"/>
          </a:xfrm>
          <a:prstGeom prst="rect">
            <a:avLst/>
          </a:prstGeom>
          <a:noFill/>
        </p:spPr>
        <p:txBody>
          <a:bodyPr wrap="square">
            <a:spAutoFit/>
          </a:bodyPr>
          <a:lstStyle/>
          <a:p>
            <a:pPr>
              <a:spcBef>
                <a:spcPts val="600"/>
              </a:spcBef>
            </a:pPr>
            <a:r>
              <a:rPr lang="fr-FR" sz="2000" b="1" dirty="0"/>
              <a:t>Paul intercale ici le titre de « premier-né d'entre les morts » (bien que Jésus ne fût pas le premier ressuscité, mais Moïse). Sa victoire sur la mort implique aussi sa victoire sur le péché et son pouvoir de nous recréer à son image.</a:t>
            </a:r>
          </a:p>
        </p:txBody>
      </p:sp>
      <p:sp>
        <p:nvSpPr>
          <p:cNvPr id="9" name="CuadroTexto 8">
            <a:extLst>
              <a:ext uri="{FF2B5EF4-FFF2-40B4-BE49-F238E27FC236}">
                <a16:creationId xmlns:a16="http://schemas.microsoft.com/office/drawing/2014/main" id="{2AEC5161-E4D0-6121-3C73-F98AE3C9D296}"/>
              </a:ext>
            </a:extLst>
          </p:cNvPr>
          <p:cNvSpPr txBox="1"/>
          <p:nvPr/>
        </p:nvSpPr>
        <p:spPr>
          <a:xfrm>
            <a:off x="228398" y="3084980"/>
            <a:ext cx="6191250" cy="1938992"/>
          </a:xfrm>
          <a:prstGeom prst="rect">
            <a:avLst/>
          </a:prstGeom>
          <a:noFill/>
        </p:spPr>
        <p:txBody>
          <a:bodyPr wrap="square">
            <a:spAutoFit/>
          </a:bodyPr>
          <a:lstStyle/>
          <a:p>
            <a:pPr>
              <a:spcBef>
                <a:spcPts val="600"/>
              </a:spcBef>
            </a:pPr>
            <a:r>
              <a:rPr lang="fr-FR" sz="2000" b="1" dirty="0"/>
              <a:t>Nous pouvons dire que ce mot, appliqué à Christ, peut avoir toutes ces significations </a:t>
            </a:r>
            <a:r>
              <a:rPr lang="fr-FR" sz="2000" b="1" dirty="0">
                <a:solidFill>
                  <a:srgbClr val="CC0066"/>
                </a:solidFill>
              </a:rPr>
              <a:t>(Colossiens 1.18)</a:t>
            </a:r>
            <a:r>
              <a:rPr lang="fr-FR" sz="2000" b="1" dirty="0"/>
              <a:t>. Jésus est l'origine de tout [l'image de Dieu], la cause par laquelle tout fut créé [le premier-né de la création], le gouvernant suprême [le chef]. Tout cela lui donne la prééminence.</a:t>
            </a:r>
          </a:p>
        </p:txBody>
      </p:sp>
    </p:spTree>
    <p:extLst>
      <p:ext uri="{BB962C8B-B14F-4D97-AF65-F5344CB8AC3E}">
        <p14:creationId xmlns:p14="http://schemas.microsoft.com/office/powerpoint/2010/main" val="169270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5"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and white rectangle&#10;&#10;AI-generated content may be incorrect.">
            <a:extLst>
              <a:ext uri="{FF2B5EF4-FFF2-40B4-BE49-F238E27FC236}">
                <a16:creationId xmlns:a16="http://schemas.microsoft.com/office/drawing/2014/main" id="{456B6425-1902-F03E-8307-E831787AB5A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40FE7A0F-4A20-49A8-112A-46A1FDD500B8}"/>
              </a:ext>
            </a:extLst>
          </p:cNvPr>
          <p:cNvSpPr txBox="1"/>
          <p:nvPr/>
        </p:nvSpPr>
        <p:spPr>
          <a:xfrm>
            <a:off x="0" y="-19456"/>
            <a:ext cx="12191999" cy="830997"/>
          </a:xfrm>
          <a:prstGeom prst="rect">
            <a:avLst/>
          </a:prstGeom>
          <a:noFill/>
        </p:spPr>
        <p:txBody>
          <a:bodyPr wrap="square">
            <a:spAutoFit/>
          </a:bodyPr>
          <a:lstStyle/>
          <a:p>
            <a:pPr algn="ctr"/>
            <a:r>
              <a:rPr lang="fr-FR" sz="48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LE RÉCONCILIATEUR</a:t>
            </a:r>
          </a:p>
        </p:txBody>
      </p:sp>
      <p:sp>
        <p:nvSpPr>
          <p:cNvPr id="5" name="CuadroTexto 4">
            <a:extLst>
              <a:ext uri="{FF2B5EF4-FFF2-40B4-BE49-F238E27FC236}">
                <a16:creationId xmlns:a16="http://schemas.microsoft.com/office/drawing/2014/main" id="{AC777412-10DB-7EF6-A08C-9E1429526A06}"/>
              </a:ext>
            </a:extLst>
          </p:cNvPr>
          <p:cNvSpPr txBox="1"/>
          <p:nvPr/>
        </p:nvSpPr>
        <p:spPr>
          <a:xfrm>
            <a:off x="133349" y="683716"/>
            <a:ext cx="11925299" cy="646331"/>
          </a:xfrm>
          <a:prstGeom prst="rect">
            <a:avLst/>
          </a:prstGeom>
          <a:noFill/>
        </p:spPr>
        <p:txBody>
          <a:bodyPr wrap="square">
            <a:spAutoFit/>
          </a:bodyPr>
          <a:lstStyle/>
          <a:p>
            <a:pPr algn="ctr"/>
            <a:r>
              <a:rPr lang="fr-FR"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et de tout réconcilier avec lui-même, tant ce qui est sur la terre que ce qui est dans les cieux, en faisant la paix par lui, par le sang de sa croix » </a:t>
            </a:r>
            <a:r>
              <a:rPr lang="fr-FR" sz="14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(Colossiens 1.20)</a:t>
            </a:r>
          </a:p>
        </p:txBody>
      </p:sp>
      <p:sp>
        <p:nvSpPr>
          <p:cNvPr id="4" name="CuadroTexto 3">
            <a:extLst>
              <a:ext uri="{FF2B5EF4-FFF2-40B4-BE49-F238E27FC236}">
                <a16:creationId xmlns:a16="http://schemas.microsoft.com/office/drawing/2014/main" id="{81DC4A0E-FCB0-226E-F83A-AC088BFC4071}"/>
              </a:ext>
            </a:extLst>
          </p:cNvPr>
          <p:cNvSpPr txBox="1"/>
          <p:nvPr/>
        </p:nvSpPr>
        <p:spPr>
          <a:xfrm>
            <a:off x="3606994" y="1411522"/>
            <a:ext cx="8477997" cy="1631216"/>
          </a:xfrm>
          <a:prstGeom prst="rect">
            <a:avLst/>
          </a:prstGeom>
          <a:noFill/>
        </p:spPr>
        <p:txBody>
          <a:bodyPr wrap="square">
            <a:spAutoFit/>
          </a:bodyPr>
          <a:lstStyle/>
          <a:p>
            <a:pPr>
              <a:spcBef>
                <a:spcPts val="600"/>
              </a:spcBef>
            </a:pPr>
            <a:r>
              <a:rPr lang="fr-FR" sz="2000" b="1" dirty="0"/>
              <a:t>Ce que Jésus a fait a eu pour résultat qu'il occupe la première place en tout. Selon Paul, Christ est digne de tous ces titres « car Dieu a voulu que toute plénitude habitât en lui » </a:t>
            </a:r>
            <a:r>
              <a:rPr lang="fr-FR" sz="2000" b="1" dirty="0">
                <a:solidFill>
                  <a:srgbClr val="CC0066"/>
                </a:solidFill>
              </a:rPr>
              <a:t>(Colossiens 1.19)</a:t>
            </a:r>
            <a:r>
              <a:rPr lang="fr-FR" sz="2000" b="1" dirty="0"/>
              <a:t>. En d'autres termes, Jésus était pleinement Dieu et pleinement homme. « Et nous avons contemplé sa gloire, […] plein de grâce et de vérité » </a:t>
            </a:r>
            <a:r>
              <a:rPr lang="fr-FR" sz="2000" b="1" dirty="0">
                <a:solidFill>
                  <a:srgbClr val="CC0066"/>
                </a:solidFill>
              </a:rPr>
              <a:t>(Jean 1.14)</a:t>
            </a:r>
            <a:r>
              <a:rPr lang="fr-FR" sz="2000" b="1" dirty="0"/>
              <a:t>.</a:t>
            </a:r>
          </a:p>
        </p:txBody>
      </p:sp>
      <p:pic>
        <p:nvPicPr>
          <p:cNvPr id="6" name="Imagen 5" descr="Un dibujo de una persona&#10;&#10;El contenido generado por IA puede ser incorrecto.">
            <a:extLst>
              <a:ext uri="{FF2B5EF4-FFF2-40B4-BE49-F238E27FC236}">
                <a16:creationId xmlns:a16="http://schemas.microsoft.com/office/drawing/2014/main" id="{8DF6781F-A8B7-458B-F1F3-08C72C9476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828" y="1498566"/>
            <a:ext cx="3341857" cy="5121620"/>
          </a:xfrm>
          <a:prstGeom prst="roundRect">
            <a:avLst>
              <a:gd name="adj" fmla="val 10493"/>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Imagen que contiene exterior, vaca, parado, pasto&#10;&#10;El contenido generado por IA puede ser incorrecto.">
            <a:extLst>
              <a:ext uri="{FF2B5EF4-FFF2-40B4-BE49-F238E27FC236}">
                <a16:creationId xmlns:a16="http://schemas.microsoft.com/office/drawing/2014/main" id="{FFD37885-F419-3CF9-964A-C6DD5B0B61E6}"/>
              </a:ext>
            </a:extLst>
          </p:cNvPr>
          <p:cNvPicPr>
            <a:picLocks noChangeAspect="1"/>
          </p:cNvPicPr>
          <p:nvPr/>
        </p:nvPicPr>
        <p:blipFill>
          <a:blip r:embed="rId4" cstate="email">
            <a:alphaModFix amt="77000"/>
            <a:extLst>
              <a:ext uri="{28A0092B-C50C-407E-A947-70E740481C1C}">
                <a14:useLocalDpi xmlns:a14="http://schemas.microsoft.com/office/drawing/2010/main"/>
              </a:ext>
            </a:extLst>
          </a:blip>
          <a:stretch>
            <a:fillRect/>
          </a:stretch>
        </p:blipFill>
        <p:spPr>
          <a:xfrm>
            <a:off x="2531096" y="1453157"/>
            <a:ext cx="929985" cy="1873703"/>
          </a:xfrm>
          <a:prstGeom prst="rect">
            <a:avLst/>
          </a:prstGeom>
          <a:ln>
            <a:noFill/>
          </a:ln>
          <a:effectLst>
            <a:softEdge rad="112500"/>
          </a:effectLst>
        </p:spPr>
      </p:pic>
      <p:pic>
        <p:nvPicPr>
          <p:cNvPr id="10" name="Imagen 9" descr="Imagen que contiene persona, sostener, jugador, raqueta&#10;&#10;El contenido generado por IA puede ser incorrecto.">
            <a:extLst>
              <a:ext uri="{FF2B5EF4-FFF2-40B4-BE49-F238E27FC236}">
                <a16:creationId xmlns:a16="http://schemas.microsoft.com/office/drawing/2014/main" id="{A9D6E75B-AA49-06F1-EF1C-9A025AC85880}"/>
              </a:ext>
            </a:extLst>
          </p:cNvPr>
          <p:cNvPicPr>
            <a:picLocks noChangeAspect="1"/>
          </p:cNvPicPr>
          <p:nvPr/>
        </p:nvPicPr>
        <p:blipFill>
          <a:blip r:embed="rId5" cstate="email">
            <a:alphaModFix amt="57000"/>
            <a:extLst>
              <a:ext uri="{28A0092B-C50C-407E-A947-70E740481C1C}">
                <a14:useLocalDpi xmlns:a14="http://schemas.microsoft.com/office/drawing/2010/main"/>
              </a:ext>
            </a:extLst>
          </a:blip>
          <a:stretch>
            <a:fillRect/>
          </a:stretch>
        </p:blipFill>
        <p:spPr>
          <a:xfrm>
            <a:off x="2463898" y="3300906"/>
            <a:ext cx="977727" cy="1556425"/>
          </a:xfrm>
          <a:prstGeom prst="rect">
            <a:avLst/>
          </a:prstGeom>
        </p:spPr>
      </p:pic>
      <p:pic>
        <p:nvPicPr>
          <p:cNvPr id="12" name="Imagen 11" descr="Dibujo de una persona&#10;&#10;El contenido generado por IA puede ser incorrecto.">
            <a:extLst>
              <a:ext uri="{FF2B5EF4-FFF2-40B4-BE49-F238E27FC236}">
                <a16:creationId xmlns:a16="http://schemas.microsoft.com/office/drawing/2014/main" id="{321FEC9B-7763-5D86-4AB3-93A4B0FD701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42051" y="3813339"/>
            <a:ext cx="3802299" cy="2851724"/>
          </a:xfrm>
          <a:prstGeom prst="ellipse">
            <a:avLst/>
          </a:prstGeom>
          <a:ln w="63500" cap="rnd">
            <a:solidFill>
              <a:srgbClr val="006C93"/>
            </a:solidFill>
          </a:ln>
          <a:effectLst/>
          <a:scene3d>
            <a:camera prst="orthographicFront"/>
            <a:lightRig rig="contrasting" dir="t">
              <a:rot lat="0" lon="0" rev="3000000"/>
            </a:lightRig>
          </a:scene3d>
          <a:sp3d contourW="7620">
            <a:bevelT w="95250" h="31750"/>
            <a:contourClr>
              <a:srgbClr val="333333"/>
            </a:contourClr>
          </a:sp3d>
        </p:spPr>
      </p:pic>
      <p:sp>
        <p:nvSpPr>
          <p:cNvPr id="14" name="CuadroTexto 13">
            <a:extLst>
              <a:ext uri="{FF2B5EF4-FFF2-40B4-BE49-F238E27FC236}">
                <a16:creationId xmlns:a16="http://schemas.microsoft.com/office/drawing/2014/main" id="{AD1E8756-343C-7349-7C3D-0AEF099D723D}"/>
              </a:ext>
            </a:extLst>
          </p:cNvPr>
          <p:cNvSpPr txBox="1"/>
          <p:nvPr/>
        </p:nvSpPr>
        <p:spPr>
          <a:xfrm>
            <a:off x="3606994" y="4089951"/>
            <a:ext cx="4428049" cy="1323439"/>
          </a:xfrm>
          <a:prstGeom prst="rect">
            <a:avLst/>
          </a:prstGeom>
          <a:noFill/>
        </p:spPr>
        <p:txBody>
          <a:bodyPr wrap="square">
            <a:spAutoFit/>
          </a:bodyPr>
          <a:lstStyle/>
          <a:p>
            <a:pPr>
              <a:spcBef>
                <a:spcPts val="600"/>
              </a:spcBef>
            </a:pPr>
            <a:r>
              <a:rPr lang="fr-FR" sz="2000" b="1" dirty="0"/>
              <a:t>Nous pouvons comprendre qu'il a réconcilié avec Dieu « ce qui est sur la terre ». Mais comment a-t-il réconcilié ce qui est dans les cieux ?</a:t>
            </a:r>
          </a:p>
        </p:txBody>
      </p:sp>
      <p:sp>
        <p:nvSpPr>
          <p:cNvPr id="7" name="CuadroTexto 6">
            <a:extLst>
              <a:ext uri="{FF2B5EF4-FFF2-40B4-BE49-F238E27FC236}">
                <a16:creationId xmlns:a16="http://schemas.microsoft.com/office/drawing/2014/main" id="{22F465A6-B2FA-86F1-B86A-F49C388FBFB3}"/>
              </a:ext>
            </a:extLst>
          </p:cNvPr>
          <p:cNvSpPr txBox="1"/>
          <p:nvPr/>
        </p:nvSpPr>
        <p:spPr>
          <a:xfrm>
            <a:off x="3606994" y="3058513"/>
            <a:ext cx="8451654" cy="1015663"/>
          </a:xfrm>
          <a:prstGeom prst="rect">
            <a:avLst/>
          </a:prstGeom>
          <a:noFill/>
        </p:spPr>
        <p:txBody>
          <a:bodyPr wrap="square">
            <a:spAutoFit/>
          </a:bodyPr>
          <a:lstStyle/>
          <a:p>
            <a:pPr>
              <a:spcBef>
                <a:spcPts val="600"/>
              </a:spcBef>
            </a:pPr>
            <a:r>
              <a:rPr lang="fr-FR" sz="2000" b="1" dirty="0"/>
              <a:t>En mourant sur la croix et en ressuscitant, Jésus a accompli les conditions nécessaires pour réconcilier l'humanité avec Dieu </a:t>
            </a:r>
            <a:r>
              <a:rPr lang="fr-FR" sz="2000" b="1" dirty="0">
                <a:solidFill>
                  <a:srgbClr val="CC0066"/>
                </a:solidFill>
              </a:rPr>
              <a:t>(Colossiens 1.20)</a:t>
            </a:r>
            <a:r>
              <a:rPr lang="fr-FR" sz="2000" b="1" dirty="0"/>
              <a:t>.</a:t>
            </a:r>
          </a:p>
        </p:txBody>
      </p:sp>
      <p:sp>
        <p:nvSpPr>
          <p:cNvPr id="11" name="CuadroTexto 10">
            <a:extLst>
              <a:ext uri="{FF2B5EF4-FFF2-40B4-BE49-F238E27FC236}">
                <a16:creationId xmlns:a16="http://schemas.microsoft.com/office/drawing/2014/main" id="{BFEFD2C2-F458-B3A8-BE1C-7D44A08BF9A7}"/>
              </a:ext>
            </a:extLst>
          </p:cNvPr>
          <p:cNvSpPr txBox="1"/>
          <p:nvPr/>
        </p:nvSpPr>
        <p:spPr>
          <a:xfrm>
            <a:off x="3606994" y="5429166"/>
            <a:ext cx="4428049" cy="1323439"/>
          </a:xfrm>
          <a:prstGeom prst="rect">
            <a:avLst/>
          </a:prstGeom>
          <a:noFill/>
        </p:spPr>
        <p:txBody>
          <a:bodyPr wrap="square">
            <a:spAutoFit/>
          </a:bodyPr>
          <a:lstStyle/>
          <a:p>
            <a:pPr>
              <a:spcBef>
                <a:spcPts val="600"/>
              </a:spcBef>
            </a:pPr>
            <a:r>
              <a:rPr lang="fr-FR" sz="2000" b="1" dirty="0"/>
              <a:t>Tout l'univers a pu voir clairement la nature du mal. Ainsi, le caractère de Dieu est justifié tant dans les cieux que sur la terre.</a:t>
            </a:r>
          </a:p>
        </p:txBody>
      </p:sp>
    </p:spTree>
    <p:extLst>
      <p:ext uri="{BB962C8B-B14F-4D97-AF65-F5344CB8AC3E}">
        <p14:creationId xmlns:p14="http://schemas.microsoft.com/office/powerpoint/2010/main" val="58544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1"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75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32"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strVal val="4*#ppt_w"/>
                                          </p:val>
                                        </p:tav>
                                        <p:tav tm="100000">
                                          <p:val>
                                            <p:strVal val="#ppt_w"/>
                                          </p:val>
                                        </p:tav>
                                      </p:tavLst>
                                    </p:anim>
                                    <p:anim calcmode="lin" valueType="num">
                                      <p:cBhvr>
                                        <p:cTn id="32" dur="500" fill="hold"/>
                                        <p:tgtEl>
                                          <p:spTgt spid="10"/>
                                        </p:tgtEl>
                                        <p:attrNameLst>
                                          <p:attrName>ppt_h</p:attrName>
                                        </p:attrNameLst>
                                      </p:cBhvr>
                                      <p:tavLst>
                                        <p:tav tm="0">
                                          <p:val>
                                            <p:strVal val="4*#ppt_h"/>
                                          </p:val>
                                        </p:tav>
                                        <p:tav tm="100000">
                                          <p:val>
                                            <p:strVal val="#ppt_h"/>
                                          </p:val>
                                        </p:tav>
                                      </p:tavLst>
                                    </p:anim>
                                  </p:childTnLst>
                                </p:cTn>
                              </p:par>
                            </p:childTnLst>
                          </p:cTn>
                        </p:par>
                        <p:par>
                          <p:cTn id="33" fill="hold">
                            <p:stCondLst>
                              <p:cond delay="500"/>
                            </p:stCondLst>
                            <p:childTnLst>
                              <p:par>
                                <p:cTn id="34" presetID="23" presetClass="entr" presetSubtype="32"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strVal val="4*#ppt_w"/>
                                          </p:val>
                                        </p:tav>
                                        <p:tav tm="100000">
                                          <p:val>
                                            <p:strVal val="#ppt_w"/>
                                          </p:val>
                                        </p:tav>
                                      </p:tavLst>
                                    </p:anim>
                                    <p:anim calcmode="lin" valueType="num">
                                      <p:cBhvr>
                                        <p:cTn id="37" dur="500" fill="hold"/>
                                        <p:tgtEl>
                                          <p:spTgt spid="8"/>
                                        </p:tgtEl>
                                        <p:attrNameLst>
                                          <p:attrName>ppt_h</p:attrName>
                                        </p:attrNameLst>
                                      </p:cBhvr>
                                      <p:tavLst>
                                        <p:tav tm="0">
                                          <p:val>
                                            <p:strVal val="4*#ppt_h"/>
                                          </p:val>
                                        </p:tav>
                                        <p:tav tm="100000">
                                          <p:val>
                                            <p:strVal val="#ppt_h"/>
                                          </p:val>
                                        </p:tav>
                                      </p:tavLst>
                                    </p:anim>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heel(1)">
                                      <p:cBhvr>
                                        <p:cTn id="46" dur="750"/>
                                        <p:tgtEl>
                                          <p:spTgt spid="12"/>
                                        </p:tgtEl>
                                      </p:cBhvr>
                                    </p:animEffect>
                                  </p:childTnLst>
                                </p:cTn>
                              </p:par>
                            </p:childTnLst>
                          </p:cTn>
                        </p:par>
                        <p:par>
                          <p:cTn id="47" fill="hold">
                            <p:stCondLst>
                              <p:cond delay="750"/>
                            </p:stCondLst>
                            <p:childTnLst>
                              <p:par>
                                <p:cTn id="48" presetID="22"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14"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urple and white rectangular frame&#10;&#10;AI-generated content may be incorrect.">
            <a:extLst>
              <a:ext uri="{FF2B5EF4-FFF2-40B4-BE49-F238E27FC236}">
                <a16:creationId xmlns:a16="http://schemas.microsoft.com/office/drawing/2014/main" id="{1C86AABC-3EE9-B396-B5C0-1592A427394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7D096D8-3CFB-35AC-8FB5-2CA29CFCD100}"/>
              </a:ext>
            </a:extLst>
          </p:cNvPr>
          <p:cNvSpPr txBox="1"/>
          <p:nvPr/>
        </p:nvSpPr>
        <p:spPr>
          <a:xfrm>
            <a:off x="711132" y="1258026"/>
            <a:ext cx="10650774" cy="3770263"/>
          </a:xfrm>
          <a:prstGeom prst="rect">
            <a:avLst/>
          </a:prstGeom>
          <a:noFill/>
        </p:spPr>
        <p:txBody>
          <a:bodyPr wrap="square">
            <a:spAutoFit/>
          </a:bodyPr>
          <a:lstStyle/>
          <a:p>
            <a:pPr>
              <a:spcBef>
                <a:spcPts val="600"/>
              </a:spcBef>
            </a:pPr>
            <a:r>
              <a:rPr lang="fr-FR" sz="2600" b="1" dirty="0">
                <a:solidFill>
                  <a:srgbClr val="321547"/>
                </a:solidFill>
                <a:latin typeface="Constantia" panose="02030602050306030303" pitchFamily="18" charset="0"/>
              </a:rPr>
              <a:t>« Jésus était la majesté du ciel, le chef aimé des anges; ceux-ci se faisaient un plaisir de lui obéir. Il était un avec Dieu, “dans le sein du Père” </a:t>
            </a:r>
            <a:r>
              <a:rPr lang="fr-FR" sz="2600" b="1" dirty="0">
                <a:solidFill>
                  <a:srgbClr val="CC0066"/>
                </a:solidFill>
                <a:latin typeface="Constantia" panose="02030602050306030303" pitchFamily="18" charset="0"/>
              </a:rPr>
              <a:t>(Jean 1:18)</a:t>
            </a:r>
            <a:r>
              <a:rPr lang="fr-FR" sz="2600" b="1" dirty="0">
                <a:solidFill>
                  <a:srgbClr val="321547"/>
                </a:solidFill>
                <a:latin typeface="Constantia" panose="02030602050306030303" pitchFamily="18" charset="0"/>
              </a:rPr>
              <a:t>, mais il n’a pas désiré être égal à Dieu tant que l’homme était perdu dans le péché et la misère. Il descendit de son trône, quitta son sceptre royal et sa couronne, et revêtit l’humanité par-dessus sa divinité. […] </a:t>
            </a:r>
          </a:p>
          <a:p>
            <a:pPr>
              <a:spcBef>
                <a:spcPts val="600"/>
              </a:spcBef>
            </a:pPr>
            <a:r>
              <a:rPr lang="fr-FR" sz="2600" b="1" dirty="0">
                <a:solidFill>
                  <a:srgbClr val="321547"/>
                </a:solidFill>
                <a:latin typeface="Constantia" panose="02030602050306030303" pitchFamily="18" charset="0"/>
              </a:rPr>
              <a:t>Son amour l’a poussé à venir révéler son Père, réconcilier l’homme avec Dieu, faire de lui une nouvelle créature renouvelée à l’image de son Créateur. »</a:t>
            </a:r>
          </a:p>
        </p:txBody>
      </p:sp>
      <p:sp>
        <p:nvSpPr>
          <p:cNvPr id="4" name="CuadroTexto 3">
            <a:extLst>
              <a:ext uri="{FF2B5EF4-FFF2-40B4-BE49-F238E27FC236}">
                <a16:creationId xmlns:a16="http://schemas.microsoft.com/office/drawing/2014/main" id="{64ACAFA4-8FEE-F29D-4C7B-AFA0BAE023B8}"/>
              </a:ext>
            </a:extLst>
          </p:cNvPr>
          <p:cNvSpPr txBox="1"/>
          <p:nvPr/>
        </p:nvSpPr>
        <p:spPr>
          <a:xfrm>
            <a:off x="7445366" y="5138839"/>
            <a:ext cx="4083234" cy="338554"/>
          </a:xfrm>
          <a:prstGeom prst="rect">
            <a:avLst/>
          </a:prstGeom>
          <a:noFill/>
        </p:spPr>
        <p:txBody>
          <a:bodyPr wrap="none" rtlCol="0">
            <a:spAutoFit/>
          </a:bodyPr>
          <a:lstStyle/>
          <a:p>
            <a:pPr algn="r"/>
            <a:r>
              <a:rPr lang="fr-FR" sz="1600" b="1" dirty="0">
                <a:solidFill>
                  <a:srgbClr val="321547"/>
                </a:solidFill>
              </a:rPr>
              <a:t>E. G. W. (Messages choisis, tome 1, p. 377)</a:t>
            </a:r>
          </a:p>
        </p:txBody>
      </p:sp>
    </p:spTree>
    <p:extLst>
      <p:ext uri="{BB962C8B-B14F-4D97-AF65-F5344CB8AC3E}">
        <p14:creationId xmlns:p14="http://schemas.microsoft.com/office/powerpoint/2010/main" val="144674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822</TotalTime>
  <Words>1252</Words>
  <Application>Microsoft Office PowerPoint</Application>
  <PresentationFormat>Panorámica</PresentationFormat>
  <Paragraphs>50</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Constantia</vt:lpstr>
      <vt:lpstr>Aptos Display</vt:lpstr>
      <vt:lpstr>Aptos</vt:lpstr>
      <vt:lpstr>Comic Sans MS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56</cp:revision>
  <dcterms:created xsi:type="dcterms:W3CDTF">2026-01-17T09:06:28Z</dcterms:created>
  <dcterms:modified xsi:type="dcterms:W3CDTF">2026-02-16T21:14:40Z</dcterms:modified>
</cp:coreProperties>
</file>